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42"/>
  </p:handoutMasterIdLst>
  <p:sldIdLst>
    <p:sldId id="498" r:id="rId3"/>
    <p:sldId id="556" r:id="rId4"/>
    <p:sldId id="557" r:id="rId5"/>
    <p:sldId id="505" r:id="rId6"/>
    <p:sldId id="506" r:id="rId7"/>
    <p:sldId id="507" r:id="rId8"/>
    <p:sldId id="590" r:id="rId9"/>
    <p:sldId id="508" r:id="rId10"/>
    <p:sldId id="509" r:id="rId11"/>
    <p:sldId id="510" r:id="rId12"/>
    <p:sldId id="591" r:id="rId13"/>
    <p:sldId id="593" r:id="rId14"/>
    <p:sldId id="620" r:id="rId16"/>
    <p:sldId id="450" r:id="rId17"/>
    <p:sldId id="449" r:id="rId18"/>
    <p:sldId id="457" r:id="rId19"/>
    <p:sldId id="458" r:id="rId20"/>
    <p:sldId id="461" r:id="rId21"/>
    <p:sldId id="463" r:id="rId22"/>
    <p:sldId id="462" r:id="rId23"/>
    <p:sldId id="464" r:id="rId24"/>
    <p:sldId id="512" r:id="rId25"/>
    <p:sldId id="513" r:id="rId26"/>
    <p:sldId id="514" r:id="rId27"/>
    <p:sldId id="515" r:id="rId28"/>
    <p:sldId id="632" r:id="rId29"/>
    <p:sldId id="637" r:id="rId30"/>
    <p:sldId id="636" r:id="rId31"/>
    <p:sldId id="635" r:id="rId32"/>
    <p:sldId id="634" r:id="rId33"/>
    <p:sldId id="633" r:id="rId34"/>
    <p:sldId id="638" r:id="rId35"/>
    <p:sldId id="639" r:id="rId36"/>
    <p:sldId id="640" r:id="rId37"/>
    <p:sldId id="641" r:id="rId38"/>
    <p:sldId id="516" r:id="rId39"/>
    <p:sldId id="517" r:id="rId40"/>
    <p:sldId id="446" r:id="rId41"/>
  </p:sldIdLst>
  <p:sldSz cx="9144000" cy="6858000" type="screen4x3"/>
  <p:notesSz cx="7099300" cy="10234930"/>
  <p:custDataLst>
    <p:tags r:id="rId4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Garamond" panose="02020404030301010803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FFCC"/>
    <a:srgbClr val="FFFF99"/>
    <a:srgbClr val="FFCCFF"/>
    <a:srgbClr val="FFCC00"/>
    <a:srgbClr val="99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38"/>
    <p:restoredTop sz="94660"/>
  </p:normalViewPr>
  <p:slideViewPr>
    <p:cSldViewPr showGuides="1">
      <p:cViewPr>
        <p:scale>
          <a:sx n="70" d="100"/>
          <a:sy n="70" d="100"/>
        </p:scale>
        <p:origin x="-1152" y="60"/>
      </p:cViewPr>
      <p:guideLst>
        <p:guide orient="horz" pos="222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7" Type="http://schemas.openxmlformats.org/officeDocument/2006/relationships/image" Target="../media/image43.wmf"/><Relationship Id="rId16" Type="http://schemas.openxmlformats.org/officeDocument/2006/relationships/image" Target="../media/image42.wmf"/><Relationship Id="rId15" Type="http://schemas.openxmlformats.org/officeDocument/2006/relationships/image" Target="../media/image41.wmf"/><Relationship Id="rId14" Type="http://schemas.openxmlformats.org/officeDocument/2006/relationships/image" Target="../media/image40.wmf"/><Relationship Id="rId13" Type="http://schemas.openxmlformats.org/officeDocument/2006/relationships/image" Target="../media/image39.wmf"/><Relationship Id="rId12" Type="http://schemas.openxmlformats.org/officeDocument/2006/relationships/image" Target="../media/image3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>
              <a:buNone/>
            </a:pPr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>
              <a:buNone/>
            </a:pPr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幻灯片图像占位符 13721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4274" name="文本占位符 137218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anchor="t"/>
          <a:p>
            <a:pPr lvl="0"/>
            <a:endParaRPr dirty="0"/>
          </a:p>
        </p:txBody>
      </p:sp>
      <p:sp>
        <p:nvSpPr>
          <p:cNvPr id="5427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0" y="0"/>
              </a:cxn>
              <a:cxn ang="0">
                <a:pos x="7924800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5120"/>
            <a:r>
              <a:rPr lang="zh-CN" altLang="en-US" dirty="0"/>
              <a:t>第二级</a:t>
            </a:r>
            <a:endParaRPr lang="zh-CN" altLang="en-US" dirty="0"/>
          </a:p>
          <a:p>
            <a:pPr lvl="2" indent="-350520"/>
            <a:r>
              <a:rPr lang="zh-CN" altLang="en-US" dirty="0"/>
              <a:t>第三级</a:t>
            </a:r>
            <a:endParaRPr lang="zh-CN" altLang="en-US" dirty="0"/>
          </a:p>
          <a:p>
            <a:pPr lvl="3" indent="-315595"/>
            <a:r>
              <a:rPr lang="zh-CN" altLang="en-US" dirty="0"/>
              <a:t>第四级</a:t>
            </a:r>
            <a:endParaRPr lang="zh-CN" altLang="en-US" dirty="0"/>
          </a:p>
          <a:p>
            <a:pPr lvl="4" indent="-33972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..\..\MATLAB\bin\matlab.exe" TargetMode="External"/><Relationship Id="rId8" Type="http://schemas.openxmlformats.org/officeDocument/2006/relationships/hyperlink" Target="..\..\MATLAB6p1\bin\win32\matlab.exe" TargetMode="External"/><Relationship Id="rId7" Type="http://schemas.openxmlformats.org/officeDocument/2006/relationships/hyperlink" Target="..\MATLAB\bin\matlab.exe" TargetMode="Externa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wmf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Relationship Id="rId36" Type="http://schemas.openxmlformats.org/officeDocument/2006/relationships/vmlDrawing" Target="../drawings/vmlDrawing8.vml"/><Relationship Id="rId35" Type="http://schemas.openxmlformats.org/officeDocument/2006/relationships/slideLayout" Target="../slideLayouts/slideLayout12.xml"/><Relationship Id="rId34" Type="http://schemas.openxmlformats.org/officeDocument/2006/relationships/image" Target="../media/image43.wmf"/><Relationship Id="rId33" Type="http://schemas.openxmlformats.org/officeDocument/2006/relationships/oleObject" Target="../embeddings/oleObject38.bin"/><Relationship Id="rId32" Type="http://schemas.openxmlformats.org/officeDocument/2006/relationships/image" Target="../media/image42.wmf"/><Relationship Id="rId31" Type="http://schemas.openxmlformats.org/officeDocument/2006/relationships/oleObject" Target="../embeddings/oleObject37.bin"/><Relationship Id="rId30" Type="http://schemas.openxmlformats.org/officeDocument/2006/relationships/image" Target="../media/image41.wmf"/><Relationship Id="rId3" Type="http://schemas.openxmlformats.org/officeDocument/2006/relationships/oleObject" Target="../embeddings/oleObject23.bin"/><Relationship Id="rId29" Type="http://schemas.openxmlformats.org/officeDocument/2006/relationships/oleObject" Target="../embeddings/oleObject36.bin"/><Relationship Id="rId28" Type="http://schemas.openxmlformats.org/officeDocument/2006/relationships/image" Target="../media/image40.wmf"/><Relationship Id="rId27" Type="http://schemas.openxmlformats.org/officeDocument/2006/relationships/oleObject" Target="../embeddings/oleObject35.bin"/><Relationship Id="rId26" Type="http://schemas.openxmlformats.org/officeDocument/2006/relationships/image" Target="../media/image39.wmf"/><Relationship Id="rId25" Type="http://schemas.openxmlformats.org/officeDocument/2006/relationships/oleObject" Target="../embeddings/oleObject34.bin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33.bin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36.wmf"/><Relationship Id="rId2" Type="http://schemas.openxmlformats.org/officeDocument/2006/relationships/image" Target="../media/image27.w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1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../MATLAB/bin/matlab.ex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9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hyperlink" Target="..\..\MATLAB\bin\matlab.exe" TargetMode="External"/><Relationship Id="rId4" Type="http://schemas.openxmlformats.org/officeDocument/2006/relationships/hyperlink" Target="..\..\MATLAB6p1\bin\win32\matlab.exe" TargetMode="External"/><Relationship Id="rId3" Type="http://schemas.openxmlformats.org/officeDocument/2006/relationships/hyperlink" Target="..\MATLAB\bin\matlab.exe" TargetMode="Externa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5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hyperlink" Target="..\..\MATLAB6p1\bin\win32\matlab.exe" TargetMode="External"/><Relationship Id="rId3" Type="http://schemas.openxmlformats.org/officeDocument/2006/relationships/hyperlink" Target="..\MATLAB\bin\matlab.exe" TargetMode="Externa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wmf"/><Relationship Id="rId1" Type="http://schemas.openxmlformats.org/officeDocument/2006/relationships/oleObject" Target="../embeddings/oleObject59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e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4097"/>
          <p:cNvSpPr txBox="1"/>
          <p:nvPr/>
        </p:nvSpPr>
        <p:spPr>
          <a:xfrm>
            <a:off x="990600" y="1447800"/>
            <a:ext cx="6934200" cy="110680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6600" b="1">
                <a:latin typeface="Times New Roman" panose="02020603050405020304" pitchFamily="18" charset="0"/>
                <a:ea typeface="楷体_GB2312" panose="02010609030101010101" charset="-122"/>
              </a:rPr>
              <a:t>数  学  实  验</a:t>
            </a:r>
            <a:endParaRPr lang="zh-CN" altLang="en-US" sz="6600" b="1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3315" name="文本框 4098"/>
          <p:cNvSpPr txBox="1"/>
          <p:nvPr/>
        </p:nvSpPr>
        <p:spPr>
          <a:xfrm>
            <a:off x="1752600" y="3427095"/>
            <a:ext cx="54102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800" b="1">
                <a:latin typeface="楷体_GB2312" panose="02010609030101010101" charset="-122"/>
                <a:ea typeface="楷体_GB2312" panose="02010609030101010101" charset="-122"/>
              </a:rPr>
              <a:t>拟 合 篇</a:t>
            </a:r>
            <a:endParaRPr lang="zh-CN" altLang="en-US" sz="4800" b="1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62" name="Object 2"/>
          <p:cNvGraphicFramePr>
            <a:graphicFrameLocks noChangeAspect="1"/>
          </p:cNvGraphicFramePr>
          <p:nvPr/>
        </p:nvGraphicFramePr>
        <p:xfrm>
          <a:off x="549275" y="461963"/>
          <a:ext cx="646747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247900" imgH="939800" progId="Equation.DSMT4">
                  <p:embed/>
                </p:oleObj>
              </mc:Choice>
              <mc:Fallback>
                <p:oleObj name="" r:id="rId1" imgW="2247900" imgH="939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275" y="461963"/>
                        <a:ext cx="6467475" cy="271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3" name="Object 3"/>
          <p:cNvGraphicFramePr>
            <a:graphicFrameLocks noChangeAspect="1"/>
          </p:cNvGraphicFramePr>
          <p:nvPr/>
        </p:nvGraphicFramePr>
        <p:xfrm>
          <a:off x="630238" y="3479800"/>
          <a:ext cx="59277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044700" imgH="939800" progId="Equation.DSMT4">
                  <p:embed/>
                </p:oleObj>
              </mc:Choice>
              <mc:Fallback>
                <p:oleObj name="" r:id="rId3" imgW="2044700" imgH="939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3479800"/>
                        <a:ext cx="5927725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框 187393"/>
          <p:cNvSpPr txBox="1"/>
          <p:nvPr/>
        </p:nvSpPr>
        <p:spPr>
          <a:xfrm>
            <a:off x="755650" y="457200"/>
            <a:ext cx="7330440" cy="521970"/>
          </a:xfrm>
          <a:prstGeom prst="rect">
            <a:avLst/>
          </a:prstGeom>
          <a:solidFill>
            <a:srgbClr val="FF99CC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solidFill>
                  <a:schemeClr val="tx1"/>
                </a:solidFill>
                <a:latin typeface="仿宋_GB2312" panose="0201060903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MATLAB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黑体" panose="02010609060101010101" pitchFamily="49" charset="-122"/>
              </a:rPr>
              <a:t>作线性最小二乘拟合</a:t>
            </a:r>
            <a:endParaRPr lang="zh-CN" altLang="en-US" sz="2800" b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7395" name="文本框 187394"/>
          <p:cNvSpPr txBox="1"/>
          <p:nvPr/>
        </p:nvSpPr>
        <p:spPr>
          <a:xfrm>
            <a:off x="468313" y="1268413"/>
            <a:ext cx="822960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黑体" panose="02010609060101010101" pitchFamily="49" charset="-122"/>
              </a:rPr>
              <a:t>作多项式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 …+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黑体" panose="02010609060101010101" pitchFamily="49" charset="-122"/>
              </a:rPr>
              <a:t>拟合</a:t>
            </a:r>
            <a:r>
              <a:rPr lang="en-US" altLang="zh-CN" sz="2800" dirty="0">
                <a:solidFill>
                  <a:schemeClr val="tx1"/>
                </a:solidFill>
                <a:latin typeface="仿宋_GB2312" panose="0201060903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仿宋_GB2312" panose="02010609030101010101" pitchFamily="49" charset="-122"/>
                <a:ea typeface="黑体" panose="02010609060101010101" pitchFamily="49" charset="-122"/>
              </a:rPr>
              <a:t>可利用已有程序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7396" name="文本框 187395"/>
          <p:cNvSpPr txBox="1"/>
          <p:nvPr/>
        </p:nvSpPr>
        <p:spPr>
          <a:xfrm>
            <a:off x="2084070" y="2437765"/>
            <a:ext cx="5749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a=polyfit(x,y,m)</a:t>
            </a:r>
            <a:endParaRPr lang="en-US" altLang="zh-CN" sz="2800" b="1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49158" name="文本框 187398"/>
          <p:cNvSpPr txBox="1"/>
          <p:nvPr/>
        </p:nvSpPr>
        <p:spPr>
          <a:xfrm>
            <a:off x="4084320" y="3530600"/>
            <a:ext cx="1935480" cy="119888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rgbClr val="00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原始的样本点，用向量的方式输入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60" name="直接连接符 187400"/>
          <p:cNvSpPr/>
          <p:nvPr/>
        </p:nvSpPr>
        <p:spPr>
          <a:xfrm flipH="1" flipV="1">
            <a:off x="4783455" y="2960370"/>
            <a:ext cx="219075" cy="567055"/>
          </a:xfrm>
          <a:prstGeom prst="line">
            <a:avLst/>
          </a:prstGeom>
          <a:ln w="9525" cap="flat" cmpd="sng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9" name="直接连接符 187399"/>
          <p:cNvSpPr/>
          <p:nvPr/>
        </p:nvSpPr>
        <p:spPr>
          <a:xfrm>
            <a:off x="4281170" y="2959735"/>
            <a:ext cx="720725" cy="635"/>
          </a:xfrm>
          <a:prstGeom prst="line">
            <a:avLst/>
          </a:prstGeom>
          <a:ln w="9525" cap="flat" cmpd="sng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2" name="文本框 187402"/>
          <p:cNvSpPr txBox="1"/>
          <p:nvPr/>
        </p:nvSpPr>
        <p:spPr>
          <a:xfrm>
            <a:off x="6620510" y="3530600"/>
            <a:ext cx="1419225" cy="1014413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rgbClr val="00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拟合多项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式次数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63" name="直接连接符 187403"/>
          <p:cNvSpPr/>
          <p:nvPr/>
        </p:nvSpPr>
        <p:spPr>
          <a:xfrm flipH="1" flipV="1">
            <a:off x="5389245" y="2870835"/>
            <a:ext cx="1654175" cy="603250"/>
          </a:xfrm>
          <a:prstGeom prst="line">
            <a:avLst/>
          </a:prstGeom>
          <a:ln w="9525" cap="flat" cmpd="sng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405" name="文本框 187404"/>
          <p:cNvSpPr txBox="1"/>
          <p:nvPr/>
        </p:nvSpPr>
        <p:spPr>
          <a:xfrm>
            <a:off x="476250" y="4968875"/>
            <a:ext cx="7696200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多项式在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处的值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可用以下命令计算：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       y=polyval</a:t>
            </a:r>
            <a:r>
              <a:rPr lang="zh-CN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）</a:t>
            </a:r>
            <a:endParaRPr lang="zh-CN" altLang="en-US" sz="2800" b="1">
              <a:solidFill>
                <a:srgbClr val="0000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4" name="文本框 187398"/>
          <p:cNvSpPr txBox="1"/>
          <p:nvPr/>
        </p:nvSpPr>
        <p:spPr>
          <a:xfrm>
            <a:off x="755650" y="3623310"/>
            <a:ext cx="2559050" cy="829945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rgbClr val="00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/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多项式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f(x)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的系数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[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, …,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i="1" baseline="-25000" dirty="0">
                <a:solidFill>
                  <a:srgbClr val="000066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baseline="-25000" dirty="0">
                <a:solidFill>
                  <a:srgbClr val="000066"/>
                </a:solidFill>
                <a:sym typeface="+mn-ea"/>
              </a:rPr>
              <a:t>+1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]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直接连接符 187400"/>
          <p:cNvSpPr/>
          <p:nvPr/>
        </p:nvSpPr>
        <p:spPr>
          <a:xfrm flipV="1">
            <a:off x="1924685" y="2870835"/>
            <a:ext cx="385445" cy="748665"/>
          </a:xfrm>
          <a:prstGeom prst="line">
            <a:avLst/>
          </a:prstGeom>
          <a:ln w="9525" cap="flat" cmpd="sng">
            <a:solidFill>
              <a:srgbClr val="0099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  <p:bldP spid="187396" grpId="0"/>
      <p:bldP spid="1874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矩形 136193"/>
          <p:cNvSpPr/>
          <p:nvPr/>
        </p:nvSpPr>
        <p:spPr>
          <a:xfrm>
            <a:off x="609600" y="1447800"/>
            <a:ext cx="8153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sz="28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3250" name="矩形 136194"/>
          <p:cNvSpPr/>
          <p:nvPr/>
        </p:nvSpPr>
        <p:spPr>
          <a:xfrm>
            <a:off x="589915" y="188913"/>
            <a:ext cx="74787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假设人口随时间线性地增加 </a:t>
            </a:r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6196" name="矩形 136195"/>
          <p:cNvSpPr/>
          <p:nvPr/>
        </p:nvSpPr>
        <p:spPr>
          <a:xfrm>
            <a:off x="609600" y="836613"/>
            <a:ext cx="7772400" cy="5692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模型：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参数估计观测值的模型： 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拟合的精度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endParaRPr lang="en-US" altLang="zh-CN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误差平方和。 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可以算出：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-283.2320  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=0.1480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模型：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– 283.232 + 0.148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6198" name="对象 136197"/>
          <p:cNvGraphicFramePr/>
          <p:nvPr/>
        </p:nvGraphicFramePr>
        <p:xfrm>
          <a:off x="1908175" y="836613"/>
          <a:ext cx="24479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47700" imgH="203200" progId="Equation.3">
                  <p:embed/>
                </p:oleObj>
              </mc:Choice>
              <mc:Fallback>
                <p:oleObj name="" r:id="rId1" imgW="64770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836613"/>
                        <a:ext cx="244792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对象 136198"/>
          <p:cNvGraphicFramePr/>
          <p:nvPr/>
        </p:nvGraphicFramePr>
        <p:xfrm>
          <a:off x="1908175" y="2132330"/>
          <a:ext cx="53276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676400" imgH="228600" progId="Equation.3">
                  <p:embed/>
                </p:oleObj>
              </mc:Choice>
              <mc:Fallback>
                <p:oleObj name="" r:id="rId3" imgW="16764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132330"/>
                        <a:ext cx="532765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对象 136199"/>
          <p:cNvGraphicFramePr/>
          <p:nvPr/>
        </p:nvGraphicFramePr>
        <p:xfrm>
          <a:off x="2051368" y="3500438"/>
          <a:ext cx="50403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877060" imgH="266065" progId="Equation.3">
                  <p:embed/>
                </p:oleObj>
              </mc:Choice>
              <mc:Fallback>
                <p:oleObj name="" r:id="rId5" imgW="1877060" imgH="2660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368" y="3500438"/>
                        <a:ext cx="5040312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文本框 71685">
            <a:hlinkClick r:id="rId7"/>
          </p:cNvPr>
          <p:cNvSpPr txBox="1"/>
          <p:nvPr/>
        </p:nvSpPr>
        <p:spPr>
          <a:xfrm>
            <a:off x="5791200" y="6019800"/>
            <a:ext cx="2286000" cy="39878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hlinkClick r:id="rId8" action="ppaction://hlinkfile"/>
              </a:rPr>
              <a:t>MATLAB(renkou)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hlinkClick r:id="rId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  <p:bldP spid="7168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377315"/>
            <a:ext cx="7807960" cy="975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3860" y="3203575"/>
            <a:ext cx="565023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模型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1999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年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12.62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3860" y="481330"/>
            <a:ext cx="28498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统计年鉴：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2"/>
          <p:cNvSpPr txBox="1"/>
          <p:nvPr/>
        </p:nvSpPr>
        <p:spPr>
          <a:xfrm>
            <a:off x="703263" y="684213"/>
            <a:ext cx="49514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已知观测数据点如表所示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890" name="Group 47"/>
          <p:cNvGrpSpPr/>
          <p:nvPr/>
        </p:nvGrpSpPr>
        <p:grpSpPr>
          <a:xfrm>
            <a:off x="657225" y="1306513"/>
            <a:ext cx="7786688" cy="862012"/>
            <a:chOff x="414" y="823"/>
            <a:chExt cx="4905" cy="543"/>
          </a:xfrm>
        </p:grpSpPr>
        <p:sp>
          <p:nvSpPr>
            <p:cNvPr id="37891" name="Line 3"/>
            <p:cNvSpPr/>
            <p:nvPr/>
          </p:nvSpPr>
          <p:spPr>
            <a:xfrm>
              <a:off x="415" y="856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2" name="Line 4"/>
            <p:cNvSpPr/>
            <p:nvPr/>
          </p:nvSpPr>
          <p:spPr>
            <a:xfrm>
              <a:off x="414" y="1111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3" name="Line 5"/>
            <p:cNvSpPr/>
            <p:nvPr/>
          </p:nvSpPr>
          <p:spPr>
            <a:xfrm>
              <a:off x="414" y="1366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4" name="Line 6"/>
            <p:cNvSpPr/>
            <p:nvPr/>
          </p:nvSpPr>
          <p:spPr>
            <a:xfrm>
              <a:off x="783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5" name="Text Box 7"/>
            <p:cNvSpPr txBox="1"/>
            <p:nvPr/>
          </p:nvSpPr>
          <p:spPr>
            <a:xfrm>
              <a:off x="529" y="823"/>
              <a:ext cx="1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Text Box 8"/>
            <p:cNvSpPr txBox="1"/>
            <p:nvPr/>
          </p:nvSpPr>
          <p:spPr>
            <a:xfrm>
              <a:off x="528" y="1078"/>
              <a:ext cx="1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Text Box 9"/>
            <p:cNvSpPr txBox="1"/>
            <p:nvPr/>
          </p:nvSpPr>
          <p:spPr>
            <a:xfrm>
              <a:off x="981" y="861"/>
              <a:ext cx="1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Text Box 10"/>
            <p:cNvSpPr txBox="1"/>
            <p:nvPr/>
          </p:nvSpPr>
          <p:spPr>
            <a:xfrm>
              <a:off x="782" y="1116"/>
              <a:ext cx="5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-0.447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Text Box 11"/>
            <p:cNvSpPr txBox="1"/>
            <p:nvPr/>
          </p:nvSpPr>
          <p:spPr>
            <a:xfrm>
              <a:off x="1378" y="861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Text Box 12"/>
            <p:cNvSpPr txBox="1"/>
            <p:nvPr/>
          </p:nvSpPr>
          <p:spPr>
            <a:xfrm>
              <a:off x="1293" y="1116"/>
              <a:ext cx="5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1.978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1" name="Text Box 13"/>
            <p:cNvSpPr txBox="1"/>
            <p:nvPr/>
          </p:nvSpPr>
          <p:spPr>
            <a:xfrm>
              <a:off x="1747" y="856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0.2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Text Box 14"/>
            <p:cNvSpPr txBox="1"/>
            <p:nvPr/>
          </p:nvSpPr>
          <p:spPr>
            <a:xfrm>
              <a:off x="1718" y="1111"/>
              <a:ext cx="4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3.28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3" name="Text Box 15"/>
            <p:cNvSpPr txBox="1"/>
            <p:nvPr/>
          </p:nvSpPr>
          <p:spPr>
            <a:xfrm>
              <a:off x="2149" y="856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Text Box 16"/>
            <p:cNvSpPr txBox="1"/>
            <p:nvPr/>
          </p:nvSpPr>
          <p:spPr>
            <a:xfrm>
              <a:off x="2089" y="1111"/>
              <a:ext cx="42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6.16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Text Box 17"/>
            <p:cNvSpPr txBox="1"/>
            <p:nvPr/>
          </p:nvSpPr>
          <p:spPr>
            <a:xfrm>
              <a:off x="2540" y="856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Text Box 18"/>
            <p:cNvSpPr txBox="1"/>
            <p:nvPr/>
          </p:nvSpPr>
          <p:spPr>
            <a:xfrm>
              <a:off x="2483" y="1111"/>
              <a:ext cx="3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7.08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Text Box 19"/>
            <p:cNvSpPr txBox="1"/>
            <p:nvPr/>
          </p:nvSpPr>
          <p:spPr>
            <a:xfrm>
              <a:off x="2938" y="856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Text Box 20"/>
            <p:cNvSpPr txBox="1"/>
            <p:nvPr/>
          </p:nvSpPr>
          <p:spPr>
            <a:xfrm>
              <a:off x="2881" y="1111"/>
              <a:ext cx="4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7.34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Text Box 21"/>
            <p:cNvSpPr txBox="1"/>
            <p:nvPr/>
          </p:nvSpPr>
          <p:spPr>
            <a:xfrm>
              <a:off x="3305" y="856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0" name="Text Box 22"/>
            <p:cNvSpPr txBox="1"/>
            <p:nvPr/>
          </p:nvSpPr>
          <p:spPr>
            <a:xfrm>
              <a:off x="3248" y="1111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7.66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1" name="Text Box 23"/>
            <p:cNvSpPr txBox="1"/>
            <p:nvPr/>
          </p:nvSpPr>
          <p:spPr>
            <a:xfrm>
              <a:off x="3674" y="856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2" name="Text Box 24"/>
            <p:cNvSpPr txBox="1"/>
            <p:nvPr/>
          </p:nvSpPr>
          <p:spPr>
            <a:xfrm>
              <a:off x="3645" y="1111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9.56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3" name="Text Box 25"/>
            <p:cNvSpPr txBox="1"/>
            <p:nvPr/>
          </p:nvSpPr>
          <p:spPr>
            <a:xfrm>
              <a:off x="4098" y="856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Text Box 26"/>
            <p:cNvSpPr txBox="1"/>
            <p:nvPr/>
          </p:nvSpPr>
          <p:spPr>
            <a:xfrm>
              <a:off x="4070" y="1111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9.48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5" name="Text Box 27"/>
            <p:cNvSpPr txBox="1"/>
            <p:nvPr/>
          </p:nvSpPr>
          <p:spPr>
            <a:xfrm>
              <a:off x="4524" y="856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0.9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6" name="Text Box 28"/>
            <p:cNvSpPr txBox="1"/>
            <p:nvPr/>
          </p:nvSpPr>
          <p:spPr>
            <a:xfrm>
              <a:off x="4523" y="1111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9.3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7" name="Text Box 29"/>
            <p:cNvSpPr txBox="1"/>
            <p:nvPr/>
          </p:nvSpPr>
          <p:spPr>
            <a:xfrm>
              <a:off x="4950" y="856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8" name="Text Box 30"/>
            <p:cNvSpPr txBox="1"/>
            <p:nvPr/>
          </p:nvSpPr>
          <p:spPr>
            <a:xfrm>
              <a:off x="4892" y="1111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11.2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9" name="Line 31"/>
            <p:cNvSpPr/>
            <p:nvPr/>
          </p:nvSpPr>
          <p:spPr>
            <a:xfrm>
              <a:off x="1292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0" name="Line 32"/>
            <p:cNvSpPr/>
            <p:nvPr/>
          </p:nvSpPr>
          <p:spPr>
            <a:xfrm>
              <a:off x="1718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1" name="Line 33"/>
            <p:cNvSpPr/>
            <p:nvPr/>
          </p:nvSpPr>
          <p:spPr>
            <a:xfrm>
              <a:off x="2085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2" name="Line 34"/>
            <p:cNvSpPr/>
            <p:nvPr/>
          </p:nvSpPr>
          <p:spPr>
            <a:xfrm>
              <a:off x="2486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3" name="Line 35"/>
            <p:cNvSpPr/>
            <p:nvPr/>
          </p:nvSpPr>
          <p:spPr>
            <a:xfrm>
              <a:off x="2878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4" name="Line 36"/>
            <p:cNvSpPr/>
            <p:nvPr/>
          </p:nvSpPr>
          <p:spPr>
            <a:xfrm>
              <a:off x="3249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5" name="Line 37"/>
            <p:cNvSpPr/>
            <p:nvPr/>
          </p:nvSpPr>
          <p:spPr>
            <a:xfrm>
              <a:off x="3644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6" name="Line 38"/>
            <p:cNvSpPr/>
            <p:nvPr/>
          </p:nvSpPr>
          <p:spPr>
            <a:xfrm>
              <a:off x="4043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7" name="Line 39"/>
            <p:cNvSpPr/>
            <p:nvPr/>
          </p:nvSpPr>
          <p:spPr>
            <a:xfrm>
              <a:off x="4496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8" name="Line 40"/>
            <p:cNvSpPr/>
            <p:nvPr/>
          </p:nvSpPr>
          <p:spPr>
            <a:xfrm>
              <a:off x="4864" y="856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2361" name="Text Box 41"/>
          <p:cNvSpPr txBox="1"/>
          <p:nvPr/>
        </p:nvSpPr>
        <p:spPr>
          <a:xfrm>
            <a:off x="746125" y="2427288"/>
            <a:ext cx="6121400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分别用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次多项式曲线拟合这些数据点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1300" name="Rectangle 4"/>
          <p:cNvSpPr/>
          <p:nvPr/>
        </p:nvSpPr>
        <p:spPr>
          <a:xfrm>
            <a:off x="927100" y="3114675"/>
            <a:ext cx="3644900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t=0:0.1:1.2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s=polyval(p3,t)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s1=polyval(p6,t)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hold on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plot(t,s,'r-','linewidth',2)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plot(t,s1,'b--','linewidth',2)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grid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5"/>
          <p:cNvSpPr/>
          <p:nvPr/>
        </p:nvSpPr>
        <p:spPr>
          <a:xfrm>
            <a:off x="746125" y="774700"/>
            <a:ext cx="7875588" cy="2282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x=0:0.1:1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y=[-0.447,1.978,3.28,6.16,7.08,7.34,7.66,9.56,9.48,9.3,11.2]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plot(x,y,'k.','markersize',25)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axis([0 1.3 -2 16])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p3=polyfit(x,y,3)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p6=polyfit(x,y,6)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366" name="Text Box 46"/>
          <p:cNvSpPr txBox="1"/>
          <p:nvPr/>
        </p:nvSpPr>
        <p:spPr>
          <a:xfrm>
            <a:off x="746125" y="244158"/>
            <a:ext cx="3195638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编写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Matlab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程序如下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735" y="1943735"/>
            <a:ext cx="4619625" cy="37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  <p:bldP spid="3123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2"/>
          <p:cNvSpPr txBox="1"/>
          <p:nvPr/>
        </p:nvSpPr>
        <p:spPr>
          <a:xfrm>
            <a:off x="703263" y="684213"/>
            <a:ext cx="7334250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用切削机床进行金属品加工时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为了适当地调整机床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需要测定刀具的磨损速度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在一定的时间测量刀具的厚度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得数据如表所示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938" name="Group 77"/>
          <p:cNvGrpSpPr/>
          <p:nvPr/>
        </p:nvGrpSpPr>
        <p:grpSpPr>
          <a:xfrm>
            <a:off x="566738" y="2124075"/>
            <a:ext cx="7877175" cy="1169988"/>
            <a:chOff x="357" y="1338"/>
            <a:chExt cx="4962" cy="737"/>
          </a:xfrm>
        </p:grpSpPr>
        <p:sp>
          <p:nvSpPr>
            <p:cNvPr id="39939" name="Line 3"/>
            <p:cNvSpPr/>
            <p:nvPr/>
          </p:nvSpPr>
          <p:spPr>
            <a:xfrm>
              <a:off x="415" y="1338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0" name="Line 4"/>
            <p:cNvSpPr/>
            <p:nvPr/>
          </p:nvSpPr>
          <p:spPr>
            <a:xfrm>
              <a:off x="414" y="1707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1" name="Line 5"/>
            <p:cNvSpPr/>
            <p:nvPr/>
          </p:nvSpPr>
          <p:spPr>
            <a:xfrm>
              <a:off x="414" y="2075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2" name="Text Box 7"/>
            <p:cNvSpPr txBox="1"/>
            <p:nvPr/>
          </p:nvSpPr>
          <p:spPr>
            <a:xfrm>
              <a:off x="357" y="1366"/>
              <a:ext cx="1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切削时间 </a:t>
              </a:r>
              <a:r>
                <a:rPr lang="en-US" altLang="zh-CN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t/h</a:t>
              </a:r>
              <a:endPara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Text Box 13"/>
            <p:cNvSpPr txBox="1"/>
            <p:nvPr/>
          </p:nvSpPr>
          <p:spPr>
            <a:xfrm>
              <a:off x="1775" y="1400"/>
              <a:ext cx="2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4" name="Text Box 14"/>
            <p:cNvSpPr txBox="1"/>
            <p:nvPr/>
          </p:nvSpPr>
          <p:spPr>
            <a:xfrm>
              <a:off x="1718" y="1768"/>
              <a:ext cx="4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30.0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Text Box 15"/>
            <p:cNvSpPr txBox="1"/>
            <p:nvPr/>
          </p:nvSpPr>
          <p:spPr>
            <a:xfrm>
              <a:off x="2200" y="1400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Text Box 16"/>
            <p:cNvSpPr txBox="1"/>
            <p:nvPr/>
          </p:nvSpPr>
          <p:spPr>
            <a:xfrm>
              <a:off x="2118" y="1768"/>
              <a:ext cx="42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29.1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Text Box 17"/>
            <p:cNvSpPr txBox="1"/>
            <p:nvPr/>
          </p:nvSpPr>
          <p:spPr>
            <a:xfrm>
              <a:off x="2568" y="1400"/>
              <a:ext cx="2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Text Box 18"/>
            <p:cNvSpPr txBox="1"/>
            <p:nvPr/>
          </p:nvSpPr>
          <p:spPr>
            <a:xfrm>
              <a:off x="2511" y="1768"/>
              <a:ext cx="3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28.4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Text Box 19"/>
            <p:cNvSpPr txBox="1"/>
            <p:nvPr/>
          </p:nvSpPr>
          <p:spPr>
            <a:xfrm>
              <a:off x="2966" y="1395"/>
              <a:ext cx="2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Text Box 20"/>
            <p:cNvSpPr txBox="1"/>
            <p:nvPr/>
          </p:nvSpPr>
          <p:spPr>
            <a:xfrm>
              <a:off x="2909" y="1768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28.1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1" name="Text Box 21"/>
            <p:cNvSpPr txBox="1"/>
            <p:nvPr/>
          </p:nvSpPr>
          <p:spPr>
            <a:xfrm>
              <a:off x="3391" y="1400"/>
              <a:ext cx="2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2" name="Text Box 22"/>
            <p:cNvSpPr txBox="1"/>
            <p:nvPr/>
          </p:nvSpPr>
          <p:spPr>
            <a:xfrm>
              <a:off x="3304" y="1768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28.0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3" name="Text Box 23"/>
            <p:cNvSpPr txBox="1"/>
            <p:nvPr/>
          </p:nvSpPr>
          <p:spPr>
            <a:xfrm>
              <a:off x="3787" y="1400"/>
              <a:ext cx="2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4" name="Text Box 24"/>
            <p:cNvSpPr txBox="1"/>
            <p:nvPr/>
          </p:nvSpPr>
          <p:spPr>
            <a:xfrm>
              <a:off x="3701" y="1768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27.7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5" name="Text Box 25"/>
            <p:cNvSpPr txBox="1"/>
            <p:nvPr/>
          </p:nvSpPr>
          <p:spPr>
            <a:xfrm>
              <a:off x="4185" y="1400"/>
              <a:ext cx="31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Text Box 26"/>
            <p:cNvSpPr txBox="1"/>
            <p:nvPr/>
          </p:nvSpPr>
          <p:spPr>
            <a:xfrm>
              <a:off x="4098" y="1768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27.5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7" name="Text Box 27"/>
            <p:cNvSpPr txBox="1"/>
            <p:nvPr/>
          </p:nvSpPr>
          <p:spPr>
            <a:xfrm>
              <a:off x="4552" y="140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8" name="Text Box 28"/>
            <p:cNvSpPr txBox="1"/>
            <p:nvPr/>
          </p:nvSpPr>
          <p:spPr>
            <a:xfrm>
              <a:off x="4523" y="1768"/>
              <a:ext cx="4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27.2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9" name="Text Box 29"/>
            <p:cNvSpPr txBox="1"/>
            <p:nvPr/>
          </p:nvSpPr>
          <p:spPr>
            <a:xfrm>
              <a:off x="4978" y="1400"/>
              <a:ext cx="2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0" name="Text Box 30"/>
            <p:cNvSpPr txBox="1"/>
            <p:nvPr/>
          </p:nvSpPr>
          <p:spPr>
            <a:xfrm>
              <a:off x="4920" y="1768"/>
              <a:ext cx="3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27.0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61" name="Line 32"/>
            <p:cNvSpPr/>
            <p:nvPr/>
          </p:nvSpPr>
          <p:spPr>
            <a:xfrm>
              <a:off x="1689" y="1338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2" name="Line 33"/>
            <p:cNvSpPr/>
            <p:nvPr/>
          </p:nvSpPr>
          <p:spPr>
            <a:xfrm>
              <a:off x="2115" y="1338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3" name="Line 34"/>
            <p:cNvSpPr/>
            <p:nvPr/>
          </p:nvSpPr>
          <p:spPr>
            <a:xfrm>
              <a:off x="2511" y="1338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4" name="Line 35"/>
            <p:cNvSpPr/>
            <p:nvPr/>
          </p:nvSpPr>
          <p:spPr>
            <a:xfrm>
              <a:off x="2908" y="1338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5" name="Line 36"/>
            <p:cNvSpPr/>
            <p:nvPr/>
          </p:nvSpPr>
          <p:spPr>
            <a:xfrm>
              <a:off x="3305" y="1338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6" name="Line 37"/>
            <p:cNvSpPr/>
            <p:nvPr/>
          </p:nvSpPr>
          <p:spPr>
            <a:xfrm>
              <a:off x="3702" y="1338"/>
              <a:ext cx="0" cy="7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7" name="Line 38"/>
            <p:cNvSpPr/>
            <p:nvPr/>
          </p:nvSpPr>
          <p:spPr>
            <a:xfrm>
              <a:off x="4099" y="1338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8" name="Line 39"/>
            <p:cNvSpPr/>
            <p:nvPr/>
          </p:nvSpPr>
          <p:spPr>
            <a:xfrm>
              <a:off x="4496" y="1338"/>
              <a:ext cx="0" cy="7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9" name="Line 40"/>
            <p:cNvSpPr/>
            <p:nvPr/>
          </p:nvSpPr>
          <p:spPr>
            <a:xfrm>
              <a:off x="4921" y="1338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0" name="Text Box 44"/>
            <p:cNvSpPr txBox="1"/>
            <p:nvPr/>
          </p:nvSpPr>
          <p:spPr>
            <a:xfrm>
              <a:off x="357" y="1759"/>
              <a:ext cx="13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刀具厚度 </a:t>
              </a:r>
              <a:r>
                <a:rPr lang="en-US" altLang="zh-CN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y/cm</a:t>
              </a:r>
              <a:endPara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71" name="Group 78"/>
          <p:cNvGrpSpPr/>
          <p:nvPr/>
        </p:nvGrpSpPr>
        <p:grpSpPr>
          <a:xfrm>
            <a:off x="566738" y="3654425"/>
            <a:ext cx="7877175" cy="1169988"/>
            <a:chOff x="357" y="2302"/>
            <a:chExt cx="4962" cy="737"/>
          </a:xfrm>
        </p:grpSpPr>
        <p:sp>
          <p:nvSpPr>
            <p:cNvPr id="39972" name="Line 45"/>
            <p:cNvSpPr/>
            <p:nvPr/>
          </p:nvSpPr>
          <p:spPr>
            <a:xfrm>
              <a:off x="415" y="2302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3" name="Line 46"/>
            <p:cNvSpPr/>
            <p:nvPr/>
          </p:nvSpPr>
          <p:spPr>
            <a:xfrm>
              <a:off x="414" y="2671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4" name="Line 47"/>
            <p:cNvSpPr/>
            <p:nvPr/>
          </p:nvSpPr>
          <p:spPr>
            <a:xfrm>
              <a:off x="414" y="3039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75" name="Text Box 48"/>
            <p:cNvSpPr txBox="1"/>
            <p:nvPr/>
          </p:nvSpPr>
          <p:spPr>
            <a:xfrm>
              <a:off x="357" y="2330"/>
              <a:ext cx="1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切削时间 </a:t>
              </a:r>
              <a:r>
                <a:rPr lang="en-US" altLang="zh-CN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t/h</a:t>
              </a:r>
              <a:endPara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6" name="Text Box 49"/>
            <p:cNvSpPr txBox="1"/>
            <p:nvPr/>
          </p:nvSpPr>
          <p:spPr>
            <a:xfrm>
              <a:off x="1775" y="2364"/>
              <a:ext cx="2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7" name="Text Box 50"/>
            <p:cNvSpPr txBox="1"/>
            <p:nvPr/>
          </p:nvSpPr>
          <p:spPr>
            <a:xfrm>
              <a:off x="1718" y="2732"/>
              <a:ext cx="4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26.8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8" name="Text Box 51"/>
            <p:cNvSpPr txBox="1"/>
            <p:nvPr/>
          </p:nvSpPr>
          <p:spPr>
            <a:xfrm>
              <a:off x="2171" y="2364"/>
              <a:ext cx="2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9" name="Text Box 52"/>
            <p:cNvSpPr txBox="1"/>
            <p:nvPr/>
          </p:nvSpPr>
          <p:spPr>
            <a:xfrm>
              <a:off x="2118" y="2732"/>
              <a:ext cx="42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26.5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0" name="Text Box 53"/>
            <p:cNvSpPr txBox="1"/>
            <p:nvPr/>
          </p:nvSpPr>
          <p:spPr>
            <a:xfrm>
              <a:off x="2568" y="2364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1" name="Text Box 54"/>
            <p:cNvSpPr txBox="1"/>
            <p:nvPr/>
          </p:nvSpPr>
          <p:spPr>
            <a:xfrm>
              <a:off x="2511" y="2732"/>
              <a:ext cx="3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26.3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2" name="Text Box 55"/>
            <p:cNvSpPr txBox="1"/>
            <p:nvPr/>
          </p:nvSpPr>
          <p:spPr>
            <a:xfrm>
              <a:off x="2966" y="2359"/>
              <a:ext cx="3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3" name="Text Box 56"/>
            <p:cNvSpPr txBox="1"/>
            <p:nvPr/>
          </p:nvSpPr>
          <p:spPr>
            <a:xfrm>
              <a:off x="2909" y="2732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26.1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4" name="Text Box 57"/>
            <p:cNvSpPr txBox="1"/>
            <p:nvPr/>
          </p:nvSpPr>
          <p:spPr>
            <a:xfrm>
              <a:off x="3391" y="2364"/>
              <a:ext cx="2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5" name="Text Box 58"/>
            <p:cNvSpPr txBox="1"/>
            <p:nvPr/>
          </p:nvSpPr>
          <p:spPr>
            <a:xfrm>
              <a:off x="3304" y="2732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25.7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6" name="Text Box 59"/>
            <p:cNvSpPr txBox="1"/>
            <p:nvPr/>
          </p:nvSpPr>
          <p:spPr>
            <a:xfrm>
              <a:off x="3759" y="2364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7" name="Text Box 60"/>
            <p:cNvSpPr txBox="1"/>
            <p:nvPr/>
          </p:nvSpPr>
          <p:spPr>
            <a:xfrm>
              <a:off x="3701" y="2732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25.3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8" name="Text Box 61"/>
            <p:cNvSpPr txBox="1"/>
            <p:nvPr/>
          </p:nvSpPr>
          <p:spPr>
            <a:xfrm>
              <a:off x="4185" y="2364"/>
              <a:ext cx="31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9" name="Text Box 62"/>
            <p:cNvSpPr txBox="1"/>
            <p:nvPr/>
          </p:nvSpPr>
          <p:spPr>
            <a:xfrm>
              <a:off x="4098" y="2732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24.8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0" name="Text Box 63"/>
            <p:cNvSpPr txBox="1"/>
            <p:nvPr/>
          </p:nvSpPr>
          <p:spPr>
            <a:xfrm>
              <a:off x="4552" y="2364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1" name="Text Box 64"/>
            <p:cNvSpPr txBox="1"/>
            <p:nvPr/>
          </p:nvSpPr>
          <p:spPr>
            <a:xfrm>
              <a:off x="4523" y="2732"/>
              <a:ext cx="4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24.0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2" name="Line 67"/>
            <p:cNvSpPr/>
            <p:nvPr/>
          </p:nvSpPr>
          <p:spPr>
            <a:xfrm>
              <a:off x="1689" y="2302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3" name="Line 68"/>
            <p:cNvSpPr/>
            <p:nvPr/>
          </p:nvSpPr>
          <p:spPr>
            <a:xfrm>
              <a:off x="2115" y="2302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4" name="Line 69"/>
            <p:cNvSpPr/>
            <p:nvPr/>
          </p:nvSpPr>
          <p:spPr>
            <a:xfrm>
              <a:off x="2511" y="2302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5" name="Line 70"/>
            <p:cNvSpPr/>
            <p:nvPr/>
          </p:nvSpPr>
          <p:spPr>
            <a:xfrm>
              <a:off x="2908" y="2302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6" name="Line 71"/>
            <p:cNvSpPr/>
            <p:nvPr/>
          </p:nvSpPr>
          <p:spPr>
            <a:xfrm>
              <a:off x="3305" y="2302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7" name="Line 72"/>
            <p:cNvSpPr/>
            <p:nvPr/>
          </p:nvSpPr>
          <p:spPr>
            <a:xfrm>
              <a:off x="3702" y="2302"/>
              <a:ext cx="0" cy="7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8" name="Line 73"/>
            <p:cNvSpPr/>
            <p:nvPr/>
          </p:nvSpPr>
          <p:spPr>
            <a:xfrm>
              <a:off x="4099" y="2302"/>
              <a:ext cx="0" cy="7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99" name="Line 74"/>
            <p:cNvSpPr/>
            <p:nvPr/>
          </p:nvSpPr>
          <p:spPr>
            <a:xfrm>
              <a:off x="4496" y="2302"/>
              <a:ext cx="0" cy="7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000" name="Text Box 76"/>
            <p:cNvSpPr txBox="1"/>
            <p:nvPr/>
          </p:nvSpPr>
          <p:spPr>
            <a:xfrm>
              <a:off x="357" y="2723"/>
              <a:ext cx="13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刀具厚度 </a:t>
              </a:r>
              <a:r>
                <a:rPr lang="en-US" altLang="zh-CN" sz="24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y/cm</a:t>
              </a:r>
              <a:endParaRPr lang="en-US" altLang="zh-CN" sz="24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2624" name="Text Box 64"/>
          <p:cNvSpPr txBox="1"/>
          <p:nvPr/>
        </p:nvSpPr>
        <p:spPr>
          <a:xfrm>
            <a:off x="2097088" y="5273675"/>
            <a:ext cx="18891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拟合曲线为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2625" name="Text Box 65"/>
          <p:cNvSpPr txBox="1"/>
          <p:nvPr/>
        </p:nvSpPr>
        <p:spPr>
          <a:xfrm>
            <a:off x="3940175" y="5273675"/>
            <a:ext cx="27463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=-0.3012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+29.3804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24" grpId="0"/>
      <p:bldP spid="3226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Box 64"/>
          <p:cNvSpPr txBox="1"/>
          <p:nvPr/>
        </p:nvSpPr>
        <p:spPr>
          <a:xfrm>
            <a:off x="746125" y="684213"/>
            <a:ext cx="47704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在命令窗口输入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Text Box 65"/>
          <p:cNvSpPr txBox="1"/>
          <p:nvPr/>
        </p:nvSpPr>
        <p:spPr>
          <a:xfrm>
            <a:off x="655638" y="1268413"/>
            <a:ext cx="6751637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t=[0:1:16]</a:t>
            </a:r>
            <a:endParaRPr lang="fr-F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fr-F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y=[30.0 29.1 28.4 28.1 28.0 27.7 27.5 27.2 27.0 26.8 26.5 26.3 26.1 25.7 25.3 24.8 24.0]</a:t>
            </a:r>
            <a:endParaRPr lang="fr-F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fr-F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plot(t,y,'*')</a:t>
            </a:r>
            <a:endParaRPr lang="fr-FR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0578" name="Rectangle 66"/>
          <p:cNvSpPr/>
          <p:nvPr/>
        </p:nvSpPr>
        <p:spPr>
          <a:xfrm>
            <a:off x="611188" y="3511550"/>
            <a:ext cx="279082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 =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-0.3012   29.3804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0579" name="Text Box 67"/>
          <p:cNvSpPr txBox="1"/>
          <p:nvPr/>
        </p:nvSpPr>
        <p:spPr>
          <a:xfrm>
            <a:off x="657225" y="4456113"/>
            <a:ext cx="12588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hold on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0580" name="Text Box 68"/>
          <p:cNvSpPr txBox="1"/>
          <p:nvPr/>
        </p:nvSpPr>
        <p:spPr>
          <a:xfrm>
            <a:off x="657225" y="5581650"/>
            <a:ext cx="27447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fr-F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plot(t, y1), hold off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0581" name="Rectangle 69"/>
          <p:cNvSpPr/>
          <p:nvPr/>
        </p:nvSpPr>
        <p:spPr>
          <a:xfrm>
            <a:off x="657225" y="2963863"/>
            <a:ext cx="2117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fr-F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a=polyfit(t,y,1)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0584" name="Rectangle 72"/>
          <p:cNvSpPr/>
          <p:nvPr/>
        </p:nvSpPr>
        <p:spPr>
          <a:xfrm>
            <a:off x="652463" y="5041900"/>
            <a:ext cx="3019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fr-FR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y1=-0.3012*t+29.3804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2595" y="2704465"/>
            <a:ext cx="4486275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78" grpId="0"/>
      <p:bldP spid="320579" grpId="0"/>
      <p:bldP spid="320580" grpId="0"/>
      <p:bldP spid="320581" grpId="0"/>
      <p:bldP spid="3205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ext Box 2"/>
          <p:cNvSpPr txBox="1"/>
          <p:nvPr/>
        </p:nvSpPr>
        <p:spPr>
          <a:xfrm>
            <a:off x="747713" y="684213"/>
            <a:ext cx="755967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15.4cm×30.48cm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的混凝土柱在加压实验中的应力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应变关系测试点的数据如表所示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Line 3"/>
          <p:cNvSpPr/>
          <p:nvPr/>
        </p:nvSpPr>
        <p:spPr>
          <a:xfrm>
            <a:off x="614363" y="1808163"/>
            <a:ext cx="75580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35" name="Line 4"/>
          <p:cNvSpPr/>
          <p:nvPr/>
        </p:nvSpPr>
        <p:spPr>
          <a:xfrm>
            <a:off x="612775" y="2393950"/>
            <a:ext cx="7605713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36" name="Line 5"/>
          <p:cNvSpPr/>
          <p:nvPr/>
        </p:nvSpPr>
        <p:spPr>
          <a:xfrm>
            <a:off x="612775" y="2978150"/>
            <a:ext cx="7605713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37" name="Text Box 7"/>
          <p:cNvSpPr txBox="1"/>
          <p:nvPr/>
        </p:nvSpPr>
        <p:spPr>
          <a:xfrm>
            <a:off x="1982788" y="1906588"/>
            <a:ext cx="6302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1.55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8" name="Line 25"/>
          <p:cNvSpPr/>
          <p:nvPr/>
        </p:nvSpPr>
        <p:spPr>
          <a:xfrm>
            <a:off x="1782763" y="1808163"/>
            <a:ext cx="0" cy="17541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39" name="Line 27"/>
          <p:cNvSpPr/>
          <p:nvPr/>
        </p:nvSpPr>
        <p:spPr>
          <a:xfrm>
            <a:off x="3063875" y="1808163"/>
            <a:ext cx="0" cy="17541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40" name="Line 35"/>
          <p:cNvSpPr/>
          <p:nvPr/>
        </p:nvSpPr>
        <p:spPr>
          <a:xfrm>
            <a:off x="614363" y="3562350"/>
            <a:ext cx="76041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4041" name="Object 64"/>
          <p:cNvGraphicFramePr>
            <a:graphicFrameLocks noGrp="1" noChangeAspect="1"/>
          </p:cNvGraphicFramePr>
          <p:nvPr>
            <p:ph/>
          </p:nvPr>
        </p:nvGraphicFramePr>
        <p:xfrm>
          <a:off x="612775" y="1938338"/>
          <a:ext cx="1079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774065" imgH="279400" progId="Equation.DSMT4">
                  <p:embed/>
                </p:oleObj>
              </mc:Choice>
              <mc:Fallback>
                <p:oleObj name="" r:id="rId1" imgW="774065" imgH="279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1938338"/>
                        <a:ext cx="1079500" cy="4111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67"/>
          <p:cNvGraphicFramePr>
            <a:graphicFrameLocks noChangeAspect="1"/>
          </p:cNvGraphicFramePr>
          <p:nvPr/>
        </p:nvGraphicFramePr>
        <p:xfrm>
          <a:off x="927100" y="2617788"/>
          <a:ext cx="2333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27000" imgH="139700" progId="Equation.DSMT4">
                  <p:embed/>
                </p:oleObj>
              </mc:Choice>
              <mc:Fallback>
                <p:oleObj name="" r:id="rId3" imgW="127000" imgH="1397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2617788"/>
                        <a:ext cx="233363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68"/>
          <p:cNvGraphicFramePr>
            <a:graphicFrameLocks noChangeAspect="1"/>
          </p:cNvGraphicFramePr>
          <p:nvPr/>
        </p:nvGraphicFramePr>
        <p:xfrm>
          <a:off x="566738" y="3074988"/>
          <a:ext cx="11699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951865" imgH="279400" progId="Equation.DSMT4">
                  <p:embed/>
                </p:oleObj>
              </mc:Choice>
              <mc:Fallback>
                <p:oleObj name="" r:id="rId5" imgW="951865" imgH="279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738" y="3074988"/>
                        <a:ext cx="11699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70"/>
          <p:cNvGraphicFramePr>
            <a:graphicFrameLocks noChangeAspect="1"/>
          </p:cNvGraphicFramePr>
          <p:nvPr/>
        </p:nvGraphicFramePr>
        <p:xfrm>
          <a:off x="1849438" y="2511425"/>
          <a:ext cx="10350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635000" imgH="203200" progId="Equation.DSMT4">
                  <p:embed/>
                </p:oleObj>
              </mc:Choice>
              <mc:Fallback>
                <p:oleObj name="" r:id="rId7" imgW="635000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9438" y="2511425"/>
                        <a:ext cx="103505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73"/>
          <p:cNvGraphicFramePr>
            <a:graphicFrameLocks noChangeAspect="1"/>
          </p:cNvGraphicFramePr>
          <p:nvPr/>
        </p:nvGraphicFramePr>
        <p:xfrm>
          <a:off x="1827213" y="3095625"/>
          <a:ext cx="11604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711200" imgH="203200" progId="Equation.DSMT4">
                  <p:embed/>
                </p:oleObj>
              </mc:Choice>
              <mc:Fallback>
                <p:oleObj name="" r:id="rId9" imgW="711200" imgH="203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7213" y="3095625"/>
                        <a:ext cx="1160462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74"/>
          <p:cNvSpPr txBox="1"/>
          <p:nvPr/>
        </p:nvSpPr>
        <p:spPr>
          <a:xfrm>
            <a:off x="3321050" y="1906588"/>
            <a:ext cx="6302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2.47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47" name="Object 76"/>
          <p:cNvGraphicFramePr>
            <a:graphicFrameLocks noChangeAspect="1"/>
          </p:cNvGraphicFramePr>
          <p:nvPr/>
        </p:nvGraphicFramePr>
        <p:xfrm>
          <a:off x="3132138" y="2511425"/>
          <a:ext cx="11604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711200" imgH="203200" progId="Equation.DSMT4">
                  <p:embed/>
                </p:oleObj>
              </mc:Choice>
              <mc:Fallback>
                <p:oleObj name="" r:id="rId11" imgW="711200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2138" y="2511425"/>
                        <a:ext cx="1160462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77"/>
          <p:cNvGraphicFramePr>
            <a:graphicFrameLocks noChangeAspect="1"/>
          </p:cNvGraphicFramePr>
          <p:nvPr/>
        </p:nvGraphicFramePr>
        <p:xfrm>
          <a:off x="3087688" y="3095625"/>
          <a:ext cx="11604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711200" imgH="203200" progId="Equation.DSMT4">
                  <p:embed/>
                </p:oleObj>
              </mc:Choice>
              <mc:Fallback>
                <p:oleObj name="" r:id="rId13" imgW="711200" imgH="203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87688" y="3095625"/>
                        <a:ext cx="1160462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Line 89"/>
          <p:cNvSpPr/>
          <p:nvPr/>
        </p:nvSpPr>
        <p:spPr>
          <a:xfrm>
            <a:off x="4392613" y="1808163"/>
            <a:ext cx="0" cy="17541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50" name="Text Box 101"/>
          <p:cNvSpPr txBox="1"/>
          <p:nvPr/>
        </p:nvSpPr>
        <p:spPr>
          <a:xfrm>
            <a:off x="4625975" y="1906588"/>
            <a:ext cx="8461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2. 93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51" name="Line 102"/>
          <p:cNvSpPr/>
          <p:nvPr/>
        </p:nvSpPr>
        <p:spPr>
          <a:xfrm>
            <a:off x="5697538" y="1808163"/>
            <a:ext cx="0" cy="17541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4052" name="Object 103"/>
          <p:cNvGraphicFramePr>
            <a:graphicFrameLocks noChangeAspect="1"/>
          </p:cNvGraphicFramePr>
          <p:nvPr/>
        </p:nvGraphicFramePr>
        <p:xfrm>
          <a:off x="4437063" y="2511425"/>
          <a:ext cx="11604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711200" imgH="203200" progId="Equation.DSMT4">
                  <p:embed/>
                </p:oleObj>
              </mc:Choice>
              <mc:Fallback>
                <p:oleObj name="" r:id="rId15" imgW="711200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37063" y="2511425"/>
                        <a:ext cx="1160462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104"/>
          <p:cNvGraphicFramePr>
            <a:graphicFrameLocks noChangeAspect="1"/>
          </p:cNvGraphicFramePr>
          <p:nvPr/>
        </p:nvGraphicFramePr>
        <p:xfrm>
          <a:off x="4486275" y="3095625"/>
          <a:ext cx="11398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7" imgW="698500" imgH="203200" progId="Equation.DSMT4">
                  <p:embed/>
                </p:oleObj>
              </mc:Choice>
              <mc:Fallback>
                <p:oleObj name="" r:id="rId17" imgW="6985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86275" y="3095625"/>
                        <a:ext cx="1139825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4" name="Text Box 105"/>
          <p:cNvSpPr txBox="1"/>
          <p:nvPr/>
        </p:nvSpPr>
        <p:spPr>
          <a:xfrm>
            <a:off x="5886450" y="1898650"/>
            <a:ext cx="8461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3. 03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55" name="Object 106"/>
          <p:cNvGraphicFramePr>
            <a:graphicFrameLocks noChangeAspect="1"/>
          </p:cNvGraphicFramePr>
          <p:nvPr/>
        </p:nvGraphicFramePr>
        <p:xfrm>
          <a:off x="5697538" y="2503488"/>
          <a:ext cx="11604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9" imgW="711200" imgH="203200" progId="Equation.DSMT4">
                  <p:embed/>
                </p:oleObj>
              </mc:Choice>
              <mc:Fallback>
                <p:oleObj name="" r:id="rId19" imgW="711200" imgH="203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97538" y="2503488"/>
                        <a:ext cx="1160462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107"/>
          <p:cNvGraphicFramePr>
            <a:graphicFrameLocks noChangeAspect="1"/>
          </p:cNvGraphicFramePr>
          <p:nvPr/>
        </p:nvGraphicFramePr>
        <p:xfrm>
          <a:off x="5741988" y="3087688"/>
          <a:ext cx="113823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1" imgW="698500" imgH="203200" progId="Equation.DSMT4">
                  <p:embed/>
                </p:oleObj>
              </mc:Choice>
              <mc:Fallback>
                <p:oleObj name="" r:id="rId21" imgW="69850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41988" y="3087688"/>
                        <a:ext cx="1138237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Line 115"/>
          <p:cNvSpPr/>
          <p:nvPr/>
        </p:nvSpPr>
        <p:spPr>
          <a:xfrm>
            <a:off x="6913563" y="1808163"/>
            <a:ext cx="0" cy="17541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064" name="Text Box 116"/>
          <p:cNvSpPr txBox="1"/>
          <p:nvPr/>
        </p:nvSpPr>
        <p:spPr>
          <a:xfrm>
            <a:off x="7191375" y="1898650"/>
            <a:ext cx="84613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2.89</a:t>
            </a:r>
            <a:endParaRPr lang="en-US" altLang="zh-CN" sz="2000" b="1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65" name="Object 117"/>
          <p:cNvGraphicFramePr>
            <a:graphicFrameLocks noChangeAspect="1"/>
          </p:cNvGraphicFramePr>
          <p:nvPr/>
        </p:nvGraphicFramePr>
        <p:xfrm>
          <a:off x="7002463" y="2503488"/>
          <a:ext cx="11604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3" imgW="711200" imgH="203200" progId="Equation.DSMT4">
                  <p:embed/>
                </p:oleObj>
              </mc:Choice>
              <mc:Fallback>
                <p:oleObj name="" r:id="rId23" imgW="711200" imgH="203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02463" y="2503488"/>
                        <a:ext cx="1160462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6" name="Object 118"/>
          <p:cNvGraphicFramePr>
            <a:graphicFrameLocks noChangeAspect="1"/>
          </p:cNvGraphicFramePr>
          <p:nvPr/>
        </p:nvGraphicFramePr>
        <p:xfrm>
          <a:off x="7002463" y="3068638"/>
          <a:ext cx="113823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5" imgW="698500" imgH="203200" progId="Equation.DSMT4">
                  <p:embed/>
                </p:oleObj>
              </mc:Choice>
              <mc:Fallback>
                <p:oleObj name="" r:id="rId25" imgW="698500" imgH="203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02463" y="3068638"/>
                        <a:ext cx="1138237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" name="Text Box 27"/>
          <p:cNvSpPr txBox="1"/>
          <p:nvPr/>
        </p:nvSpPr>
        <p:spPr>
          <a:xfrm>
            <a:off x="556895" y="3824288"/>
            <a:ext cx="76057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已知应力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应变关系可以用一条指数曲线来描述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即假设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58" name="Object 28"/>
          <p:cNvGraphicFramePr>
            <a:graphicFrameLocks noChangeAspect="1"/>
          </p:cNvGraphicFramePr>
          <p:nvPr/>
        </p:nvGraphicFramePr>
        <p:xfrm>
          <a:off x="3087688" y="4468495"/>
          <a:ext cx="1889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7" imgW="799465" imgH="241300" progId="Equation.DSMT4">
                  <p:embed/>
                </p:oleObj>
              </mc:Choice>
              <mc:Fallback>
                <p:oleObj name="" r:id="rId27" imgW="799465" imgH="2413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087688" y="4468495"/>
                        <a:ext cx="188912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30"/>
          <p:cNvSpPr txBox="1"/>
          <p:nvPr/>
        </p:nvSpPr>
        <p:spPr>
          <a:xfrm>
            <a:off x="927100" y="5459730"/>
            <a:ext cx="6121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式中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表示应力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单位是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N/m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表示应变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5800" y="335915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9" imgW="152400" imgH="139700" progId="Equation.KSEE3">
                  <p:embed/>
                </p:oleObj>
              </mc:Choice>
              <mc:Fallback>
                <p:oleObj name="" r:id="rId29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495800" y="3359150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6"/>
          <p:cNvGraphicFramePr>
            <a:graphicFrameLocks noChangeAspect="1"/>
          </p:cNvGraphicFramePr>
          <p:nvPr/>
        </p:nvGraphicFramePr>
        <p:xfrm>
          <a:off x="1783080" y="5569903"/>
          <a:ext cx="314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1" imgW="152400" imgH="139700" progId="Equation.DSMT4">
                  <p:embed/>
                </p:oleObj>
              </mc:Choice>
              <mc:Fallback>
                <p:oleObj name="" r:id="rId31" imgW="152400" imgH="1397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783080" y="5569903"/>
                        <a:ext cx="314325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7"/>
          <p:cNvGraphicFramePr>
            <a:graphicFrameLocks noChangeAspect="1"/>
          </p:cNvGraphicFramePr>
          <p:nvPr/>
        </p:nvGraphicFramePr>
        <p:xfrm>
          <a:off x="5334953" y="5543233"/>
          <a:ext cx="2619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3" imgW="127000" imgH="139700" progId="Equation.DSMT4">
                  <p:embed/>
                </p:oleObj>
              </mc:Choice>
              <mc:Fallback>
                <p:oleObj name="" r:id="rId33" imgW="127000" imgH="1397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334953" y="5543233"/>
                        <a:ext cx="261938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6689" name="Text Box 33"/>
          <p:cNvSpPr txBox="1"/>
          <p:nvPr/>
        </p:nvSpPr>
        <p:spPr>
          <a:xfrm>
            <a:off x="994410" y="945198"/>
            <a:ext cx="71548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选取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指数函数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作拟合时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在拟合前需作变量代换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90" name="Text Box 34"/>
          <p:cNvSpPr txBox="1"/>
          <p:nvPr/>
        </p:nvSpPr>
        <p:spPr>
          <a:xfrm>
            <a:off x="1724025" y="1955483"/>
            <a:ext cx="31956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化为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的线性函数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91" name="Text Box 35"/>
          <p:cNvSpPr txBox="1"/>
          <p:nvPr/>
        </p:nvSpPr>
        <p:spPr>
          <a:xfrm>
            <a:off x="1724025" y="2631758"/>
            <a:ext cx="9001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于是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6692" name="Object 36"/>
          <p:cNvGraphicFramePr>
            <a:graphicFrameLocks noChangeAspect="1"/>
          </p:cNvGraphicFramePr>
          <p:nvPr/>
        </p:nvGraphicFramePr>
        <p:xfrm>
          <a:off x="2803525" y="2452370"/>
          <a:ext cx="23558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116965" imgH="406400" progId="Equation.DSMT4">
                  <p:embed/>
                </p:oleObj>
              </mc:Choice>
              <mc:Fallback>
                <p:oleObj name="" r:id="rId1" imgW="1116965" imgH="4064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3525" y="2452370"/>
                        <a:ext cx="235585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4" name="Text Box 38"/>
          <p:cNvSpPr txBox="1"/>
          <p:nvPr/>
        </p:nvSpPr>
        <p:spPr>
          <a:xfrm>
            <a:off x="1724025" y="3388995"/>
            <a:ext cx="584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6695" name="Object 39"/>
          <p:cNvGraphicFramePr>
            <a:graphicFrameLocks noChangeAspect="1"/>
          </p:cNvGraphicFramePr>
          <p:nvPr/>
        </p:nvGraphicFramePr>
        <p:xfrm>
          <a:off x="2441575" y="3215958"/>
          <a:ext cx="3962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879600" imgH="406400" progId="Equation.DSMT4">
                  <p:embed/>
                </p:oleObj>
              </mc:Choice>
              <mc:Fallback>
                <p:oleObj name="" r:id="rId3" imgW="1879600" imgH="4064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3215958"/>
                        <a:ext cx="396240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7" name="Text Box 41"/>
          <p:cNvSpPr txBox="1"/>
          <p:nvPr/>
        </p:nvSpPr>
        <p:spPr>
          <a:xfrm>
            <a:off x="1724025" y="4063683"/>
            <a:ext cx="584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6699" name="Object 43"/>
          <p:cNvGraphicFramePr>
            <a:graphicFrameLocks noChangeAspect="1"/>
          </p:cNvGraphicFramePr>
          <p:nvPr/>
        </p:nvGraphicFramePr>
        <p:xfrm>
          <a:off x="2803525" y="4116070"/>
          <a:ext cx="18002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749300" imgH="228600" progId="Equation.DSMT4">
                  <p:embed/>
                </p:oleObj>
              </mc:Choice>
              <mc:Fallback>
                <p:oleObj name="" r:id="rId5" imgW="749300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3525" y="4116070"/>
                        <a:ext cx="1800225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6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6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9" grpId="0"/>
      <p:bldP spid="326690" grpId="0"/>
      <p:bldP spid="326691" grpId="0"/>
      <p:bldP spid="326694" grpId="0"/>
      <p:bldP spid="3266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2" name="文本框 5125"/>
          <p:cNvSpPr txBox="1"/>
          <p:nvPr/>
        </p:nvSpPr>
        <p:spPr>
          <a:xfrm>
            <a:off x="1066800" y="533400"/>
            <a:ext cx="1174750" cy="641350"/>
          </a:xfrm>
          <a:prstGeom prst="rect">
            <a:avLst/>
          </a:prstGeom>
          <a:solidFill>
            <a:srgbClr val="FF99CC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>
                <a:solidFill>
                  <a:srgbClr val="5F03B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endParaRPr lang="zh-CN" altLang="en-US" sz="3600">
              <a:solidFill>
                <a:srgbClr val="FF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4" name="文本框 5127"/>
          <p:cNvSpPr txBox="1"/>
          <p:nvPr/>
        </p:nvSpPr>
        <p:spPr>
          <a:xfrm>
            <a:off x="2590800" y="1143000"/>
            <a:ext cx="37020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、了解拟合的基本内容。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" name="文本框 5126"/>
          <p:cNvSpPr txBox="1"/>
          <p:nvPr/>
        </p:nvSpPr>
        <p:spPr>
          <a:xfrm>
            <a:off x="2590800" y="1676400"/>
            <a:ext cx="5715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、掌握用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Matlab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软件包求解拟合问题。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文本框 5121">
            <a:hlinkClick r:id="" action="ppaction://hlinkshowjump?jump=nextslide"/>
          </p:cNvPr>
          <p:cNvSpPr txBox="1"/>
          <p:nvPr/>
        </p:nvSpPr>
        <p:spPr>
          <a:xfrm>
            <a:off x="1066800" y="2330450"/>
            <a:ext cx="1250950" cy="641350"/>
          </a:xfrm>
          <a:prstGeom prst="rect">
            <a:avLst/>
          </a:prstGeom>
          <a:solidFill>
            <a:srgbClr val="FF99CC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>
                <a:solidFill>
                  <a:srgbClr val="5F03B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</a:t>
            </a:r>
            <a:endParaRPr lang="zh-CN" altLang="en-US" sz="3600">
              <a:solidFill>
                <a:srgbClr val="5F03B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5" name="文本框 5128"/>
          <p:cNvSpPr txBox="1"/>
          <p:nvPr/>
        </p:nvSpPr>
        <p:spPr>
          <a:xfrm>
            <a:off x="2667000" y="3124200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[1]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问题的提出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文本框 5122"/>
          <p:cNvSpPr txBox="1"/>
          <p:nvPr/>
        </p:nvSpPr>
        <p:spPr>
          <a:xfrm>
            <a:off x="2667000" y="3657600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[2]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多项式拟合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文本框 5123"/>
          <p:cNvSpPr txBox="1"/>
          <p:nvPr/>
        </p:nvSpPr>
        <p:spPr>
          <a:xfrm>
            <a:off x="2667000" y="4191000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[3]  非线性最小二乘拟合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文本框 5124"/>
          <p:cNvSpPr txBox="1"/>
          <p:nvPr/>
        </p:nvSpPr>
        <p:spPr>
          <a:xfrm>
            <a:off x="2667000" y="4781550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[4]  实验作业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5681" name="Picture 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8858" y="2143443"/>
            <a:ext cx="5334000" cy="400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1" name="Text Box 43"/>
          <p:cNvSpPr txBox="1"/>
          <p:nvPr/>
        </p:nvSpPr>
        <p:spPr>
          <a:xfrm>
            <a:off x="385763" y="638175"/>
            <a:ext cx="24749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在命令窗口输入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76" name="Rectangle 44"/>
          <p:cNvSpPr/>
          <p:nvPr/>
        </p:nvSpPr>
        <p:spPr>
          <a:xfrm>
            <a:off x="342900" y="1271588"/>
            <a:ext cx="8550275" cy="3013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x=[500*1.0e-6 1000*1.0e-6 1500*1.0e-6 2000*1.0e-6 2375*1.0e-6]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y=[3.103*1.0e+3 2.465*1.0e+3 1.953*1.0e+3 1.517*1.0e+3 1.219*1.0e+3]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z=log(y)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a=polyfit(x,z,1)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k1=exp(8.3009)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w=[1.55 2.47 2.93 3.03 2.89]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plot(x,w,'*')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79" name="Rectangle 47"/>
          <p:cNvSpPr/>
          <p:nvPr/>
        </p:nvSpPr>
        <p:spPr>
          <a:xfrm>
            <a:off x="357188" y="4329113"/>
            <a:ext cx="49799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y1=exp(8.3009)*x.*exp( -494.5209*x)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80" name="Rectangle 48"/>
          <p:cNvSpPr/>
          <p:nvPr/>
        </p:nvSpPr>
        <p:spPr>
          <a:xfrm>
            <a:off x="341313" y="4862513"/>
            <a:ext cx="2832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plot(x,w,'*',x,y1,'r-')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76" grpId="0"/>
      <p:bldP spid="325679" grpId="0"/>
      <p:bldP spid="3256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8" name="Text Box 8"/>
          <p:cNvSpPr txBox="1"/>
          <p:nvPr/>
        </p:nvSpPr>
        <p:spPr>
          <a:xfrm>
            <a:off x="1169670" y="3851593"/>
            <a:ext cx="18462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拟合曲线为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691" name="Object 11"/>
          <p:cNvGraphicFramePr>
            <a:graphicFrameLocks noChangeAspect="1"/>
          </p:cNvGraphicFramePr>
          <p:nvPr/>
        </p:nvGraphicFramePr>
        <p:xfrm>
          <a:off x="3092133" y="3851593"/>
          <a:ext cx="34798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651000" imgH="203200" progId="Equation.DSMT4">
                  <p:embed/>
                </p:oleObj>
              </mc:Choice>
              <mc:Fallback>
                <p:oleObj name="" r:id="rId1" imgW="1651000" imgH="2032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2133" y="3851593"/>
                        <a:ext cx="347980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6" name="Object 16"/>
          <p:cNvGraphicFramePr>
            <a:graphicFrameLocks noChangeAspect="1"/>
          </p:cNvGraphicFramePr>
          <p:nvPr/>
        </p:nvGraphicFramePr>
        <p:xfrm>
          <a:off x="2125345" y="2246630"/>
          <a:ext cx="5568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641600" imgH="228600" progId="Equation.DSMT4">
                  <p:embed/>
                </p:oleObj>
              </mc:Choice>
              <mc:Fallback>
                <p:oleObj name="" r:id="rId3" imgW="26416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5345" y="2246630"/>
                        <a:ext cx="556895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9" name="Object 19"/>
          <p:cNvGraphicFramePr>
            <a:graphicFrameLocks noChangeAspect="1"/>
          </p:cNvGraphicFramePr>
          <p:nvPr/>
        </p:nvGraphicFramePr>
        <p:xfrm>
          <a:off x="2519045" y="2984818"/>
          <a:ext cx="43640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2070100" imgH="241300" progId="Equation.DSMT4">
                  <p:embed/>
                </p:oleObj>
              </mc:Choice>
              <mc:Fallback>
                <p:oleObj name="" r:id="rId5" imgW="2070100" imgH="2413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9045" y="2984818"/>
                        <a:ext cx="4364038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2" name="Text Box 22"/>
          <p:cNvSpPr txBox="1"/>
          <p:nvPr/>
        </p:nvSpPr>
        <p:spPr>
          <a:xfrm>
            <a:off x="1123633" y="2240280"/>
            <a:ext cx="8112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求得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3" name="Text Box 23"/>
          <p:cNvSpPr txBox="1"/>
          <p:nvPr/>
        </p:nvSpPr>
        <p:spPr>
          <a:xfrm>
            <a:off x="1123633" y="2976880"/>
            <a:ext cx="8112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于是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  <p:bldP spid="327702" grpId="0"/>
      <p:bldP spid="3277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/>
          <p:nvPr/>
        </p:nvSpPr>
        <p:spPr>
          <a:xfrm>
            <a:off x="325438" y="587375"/>
            <a:ext cx="614203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楷体_GB2312" panose="02010609030101010101" charset="-122"/>
              </a:rPr>
              <a:t>例</a:t>
            </a:r>
            <a:r>
              <a:rPr lang="en-US" altLang="zh-CN" sz="3200" b="1" dirty="0">
                <a:solidFill>
                  <a:srgbClr val="800000"/>
                </a:solidFill>
                <a:latin typeface="宋体" panose="02010600030101010101" pitchFamily="2" charset="-122"/>
                <a:ea typeface="楷体_GB2312" panose="02010609030101010101" charset="-122"/>
              </a:rPr>
              <a:t>: </a:t>
            </a:r>
            <a:r>
              <a:rPr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楷体_GB2312" panose="02010609030101010101" charset="-122"/>
              </a:rPr>
              <a:t>海底光缆线长度预测模型</a:t>
            </a:r>
            <a:endParaRPr lang="zh-CN" altLang="en-US" sz="3200" b="1" dirty="0">
              <a:solidFill>
                <a:srgbClr val="800000"/>
              </a:solidFill>
              <a:latin typeface="宋体" panose="02010600030101010101" pitchFamily="2" charset="-122"/>
              <a:ea typeface="楷体_GB2312" panose="02010609030101010101" charset="-122"/>
            </a:endParaRPr>
          </a:p>
        </p:txBody>
      </p:sp>
      <p:sp>
        <p:nvSpPr>
          <p:cNvPr id="401411" name="Rectangle 3"/>
          <p:cNvSpPr/>
          <p:nvPr/>
        </p:nvSpPr>
        <p:spPr>
          <a:xfrm>
            <a:off x="582613" y="1527175"/>
            <a:ext cx="3746500" cy="265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某一通信公司在一次施工中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需要在水面宽为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20m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的河沟底沿线走向铺设一条沟底光缆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在铺设光缆之前需要对沟底的地形做初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楷体_GB2312" panose="02010609030101010101" charset="-122"/>
            </a:endParaRPr>
          </a:p>
        </p:txBody>
      </p:sp>
      <p:grpSp>
        <p:nvGrpSpPr>
          <p:cNvPr id="401412" name="Group 4"/>
          <p:cNvGrpSpPr/>
          <p:nvPr/>
        </p:nvGrpSpPr>
        <p:grpSpPr>
          <a:xfrm>
            <a:off x="4233863" y="1338263"/>
            <a:ext cx="4697412" cy="2659062"/>
            <a:chOff x="1098" y="519"/>
            <a:chExt cx="2959" cy="1675"/>
          </a:xfrm>
        </p:grpSpPr>
        <p:sp>
          <p:nvSpPr>
            <p:cNvPr id="49156" name="Text Box 5"/>
            <p:cNvSpPr txBox="1"/>
            <p:nvPr/>
          </p:nvSpPr>
          <p:spPr>
            <a:xfrm>
              <a:off x="3838" y="736"/>
              <a:ext cx="2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57" name="Object 6"/>
            <p:cNvGraphicFramePr>
              <a:graphicFrameLocks noChangeAspect="1"/>
            </p:cNvGraphicFramePr>
            <p:nvPr/>
          </p:nvGraphicFramePr>
          <p:xfrm>
            <a:off x="3087" y="520"/>
            <a:ext cx="23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" imgW="203200" imgH="292100" progId="Equation.3">
                    <p:embed/>
                  </p:oleObj>
                </mc:Choice>
                <mc:Fallback>
                  <p:oleObj name="" r:id="rId1" imgW="203200" imgH="2921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87" y="520"/>
                          <a:ext cx="234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Line 7"/>
            <p:cNvSpPr/>
            <p:nvPr/>
          </p:nvSpPr>
          <p:spPr>
            <a:xfrm>
              <a:off x="1438" y="952"/>
              <a:ext cx="230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9" name="Line 8"/>
            <p:cNvSpPr/>
            <p:nvPr/>
          </p:nvSpPr>
          <p:spPr>
            <a:xfrm>
              <a:off x="1438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0" name="Line 9"/>
            <p:cNvSpPr/>
            <p:nvPr/>
          </p:nvSpPr>
          <p:spPr>
            <a:xfrm>
              <a:off x="1668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1" name="Rectangle 10"/>
            <p:cNvSpPr/>
            <p:nvPr/>
          </p:nvSpPr>
          <p:spPr>
            <a:xfrm>
              <a:off x="1657" y="816"/>
              <a:ext cx="2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Line 11"/>
            <p:cNvSpPr/>
            <p:nvPr/>
          </p:nvSpPr>
          <p:spPr>
            <a:xfrm>
              <a:off x="1902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3" name="Rectangle 12"/>
            <p:cNvSpPr/>
            <p:nvPr/>
          </p:nvSpPr>
          <p:spPr>
            <a:xfrm>
              <a:off x="1891" y="835"/>
              <a:ext cx="2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4" name="Line 13"/>
            <p:cNvSpPr/>
            <p:nvPr/>
          </p:nvSpPr>
          <p:spPr>
            <a:xfrm>
              <a:off x="2131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5" name="Rectangle 14"/>
            <p:cNvSpPr/>
            <p:nvPr/>
          </p:nvSpPr>
          <p:spPr>
            <a:xfrm>
              <a:off x="2092" y="798"/>
              <a:ext cx="2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Line 15"/>
            <p:cNvSpPr/>
            <p:nvPr/>
          </p:nvSpPr>
          <p:spPr>
            <a:xfrm>
              <a:off x="2361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7" name="Rectangle 16"/>
            <p:cNvSpPr/>
            <p:nvPr/>
          </p:nvSpPr>
          <p:spPr>
            <a:xfrm>
              <a:off x="2341" y="817"/>
              <a:ext cx="2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Line 17"/>
            <p:cNvSpPr/>
            <p:nvPr/>
          </p:nvSpPr>
          <p:spPr>
            <a:xfrm>
              <a:off x="2595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69" name="Rectangle 18"/>
            <p:cNvSpPr/>
            <p:nvPr/>
          </p:nvSpPr>
          <p:spPr>
            <a:xfrm>
              <a:off x="2569" y="825"/>
              <a:ext cx="56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0" name="Line 19"/>
            <p:cNvSpPr/>
            <p:nvPr/>
          </p:nvSpPr>
          <p:spPr>
            <a:xfrm>
              <a:off x="2825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71" name="Rectangle 20"/>
            <p:cNvSpPr/>
            <p:nvPr/>
          </p:nvSpPr>
          <p:spPr>
            <a:xfrm>
              <a:off x="2798" y="826"/>
              <a:ext cx="56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2" name="Line 21"/>
            <p:cNvSpPr/>
            <p:nvPr/>
          </p:nvSpPr>
          <p:spPr>
            <a:xfrm>
              <a:off x="3054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73" name="Rectangle 22"/>
            <p:cNvSpPr/>
            <p:nvPr/>
          </p:nvSpPr>
          <p:spPr>
            <a:xfrm>
              <a:off x="3038" y="807"/>
              <a:ext cx="56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14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4" name="Line 23"/>
            <p:cNvSpPr/>
            <p:nvPr/>
          </p:nvSpPr>
          <p:spPr>
            <a:xfrm>
              <a:off x="3283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75" name="Rectangle 24"/>
            <p:cNvSpPr/>
            <p:nvPr/>
          </p:nvSpPr>
          <p:spPr>
            <a:xfrm>
              <a:off x="3266" y="798"/>
              <a:ext cx="56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16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6" name="Line 25"/>
            <p:cNvSpPr/>
            <p:nvPr/>
          </p:nvSpPr>
          <p:spPr>
            <a:xfrm>
              <a:off x="3518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77" name="Rectangle 26"/>
            <p:cNvSpPr/>
            <p:nvPr/>
          </p:nvSpPr>
          <p:spPr>
            <a:xfrm>
              <a:off x="3492" y="780"/>
              <a:ext cx="56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18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8" name="Line 27"/>
            <p:cNvSpPr/>
            <p:nvPr/>
          </p:nvSpPr>
          <p:spPr>
            <a:xfrm>
              <a:off x="3747" y="952"/>
              <a:ext cx="1" cy="1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79" name="Rectangle 28"/>
            <p:cNvSpPr/>
            <p:nvPr/>
          </p:nvSpPr>
          <p:spPr>
            <a:xfrm>
              <a:off x="3695" y="826"/>
              <a:ext cx="56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20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0" name="Line 29"/>
            <p:cNvSpPr/>
            <p:nvPr/>
          </p:nvSpPr>
          <p:spPr>
            <a:xfrm>
              <a:off x="1438" y="1956"/>
              <a:ext cx="2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1" name="Rectangle 30"/>
            <p:cNvSpPr/>
            <p:nvPr/>
          </p:nvSpPr>
          <p:spPr>
            <a:xfrm>
              <a:off x="1403" y="1923"/>
              <a:ext cx="2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2" name="Line 31"/>
            <p:cNvSpPr/>
            <p:nvPr/>
          </p:nvSpPr>
          <p:spPr>
            <a:xfrm>
              <a:off x="1438" y="1754"/>
              <a:ext cx="2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3" name="Rectangle 32"/>
            <p:cNvSpPr/>
            <p:nvPr/>
          </p:nvSpPr>
          <p:spPr>
            <a:xfrm>
              <a:off x="1386" y="1721"/>
              <a:ext cx="2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4" name="Line 33"/>
            <p:cNvSpPr/>
            <p:nvPr/>
          </p:nvSpPr>
          <p:spPr>
            <a:xfrm>
              <a:off x="1438" y="1552"/>
              <a:ext cx="2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5" name="Line 34"/>
            <p:cNvSpPr/>
            <p:nvPr/>
          </p:nvSpPr>
          <p:spPr>
            <a:xfrm flipH="1">
              <a:off x="3726" y="1552"/>
              <a:ext cx="2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6" name="Rectangle 35"/>
            <p:cNvSpPr/>
            <p:nvPr/>
          </p:nvSpPr>
          <p:spPr>
            <a:xfrm>
              <a:off x="1386" y="1519"/>
              <a:ext cx="2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7" name="Line 36"/>
            <p:cNvSpPr/>
            <p:nvPr/>
          </p:nvSpPr>
          <p:spPr>
            <a:xfrm>
              <a:off x="1438" y="1351"/>
              <a:ext cx="2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8" name="Rectangle 37"/>
            <p:cNvSpPr/>
            <p:nvPr/>
          </p:nvSpPr>
          <p:spPr>
            <a:xfrm>
              <a:off x="1386" y="1318"/>
              <a:ext cx="2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9" name="Line 38"/>
            <p:cNvSpPr/>
            <p:nvPr/>
          </p:nvSpPr>
          <p:spPr>
            <a:xfrm>
              <a:off x="1438" y="1153"/>
              <a:ext cx="2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0" name="Rectangle 39"/>
            <p:cNvSpPr/>
            <p:nvPr/>
          </p:nvSpPr>
          <p:spPr>
            <a:xfrm>
              <a:off x="1386" y="1120"/>
              <a:ext cx="2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1" name="Line 40"/>
            <p:cNvSpPr/>
            <p:nvPr/>
          </p:nvSpPr>
          <p:spPr>
            <a:xfrm>
              <a:off x="1438" y="952"/>
              <a:ext cx="22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2" name="Line 41"/>
            <p:cNvSpPr/>
            <p:nvPr/>
          </p:nvSpPr>
          <p:spPr>
            <a:xfrm flipH="1">
              <a:off x="3726" y="952"/>
              <a:ext cx="2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3" name="Rectangle 42"/>
            <p:cNvSpPr/>
            <p:nvPr/>
          </p:nvSpPr>
          <p:spPr>
            <a:xfrm>
              <a:off x="1327" y="919"/>
              <a:ext cx="138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700" dirty="0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4" name="Line 43"/>
            <p:cNvSpPr/>
            <p:nvPr/>
          </p:nvSpPr>
          <p:spPr>
            <a:xfrm>
              <a:off x="1438" y="952"/>
              <a:ext cx="230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5" name="Line 44"/>
            <p:cNvSpPr/>
            <p:nvPr/>
          </p:nvSpPr>
          <p:spPr>
            <a:xfrm flipV="1">
              <a:off x="1438" y="952"/>
              <a:ext cx="1" cy="100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6" name="Freeform 45"/>
            <p:cNvSpPr/>
            <p:nvPr/>
          </p:nvSpPr>
          <p:spPr>
            <a:xfrm>
              <a:off x="1438" y="1096"/>
              <a:ext cx="2309" cy="1098"/>
            </a:xfrm>
            <a:custGeom>
              <a:avLst/>
              <a:gdLst/>
              <a:ahLst/>
              <a:cxnLst>
                <a:cxn ang="0">
                  <a:pos x="22" y="794"/>
                </a:cxn>
                <a:cxn ang="0">
                  <a:pos x="70" y="794"/>
                </a:cxn>
                <a:cxn ang="0">
                  <a:pos x="118" y="872"/>
                </a:cxn>
                <a:cxn ang="0">
                  <a:pos x="166" y="958"/>
                </a:cxn>
                <a:cxn ang="0">
                  <a:pos x="208" y="1032"/>
                </a:cxn>
                <a:cxn ang="0">
                  <a:pos x="256" y="1078"/>
                </a:cxn>
                <a:cxn ang="0">
                  <a:pos x="304" y="1098"/>
                </a:cxn>
                <a:cxn ang="0">
                  <a:pos x="352" y="1090"/>
                </a:cxn>
                <a:cxn ang="0">
                  <a:pos x="395" y="1069"/>
                </a:cxn>
                <a:cxn ang="0">
                  <a:pos x="443" y="1032"/>
                </a:cxn>
                <a:cxn ang="0">
                  <a:pos x="491" y="983"/>
                </a:cxn>
                <a:cxn ang="0">
                  <a:pos x="539" y="925"/>
                </a:cxn>
                <a:cxn ang="0">
                  <a:pos x="581" y="855"/>
                </a:cxn>
                <a:cxn ang="0">
                  <a:pos x="629" y="777"/>
                </a:cxn>
                <a:cxn ang="0">
                  <a:pos x="677" y="687"/>
                </a:cxn>
                <a:cxn ang="0">
                  <a:pos x="725" y="592"/>
                </a:cxn>
                <a:cxn ang="0">
                  <a:pos x="768" y="489"/>
                </a:cxn>
                <a:cxn ang="0">
                  <a:pos x="816" y="391"/>
                </a:cxn>
                <a:cxn ang="0">
                  <a:pos x="864" y="292"/>
                </a:cxn>
                <a:cxn ang="0">
                  <a:pos x="912" y="201"/>
                </a:cxn>
                <a:cxn ang="0">
                  <a:pos x="955" y="119"/>
                </a:cxn>
                <a:cxn ang="0">
                  <a:pos x="1003" y="61"/>
                </a:cxn>
                <a:cxn ang="0">
                  <a:pos x="1051" y="16"/>
                </a:cxn>
                <a:cxn ang="0">
                  <a:pos x="1099" y="0"/>
                </a:cxn>
                <a:cxn ang="0">
                  <a:pos x="1141" y="4"/>
                </a:cxn>
                <a:cxn ang="0">
                  <a:pos x="1189" y="33"/>
                </a:cxn>
                <a:cxn ang="0">
                  <a:pos x="1237" y="82"/>
                </a:cxn>
                <a:cxn ang="0">
                  <a:pos x="1285" y="152"/>
                </a:cxn>
                <a:cxn ang="0">
                  <a:pos x="1328" y="238"/>
                </a:cxn>
                <a:cxn ang="0">
                  <a:pos x="1376" y="337"/>
                </a:cxn>
                <a:cxn ang="0">
                  <a:pos x="1424" y="444"/>
                </a:cxn>
                <a:cxn ang="0">
                  <a:pos x="1472" y="555"/>
                </a:cxn>
                <a:cxn ang="0">
                  <a:pos x="1515" y="662"/>
                </a:cxn>
                <a:cxn ang="0">
                  <a:pos x="1563" y="765"/>
                </a:cxn>
                <a:cxn ang="0">
                  <a:pos x="1611" y="860"/>
                </a:cxn>
                <a:cxn ang="0">
                  <a:pos x="1659" y="942"/>
                </a:cxn>
                <a:cxn ang="0">
                  <a:pos x="1701" y="1008"/>
                </a:cxn>
                <a:cxn ang="0">
                  <a:pos x="1749" y="1049"/>
                </a:cxn>
                <a:cxn ang="0">
                  <a:pos x="1797" y="1069"/>
                </a:cxn>
                <a:cxn ang="0">
                  <a:pos x="1845" y="1061"/>
                </a:cxn>
                <a:cxn ang="0">
                  <a:pos x="1888" y="1028"/>
                </a:cxn>
                <a:cxn ang="0">
                  <a:pos x="1936" y="967"/>
                </a:cxn>
                <a:cxn ang="0">
                  <a:pos x="1984" y="880"/>
                </a:cxn>
                <a:cxn ang="0">
                  <a:pos x="2032" y="781"/>
                </a:cxn>
                <a:cxn ang="0">
                  <a:pos x="2074" y="679"/>
                </a:cxn>
                <a:cxn ang="0">
                  <a:pos x="2122" y="588"/>
                </a:cxn>
                <a:cxn ang="0">
                  <a:pos x="2170" y="522"/>
                </a:cxn>
                <a:cxn ang="0">
                  <a:pos x="2218" y="493"/>
                </a:cxn>
                <a:cxn ang="0">
                  <a:pos x="2261" y="493"/>
                </a:cxn>
                <a:cxn ang="0">
                  <a:pos x="2309" y="469"/>
                </a:cxn>
              </a:cxnLst>
              <a:pathLst>
                <a:path w="2309" h="1098">
                  <a:moveTo>
                    <a:pt x="0" y="855"/>
                  </a:moveTo>
                  <a:lnTo>
                    <a:pt x="22" y="794"/>
                  </a:lnTo>
                  <a:lnTo>
                    <a:pt x="48" y="777"/>
                  </a:lnTo>
                  <a:lnTo>
                    <a:pt x="70" y="794"/>
                  </a:lnTo>
                  <a:lnTo>
                    <a:pt x="91" y="827"/>
                  </a:lnTo>
                  <a:lnTo>
                    <a:pt x="118" y="872"/>
                  </a:lnTo>
                  <a:lnTo>
                    <a:pt x="139" y="917"/>
                  </a:lnTo>
                  <a:lnTo>
                    <a:pt x="166" y="958"/>
                  </a:lnTo>
                  <a:lnTo>
                    <a:pt x="187" y="999"/>
                  </a:lnTo>
                  <a:lnTo>
                    <a:pt x="208" y="1032"/>
                  </a:lnTo>
                  <a:lnTo>
                    <a:pt x="235" y="1057"/>
                  </a:lnTo>
                  <a:lnTo>
                    <a:pt x="256" y="1078"/>
                  </a:lnTo>
                  <a:lnTo>
                    <a:pt x="278" y="1090"/>
                  </a:lnTo>
                  <a:lnTo>
                    <a:pt x="304" y="1098"/>
                  </a:lnTo>
                  <a:lnTo>
                    <a:pt x="326" y="1098"/>
                  </a:lnTo>
                  <a:lnTo>
                    <a:pt x="352" y="1090"/>
                  </a:lnTo>
                  <a:lnTo>
                    <a:pt x="373" y="1082"/>
                  </a:lnTo>
                  <a:lnTo>
                    <a:pt x="395" y="1069"/>
                  </a:lnTo>
                  <a:lnTo>
                    <a:pt x="421" y="1053"/>
                  </a:lnTo>
                  <a:lnTo>
                    <a:pt x="443" y="1032"/>
                  </a:lnTo>
                  <a:lnTo>
                    <a:pt x="464" y="1008"/>
                  </a:lnTo>
                  <a:lnTo>
                    <a:pt x="491" y="983"/>
                  </a:lnTo>
                  <a:lnTo>
                    <a:pt x="512" y="954"/>
                  </a:lnTo>
                  <a:lnTo>
                    <a:pt x="539" y="925"/>
                  </a:lnTo>
                  <a:lnTo>
                    <a:pt x="560" y="892"/>
                  </a:lnTo>
                  <a:lnTo>
                    <a:pt x="581" y="855"/>
                  </a:lnTo>
                  <a:lnTo>
                    <a:pt x="608" y="814"/>
                  </a:lnTo>
                  <a:lnTo>
                    <a:pt x="629" y="777"/>
                  </a:lnTo>
                  <a:lnTo>
                    <a:pt x="651" y="732"/>
                  </a:lnTo>
                  <a:lnTo>
                    <a:pt x="677" y="687"/>
                  </a:lnTo>
                  <a:lnTo>
                    <a:pt x="699" y="641"/>
                  </a:lnTo>
                  <a:lnTo>
                    <a:pt x="725" y="592"/>
                  </a:lnTo>
                  <a:lnTo>
                    <a:pt x="747" y="543"/>
                  </a:lnTo>
                  <a:lnTo>
                    <a:pt x="768" y="489"/>
                  </a:lnTo>
                  <a:lnTo>
                    <a:pt x="795" y="440"/>
                  </a:lnTo>
                  <a:lnTo>
                    <a:pt x="816" y="391"/>
                  </a:lnTo>
                  <a:lnTo>
                    <a:pt x="837" y="337"/>
                  </a:lnTo>
                  <a:lnTo>
                    <a:pt x="864" y="292"/>
                  </a:lnTo>
                  <a:lnTo>
                    <a:pt x="885" y="242"/>
                  </a:lnTo>
                  <a:lnTo>
                    <a:pt x="912" y="201"/>
                  </a:lnTo>
                  <a:lnTo>
                    <a:pt x="933" y="160"/>
                  </a:lnTo>
                  <a:lnTo>
                    <a:pt x="955" y="119"/>
                  </a:lnTo>
                  <a:lnTo>
                    <a:pt x="981" y="86"/>
                  </a:lnTo>
                  <a:lnTo>
                    <a:pt x="1003" y="61"/>
                  </a:lnTo>
                  <a:lnTo>
                    <a:pt x="1024" y="37"/>
                  </a:lnTo>
                  <a:lnTo>
                    <a:pt x="1051" y="16"/>
                  </a:lnTo>
                  <a:lnTo>
                    <a:pt x="1072" y="4"/>
                  </a:lnTo>
                  <a:lnTo>
                    <a:pt x="1099" y="0"/>
                  </a:lnTo>
                  <a:lnTo>
                    <a:pt x="1120" y="0"/>
                  </a:lnTo>
                  <a:lnTo>
                    <a:pt x="1141" y="4"/>
                  </a:lnTo>
                  <a:lnTo>
                    <a:pt x="1168" y="16"/>
                  </a:lnTo>
                  <a:lnTo>
                    <a:pt x="1189" y="33"/>
                  </a:lnTo>
                  <a:lnTo>
                    <a:pt x="1211" y="53"/>
                  </a:lnTo>
                  <a:lnTo>
                    <a:pt x="1237" y="82"/>
                  </a:lnTo>
                  <a:lnTo>
                    <a:pt x="1259" y="115"/>
                  </a:lnTo>
                  <a:lnTo>
                    <a:pt x="1285" y="152"/>
                  </a:lnTo>
                  <a:lnTo>
                    <a:pt x="1307" y="193"/>
                  </a:lnTo>
                  <a:lnTo>
                    <a:pt x="1328" y="238"/>
                  </a:lnTo>
                  <a:lnTo>
                    <a:pt x="1355" y="288"/>
                  </a:lnTo>
                  <a:lnTo>
                    <a:pt x="1376" y="337"/>
                  </a:lnTo>
                  <a:lnTo>
                    <a:pt x="1397" y="391"/>
                  </a:lnTo>
                  <a:lnTo>
                    <a:pt x="1424" y="444"/>
                  </a:lnTo>
                  <a:lnTo>
                    <a:pt x="1445" y="497"/>
                  </a:lnTo>
                  <a:lnTo>
                    <a:pt x="1472" y="555"/>
                  </a:lnTo>
                  <a:lnTo>
                    <a:pt x="1493" y="609"/>
                  </a:lnTo>
                  <a:lnTo>
                    <a:pt x="1515" y="662"/>
                  </a:lnTo>
                  <a:lnTo>
                    <a:pt x="1541" y="716"/>
                  </a:lnTo>
                  <a:lnTo>
                    <a:pt x="1563" y="765"/>
                  </a:lnTo>
                  <a:lnTo>
                    <a:pt x="1584" y="814"/>
                  </a:lnTo>
                  <a:lnTo>
                    <a:pt x="1611" y="860"/>
                  </a:lnTo>
                  <a:lnTo>
                    <a:pt x="1632" y="905"/>
                  </a:lnTo>
                  <a:lnTo>
                    <a:pt x="1659" y="942"/>
                  </a:lnTo>
                  <a:lnTo>
                    <a:pt x="1680" y="975"/>
                  </a:lnTo>
                  <a:lnTo>
                    <a:pt x="1701" y="1008"/>
                  </a:lnTo>
                  <a:lnTo>
                    <a:pt x="1728" y="1032"/>
                  </a:lnTo>
                  <a:lnTo>
                    <a:pt x="1749" y="1049"/>
                  </a:lnTo>
                  <a:lnTo>
                    <a:pt x="1771" y="1061"/>
                  </a:lnTo>
                  <a:lnTo>
                    <a:pt x="1797" y="1069"/>
                  </a:lnTo>
                  <a:lnTo>
                    <a:pt x="1819" y="1069"/>
                  </a:lnTo>
                  <a:lnTo>
                    <a:pt x="1845" y="1061"/>
                  </a:lnTo>
                  <a:lnTo>
                    <a:pt x="1866" y="1049"/>
                  </a:lnTo>
                  <a:lnTo>
                    <a:pt x="1888" y="1028"/>
                  </a:lnTo>
                  <a:lnTo>
                    <a:pt x="1914" y="999"/>
                  </a:lnTo>
                  <a:lnTo>
                    <a:pt x="1936" y="967"/>
                  </a:lnTo>
                  <a:lnTo>
                    <a:pt x="1957" y="925"/>
                  </a:lnTo>
                  <a:lnTo>
                    <a:pt x="1984" y="880"/>
                  </a:lnTo>
                  <a:lnTo>
                    <a:pt x="2005" y="831"/>
                  </a:lnTo>
                  <a:lnTo>
                    <a:pt x="2032" y="781"/>
                  </a:lnTo>
                  <a:lnTo>
                    <a:pt x="2053" y="728"/>
                  </a:lnTo>
                  <a:lnTo>
                    <a:pt x="2074" y="679"/>
                  </a:lnTo>
                  <a:lnTo>
                    <a:pt x="2101" y="629"/>
                  </a:lnTo>
                  <a:lnTo>
                    <a:pt x="2122" y="588"/>
                  </a:lnTo>
                  <a:lnTo>
                    <a:pt x="2144" y="551"/>
                  </a:lnTo>
                  <a:lnTo>
                    <a:pt x="2170" y="522"/>
                  </a:lnTo>
                  <a:lnTo>
                    <a:pt x="2192" y="506"/>
                  </a:lnTo>
                  <a:lnTo>
                    <a:pt x="2218" y="493"/>
                  </a:lnTo>
                  <a:lnTo>
                    <a:pt x="2240" y="489"/>
                  </a:lnTo>
                  <a:lnTo>
                    <a:pt x="2261" y="493"/>
                  </a:lnTo>
                  <a:lnTo>
                    <a:pt x="2288" y="489"/>
                  </a:lnTo>
                  <a:lnTo>
                    <a:pt x="2309" y="469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7" name="Line 46"/>
            <p:cNvSpPr/>
            <p:nvPr/>
          </p:nvSpPr>
          <p:spPr>
            <a:xfrm>
              <a:off x="3758" y="960"/>
              <a:ext cx="0" cy="6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8" name="Text Box 47"/>
            <p:cNvSpPr txBox="1"/>
            <p:nvPr/>
          </p:nvSpPr>
          <p:spPr>
            <a:xfrm>
              <a:off x="1098" y="767"/>
              <a:ext cx="2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9" name="Text Box 48"/>
            <p:cNvSpPr txBox="1"/>
            <p:nvPr/>
          </p:nvSpPr>
          <p:spPr>
            <a:xfrm>
              <a:off x="3754" y="1539"/>
              <a:ext cx="2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0" name="Text Box 49"/>
            <p:cNvSpPr txBox="1"/>
            <p:nvPr/>
          </p:nvSpPr>
          <p:spPr>
            <a:xfrm>
              <a:off x="1199" y="1809"/>
              <a:ext cx="2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1" name="Line 50"/>
            <p:cNvSpPr/>
            <p:nvPr/>
          </p:nvSpPr>
          <p:spPr>
            <a:xfrm>
              <a:off x="3163" y="960"/>
              <a:ext cx="0" cy="1142"/>
            </a:xfrm>
            <a:prstGeom prst="line">
              <a:avLst/>
            </a:prstGeom>
            <a:ln w="3492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9202" name="Object 51"/>
            <p:cNvGraphicFramePr>
              <a:graphicFrameLocks noChangeAspect="1"/>
            </p:cNvGraphicFramePr>
            <p:nvPr/>
          </p:nvGraphicFramePr>
          <p:xfrm>
            <a:off x="3181" y="1337"/>
            <a:ext cx="22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" imgW="190500" imgH="292100" progId="Equation.3">
                    <p:embed/>
                  </p:oleObj>
                </mc:Choice>
                <mc:Fallback>
                  <p:oleObj name="" r:id="rId3" imgW="190500" imgH="2921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81" y="1337"/>
                          <a:ext cx="220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3" name="Object 52"/>
            <p:cNvGraphicFramePr>
              <a:graphicFrameLocks noChangeAspect="1"/>
            </p:cNvGraphicFramePr>
            <p:nvPr/>
          </p:nvGraphicFramePr>
          <p:xfrm>
            <a:off x="1276" y="606"/>
            <a:ext cx="26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228600" imgH="292100" progId="Equation.3">
                    <p:embed/>
                  </p:oleObj>
                </mc:Choice>
                <mc:Fallback>
                  <p:oleObj name="" r:id="rId5" imgW="228600" imgH="2921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76" y="606"/>
                          <a:ext cx="264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4" name="Object 53"/>
            <p:cNvGraphicFramePr>
              <a:graphicFrameLocks noChangeAspect="1"/>
            </p:cNvGraphicFramePr>
            <p:nvPr/>
          </p:nvGraphicFramePr>
          <p:xfrm>
            <a:off x="3586" y="519"/>
            <a:ext cx="33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7" imgW="304800" imgH="292100" progId="Equation.3">
                    <p:embed/>
                  </p:oleObj>
                </mc:Choice>
                <mc:Fallback>
                  <p:oleObj name="" r:id="rId7" imgW="304800" imgH="2921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6" y="519"/>
                          <a:ext cx="333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1462" name="Rectangle 54"/>
          <p:cNvSpPr/>
          <p:nvPr/>
        </p:nvSpPr>
        <p:spPr>
          <a:xfrm>
            <a:off x="573088" y="5422900"/>
            <a:ext cx="78930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ea typeface="楷体_GB2312" panose="02010609030101010101" charset="-122"/>
              </a:rPr>
              <a:t>探测到一组等分点位置的深度数据如下表所示</a:t>
            </a: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  <a:ea typeface="楷体_GB2312" panose="02010609030101010101" charset="-122"/>
              </a:rPr>
              <a:t>.</a:t>
            </a:r>
            <a:endParaRPr lang="en-US" altLang="zh-CN" sz="2800" b="1" dirty="0">
              <a:solidFill>
                <a:srgbClr val="0000CC"/>
              </a:solidFill>
              <a:latin typeface="宋体" panose="02010600030101010101" pitchFamily="2" charset="-122"/>
              <a:ea typeface="楷体_GB2312" panose="02010609030101010101" charset="-122"/>
            </a:endParaRPr>
          </a:p>
        </p:txBody>
      </p:sp>
      <p:sp>
        <p:nvSpPr>
          <p:cNvPr id="401464" name="Rectangle 56"/>
          <p:cNvSpPr/>
          <p:nvPr/>
        </p:nvSpPr>
        <p:spPr>
          <a:xfrm>
            <a:off x="549275" y="4195763"/>
            <a:ext cx="755015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步探测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从而估计所需光缆的长度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为工程预算提供依据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基本情况如图所示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anose="02010609030101010101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/>
      <p:bldP spid="401462" grpId="0"/>
      <p:bldP spid="4014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177" name="Group 2"/>
          <p:cNvGrpSpPr/>
          <p:nvPr/>
        </p:nvGrpSpPr>
        <p:grpSpPr>
          <a:xfrm>
            <a:off x="231775" y="811213"/>
            <a:ext cx="8709025" cy="3281362"/>
            <a:chOff x="146" y="511"/>
            <a:chExt cx="5486" cy="2067"/>
          </a:xfrm>
        </p:grpSpPr>
        <p:grpSp>
          <p:nvGrpSpPr>
            <p:cNvPr id="50178" name="Group 3"/>
            <p:cNvGrpSpPr/>
            <p:nvPr/>
          </p:nvGrpSpPr>
          <p:grpSpPr>
            <a:xfrm>
              <a:off x="146" y="961"/>
              <a:ext cx="5486" cy="1617"/>
              <a:chOff x="72" y="961"/>
              <a:chExt cx="5486" cy="1617"/>
            </a:xfrm>
          </p:grpSpPr>
          <p:sp>
            <p:nvSpPr>
              <p:cNvPr id="50179" name="Rectangle 4"/>
              <p:cNvSpPr/>
              <p:nvPr/>
            </p:nvSpPr>
            <p:spPr>
              <a:xfrm>
                <a:off x="4910" y="2147"/>
                <a:ext cx="481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0" name="Rectangle 5"/>
              <p:cNvSpPr/>
              <p:nvPr/>
            </p:nvSpPr>
            <p:spPr>
              <a:xfrm>
                <a:off x="3946" y="2147"/>
                <a:ext cx="481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1" name="Rectangle 6"/>
              <p:cNvSpPr/>
              <p:nvPr/>
            </p:nvSpPr>
            <p:spPr>
              <a:xfrm>
                <a:off x="2499" y="2147"/>
                <a:ext cx="493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2" name="Rectangle 7"/>
              <p:cNvSpPr/>
              <p:nvPr/>
            </p:nvSpPr>
            <p:spPr>
              <a:xfrm>
                <a:off x="4910" y="1720"/>
                <a:ext cx="481" cy="4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3" name="Rectangle 8"/>
              <p:cNvSpPr/>
              <p:nvPr/>
            </p:nvSpPr>
            <p:spPr>
              <a:xfrm>
                <a:off x="4427" y="1720"/>
                <a:ext cx="483" cy="4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4" name="Rectangle 9"/>
              <p:cNvSpPr/>
              <p:nvPr/>
            </p:nvSpPr>
            <p:spPr>
              <a:xfrm>
                <a:off x="3946" y="1720"/>
                <a:ext cx="481" cy="4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5" name="Rectangle 10"/>
              <p:cNvSpPr/>
              <p:nvPr/>
            </p:nvSpPr>
            <p:spPr>
              <a:xfrm>
                <a:off x="1536" y="1720"/>
                <a:ext cx="482" cy="4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6" name="Rectangle 11"/>
              <p:cNvSpPr/>
              <p:nvPr/>
            </p:nvSpPr>
            <p:spPr>
              <a:xfrm>
                <a:off x="1054" y="1720"/>
                <a:ext cx="482" cy="4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7" name="Rectangle 12"/>
              <p:cNvSpPr/>
              <p:nvPr/>
            </p:nvSpPr>
            <p:spPr>
              <a:xfrm>
                <a:off x="572" y="1720"/>
                <a:ext cx="482" cy="4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8" name="Rectangle 13"/>
              <p:cNvSpPr/>
              <p:nvPr/>
            </p:nvSpPr>
            <p:spPr>
              <a:xfrm>
                <a:off x="90" y="1720"/>
                <a:ext cx="482" cy="4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9" name="Rectangle 14"/>
              <p:cNvSpPr/>
              <p:nvPr/>
            </p:nvSpPr>
            <p:spPr>
              <a:xfrm>
                <a:off x="4910" y="1302"/>
                <a:ext cx="481" cy="4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0" name="Rectangle 15"/>
              <p:cNvSpPr/>
              <p:nvPr/>
            </p:nvSpPr>
            <p:spPr>
              <a:xfrm>
                <a:off x="4427" y="1302"/>
                <a:ext cx="483" cy="4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1" name="Rectangle 16"/>
              <p:cNvSpPr/>
              <p:nvPr/>
            </p:nvSpPr>
            <p:spPr>
              <a:xfrm>
                <a:off x="3946" y="1302"/>
                <a:ext cx="481" cy="4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2" name="Rectangle 17"/>
              <p:cNvSpPr/>
              <p:nvPr/>
            </p:nvSpPr>
            <p:spPr>
              <a:xfrm>
                <a:off x="2992" y="1302"/>
                <a:ext cx="472" cy="4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3" name="Rectangle 18"/>
              <p:cNvSpPr/>
              <p:nvPr/>
            </p:nvSpPr>
            <p:spPr>
              <a:xfrm>
                <a:off x="1536" y="1302"/>
                <a:ext cx="482" cy="4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endParaRPr lang="zh-CN" altLang="zh-CN" sz="2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4" name="Rectangle 19"/>
              <p:cNvSpPr/>
              <p:nvPr/>
            </p:nvSpPr>
            <p:spPr>
              <a:xfrm>
                <a:off x="5060" y="2181"/>
                <a:ext cx="49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10.93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5" name="Rectangle 20"/>
              <p:cNvSpPr/>
              <p:nvPr/>
            </p:nvSpPr>
            <p:spPr>
              <a:xfrm>
                <a:off x="4560" y="2181"/>
                <a:ext cx="500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10.80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6" name="Rectangle 21"/>
              <p:cNvSpPr/>
              <p:nvPr/>
            </p:nvSpPr>
            <p:spPr>
              <a:xfrm>
                <a:off x="4062" y="2181"/>
                <a:ext cx="49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9.81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7" name="Rectangle 22"/>
              <p:cNvSpPr/>
              <p:nvPr/>
            </p:nvSpPr>
            <p:spPr>
              <a:xfrm>
                <a:off x="3564" y="2181"/>
                <a:ext cx="49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8.86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8" name="Rectangle 23"/>
              <p:cNvSpPr/>
              <p:nvPr/>
            </p:nvSpPr>
            <p:spPr>
              <a:xfrm>
                <a:off x="3064" y="2181"/>
                <a:ext cx="500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7.95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99" name="Rectangle 24"/>
              <p:cNvSpPr/>
              <p:nvPr/>
            </p:nvSpPr>
            <p:spPr>
              <a:xfrm>
                <a:off x="2566" y="2181"/>
                <a:ext cx="49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7.95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0" name="Rectangle 25"/>
              <p:cNvSpPr/>
              <p:nvPr/>
            </p:nvSpPr>
            <p:spPr>
              <a:xfrm>
                <a:off x="2066" y="2181"/>
                <a:ext cx="500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9.15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1" name="Rectangle 26"/>
              <p:cNvSpPr/>
              <p:nvPr/>
            </p:nvSpPr>
            <p:spPr>
              <a:xfrm>
                <a:off x="1568" y="2181"/>
                <a:ext cx="49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10.22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2" name="Rectangle 27"/>
              <p:cNvSpPr/>
              <p:nvPr/>
            </p:nvSpPr>
            <p:spPr>
              <a:xfrm>
                <a:off x="1070" y="2181"/>
                <a:ext cx="49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11.29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3" name="Rectangle 28"/>
              <p:cNvSpPr/>
              <p:nvPr/>
            </p:nvSpPr>
            <p:spPr>
              <a:xfrm>
                <a:off x="570" y="2181"/>
                <a:ext cx="500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12.61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4" name="Rectangle 29"/>
              <p:cNvSpPr/>
              <p:nvPr/>
            </p:nvSpPr>
            <p:spPr>
              <a:xfrm>
                <a:off x="72" y="2181"/>
                <a:ext cx="49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13.32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5" name="Rectangle 30"/>
              <p:cNvSpPr/>
              <p:nvPr/>
            </p:nvSpPr>
            <p:spPr>
              <a:xfrm>
                <a:off x="5060" y="1775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20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6" name="Rectangle 31"/>
              <p:cNvSpPr/>
              <p:nvPr/>
            </p:nvSpPr>
            <p:spPr>
              <a:xfrm>
                <a:off x="4560" y="1775"/>
                <a:ext cx="50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19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7" name="Rectangle 32"/>
              <p:cNvSpPr/>
              <p:nvPr/>
            </p:nvSpPr>
            <p:spPr>
              <a:xfrm>
                <a:off x="4062" y="1775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18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8" name="Rectangle 33"/>
              <p:cNvSpPr/>
              <p:nvPr/>
            </p:nvSpPr>
            <p:spPr>
              <a:xfrm>
                <a:off x="3564" y="1775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17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9" name="Rectangle 34"/>
              <p:cNvSpPr/>
              <p:nvPr/>
            </p:nvSpPr>
            <p:spPr>
              <a:xfrm>
                <a:off x="3064" y="1775"/>
                <a:ext cx="50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16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0" name="Rectangle 35"/>
              <p:cNvSpPr/>
              <p:nvPr/>
            </p:nvSpPr>
            <p:spPr>
              <a:xfrm>
                <a:off x="2566" y="1775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1" name="Rectangle 36"/>
              <p:cNvSpPr/>
              <p:nvPr/>
            </p:nvSpPr>
            <p:spPr>
              <a:xfrm>
                <a:off x="2066" y="1775"/>
                <a:ext cx="50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14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2" name="Rectangle 37"/>
              <p:cNvSpPr/>
              <p:nvPr/>
            </p:nvSpPr>
            <p:spPr>
              <a:xfrm>
                <a:off x="1568" y="1775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13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3" name="Rectangle 38"/>
              <p:cNvSpPr/>
              <p:nvPr/>
            </p:nvSpPr>
            <p:spPr>
              <a:xfrm>
                <a:off x="1070" y="1775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12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4" name="Rectangle 39"/>
              <p:cNvSpPr/>
              <p:nvPr/>
            </p:nvSpPr>
            <p:spPr>
              <a:xfrm>
                <a:off x="570" y="1775"/>
                <a:ext cx="50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5" name="Rectangle 40"/>
              <p:cNvSpPr/>
              <p:nvPr/>
            </p:nvSpPr>
            <p:spPr>
              <a:xfrm>
                <a:off x="72" y="1775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20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6" name="Rectangle 41"/>
              <p:cNvSpPr/>
              <p:nvPr/>
            </p:nvSpPr>
            <p:spPr>
              <a:xfrm>
                <a:off x="5060" y="1367"/>
                <a:ext cx="498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13.28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7" name="Rectangle 42"/>
              <p:cNvSpPr/>
              <p:nvPr/>
            </p:nvSpPr>
            <p:spPr>
              <a:xfrm>
                <a:off x="4560" y="1367"/>
                <a:ext cx="500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12.26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8" name="Rectangle 43"/>
              <p:cNvSpPr/>
              <p:nvPr/>
            </p:nvSpPr>
            <p:spPr>
              <a:xfrm>
                <a:off x="4062" y="1367"/>
                <a:ext cx="498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11.18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9" name="Rectangle 44"/>
              <p:cNvSpPr/>
              <p:nvPr/>
            </p:nvSpPr>
            <p:spPr>
              <a:xfrm>
                <a:off x="3564" y="1367"/>
                <a:ext cx="498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10.13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0" name="Rectangle 45"/>
              <p:cNvSpPr/>
              <p:nvPr/>
            </p:nvSpPr>
            <p:spPr>
              <a:xfrm>
                <a:off x="3073" y="1367"/>
                <a:ext cx="500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9.05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1" name="Rectangle 46"/>
              <p:cNvSpPr/>
              <p:nvPr/>
            </p:nvSpPr>
            <p:spPr>
              <a:xfrm>
                <a:off x="2566" y="1367"/>
                <a:ext cx="498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8.02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2" name="Rectangle 47"/>
              <p:cNvSpPr/>
              <p:nvPr/>
            </p:nvSpPr>
            <p:spPr>
              <a:xfrm>
                <a:off x="2066" y="1367"/>
                <a:ext cx="500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7.96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3" name="Rectangle 48"/>
              <p:cNvSpPr/>
              <p:nvPr/>
            </p:nvSpPr>
            <p:spPr>
              <a:xfrm>
                <a:off x="1568" y="1367"/>
                <a:ext cx="498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7.96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4" name="Rectangle 49"/>
              <p:cNvSpPr/>
              <p:nvPr/>
            </p:nvSpPr>
            <p:spPr>
              <a:xfrm>
                <a:off x="1070" y="1367"/>
                <a:ext cx="498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8.96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5" name="Rectangle 50"/>
              <p:cNvSpPr/>
              <p:nvPr/>
            </p:nvSpPr>
            <p:spPr>
              <a:xfrm>
                <a:off x="570" y="1358"/>
                <a:ext cx="500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9.01</a:t>
                </a:r>
                <a:endParaRPr lang="en-US" altLang="zh-CN" sz="2000" b="1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6" name="Rectangle 51"/>
              <p:cNvSpPr/>
              <p:nvPr/>
            </p:nvSpPr>
            <p:spPr>
              <a:xfrm>
                <a:off x="72" y="1367"/>
                <a:ext cx="498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p>
                <a:pPr algn="ctr">
                  <a:lnSpc>
                    <a:spcPct val="85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zh-CN" altLang="en-US" sz="2200" b="1" dirty="0">
                    <a:solidFill>
                      <a:srgbClr val="800000"/>
                    </a:solidFill>
                    <a:latin typeface="Arial" panose="020B0604020202020204" pitchFamily="34" charset="0"/>
                    <a:ea typeface="楷体_GB2312" panose="02010609030101010101" charset="-122"/>
                  </a:rPr>
                  <a:t>深度</a:t>
                </a:r>
                <a:endParaRPr lang="zh-CN" altLang="en-US" sz="2200" b="1" dirty="0">
                  <a:solidFill>
                    <a:srgbClr val="800000"/>
                  </a:solidFill>
                  <a:latin typeface="Arial" panose="020B0604020202020204" pitchFamily="34" charset="0"/>
                  <a:ea typeface="楷体_GB2312" panose="02010609030101010101" charset="-122"/>
                </a:endParaRPr>
              </a:p>
              <a:p>
                <a:pPr algn="ctr">
                  <a:lnSpc>
                    <a:spcPct val="85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200" b="1" dirty="0">
                    <a:solidFill>
                      <a:srgbClr val="8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(m)</a:t>
                </a:r>
                <a:endParaRPr lang="en-US" altLang="zh-CN" sz="2200" b="1" dirty="0">
                  <a:solidFill>
                    <a:srgbClr val="8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7" name="Rectangle 52"/>
              <p:cNvSpPr/>
              <p:nvPr/>
            </p:nvSpPr>
            <p:spPr>
              <a:xfrm>
                <a:off x="5060" y="961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8" name="Rectangle 53"/>
              <p:cNvSpPr/>
              <p:nvPr/>
            </p:nvSpPr>
            <p:spPr>
              <a:xfrm>
                <a:off x="4560" y="961"/>
                <a:ext cx="50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9" name="Rectangle 54"/>
              <p:cNvSpPr/>
              <p:nvPr/>
            </p:nvSpPr>
            <p:spPr>
              <a:xfrm>
                <a:off x="4062" y="961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0" name="Rectangle 55"/>
              <p:cNvSpPr/>
              <p:nvPr/>
            </p:nvSpPr>
            <p:spPr>
              <a:xfrm>
                <a:off x="3564" y="961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1" name="Rectangle 56"/>
              <p:cNvSpPr/>
              <p:nvPr/>
            </p:nvSpPr>
            <p:spPr>
              <a:xfrm>
                <a:off x="3064" y="961"/>
                <a:ext cx="50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2" name="Rectangle 57"/>
              <p:cNvSpPr/>
              <p:nvPr/>
            </p:nvSpPr>
            <p:spPr>
              <a:xfrm>
                <a:off x="2566" y="961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3" name="Rectangle 58"/>
              <p:cNvSpPr/>
              <p:nvPr/>
            </p:nvSpPr>
            <p:spPr>
              <a:xfrm>
                <a:off x="2066" y="961"/>
                <a:ext cx="50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4" name="Rectangle 59"/>
              <p:cNvSpPr/>
              <p:nvPr/>
            </p:nvSpPr>
            <p:spPr>
              <a:xfrm>
                <a:off x="1568" y="961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5" name="Rectangle 60"/>
              <p:cNvSpPr/>
              <p:nvPr/>
            </p:nvSpPr>
            <p:spPr>
              <a:xfrm>
                <a:off x="1070" y="961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6" name="Rectangle 61"/>
              <p:cNvSpPr/>
              <p:nvPr/>
            </p:nvSpPr>
            <p:spPr>
              <a:xfrm>
                <a:off x="570" y="961"/>
                <a:ext cx="500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20000"/>
                  </a:spcBef>
                  <a:buClr>
                    <a:schemeClr val="accent1"/>
                  </a:buClr>
                  <a:buSzPct val="65000"/>
                </a:pPr>
                <a:r>
                  <a:rPr lang="en-US" altLang="zh-CN" sz="2000" dirty="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200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7" name="Rectangle 62"/>
              <p:cNvSpPr/>
              <p:nvPr/>
            </p:nvSpPr>
            <p:spPr>
              <a:xfrm>
                <a:off x="72" y="961"/>
                <a:ext cx="498" cy="4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>
                  <a:spcBef>
                    <a:spcPct val="60000"/>
                  </a:spcBef>
                  <a:buClr>
                    <a:schemeClr val="accent1"/>
                  </a:buClr>
                  <a:buSzPct val="65000"/>
                </a:pPr>
                <a:r>
                  <a:rPr lang="zh-CN" altLang="en-US" sz="2000" b="1" dirty="0">
                    <a:solidFill>
                      <a:srgbClr val="800000"/>
                    </a:solidFill>
                    <a:latin typeface="Arial" panose="020B0604020202020204" pitchFamily="34" charset="0"/>
                    <a:ea typeface="楷体_GB2312" panose="02010609030101010101" charset="-122"/>
                  </a:rPr>
                  <a:t>分点</a:t>
                </a:r>
                <a:endParaRPr lang="zh-CN" altLang="en-US" sz="2000" b="1" dirty="0">
                  <a:solidFill>
                    <a:srgbClr val="800000"/>
                  </a:solidFill>
                  <a:latin typeface="Arial" panose="020B0604020202020204" pitchFamily="34" charset="0"/>
                  <a:ea typeface="楷体_GB2312" panose="02010609030101010101" charset="-122"/>
                </a:endParaRPr>
              </a:p>
            </p:txBody>
          </p:sp>
          <p:sp>
            <p:nvSpPr>
              <p:cNvPr id="50238" name="Line 63"/>
              <p:cNvSpPr/>
              <p:nvPr/>
            </p:nvSpPr>
            <p:spPr>
              <a:xfrm>
                <a:off x="72" y="961"/>
                <a:ext cx="548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39" name="Line 64"/>
              <p:cNvSpPr/>
              <p:nvPr/>
            </p:nvSpPr>
            <p:spPr>
              <a:xfrm>
                <a:off x="72" y="1367"/>
                <a:ext cx="548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0" name="Line 65"/>
              <p:cNvSpPr/>
              <p:nvPr/>
            </p:nvSpPr>
            <p:spPr>
              <a:xfrm>
                <a:off x="72" y="1775"/>
                <a:ext cx="548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1" name="Line 66"/>
              <p:cNvSpPr/>
              <p:nvPr/>
            </p:nvSpPr>
            <p:spPr>
              <a:xfrm>
                <a:off x="72" y="2181"/>
                <a:ext cx="548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2" name="Line 67"/>
              <p:cNvSpPr/>
              <p:nvPr/>
            </p:nvSpPr>
            <p:spPr>
              <a:xfrm>
                <a:off x="72" y="2578"/>
                <a:ext cx="548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3" name="Line 68"/>
              <p:cNvSpPr/>
              <p:nvPr/>
            </p:nvSpPr>
            <p:spPr>
              <a:xfrm>
                <a:off x="72" y="961"/>
                <a:ext cx="0" cy="1617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4" name="Line 69"/>
              <p:cNvSpPr/>
              <p:nvPr/>
            </p:nvSpPr>
            <p:spPr>
              <a:xfrm>
                <a:off x="570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5" name="Line 70"/>
              <p:cNvSpPr/>
              <p:nvPr/>
            </p:nvSpPr>
            <p:spPr>
              <a:xfrm>
                <a:off x="1070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6" name="Line 71"/>
              <p:cNvSpPr/>
              <p:nvPr/>
            </p:nvSpPr>
            <p:spPr>
              <a:xfrm>
                <a:off x="1568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7" name="Line 72"/>
              <p:cNvSpPr/>
              <p:nvPr/>
            </p:nvSpPr>
            <p:spPr>
              <a:xfrm>
                <a:off x="2066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8" name="Line 73"/>
              <p:cNvSpPr/>
              <p:nvPr/>
            </p:nvSpPr>
            <p:spPr>
              <a:xfrm>
                <a:off x="2566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49" name="Line 74"/>
              <p:cNvSpPr/>
              <p:nvPr/>
            </p:nvSpPr>
            <p:spPr>
              <a:xfrm>
                <a:off x="3064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50" name="Line 75"/>
              <p:cNvSpPr/>
              <p:nvPr/>
            </p:nvSpPr>
            <p:spPr>
              <a:xfrm>
                <a:off x="3564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51" name="Line 76"/>
              <p:cNvSpPr/>
              <p:nvPr/>
            </p:nvSpPr>
            <p:spPr>
              <a:xfrm>
                <a:off x="4062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52" name="Line 77"/>
              <p:cNvSpPr/>
              <p:nvPr/>
            </p:nvSpPr>
            <p:spPr>
              <a:xfrm>
                <a:off x="4560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53" name="Line 78"/>
              <p:cNvSpPr/>
              <p:nvPr/>
            </p:nvSpPr>
            <p:spPr>
              <a:xfrm>
                <a:off x="5060" y="961"/>
                <a:ext cx="0" cy="16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54" name="Line 79"/>
              <p:cNvSpPr/>
              <p:nvPr/>
            </p:nvSpPr>
            <p:spPr>
              <a:xfrm>
                <a:off x="5558" y="961"/>
                <a:ext cx="0" cy="1617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0255" name="Rectangle 80"/>
            <p:cNvSpPr/>
            <p:nvPr/>
          </p:nvSpPr>
          <p:spPr>
            <a:xfrm>
              <a:off x="1462" y="511"/>
              <a:ext cx="31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2800" b="1" dirty="0">
                  <a:solidFill>
                    <a:srgbClr val="000066"/>
                  </a:solidFill>
                  <a:latin typeface="楷体_GB2312" panose="02010609030101010101" charset="-122"/>
                  <a:ea typeface="楷体_GB2312" panose="02010609030101010101" charset="-122"/>
                </a:rPr>
                <a:t>21</a:t>
              </a:r>
              <a:r>
                <a:rPr lang="zh-CN" altLang="en-US" sz="2800" b="1" dirty="0">
                  <a:solidFill>
                    <a:srgbClr val="000066"/>
                  </a:solidFill>
                  <a:latin typeface="楷体_GB2312" panose="02010609030101010101" charset="-122"/>
                  <a:ea typeface="楷体_GB2312" panose="02010609030101010101" charset="-122"/>
                </a:rPr>
                <a:t>个等分点处的深度</a:t>
              </a:r>
              <a:endParaRPr lang="zh-CN" altLang="en-US" sz="2800" b="1" dirty="0">
                <a:solidFill>
                  <a:srgbClr val="000066"/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</p:txBody>
        </p:sp>
      </p:grpSp>
      <p:sp>
        <p:nvSpPr>
          <p:cNvPr id="402513" name="Rectangle 81"/>
          <p:cNvSpPr/>
          <p:nvPr/>
        </p:nvSpPr>
        <p:spPr>
          <a:xfrm>
            <a:off x="398463" y="4300538"/>
            <a:ext cx="84851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66"/>
                </a:solidFill>
                <a:latin typeface="宋体" panose="02010600030101010101" pitchFamily="2" charset="-122"/>
                <a:ea typeface="楷体_GB2312" panose="02010609030101010101" charset="-122"/>
              </a:rPr>
              <a:t>(1) </a:t>
            </a: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楷体_GB2312" panose="02010609030101010101" charset="-122"/>
              </a:rPr>
              <a:t>预测通过这条河沟所需光缆长度的近似值</a:t>
            </a:r>
            <a:r>
              <a:rPr lang="en-US" altLang="zh-CN" sz="2800" b="1" dirty="0">
                <a:solidFill>
                  <a:srgbClr val="000066"/>
                </a:solidFill>
                <a:latin typeface="宋体" panose="02010600030101010101" pitchFamily="2" charset="-122"/>
                <a:ea typeface="楷体_GB2312" panose="02010609030101010101" charset="-122"/>
              </a:rPr>
              <a:t>.</a:t>
            </a:r>
            <a:endParaRPr lang="en-US" altLang="zh-CN" sz="2800" b="1" dirty="0">
              <a:solidFill>
                <a:srgbClr val="000066"/>
              </a:solidFill>
              <a:latin typeface="宋体" panose="02010600030101010101" pitchFamily="2" charset="-122"/>
              <a:ea typeface="楷体_GB2312" panose="02010609030101010101" charset="-122"/>
            </a:endParaRPr>
          </a:p>
        </p:txBody>
      </p:sp>
      <p:sp>
        <p:nvSpPr>
          <p:cNvPr id="402514" name="Rectangle 82"/>
          <p:cNvSpPr/>
          <p:nvPr/>
        </p:nvSpPr>
        <p:spPr>
          <a:xfrm>
            <a:off x="428625" y="4902200"/>
            <a:ext cx="83661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66"/>
                </a:solidFill>
                <a:latin typeface="宋体" panose="02010600030101010101" pitchFamily="2" charset="-122"/>
                <a:ea typeface="楷体_GB2312" panose="02010609030101010101" charset="-122"/>
              </a:rPr>
              <a:t>(2) </a:t>
            </a:r>
            <a:r>
              <a:rPr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楷体_GB2312" panose="02010609030101010101" charset="-122"/>
              </a:rPr>
              <a:t>作出铺设沟底光缆的曲线图</a:t>
            </a:r>
            <a:r>
              <a:rPr lang="en-US" altLang="zh-CN" sz="2800" b="1" dirty="0">
                <a:solidFill>
                  <a:srgbClr val="000066"/>
                </a:solidFill>
                <a:latin typeface="宋体" panose="02010600030101010101" pitchFamily="2" charset="-122"/>
                <a:ea typeface="楷体_GB2312" panose="02010609030101010101" charset="-122"/>
              </a:rPr>
              <a:t>.</a:t>
            </a:r>
            <a:endParaRPr lang="en-US" altLang="zh-CN" sz="2800" b="1" dirty="0">
              <a:solidFill>
                <a:srgbClr val="000066"/>
              </a:solidFill>
              <a:latin typeface="宋体" panose="02010600030101010101" pitchFamily="2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0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0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513" grpId="0"/>
      <p:bldP spid="4025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345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3" y="1868488"/>
            <a:ext cx="5291137" cy="422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3459" name="Text Box 3"/>
          <p:cNvSpPr txBox="1"/>
          <p:nvPr/>
        </p:nvSpPr>
        <p:spPr>
          <a:xfrm>
            <a:off x="247650" y="442913"/>
            <a:ext cx="846613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解： 用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12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次多项式函数拟合光缆走势的曲线图如下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403460" name="Text Box 4"/>
          <p:cNvSpPr txBox="1"/>
          <p:nvPr/>
        </p:nvSpPr>
        <p:spPr>
          <a:xfrm>
            <a:off x="5770563" y="2606675"/>
            <a:ext cx="2095500" cy="2227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仿真结果表明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,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拟合曲线能较准确地反映光缆的走势图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.</a:t>
            </a:r>
            <a:endParaRPr lang="en-US" altLang="zh-CN" sz="2800" b="1" dirty="0">
              <a:solidFill>
                <a:srgbClr val="8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403461" name="Rectangle 5"/>
          <p:cNvSpPr/>
          <p:nvPr/>
        </p:nvSpPr>
        <p:spPr>
          <a:xfrm>
            <a:off x="298450" y="5967413"/>
            <a:ext cx="84089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length of the label is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L= 26.3809 (m)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3462" name="Text Box 6"/>
          <p:cNvSpPr txBox="1"/>
          <p:nvPr/>
        </p:nvSpPr>
        <p:spPr>
          <a:xfrm>
            <a:off x="544513" y="1033463"/>
            <a:ext cx="832961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假设所铺设的光缆足够柔软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在铺设过程中光缆触地走势光滑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紧贴地面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并且忽略水流对光缆的冲击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/>
      <p:bldP spid="403460" grpId="0"/>
      <p:bldP spid="403461" grpId="0"/>
      <p:bldP spid="4034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2" name="Rectangle 2"/>
          <p:cNvSpPr/>
          <p:nvPr/>
        </p:nvSpPr>
        <p:spPr>
          <a:xfrm>
            <a:off x="1016000" y="1179513"/>
            <a:ext cx="7532688" cy="4892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format long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t=linspace(0,20,21);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x=linspace(0,20,100);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P=[9.01,8.96,7.96,7.97,8.02,9.05,10.13,11.18,12.26,13.28,13.32,12.61,11.29,10.22,9.15,7.90,7.95,8.86,9.81,10.80,10.93];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a=polyfit(t,P,12);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yy=polyval(a,x);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plot(x,yy,'r*--',t,P,'b+-');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L=0;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 i=2:100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L=L+sqrt((x(i)-x(i-1))^2+(yy(i)-yy(i-1))^2);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文本框 15366">
            <a:hlinkClick r:id="rId1" action="ppaction://hlinkfile"/>
          </p:cNvPr>
          <p:cNvSpPr txBox="1"/>
          <p:nvPr/>
        </p:nvSpPr>
        <p:spPr>
          <a:xfrm>
            <a:off x="6760845" y="4836160"/>
            <a:ext cx="1600200" cy="860425"/>
          </a:xfrm>
          <a:prstGeom prst="rect">
            <a:avLst/>
          </a:prstGeom>
          <a:solidFill>
            <a:srgbClr val="66FFFF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隶书" panose="02010509060101010101" pitchFamily="1" charset="-122"/>
                <a:ea typeface="隶书" panose="02010509060101010101" pitchFamily="1" charset="-122"/>
              </a:rPr>
              <a:t>To Matlab</a:t>
            </a:r>
            <a:endParaRPr lang="en-US" altLang="zh-CN" sz="2000">
              <a:latin typeface="隶书" panose="02010509060101010101" pitchFamily="1" charset="-122"/>
              <a:ea typeface="隶书" panose="02010509060101010101" pitchFamily="1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隶书" panose="02010509060101010101" pitchFamily="1" charset="-122"/>
                <a:ea typeface="隶书" panose="02010509060101010101" pitchFamily="1" charset="-122"/>
              </a:rPr>
              <a:t>guanglan.m</a:t>
            </a:r>
            <a:endParaRPr lang="en-US" altLang="zh-CN" sz="2000">
              <a:latin typeface="隶书" panose="02010509060101010101" pitchFamily="1" charset="-122"/>
              <a:ea typeface="隶书" panose="0201050906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0448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1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04482">
                                            <p:txEl>
                                              <p:charRg st="12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04482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5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04482">
                                            <p:txEl>
                                              <p:charRg st="55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17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04482">
                                            <p:txEl>
                                              <p:charRg st="175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19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404482">
                                            <p:txEl>
                                              <p:charRg st="194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211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404482">
                                            <p:txEl>
                                              <p:charRg st="211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24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404482">
                                            <p:txEl>
                                              <p:charRg st="240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24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404482">
                                            <p:txEl>
                                              <p:charRg st="245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257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404482">
                                            <p:txEl>
                                              <p:charRg st="257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305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404482">
                                            <p:txEl>
                                              <p:charRg st="305" end="3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charRg st="309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404482">
                                            <p:txEl>
                                              <p:charRg st="309" end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build="p"/>
      <p:bldP spid="1536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非线性最小二乘拟合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/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6089" y="1472475"/>
            <a:ext cx="8712969" cy="3913508"/>
          </a:xfrm>
          <a:prstGeom prst="rect">
            <a:avLst/>
          </a:prstGeom>
          <a:blipFill rotWithShape="1">
            <a:blip r:embed="rId1"/>
            <a:stretch>
              <a:fillRect l="-770" t="-13707" r="-4269" b="-467"/>
            </a:stretch>
          </a:blipFill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20" name="文本框 68619"/>
          <p:cNvSpPr txBox="1"/>
          <p:nvPr/>
        </p:nvSpPr>
        <p:spPr>
          <a:xfrm>
            <a:off x="2286000" y="457200"/>
            <a:ext cx="5410200" cy="457200"/>
          </a:xfrm>
          <a:prstGeom prst="rect">
            <a:avLst/>
          </a:prstGeom>
          <a:solidFill>
            <a:srgbClr val="FF99CC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>
                <a:latin typeface="仿宋_GB2312" panose="02010609030101010101" pitchFamily="49" charset="-122"/>
                <a:ea typeface="仿宋_GB2312" panose="02010609030101010101" pitchFamily="49" charset="-122"/>
              </a:rPr>
              <a:t>用</a:t>
            </a:r>
            <a:r>
              <a:rPr lang="en-US" altLang="zh-CN" sz="2400">
                <a:latin typeface="Times New Roman" panose="02020603050405020304" pitchFamily="18" charset="0"/>
                <a:ea typeface="仿宋_GB2312" panose="02010609030101010101" pitchFamily="49" charset="-122"/>
              </a:rPr>
              <a:t>MATLAB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作非线性最小二乘拟合</a:t>
            </a:r>
            <a:endParaRPr lang="zh-CN" altLang="en-US" sz="2400" b="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68622" name="文本框 68621"/>
          <p:cNvSpPr txBox="1"/>
          <p:nvPr/>
        </p:nvSpPr>
        <p:spPr>
          <a:xfrm>
            <a:off x="304800" y="1219200"/>
            <a:ext cx="84582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的提供了两个求非线性最小二乘拟合的函数：</a:t>
            </a:r>
            <a:r>
              <a:rPr lang="en-US" altLang="zh-CN" sz="240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lsqcurvefit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lsqnonlin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。两个命令都要先建立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M-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fun.m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，在其中定义函数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f(x)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，但两者定义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f(x)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的方式是不同的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可参考例题</a:t>
            </a: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5" name="文本框 68614"/>
          <p:cNvSpPr txBox="1"/>
          <p:nvPr/>
        </p:nvSpPr>
        <p:spPr>
          <a:xfrm>
            <a:off x="381000" y="2667000"/>
            <a:ext cx="8763000" cy="2576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indent="-533400" algn="just"/>
            <a:r>
              <a:rPr lang="en-US" altLang="zh-CN" sz="2400" b="1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lsqcurvefit</a:t>
            </a:r>
            <a:endParaRPr lang="en-US" altLang="zh-CN" sz="2400" b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数据点</a:t>
            </a:r>
            <a:r>
              <a:rPr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err="1">
                <a:latin typeface="宋体" panose="02010600030101010101" pitchFamily="2" charset="-122"/>
                <a:ea typeface="宋体" panose="02010600030101010101" pitchFamily="2" charset="-122"/>
              </a:rPr>
              <a:t>xdata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xdata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xdata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err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err="1">
                <a:latin typeface="宋体" panose="02010600030101010101" pitchFamily="2" charset="-122"/>
                <a:ea typeface="宋体" panose="02010600030101010101" pitchFamily="2" charset="-122"/>
              </a:rPr>
              <a:t>xdata</a:t>
            </a:r>
            <a:r>
              <a:rPr lang="en-US" altLang="zh-CN" sz="2400" baseline="-2500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sz="2400" err="1">
                <a:latin typeface="宋体" panose="02010600030101010101" pitchFamily="2" charset="-122"/>
                <a:ea typeface="宋体" panose="02010600030101010101" pitchFamily="2" charset="-122"/>
              </a:rPr>
              <a:t>ydata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ydata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ydata</a:t>
            </a:r>
            <a:r>
              <a:rPr lang="en-US" altLang="zh-CN" sz="2400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err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err="1">
                <a:latin typeface="宋体" panose="02010600030101010101" pitchFamily="2" charset="-122"/>
                <a:ea typeface="宋体" panose="02010600030101010101" pitchFamily="2" charset="-122"/>
              </a:rPr>
              <a:t>ydata</a:t>
            </a:r>
            <a:r>
              <a:rPr lang="en-US" altLang="zh-CN" sz="2400" baseline="-25000" err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zh-CN" altLang="en-US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endParaRPr lang="zh-CN" altLang="en-US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24" name="文本框 68623"/>
          <p:cNvSpPr txBox="1"/>
          <p:nvPr/>
        </p:nvSpPr>
        <p:spPr>
          <a:xfrm>
            <a:off x="549910" y="4195445"/>
            <a:ext cx="7658100" cy="1625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lsqcurvefit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用以求含参量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（向量）的向量值函数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2400" err="1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F(x,xdata</a:t>
            </a:r>
            <a:r>
              <a:rPr lang="en-US" altLang="zh-CN" sz="24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)=</a:t>
            </a:r>
            <a:r>
              <a:rPr lang="zh-CN" altLang="en-US" sz="24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xdata</a:t>
            </a:r>
            <a:r>
              <a:rPr lang="en-US" altLang="zh-CN" sz="2400" baseline="-25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sz="24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err="1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err="1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err="1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err="1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err="1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err="1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xdata</a:t>
            </a:r>
            <a:r>
              <a:rPr lang="en-US" altLang="zh-CN" sz="2400" baseline="-25000" err="1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））</a:t>
            </a:r>
            <a:r>
              <a:rPr lang="en-US" altLang="zh-CN" sz="2400" baseline="3000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lang="en-US" altLang="zh-CN" sz="2400" baseline="30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中的参变量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使得  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8618" name="对象 68617"/>
          <p:cNvGraphicFramePr/>
          <p:nvPr/>
        </p:nvGraphicFramePr>
        <p:xfrm>
          <a:off x="2150745" y="5821045"/>
          <a:ext cx="44561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2070100" imgH="457200" progId="Equation.3">
                  <p:embed/>
                </p:oleObj>
              </mc:Choice>
              <mc:Fallback>
                <p:oleObj name="" r:id="rId1" imgW="2070100" imgH="457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0745" y="5821045"/>
                        <a:ext cx="4456113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 bldLvl="0" animBg="1"/>
      <p:bldP spid="68622" grpId="0"/>
      <p:bldP spid="686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201" name="文本框 93200"/>
          <p:cNvSpPr txBox="1"/>
          <p:nvPr/>
        </p:nvSpPr>
        <p:spPr>
          <a:xfrm>
            <a:off x="74295" y="389255"/>
            <a:ext cx="9144000" cy="3378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输入格式为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b="0">
                <a:latin typeface="Times New Roman" panose="02020603050405020304" pitchFamily="18" charset="0"/>
              </a:rPr>
              <a:t>      (1)   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</a:t>
            </a:r>
            <a:r>
              <a:rPr lang="en-US" altLang="zh-CN" sz="2400" b="0" err="1">
                <a:latin typeface="Times New Roman" panose="02020603050405020304" pitchFamily="18" charset="0"/>
                <a:ea typeface="宋体" panose="02010600030101010101" pitchFamily="2" charset="-122"/>
              </a:rPr>
              <a:t>lsqcurvefit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(‘fun’,x0,xdata,ydata)</a:t>
            </a: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>
              <a:lnSpc>
                <a:spcPct val="150000"/>
              </a:lnSpc>
            </a:pPr>
            <a:r>
              <a:rPr lang="en-US" altLang="zh-CN" sz="2400" b="0">
                <a:latin typeface="Times New Roman" panose="02020603050405020304" pitchFamily="18" charset="0"/>
              </a:rPr>
              <a:t> (2)  </a:t>
            </a:r>
            <a:r>
              <a:rPr lang="en-US" altLang="zh-CN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=lsqcurvefit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(‘fun’,x0,xdata,ydata,options);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b="0">
                <a:latin typeface="Times New Roman" panose="02020603050405020304" pitchFamily="18" charset="0"/>
              </a:rPr>
              <a:t>      (3)  </a:t>
            </a:r>
            <a:r>
              <a:rPr lang="en-US" altLang="zh-CN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lsqcurvefit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(‘fun’,x0,xdata,ydata,options,’grad’);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>
              <a:lnSpc>
                <a:spcPct val="150000"/>
              </a:lnSpc>
            </a:pPr>
            <a:r>
              <a:rPr lang="en-US" altLang="zh-CN" sz="2400" b="0">
                <a:latin typeface="Times New Roman" panose="02020603050405020304" pitchFamily="18" charset="0"/>
              </a:rPr>
              <a:t> (4)  </a:t>
            </a:r>
            <a:r>
              <a:rPr lang="en-US" altLang="zh-CN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[x, options] = lsqcurvefit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(‘fun’,x0,xdata,ydata,…);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>
              <a:lnSpc>
                <a:spcPct val="150000"/>
              </a:lnSpc>
            </a:pPr>
            <a:r>
              <a:rPr lang="en-US" altLang="zh-CN" sz="2400" b="0">
                <a:latin typeface="Times New Roman" panose="02020603050405020304" pitchFamily="18" charset="0"/>
              </a:rPr>
              <a:t> (5)  </a:t>
            </a:r>
            <a:r>
              <a:rPr lang="en-US" altLang="zh-CN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[x, options,funval] = lsqcurvefit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(‘fun’,x0,xdata,ydata,…);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>
              <a:lnSpc>
                <a:spcPct val="150000"/>
              </a:lnSpc>
            </a:pPr>
            <a:r>
              <a:rPr lang="en-US" altLang="zh-CN" sz="2400" b="0">
                <a:latin typeface="Times New Roman" panose="02020603050405020304" pitchFamily="18" charset="0"/>
              </a:rPr>
              <a:t> (6)  </a:t>
            </a:r>
            <a:r>
              <a:rPr lang="en-US" altLang="zh-CN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[x, options,funval, Jacob] = lsqcurvefit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(‘fun’,x0,xdata,ydata,…);</a:t>
            </a:r>
            <a:endParaRPr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23" name="文本框 93222"/>
          <p:cNvSpPr txBox="1"/>
          <p:nvPr/>
        </p:nvSpPr>
        <p:spPr>
          <a:xfrm>
            <a:off x="501650" y="3886200"/>
            <a:ext cx="700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说明：</a:t>
            </a:r>
            <a:r>
              <a:rPr lang="en-US" altLang="zh-CN" sz="240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lsqcurvefit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(‘fun’,x0,xdata,ydata,options);</a:t>
            </a:r>
            <a:endParaRPr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3234" name="组合 93233"/>
          <p:cNvGrpSpPr/>
          <p:nvPr/>
        </p:nvGrpSpPr>
        <p:grpSpPr>
          <a:xfrm>
            <a:off x="1143000" y="4191000"/>
            <a:ext cx="3265488" cy="1803400"/>
            <a:chOff x="528" y="2688"/>
            <a:chExt cx="2057" cy="1136"/>
          </a:xfrm>
        </p:grpSpPr>
        <p:sp>
          <p:nvSpPr>
            <p:cNvPr id="93213" name="文本框 93212"/>
            <p:cNvSpPr txBox="1"/>
            <p:nvPr/>
          </p:nvSpPr>
          <p:spPr>
            <a:xfrm>
              <a:off x="528" y="2976"/>
              <a:ext cx="2057" cy="848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fun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是一个事先建立的定义函数</a:t>
              </a:r>
              <a:r>
                <a:rPr lang="en-US" altLang="en-US" sz="2400" err="1">
                  <a:latin typeface="Times New Roman" panose="02020603050405020304" pitchFamily="18" charset="0"/>
                  <a:ea typeface="宋体" panose="02010600030101010101" pitchFamily="2" charset="-122"/>
                </a:rPr>
                <a:t>F(x,xdata</a:t>
              </a:r>
              <a:r>
                <a:rPr lang="en-US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的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M-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文件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自变量为</a:t>
              </a:r>
              <a:r>
                <a:rPr lang="en-US" altLang="en-US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err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r>
                <a:rPr lang="en-US" altLang="zh-CN" sz="2400" err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xdata</a:t>
              </a:r>
              <a:endParaRPr lang="en-US" altLang="zh-CN" sz="240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14" name="直接连接符 93213"/>
            <p:cNvSpPr/>
            <p:nvPr/>
          </p:nvSpPr>
          <p:spPr>
            <a:xfrm flipV="1">
              <a:off x="1824" y="2688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3228" name="组合 93227"/>
          <p:cNvGrpSpPr/>
          <p:nvPr/>
        </p:nvGrpSpPr>
        <p:grpSpPr>
          <a:xfrm>
            <a:off x="4343400" y="4191000"/>
            <a:ext cx="1577975" cy="1381125"/>
            <a:chOff x="2544" y="2832"/>
            <a:chExt cx="994" cy="870"/>
          </a:xfrm>
        </p:grpSpPr>
        <p:sp>
          <p:nvSpPr>
            <p:cNvPr id="93210" name="文本框 93209"/>
            <p:cNvSpPr txBox="1"/>
            <p:nvPr/>
          </p:nvSpPr>
          <p:spPr>
            <a:xfrm>
              <a:off x="2640" y="3408"/>
              <a:ext cx="898" cy="294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迭代初值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25" name="直接连接符 93224"/>
            <p:cNvSpPr/>
            <p:nvPr/>
          </p:nvSpPr>
          <p:spPr>
            <a:xfrm flipH="1" flipV="1">
              <a:off x="2544" y="2832"/>
              <a:ext cx="288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3231" name="组合 93230"/>
          <p:cNvGrpSpPr/>
          <p:nvPr/>
        </p:nvGrpSpPr>
        <p:grpSpPr>
          <a:xfrm>
            <a:off x="4648200" y="4267200"/>
            <a:ext cx="3028950" cy="1381125"/>
            <a:chOff x="2880" y="2880"/>
            <a:chExt cx="1908" cy="870"/>
          </a:xfrm>
        </p:grpSpPr>
        <p:sp>
          <p:nvSpPr>
            <p:cNvPr id="7" name="文本框 6"/>
            <p:cNvSpPr txBox="1"/>
            <p:nvPr/>
          </p:nvSpPr>
          <p:spPr>
            <a:xfrm>
              <a:off x="3696" y="3456"/>
              <a:ext cx="1092" cy="294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已知数据点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17" name="直接连接符 93216"/>
            <p:cNvSpPr/>
            <p:nvPr/>
          </p:nvSpPr>
          <p:spPr>
            <a:xfrm>
              <a:off x="2880" y="288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26" name="直接连接符 93225"/>
            <p:cNvSpPr/>
            <p:nvPr/>
          </p:nvSpPr>
          <p:spPr>
            <a:xfrm flipH="1" flipV="1">
              <a:off x="3264" y="2880"/>
              <a:ext cx="528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3233" name="组合 93232"/>
          <p:cNvGrpSpPr/>
          <p:nvPr/>
        </p:nvGrpSpPr>
        <p:grpSpPr>
          <a:xfrm>
            <a:off x="6423025" y="4191000"/>
            <a:ext cx="2720975" cy="1363663"/>
            <a:chOff x="3888" y="3120"/>
            <a:chExt cx="1714" cy="859"/>
          </a:xfrm>
        </p:grpSpPr>
        <p:sp>
          <p:nvSpPr>
            <p:cNvPr id="93224" name="文本框 93223"/>
            <p:cNvSpPr txBox="1"/>
            <p:nvPr/>
          </p:nvSpPr>
          <p:spPr>
            <a:xfrm>
              <a:off x="4704" y="3408"/>
              <a:ext cx="898" cy="571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选项见无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约束优化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32" name="直接连接符 93231"/>
            <p:cNvSpPr/>
            <p:nvPr/>
          </p:nvSpPr>
          <p:spPr>
            <a:xfrm flipH="1" flipV="1">
              <a:off x="3888" y="3120"/>
              <a:ext cx="81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1" grpId="0"/>
      <p:bldP spid="932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43" name="文本框 69642"/>
          <p:cNvSpPr txBox="1"/>
          <p:nvPr/>
        </p:nvSpPr>
        <p:spPr>
          <a:xfrm>
            <a:off x="373063" y="457200"/>
            <a:ext cx="1692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lsqnonlin</a:t>
            </a:r>
            <a:endParaRPr lang="en-US" altLang="zh-CN" sz="2400" err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4" name="文本框 69643"/>
          <p:cNvSpPr txBox="1"/>
          <p:nvPr/>
        </p:nvSpPr>
        <p:spPr>
          <a:xfrm>
            <a:off x="485775" y="1066800"/>
            <a:ext cx="7561263" cy="1004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已知数据点： </a:t>
            </a:r>
            <a:r>
              <a:rPr lang="en-US" altLang="zh-CN" sz="24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xdata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xdata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xdata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i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xdata</a:t>
            </a:r>
            <a:r>
              <a:rPr lang="en-US" altLang="zh-CN" sz="2400" i="1" baseline="-250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i="1" dirty="0" err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en-US" altLang="zh-CN" sz="24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ydata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4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ydata</a:t>
            </a:r>
            <a:r>
              <a:rPr lang="en-US" altLang="zh-CN" sz="2400" i="1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ydata</a:t>
            </a:r>
            <a:r>
              <a:rPr lang="en-US" altLang="zh-CN" sz="2400" i="1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i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ydata</a:t>
            </a:r>
            <a:r>
              <a:rPr lang="en-US" altLang="zh-CN" sz="2400" i="1" baseline="-250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i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9645" name="组合 69644"/>
          <p:cNvGrpSpPr/>
          <p:nvPr/>
        </p:nvGrpSpPr>
        <p:grpSpPr>
          <a:xfrm>
            <a:off x="381000" y="2209800"/>
            <a:ext cx="8458200" cy="4291013"/>
            <a:chOff x="240" y="1392"/>
            <a:chExt cx="5328" cy="2703"/>
          </a:xfrm>
        </p:grpSpPr>
        <p:sp>
          <p:nvSpPr>
            <p:cNvPr id="69638" name="文本框 69637"/>
            <p:cNvSpPr txBox="1"/>
            <p:nvPr/>
          </p:nvSpPr>
          <p:spPr>
            <a:xfrm>
              <a:off x="240" y="1392"/>
              <a:ext cx="5328" cy="27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/>
              <a:r>
                <a:rPr lang="en-US" altLang="zh-CN" sz="24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</a:t>
              </a:r>
              <a:r>
                <a:rPr lang="en-US" altLang="zh-CN" sz="240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lsqnonlin</a:t>
              </a: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用以求含参量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（向量）的向量值函数</a:t>
              </a:r>
              <a:endPara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400" i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en-US" altLang="zh-CN" sz="240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f(x)</a:t>
              </a: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=(f</a:t>
              </a:r>
              <a:r>
                <a:rPr lang="en-US" altLang="zh-CN" sz="240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(x),f</a:t>
              </a:r>
              <a:r>
                <a:rPr lang="en-US" altLang="zh-CN" sz="240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(x),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,f</a:t>
              </a:r>
              <a:r>
                <a:rPr lang="en-US" altLang="zh-CN" sz="240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(x))</a:t>
              </a:r>
              <a:r>
                <a:rPr lang="en-US" altLang="zh-CN" sz="2400" baseline="30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30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sz="2400" i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中的参量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，使得</a:t>
              </a:r>
              <a:endPara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endPara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最小。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其中 </a:t>
              </a:r>
              <a:r>
                <a:rPr lang="en-US" altLang="zh-CN" sz="24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400" baseline="-250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en-US" altLang="zh-CN" sz="24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i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zh-CN" altLang="en-US" sz="24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xdata</a:t>
              </a:r>
              <a:r>
                <a:rPr lang="en-US" altLang="zh-CN" sz="2400" baseline="-250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ydata</a:t>
              </a:r>
              <a:r>
                <a:rPr lang="en-US" altLang="zh-CN" sz="2400" baseline="-250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4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24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</a:t>
              </a:r>
              <a:r>
                <a:rPr lang="en-US" altLang="zh-CN" sz="24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=F(x,xdata</a:t>
              </a:r>
              <a:r>
                <a:rPr lang="en-US" altLang="zh-CN" sz="2400" baseline="-250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)-ydata</a:t>
              </a:r>
              <a:r>
                <a:rPr lang="en-US" altLang="zh-CN" sz="2400" baseline="-25000" err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41" name="对象 69640"/>
            <p:cNvGraphicFramePr/>
            <p:nvPr/>
          </p:nvGraphicFramePr>
          <p:xfrm>
            <a:off x="624" y="2208"/>
            <a:ext cx="4320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" imgW="2551430" imgH="241300" progId="Equation.3">
                    <p:embed/>
                  </p:oleObj>
                </mc:Choice>
                <mc:Fallback>
                  <p:oleObj name="" r:id="rId1" imgW="2551430" imgH="2413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4" y="2208"/>
                          <a:ext cx="4320" cy="4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Text Box 2"/>
          <p:cNvSpPr txBox="1"/>
          <p:nvPr/>
        </p:nvSpPr>
        <p:spPr>
          <a:xfrm>
            <a:off x="142875" y="1009650"/>
            <a:ext cx="863282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在已知数据中，用较简单的插值函数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f(x)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通过所有样本点，并对临近数据进行估值计算称为插值。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    差值函数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f(x)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必须通过所有样本点。然而在有些情况下，样本点的取得本身就包含着实验中的测量误差，这一要求无疑是保留了这些测量误差的影响，满足这一要求虽然使样本点处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误差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为零，但会使非样本点处的误差变得过大，很不合理。为此，提出了另外一种函数逼近方法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——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数据拟合法，它不要求构造的近似函数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f(x)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全部通过样本点，而是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很好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逼近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它们。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22" name="文本框 94221"/>
          <p:cNvSpPr txBox="1"/>
          <p:nvPr/>
        </p:nvSpPr>
        <p:spPr>
          <a:xfrm>
            <a:off x="609600" y="0"/>
            <a:ext cx="7924800" cy="4035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8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输入格式为：</a:t>
            </a:r>
            <a:endParaRPr lang="zh-CN" altLang="en-US" sz="24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lang="en-US" altLang="zh-CN" sz="2400" b="0" err="1">
                <a:latin typeface="宋体" panose="02010600030101010101" pitchFamily="2" charset="-122"/>
                <a:ea typeface="宋体" panose="02010600030101010101" pitchFamily="2" charset="-122"/>
              </a:rPr>
              <a:t>lsqnonlin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（‘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fun’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x0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 </a:t>
            </a:r>
            <a:r>
              <a:rPr lang="en-US" altLang="zh-CN" sz="2400" b="0" err="1">
                <a:latin typeface="宋体" panose="02010600030101010101" pitchFamily="2" charset="-122"/>
                <a:ea typeface="宋体" panose="02010600030101010101" pitchFamily="2" charset="-122"/>
              </a:rPr>
              <a:t>lsqnonlin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（‘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fun’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x0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options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 </a:t>
            </a:r>
            <a:r>
              <a:rPr lang="en-US" altLang="zh-CN" sz="2400" b="0" err="1">
                <a:latin typeface="宋体" panose="02010600030101010101" pitchFamily="2" charset="-122"/>
                <a:ea typeface="宋体" panose="02010600030101010101" pitchFamily="2" charset="-122"/>
              </a:rPr>
              <a:t>lsqnonlin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（‘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fun’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x0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options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，‘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grad’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[x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options]= </a:t>
            </a:r>
            <a:r>
              <a:rPr lang="en-US" altLang="zh-CN" sz="2400" b="0" err="1">
                <a:latin typeface="宋体" panose="02010600030101010101" pitchFamily="2" charset="-122"/>
                <a:ea typeface="宋体" panose="02010600030101010101" pitchFamily="2" charset="-122"/>
              </a:rPr>
              <a:t>lsqnonlin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（‘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fun’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x0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[x</a:t>
            </a:r>
            <a:r>
              <a:rPr lang="zh-CN" altLang="en-US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options</a:t>
            </a:r>
            <a:r>
              <a:rPr lang="zh-CN" altLang="en-US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funval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]= </a:t>
            </a:r>
            <a:r>
              <a:rPr lang="en-US" altLang="zh-CN" sz="2400" b="0" err="1">
                <a:latin typeface="宋体" panose="02010600030101010101" pitchFamily="2" charset="-122"/>
                <a:ea typeface="宋体" panose="02010600030101010101" pitchFamily="2" charset="-122"/>
              </a:rPr>
              <a:t>lsqnonlin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（‘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fun’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x0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23" name="文本框 94222"/>
          <p:cNvSpPr txBox="1"/>
          <p:nvPr/>
        </p:nvSpPr>
        <p:spPr>
          <a:xfrm>
            <a:off x="2065020" y="4147185"/>
            <a:ext cx="6392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 </a:t>
            </a:r>
            <a:r>
              <a:rPr lang="en-US" altLang="zh-CN" sz="2400" err="1">
                <a:latin typeface="宋体" panose="02010600030101010101" pitchFamily="2" charset="-122"/>
                <a:ea typeface="宋体" panose="02010600030101010101" pitchFamily="2" charset="-122"/>
              </a:rPr>
              <a:t>lsqnonlin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（‘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fun’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options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4233" name="组合 94232"/>
          <p:cNvGrpSpPr/>
          <p:nvPr/>
        </p:nvGrpSpPr>
        <p:grpSpPr>
          <a:xfrm>
            <a:off x="2519680" y="4483735"/>
            <a:ext cx="3352800" cy="1536700"/>
            <a:chOff x="720" y="2784"/>
            <a:chExt cx="2112" cy="968"/>
          </a:xfrm>
        </p:grpSpPr>
        <p:sp>
          <p:nvSpPr>
            <p:cNvPr id="94225" name="文本框 94224"/>
            <p:cNvSpPr txBox="1"/>
            <p:nvPr/>
          </p:nvSpPr>
          <p:spPr>
            <a:xfrm>
              <a:off x="720" y="3100"/>
              <a:ext cx="2112" cy="652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fun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是一个事先建立的定义函数</a:t>
              </a:r>
              <a:r>
                <a:rPr lang="en-US" altLang="en-US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f(x)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M-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文件，</a:t>
              </a:r>
              <a:r>
                <a:rPr lang="zh-CN" altLang="en-US" sz="2400" dirty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自变量为</a:t>
              </a: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26" name="直接连接符 94225"/>
            <p:cNvSpPr/>
            <p:nvPr/>
          </p:nvSpPr>
          <p:spPr>
            <a:xfrm flipV="1">
              <a:off x="2256" y="2784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4227" name="组合 94226"/>
          <p:cNvGrpSpPr/>
          <p:nvPr/>
        </p:nvGrpSpPr>
        <p:grpSpPr>
          <a:xfrm>
            <a:off x="6016625" y="4483735"/>
            <a:ext cx="1425575" cy="1536700"/>
            <a:chOff x="2720" y="2734"/>
            <a:chExt cx="898" cy="968"/>
          </a:xfrm>
        </p:grpSpPr>
        <p:sp>
          <p:nvSpPr>
            <p:cNvPr id="94228" name="文本框 94227"/>
            <p:cNvSpPr txBox="1"/>
            <p:nvPr/>
          </p:nvSpPr>
          <p:spPr>
            <a:xfrm>
              <a:off x="2720" y="3408"/>
              <a:ext cx="898" cy="294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迭代初值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29" name="直接连接符 94228"/>
            <p:cNvSpPr/>
            <p:nvPr/>
          </p:nvSpPr>
          <p:spPr>
            <a:xfrm flipV="1">
              <a:off x="2879" y="2734"/>
              <a:ext cx="160" cy="6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4230" name="组合 94229"/>
          <p:cNvGrpSpPr/>
          <p:nvPr/>
        </p:nvGrpSpPr>
        <p:grpSpPr>
          <a:xfrm>
            <a:off x="7513638" y="4483735"/>
            <a:ext cx="1497013" cy="1536701"/>
            <a:chOff x="4451" y="3120"/>
            <a:chExt cx="943" cy="968"/>
          </a:xfrm>
        </p:grpSpPr>
        <p:sp>
          <p:nvSpPr>
            <p:cNvPr id="94231" name="文本框 94230"/>
            <p:cNvSpPr txBox="1"/>
            <p:nvPr/>
          </p:nvSpPr>
          <p:spPr>
            <a:xfrm>
              <a:off x="4496" y="3517"/>
              <a:ext cx="898" cy="571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选项见无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约束优化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2" name="直接连接符 94231"/>
            <p:cNvSpPr/>
            <p:nvPr/>
          </p:nvSpPr>
          <p:spPr>
            <a:xfrm flipH="1" flipV="1">
              <a:off x="4451" y="3120"/>
              <a:ext cx="253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2" grpId="0"/>
      <p:bldP spid="942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5255" name="组合 95254"/>
          <p:cNvGrpSpPr/>
          <p:nvPr/>
        </p:nvGrpSpPr>
        <p:grpSpPr>
          <a:xfrm>
            <a:off x="381000" y="533400"/>
            <a:ext cx="8763000" cy="1220788"/>
            <a:chOff x="0" y="720"/>
            <a:chExt cx="5520" cy="769"/>
          </a:xfrm>
        </p:grpSpPr>
        <p:sp>
          <p:nvSpPr>
            <p:cNvPr id="95249" name="文本框 95248"/>
            <p:cNvSpPr txBox="1"/>
            <p:nvPr/>
          </p:nvSpPr>
          <p:spPr>
            <a:xfrm>
              <a:off x="0" y="720"/>
              <a:ext cx="5520" cy="7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用下面一组数据拟合                       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中的参数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3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50" name="对象 95249"/>
            <p:cNvGraphicFramePr/>
            <p:nvPr/>
          </p:nvGraphicFramePr>
          <p:xfrm>
            <a:off x="3119" y="720"/>
            <a:ext cx="167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" imgW="1041400" imgH="228600" progId="Equation.3">
                    <p:embed/>
                  </p:oleObj>
                </mc:Choice>
                <mc:Fallback>
                  <p:oleObj name="" r:id="rId1" imgW="1041400" imgH="2286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19" y="720"/>
                          <a:ext cx="1673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56" name="组合 95255"/>
          <p:cNvGrpSpPr/>
          <p:nvPr/>
        </p:nvGrpSpPr>
        <p:grpSpPr>
          <a:xfrm>
            <a:off x="647700" y="1905000"/>
            <a:ext cx="8496300" cy="2019300"/>
            <a:chOff x="408" y="1680"/>
            <a:chExt cx="5352" cy="1272"/>
          </a:xfrm>
        </p:grpSpPr>
        <p:graphicFrame>
          <p:nvGraphicFramePr>
            <p:cNvPr id="95252" name="对象 95251"/>
            <p:cNvGraphicFramePr/>
            <p:nvPr/>
          </p:nvGraphicFramePr>
          <p:xfrm>
            <a:off x="408" y="1680"/>
            <a:ext cx="5352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8496300" imgH="2038350" progId="Word.Document.8">
                    <p:embed/>
                  </p:oleObj>
                </mc:Choice>
                <mc:Fallback>
                  <p:oleObj name="" r:id="rId3" imgW="8496300" imgH="2038350" progId="Word.Document.8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8" y="1680"/>
                          <a:ext cx="5352" cy="1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3" name="对象 95252"/>
            <p:cNvGraphicFramePr/>
            <p:nvPr/>
          </p:nvGraphicFramePr>
          <p:xfrm>
            <a:off x="768" y="1680"/>
            <a:ext cx="23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139700" imgH="241300" progId="Equation.3">
                    <p:embed/>
                  </p:oleObj>
                </mc:Choice>
                <mc:Fallback>
                  <p:oleObj name="" r:id="rId5" imgW="139700" imgH="2413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8" y="1680"/>
                          <a:ext cx="232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4" name="对象 95253"/>
            <p:cNvGraphicFramePr/>
            <p:nvPr/>
          </p:nvGraphicFramePr>
          <p:xfrm>
            <a:off x="624" y="2112"/>
            <a:ext cx="52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7" imgW="481965" imgH="254000" progId="Equation.3">
                    <p:embed/>
                  </p:oleObj>
                </mc:Choice>
                <mc:Fallback>
                  <p:oleObj name="" r:id="rId7" imgW="481965" imgH="2540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4" y="2112"/>
                          <a:ext cx="528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57" name="对象 95256"/>
          <p:cNvGraphicFramePr/>
          <p:nvPr/>
        </p:nvGraphicFramePr>
        <p:xfrm>
          <a:off x="0" y="3700463"/>
          <a:ext cx="3505200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4046855" imgH="3352800" progId="MS_ClipArt_Gallery.2">
                  <p:embed/>
                </p:oleObj>
              </mc:Choice>
              <mc:Fallback>
                <p:oleObj name="" r:id="rId9" imgW="4046855" imgH="3352800" progId="MS_ClipArt_Gallery.2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700463"/>
                        <a:ext cx="3505200" cy="315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1" name="文本框 95250"/>
          <p:cNvSpPr txBox="1"/>
          <p:nvPr/>
        </p:nvSpPr>
        <p:spPr>
          <a:xfrm>
            <a:off x="3429000" y="3505200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该问题即解最优化问题：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5248" name="对象 95247"/>
          <p:cNvGraphicFramePr/>
          <p:nvPr/>
        </p:nvGraphicFramePr>
        <p:xfrm>
          <a:off x="3429000" y="4572000"/>
          <a:ext cx="533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1" imgW="2322830" imgH="444500" progId="Equation.3">
                  <p:embed/>
                </p:oleObj>
              </mc:Choice>
              <mc:Fallback>
                <p:oleObj name="" r:id="rId11" imgW="2322830" imgH="444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9000" y="4572000"/>
                        <a:ext cx="53340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8" name="文本框 71697"/>
          <p:cNvSpPr txBox="1"/>
          <p:nvPr/>
        </p:nvSpPr>
        <p:spPr>
          <a:xfrm>
            <a:off x="1916113" y="457200"/>
            <a:ext cx="38687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0">
                <a:latin typeface="Times New Roman" panose="02020603050405020304" pitchFamily="18" charset="0"/>
              </a:rPr>
              <a:t>.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用命令</a:t>
            </a:r>
            <a:r>
              <a:rPr lang="en-US" altLang="zh-CN" sz="2400" err="1">
                <a:latin typeface="宋体" panose="02010600030101010101" pitchFamily="2" charset="-122"/>
                <a:ea typeface="宋体" panose="02010600030101010101" pitchFamily="2" charset="-122"/>
              </a:rPr>
              <a:t>lsqcurvefit</a:t>
            </a:r>
            <a:endParaRPr lang="en-US" altLang="zh-CN" sz="2400" err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1699" name="组合 71698"/>
          <p:cNvGrpSpPr/>
          <p:nvPr/>
        </p:nvGrpSpPr>
        <p:grpSpPr>
          <a:xfrm>
            <a:off x="0" y="533400"/>
            <a:ext cx="9144000" cy="1023938"/>
            <a:chOff x="0" y="336"/>
            <a:chExt cx="5760" cy="645"/>
          </a:xfrm>
        </p:grpSpPr>
        <p:sp>
          <p:nvSpPr>
            <p:cNvPr id="71694" name="文本框 71693"/>
            <p:cNvSpPr txBox="1"/>
            <p:nvPr/>
          </p:nvSpPr>
          <p:spPr>
            <a:xfrm>
              <a:off x="0" y="336"/>
              <a:ext cx="5760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2" indent="-533400" algn="l"/>
              <a:r>
                <a:rPr lang="en-US" altLang="zh-CN" sz="3200" b="1" dirty="0">
                  <a:latin typeface="Times New Roman" panose="02020603050405020304" pitchFamily="18" charset="0"/>
                </a:rPr>
                <a:t>               </a:t>
              </a:r>
              <a:endPara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2" indent="-533400" algn="l"/>
              <a:r>
                <a:rPr lang="en-US" altLang="zh-CN" sz="2400" b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F(x</a:t>
              </a:r>
              <a:r>
                <a:rPr lang="zh-CN" altLang="en-US" sz="2400" b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400" b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tdata</a:t>
              </a: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)=                           </a:t>
              </a:r>
              <a:r>
                <a:rPr lang="zh-CN" altLang="en-US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x=(a</a:t>
              </a:r>
              <a:r>
                <a:rPr lang="zh-CN" altLang="en-US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zh-CN" altLang="en-US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k)</a:t>
              </a:r>
              <a:endPara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1695" name="对象 71694"/>
            <p:cNvGraphicFramePr/>
            <p:nvPr/>
          </p:nvGraphicFramePr>
          <p:xfrm>
            <a:off x="1584" y="672"/>
            <a:ext cx="244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" imgW="1879600" imgH="228600" progId="Equation.3">
                    <p:embed/>
                  </p:oleObj>
                </mc:Choice>
                <mc:Fallback>
                  <p:oleObj name="" r:id="rId1" imgW="1879600" imgH="2286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84" y="672"/>
                          <a:ext cx="2443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2" name="文本框 71691"/>
          <p:cNvSpPr txBox="1"/>
          <p:nvPr/>
        </p:nvSpPr>
        <p:spPr>
          <a:xfrm>
            <a:off x="-228600" y="1524000"/>
            <a:ext cx="93726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indent="-533400" algn="l"/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）编写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M-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curvefun1.m</a:t>
            </a:r>
            <a:endParaRPr lang="en-US" altLang="zh-CN" sz="2400" b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function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f=curvefun1(</a:t>
            </a:r>
            <a:r>
              <a:rPr lang="en-US" altLang="zh-CN" sz="240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x,tdata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err="1">
                <a:latin typeface="Courier New" panose="02070309020205020404" pitchFamily="49" charset="0"/>
                <a:ea typeface="宋体" panose="02010600030101010101" pitchFamily="2" charset="-122"/>
              </a:rPr>
              <a:t>     f=x(1)+x(2)*exp(-0.02*x(3)*tdata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)   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                  %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x(1)=a;   x(2)=b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x(3)=k;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3" name="文本框 71692"/>
          <p:cNvSpPr txBox="1"/>
          <p:nvPr/>
        </p:nvSpPr>
        <p:spPr>
          <a:xfrm>
            <a:off x="0" y="2895600"/>
            <a:ext cx="9144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indent="-533400" algn="l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）输入命令</a:t>
            </a:r>
            <a:endParaRPr lang="zh-CN" altLang="en-US" sz="2400" b="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en-US" altLang="zh-CN" sz="2400" b="1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tdata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=100:100:1000;</a:t>
            </a:r>
            <a:endParaRPr lang="en-US" altLang="zh-CN" sz="2400" b="1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en-US" altLang="zh-CN" sz="2400" b="1" err="1">
                <a:latin typeface="宋体" panose="02010600030101010101" pitchFamily="2" charset="-122"/>
                <a:ea typeface="宋体" panose="02010600030101010101" pitchFamily="2" charset="-122"/>
              </a:rPr>
              <a:t>cdata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1e-03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*[4.54,4.99,5.35,5.65,5.90,6.10,6.26,6.39,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6.50,6.59];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x0=[0.2,0.05,0.05];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x=lsqcurvefit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('curvefun1',x0,tdata,cdata)</a:t>
            </a:r>
            <a:endParaRPr lang="en-US" altLang="zh-CN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f=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curvefun1(x,tdata) </a:t>
            </a:r>
            <a:endParaRPr lang="en-US" altLang="zh-CN" sz="2400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1686" name="文本框 71685">
            <a:hlinkClick r:id="rId3"/>
          </p:cNvPr>
          <p:cNvSpPr txBox="1"/>
          <p:nvPr/>
        </p:nvSpPr>
        <p:spPr>
          <a:xfrm>
            <a:off x="5791200" y="6019800"/>
            <a:ext cx="2286000" cy="4064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hlinkClick r:id="rId4" action="ppaction://hlinkfile"/>
              </a:rPr>
              <a:t>MATLAB(fzxec1)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hlinkClick r:id="rId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/>
      <p:bldP spid="71693" grpId="0"/>
      <p:bldP spid="7168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文本框 131073"/>
          <p:cNvSpPr txBox="1"/>
          <p:nvPr/>
        </p:nvSpPr>
        <p:spPr>
          <a:xfrm>
            <a:off x="0" y="533400"/>
            <a:ext cx="10210800" cy="248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indent="-533400" algn="just"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）运算结果为</a:t>
            </a:r>
            <a:r>
              <a:rPr lang="zh-CN" altLang="en-US" sz="2400" b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just"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f =0.0044    0.0048    0.0051    0.0054    0.0056   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just">
              <a:lnSpc>
                <a:spcPct val="13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0.0058    0.0060    0.0061     0.0063   0.0064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just">
              <a:lnSpc>
                <a:spcPct val="13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0.0069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-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0.0029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0.0809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indent="-533400" algn="just">
              <a:lnSpc>
                <a:spcPct val="130000"/>
              </a:lnSpc>
            </a:pPr>
            <a:endParaRPr lang="en-US" altLang="zh-CN" sz="2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1084" name="矩形 131083"/>
          <p:cNvSpPr/>
          <p:nvPr/>
        </p:nvSpPr>
        <p:spPr>
          <a:xfrm>
            <a:off x="381000" y="268859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）结论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a=0.0069, b= -0.0029, k=0.0809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715" name="组合 72714"/>
          <p:cNvGrpSpPr/>
          <p:nvPr/>
        </p:nvGrpSpPr>
        <p:grpSpPr>
          <a:xfrm>
            <a:off x="228600" y="0"/>
            <a:ext cx="8610600" cy="1674813"/>
            <a:chOff x="0" y="0"/>
            <a:chExt cx="5424" cy="1055"/>
          </a:xfrm>
        </p:grpSpPr>
        <p:graphicFrame>
          <p:nvGraphicFramePr>
            <p:cNvPr id="72708" name="对象 72707"/>
            <p:cNvGraphicFramePr/>
            <p:nvPr/>
          </p:nvGraphicFramePr>
          <p:xfrm>
            <a:off x="2304" y="528"/>
            <a:ext cx="31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2374900" imgH="228600" progId="Equation.3">
                    <p:embed/>
                  </p:oleObj>
                </mc:Choice>
                <mc:Fallback>
                  <p:oleObj name="" r:id="rId1" imgW="2374900" imgH="2286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04" y="528"/>
                          <a:ext cx="31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0" name="文本框 72709"/>
            <p:cNvSpPr txBox="1"/>
            <p:nvPr/>
          </p:nvSpPr>
          <p:spPr>
            <a:xfrm>
              <a:off x="0" y="0"/>
              <a:ext cx="4128" cy="10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81000" lvl="2" indent="0" algn="l"/>
              <a:r>
                <a:rPr lang="en-US" altLang="zh-CN" sz="2400" b="1" dirty="0">
                  <a:latin typeface="Times New Roman" panose="02020603050405020304" pitchFamily="18" charset="0"/>
                </a:rPr>
                <a:t>                    </a:t>
              </a:r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解法 </a:t>
              </a:r>
              <a:r>
                <a:rPr lang="en-US" altLang="zh-CN" sz="3200" b="1">
                  <a:latin typeface="Times New Roman" panose="02020603050405020304" pitchFamily="18" charset="0"/>
                </a:rPr>
                <a:t>2   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用命令</a:t>
              </a:r>
              <a:r>
                <a:rPr lang="en-US" altLang="zh-CN" sz="2400" b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lsqnonlin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381000" lvl="2" indent="0" algn="l"/>
              <a:endPara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381000" lvl="2" indent="0" algn="l"/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b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f(x)=F(x,tdata,ctada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)=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381000" lvl="2" indent="0" algn="l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x=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11" name="文本框 72710"/>
          <p:cNvSpPr txBox="1"/>
          <p:nvPr/>
        </p:nvSpPr>
        <p:spPr>
          <a:xfrm>
            <a:off x="228600" y="1981200"/>
            <a:ext cx="8458200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81000" lvl="2" indent="0" algn="l"/>
            <a:r>
              <a:rPr lang="en-US" altLang="zh-CN" sz="2400" b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M-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 sz="24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curvefun2.m</a:t>
            </a:r>
            <a:endParaRPr lang="en-US" altLang="zh-CN" sz="2400" b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b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function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f=curvefun2(</a:t>
            </a:r>
            <a:r>
              <a:rPr lang="en-US" altLang="zh-CN" sz="240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err="1">
                <a:latin typeface="Courier New" panose="02070309020205020404" pitchFamily="49" charset="0"/>
                <a:ea typeface="宋体" panose="02010600030101010101" pitchFamily="2" charset="-122"/>
              </a:rPr>
              <a:t>    tdata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=100:100:1000;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err="1">
                <a:latin typeface="Courier New" panose="02070309020205020404" pitchFamily="49" charset="0"/>
                <a:ea typeface="宋体" panose="02010600030101010101" pitchFamily="2" charset="-122"/>
              </a:rPr>
              <a:t>    cdata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=1e-03*[4.54,4.99,5.35,5.65,5.90,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               6.10,6.26,6.39,6.50,6.59];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err="1">
                <a:latin typeface="Courier New" panose="02070309020205020404" pitchFamily="49" charset="0"/>
                <a:ea typeface="宋体" panose="02010600030101010101" pitchFamily="2" charset="-122"/>
              </a:rPr>
              <a:t>    f=x(1)+x(2)*exp(-0.02*x(3)*tdata)- cdata</a:t>
            </a:r>
            <a:endParaRPr lang="en-US" altLang="zh-CN" sz="2400" err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16" name="文本框 72715"/>
          <p:cNvSpPr txBox="1"/>
          <p:nvPr/>
        </p:nvSpPr>
        <p:spPr>
          <a:xfrm>
            <a:off x="5334000" y="1524000"/>
            <a:ext cx="3810000" cy="1320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curvefun2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的自变量是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err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</a:rPr>
              <a:t>cdata</a:t>
            </a:r>
            <a:r>
              <a:rPr lang="zh-CN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</a:rPr>
              <a:t>tdata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是已知参数，故应将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</a:rPr>
              <a:t>cdata tdata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的值写在</a:t>
            </a:r>
            <a:r>
              <a:rPr lang="en-US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curvefun2.m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2" name="文本框 72711"/>
          <p:cNvSpPr txBox="1"/>
          <p:nvPr/>
        </p:nvSpPr>
        <p:spPr>
          <a:xfrm>
            <a:off x="304800" y="4495800"/>
            <a:ext cx="5867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81000" lvl="2" indent="0" algn="l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）输入命令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 indent="-800100" algn="l"/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x0=[0.2,0.05,0.05];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3" indent="-800100" algn="l"/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x=lsqnonlin(</a:t>
            </a:r>
            <a:r>
              <a:rPr lang="en-US" altLang="zh-CN" sz="2400" b="1">
                <a:solidFill>
                  <a:srgbClr val="B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'curvefun2'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,x0)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3" indent="-800100" algn="l"/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f= curvefun2(x)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09" name="文本框 72708">
            <a:hlinkClick r:id="rId3"/>
          </p:cNvPr>
          <p:cNvSpPr txBox="1"/>
          <p:nvPr/>
        </p:nvSpPr>
        <p:spPr>
          <a:xfrm>
            <a:off x="6172200" y="5562600"/>
            <a:ext cx="2286000" cy="4064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hlinkClick r:id="rId4" action="ppaction://hlinkfile"/>
              </a:rPr>
              <a:t>MATLAB(fzxec2)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2716" grpId="0" bldLvl="0" animBg="1"/>
      <p:bldP spid="72712" grpId="0"/>
      <p:bldP spid="72709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104" name="矩形 132103"/>
          <p:cNvSpPr/>
          <p:nvPr/>
        </p:nvSpPr>
        <p:spPr>
          <a:xfrm>
            <a:off x="0" y="838200"/>
            <a:ext cx="9144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indent="-533400" algn="l"/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）运算结果为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f =1.0e-003 *( -0.0971   -0.1739   -0.2164  -0.2463   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  -0.2666   -0.2713   -0.2651   -0.2538 -0.2436  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  -0.2313)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x =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0.0069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-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0.0029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0.0809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533400" algn="l"/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2117" name="矩形 132116"/>
          <p:cNvSpPr/>
          <p:nvPr/>
        </p:nvSpPr>
        <p:spPr>
          <a:xfrm>
            <a:off x="87630" y="2919095"/>
            <a:ext cx="8686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4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）结论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即拟合得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0.0069  b=-0.0029  k=0.0809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2116" name="文本框 132115"/>
          <p:cNvSpPr txBox="1"/>
          <p:nvPr/>
        </p:nvSpPr>
        <p:spPr>
          <a:xfrm>
            <a:off x="930275" y="4038600"/>
            <a:ext cx="5540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可以看出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两个命令的计算结果是相同的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4" grpId="0"/>
      <p:bldP spid="132117" grpId="0"/>
      <p:bldP spid="1321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 Box 5"/>
          <p:cNvSpPr txBox="1"/>
          <p:nvPr/>
        </p:nvSpPr>
        <p:spPr>
          <a:xfrm>
            <a:off x="701675" y="954088"/>
            <a:ext cx="7921625" cy="720725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楷体_GB2312" panose="02010609030101010101" charset="-122"/>
              </a:rPr>
              <a:t>（酒后驾车）中给出某人在短时间内喝下两瓶啤酒后，间隔一定的时间测量他的血液中酒精含量</a:t>
            </a:r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charset="-122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楷体_GB2312" panose="02010609030101010101" charset="-122"/>
              </a:rPr>
              <a:t>（毫克</a:t>
            </a:r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charset="-122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楷体_GB2312" panose="02010609030101010101" charset="-122"/>
              </a:rPr>
              <a:t>百毫升），得到数据如下表所示。</a:t>
            </a:r>
            <a:endParaRPr lang="zh-CN" altLang="en-US" sz="20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405856" name="Group 352"/>
          <p:cNvGraphicFramePr>
            <a:graphicFrameLocks noGrp="1"/>
          </p:cNvGraphicFramePr>
          <p:nvPr/>
        </p:nvGraphicFramePr>
        <p:xfrm>
          <a:off x="836613" y="2124075"/>
          <a:ext cx="7785100" cy="1622425"/>
        </p:xfrm>
        <a:graphic>
          <a:graphicData uri="http://schemas.openxmlformats.org/drawingml/2006/table">
            <a:tbl>
              <a:tblPr/>
              <a:tblGrid>
                <a:gridCol w="1470025"/>
                <a:gridCol w="630237"/>
                <a:gridCol w="533400"/>
                <a:gridCol w="631825"/>
                <a:gridCol w="484188"/>
                <a:gridCol w="533400"/>
                <a:gridCol w="481012"/>
                <a:gridCol w="533400"/>
                <a:gridCol w="484188"/>
                <a:gridCol w="533400"/>
                <a:gridCol w="481012"/>
                <a:gridCol w="533400"/>
                <a:gridCol w="455613"/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时间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小时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0.25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0.5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0.75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1.5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2.5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3.5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4.5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酒精含量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68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75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82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82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77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68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68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58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51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50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时间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小时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酒精含量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80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83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425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75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9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61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3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5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9466" name="Rectangle 354"/>
          <p:cNvSpPr/>
          <p:nvPr/>
        </p:nvSpPr>
        <p:spPr>
          <a:xfrm>
            <a:off x="1150938" y="4824413"/>
            <a:ext cx="3232150" cy="415925"/>
          </a:xfrm>
          <a:prstGeom prst="rect">
            <a:avLst/>
          </a:prstGeom>
          <a:noFill/>
          <a:ln w="190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000" dirty="0">
                <a:latin typeface="Calibri" panose="020F0502020204030204" pitchFamily="34" charset="0"/>
                <a:ea typeface="楷体_GB2312" panose="02010609030101010101" charset="-122"/>
              </a:rPr>
              <a:t>酒精浓度与时间的关系为：</a:t>
            </a:r>
            <a:endParaRPr lang="zh-CN" altLang="en-US" sz="20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59467" name="Object 353"/>
          <p:cNvGraphicFramePr>
            <a:graphicFrameLocks noChangeAspect="1"/>
          </p:cNvGraphicFramePr>
          <p:nvPr/>
        </p:nvGraphicFramePr>
        <p:xfrm>
          <a:off x="4886325" y="5364163"/>
          <a:ext cx="2325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130300" imgH="228600" progId="Equation.3">
                  <p:embed/>
                </p:oleObj>
              </mc:Choice>
              <mc:Fallback>
                <p:oleObj name="" r:id="rId1" imgW="1130300" imgH="228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6325" y="5364163"/>
                        <a:ext cx="23256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4"/>
          <p:cNvSpPr/>
          <p:nvPr/>
        </p:nvSpPr>
        <p:spPr>
          <a:xfrm>
            <a:off x="836613" y="1033463"/>
            <a:ext cx="5464175" cy="841375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 f=Example2_1(c,tdata)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f=c(1)*(exp(-c(2)*tdata)-exp(-c(3)*tdata));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5"/>
          <p:cNvSpPr/>
          <p:nvPr/>
        </p:nvSpPr>
        <p:spPr>
          <a:xfrm>
            <a:off x="842963" y="2306320"/>
            <a:ext cx="7847330" cy="2245360"/>
          </a:xfrm>
          <a:prstGeom prst="rect">
            <a:avLst/>
          </a:prstGeom>
          <a:noFill/>
          <a:ln w="2857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charset="-122"/>
              </a:rPr>
              <a:t>clear</a:t>
            </a:r>
            <a:endParaRPr lang="en-US" altLang="zh-CN" sz="2000" dirty="0"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charset="-122"/>
              </a:rPr>
              <a:t>tdata=[0.25 0.5 0.75 1 1.5 2 2.5 3 3.5 4 4.5 5 6 7 8 9 10 11 12 13 14 15 16];</a:t>
            </a:r>
            <a:endParaRPr lang="en-US" altLang="zh-CN" sz="2000" dirty="0"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charset="-122"/>
              </a:rPr>
              <a:t>ydata=[30 68 75 82 82 77 68 68 58 51 50 41 38 35 28 25 8 15 12 10 7 7 4];</a:t>
            </a:r>
            <a:endParaRPr lang="en-US" altLang="zh-CN" sz="2000" dirty="0"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charset="-122"/>
              </a:rPr>
              <a:t>c0=[1 1 1];</a:t>
            </a:r>
            <a:endParaRPr lang="en-US" altLang="zh-CN" sz="2000" dirty="0"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charset="-122"/>
              </a:rPr>
              <a:t>c=lsqcurvefit('Example2_1',c0,tdata,ydata)</a:t>
            </a:r>
            <a:endParaRPr lang="en-US" altLang="zh-CN" sz="2000" dirty="0"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_GB2312" panose="02010609030101010101" charset="-122"/>
              </a:rPr>
              <a:t>得到最优解为：</a:t>
            </a:r>
            <a:r>
              <a:rPr lang="en-US" altLang="zh-CN" sz="2000" dirty="0">
                <a:latin typeface="Times New Roman" panose="02020603050405020304" pitchFamily="18" charset="0"/>
                <a:ea typeface="楷体_GB2312" panose="02010609030101010101" charset="-122"/>
              </a:rPr>
              <a:t>c= 117.2960,0.1935,1.9490</a:t>
            </a:r>
            <a:endParaRPr lang="en-US" altLang="zh-CN" sz="20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60419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0420" name="Object 6"/>
          <p:cNvGraphicFramePr>
            <a:graphicFrameLocks noChangeAspect="1"/>
          </p:cNvGraphicFramePr>
          <p:nvPr/>
        </p:nvGraphicFramePr>
        <p:xfrm>
          <a:off x="3277712" y="5454492"/>
          <a:ext cx="5314315" cy="67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803400" imgH="228600" progId="Equation.3">
                  <p:embed/>
                </p:oleObj>
              </mc:Choice>
              <mc:Fallback>
                <p:oleObj name="" r:id="rId1" imgW="1803400" imgH="228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7712" y="5454492"/>
                        <a:ext cx="5314315" cy="675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Text Box 7"/>
          <p:cNvSpPr txBox="1"/>
          <p:nvPr/>
        </p:nvSpPr>
        <p:spPr>
          <a:xfrm>
            <a:off x="746125" y="549275"/>
            <a:ext cx="10350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练习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42" name="Text Box 8"/>
          <p:cNvSpPr txBox="1"/>
          <p:nvPr/>
        </p:nvSpPr>
        <p:spPr>
          <a:xfrm>
            <a:off x="836613" y="1133475"/>
            <a:ext cx="39147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已知观测数据点如表所示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443" name="Group 88"/>
          <p:cNvGrpSpPr/>
          <p:nvPr/>
        </p:nvGrpSpPr>
        <p:grpSpPr>
          <a:xfrm>
            <a:off x="790575" y="1724025"/>
            <a:ext cx="7786688" cy="862013"/>
            <a:chOff x="498" y="1086"/>
            <a:chExt cx="4905" cy="543"/>
          </a:xfrm>
        </p:grpSpPr>
        <p:sp>
          <p:nvSpPr>
            <p:cNvPr id="61444" name="Line 9"/>
            <p:cNvSpPr/>
            <p:nvPr/>
          </p:nvSpPr>
          <p:spPr>
            <a:xfrm>
              <a:off x="499" y="1119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45" name="Line 10"/>
            <p:cNvSpPr/>
            <p:nvPr/>
          </p:nvSpPr>
          <p:spPr>
            <a:xfrm>
              <a:off x="498" y="1374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46" name="Line 11"/>
            <p:cNvSpPr/>
            <p:nvPr/>
          </p:nvSpPr>
          <p:spPr>
            <a:xfrm>
              <a:off x="498" y="1629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47" name="Line 12"/>
            <p:cNvSpPr/>
            <p:nvPr/>
          </p:nvSpPr>
          <p:spPr>
            <a:xfrm>
              <a:off x="867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48" name="Text Box 13"/>
            <p:cNvSpPr txBox="1"/>
            <p:nvPr/>
          </p:nvSpPr>
          <p:spPr>
            <a:xfrm>
              <a:off x="613" y="1086"/>
              <a:ext cx="1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49" name="Text Box 14"/>
            <p:cNvSpPr txBox="1"/>
            <p:nvPr/>
          </p:nvSpPr>
          <p:spPr>
            <a:xfrm>
              <a:off x="612" y="1341"/>
              <a:ext cx="1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0" name="Text Box 15"/>
            <p:cNvSpPr txBox="1"/>
            <p:nvPr/>
          </p:nvSpPr>
          <p:spPr>
            <a:xfrm>
              <a:off x="951" y="1124"/>
              <a:ext cx="1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1" name="Text Box 16"/>
            <p:cNvSpPr txBox="1"/>
            <p:nvPr/>
          </p:nvSpPr>
          <p:spPr>
            <a:xfrm>
              <a:off x="894" y="137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2" name="Text Box 17"/>
            <p:cNvSpPr txBox="1"/>
            <p:nvPr/>
          </p:nvSpPr>
          <p:spPr>
            <a:xfrm>
              <a:off x="1292" y="1124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3" name="Text Box 18"/>
            <p:cNvSpPr txBox="1"/>
            <p:nvPr/>
          </p:nvSpPr>
          <p:spPr>
            <a:xfrm>
              <a:off x="1235" y="1379"/>
              <a:ext cx="4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3.27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4" name="Text Box 19"/>
            <p:cNvSpPr txBox="1"/>
            <p:nvPr/>
          </p:nvSpPr>
          <p:spPr>
            <a:xfrm>
              <a:off x="1719" y="111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0.2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5" name="Text Box 20"/>
            <p:cNvSpPr txBox="1"/>
            <p:nvPr/>
          </p:nvSpPr>
          <p:spPr>
            <a:xfrm>
              <a:off x="1690" y="1374"/>
              <a:ext cx="4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3.81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6" name="Text Box 21"/>
            <p:cNvSpPr txBox="1"/>
            <p:nvPr/>
          </p:nvSpPr>
          <p:spPr>
            <a:xfrm>
              <a:off x="2088" y="111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7" name="Text Box 22"/>
            <p:cNvSpPr txBox="1"/>
            <p:nvPr/>
          </p:nvSpPr>
          <p:spPr>
            <a:xfrm>
              <a:off x="2088" y="1374"/>
              <a:ext cx="33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4.5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8" name="Text Box 23"/>
            <p:cNvSpPr txBox="1"/>
            <p:nvPr/>
          </p:nvSpPr>
          <p:spPr>
            <a:xfrm>
              <a:off x="2484" y="111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0.4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9" name="Text Box 24"/>
            <p:cNvSpPr txBox="1"/>
            <p:nvPr/>
          </p:nvSpPr>
          <p:spPr>
            <a:xfrm>
              <a:off x="2427" y="1374"/>
              <a:ext cx="3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5.18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0" name="Text Box 25"/>
            <p:cNvSpPr txBox="1"/>
            <p:nvPr/>
          </p:nvSpPr>
          <p:spPr>
            <a:xfrm>
              <a:off x="2880" y="111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1" name="Text Box 26"/>
            <p:cNvSpPr txBox="1"/>
            <p:nvPr/>
          </p:nvSpPr>
          <p:spPr>
            <a:xfrm>
              <a:off x="2936" y="1374"/>
              <a:ext cx="1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2" name="Text Box 27"/>
            <p:cNvSpPr txBox="1"/>
            <p:nvPr/>
          </p:nvSpPr>
          <p:spPr>
            <a:xfrm>
              <a:off x="3220" y="111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3" name="Text Box 28"/>
            <p:cNvSpPr txBox="1"/>
            <p:nvPr/>
          </p:nvSpPr>
          <p:spPr>
            <a:xfrm>
              <a:off x="3163" y="1374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7.05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4" name="Text Box 29"/>
            <p:cNvSpPr txBox="1"/>
            <p:nvPr/>
          </p:nvSpPr>
          <p:spPr>
            <a:xfrm>
              <a:off x="3616" y="111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5" name="Text Box 30"/>
            <p:cNvSpPr txBox="1"/>
            <p:nvPr/>
          </p:nvSpPr>
          <p:spPr>
            <a:xfrm>
              <a:off x="3587" y="1374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8.56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6" name="Text Box 31"/>
            <p:cNvSpPr txBox="1"/>
            <p:nvPr/>
          </p:nvSpPr>
          <p:spPr>
            <a:xfrm>
              <a:off x="4012" y="111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7" name="Text Box 32"/>
            <p:cNvSpPr txBox="1"/>
            <p:nvPr/>
          </p:nvSpPr>
          <p:spPr>
            <a:xfrm>
              <a:off x="3984" y="1374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9.69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8" name="Text Box 33"/>
            <p:cNvSpPr txBox="1"/>
            <p:nvPr/>
          </p:nvSpPr>
          <p:spPr>
            <a:xfrm>
              <a:off x="4466" y="111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0.9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9" name="Text Box 34"/>
            <p:cNvSpPr txBox="1"/>
            <p:nvPr/>
          </p:nvSpPr>
          <p:spPr>
            <a:xfrm>
              <a:off x="4409" y="1374"/>
              <a:ext cx="51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11.25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70" name="Text Box 35"/>
            <p:cNvSpPr txBox="1"/>
            <p:nvPr/>
          </p:nvSpPr>
          <p:spPr>
            <a:xfrm>
              <a:off x="5034" y="1119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71" name="Text Box 36"/>
            <p:cNvSpPr txBox="1"/>
            <p:nvPr/>
          </p:nvSpPr>
          <p:spPr>
            <a:xfrm>
              <a:off x="4891" y="1374"/>
              <a:ext cx="51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13.17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72" name="Line 37"/>
            <p:cNvSpPr/>
            <p:nvPr/>
          </p:nvSpPr>
          <p:spPr>
            <a:xfrm>
              <a:off x="1235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3" name="Line 38"/>
            <p:cNvSpPr/>
            <p:nvPr/>
          </p:nvSpPr>
          <p:spPr>
            <a:xfrm>
              <a:off x="1660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4" name="Line 39"/>
            <p:cNvSpPr/>
            <p:nvPr/>
          </p:nvSpPr>
          <p:spPr>
            <a:xfrm>
              <a:off x="2057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5" name="Line 40"/>
            <p:cNvSpPr/>
            <p:nvPr/>
          </p:nvSpPr>
          <p:spPr>
            <a:xfrm>
              <a:off x="2425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6" name="Line 41"/>
            <p:cNvSpPr/>
            <p:nvPr/>
          </p:nvSpPr>
          <p:spPr>
            <a:xfrm>
              <a:off x="2822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7" name="Line 42"/>
            <p:cNvSpPr/>
            <p:nvPr/>
          </p:nvSpPr>
          <p:spPr>
            <a:xfrm>
              <a:off x="3191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8" name="Line 43"/>
            <p:cNvSpPr/>
            <p:nvPr/>
          </p:nvSpPr>
          <p:spPr>
            <a:xfrm>
              <a:off x="3559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79" name="Line 44"/>
            <p:cNvSpPr/>
            <p:nvPr/>
          </p:nvSpPr>
          <p:spPr>
            <a:xfrm>
              <a:off x="3985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80" name="Line 45"/>
            <p:cNvSpPr/>
            <p:nvPr/>
          </p:nvSpPr>
          <p:spPr>
            <a:xfrm>
              <a:off x="4410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81" name="Line 46"/>
            <p:cNvSpPr/>
            <p:nvPr/>
          </p:nvSpPr>
          <p:spPr>
            <a:xfrm>
              <a:off x="4892" y="1119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1482" name="Text Box 47"/>
          <p:cNvSpPr txBox="1"/>
          <p:nvPr/>
        </p:nvSpPr>
        <p:spPr>
          <a:xfrm>
            <a:off x="836613" y="2687638"/>
            <a:ext cx="5222875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求用三次多项式进行拟合的曲线方程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3" name="Text Box 48"/>
          <p:cNvSpPr txBox="1"/>
          <p:nvPr/>
        </p:nvSpPr>
        <p:spPr>
          <a:xfrm>
            <a:off x="838200" y="3473450"/>
            <a:ext cx="39147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已知观测数据点如表所示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484" name="Group 89"/>
          <p:cNvGrpSpPr/>
          <p:nvPr/>
        </p:nvGrpSpPr>
        <p:grpSpPr>
          <a:xfrm>
            <a:off x="792163" y="4064000"/>
            <a:ext cx="7786687" cy="862013"/>
            <a:chOff x="499" y="2560"/>
            <a:chExt cx="4905" cy="543"/>
          </a:xfrm>
        </p:grpSpPr>
        <p:sp>
          <p:nvSpPr>
            <p:cNvPr id="61485" name="Line 49"/>
            <p:cNvSpPr/>
            <p:nvPr/>
          </p:nvSpPr>
          <p:spPr>
            <a:xfrm>
              <a:off x="500" y="2593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86" name="Line 50"/>
            <p:cNvSpPr/>
            <p:nvPr/>
          </p:nvSpPr>
          <p:spPr>
            <a:xfrm>
              <a:off x="499" y="2848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87" name="Line 51"/>
            <p:cNvSpPr/>
            <p:nvPr/>
          </p:nvSpPr>
          <p:spPr>
            <a:xfrm>
              <a:off x="499" y="3103"/>
              <a:ext cx="4904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88" name="Line 52"/>
            <p:cNvSpPr/>
            <p:nvPr/>
          </p:nvSpPr>
          <p:spPr>
            <a:xfrm>
              <a:off x="868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89" name="Text Box 53"/>
            <p:cNvSpPr txBox="1"/>
            <p:nvPr/>
          </p:nvSpPr>
          <p:spPr>
            <a:xfrm>
              <a:off x="614" y="2560"/>
              <a:ext cx="1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0" name="Text Box 54"/>
            <p:cNvSpPr txBox="1"/>
            <p:nvPr/>
          </p:nvSpPr>
          <p:spPr>
            <a:xfrm>
              <a:off x="613" y="2815"/>
              <a:ext cx="1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1" name="Text Box 55"/>
            <p:cNvSpPr txBox="1"/>
            <p:nvPr/>
          </p:nvSpPr>
          <p:spPr>
            <a:xfrm>
              <a:off x="924" y="2598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2" name="Text Box 56"/>
            <p:cNvSpPr txBox="1"/>
            <p:nvPr/>
          </p:nvSpPr>
          <p:spPr>
            <a:xfrm>
              <a:off x="895" y="2853"/>
              <a:ext cx="4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17.7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3" name="Text Box 57"/>
            <p:cNvSpPr txBox="1"/>
            <p:nvPr/>
          </p:nvSpPr>
          <p:spPr>
            <a:xfrm>
              <a:off x="1321" y="2598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2.7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4" name="Text Box 58"/>
            <p:cNvSpPr txBox="1"/>
            <p:nvPr/>
          </p:nvSpPr>
          <p:spPr>
            <a:xfrm>
              <a:off x="1350" y="2853"/>
              <a:ext cx="2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49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5" name="Text Box 59"/>
            <p:cNvSpPr txBox="1"/>
            <p:nvPr/>
          </p:nvSpPr>
          <p:spPr>
            <a:xfrm>
              <a:off x="1720" y="2593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6" name="Text Box 60"/>
            <p:cNvSpPr txBox="1"/>
            <p:nvPr/>
          </p:nvSpPr>
          <p:spPr>
            <a:xfrm>
              <a:off x="1689" y="2848"/>
              <a:ext cx="4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13.1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7" name="Text Box 61"/>
            <p:cNvSpPr txBox="1"/>
            <p:nvPr/>
          </p:nvSpPr>
          <p:spPr>
            <a:xfrm>
              <a:off x="2143" y="2593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4.1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8" name="Text Box 62"/>
            <p:cNvSpPr txBox="1"/>
            <p:nvPr/>
          </p:nvSpPr>
          <p:spPr>
            <a:xfrm>
              <a:off x="2058" y="2848"/>
              <a:ext cx="5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189.4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99" name="Text Box 63"/>
            <p:cNvSpPr txBox="1"/>
            <p:nvPr/>
          </p:nvSpPr>
          <p:spPr>
            <a:xfrm>
              <a:off x="2625" y="2593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0" name="Text Box 64"/>
            <p:cNvSpPr txBox="1"/>
            <p:nvPr/>
          </p:nvSpPr>
          <p:spPr>
            <a:xfrm>
              <a:off x="2513" y="284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110.8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1" name="Text Box 65"/>
            <p:cNvSpPr txBox="1"/>
            <p:nvPr/>
          </p:nvSpPr>
          <p:spPr>
            <a:xfrm>
              <a:off x="3107" y="2593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2" name="Text Box 66"/>
            <p:cNvSpPr txBox="1"/>
            <p:nvPr/>
          </p:nvSpPr>
          <p:spPr>
            <a:xfrm>
              <a:off x="3022" y="2848"/>
              <a:ext cx="4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34.5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3" name="Text Box 67"/>
            <p:cNvSpPr txBox="1"/>
            <p:nvPr/>
          </p:nvSpPr>
          <p:spPr>
            <a:xfrm>
              <a:off x="3504" y="2593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0.6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4" name="Text Box 68"/>
            <p:cNvSpPr txBox="1"/>
            <p:nvPr/>
          </p:nvSpPr>
          <p:spPr>
            <a:xfrm>
              <a:off x="3560" y="2848"/>
              <a:ext cx="1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5" name="Text Box 69"/>
            <p:cNvSpPr txBox="1"/>
            <p:nvPr/>
          </p:nvSpPr>
          <p:spPr>
            <a:xfrm>
              <a:off x="3986" y="2593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4.9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6" name="Text Box 70"/>
            <p:cNvSpPr txBox="1"/>
            <p:nvPr/>
          </p:nvSpPr>
          <p:spPr>
            <a:xfrm>
              <a:off x="3928" y="2848"/>
              <a:ext cx="51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409.1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7" name="Text Box 71"/>
            <p:cNvSpPr txBox="1"/>
            <p:nvPr/>
          </p:nvSpPr>
          <p:spPr>
            <a:xfrm>
              <a:off x="4579" y="2593"/>
              <a:ext cx="2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8" name="Text Box 72"/>
            <p:cNvSpPr txBox="1"/>
            <p:nvPr/>
          </p:nvSpPr>
          <p:spPr>
            <a:xfrm>
              <a:off x="4524" y="2848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9" name="Text Box 73"/>
            <p:cNvSpPr txBox="1"/>
            <p:nvPr/>
          </p:nvSpPr>
          <p:spPr>
            <a:xfrm>
              <a:off x="4949" y="2593"/>
              <a:ext cx="3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2.4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0" name="Text Box 74"/>
            <p:cNvSpPr txBox="1"/>
            <p:nvPr/>
          </p:nvSpPr>
          <p:spPr>
            <a:xfrm>
              <a:off x="4920" y="2848"/>
              <a:ext cx="3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36.9</a:t>
              </a:r>
              <a:endParaRPr lang="en-US" altLang="zh-CN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1" name="Line 77"/>
            <p:cNvSpPr/>
            <p:nvPr/>
          </p:nvSpPr>
          <p:spPr>
            <a:xfrm>
              <a:off x="1292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2" name="Line 78"/>
            <p:cNvSpPr/>
            <p:nvPr/>
          </p:nvSpPr>
          <p:spPr>
            <a:xfrm>
              <a:off x="1661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3" name="Line 79"/>
            <p:cNvSpPr/>
            <p:nvPr/>
          </p:nvSpPr>
          <p:spPr>
            <a:xfrm>
              <a:off x="2086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4" name="Line 80"/>
            <p:cNvSpPr/>
            <p:nvPr/>
          </p:nvSpPr>
          <p:spPr>
            <a:xfrm>
              <a:off x="2540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5" name="Line 81"/>
            <p:cNvSpPr/>
            <p:nvPr/>
          </p:nvSpPr>
          <p:spPr>
            <a:xfrm>
              <a:off x="3022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6" name="Line 82"/>
            <p:cNvSpPr/>
            <p:nvPr/>
          </p:nvSpPr>
          <p:spPr>
            <a:xfrm>
              <a:off x="3475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7" name="Line 83"/>
            <p:cNvSpPr/>
            <p:nvPr/>
          </p:nvSpPr>
          <p:spPr>
            <a:xfrm>
              <a:off x="3900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8" name="Line 84"/>
            <p:cNvSpPr/>
            <p:nvPr/>
          </p:nvSpPr>
          <p:spPr>
            <a:xfrm>
              <a:off x="4468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9" name="Line 85"/>
            <p:cNvSpPr/>
            <p:nvPr/>
          </p:nvSpPr>
          <p:spPr>
            <a:xfrm>
              <a:off x="4893" y="2593"/>
              <a:ext cx="0" cy="5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1520" name="Text Box 87"/>
          <p:cNvSpPr txBox="1"/>
          <p:nvPr/>
        </p:nvSpPr>
        <p:spPr>
          <a:xfrm>
            <a:off x="838200" y="5027613"/>
            <a:ext cx="7694613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使得曲线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sin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ln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与已知数据点在最小二乘意义上充分接近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Text Box 2"/>
          <p:cNvSpPr txBox="1"/>
          <p:nvPr/>
        </p:nvSpPr>
        <p:spPr>
          <a:xfrm>
            <a:off x="376555" y="1009650"/>
            <a:ext cx="771144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例：据人口统计年鉴，知我国从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1949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年至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1994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年人口数据资料如下： </a:t>
            </a:r>
            <a:endParaRPr lang="en-US" altLang="zh-CN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94243" name="Text Box 3"/>
          <p:cNvSpPr txBox="1"/>
          <p:nvPr/>
        </p:nvSpPr>
        <p:spPr>
          <a:xfrm>
            <a:off x="376238" y="4670425"/>
            <a:ext cx="8386762" cy="1458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66"/>
                </a:solidFill>
                <a:latin typeface="楷体_GB2312" panose="02010609030101010101" charset="-122"/>
                <a:ea typeface="楷体_GB2312" panose="02010609030101010101" charset="-122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楷体_GB2312" panose="02010609030101010101" charset="-122"/>
                <a:ea typeface="楷体_GB2312" panose="02010609030101010101" charset="-122"/>
              </a:rPr>
              <a:t>）在直角坐标系上作出人口数的图象。</a:t>
            </a:r>
            <a:endParaRPr lang="zh-CN" altLang="en-US" sz="2800" b="1" dirty="0">
              <a:solidFill>
                <a:srgbClr val="000066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66"/>
                </a:solidFill>
                <a:latin typeface="楷体_GB2312" panose="02010609030101010101" charset="-122"/>
                <a:ea typeface="楷体_GB2312" panose="02010609030101010101" charset="-122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楷体_GB2312" panose="02010609030101010101" charset="-122"/>
                <a:ea typeface="楷体_GB2312" panose="02010609030101010101" charset="-122"/>
              </a:rPr>
              <a:t>）建立人口数与年份的函数关系，并估算</a:t>
            </a:r>
            <a:r>
              <a:rPr lang="en-US" altLang="zh-CN" sz="2800" b="1" dirty="0">
                <a:solidFill>
                  <a:srgbClr val="000066"/>
                </a:solidFill>
                <a:latin typeface="楷体_GB2312" panose="02010609030101010101" charset="-122"/>
                <a:ea typeface="楷体_GB2312" panose="02010609030101010101" charset="-122"/>
              </a:rPr>
              <a:t>1999</a:t>
            </a:r>
            <a:r>
              <a:rPr lang="zh-CN" altLang="en-US" sz="2800" b="1" dirty="0">
                <a:solidFill>
                  <a:srgbClr val="000066"/>
                </a:solidFill>
                <a:latin typeface="楷体_GB2312" panose="02010609030101010101" charset="-122"/>
                <a:ea typeface="楷体_GB2312" panose="02010609030101010101" charset="-122"/>
              </a:rPr>
              <a:t>年的人口数。</a:t>
            </a:r>
            <a:endParaRPr lang="zh-CN" altLang="en-US" sz="2800" b="1" dirty="0">
              <a:solidFill>
                <a:srgbClr val="000066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pSp>
        <p:nvGrpSpPr>
          <p:cNvPr id="394245" name="Group 5"/>
          <p:cNvGrpSpPr/>
          <p:nvPr/>
        </p:nvGrpSpPr>
        <p:grpSpPr>
          <a:xfrm>
            <a:off x="246063" y="2557463"/>
            <a:ext cx="8707437" cy="1833562"/>
            <a:chOff x="140" y="1573"/>
            <a:chExt cx="5485" cy="1155"/>
          </a:xfrm>
        </p:grpSpPr>
        <p:sp>
          <p:nvSpPr>
            <p:cNvPr id="30724" name="Text Box 6"/>
            <p:cNvSpPr txBox="1"/>
            <p:nvPr/>
          </p:nvSpPr>
          <p:spPr>
            <a:xfrm>
              <a:off x="140" y="1573"/>
              <a:ext cx="5485" cy="11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b="1" dirty="0">
                  <a:latin typeface="Tahoma" panose="020B0604030504040204" pitchFamily="34" charset="0"/>
                  <a:ea typeface="楷体_GB2312" panose="02010609030101010101" charset="-122"/>
                </a:rPr>
                <a:t>年份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　　　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1949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　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1954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1959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1964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1969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r>
                <a:rPr lang="zh-CN" altLang="en-US" sz="2800" b="1" dirty="0">
                  <a:latin typeface="楷体_GB2312" panose="02010609030101010101" charset="-122"/>
                  <a:ea typeface="楷体_GB2312" panose="02010609030101010101" charset="-122"/>
                </a:rPr>
                <a:t>人口数</a:t>
              </a:r>
              <a:r>
                <a:rPr lang="zh-CN" altLang="en-US" sz="2400" b="1" dirty="0">
                  <a:latin typeface="楷体_GB2312" panose="02010609030101010101" charset="-122"/>
                  <a:ea typeface="楷体_GB2312" panose="02010609030101010101" charset="-122"/>
                </a:rPr>
                <a:t> 　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5.4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6           6.7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　　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8.1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r>
                <a:rPr lang="zh-CN" altLang="en-US" sz="2800" b="1" dirty="0">
                  <a:latin typeface="Tahoma" panose="020B0604030504040204" pitchFamily="34" charset="0"/>
                  <a:ea typeface="楷体_GB2312" panose="02010609030101010101" charset="-122"/>
                </a:rPr>
                <a:t>年份　　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1974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1979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1984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1989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1994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800" b="1" dirty="0">
                  <a:latin typeface="楷体_GB2312" panose="02010609030101010101" charset="-122"/>
                  <a:ea typeface="楷体_GB2312" panose="02010609030101010101" charset="-122"/>
                </a:rPr>
                <a:t>人口数</a:t>
              </a:r>
              <a:r>
                <a:rPr lang="zh-CN" altLang="en-US" sz="2400" b="1" dirty="0">
                  <a:latin typeface="楷体_GB2312" panose="02010609030101010101" charset="-122"/>
                  <a:ea typeface="楷体_GB2312" panose="02010609030101010101" charset="-122"/>
                </a:rPr>
                <a:t> 　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9.1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9.8        10.3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11.3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    </a:t>
              </a:r>
              <a:r>
                <a:rPr 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11.8</a:t>
              </a:r>
              <a:endParaRPr 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5" name="Line 7"/>
            <p:cNvSpPr/>
            <p:nvPr/>
          </p:nvSpPr>
          <p:spPr>
            <a:xfrm flipV="1">
              <a:off x="144" y="1843"/>
              <a:ext cx="5261" cy="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6" name="Line 8"/>
            <p:cNvSpPr/>
            <p:nvPr/>
          </p:nvSpPr>
          <p:spPr>
            <a:xfrm flipV="1">
              <a:off x="165" y="2142"/>
              <a:ext cx="5261" cy="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7" name="Line 9"/>
            <p:cNvSpPr/>
            <p:nvPr/>
          </p:nvSpPr>
          <p:spPr>
            <a:xfrm flipV="1">
              <a:off x="194" y="2411"/>
              <a:ext cx="5261" cy="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8" name="Line 10"/>
            <p:cNvSpPr/>
            <p:nvPr/>
          </p:nvSpPr>
          <p:spPr>
            <a:xfrm flipV="1">
              <a:off x="204" y="2709"/>
              <a:ext cx="5261" cy="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9" name="Line 11"/>
            <p:cNvSpPr/>
            <p:nvPr/>
          </p:nvSpPr>
          <p:spPr>
            <a:xfrm>
              <a:off x="998" y="1642"/>
              <a:ext cx="0" cy="10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0" name="Line 12"/>
            <p:cNvSpPr/>
            <p:nvPr/>
          </p:nvSpPr>
          <p:spPr>
            <a:xfrm>
              <a:off x="1950" y="1653"/>
              <a:ext cx="0" cy="10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1" name="Line 13"/>
            <p:cNvSpPr/>
            <p:nvPr/>
          </p:nvSpPr>
          <p:spPr>
            <a:xfrm>
              <a:off x="2766" y="1653"/>
              <a:ext cx="0" cy="10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2" name="Line 14"/>
            <p:cNvSpPr/>
            <p:nvPr/>
          </p:nvSpPr>
          <p:spPr>
            <a:xfrm>
              <a:off x="3602" y="1644"/>
              <a:ext cx="0" cy="10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3" name="Line 15"/>
            <p:cNvSpPr/>
            <p:nvPr/>
          </p:nvSpPr>
          <p:spPr>
            <a:xfrm>
              <a:off x="4542" y="1634"/>
              <a:ext cx="0" cy="10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  <p:bldP spid="394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5266" name="Text Box 2"/>
          <p:cNvSpPr txBox="1"/>
          <p:nvPr/>
        </p:nvSpPr>
        <p:spPr>
          <a:xfrm>
            <a:off x="2705100" y="5978208"/>
            <a:ext cx="34702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如何确定</a:t>
            </a:r>
            <a:r>
              <a:rPr lang="en-US" altLang="zh-CN" sz="32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a,b?</a:t>
            </a:r>
            <a:endParaRPr lang="en-US" altLang="zh-CN" sz="3200" b="1" i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174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359093"/>
            <a:ext cx="7350125" cy="5522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5268" name="Line 4"/>
          <p:cNvSpPr/>
          <p:nvPr/>
        </p:nvSpPr>
        <p:spPr>
          <a:xfrm flipV="1">
            <a:off x="2705100" y="852488"/>
            <a:ext cx="4481513" cy="3930650"/>
          </a:xfrm>
          <a:prstGeom prst="line">
            <a:avLst/>
          </a:prstGeom>
          <a:ln w="2540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9526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278438" y="2528888"/>
          <a:ext cx="1581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" imgW="1993900" imgH="520700" progId="Equation.3">
                  <p:embed/>
                </p:oleObj>
              </mc:Choice>
              <mc:Fallback>
                <p:oleObj name="" r:id="rId2" imgW="1993900" imgH="520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78438" y="2528888"/>
                        <a:ext cx="1581150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0" name="Text Box 6"/>
          <p:cNvSpPr txBox="1"/>
          <p:nvPr/>
        </p:nvSpPr>
        <p:spPr>
          <a:xfrm>
            <a:off x="5367338" y="335915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66"/>
                </a:solidFill>
                <a:latin typeface="Tahoma" panose="020B0604030504040204" pitchFamily="34" charset="0"/>
                <a:ea typeface="楷体_GB2312" panose="02010609030101010101" charset="-122"/>
              </a:rPr>
              <a:t>线性模型</a:t>
            </a:r>
            <a:endParaRPr lang="zh-CN" altLang="en-US" sz="2800" b="1" dirty="0">
              <a:solidFill>
                <a:srgbClr val="000066"/>
              </a:solidFill>
              <a:latin typeface="Tahoma" panose="020B0604030504040204" pitchFamily="34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/>
      <p:bldP spid="3952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6290" name="Text Box 2"/>
          <p:cNvSpPr txBox="1"/>
          <p:nvPr/>
        </p:nvSpPr>
        <p:spPr>
          <a:xfrm>
            <a:off x="515938" y="798513"/>
            <a:ext cx="48641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1 </a:t>
            </a:r>
            <a:r>
              <a:rPr lang="zh-CN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曲线拟合问题的提法</a:t>
            </a:r>
            <a:r>
              <a:rPr lang="en-US" altLang="zh-CN" sz="2800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:</a:t>
            </a:r>
            <a:r>
              <a:rPr lang="en-US" altLang="zh-CN" sz="2800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D6009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6291" name="Group 3"/>
          <p:cNvGrpSpPr/>
          <p:nvPr/>
        </p:nvGrpSpPr>
        <p:grpSpPr>
          <a:xfrm>
            <a:off x="550863" y="1257300"/>
            <a:ext cx="8593137" cy="2238375"/>
            <a:chOff x="293" y="710"/>
            <a:chExt cx="5413" cy="1410"/>
          </a:xfrm>
        </p:grpSpPr>
        <p:sp>
          <p:nvSpPr>
            <p:cNvPr id="32771" name="Rectangle 4"/>
            <p:cNvSpPr/>
            <p:nvPr/>
          </p:nvSpPr>
          <p:spPr>
            <a:xfrm>
              <a:off x="349" y="745"/>
              <a:ext cx="33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zh-CN" altLang="en-US" sz="2600" b="1" dirty="0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已知一组（二维）数据，即平面上的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2" name="Rectangle 5"/>
            <p:cNvSpPr/>
            <p:nvPr/>
          </p:nvSpPr>
          <p:spPr>
            <a:xfrm>
              <a:off x="3729" y="734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rgbClr val="0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3" name="Rectangle 6"/>
            <p:cNvSpPr/>
            <p:nvPr/>
          </p:nvSpPr>
          <p:spPr>
            <a:xfrm>
              <a:off x="3907" y="745"/>
              <a:ext cx="4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zh-CN" altLang="en-US" sz="2600" b="1" dirty="0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个点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774" name="Group 7"/>
            <p:cNvGrpSpPr/>
            <p:nvPr/>
          </p:nvGrpSpPr>
          <p:grpSpPr>
            <a:xfrm>
              <a:off x="4329" y="710"/>
              <a:ext cx="668" cy="335"/>
              <a:chOff x="4329" y="710"/>
              <a:chExt cx="668" cy="335"/>
            </a:xfrm>
          </p:grpSpPr>
          <p:sp>
            <p:nvSpPr>
              <p:cNvPr id="32775" name="Rectangle 8"/>
              <p:cNvSpPr/>
              <p:nvPr/>
            </p:nvSpPr>
            <p:spPr>
              <a:xfrm>
                <a:off x="4917" y="710"/>
                <a:ext cx="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6" name="Rectangle 9"/>
              <p:cNvSpPr/>
              <p:nvPr/>
            </p:nvSpPr>
            <p:spPr>
              <a:xfrm>
                <a:off x="4614" y="710"/>
                <a:ext cx="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7" name="Rectangle 10"/>
              <p:cNvSpPr/>
              <p:nvPr/>
            </p:nvSpPr>
            <p:spPr>
              <a:xfrm>
                <a:off x="4329" y="710"/>
                <a:ext cx="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8" name="Rectangle 11"/>
              <p:cNvSpPr/>
              <p:nvPr/>
            </p:nvSpPr>
            <p:spPr>
              <a:xfrm>
                <a:off x="4821" y="805"/>
                <a:ext cx="56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25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9" name="Rectangle 12"/>
              <p:cNvSpPr/>
              <p:nvPr/>
            </p:nvSpPr>
            <p:spPr>
              <a:xfrm>
                <a:off x="4521" y="805"/>
                <a:ext cx="56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25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0" name="Rectangle 13"/>
              <p:cNvSpPr/>
              <p:nvPr/>
            </p:nvSpPr>
            <p:spPr>
              <a:xfrm>
                <a:off x="4723" y="710"/>
                <a:ext cx="10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1" name="Rectangle 14"/>
              <p:cNvSpPr/>
              <p:nvPr/>
            </p:nvSpPr>
            <p:spPr>
              <a:xfrm>
                <a:off x="4421" y="710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782" name="Rectangle 15"/>
            <p:cNvSpPr/>
            <p:nvPr/>
          </p:nvSpPr>
          <p:spPr>
            <a:xfrm>
              <a:off x="5011" y="745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zh-CN" altLang="en-US" sz="2600" b="1" dirty="0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Rectangle 16"/>
            <p:cNvSpPr/>
            <p:nvPr/>
          </p:nvSpPr>
          <p:spPr>
            <a:xfrm>
              <a:off x="5212" y="734"/>
              <a:ext cx="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rgbClr val="0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Rectangle 17"/>
            <p:cNvSpPr/>
            <p:nvPr/>
          </p:nvSpPr>
          <p:spPr>
            <a:xfrm>
              <a:off x="5290" y="847"/>
              <a:ext cx="2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1100" b="1" dirty="0">
                  <a:solidFill>
                    <a:srgbClr val="0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785" name="Group 18"/>
            <p:cNvGrpSpPr/>
            <p:nvPr/>
          </p:nvGrpSpPr>
          <p:grpSpPr>
            <a:xfrm>
              <a:off x="312" y="1056"/>
              <a:ext cx="1328" cy="361"/>
              <a:chOff x="293" y="1056"/>
              <a:chExt cx="1328" cy="361"/>
            </a:xfrm>
          </p:grpSpPr>
          <p:sp>
            <p:nvSpPr>
              <p:cNvPr id="32786" name="Rectangle 19"/>
              <p:cNvSpPr/>
              <p:nvPr/>
            </p:nvSpPr>
            <p:spPr>
              <a:xfrm>
                <a:off x="1565" y="1177"/>
                <a:ext cx="56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25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7" name="Rectangle 20"/>
              <p:cNvSpPr/>
              <p:nvPr/>
            </p:nvSpPr>
            <p:spPr>
              <a:xfrm>
                <a:off x="1464" y="1083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8" name="Rectangle 21"/>
              <p:cNvSpPr/>
              <p:nvPr/>
            </p:nvSpPr>
            <p:spPr>
              <a:xfrm>
                <a:off x="1246" y="1083"/>
                <a:ext cx="1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9" name="Rectangle 22"/>
              <p:cNvSpPr/>
              <p:nvPr/>
            </p:nvSpPr>
            <p:spPr>
              <a:xfrm>
                <a:off x="293" y="1083"/>
                <a:ext cx="6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0" name="Rectangle 23"/>
              <p:cNvSpPr/>
              <p:nvPr/>
            </p:nvSpPr>
            <p:spPr>
              <a:xfrm>
                <a:off x="1372" y="1083"/>
                <a:ext cx="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1" name="Rectangle 24"/>
              <p:cNvSpPr/>
              <p:nvPr/>
            </p:nvSpPr>
            <p:spPr>
              <a:xfrm>
                <a:off x="1165" y="1083"/>
                <a:ext cx="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2" name="Rectangle 25"/>
              <p:cNvSpPr/>
              <p:nvPr/>
            </p:nvSpPr>
            <p:spPr>
              <a:xfrm>
                <a:off x="856" y="1083"/>
                <a:ext cx="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3" name="Rectangle 26"/>
              <p:cNvSpPr/>
              <p:nvPr/>
            </p:nvSpPr>
            <p:spPr>
              <a:xfrm>
                <a:off x="740" y="1083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4" name="Rectangle 27"/>
              <p:cNvSpPr/>
              <p:nvPr/>
            </p:nvSpPr>
            <p:spPr>
              <a:xfrm>
                <a:off x="676" y="1083"/>
                <a:ext cx="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5" name="Rectangle 28"/>
              <p:cNvSpPr/>
              <p:nvPr/>
            </p:nvSpPr>
            <p:spPr>
              <a:xfrm>
                <a:off x="578" y="1083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6" name="Rectangle 29"/>
              <p:cNvSpPr/>
              <p:nvPr/>
            </p:nvSpPr>
            <p:spPr>
              <a:xfrm>
                <a:off x="949" y="110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MT Extra" panose="05050102010205020202" pitchFamily="18" charset="2"/>
                    <a:ea typeface="宋体" panose="02010600030101010101" pitchFamily="2" charset="-122"/>
                  </a:rPr>
                  <a:t>L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7" name="Rectangle 30"/>
              <p:cNvSpPr/>
              <p:nvPr/>
            </p:nvSpPr>
            <p:spPr>
              <a:xfrm>
                <a:off x="443" y="1056"/>
                <a:ext cx="1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798" name="Rectangle 31"/>
            <p:cNvSpPr/>
            <p:nvPr/>
          </p:nvSpPr>
          <p:spPr>
            <a:xfrm>
              <a:off x="1678" y="1117"/>
              <a:ext cx="313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zh-CN" altLang="en-US" sz="2600" b="1" dirty="0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互不相同，寻求一个函数（曲线）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799" name="Group 32"/>
            <p:cNvGrpSpPr/>
            <p:nvPr/>
          </p:nvGrpSpPr>
          <p:grpSpPr>
            <a:xfrm>
              <a:off x="4742" y="1055"/>
              <a:ext cx="813" cy="315"/>
              <a:chOff x="4623" y="1055"/>
              <a:chExt cx="813" cy="315"/>
            </a:xfrm>
          </p:grpSpPr>
          <p:sp>
            <p:nvSpPr>
              <p:cNvPr id="32800" name="Rectangle 33"/>
              <p:cNvSpPr/>
              <p:nvPr/>
            </p:nvSpPr>
            <p:spPr>
              <a:xfrm>
                <a:off x="5356" y="1082"/>
                <a:ext cx="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1" name="Rectangle 34"/>
              <p:cNvSpPr/>
              <p:nvPr/>
            </p:nvSpPr>
            <p:spPr>
              <a:xfrm>
                <a:off x="5145" y="1082"/>
                <a:ext cx="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2" name="Rectangle 35"/>
              <p:cNvSpPr/>
              <p:nvPr/>
            </p:nvSpPr>
            <p:spPr>
              <a:xfrm>
                <a:off x="5237" y="1082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3" name="Rectangle 36"/>
              <p:cNvSpPr/>
              <p:nvPr/>
            </p:nvSpPr>
            <p:spPr>
              <a:xfrm>
                <a:off x="5015" y="1082"/>
                <a:ext cx="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4" name="Rectangle 37"/>
              <p:cNvSpPr/>
              <p:nvPr/>
            </p:nvSpPr>
            <p:spPr>
              <a:xfrm>
                <a:off x="4623" y="1082"/>
                <a:ext cx="10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5" name="Rectangle 38"/>
              <p:cNvSpPr/>
              <p:nvPr/>
            </p:nvSpPr>
            <p:spPr>
              <a:xfrm>
                <a:off x="4814" y="1055"/>
                <a:ext cx="1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806" name="Rectangle 39"/>
            <p:cNvSpPr/>
            <p:nvPr/>
          </p:nvSpPr>
          <p:spPr>
            <a:xfrm>
              <a:off x="5497" y="1117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zh-CN" altLang="en-US" sz="2600" b="1" dirty="0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7" name="Rectangle 40"/>
            <p:cNvSpPr/>
            <p:nvPr/>
          </p:nvSpPr>
          <p:spPr>
            <a:xfrm>
              <a:off x="293" y="1493"/>
              <a:ext cx="2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zh-CN" altLang="en-US" sz="2600" b="1" dirty="0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808" name="Group 41"/>
            <p:cNvGrpSpPr/>
            <p:nvPr/>
          </p:nvGrpSpPr>
          <p:grpSpPr>
            <a:xfrm>
              <a:off x="550" y="1457"/>
              <a:ext cx="420" cy="288"/>
              <a:chOff x="550" y="1457"/>
              <a:chExt cx="420" cy="288"/>
            </a:xfrm>
          </p:grpSpPr>
          <p:sp>
            <p:nvSpPr>
              <p:cNvPr id="32809" name="Rectangle 42"/>
              <p:cNvSpPr/>
              <p:nvPr/>
            </p:nvSpPr>
            <p:spPr>
              <a:xfrm>
                <a:off x="890" y="1457"/>
                <a:ext cx="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0" name="Rectangle 43"/>
              <p:cNvSpPr/>
              <p:nvPr/>
            </p:nvSpPr>
            <p:spPr>
              <a:xfrm>
                <a:off x="680" y="1457"/>
                <a:ext cx="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1" name="Rectangle 44"/>
              <p:cNvSpPr/>
              <p:nvPr/>
            </p:nvSpPr>
            <p:spPr>
              <a:xfrm>
                <a:off x="771" y="1457"/>
                <a:ext cx="1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2" name="Rectangle 45"/>
              <p:cNvSpPr/>
              <p:nvPr/>
            </p:nvSpPr>
            <p:spPr>
              <a:xfrm>
                <a:off x="550" y="1457"/>
                <a:ext cx="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</a:pPr>
                <a:r>
                  <a:rPr lang="en-US" altLang="zh-CN" sz="3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813" name="Rectangle 46"/>
            <p:cNvSpPr/>
            <p:nvPr/>
          </p:nvSpPr>
          <p:spPr>
            <a:xfrm>
              <a:off x="993" y="1493"/>
              <a:ext cx="45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zh-CN" altLang="en-US" sz="2600" b="1" dirty="0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在某种准则下与所有数据点最为接近，即曲线拟合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4" name="Rectangle 47"/>
            <p:cNvSpPr/>
            <p:nvPr/>
          </p:nvSpPr>
          <p:spPr>
            <a:xfrm>
              <a:off x="296" y="1870"/>
              <a:ext cx="12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zh-CN" altLang="en-US" sz="2600" b="1" dirty="0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得最好，如图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5" name="Rectangle 48"/>
            <p:cNvSpPr/>
            <p:nvPr/>
          </p:nvSpPr>
          <p:spPr>
            <a:xfrm>
              <a:off x="1540" y="1859"/>
              <a:ext cx="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rgbClr val="0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6" name="Rectangle 49"/>
            <p:cNvSpPr/>
            <p:nvPr/>
          </p:nvSpPr>
          <p:spPr>
            <a:xfrm>
              <a:off x="1609" y="1859"/>
              <a:ext cx="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</a:pPr>
              <a:r>
                <a:rPr lang="en-US" altLang="zh-CN" sz="2600" b="1" dirty="0">
                  <a:solidFill>
                    <a:srgbClr val="0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6338" name="Text Box 50"/>
          <p:cNvSpPr txBox="1"/>
          <p:nvPr/>
        </p:nvSpPr>
        <p:spPr>
          <a:xfrm>
            <a:off x="8824913" y="5970588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39" name="Line 51"/>
          <p:cNvSpPr/>
          <p:nvPr/>
        </p:nvSpPr>
        <p:spPr>
          <a:xfrm>
            <a:off x="3903663" y="6005513"/>
            <a:ext cx="5257800" cy="0"/>
          </a:xfrm>
          <a:prstGeom prst="line">
            <a:avLst/>
          </a:prstGeom>
          <a:ln w="25400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6340" name="Line 52"/>
          <p:cNvSpPr/>
          <p:nvPr/>
        </p:nvSpPr>
        <p:spPr>
          <a:xfrm flipV="1">
            <a:off x="3903663" y="3186113"/>
            <a:ext cx="0" cy="2819400"/>
          </a:xfrm>
          <a:prstGeom prst="line">
            <a:avLst/>
          </a:prstGeom>
          <a:ln w="25400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6341" name="Freeform 53"/>
          <p:cNvSpPr/>
          <p:nvPr/>
        </p:nvSpPr>
        <p:spPr>
          <a:xfrm>
            <a:off x="4208463" y="4197350"/>
            <a:ext cx="4711700" cy="1604963"/>
          </a:xfrm>
          <a:custGeom>
            <a:avLst/>
            <a:gdLst/>
            <a:ahLst/>
            <a:cxnLst>
              <a:cxn ang="0">
                <a:pos x="0" y="1420787"/>
              </a:cxn>
              <a:cxn ang="0">
                <a:pos x="609600" y="0"/>
              </a:cxn>
              <a:cxn ang="0">
                <a:pos x="2286000" y="1420787"/>
              </a:cxn>
              <a:cxn ang="0">
                <a:pos x="4343400" y="1105056"/>
              </a:cxn>
              <a:cxn ang="0">
                <a:pos x="4495800" y="1105056"/>
              </a:cxn>
            </a:cxnLst>
            <a:pathLst>
              <a:path w="2968" h="976">
                <a:moveTo>
                  <a:pt x="0" y="864"/>
                </a:moveTo>
                <a:cubicBezTo>
                  <a:pt x="72" y="432"/>
                  <a:pt x="144" y="0"/>
                  <a:pt x="384" y="0"/>
                </a:cubicBezTo>
                <a:cubicBezTo>
                  <a:pt x="624" y="0"/>
                  <a:pt x="1048" y="752"/>
                  <a:pt x="1440" y="864"/>
                </a:cubicBezTo>
                <a:cubicBezTo>
                  <a:pt x="1832" y="976"/>
                  <a:pt x="2504" y="704"/>
                  <a:pt x="2736" y="672"/>
                </a:cubicBezTo>
                <a:cubicBezTo>
                  <a:pt x="2968" y="640"/>
                  <a:pt x="2900" y="656"/>
                  <a:pt x="2832" y="672"/>
                </a:cubicBezTo>
              </a:path>
            </a:pathLst>
          </a:custGeom>
          <a:noFill/>
          <a:ln w="31750" cap="flat" cmpd="sng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96342" name="Text Box 54"/>
          <p:cNvSpPr txBox="1"/>
          <p:nvPr/>
        </p:nvSpPr>
        <p:spPr>
          <a:xfrm>
            <a:off x="3535363" y="3186113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43" name="Text Box 55"/>
          <p:cNvSpPr txBox="1"/>
          <p:nvPr/>
        </p:nvSpPr>
        <p:spPr>
          <a:xfrm>
            <a:off x="3640138" y="5842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44" name="Text Box 56"/>
          <p:cNvSpPr txBox="1"/>
          <p:nvPr/>
        </p:nvSpPr>
        <p:spPr>
          <a:xfrm>
            <a:off x="8080375" y="503713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45" name="Text Box 57"/>
          <p:cNvSpPr txBox="1"/>
          <p:nvPr/>
        </p:nvSpPr>
        <p:spPr>
          <a:xfrm>
            <a:off x="4219575" y="424973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46" name="Text Box 58"/>
          <p:cNvSpPr txBox="1"/>
          <p:nvPr/>
        </p:nvSpPr>
        <p:spPr>
          <a:xfrm>
            <a:off x="4148138" y="5259388"/>
            <a:ext cx="33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47" name="Text Box 59"/>
          <p:cNvSpPr txBox="1"/>
          <p:nvPr/>
        </p:nvSpPr>
        <p:spPr>
          <a:xfrm>
            <a:off x="4591050" y="355123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48" name="Text Box 60"/>
          <p:cNvSpPr txBox="1"/>
          <p:nvPr/>
        </p:nvSpPr>
        <p:spPr>
          <a:xfrm>
            <a:off x="5576888" y="4608513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49" name="Text Box 61"/>
          <p:cNvSpPr txBox="1"/>
          <p:nvPr/>
        </p:nvSpPr>
        <p:spPr>
          <a:xfrm>
            <a:off x="5003800" y="413543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50" name="Text Box 62"/>
          <p:cNvSpPr txBox="1"/>
          <p:nvPr/>
        </p:nvSpPr>
        <p:spPr>
          <a:xfrm>
            <a:off x="7358063" y="5497513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51" name="Text Box 63"/>
          <p:cNvSpPr txBox="1"/>
          <p:nvPr/>
        </p:nvSpPr>
        <p:spPr>
          <a:xfrm>
            <a:off x="5888038" y="5153025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52" name="Line 64"/>
          <p:cNvSpPr/>
          <p:nvPr/>
        </p:nvSpPr>
        <p:spPr>
          <a:xfrm flipH="1">
            <a:off x="4799013" y="3890963"/>
            <a:ext cx="12700" cy="333375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96353" name="Object 65"/>
          <p:cNvGraphicFramePr>
            <a:graphicFrameLocks noChangeAspect="1"/>
          </p:cNvGraphicFramePr>
          <p:nvPr/>
        </p:nvGraphicFramePr>
        <p:xfrm>
          <a:off x="4260850" y="3756025"/>
          <a:ext cx="4206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406400" imgH="571500" progId="Equation.3">
                  <p:embed/>
                </p:oleObj>
              </mc:Choice>
              <mc:Fallback>
                <p:oleObj name="" r:id="rId1" imgW="406400" imgH="571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0850" y="3756025"/>
                        <a:ext cx="420688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54" name="Object 66"/>
          <p:cNvGraphicFramePr>
            <a:graphicFrameLocks noChangeAspect="1"/>
          </p:cNvGraphicFramePr>
          <p:nvPr/>
        </p:nvGraphicFramePr>
        <p:xfrm>
          <a:off x="5003800" y="3695700"/>
          <a:ext cx="1039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384300" imgH="571500" progId="Equation.3">
                  <p:embed/>
                </p:oleObj>
              </mc:Choice>
              <mc:Fallback>
                <p:oleObj name="" r:id="rId3" imgW="1384300" imgH="571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3800" y="3695700"/>
                        <a:ext cx="10398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55" name="Object 67"/>
          <p:cNvGraphicFramePr>
            <a:graphicFrameLocks noChangeAspect="1"/>
          </p:cNvGraphicFramePr>
          <p:nvPr/>
        </p:nvGraphicFramePr>
        <p:xfrm>
          <a:off x="6305550" y="4619625"/>
          <a:ext cx="20335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358265" imgH="393700" progId="Equation.3">
                  <p:embed/>
                </p:oleObj>
              </mc:Choice>
              <mc:Fallback>
                <p:oleObj name="" r:id="rId5" imgW="1358265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5550" y="4619625"/>
                        <a:ext cx="2033588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57" name="Object 69"/>
          <p:cNvGraphicFramePr>
            <a:graphicFrameLocks noGrp="1" noChangeAspect="1"/>
          </p:cNvGraphicFramePr>
          <p:nvPr>
            <p:ph/>
          </p:nvPr>
        </p:nvGraphicFramePr>
        <p:xfrm>
          <a:off x="225425" y="4302125"/>
          <a:ext cx="34734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3467100" imgH="952500" progId="Equation.3">
                  <p:embed/>
                </p:oleObj>
              </mc:Choice>
              <mc:Fallback>
                <p:oleObj name="" r:id="rId7" imgW="3467100" imgH="952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425" y="4302125"/>
                        <a:ext cx="3473450" cy="954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58" name="Text Box 70"/>
          <p:cNvSpPr txBox="1"/>
          <p:nvPr/>
        </p:nvSpPr>
        <p:spPr>
          <a:xfrm>
            <a:off x="209550" y="3722688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确定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使得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59" name="Text Box 71"/>
          <p:cNvSpPr txBox="1"/>
          <p:nvPr/>
        </p:nvSpPr>
        <p:spPr>
          <a:xfrm>
            <a:off x="265113" y="5411788"/>
            <a:ext cx="48641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达到最小</a:t>
            </a:r>
            <a:r>
              <a:rPr lang="zh-CN" altLang="en-US" sz="2800" dirty="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D6009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60" name="Line 72"/>
          <p:cNvSpPr/>
          <p:nvPr/>
        </p:nvSpPr>
        <p:spPr>
          <a:xfrm>
            <a:off x="276225" y="6372225"/>
            <a:ext cx="72548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6361" name="Text Box 73"/>
          <p:cNvSpPr txBox="1"/>
          <p:nvPr/>
        </p:nvSpPr>
        <p:spPr>
          <a:xfrm>
            <a:off x="1031875" y="6107113"/>
            <a:ext cx="48641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最小二乘准则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6362" name="Rectangle 74"/>
          <p:cNvSpPr/>
          <p:nvPr/>
        </p:nvSpPr>
        <p:spPr>
          <a:xfrm>
            <a:off x="188913" y="3643313"/>
            <a:ext cx="3556000" cy="303371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9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  <p:bldP spid="396338" grpId="0"/>
      <p:bldP spid="396342" grpId="0"/>
      <p:bldP spid="396343" grpId="0"/>
      <p:bldP spid="396344" grpId="0"/>
      <p:bldP spid="396345" grpId="0"/>
      <p:bldP spid="396346" grpId="0"/>
      <p:bldP spid="396347" grpId="0"/>
      <p:bldP spid="396348" grpId="0"/>
      <p:bldP spid="396349" grpId="0"/>
      <p:bldP spid="396350" grpId="0"/>
      <p:bldP spid="396351" grpId="0"/>
      <p:bldP spid="396358" grpId="0"/>
      <p:bldP spid="396359" grpId="0"/>
      <p:bldP spid="396361" grpId="0"/>
      <p:bldP spid="3963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5715" name="对象 115714"/>
          <p:cNvGraphicFramePr/>
          <p:nvPr/>
        </p:nvGraphicFramePr>
        <p:xfrm>
          <a:off x="228600" y="76200"/>
          <a:ext cx="685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10130" imgH="3176905" progId="MS_ClipArt_Gallery.2">
                  <p:embed/>
                </p:oleObj>
              </mc:Choice>
              <mc:Fallback>
                <p:oleObj name="" r:id="rId1" imgW="2310130" imgH="317690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76200"/>
                        <a:ext cx="685800" cy="137160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文本框 115715"/>
          <p:cNvSpPr txBox="1"/>
          <p:nvPr/>
        </p:nvSpPr>
        <p:spPr>
          <a:xfrm>
            <a:off x="1056005" y="1053465"/>
            <a:ext cx="76955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1. </a:t>
            </a:r>
            <a:r>
              <a:rPr lang="zh-CN" altLang="en-US" sz="24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通过机理分析建立数学模型来确定 </a:t>
            </a:r>
            <a:r>
              <a:rPr lang="en-US" altLang="zh-CN" sz="2400" b="1">
                <a:latin typeface="仿宋_GB2312" panose="02010609030101010101" pitchFamily="49" charset="-122"/>
                <a:ea typeface="仿宋_GB2312" panose="02010609030101010101" pitchFamily="49" charset="-122"/>
              </a:rPr>
              <a:t>f(x)</a:t>
            </a:r>
            <a:r>
              <a:rPr lang="zh-CN" altLang="en-US" sz="2400" b="1">
                <a:latin typeface="仿宋_GB2312" panose="02010609030101010101" pitchFamily="49" charset="-122"/>
                <a:ea typeface="仿宋_GB2312" panose="02010609030101010101" pitchFamily="49" charset="-122"/>
              </a:rPr>
              <a:t>；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15717" name="组合 115716"/>
          <p:cNvGrpSpPr/>
          <p:nvPr/>
        </p:nvGrpSpPr>
        <p:grpSpPr>
          <a:xfrm>
            <a:off x="914400" y="2514600"/>
            <a:ext cx="2057400" cy="1600200"/>
            <a:chOff x="624" y="1680"/>
            <a:chExt cx="1296" cy="1008"/>
          </a:xfrm>
        </p:grpSpPr>
        <p:sp>
          <p:nvSpPr>
            <p:cNvPr id="115718" name="直接连接符 115717"/>
            <p:cNvSpPr/>
            <p:nvPr/>
          </p:nvSpPr>
          <p:spPr>
            <a:xfrm flipV="1">
              <a:off x="624" y="1728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19" name="直接连接符 115718"/>
            <p:cNvSpPr/>
            <p:nvPr/>
          </p:nvSpPr>
          <p:spPr>
            <a:xfrm>
              <a:off x="624" y="2688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20" name="文本框 115719"/>
            <p:cNvSpPr txBox="1"/>
            <p:nvPr/>
          </p:nvSpPr>
          <p:spPr>
            <a:xfrm>
              <a:off x="624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21" name="文本框 115720"/>
            <p:cNvSpPr txBox="1"/>
            <p:nvPr/>
          </p:nvSpPr>
          <p:spPr>
            <a:xfrm>
              <a:off x="864" y="220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22" name="文本框 115721"/>
            <p:cNvSpPr txBox="1"/>
            <p:nvPr/>
          </p:nvSpPr>
          <p:spPr>
            <a:xfrm>
              <a:off x="1296" y="187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23" name="文本框 115722"/>
            <p:cNvSpPr txBox="1"/>
            <p:nvPr/>
          </p:nvSpPr>
          <p:spPr>
            <a:xfrm>
              <a:off x="1536" y="16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24" name="文本框 115723"/>
            <p:cNvSpPr txBox="1"/>
            <p:nvPr/>
          </p:nvSpPr>
          <p:spPr>
            <a:xfrm>
              <a:off x="1008" y="187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25" name="组合 115724"/>
          <p:cNvGrpSpPr/>
          <p:nvPr/>
        </p:nvGrpSpPr>
        <p:grpSpPr>
          <a:xfrm>
            <a:off x="3581400" y="2514600"/>
            <a:ext cx="2057400" cy="1600200"/>
            <a:chOff x="2256" y="1680"/>
            <a:chExt cx="1296" cy="1008"/>
          </a:xfrm>
        </p:grpSpPr>
        <p:sp>
          <p:nvSpPr>
            <p:cNvPr id="115726" name="直接连接符 115725"/>
            <p:cNvSpPr/>
            <p:nvPr/>
          </p:nvSpPr>
          <p:spPr>
            <a:xfrm flipV="1">
              <a:off x="2256" y="1728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27" name="直接连接符 115726"/>
            <p:cNvSpPr/>
            <p:nvPr/>
          </p:nvSpPr>
          <p:spPr>
            <a:xfrm>
              <a:off x="2256" y="2688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28" name="文本框 115727"/>
            <p:cNvSpPr txBox="1"/>
            <p:nvPr/>
          </p:nvSpPr>
          <p:spPr>
            <a:xfrm>
              <a:off x="2256" y="216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29" name="文本框 115728"/>
            <p:cNvSpPr txBox="1"/>
            <p:nvPr/>
          </p:nvSpPr>
          <p:spPr>
            <a:xfrm>
              <a:off x="2496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30" name="文本框 115729"/>
            <p:cNvSpPr txBox="1"/>
            <p:nvPr/>
          </p:nvSpPr>
          <p:spPr>
            <a:xfrm>
              <a:off x="2928" y="19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31" name="文本框 115730"/>
            <p:cNvSpPr txBox="1"/>
            <p:nvPr/>
          </p:nvSpPr>
          <p:spPr>
            <a:xfrm>
              <a:off x="3168" y="168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32" name="文本框 115731"/>
            <p:cNvSpPr txBox="1"/>
            <p:nvPr/>
          </p:nvSpPr>
          <p:spPr>
            <a:xfrm>
              <a:off x="2784" y="225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33" name="组合 115732"/>
          <p:cNvGrpSpPr/>
          <p:nvPr/>
        </p:nvGrpSpPr>
        <p:grpSpPr>
          <a:xfrm>
            <a:off x="6324600" y="2590800"/>
            <a:ext cx="2057400" cy="1524000"/>
            <a:chOff x="3984" y="1728"/>
            <a:chExt cx="1296" cy="960"/>
          </a:xfrm>
        </p:grpSpPr>
        <p:sp>
          <p:nvSpPr>
            <p:cNvPr id="115734" name="直接连接符 115733"/>
            <p:cNvSpPr/>
            <p:nvPr/>
          </p:nvSpPr>
          <p:spPr>
            <a:xfrm flipV="1">
              <a:off x="3984" y="1728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35" name="直接连接符 115734"/>
            <p:cNvSpPr/>
            <p:nvPr/>
          </p:nvSpPr>
          <p:spPr>
            <a:xfrm>
              <a:off x="3984" y="2688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36" name="文本框 115735"/>
            <p:cNvSpPr txBox="1"/>
            <p:nvPr/>
          </p:nvSpPr>
          <p:spPr>
            <a:xfrm>
              <a:off x="3984" y="23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37" name="文本框 115736"/>
            <p:cNvSpPr txBox="1"/>
            <p:nvPr/>
          </p:nvSpPr>
          <p:spPr>
            <a:xfrm>
              <a:off x="4176" y="211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38" name="文本框 115737"/>
            <p:cNvSpPr txBox="1"/>
            <p:nvPr/>
          </p:nvSpPr>
          <p:spPr>
            <a:xfrm>
              <a:off x="4656" y="18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39" name="文本框 115738"/>
            <p:cNvSpPr txBox="1"/>
            <p:nvPr/>
          </p:nvSpPr>
          <p:spPr>
            <a:xfrm>
              <a:off x="4896" y="19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40" name="文本框 115739"/>
            <p:cNvSpPr txBox="1"/>
            <p:nvPr/>
          </p:nvSpPr>
          <p:spPr>
            <a:xfrm>
              <a:off x="4368" y="18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41" name="组合 115740"/>
          <p:cNvGrpSpPr/>
          <p:nvPr/>
        </p:nvGrpSpPr>
        <p:grpSpPr>
          <a:xfrm>
            <a:off x="3581400" y="4800600"/>
            <a:ext cx="2057400" cy="1600200"/>
            <a:chOff x="624" y="3024"/>
            <a:chExt cx="1296" cy="1008"/>
          </a:xfrm>
        </p:grpSpPr>
        <p:sp>
          <p:nvSpPr>
            <p:cNvPr id="115742" name="直接连接符 115741"/>
            <p:cNvSpPr/>
            <p:nvPr/>
          </p:nvSpPr>
          <p:spPr>
            <a:xfrm flipV="1">
              <a:off x="624" y="3072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43" name="直接连接符 115742"/>
            <p:cNvSpPr/>
            <p:nvPr/>
          </p:nvSpPr>
          <p:spPr>
            <a:xfrm>
              <a:off x="624" y="4032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44" name="文本框 115743"/>
            <p:cNvSpPr txBox="1"/>
            <p:nvPr/>
          </p:nvSpPr>
          <p:spPr>
            <a:xfrm>
              <a:off x="624" y="37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45" name="文本框 115744"/>
            <p:cNvSpPr txBox="1"/>
            <p:nvPr/>
          </p:nvSpPr>
          <p:spPr>
            <a:xfrm>
              <a:off x="864" y="364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46" name="文本框 115745"/>
            <p:cNvSpPr txBox="1"/>
            <p:nvPr/>
          </p:nvSpPr>
          <p:spPr>
            <a:xfrm>
              <a:off x="1248" y="32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47" name="文本框 115746"/>
            <p:cNvSpPr txBox="1"/>
            <p:nvPr/>
          </p:nvSpPr>
          <p:spPr>
            <a:xfrm>
              <a:off x="1536" y="30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48" name="文本框 115747"/>
            <p:cNvSpPr txBox="1"/>
            <p:nvPr/>
          </p:nvSpPr>
          <p:spPr>
            <a:xfrm>
              <a:off x="1152" y="36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49" name="组合 115748"/>
          <p:cNvGrpSpPr/>
          <p:nvPr/>
        </p:nvGrpSpPr>
        <p:grpSpPr>
          <a:xfrm>
            <a:off x="6324600" y="4876800"/>
            <a:ext cx="2057400" cy="1524000"/>
            <a:chOff x="2256" y="3072"/>
            <a:chExt cx="1296" cy="960"/>
          </a:xfrm>
        </p:grpSpPr>
        <p:sp>
          <p:nvSpPr>
            <p:cNvPr id="115750" name="直接连接符 115749"/>
            <p:cNvSpPr/>
            <p:nvPr/>
          </p:nvSpPr>
          <p:spPr>
            <a:xfrm flipV="1">
              <a:off x="2256" y="3072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51" name="直接连接符 115750"/>
            <p:cNvSpPr/>
            <p:nvPr/>
          </p:nvSpPr>
          <p:spPr>
            <a:xfrm>
              <a:off x="2256" y="4032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52" name="文本框 115751"/>
            <p:cNvSpPr txBox="1"/>
            <p:nvPr/>
          </p:nvSpPr>
          <p:spPr>
            <a:xfrm>
              <a:off x="2256" y="307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53" name="文本框 115752"/>
            <p:cNvSpPr txBox="1"/>
            <p:nvPr/>
          </p:nvSpPr>
          <p:spPr>
            <a:xfrm>
              <a:off x="2496" y="32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54" name="文本框 115753"/>
            <p:cNvSpPr txBox="1"/>
            <p:nvPr/>
          </p:nvSpPr>
          <p:spPr>
            <a:xfrm>
              <a:off x="2976" y="369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55" name="文本框 115754"/>
            <p:cNvSpPr txBox="1"/>
            <p:nvPr/>
          </p:nvSpPr>
          <p:spPr>
            <a:xfrm>
              <a:off x="3216" y="37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56" name="文本框 115755"/>
            <p:cNvSpPr txBox="1"/>
            <p:nvPr/>
          </p:nvSpPr>
          <p:spPr>
            <a:xfrm>
              <a:off x="2688" y="355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57" name="组合 115756"/>
          <p:cNvGrpSpPr/>
          <p:nvPr/>
        </p:nvGrpSpPr>
        <p:grpSpPr>
          <a:xfrm>
            <a:off x="914400" y="4876800"/>
            <a:ext cx="2057400" cy="1524000"/>
            <a:chOff x="3936" y="3072"/>
            <a:chExt cx="1296" cy="960"/>
          </a:xfrm>
        </p:grpSpPr>
        <p:sp>
          <p:nvSpPr>
            <p:cNvPr id="115758" name="直接连接符 115757"/>
            <p:cNvSpPr/>
            <p:nvPr/>
          </p:nvSpPr>
          <p:spPr>
            <a:xfrm flipV="1">
              <a:off x="3936" y="3072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59" name="直接连接符 115758"/>
            <p:cNvSpPr/>
            <p:nvPr/>
          </p:nvSpPr>
          <p:spPr>
            <a:xfrm>
              <a:off x="3936" y="4032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760" name="文本框 115759"/>
            <p:cNvSpPr txBox="1"/>
            <p:nvPr/>
          </p:nvSpPr>
          <p:spPr>
            <a:xfrm>
              <a:off x="3936" y="316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61" name="文本框 115760"/>
            <p:cNvSpPr txBox="1"/>
            <p:nvPr/>
          </p:nvSpPr>
          <p:spPr>
            <a:xfrm>
              <a:off x="4128" y="340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62" name="文本框 115761"/>
            <p:cNvSpPr txBox="1"/>
            <p:nvPr/>
          </p:nvSpPr>
          <p:spPr>
            <a:xfrm>
              <a:off x="4608" y="36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63" name="文本框 115762"/>
            <p:cNvSpPr txBox="1"/>
            <p:nvPr/>
          </p:nvSpPr>
          <p:spPr>
            <a:xfrm>
              <a:off x="4896" y="364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15764" name="文本框 115763"/>
            <p:cNvSpPr txBox="1"/>
            <p:nvPr/>
          </p:nvSpPr>
          <p:spPr>
            <a:xfrm>
              <a:off x="4368" y="35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+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65" name="组合 115764"/>
          <p:cNvGrpSpPr/>
          <p:nvPr/>
        </p:nvGrpSpPr>
        <p:grpSpPr>
          <a:xfrm>
            <a:off x="1028700" y="2373313"/>
            <a:ext cx="1752600" cy="1360488"/>
            <a:chOff x="648" y="1543"/>
            <a:chExt cx="1104" cy="857"/>
          </a:xfrm>
        </p:grpSpPr>
        <p:sp>
          <p:nvSpPr>
            <p:cNvPr id="115766" name="直接连接符 115765"/>
            <p:cNvSpPr/>
            <p:nvPr/>
          </p:nvSpPr>
          <p:spPr>
            <a:xfrm flipV="1">
              <a:off x="672" y="1728"/>
              <a:ext cx="1008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5767" name="文本框 115766"/>
            <p:cNvSpPr txBox="1"/>
            <p:nvPr/>
          </p:nvSpPr>
          <p:spPr>
            <a:xfrm>
              <a:off x="648" y="1543"/>
              <a:ext cx="110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f=a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</a:rPr>
                <a:t>+a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69" name="组合 115768"/>
          <p:cNvGrpSpPr/>
          <p:nvPr/>
        </p:nvGrpSpPr>
        <p:grpSpPr>
          <a:xfrm>
            <a:off x="3657600" y="2209800"/>
            <a:ext cx="2403475" cy="1524000"/>
            <a:chOff x="2304" y="1392"/>
            <a:chExt cx="1514" cy="960"/>
          </a:xfrm>
        </p:grpSpPr>
        <p:sp>
          <p:nvSpPr>
            <p:cNvPr id="115770" name="任意多边形 115769"/>
            <p:cNvSpPr/>
            <p:nvPr/>
          </p:nvSpPr>
          <p:spPr>
            <a:xfrm flipH="1" flipV="1">
              <a:off x="2352" y="2160"/>
              <a:ext cx="336" cy="19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771" name="任意多边形 115770"/>
            <p:cNvSpPr/>
            <p:nvPr/>
          </p:nvSpPr>
          <p:spPr>
            <a:xfrm flipV="1">
              <a:off x="2688" y="1536"/>
              <a:ext cx="573" cy="816"/>
            </a:xfrm>
            <a:custGeom>
              <a:avLst/>
              <a:gdLst>
                <a:gd name="txL" fmla="*/ 0 w 21488"/>
                <a:gd name="txT" fmla="*/ 0 h 21600"/>
                <a:gd name="txR" fmla="*/ 21488 w 21488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1488" y="19403"/>
                </a:cxn>
                <a:cxn ang="90">
                  <a:pos x="0" y="21600"/>
                </a:cxn>
              </a:cxnLst>
              <a:rect l="txL" t="txT" r="txR" b="txB"/>
              <a:pathLst>
                <a:path w="21488" h="21600" fill="none">
                  <a:moveTo>
                    <a:pt x="0" y="0"/>
                  </a:moveTo>
                  <a:arcTo wR="21600" hR="21600" stAng="-5400000" swAng="5049731"/>
                </a:path>
                <a:path w="21488" h="21600" stroke="0">
                  <a:moveTo>
                    <a:pt x="0" y="0"/>
                  </a:moveTo>
                  <a:arcTo wR="21600" hR="21600" stAng="-5400000" swAng="5049731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772" name="文本框 115771"/>
            <p:cNvSpPr txBox="1"/>
            <p:nvPr/>
          </p:nvSpPr>
          <p:spPr>
            <a:xfrm>
              <a:off x="2304" y="1392"/>
              <a:ext cx="15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f=a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</a:rPr>
                <a:t>+a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</a:rPr>
                <a:t>x+a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2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73" name="组合 115772"/>
          <p:cNvGrpSpPr/>
          <p:nvPr/>
        </p:nvGrpSpPr>
        <p:grpSpPr>
          <a:xfrm>
            <a:off x="6400800" y="2286000"/>
            <a:ext cx="2430463" cy="1676400"/>
            <a:chOff x="4032" y="1440"/>
            <a:chExt cx="1531" cy="1056"/>
          </a:xfrm>
        </p:grpSpPr>
        <p:sp>
          <p:nvSpPr>
            <p:cNvPr id="115774" name="任意多边形 115773"/>
            <p:cNvSpPr/>
            <p:nvPr/>
          </p:nvSpPr>
          <p:spPr>
            <a:xfrm flipH="1">
              <a:off x="4128" y="1824"/>
              <a:ext cx="528" cy="67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775" name="任意多边形 115774"/>
            <p:cNvSpPr/>
            <p:nvPr/>
          </p:nvSpPr>
          <p:spPr>
            <a:xfrm>
              <a:off x="4656" y="1825"/>
              <a:ext cx="323" cy="336"/>
            </a:xfrm>
            <a:custGeom>
              <a:avLst/>
              <a:gdLst>
                <a:gd name="txL" fmla="*/ 0 w 20769"/>
                <a:gd name="txT" fmla="*/ 0 h 21600"/>
                <a:gd name="txR" fmla="*/ 20769 w 20769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0769" y="15666"/>
                </a:cxn>
                <a:cxn ang="90">
                  <a:pos x="0" y="21600"/>
                </a:cxn>
              </a:cxnLst>
              <a:rect l="txL" t="txT" r="txR" b="txB"/>
              <a:pathLst>
                <a:path w="20769" h="21600" fill="none">
                  <a:moveTo>
                    <a:pt x="0" y="0"/>
                  </a:moveTo>
                  <a:arcTo wR="21600" hR="21600" stAng="-5400000" swAng="4443276"/>
                </a:path>
                <a:path w="20769" h="21600" stroke="0">
                  <a:moveTo>
                    <a:pt x="0" y="0"/>
                  </a:moveTo>
                  <a:arcTo wR="21600" hR="21600" stAng="-5400000" swAng="4443276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776" name="文本框 115775"/>
            <p:cNvSpPr txBox="1"/>
            <p:nvPr/>
          </p:nvSpPr>
          <p:spPr>
            <a:xfrm>
              <a:off x="4032" y="1440"/>
              <a:ext cx="153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f=a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</a:rPr>
                <a:t>+a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</a:rPr>
                <a:t>x+a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30000">
                  <a:latin typeface="Times New Roman" panose="02020603050405020304" pitchFamily="18" charset="0"/>
                </a:rPr>
                <a:t>2</a:t>
              </a:r>
              <a:endParaRPr lang="en-US" altLang="zh-CN" sz="2800" b="0" baseline="3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77" name="组合 115776"/>
          <p:cNvGrpSpPr/>
          <p:nvPr/>
        </p:nvGrpSpPr>
        <p:grpSpPr>
          <a:xfrm>
            <a:off x="700088" y="4648200"/>
            <a:ext cx="2347913" cy="1371600"/>
            <a:chOff x="441" y="2928"/>
            <a:chExt cx="1479" cy="864"/>
          </a:xfrm>
        </p:grpSpPr>
        <p:sp>
          <p:nvSpPr>
            <p:cNvPr id="115778" name="任意多边形 115777"/>
            <p:cNvSpPr/>
            <p:nvPr/>
          </p:nvSpPr>
          <p:spPr>
            <a:xfrm flipH="1" flipV="1">
              <a:off x="672" y="3264"/>
              <a:ext cx="1056" cy="52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779" name="文本框 115778"/>
            <p:cNvSpPr txBox="1"/>
            <p:nvPr/>
          </p:nvSpPr>
          <p:spPr>
            <a:xfrm>
              <a:off x="441" y="2928"/>
              <a:ext cx="147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f=a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latin typeface="Times New Roman" panose="02020603050405020304" pitchFamily="18" charset="0"/>
                </a:rPr>
                <a:t>+a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latin typeface="Times New Roman" panose="02020603050405020304" pitchFamily="18" charset="0"/>
                </a:rPr>
                <a:t>/x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80" name="组合 115779"/>
          <p:cNvGrpSpPr/>
          <p:nvPr/>
        </p:nvGrpSpPr>
        <p:grpSpPr>
          <a:xfrm>
            <a:off x="3581400" y="4648200"/>
            <a:ext cx="1752600" cy="1447800"/>
            <a:chOff x="2256" y="2928"/>
            <a:chExt cx="1104" cy="912"/>
          </a:xfrm>
        </p:grpSpPr>
        <p:sp>
          <p:nvSpPr>
            <p:cNvPr id="115781" name="任意多边形 115780"/>
            <p:cNvSpPr/>
            <p:nvPr/>
          </p:nvSpPr>
          <p:spPr>
            <a:xfrm flipV="1">
              <a:off x="2400" y="2976"/>
              <a:ext cx="912" cy="86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782" name="文本框 115781"/>
            <p:cNvSpPr txBox="1"/>
            <p:nvPr/>
          </p:nvSpPr>
          <p:spPr>
            <a:xfrm>
              <a:off x="2256" y="2928"/>
              <a:ext cx="110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err="1">
                  <a:latin typeface="Times New Roman" panose="02020603050405020304" pitchFamily="18" charset="0"/>
                </a:rPr>
                <a:t>f=ae</a:t>
              </a:r>
              <a:r>
                <a:rPr lang="en-US" altLang="zh-CN" sz="2800" baseline="30000" err="1">
                  <a:latin typeface="Times New Roman" panose="02020603050405020304" pitchFamily="18" charset="0"/>
                </a:rPr>
                <a:t>bx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83" name="组合 115782"/>
          <p:cNvGrpSpPr/>
          <p:nvPr/>
        </p:nvGrpSpPr>
        <p:grpSpPr>
          <a:xfrm>
            <a:off x="6553200" y="4724400"/>
            <a:ext cx="1752600" cy="1371600"/>
            <a:chOff x="4128" y="2976"/>
            <a:chExt cx="1104" cy="864"/>
          </a:xfrm>
        </p:grpSpPr>
        <p:sp>
          <p:nvSpPr>
            <p:cNvPr id="115784" name="任意多边形 115783"/>
            <p:cNvSpPr/>
            <p:nvPr/>
          </p:nvSpPr>
          <p:spPr>
            <a:xfrm flipH="1" flipV="1">
              <a:off x="4128" y="3120"/>
              <a:ext cx="960" cy="72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785" name="文本框 115784"/>
            <p:cNvSpPr txBox="1"/>
            <p:nvPr/>
          </p:nvSpPr>
          <p:spPr>
            <a:xfrm>
              <a:off x="4128" y="2976"/>
              <a:ext cx="110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err="1">
                  <a:latin typeface="Times New Roman" panose="02020603050405020304" pitchFamily="18" charset="0"/>
                </a:rPr>
                <a:t>f=ae</a:t>
              </a:r>
              <a:r>
                <a:rPr lang="en-US" altLang="zh-CN" sz="2800" baseline="30000" err="1">
                  <a:latin typeface="Times New Roman" panose="02020603050405020304" pitchFamily="18" charset="0"/>
                </a:rPr>
                <a:t>-bx</a:t>
              </a:r>
              <a:endParaRPr lang="en-US" altLang="zh-CN" sz="2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5787" name="文本框 115786"/>
          <p:cNvSpPr txBox="1"/>
          <p:nvPr/>
        </p:nvSpPr>
        <p:spPr>
          <a:xfrm>
            <a:off x="914083" y="1623695"/>
            <a:ext cx="81127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sz="24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2. </a:t>
            </a:r>
            <a:r>
              <a:rPr lang="zh-CN" altLang="en-US" sz="24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将数据 </a:t>
            </a:r>
            <a:r>
              <a:rPr lang="en-US" altLang="zh-CN" sz="2400" b="1" err="1">
                <a:latin typeface="Times New Roman" panose="02020603050405020304" pitchFamily="18" charset="0"/>
                <a:ea typeface="仿宋_GB2312" panose="02010609030101010101" pitchFamily="49" charset="-122"/>
              </a:rPr>
              <a:t>(x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lang="en-US" altLang="zh-CN" sz="2400" b="1" err="1">
                <a:latin typeface="Times New Roman" panose="02020603050405020304" pitchFamily="18" charset="0"/>
                <a:ea typeface="仿宋_GB2312" panose="02010609030101010101" pitchFamily="49" charset="-122"/>
              </a:rPr>
              <a:t>,y</a:t>
            </a:r>
            <a:r>
              <a:rPr lang="en-US" altLang="zh-CN" sz="2400" b="1" baseline="-25000" err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仿宋_GB2312" panose="02010609030101010101" pitchFamily="49" charset="-122"/>
              </a:rPr>
              <a:t>)  i=1, …n </a:t>
            </a:r>
            <a:r>
              <a:rPr lang="zh-CN" altLang="zh-CN" sz="24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作图，通过直观判断确定 </a:t>
            </a:r>
            <a:r>
              <a:rPr lang="en-US" altLang="zh-CN" sz="2400" b="1">
                <a:latin typeface="Times New Roman" panose="02020603050405020304" pitchFamily="18" charset="0"/>
                <a:ea typeface="仿宋_GB2312" panose="02010609030101010101" pitchFamily="49" charset="-122"/>
              </a:rPr>
              <a:t>f(x)</a:t>
            </a:r>
            <a:r>
              <a:rPr lang="zh-CN" altLang="en-US" sz="2400" b="1">
                <a:latin typeface="Times New Roman" panose="02020603050405020304" pitchFamily="18" charset="0"/>
                <a:ea typeface="仿宋_GB2312" panose="02010609030101010101" pitchFamily="49" charset="-122"/>
              </a:rPr>
              <a:t>：</a:t>
            </a:r>
            <a:endParaRPr lang="zh-CN" altLang="en-US" sz="2400" b="1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3793" name="Text Box 2"/>
          <p:cNvSpPr txBox="1"/>
          <p:nvPr/>
        </p:nvSpPr>
        <p:spPr>
          <a:xfrm>
            <a:off x="746125" y="251460"/>
            <a:ext cx="76517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２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. </a:t>
            </a:r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用什么样的曲线拟合已知数据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?</a:t>
            </a:r>
            <a:endParaRPr lang="en-US" altLang="zh-CN" sz="3200" b="1" dirty="0">
              <a:solidFill>
                <a:srgbClr val="8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2"/>
          <p:cNvSpPr txBox="1"/>
          <p:nvPr/>
        </p:nvSpPr>
        <p:spPr>
          <a:xfrm>
            <a:off x="736600" y="796925"/>
            <a:ext cx="76517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２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. </a:t>
            </a:r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用什么样的曲线拟合已知数据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?</a:t>
            </a:r>
            <a:endParaRPr lang="en-US" altLang="zh-CN" sz="3200" b="1" dirty="0">
              <a:solidFill>
                <a:srgbClr val="800000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97315" name="Text Box 3"/>
          <p:cNvSpPr txBox="1"/>
          <p:nvPr/>
        </p:nvSpPr>
        <p:spPr>
          <a:xfrm>
            <a:off x="1023938" y="2597150"/>
            <a:ext cx="41132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660033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常用的曲线函数系类型：</a:t>
            </a:r>
            <a:endParaRPr lang="zh-CN" altLang="en-US" sz="2800" b="1" dirty="0">
              <a:solidFill>
                <a:srgbClr val="660033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397316" name="Rectangle 4"/>
          <p:cNvSpPr/>
          <p:nvPr/>
        </p:nvSpPr>
        <p:spPr>
          <a:xfrm>
            <a:off x="990600" y="1481138"/>
            <a:ext cx="7589838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１．画图观察；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２．理论分析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17" name="Object 5"/>
          <p:cNvGraphicFramePr>
            <a:graphicFrameLocks noChangeAspect="1"/>
          </p:cNvGraphicFramePr>
          <p:nvPr/>
        </p:nvGraphicFramePr>
        <p:xfrm>
          <a:off x="3132138" y="5627688"/>
          <a:ext cx="1450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435100" imgH="482600" progId="Equation.3">
                  <p:embed/>
                </p:oleObj>
              </mc:Choice>
              <mc:Fallback>
                <p:oleObj name="" r:id="rId1" imgW="1435100" imgH="482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5627688"/>
                        <a:ext cx="14509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8" name="Rectangle 6"/>
          <p:cNvSpPr/>
          <p:nvPr/>
        </p:nvSpPr>
        <p:spPr>
          <a:xfrm>
            <a:off x="1138238" y="5573713"/>
            <a:ext cx="2336800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6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指数曲线：</a:t>
            </a:r>
            <a:r>
              <a:rPr lang="zh-CN" altLang="en-US" sz="11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19" name="Object 7"/>
          <p:cNvGraphicFramePr>
            <a:graphicFrameLocks noChangeAspect="1"/>
          </p:cNvGraphicFramePr>
          <p:nvPr/>
        </p:nvGraphicFramePr>
        <p:xfrm>
          <a:off x="3795713" y="4627563"/>
          <a:ext cx="15795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574800" imgH="838200" progId="Equation.3">
                  <p:embed/>
                </p:oleObj>
              </mc:Choice>
              <mc:Fallback>
                <p:oleObj name="" r:id="rId3" imgW="1574800" imgH="838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5713" y="4627563"/>
                        <a:ext cx="157956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Rectangle 8"/>
          <p:cNvSpPr/>
          <p:nvPr/>
        </p:nvSpPr>
        <p:spPr>
          <a:xfrm>
            <a:off x="1104900" y="4776788"/>
            <a:ext cx="3121025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6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双曲线（一支</a:t>
            </a:r>
            <a:r>
              <a:rPr lang="en-US" altLang="zh-CN" sz="26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r>
              <a:rPr lang="en-US" altLang="zh-CN" sz="11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2865438" y="3973513"/>
          <a:ext cx="39671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3835400" imgH="482600" progId="Equation.3">
                  <p:embed/>
                </p:oleObj>
              </mc:Choice>
              <mc:Fallback>
                <p:oleObj name="" r:id="rId5" imgW="3835400" imgH="482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5438" y="3973513"/>
                        <a:ext cx="396716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Rectangle 10"/>
          <p:cNvSpPr/>
          <p:nvPr/>
        </p:nvSpPr>
        <p:spPr>
          <a:xfrm>
            <a:off x="1128713" y="3954463"/>
            <a:ext cx="1984375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6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多项式：</a:t>
            </a:r>
            <a:r>
              <a:rPr lang="zh-CN" altLang="en-US" sz="11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Object 11"/>
          <p:cNvGraphicFramePr>
            <a:graphicFrameLocks noChangeAspect="1"/>
          </p:cNvGraphicFramePr>
          <p:nvPr/>
        </p:nvGraphicFramePr>
        <p:xfrm>
          <a:off x="2943225" y="3327400"/>
          <a:ext cx="1752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752600" imgH="419100" progId="Equation.3">
                  <p:embed/>
                </p:oleObj>
              </mc:Choice>
              <mc:Fallback>
                <p:oleObj name="" r:id="rId7" imgW="1752600" imgH="419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3225" y="3327400"/>
                        <a:ext cx="1752600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4" name="Rectangle 12"/>
          <p:cNvSpPr/>
          <p:nvPr/>
        </p:nvSpPr>
        <p:spPr>
          <a:xfrm>
            <a:off x="1158875" y="3263900"/>
            <a:ext cx="1916113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6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直线：</a:t>
            </a:r>
            <a:r>
              <a:rPr lang="zh-CN" altLang="en-US" sz="11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/>
      <p:bldP spid="397316" grpId="0"/>
      <p:bldP spid="397318" grpId="0"/>
      <p:bldP spid="397320" grpId="0"/>
      <p:bldP spid="397322" grpId="0"/>
      <p:bldP spid="3973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2"/>
          <p:cNvSpPr txBox="1"/>
          <p:nvPr/>
        </p:nvSpPr>
        <p:spPr>
          <a:xfrm>
            <a:off x="608013" y="552450"/>
            <a:ext cx="604361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660033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３ 拟合函数组中系数的确定</a:t>
            </a:r>
            <a:endParaRPr lang="zh-CN" altLang="en-US" sz="3200" b="1" dirty="0">
              <a:solidFill>
                <a:srgbClr val="660033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641350" y="2159000"/>
          <a:ext cx="71755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9550400" imgH="1270000" progId="Equation.3">
                  <p:embed/>
                </p:oleObj>
              </mc:Choice>
              <mc:Fallback>
                <p:oleObj name="" r:id="rId1" imgW="9550400" imgH="1270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1350" y="2159000"/>
                        <a:ext cx="7175500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303213" y="3057525"/>
          <a:ext cx="8347075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8350885" imgH="1585595" progId="Word.Document.8">
                  <p:embed/>
                </p:oleObj>
              </mc:Choice>
              <mc:Fallback>
                <p:oleObj name="" r:id="rId3" imgW="8350885" imgH="1585595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3057525"/>
                        <a:ext cx="8347075" cy="157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Object 5"/>
          <p:cNvGraphicFramePr>
            <a:graphicFrameLocks noChangeAspect="1"/>
          </p:cNvGraphicFramePr>
          <p:nvPr/>
        </p:nvGraphicFramePr>
        <p:xfrm>
          <a:off x="5241925" y="5265738"/>
          <a:ext cx="19843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625600" imgH="622300" progId="Equation.3">
                  <p:embed/>
                </p:oleObj>
              </mc:Choice>
              <mc:Fallback>
                <p:oleObj name="" r:id="rId5" imgW="1625600" imgH="622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1925" y="5265738"/>
                        <a:ext cx="1984375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608013" y="1584325"/>
          <a:ext cx="334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3340100" imgH="431800" progId="Equation.3">
                  <p:embed/>
                </p:oleObj>
              </mc:Choice>
              <mc:Fallback>
                <p:oleObj name="" r:id="rId7" imgW="33401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013" y="1584325"/>
                        <a:ext cx="3340100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86250" y="1611313"/>
          <a:ext cx="271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2717800" imgH="419100" progId="Equation.3">
                  <p:embed/>
                </p:oleObj>
              </mc:Choice>
              <mc:Fallback>
                <p:oleObj name="" r:id="rId9" imgW="2717800" imgH="419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6250" y="1611313"/>
                        <a:ext cx="2717800" cy="419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41388" y="4667250"/>
          <a:ext cx="3914775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5194300" imgH="2552700" progId="Equation.3">
                  <p:embed/>
                </p:oleObj>
              </mc:Choice>
              <mc:Fallback>
                <p:oleObj name="" r:id="rId11" imgW="5194300" imgH="2552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1388" y="4667250"/>
                        <a:ext cx="3914775" cy="19256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d34f35e8-c09c-4786-a353-51a7c500a39e}"/>
</p:tagLst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6794</Words>
  <Application>WPS 演示</Application>
  <PresentationFormat>全屏显示(4:3)</PresentationFormat>
  <Paragraphs>1015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38</vt:i4>
      </vt:variant>
    </vt:vector>
  </HeadingPairs>
  <TitlesOfParts>
    <vt:vector size="118" baseType="lpstr">
      <vt:lpstr>Arial</vt:lpstr>
      <vt:lpstr>宋体</vt:lpstr>
      <vt:lpstr>Wingdings</vt:lpstr>
      <vt:lpstr>Garamond</vt:lpstr>
      <vt:lpstr>Times New Roman</vt:lpstr>
      <vt:lpstr>楷体_GB2312</vt:lpstr>
      <vt:lpstr>新宋体</vt:lpstr>
      <vt:lpstr>Tahoma</vt:lpstr>
      <vt:lpstr>MT Extra</vt:lpstr>
      <vt:lpstr>Symbol</vt:lpstr>
      <vt:lpstr>仿宋_GB2312</vt:lpstr>
      <vt:lpstr>仿宋</vt:lpstr>
      <vt:lpstr>微软雅黑</vt:lpstr>
      <vt:lpstr>Arial Unicode MS</vt:lpstr>
      <vt:lpstr>黑体</vt:lpstr>
      <vt:lpstr>Courier New</vt:lpstr>
      <vt:lpstr>Helvetica</vt:lpstr>
      <vt:lpstr>Calibri</vt:lpstr>
      <vt:lpstr>隶书</vt:lpstr>
      <vt:lpstr>1_Edge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3插值曲线拟合</dc:title>
  <dc:creator>张增学</dc:creator>
  <cp:keywords>3插值曲线拟合</cp:keywords>
  <cp:lastModifiedBy>Administrator</cp:lastModifiedBy>
  <cp:revision>419</cp:revision>
  <dcterms:created xsi:type="dcterms:W3CDTF">2004-07-07T00:37:00Z</dcterms:created>
  <dcterms:modified xsi:type="dcterms:W3CDTF">2019-04-04T04:50:22Z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