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358"/>
    <a:srgbClr val="FBBC17"/>
    <a:srgbClr val="53B041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0800000">
            <a:off x="-3" y="-3"/>
            <a:ext cx="12192001" cy="1032390"/>
          </a:xfrm>
          <a:prstGeom prst="triangle">
            <a:avLst>
              <a:gd name="adj" fmla="val 50121"/>
            </a:avLst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29" y="1250481"/>
            <a:ext cx="1504335" cy="149981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111909" y="1684990"/>
            <a:ext cx="7344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0F3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 理 学 院 易 班 工 作 站</a:t>
            </a:r>
            <a:endParaRPr lang="zh-CN" altLang="en-US" sz="4400" b="1" dirty="0">
              <a:solidFill>
                <a:srgbClr val="0F33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3852" y="2850230"/>
            <a:ext cx="982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2" y="3823846"/>
            <a:ext cx="12190134" cy="3034153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sym typeface="+mn-ea"/>
              </a:rPr>
              <a:t>&lt;br&gt;</a:t>
            </a:r>
            <a:r>
              <a:rPr lang="en-US" altLang="zh-CN" sz="3600"/>
              <a:t/>
            </a:r>
            <a:br>
              <a:rPr lang="en-US" altLang="zh-CN" sz="3600"/>
            </a:b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4998" y="1980395"/>
            <a:ext cx="511492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换行</a:t>
            </a:r>
          </a:p>
          <a:p>
            <a:endParaRPr lang="zh-CN" altLang="en-US" dirty="0"/>
          </a:p>
          <a:p>
            <a:r>
              <a:rPr lang="zh-CN" altLang="en-US" dirty="0"/>
              <a:t>回车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&lt;pre&gt;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36493" y="2984545"/>
            <a:ext cx="6419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任何位于该标签之间的文本都会保持其源文件中的格式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内容分组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&lt;div&gt;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&lt;header&gt;,&lt;footer&gt;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3525" y="2219325"/>
            <a:ext cx="5829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最常用的组容器，代表一个通用的内容块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8225" y="2981325"/>
            <a:ext cx="441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&lt;hr&gt;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000" y="1552575"/>
            <a:ext cx="59721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&lt;ul&gt;</a:t>
            </a:r>
            <a:r>
              <a:rPr lang="zh-CN" altLang="en-US"/>
              <a:t>：无序列表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5100" y="2195195"/>
            <a:ext cx="330517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&lt;ul&gt;</a:t>
            </a:r>
          </a:p>
          <a:p>
            <a:r>
              <a:rPr lang="zh-CN" altLang="en-US"/>
              <a:t>           &lt;li&gt;1&lt;/li&gt;</a:t>
            </a:r>
          </a:p>
          <a:p>
            <a:r>
              <a:rPr lang="zh-CN" altLang="en-US"/>
              <a:t>           &lt;li&gt;2&lt;/li&gt;</a:t>
            </a:r>
          </a:p>
          <a:p>
            <a:r>
              <a:rPr lang="zh-CN" altLang="en-US"/>
              <a:t>           &lt;li&gt;3&lt;/li&gt;</a:t>
            </a:r>
          </a:p>
          <a:p>
            <a:r>
              <a:rPr lang="zh-CN" altLang="en-US"/>
              <a:t>           &lt;li&gt;4&lt;/li&gt;</a:t>
            </a:r>
          </a:p>
          <a:p>
            <a:r>
              <a:rPr lang="zh-CN" altLang="en-US"/>
              <a:t>           &lt;li&gt;5&lt;/li&gt;</a:t>
            </a:r>
          </a:p>
          <a:p>
            <a:r>
              <a:rPr lang="zh-CN" altLang="en-US"/>
              <a:t>       &lt;/ul&gt;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356995"/>
            <a:ext cx="462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：有序列表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21173" y="2162175"/>
            <a:ext cx="276225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&lt;ol&gt;</a:t>
            </a:r>
          </a:p>
          <a:p>
            <a:r>
              <a:rPr lang="zh-CN" altLang="en-US" dirty="0"/>
              <a:t>           &lt;li&gt;1&lt;/li&gt;</a:t>
            </a:r>
          </a:p>
          <a:p>
            <a:r>
              <a:rPr lang="zh-CN" altLang="en-US" dirty="0"/>
              <a:t>           &lt;li&gt;2&lt;/li&gt;</a:t>
            </a:r>
          </a:p>
          <a:p>
            <a:r>
              <a:rPr lang="zh-CN" altLang="en-US" dirty="0"/>
              <a:t>           &lt;li&gt;3&lt;/li&gt;</a:t>
            </a:r>
          </a:p>
          <a:p>
            <a:r>
              <a:rPr lang="zh-CN" altLang="en-US" dirty="0"/>
              <a:t>           &lt;li&gt;4&lt;/li&gt;</a:t>
            </a:r>
          </a:p>
          <a:p>
            <a:r>
              <a:rPr lang="zh-CN" altLang="en-US" dirty="0"/>
              <a:t>           &lt;li&gt;5&lt;/li&gt;</a:t>
            </a:r>
          </a:p>
          <a:p>
            <a:r>
              <a:rPr lang="zh-CN" altLang="en-US" dirty="0"/>
              <a:t>       &lt;/ol&gt;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53880" y="2299335"/>
            <a:ext cx="478155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start:</a:t>
            </a:r>
            <a:r>
              <a:rPr lang="zh-CN" altLang="en-US" dirty="0"/>
              <a:t>修改有序列表起始的数字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reversed:</a:t>
            </a:r>
            <a:r>
              <a:rPr lang="zh-CN" altLang="en-US" dirty="0"/>
              <a:t>实现有序列表倒序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type</a:t>
            </a:r>
            <a:r>
              <a:rPr lang="zh-CN" altLang="en-US" dirty="0"/>
              <a:t>：指定序列排序标记</a:t>
            </a:r>
          </a:p>
          <a:p>
            <a:r>
              <a:rPr lang="en-US" altLang="zh-CN" dirty="0"/>
              <a:t>1   a   </a:t>
            </a:r>
            <a:r>
              <a:rPr lang="en-US" altLang="zh-CN" dirty="0" err="1"/>
              <a:t>A</a:t>
            </a: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  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描述文本级语义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650" y="1438275"/>
            <a:ext cx="537210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&lt;span&gt;</a:t>
            </a:r>
          </a:p>
          <a:p>
            <a:r>
              <a:rPr lang="zh-CN" altLang="en-US"/>
              <a:t>没有语义值</a:t>
            </a:r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&lt;em&gt;</a:t>
            </a:r>
          </a:p>
          <a:p>
            <a:r>
              <a:rPr lang="zh-CN" altLang="en-US"/>
              <a:t>强调重点，斜体显示</a:t>
            </a:r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&lt;strong&gt;</a:t>
            </a:r>
          </a:p>
          <a:p>
            <a:r>
              <a:rPr lang="zh-CN" altLang="en-US"/>
              <a:t>强烈着重内容，</a:t>
            </a:r>
            <a:r>
              <a:rPr lang="en-US" altLang="zh-CN"/>
              <a:t>&gt;em,</a:t>
            </a:r>
            <a:r>
              <a:rPr lang="zh-CN" altLang="en-US"/>
              <a:t>粗体</a:t>
            </a:r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&lt;b&gt;</a:t>
            </a:r>
          </a:p>
          <a:p>
            <a:r>
              <a:rPr lang="zh-CN" altLang="en-US"/>
              <a:t>粗体</a:t>
            </a:r>
          </a:p>
          <a:p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&lt;i&gt;</a:t>
            </a:r>
          </a:p>
          <a:p>
            <a:r>
              <a:rPr lang="zh-CN" altLang="en-US"/>
              <a:t>斜体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描述文本级语义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51220" y="1653728"/>
            <a:ext cx="642937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&lt;cite&gt;</a:t>
            </a:r>
          </a:p>
          <a:p>
            <a:r>
              <a:rPr lang="zh-CN" altLang="en-US" dirty="0"/>
              <a:t>引用文本，斜体显示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&lt;q&gt;</a:t>
            </a:r>
          </a:p>
          <a:p>
            <a:r>
              <a:rPr lang="zh-CN" altLang="en-US" dirty="0"/>
              <a:t>句内的引用，自动添加引号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dfn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用于指明文档中引用的特殊术语，第一次以斜体显示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&lt;code&gt;</a:t>
            </a:r>
          </a:p>
          <a:p>
            <a:r>
              <a:rPr lang="zh-CN" altLang="en-US" dirty="0"/>
              <a:t>放代码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kbd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描述键盘按键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描述文本级语义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81962" y="1501185"/>
            <a:ext cx="58197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/>
              <a:t>sup</a:t>
            </a:r>
          </a:p>
          <a:p>
            <a:r>
              <a:rPr lang="zh-CN" altLang="en-US" dirty="0"/>
              <a:t>上脚标显示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81962" y="2320335"/>
            <a:ext cx="43148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sub</a:t>
            </a:r>
          </a:p>
          <a:p>
            <a:r>
              <a:rPr lang="zh-CN" altLang="en-US" dirty="0"/>
              <a:t>下脚标显示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81962" y="3052120"/>
            <a:ext cx="45434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13:mark</a:t>
            </a:r>
          </a:p>
          <a:p>
            <a:r>
              <a:rPr lang="zh-CN" altLang="en-US" dirty="0"/>
              <a:t>高亮显示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81962" y="3824698"/>
            <a:ext cx="57912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</a:t>
            </a:r>
            <a:r>
              <a:rPr lang="zh-CN" altLang="en-US" dirty="0"/>
              <a:t>：下划线</a:t>
            </a:r>
          </a:p>
          <a:p>
            <a:r>
              <a:rPr lang="en-US" altLang="zh-CN" dirty="0"/>
              <a:t>del:</a:t>
            </a:r>
            <a:r>
              <a:rPr lang="zh-CN" altLang="en-US" dirty="0"/>
              <a:t>中划线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链接 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&lt;a&gt;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2500" y="1223645"/>
            <a:ext cx="664845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：链接到其他网页</a:t>
            </a:r>
          </a:p>
          <a:p>
            <a:endParaRPr lang="zh-CN" altLang="en-US"/>
          </a:p>
          <a:p>
            <a:r>
              <a:rPr lang="zh-CN" altLang="en-US"/>
              <a:t>&lt;a href="http://www.baidu.com"&gt;百度一下&lt;/a&gt;</a:t>
            </a:r>
          </a:p>
          <a:p>
            <a:endParaRPr lang="en-US" altLang="zh-CN"/>
          </a:p>
          <a:p>
            <a:r>
              <a:rPr lang="en-US" altLang="zh-CN"/>
              <a:t>2:</a:t>
            </a:r>
            <a:r>
              <a:rPr lang="zh-CN" altLang="en-US"/>
              <a:t>链接到其他本地网页</a:t>
            </a:r>
          </a:p>
          <a:p>
            <a:r>
              <a:rPr lang="zh-CN" altLang="en-US">
                <a:sym typeface="+mn-ea"/>
              </a:rPr>
              <a:t>&lt;a href="···</a:t>
            </a:r>
            <a:r>
              <a:rPr lang="en-US" altLang="zh-CN">
                <a:sym typeface="+mn-ea"/>
              </a:rPr>
              <a:t>.html</a:t>
            </a:r>
            <a:r>
              <a:rPr lang="zh-CN" altLang="en-US">
                <a:sym typeface="+mn-ea"/>
              </a:rPr>
              <a:t>"&gt;百度一下&lt;/a&gt;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3:</a:t>
            </a:r>
            <a:r>
              <a:rPr lang="zh-CN" altLang="en-US"/>
              <a:t>链接到一个电子邮件地址</a:t>
            </a:r>
          </a:p>
          <a:p>
            <a:r>
              <a:rPr lang="zh-CN" altLang="en-US"/>
              <a:t>&lt;a href="mailto:122887445@qq.com"&gt;这是邮件&lt;/a&gt;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特性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325" y="1223645"/>
            <a:ext cx="6848475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target</a:t>
            </a:r>
          </a:p>
          <a:p>
            <a:r>
              <a:rPr lang="zh-CN" altLang="en-US"/>
              <a:t>默认为在同一窗口打开这个链接</a:t>
            </a:r>
          </a:p>
          <a:p>
            <a:r>
              <a:rPr lang="zh-CN" altLang="en-US"/>
              <a:t>&lt;a href="http://www.baidu.com" target="_blank"&gt;百度一下&lt;/a&gt;</a:t>
            </a:r>
          </a:p>
          <a:p>
            <a:r>
              <a:rPr lang="zh-CN" altLang="en-US"/>
              <a:t>新建窗口打开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title</a:t>
            </a:r>
          </a:p>
          <a:p>
            <a:endParaRPr lang="en-US" altLang="zh-CN"/>
          </a:p>
          <a:p>
            <a:r>
              <a:rPr lang="zh-CN" altLang="en-US"/>
              <a:t>锚点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HTML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932039"/>
            <a:ext cx="10326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超级文本标记语言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Hyper Text Markup </a:t>
            </a:r>
            <a:r>
              <a:rPr lang="en-US" altLang="zh-CN" sz="2400" b="1" dirty="0" err="1" smtClean="0">
                <a:latin typeface="+mn-ea"/>
              </a:rPr>
              <a:t>Languae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“超文本”</a:t>
            </a:r>
            <a:r>
              <a:rPr lang="zh-CN" altLang="en-US" dirty="0">
                <a:latin typeface="+mn-ea"/>
              </a:rPr>
              <a:t>就是指页面内可以包含图片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链接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甚至音乐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程序</a:t>
            </a:r>
            <a:r>
              <a:rPr lang="zh-CN" altLang="en-US" dirty="0" smtClean="0">
                <a:latin typeface="+mn-ea"/>
              </a:rPr>
              <a:t>等</a:t>
            </a:r>
            <a:r>
              <a:rPr lang="zh-CN" altLang="en-US" dirty="0">
                <a:latin typeface="+mn-ea"/>
              </a:rPr>
              <a:t>非文字元素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超文本</a:t>
            </a:r>
            <a:r>
              <a:rPr lang="zh-CN" altLang="en-US" dirty="0">
                <a:latin typeface="+mn-ea"/>
              </a:rPr>
              <a:t>标记语言的结构包括“头”部分（英语：</a:t>
            </a:r>
            <a:r>
              <a:rPr lang="en-US" altLang="zh-CN" dirty="0">
                <a:latin typeface="+mn-ea"/>
              </a:rPr>
              <a:t>Head</a:t>
            </a:r>
            <a:r>
              <a:rPr lang="zh-CN" altLang="en-US" dirty="0">
                <a:latin typeface="+mn-ea"/>
              </a:rPr>
              <a:t>）、和“主体”部分（英语：</a:t>
            </a:r>
            <a:r>
              <a:rPr lang="en-US" altLang="zh-CN" dirty="0">
                <a:latin typeface="+mn-ea"/>
              </a:rPr>
              <a:t>Body</a:t>
            </a:r>
            <a:r>
              <a:rPr lang="zh-CN" altLang="en-US" dirty="0">
                <a:latin typeface="+mn-ea"/>
              </a:rPr>
              <a:t>），其中“头”部提供关于网页的信息，“主体”部分提供网页的</a:t>
            </a:r>
            <a:r>
              <a:rPr lang="zh-CN" altLang="en-US" dirty="0" smtClean="0">
                <a:latin typeface="+mn-ea"/>
              </a:rPr>
              <a:t>具体内容</a:t>
            </a:r>
            <a:r>
              <a:rPr lang="zh-CN" altLang="en-US" dirty="0">
                <a:latin typeface="+mn-ea"/>
              </a:rPr>
              <a:t>。</a:t>
            </a:r>
          </a:p>
          <a:p>
            <a:endParaRPr lang="en-US" altLang="zh-CN" sz="2400" b="1" dirty="0" smtClean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&lt;img&gt;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图片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1075" y="1356995"/>
            <a:ext cx="614362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src:</a:t>
            </a:r>
          </a:p>
          <a:p>
            <a:r>
              <a:rPr lang="zh-CN" altLang="en-US"/>
              <a:t>告知浏览器从何处查找图片，值为一个</a:t>
            </a:r>
            <a:r>
              <a:rPr lang="en-US" altLang="zh-CN"/>
              <a:t>URL</a:t>
            </a:r>
          </a:p>
          <a:p>
            <a:endParaRPr lang="en-US" altLang="zh-CN"/>
          </a:p>
          <a:p>
            <a:r>
              <a:rPr lang="en-US" altLang="zh-CN"/>
              <a:t>alt</a:t>
            </a:r>
            <a:r>
              <a:rPr lang="zh-CN" altLang="en-US"/>
              <a:t>：</a:t>
            </a:r>
          </a:p>
          <a:p>
            <a:r>
              <a:rPr lang="zh-CN" altLang="en-US"/>
              <a:t>描述图片</a:t>
            </a:r>
          </a:p>
          <a:p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】如果浏览器无法显示图片，该内容将代替显示</a:t>
            </a:r>
          </a:p>
          <a:p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</a:t>
            </a:r>
            <a:r>
              <a:rPr lang="en-US" altLang="zh-CN"/>
              <a:t>”</a:t>
            </a:r>
            <a:r>
              <a:rPr lang="zh-CN" altLang="en-US"/>
              <a:t>屏幕阅读器</a:t>
            </a:r>
            <a:r>
              <a:rPr lang="en-US" altLang="zh-CN"/>
              <a:t>“</a:t>
            </a:r>
            <a:r>
              <a:rPr lang="zh-CN" altLang="en-US"/>
              <a:t>软件会朗读该内容【盲人使用】</a:t>
            </a:r>
          </a:p>
          <a:p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】帮助搜索引擎索引该图片</a:t>
            </a:r>
          </a:p>
          <a:p>
            <a:r>
              <a:rPr lang="zh-CN" altLang="en-US"/>
              <a:t>&lt;img src="imgs/学院logo.jpg" alt="文理学院logo"&gt;</a:t>
            </a:r>
          </a:p>
          <a:p>
            <a:r>
              <a:rPr lang="en-US" altLang="zh-CN"/>
              <a:t>height, width</a:t>
            </a:r>
          </a:p>
          <a:p>
            <a:r>
              <a:rPr lang="zh-CN" altLang="en-US"/>
              <a:t>指定宽度和高度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&lt;video&gt;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标签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475" y="1495425"/>
            <a:ext cx="332422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preload</a:t>
            </a:r>
          </a:p>
          <a:p>
            <a:r>
              <a:rPr lang="zh-CN" altLang="en-US"/>
              <a:t>预加载所引用视频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autoplay</a:t>
            </a:r>
          </a:p>
          <a:p>
            <a:r>
              <a:rPr lang="zh-CN" altLang="en-US"/>
              <a:t>指定视频是否自动播放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0100" y="1771650"/>
            <a:ext cx="323850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controls</a:t>
            </a:r>
          </a:p>
          <a:p>
            <a:r>
              <a:rPr lang="zh-CN" altLang="en-US"/>
              <a:t>添加视频播放的控制</a:t>
            </a:r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loop</a:t>
            </a:r>
          </a:p>
          <a:p>
            <a:r>
              <a:rPr lang="zh-CN" altLang="en-US"/>
              <a:t>指明视频播放后是否重新播放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10100" y="857250"/>
            <a:ext cx="33147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poster</a:t>
            </a:r>
          </a:p>
          <a:p>
            <a:r>
              <a:rPr lang="zh-CN" altLang="en-US"/>
              <a:t>定义视频播放前的第一帧图片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9125" y="3419475"/>
            <a:ext cx="65436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&lt;video src="videos/学工部管微之月.mp4" controls="controls" loop="1" poster="imgs/学院logo.jpg" &gt;&lt;/video&gt;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&lt;table&gt;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表格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7250" y="1323975"/>
            <a:ext cx="573405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dir</a:t>
            </a:r>
          </a:p>
          <a:p>
            <a:r>
              <a:rPr lang="zh-CN" altLang="en-US"/>
              <a:t>用于指定表格中的行文方向</a:t>
            </a:r>
          </a:p>
          <a:p>
            <a:endParaRPr lang="zh-CN" altLang="en-US"/>
          </a:p>
          <a:p>
            <a:r>
              <a:rPr lang="en-US" altLang="zh-CN"/>
              <a:t>ltr:</a:t>
            </a:r>
            <a:r>
              <a:rPr lang="zh-CN" altLang="en-US"/>
              <a:t>→</a:t>
            </a:r>
          </a:p>
          <a:p>
            <a:r>
              <a:rPr lang="en-US" altLang="zh-CN"/>
              <a:t>rtl:</a:t>
            </a:r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tr:</a:t>
            </a:r>
            <a:r>
              <a:rPr lang="zh-CN" altLang="en-US"/>
              <a:t>元素包含表格的每一行</a:t>
            </a:r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td:</a:t>
            </a:r>
            <a:r>
              <a:rPr lang="zh-CN" altLang="en-US"/>
              <a:t>表示表格中的每一个单元</a:t>
            </a:r>
          </a:p>
          <a:p>
            <a:r>
              <a:rPr lang="en-US" altLang="zh-CN"/>
              <a:t>th:</a:t>
            </a:r>
            <a:r>
              <a:rPr lang="zh-CN" altLang="en-US"/>
              <a:t>包含表头信息（粗体显示，水平居中）</a:t>
            </a:r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colspan:</a:t>
            </a:r>
            <a:r>
              <a:rPr lang="zh-CN" altLang="en-US"/>
              <a:t>一个单元格跨列</a:t>
            </a:r>
          </a:p>
          <a:p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rowspan:</a:t>
            </a:r>
            <a:r>
              <a:rPr lang="zh-CN" altLang="en-US"/>
              <a:t>一个单元格跨行</a:t>
            </a:r>
          </a:p>
        </p:txBody>
      </p:sp>
      <p:sp>
        <p:nvSpPr>
          <p:cNvPr id="6" name="左箭头 5"/>
          <p:cNvSpPr/>
          <p:nvPr/>
        </p:nvSpPr>
        <p:spPr>
          <a:xfrm>
            <a:off x="1590675" y="2581275"/>
            <a:ext cx="581025" cy="20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caption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2050" y="2143125"/>
            <a:ext cx="639127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&lt;thead&gt;</a:t>
            </a:r>
            <a:r>
              <a:rPr lang="zh-CN" altLang="en-US"/>
              <a:t>：创建独立的表头</a:t>
            </a:r>
          </a:p>
          <a:p>
            <a:r>
              <a:rPr lang="en-US" altLang="zh-CN"/>
              <a:t>&lt;tbody&gt;:</a:t>
            </a:r>
            <a:r>
              <a:rPr lang="zh-CN" altLang="en-US"/>
              <a:t>创建表格主体</a:t>
            </a:r>
          </a:p>
          <a:p>
            <a:r>
              <a:rPr lang="en-US" altLang="zh-CN"/>
              <a:t>&lt;tfoot&gt;:</a:t>
            </a:r>
            <a:r>
              <a:rPr lang="zh-CN" altLang="en-US"/>
              <a:t>创建表格表尾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form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0125" y="1476375"/>
            <a:ext cx="666750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action</a:t>
            </a:r>
          </a:p>
          <a:p>
            <a:r>
              <a:rPr lang="zh-CN" altLang="en-US"/>
              <a:t>指明表单提交数据对数据处理，值为一个页面或者一个</a:t>
            </a:r>
            <a:r>
              <a:rPr lang="en-US" altLang="zh-CN"/>
              <a:t>script</a:t>
            </a:r>
            <a:r>
              <a:rPr lang="zh-CN" altLang="en-US"/>
              <a:t>程序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method</a:t>
            </a:r>
          </a:p>
          <a:p>
            <a:r>
              <a:rPr lang="zh-CN" altLang="en-US"/>
              <a:t>表单数据通过两张方式发送给服务器</a:t>
            </a:r>
          </a:p>
          <a:p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</a:t>
            </a:r>
            <a:r>
              <a:rPr lang="en-US" altLang="zh-CN"/>
              <a:t>get  :</a:t>
            </a:r>
            <a:r>
              <a:rPr lang="zh-CN" altLang="en-US"/>
              <a:t>将数据作为一个</a:t>
            </a:r>
            <a:r>
              <a:rPr lang="en-US" altLang="zh-CN"/>
              <a:t>URL</a:t>
            </a:r>
            <a:r>
              <a:rPr lang="zh-CN" altLang="en-US"/>
              <a:t>的一部分发送（默认）</a:t>
            </a:r>
          </a:p>
          <a:p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</a:t>
            </a:r>
            <a:r>
              <a:rPr lang="en-US" altLang="zh-CN"/>
              <a:t>post</a:t>
            </a:r>
            <a:r>
              <a:rPr lang="zh-CN" altLang="en-US"/>
              <a:t>：将数据隐藏在</a:t>
            </a:r>
            <a:r>
              <a:rPr lang="en-US" altLang="zh-CN"/>
              <a:t>HTTP</a:t>
            </a:r>
            <a:r>
              <a:rPr lang="zh-CN" altLang="en-US"/>
              <a:t>头部中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控件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2475" y="1485900"/>
            <a:ext cx="728662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一：</a:t>
            </a:r>
            <a:r>
              <a:rPr lang="en-US" altLang="zh-CN"/>
              <a:t>type</a:t>
            </a:r>
            <a:r>
              <a:rPr lang="zh-CN" altLang="en-US"/>
              <a:t>控件</a:t>
            </a:r>
          </a:p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text</a:t>
            </a:r>
            <a:r>
              <a:rPr lang="zh-CN" altLang="en-US"/>
              <a:t>：单行文本输入控件</a:t>
            </a:r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password</a:t>
            </a:r>
            <a:r>
              <a:rPr lang="zh-CN" altLang="en-US"/>
              <a:t>：密码输入控件</a:t>
            </a:r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radio:</a:t>
            </a:r>
            <a:r>
              <a:rPr lang="zh-CN" altLang="en-US"/>
              <a:t>单选按钮控件（具有相同的</a:t>
            </a:r>
            <a:r>
              <a:rPr lang="en-US" altLang="zh-CN"/>
              <a:t>name</a:t>
            </a:r>
            <a:r>
              <a:rPr lang="zh-CN" altLang="en-US"/>
              <a:t>值）</a:t>
            </a:r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checkbox:</a:t>
            </a:r>
            <a:r>
              <a:rPr lang="zh-CN" altLang="en-US"/>
              <a:t>复选框</a:t>
            </a:r>
            <a:r>
              <a:rPr lang="zh-CN" altLang="en-US">
                <a:sym typeface="+mn-ea"/>
              </a:rPr>
              <a:t>（具有相同的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值）</a:t>
            </a:r>
          </a:p>
          <a:p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submit:</a:t>
            </a:r>
            <a:r>
              <a:rPr lang="zh-CN" altLang="en-US"/>
              <a:t>提交表单的按钮</a:t>
            </a:r>
          </a:p>
          <a:p>
            <a:r>
              <a:rPr lang="en-US" altLang="zh-CN"/>
              <a:t>6</a:t>
            </a:r>
            <a:r>
              <a:rPr lang="zh-CN" altLang="en-US"/>
              <a:t>：</a:t>
            </a:r>
            <a:r>
              <a:rPr lang="en-US" altLang="zh-CN"/>
              <a:t>reset:</a:t>
            </a:r>
            <a:r>
              <a:rPr lang="zh-CN" altLang="en-US"/>
              <a:t>重置表单按钮</a:t>
            </a:r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button:</a:t>
            </a:r>
            <a:r>
              <a:rPr lang="zh-CN" altLang="en-US"/>
              <a:t>触发客户端脚本的按钮</a:t>
            </a:r>
          </a:p>
          <a:p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image</a:t>
            </a:r>
            <a:r>
              <a:rPr lang="zh-CN" altLang="en-US"/>
              <a:t>：图片按钮</a:t>
            </a:r>
          </a:p>
          <a:p>
            <a:endParaRPr lang="zh-CN" altLang="en-US"/>
          </a:p>
          <a:p>
            <a:r>
              <a:rPr lang="en-US" altLang="zh-CN"/>
              <a:t>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2950" y="419100"/>
            <a:ext cx="6515100" cy="411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&lt;form action="#"&gt;</a:t>
            </a:r>
          </a:p>
          <a:p>
            <a:r>
              <a:rPr lang="zh-CN" altLang="en-US" sz="1200"/>
              <a:t>		&lt;input type="text"&gt;</a:t>
            </a:r>
          </a:p>
          <a:p>
            <a:r>
              <a:rPr lang="zh-CN" altLang="en-US" sz="1200"/>
              <a:t>		&lt;hr&gt;</a:t>
            </a:r>
          </a:p>
          <a:p>
            <a:r>
              <a:rPr lang="zh-CN" altLang="en-US" sz="1200"/>
              <a:t>		&lt;input type="password"&gt;</a:t>
            </a:r>
          </a:p>
          <a:p>
            <a:r>
              <a:rPr lang="zh-CN" altLang="en-US" sz="1200"/>
              <a:t>		&lt;hr&gt;</a:t>
            </a:r>
          </a:p>
          <a:p>
            <a:r>
              <a:rPr lang="zh-CN" altLang="en-US" sz="1200"/>
              <a:t>		&lt;input type="radio" name="wlxy"&gt;&lt;div name="wlxy"&gt;物理&lt;/div&gt;</a:t>
            </a:r>
          </a:p>
          <a:p>
            <a:r>
              <a:rPr lang="zh-CN" altLang="en-US" sz="1200"/>
              <a:t>		&lt;input type="radio" name="wlxy"&gt;&lt;div name="wlxy"&gt;数学&lt;/div&gt;</a:t>
            </a:r>
          </a:p>
          <a:p>
            <a:r>
              <a:rPr lang="zh-CN" altLang="en-US" sz="1200"/>
              <a:t>		&lt;hr&gt;</a:t>
            </a:r>
          </a:p>
          <a:p>
            <a:r>
              <a:rPr lang="zh-CN" altLang="en-US" sz="1200"/>
              <a:t>		&lt;input type="checkbox" name="q"&gt; &lt;div name="q"&gt;1&lt;/div&gt;</a:t>
            </a:r>
          </a:p>
          <a:p>
            <a:r>
              <a:rPr lang="zh-CN" altLang="en-US" sz="1200"/>
              <a:t>		&lt;input type="checkbox" name="q"&gt; &lt;div name="q"&gt;2&lt;/div&gt;</a:t>
            </a:r>
          </a:p>
          <a:p>
            <a:r>
              <a:rPr lang="zh-CN" altLang="en-US" sz="1200"/>
              <a:t>		&lt;input type="checkbox" name="q"&gt; &lt;div name="q"&gt;3&lt;/div&gt;</a:t>
            </a:r>
          </a:p>
          <a:p>
            <a:r>
              <a:rPr lang="zh-CN" altLang="en-US" sz="1200"/>
              <a:t>		&lt;input type="checkbox" name="q"&gt; &lt;div name="q"&gt;4&lt;/div&gt;</a:t>
            </a:r>
          </a:p>
          <a:p>
            <a:r>
              <a:rPr lang="zh-CN" altLang="en-US" sz="1200"/>
              <a:t>		&lt;hr&gt;</a:t>
            </a:r>
          </a:p>
          <a:p>
            <a:r>
              <a:rPr lang="zh-CN" altLang="en-US" sz="1200"/>
              <a:t>		&lt;input type="submit"&gt;</a:t>
            </a:r>
          </a:p>
          <a:p>
            <a:r>
              <a:rPr lang="zh-CN" altLang="en-US" sz="1200"/>
              <a:t>		&lt;input type="reset"&gt;</a:t>
            </a:r>
          </a:p>
          <a:p>
            <a:r>
              <a:rPr lang="zh-CN" altLang="en-US" sz="1200"/>
              <a:t>		&lt;input type="button" value="123"&gt;</a:t>
            </a:r>
          </a:p>
          <a:p>
            <a:r>
              <a:rPr lang="zh-CN" altLang="en-US" sz="1200"/>
              <a:t>		&lt;input type="image" src="imgs/学院logo.jpg"&gt;</a:t>
            </a:r>
          </a:p>
          <a:p>
            <a:r>
              <a:rPr lang="zh-CN" altLang="en-US" sz="1200"/>
              <a:t>		&lt;form action=""&gt;	</a:t>
            </a:r>
          </a:p>
          <a:p>
            <a:r>
              <a:rPr lang="zh-CN" altLang="en-US" sz="1200"/>
              <a:t>			&lt;button type="reset"&gt;</a:t>
            </a:r>
          </a:p>
          <a:p>
            <a:r>
              <a:rPr lang="zh-CN" altLang="en-US" sz="1200"/>
              <a:t>			cz</a:t>
            </a:r>
          </a:p>
          <a:p>
            <a:r>
              <a:rPr lang="zh-CN" altLang="en-US" sz="1200"/>
              <a:t>			&lt;/button&gt;</a:t>
            </a:r>
          </a:p>
          <a:p>
            <a:r>
              <a:rPr lang="zh-CN" altLang="en-US" sz="1200"/>
              <a:t>		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select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选择框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0828" y="2197109"/>
            <a:ext cx="4046783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&lt;select &gt;</a:t>
            </a:r>
          </a:p>
          <a:p>
            <a:r>
              <a:rPr lang="zh-CN" altLang="en-US" dirty="0"/>
              <a:t>		&lt;option &gt;1&lt;/option&gt;</a:t>
            </a:r>
          </a:p>
          <a:p>
            <a:r>
              <a:rPr lang="zh-CN" altLang="en-US" dirty="0"/>
              <a:t>		&lt;option&gt;2&lt;/option&gt;</a:t>
            </a:r>
          </a:p>
          <a:p>
            <a:r>
              <a:rPr lang="zh-CN" altLang="en-US" dirty="0"/>
              <a:t>		&lt;option&gt;3&lt;/option&gt;</a:t>
            </a:r>
          </a:p>
          <a:p>
            <a:endParaRPr lang="zh-CN" altLang="en-US" dirty="0"/>
          </a:p>
          <a:p>
            <a:r>
              <a:rPr lang="zh-CN" altLang="en-US" dirty="0"/>
              <a:t>&lt;/select&gt;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0794" y="2328395"/>
            <a:ext cx="4829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1:size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指定显示选项的数量，并创建滚动菜单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选择多个选项（用户按住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键选择</a:t>
            </a:r>
            <a:r>
              <a:rPr lang="zh-CN" altLang="en-US" dirty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3600" dirty="0" err="1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optgroup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元素分组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9099" y="1777285"/>
            <a:ext cx="8242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action="#"&gt;</a:t>
            </a:r>
          </a:p>
          <a:p>
            <a:r>
              <a:rPr lang="en-US" altLang="zh-CN" dirty="0"/>
              <a:t>		&lt;select name="h" id="y"&gt;</a:t>
            </a:r>
          </a:p>
          <a:p>
            <a:r>
              <a:rPr lang="en-US" altLang="zh-CN" dirty="0"/>
              <a:t>			&lt;</a:t>
            </a:r>
            <a:r>
              <a:rPr lang="en-US" altLang="zh-CN" dirty="0" err="1"/>
              <a:t>optgroup</a:t>
            </a:r>
            <a:r>
              <a:rPr lang="en-US" altLang="zh-CN" dirty="0"/>
              <a:t> label="a"&gt;</a:t>
            </a:r>
          </a:p>
          <a:p>
            <a:r>
              <a:rPr lang="en-US" altLang="zh-CN" dirty="0"/>
              <a:t>				&lt;option value=""&gt;1&lt;/option&gt;</a:t>
            </a:r>
          </a:p>
          <a:p>
            <a:r>
              <a:rPr lang="en-US" altLang="zh-CN" dirty="0"/>
              <a:t>				&lt;option value=""&gt;2&lt;/option&gt;</a:t>
            </a:r>
          </a:p>
          <a:p>
            <a:r>
              <a:rPr lang="en-US" altLang="zh-CN" dirty="0"/>
              <a:t>			&lt;/</a:t>
            </a:r>
            <a:r>
              <a:rPr lang="en-US" altLang="zh-CN" dirty="0" err="1"/>
              <a:t>optgroup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	&lt;</a:t>
            </a:r>
            <a:r>
              <a:rPr lang="en-US" altLang="zh-CN" dirty="0" err="1"/>
              <a:t>optgroup</a:t>
            </a:r>
            <a:r>
              <a:rPr lang="en-US" altLang="zh-CN" dirty="0"/>
              <a:t> label="b"&gt;</a:t>
            </a:r>
          </a:p>
          <a:p>
            <a:r>
              <a:rPr lang="en-US" altLang="zh-CN" dirty="0"/>
              <a:t>				&lt;option value=""&gt;3&lt;/option&gt;</a:t>
            </a:r>
          </a:p>
          <a:p>
            <a:r>
              <a:rPr lang="en-US" altLang="zh-CN" dirty="0"/>
              <a:t>				&lt;option value=""&gt;4&lt;/option&gt;</a:t>
            </a:r>
          </a:p>
          <a:p>
            <a:r>
              <a:rPr lang="en-US" altLang="zh-CN" dirty="0"/>
              <a:t>			&lt;/</a:t>
            </a:r>
            <a:r>
              <a:rPr lang="en-US" altLang="zh-CN" dirty="0" err="1"/>
              <a:t>optgroup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&lt;/select&gt;</a:t>
            </a:r>
          </a:p>
          <a:p>
            <a:r>
              <a:rPr lang="en-US" altLang="zh-CN" dirty="0"/>
              <a:t>	&lt;/form&gt;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文件选择框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96696" y="2574633"/>
            <a:ext cx="372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&lt;input type="file" accept="image/*"&gt;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05" y="1184857"/>
            <a:ext cx="3888291" cy="3178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1521" y="940157"/>
            <a:ext cx="5447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特性位于元素的开标签中，为元素提供额外的特性信息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01521" y="2601532"/>
            <a:ext cx="5022761" cy="515155"/>
          </a:xfrm>
          <a:prstGeom prst="roundRect">
            <a:avLst/>
          </a:prstGeom>
          <a:solidFill>
            <a:srgbClr val="0F33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大部分：“名称”</a:t>
            </a:r>
            <a:r>
              <a:rPr lang="en-US" altLang="zh-CN" dirty="0" smtClean="0"/>
              <a:t>+</a:t>
            </a:r>
            <a:r>
              <a:rPr lang="zh-CN" altLang="en-US" dirty="0" smtClean="0"/>
              <a:t>“值”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01520" y="3901146"/>
            <a:ext cx="5022761" cy="515155"/>
          </a:xfrm>
          <a:prstGeom prst="roundRect">
            <a:avLst/>
          </a:prstGeom>
          <a:solidFill>
            <a:srgbClr val="0F33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布尔特性：“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false”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3600" dirty="0" err="1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lable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元素为控件创建标签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44969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&lt;form action="#"&gt;</a:t>
            </a:r>
          </a:p>
          <a:p>
            <a:r>
              <a:rPr lang="zh-CN" altLang="en-US" dirty="0"/>
              <a:t>		&lt;p&gt;</a:t>
            </a:r>
          </a:p>
          <a:p>
            <a:r>
              <a:rPr lang="zh-CN" altLang="en-US" dirty="0"/>
              <a:t>			&lt;label for="username"&gt;姓名&lt;/label&gt;</a:t>
            </a:r>
          </a:p>
          <a:p>
            <a:r>
              <a:rPr lang="zh-CN" altLang="en-US" dirty="0"/>
              <a:t>			&lt;input type="text" id="username"&gt;</a:t>
            </a:r>
          </a:p>
          <a:p>
            <a:r>
              <a:rPr lang="zh-CN" altLang="en-US" dirty="0"/>
              <a:t>		&lt;/p&gt;</a:t>
            </a:r>
          </a:p>
          <a:p>
            <a:r>
              <a:rPr lang="zh-CN" altLang="en-US" dirty="0"/>
              <a:t>		&lt;p&gt;</a:t>
            </a:r>
          </a:p>
          <a:p>
            <a:r>
              <a:rPr lang="zh-CN" altLang="en-US" dirty="0"/>
              <a:t>			&lt;label for="pwd"&gt;密码&lt;/label&gt;</a:t>
            </a:r>
          </a:p>
          <a:p>
            <a:r>
              <a:rPr lang="zh-CN" altLang="en-US" dirty="0"/>
              <a:t>			&lt;input type="password" id="pwd"&gt;</a:t>
            </a:r>
          </a:p>
          <a:p>
            <a:r>
              <a:rPr lang="zh-CN" altLang="en-US" dirty="0"/>
              <a:t>		&lt;/p&gt;</a:t>
            </a:r>
          </a:p>
          <a:p>
            <a:r>
              <a:rPr lang="zh-CN" altLang="en-US" dirty="0"/>
              <a:t>	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核心特性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700011"/>
            <a:ext cx="958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特性来唯一标识页面的任何元素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3193961"/>
            <a:ext cx="880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必须以字母开头，之后可连接字母、数字、横线、下划线、分号、句号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在文档中必须保持唯一性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核心特性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74165" y="1736725"/>
            <a:ext cx="1033335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class</a:t>
            </a:r>
            <a:r>
              <a:rPr lang="zh-CN" altLang="en-US"/>
              <a:t>特性</a:t>
            </a:r>
          </a:p>
          <a:p>
            <a:r>
              <a:rPr lang="zh-CN" altLang="en-US"/>
              <a:t>可以使用</a:t>
            </a:r>
            <a:r>
              <a:rPr lang="en-US" altLang="zh-CN"/>
              <a:t>class</a:t>
            </a:r>
            <a:r>
              <a:rPr lang="zh-CN" altLang="en-US"/>
              <a:t>特性指定某元素属于某一特性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title</a:t>
            </a:r>
            <a:r>
              <a:rPr lang="zh-CN" altLang="en-US"/>
              <a:t>特性</a:t>
            </a:r>
          </a:p>
          <a:p>
            <a:r>
              <a:rPr lang="zh-CN" altLang="en-US"/>
              <a:t>为元素提供一个参考标题</a:t>
            </a:r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stytle</a:t>
            </a:r>
            <a:r>
              <a:rPr lang="zh-CN" altLang="en-US"/>
              <a:t>特性</a:t>
            </a:r>
          </a:p>
          <a:p>
            <a:r>
              <a:rPr lang="zh-CN" altLang="en-US"/>
              <a:t>指定元素的</a:t>
            </a:r>
            <a:r>
              <a:rPr lang="en-US" altLang="zh-CN"/>
              <a:t>css</a:t>
            </a:r>
            <a:r>
              <a:rPr lang="zh-CN" altLang="en-US"/>
              <a:t>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411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核心元素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6250" y="1533382"/>
            <a:ext cx="82867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&lt;!DOCTYPE  html&gt;</a:t>
            </a:r>
          </a:p>
          <a:p>
            <a:r>
              <a:rPr lang="zh-CN" altLang="en-US" dirty="0"/>
              <a:t>告知浏览器的渲染模式 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86250" y="2352532"/>
            <a:ext cx="51720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&lt;html&gt;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包含整个</a:t>
            </a:r>
            <a:r>
              <a:rPr lang="en-US" altLang="zh-CN" dirty="0"/>
              <a:t>html</a:t>
            </a:r>
            <a:r>
              <a:rPr lang="zh-CN" altLang="en-US" dirty="0"/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86250" y="3212552"/>
            <a:ext cx="63627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&lt;head&gt;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sym typeface="+mn-ea"/>
              </a:rPr>
              <a:t>&lt;head&gt;</a:t>
            </a:r>
            <a:r>
              <a:rPr lang="zh-CN" altLang="en-US" sz="3600">
                <a:sym typeface="+mn-ea"/>
              </a:rPr>
              <a:t>元素</a:t>
            </a:r>
            <a:r>
              <a:rPr lang="zh-CN" altLang="en-US" sz="3600"/>
              <a:t/>
            </a:r>
            <a:br>
              <a:rPr lang="zh-CN" altLang="en-US" sz="3600"/>
            </a:br>
            <a:r>
              <a:rPr lang="zh-CN" altLang="en-US" sz="3600"/>
              <a:t/>
            </a:r>
            <a:br>
              <a:rPr lang="zh-CN" altLang="en-US" sz="3600"/>
            </a:b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10088" y="2234959"/>
            <a:ext cx="546735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tltle</a:t>
            </a:r>
            <a:r>
              <a:rPr lang="en-US" altLang="zh-CN" dirty="0"/>
              <a:t>&gt;:</a:t>
            </a:r>
            <a:r>
              <a:rPr lang="zh-CN" altLang="en-US" dirty="0"/>
              <a:t>给文档指定一个标题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&lt;link&gt;</a:t>
            </a:r>
            <a:r>
              <a:rPr lang="zh-CN" altLang="en-US" dirty="0"/>
              <a:t>：用于连接外部文档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&lt;style&gt;:</a:t>
            </a:r>
            <a:r>
              <a:rPr lang="zh-CN" altLang="en-US" dirty="0"/>
              <a:t>用于包含文档的</a:t>
            </a:r>
            <a:r>
              <a:rPr lang="en-US" altLang="zh-CN" dirty="0" err="1"/>
              <a:t>css</a:t>
            </a:r>
            <a:r>
              <a:rPr lang="zh-CN" altLang="en-US" dirty="0"/>
              <a:t>规则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&lt;script&gt;:</a:t>
            </a:r>
            <a:r>
              <a:rPr lang="zh-CN" altLang="en-US" dirty="0"/>
              <a:t>用于包含文档的程序文件（脚本）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&lt;meta&gt;:</a:t>
            </a:r>
            <a:r>
              <a:rPr lang="zh-CN" altLang="en-US" dirty="0"/>
              <a:t>用于包含文档信息，编码类型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核心元素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18124" y="2325129"/>
            <a:ext cx="583882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dirty="0"/>
              <a:t>文档主体内容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361" cy="99172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基本文本的格式化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6697"/>
            <a:ext cx="412955" cy="737419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0F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9650" y="1223645"/>
            <a:ext cx="608647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hn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&lt;h1-6&gt;  </a:t>
            </a:r>
            <a:r>
              <a:rPr lang="en-US" altLang="zh-CN" dirty="0" err="1"/>
              <a:t>xxxxx</a:t>
            </a:r>
            <a:r>
              <a:rPr lang="en-US" altLang="zh-CN" dirty="0"/>
              <a:t>&lt;/h1-6&gt;</a:t>
            </a:r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1</a:t>
            </a:r>
            <a:r>
              <a:rPr lang="zh-CN" altLang="en-US" dirty="0"/>
              <a:t>】元素提供</a:t>
            </a:r>
            <a:r>
              <a:rPr lang="en-US" altLang="zh-CN" dirty="0"/>
              <a:t>6</a:t>
            </a:r>
            <a:r>
              <a:rPr lang="zh-CN" altLang="en-US" dirty="0"/>
              <a:t>个级别的标题字体由大到小</a:t>
            </a:r>
          </a:p>
          <a:p>
            <a:r>
              <a:rPr lang="zh-CN" altLang="en-US" dirty="0"/>
              <a:t>【</a:t>
            </a:r>
            <a:r>
              <a:rPr lang="en-US" altLang="zh-CN" dirty="0"/>
              <a:t>2</a:t>
            </a:r>
            <a:r>
              <a:rPr lang="zh-CN" altLang="en-US" dirty="0"/>
              <a:t>】</a:t>
            </a:r>
            <a:r>
              <a:rPr lang="en-US" altLang="zh-CN" dirty="0"/>
              <a:t>h4</a:t>
            </a:r>
            <a:r>
              <a:rPr lang="zh-CN" altLang="en-US" dirty="0"/>
              <a:t>是默认大小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6325" y="3107690"/>
            <a:ext cx="567690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&lt;p&gt;</a:t>
            </a:r>
            <a:r>
              <a:rPr lang="zh-CN" altLang="en-US"/>
              <a:t>标签</a:t>
            </a:r>
          </a:p>
          <a:p>
            <a:r>
              <a:rPr lang="zh-CN" altLang="en-US"/>
              <a:t>当浏览器显示一个段落时，会在下个段落前插入一个空行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5375" y="2552700"/>
            <a:ext cx="594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html </a:t>
            </a:r>
            <a:r>
              <a:rPr lang="zh-CN" altLang="en-US"/>
              <a:t>换行和空格不论由多少都只以一个空格显示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1215</Words>
  <Application>Microsoft Office PowerPoint</Application>
  <PresentationFormat>宽屏</PresentationFormat>
  <Paragraphs>260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方正姚体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HTML简介</vt:lpstr>
      <vt:lpstr>PowerPoint 演示文稿</vt:lpstr>
      <vt:lpstr>核心特性</vt:lpstr>
      <vt:lpstr>核心特性 </vt:lpstr>
      <vt:lpstr>核心元素</vt:lpstr>
      <vt:lpstr>&lt;head&gt;元素  </vt:lpstr>
      <vt:lpstr>核心元素</vt:lpstr>
      <vt:lpstr>基本文本的格式化</vt:lpstr>
      <vt:lpstr>&lt;br&gt; </vt:lpstr>
      <vt:lpstr>&lt;pre&gt;</vt:lpstr>
      <vt:lpstr>内容分组 &lt;div&gt;，&lt;header&gt;,&lt;footer&gt;</vt:lpstr>
      <vt:lpstr>列表</vt:lpstr>
      <vt:lpstr>列表</vt:lpstr>
      <vt:lpstr>描述文本级语义</vt:lpstr>
      <vt:lpstr>描述文本级语义 </vt:lpstr>
      <vt:lpstr>描述文本级语义</vt:lpstr>
      <vt:lpstr>链接  &lt;a&gt;</vt:lpstr>
      <vt:lpstr>a 特性</vt:lpstr>
      <vt:lpstr>&lt;img&gt;图片 </vt:lpstr>
      <vt:lpstr>&lt;video&gt;标签</vt:lpstr>
      <vt:lpstr>&lt;table&gt;表格</vt:lpstr>
      <vt:lpstr>caption</vt:lpstr>
      <vt:lpstr>form 表单</vt:lpstr>
      <vt:lpstr>控件</vt:lpstr>
      <vt:lpstr>PowerPoint 演示文稿</vt:lpstr>
      <vt:lpstr>select 选择框</vt:lpstr>
      <vt:lpstr>&lt;optgroup&gt;元素分组</vt:lpstr>
      <vt:lpstr>文件选择框</vt:lpstr>
      <vt:lpstr>&lt;lable&gt;元素为控件创建标签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he</dc:creator>
  <cp:lastModifiedBy>yu he</cp:lastModifiedBy>
  <cp:revision>52</cp:revision>
  <dcterms:created xsi:type="dcterms:W3CDTF">2015-05-05T08:02:00Z</dcterms:created>
  <dcterms:modified xsi:type="dcterms:W3CDTF">2017-10-22T12:16:51Z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