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7" r:id="rId3"/>
    <p:sldId id="271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9273B-1A5E-4EA4-8612-0650740FE0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F1B88-94F4-446E-8B52-77B45D04E3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571472" y="247834"/>
            <a:ext cx="5534095" cy="6093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某</a:t>
            </a:r>
            <a:r>
              <a:rPr kumimoji="1"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运输问题如下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表所示：</a:t>
            </a:r>
            <a:endParaRPr kumimoji="1"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8359" name="Group 183"/>
          <p:cNvGraphicFramePr>
            <a:graphicFrameLocks noGrp="1"/>
          </p:cNvGraphicFramePr>
          <p:nvPr/>
        </p:nvGraphicFramePr>
        <p:xfrm>
          <a:off x="1049333" y="1071545"/>
          <a:ext cx="6808815" cy="4087556"/>
        </p:xfrm>
        <a:graphic>
          <a:graphicData uri="http://schemas.openxmlformats.org/drawingml/2006/table">
            <a:tbl>
              <a:tblPr/>
              <a:tblGrid>
                <a:gridCol w="1589600"/>
                <a:gridCol w="962767"/>
                <a:gridCol w="1022824"/>
                <a:gridCol w="1020947"/>
                <a:gridCol w="936493"/>
                <a:gridCol w="1276184"/>
              </a:tblGrid>
              <a:tr h="1300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           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销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   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地 产地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产量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656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656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656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656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销量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358" name="Object 182"/>
          <p:cNvGraphicFramePr>
            <a:graphicFrameLocks noChangeAspect="1"/>
          </p:cNvGraphicFramePr>
          <p:nvPr/>
        </p:nvGraphicFramePr>
        <p:xfrm>
          <a:off x="1620837" y="2500306"/>
          <a:ext cx="4476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3962400" imgH="5486400" progId="Equation.DSMT4">
                  <p:embed/>
                </p:oleObj>
              </mc:Choice>
              <mc:Fallback>
                <p:oleObj name="Equation" r:id="rId1" imgW="3962400" imgH="54864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0837" y="2500306"/>
                        <a:ext cx="447675" cy="568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363" name="Rectangle 187"/>
          <p:cNvSpPr>
            <a:spLocks noChangeArrowheads="1"/>
          </p:cNvSpPr>
          <p:nvPr/>
        </p:nvSpPr>
        <p:spPr bwMode="auto">
          <a:xfrm>
            <a:off x="571472" y="5388605"/>
            <a:ext cx="6288901" cy="5407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15000"/>
              </a:spcBef>
              <a:buSzPct val="85000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问：应如何调运可使总运输费用最小？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978159" y="1500174"/>
          <a:ext cx="406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962400" imgH="5486400" progId="Equation.DSMT4">
                  <p:embed/>
                </p:oleObj>
              </mc:Choice>
              <mc:Fallback>
                <p:oleObj name="Equation" r:id="rId3" imgW="3962400" imgH="5486400" progId="Equation.DSMT4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8159" y="1500174"/>
                        <a:ext cx="406400" cy="561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897336" y="1500188"/>
          <a:ext cx="4699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4572000" imgH="5486400" progId="Equation.DSMT4">
                  <p:embed/>
                </p:oleObj>
              </mc:Choice>
              <mc:Fallback>
                <p:oleObj name="Equation" r:id="rId5" imgW="4572000" imgH="54864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97336" y="1500188"/>
                        <a:ext cx="469900" cy="561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913336" y="1500188"/>
          <a:ext cx="438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4267200" imgH="5486400" progId="Equation.DSMT4">
                  <p:embed/>
                </p:oleObj>
              </mc:Choice>
              <mc:Fallback>
                <p:oleObj name="Equation" r:id="rId7" imgW="4267200" imgH="5486400" progId="Equation.DSMT4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13336" y="1500188"/>
                        <a:ext cx="438150" cy="561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897586" y="1500188"/>
          <a:ext cx="4699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4572000" imgH="5486400" progId="Equation.DSMT4">
                  <p:embed/>
                </p:oleObj>
              </mc:Choice>
              <mc:Fallback>
                <p:oleObj name="Equation" r:id="rId9" imgW="4572000" imgH="5486400" progId="Equation.DSMT4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97586" y="1500188"/>
                        <a:ext cx="469900" cy="561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587523" y="3146425"/>
          <a:ext cx="5159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4572000" imgH="5486400" progId="Equation.DSMT4">
                  <p:embed/>
                </p:oleObj>
              </mc:Choice>
              <mc:Fallback>
                <p:oleObj name="Equation" r:id="rId11" imgW="4572000" imgH="5486400" progId="Equation.DSMT4">
                  <p:embed/>
                  <p:pic>
                    <p:nvPicPr>
                      <p:cNvPr id="0" name="图片 102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7523" y="3146425"/>
                        <a:ext cx="515938" cy="568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603398" y="3860800"/>
          <a:ext cx="482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4267200" imgH="5486400" progId="Equation.DSMT4">
                  <p:embed/>
                </p:oleObj>
              </mc:Choice>
              <mc:Fallback>
                <p:oleObj name="Equation" r:id="rId13" imgW="4267200" imgH="5486400" progId="Equation.DSMT4">
                  <p:embed/>
                  <p:pic>
                    <p:nvPicPr>
                      <p:cNvPr id="0" name="图片 103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03398" y="3860800"/>
                        <a:ext cx="482600" cy="568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连接符 25"/>
          <p:cNvCxnSpPr/>
          <p:nvPr/>
        </p:nvCxnSpPr>
        <p:spPr>
          <a:xfrm rot="10800000">
            <a:off x="1049333" y="1071546"/>
            <a:ext cx="1571636" cy="1357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8596" y="785794"/>
            <a:ext cx="686640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1472" y="285728"/>
            <a:ext cx="657229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161" y="285726"/>
            <a:ext cx="4669715" cy="57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9190" y="285727"/>
            <a:ext cx="4381714" cy="588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1142984"/>
            <a:ext cx="6429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运输量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用矩阵形式给出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reshape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>
            <a:off x="428596" y="1000108"/>
            <a:ext cx="8280000" cy="0"/>
          </a:xfrm>
          <a:prstGeom prst="line">
            <a:avLst/>
          </a:prstGeom>
          <a:noFill/>
          <a:ln w="57150" cmpd="thinThick">
            <a:solidFill>
              <a:schemeClr val="tx2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5786" y="230667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沃格尔</a:t>
            </a:r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(Vogel)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罚数法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4" descr="Ricebk"/>
          <p:cNvSpPr txBox="1">
            <a:spLocks noChangeArrowheads="1"/>
          </p:cNvSpPr>
          <p:nvPr/>
        </p:nvSpPr>
        <p:spPr>
          <a:xfrm>
            <a:off x="657252" y="1268414"/>
            <a:ext cx="7772400" cy="4875230"/>
          </a:xfrm>
          <a:prstGeom prst="rect">
            <a:avLst/>
          </a:prstGeom>
          <a:noFill/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ts val="4300"/>
              </a:lnSpc>
              <a:spcBef>
                <a:spcPts val="600"/>
              </a:spcBef>
              <a:spcAft>
                <a:spcPts val="600"/>
              </a:spcAft>
              <a:buClrTx/>
              <a:buSzTx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最小元素法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是：为了节省一处的费用，有时造成在其他处要多花更多的运费。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0" lvl="0" algn="l" defTabSz="914400" rtl="0" eaLnBrk="1" fontAlgn="auto" latinLnBrk="0" hangingPunct="1">
              <a:lnSpc>
                <a:spcPts val="4300"/>
              </a:lnSpc>
              <a:spcBef>
                <a:spcPts val="600"/>
              </a:spcBef>
              <a:spcAft>
                <a:spcPts val="600"/>
              </a:spcAft>
              <a:buClrTx/>
              <a:buSzTx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伏格尔法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考虑到，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一产地的产品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不能按最小运费供应，就应考虑次小运费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，这就有一个差额，称之为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罚数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ts val="43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罚数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越大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，则说明不能按最小运费调运时，运费将会增加越多。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ts val="43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因而对罚数最大处，就应当采用最小运费调运。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1071546"/>
            <a:ext cx="8858312" cy="330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8596" y="582273"/>
            <a:ext cx="7786742" cy="534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4281" y="285728"/>
            <a:ext cx="8793637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4282" y="357166"/>
            <a:ext cx="8730329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4282" y="357166"/>
            <a:ext cx="8583125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5720" y="285728"/>
            <a:ext cx="8577724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5720" y="357166"/>
            <a:ext cx="8577132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WPS 演示</Application>
  <PresentationFormat>全屏显示(4:3)</PresentationFormat>
  <Paragraphs>60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黑体</vt:lpstr>
      <vt:lpstr>华文细黑</vt:lpstr>
      <vt:lpstr>Times New Roman</vt:lpstr>
      <vt:lpstr>微软雅黑</vt:lpstr>
      <vt:lpstr>Arial Unicode MS</vt:lpstr>
      <vt:lpstr>Calibri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谭宏武</dc:creator>
  <cp:lastModifiedBy>冷馨</cp:lastModifiedBy>
  <cp:revision>194</cp:revision>
  <dcterms:created xsi:type="dcterms:W3CDTF">2015-02-17T15:16:00Z</dcterms:created>
  <dcterms:modified xsi:type="dcterms:W3CDTF">2019-05-15T08:22:42Z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