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7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717173" y="1384162"/>
            <a:ext cx="4862939" cy="2548894"/>
            <a:chOff x="670" y="2771"/>
            <a:chExt cx="2402" cy="1259"/>
          </a:xfrm>
        </p:grpSpPr>
        <p:sp>
          <p:nvSpPr>
            <p:cNvPr id="4" name="Line 15"/>
            <p:cNvSpPr>
              <a:spLocks noChangeAspect="1" noChangeShapeType="1"/>
            </p:cNvSpPr>
            <p:nvPr/>
          </p:nvSpPr>
          <p:spPr bwMode="auto">
            <a:xfrm>
              <a:off x="1383" y="3763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6"/>
            <p:cNvSpPr>
              <a:spLocks noChangeAspect="1" noChangeShapeType="1"/>
            </p:cNvSpPr>
            <p:nvPr/>
          </p:nvSpPr>
          <p:spPr bwMode="auto">
            <a:xfrm>
              <a:off x="1383" y="3020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7"/>
            <p:cNvSpPr>
              <a:spLocks noChangeAspect="1" noChangeShapeType="1"/>
            </p:cNvSpPr>
            <p:nvPr/>
          </p:nvSpPr>
          <p:spPr bwMode="auto">
            <a:xfrm>
              <a:off x="1383" y="3020"/>
              <a:ext cx="0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8"/>
            <p:cNvSpPr>
              <a:spLocks noChangeAspect="1" noChangeShapeType="1"/>
            </p:cNvSpPr>
            <p:nvPr/>
          </p:nvSpPr>
          <p:spPr bwMode="auto">
            <a:xfrm flipV="1">
              <a:off x="2118" y="3020"/>
              <a:ext cx="0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9"/>
            <p:cNvSpPr>
              <a:spLocks noChangeAspect="1" noChangeShapeType="1"/>
            </p:cNvSpPr>
            <p:nvPr/>
          </p:nvSpPr>
          <p:spPr bwMode="auto">
            <a:xfrm>
              <a:off x="2118" y="3020"/>
              <a:ext cx="48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0"/>
            <p:cNvSpPr>
              <a:spLocks noChangeAspect="1" noChangeShapeType="1"/>
            </p:cNvSpPr>
            <p:nvPr/>
          </p:nvSpPr>
          <p:spPr bwMode="auto">
            <a:xfrm flipH="1">
              <a:off x="2118" y="3338"/>
              <a:ext cx="489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1"/>
            <p:cNvSpPr>
              <a:spLocks noChangeAspect="1" noChangeShapeType="1"/>
            </p:cNvSpPr>
            <p:nvPr/>
          </p:nvSpPr>
          <p:spPr bwMode="auto">
            <a:xfrm flipH="1" flipV="1">
              <a:off x="894" y="3445"/>
              <a:ext cx="48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Aspect="1" noChangeShapeType="1"/>
            </p:cNvSpPr>
            <p:nvPr/>
          </p:nvSpPr>
          <p:spPr bwMode="auto">
            <a:xfrm flipV="1">
              <a:off x="894" y="3020"/>
              <a:ext cx="489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"/>
            <p:cNvSpPr>
              <a:spLocks noChangeAspect="1" noChangeShapeType="1"/>
            </p:cNvSpPr>
            <p:nvPr/>
          </p:nvSpPr>
          <p:spPr bwMode="auto">
            <a:xfrm flipV="1">
              <a:off x="1383" y="3020"/>
              <a:ext cx="735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4"/>
            <p:cNvSpPr txBox="1">
              <a:spLocks noChangeAspect="1" noChangeArrowheads="1"/>
            </p:cNvSpPr>
            <p:nvPr/>
          </p:nvSpPr>
          <p:spPr bwMode="auto">
            <a:xfrm>
              <a:off x="670" y="3229"/>
              <a:ext cx="367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i="1" dirty="0">
                  <a:ea typeface="宋体" charset="-122"/>
                </a:rPr>
                <a:t>v</a:t>
              </a:r>
              <a:r>
                <a:rPr kumimoji="0" lang="en-US" altLang="zh-CN" sz="2400" b="1" baseline="-25000" dirty="0">
                  <a:ea typeface="宋体" charset="-122"/>
                </a:rPr>
                <a:t>1</a:t>
              </a:r>
              <a:endParaRPr kumimoji="0" lang="en-US" altLang="zh-CN" sz="2400" b="1" dirty="0">
                <a:ea typeface="宋体" charset="-122"/>
              </a:endParaRPr>
            </a:p>
          </p:txBody>
        </p:sp>
        <p:sp>
          <p:nvSpPr>
            <p:cNvPr id="14" name="Text Box 25"/>
            <p:cNvSpPr txBox="1">
              <a:spLocks noChangeAspect="1" noChangeArrowheads="1"/>
            </p:cNvSpPr>
            <p:nvPr/>
          </p:nvSpPr>
          <p:spPr bwMode="auto">
            <a:xfrm>
              <a:off x="1261" y="3712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i="1" dirty="0">
                  <a:ea typeface="宋体" charset="-122"/>
                </a:rPr>
                <a:t>v</a:t>
              </a:r>
              <a:r>
                <a:rPr kumimoji="0" lang="en-US" altLang="zh-CN" sz="2400" b="1" baseline="-25000" dirty="0">
                  <a:ea typeface="宋体" charset="-122"/>
                </a:rPr>
                <a:t>2</a:t>
              </a:r>
              <a:endParaRPr kumimoji="0" lang="en-US" altLang="zh-CN" sz="2400" b="1" dirty="0">
                <a:ea typeface="宋体" charset="-122"/>
              </a:endParaRPr>
            </a:p>
          </p:txBody>
        </p:sp>
        <p:sp>
          <p:nvSpPr>
            <p:cNvPr id="15" name="Text Box 26"/>
            <p:cNvSpPr txBox="1">
              <a:spLocks noChangeAspect="1" noChangeArrowheads="1"/>
            </p:cNvSpPr>
            <p:nvPr/>
          </p:nvSpPr>
          <p:spPr bwMode="auto">
            <a:xfrm>
              <a:off x="1241" y="2771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i="1" dirty="0">
                  <a:ea typeface="宋体" charset="-122"/>
                </a:rPr>
                <a:t>v</a:t>
              </a:r>
              <a:r>
                <a:rPr kumimoji="0" lang="en-US" altLang="zh-CN" sz="2400" b="1" baseline="-25000" dirty="0">
                  <a:ea typeface="宋体" charset="-122"/>
                </a:rPr>
                <a:t>3</a:t>
              </a:r>
              <a:endParaRPr kumimoji="0" lang="en-US" altLang="zh-CN" sz="2400" b="1" dirty="0">
                <a:ea typeface="宋体" charset="-122"/>
              </a:endParaRPr>
            </a:p>
          </p:txBody>
        </p:sp>
        <p:sp>
          <p:nvSpPr>
            <p:cNvPr id="16" name="Text Box 27"/>
            <p:cNvSpPr txBox="1">
              <a:spLocks noChangeAspect="1" noChangeArrowheads="1"/>
            </p:cNvSpPr>
            <p:nvPr/>
          </p:nvSpPr>
          <p:spPr bwMode="auto">
            <a:xfrm>
              <a:off x="1955" y="3712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i="1" dirty="0">
                  <a:ea typeface="宋体" charset="-122"/>
                </a:rPr>
                <a:t>v</a:t>
              </a:r>
              <a:r>
                <a:rPr kumimoji="0" lang="en-US" altLang="zh-CN" sz="2400" b="1" baseline="-25000" dirty="0">
                  <a:ea typeface="宋体" charset="-122"/>
                </a:rPr>
                <a:t>4</a:t>
              </a:r>
              <a:endParaRPr kumimoji="0" lang="en-US" altLang="zh-CN" sz="2400" b="1" dirty="0">
                <a:ea typeface="宋体" charset="-122"/>
              </a:endParaRPr>
            </a:p>
          </p:txBody>
        </p:sp>
        <p:sp>
          <p:nvSpPr>
            <p:cNvPr id="17" name="Text Box 28"/>
            <p:cNvSpPr txBox="1">
              <a:spLocks noChangeAspect="1" noChangeArrowheads="1"/>
            </p:cNvSpPr>
            <p:nvPr/>
          </p:nvSpPr>
          <p:spPr bwMode="auto">
            <a:xfrm>
              <a:off x="1975" y="2771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i="1" dirty="0">
                  <a:ea typeface="宋体" charset="-122"/>
                </a:rPr>
                <a:t>v</a:t>
              </a:r>
              <a:r>
                <a:rPr kumimoji="0" lang="en-US" altLang="zh-CN" sz="2400" b="1" baseline="-25000" dirty="0">
                  <a:ea typeface="宋体" charset="-122"/>
                </a:rPr>
                <a:t>5</a:t>
              </a:r>
              <a:endParaRPr kumimoji="0" lang="en-US" altLang="zh-CN" sz="2400" b="1" dirty="0">
                <a:ea typeface="宋体" charset="-122"/>
              </a:endParaRPr>
            </a:p>
          </p:txBody>
        </p:sp>
        <p:sp>
          <p:nvSpPr>
            <p:cNvPr id="18" name="Text Box 29"/>
            <p:cNvSpPr txBox="1">
              <a:spLocks noChangeAspect="1" noChangeArrowheads="1"/>
            </p:cNvSpPr>
            <p:nvPr/>
          </p:nvSpPr>
          <p:spPr bwMode="auto">
            <a:xfrm>
              <a:off x="2644" y="3220"/>
              <a:ext cx="428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i="1" dirty="0">
                  <a:ea typeface="宋体" charset="-122"/>
                </a:rPr>
                <a:t>v</a:t>
              </a:r>
              <a:r>
                <a:rPr kumimoji="0" lang="en-US" altLang="zh-CN" sz="2400" b="1" baseline="-25000" dirty="0">
                  <a:ea typeface="宋体" charset="-122"/>
                </a:rPr>
                <a:t>6</a:t>
              </a:r>
              <a:endParaRPr kumimoji="0" lang="en-US" altLang="zh-CN" sz="2400" b="1" dirty="0">
                <a:ea typeface="宋体" charset="-122"/>
              </a:endParaRPr>
            </a:p>
          </p:txBody>
        </p:sp>
        <p:sp>
          <p:nvSpPr>
            <p:cNvPr id="19" name="Text Box 30"/>
            <p:cNvSpPr txBox="1">
              <a:spLocks noChangeAspect="1" noChangeArrowheads="1"/>
            </p:cNvSpPr>
            <p:nvPr/>
          </p:nvSpPr>
          <p:spPr bwMode="auto">
            <a:xfrm>
              <a:off x="955" y="3053"/>
              <a:ext cx="3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0" name="Text Box 31"/>
            <p:cNvSpPr txBox="1">
              <a:spLocks noChangeAspect="1" noChangeArrowheads="1"/>
            </p:cNvSpPr>
            <p:nvPr/>
          </p:nvSpPr>
          <p:spPr bwMode="auto">
            <a:xfrm>
              <a:off x="946" y="3510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1" name="Text Box 32"/>
            <p:cNvSpPr txBox="1">
              <a:spLocks noChangeAspect="1" noChangeArrowheads="1"/>
            </p:cNvSpPr>
            <p:nvPr/>
          </p:nvSpPr>
          <p:spPr bwMode="auto">
            <a:xfrm>
              <a:off x="1190" y="3232"/>
              <a:ext cx="24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Text Box 33"/>
            <p:cNvSpPr txBox="1">
              <a:spLocks noChangeAspect="1" noChangeArrowheads="1"/>
            </p:cNvSpPr>
            <p:nvPr/>
          </p:nvSpPr>
          <p:spPr bwMode="auto">
            <a:xfrm>
              <a:off x="1628" y="2806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Text Box 34"/>
            <p:cNvSpPr txBox="1">
              <a:spLocks noChangeAspect="1" noChangeArrowheads="1"/>
            </p:cNvSpPr>
            <p:nvPr/>
          </p:nvSpPr>
          <p:spPr bwMode="auto">
            <a:xfrm>
              <a:off x="1583" y="3232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4" name="Text Box 35"/>
            <p:cNvSpPr txBox="1">
              <a:spLocks noChangeAspect="1" noChangeArrowheads="1"/>
            </p:cNvSpPr>
            <p:nvPr/>
          </p:nvSpPr>
          <p:spPr bwMode="auto">
            <a:xfrm>
              <a:off x="1628" y="3543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Text Box 36"/>
            <p:cNvSpPr txBox="1">
              <a:spLocks noChangeAspect="1" noChangeArrowheads="1"/>
            </p:cNvSpPr>
            <p:nvPr/>
          </p:nvSpPr>
          <p:spPr bwMode="auto">
            <a:xfrm>
              <a:off x="1936" y="3236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Text Box 37"/>
            <p:cNvSpPr txBox="1">
              <a:spLocks noChangeAspect="1" noChangeArrowheads="1"/>
            </p:cNvSpPr>
            <p:nvPr/>
          </p:nvSpPr>
          <p:spPr bwMode="auto">
            <a:xfrm>
              <a:off x="2324" y="3017"/>
              <a:ext cx="367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 dirty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7" name="Text Box 38"/>
            <p:cNvSpPr txBox="1">
              <a:spLocks noChangeAspect="1" noChangeArrowheads="1"/>
            </p:cNvSpPr>
            <p:nvPr/>
          </p:nvSpPr>
          <p:spPr bwMode="auto">
            <a:xfrm>
              <a:off x="2324" y="3512"/>
              <a:ext cx="36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  <a:endPara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01744" y="482130"/>
            <a:ext cx="651852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避圈法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Kruskal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求最小支撑树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1412776"/>
            <a:ext cx="2502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W=[0  5  6  0  0  0;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 5  0  1  2  7  0;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 6  1  0  0  5  0;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 0  2  0  0  3  4;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 0  7  5  3  0  4;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 0  0  0  4  4  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85720" y="142852"/>
            <a:ext cx="842968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课本</a:t>
            </a:r>
            <a:r>
              <a:rPr lang="en-US" sz="2200" b="1" dirty="0" smtClean="0">
                <a:solidFill>
                  <a:srgbClr val="C00000"/>
                </a:solidFill>
              </a:rPr>
              <a:t>302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页，例</a:t>
            </a:r>
            <a:r>
              <a:rPr lang="en-US" sz="2200" b="1" dirty="0" smtClean="0">
                <a:solidFill>
                  <a:srgbClr val="C00000"/>
                </a:solidFill>
              </a:rPr>
              <a:t>8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 W=[0 5 6 0 0 0;</a:t>
            </a:r>
            <a:endParaRPr lang="zh-CN" altLang="en-US" sz="2200" b="1" dirty="0" smtClean="0"/>
          </a:p>
          <a:p>
            <a:r>
              <a:rPr lang="en-US" sz="2200" b="1" dirty="0" smtClean="0"/>
              <a:t>  5 0 1 2 7 0;</a:t>
            </a:r>
            <a:endParaRPr lang="zh-CN" altLang="en-US" sz="2200" b="1" dirty="0" smtClean="0"/>
          </a:p>
          <a:p>
            <a:r>
              <a:rPr lang="en-US" sz="2200" b="1" dirty="0" smtClean="0"/>
              <a:t>  6 1 0 0 5 0;</a:t>
            </a:r>
            <a:endParaRPr lang="zh-CN" altLang="en-US" sz="2200" b="1" dirty="0" smtClean="0"/>
          </a:p>
          <a:p>
            <a:r>
              <a:rPr lang="en-US" sz="2200" b="1" dirty="0" smtClean="0"/>
              <a:t>  0 2 0 0 3 4;</a:t>
            </a:r>
            <a:endParaRPr lang="zh-CN" altLang="en-US" sz="2200" b="1" dirty="0" smtClean="0"/>
          </a:p>
          <a:p>
            <a:r>
              <a:rPr lang="en-US" sz="2200" b="1" dirty="0" smtClean="0"/>
              <a:t>  0 7 5 3 0 4;</a:t>
            </a:r>
            <a:endParaRPr lang="zh-CN" altLang="en-US" sz="2200" b="1" dirty="0" smtClean="0"/>
          </a:p>
          <a:p>
            <a:r>
              <a:rPr lang="en-US" sz="2200" b="1" dirty="0" smtClean="0"/>
              <a:t>  0 0 0 4 4 0]</a:t>
            </a:r>
          </a:p>
          <a:p>
            <a:r>
              <a:rPr lang="en-US" sz="2200" b="1" dirty="0" smtClean="0"/>
              <a:t>n=length(W);</a:t>
            </a:r>
            <a:endParaRPr lang="zh-CN" altLang="en-US" sz="2200" b="1" dirty="0" smtClean="0"/>
          </a:p>
          <a:p>
            <a:r>
              <a:rPr lang="en-US" sz="2200" b="1" dirty="0" smtClean="0"/>
              <a:t>W=</a:t>
            </a:r>
            <a:r>
              <a:rPr lang="en-US" sz="2200" b="1" dirty="0" err="1" smtClean="0"/>
              <a:t>noedge</a:t>
            </a:r>
            <a:r>
              <a:rPr lang="en-US" sz="2200" b="1" dirty="0" smtClean="0"/>
              <a:t>(W);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无边的权改成无穷大，即</a:t>
            </a:r>
            <a:r>
              <a:rPr lang="en-US" sz="2200" b="1" dirty="0" err="1" smtClean="0">
                <a:solidFill>
                  <a:srgbClr val="C00000"/>
                </a:solidFill>
              </a:rPr>
              <a:t>inf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T=zeros(n);        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最小树的权矩阵，初值为</a:t>
            </a:r>
            <a:r>
              <a:rPr lang="en-US" sz="2200" b="1" dirty="0" smtClean="0">
                <a:solidFill>
                  <a:srgbClr val="C00000"/>
                </a:solidFill>
              </a:rPr>
              <a:t>zeros(n)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WW=W</a:t>
            </a:r>
            <a:r>
              <a:rPr lang="en-US" sz="2200" b="1" dirty="0" smtClean="0">
                <a:solidFill>
                  <a:srgbClr val="C00000"/>
                </a:solidFill>
              </a:rPr>
              <a:t>;                              %WW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仅仅为了找出实际的边数</a:t>
            </a:r>
            <a:r>
              <a:rPr lang="en-US" sz="2200" b="1" dirty="0" smtClean="0">
                <a:solidFill>
                  <a:srgbClr val="C00000"/>
                </a:solidFill>
              </a:rPr>
              <a:t>m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  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=1:n </a:t>
            </a:r>
            <a:endParaRPr lang="zh-CN" altLang="en-US" sz="2200" b="1" dirty="0" smtClean="0"/>
          </a:p>
          <a:p>
            <a:r>
              <a:rPr lang="en-US" sz="2200" b="1" dirty="0" smtClean="0"/>
              <a:t>      for j=1:n</a:t>
            </a:r>
            <a:endParaRPr lang="zh-CN" altLang="en-US" sz="2200" b="1" dirty="0" smtClean="0"/>
          </a:p>
          <a:p>
            <a:r>
              <a:rPr lang="en-US" sz="2200" b="1" dirty="0" smtClean="0"/>
              <a:t>         if W(</a:t>
            </a:r>
            <a:r>
              <a:rPr lang="en-US" sz="2200" b="1" dirty="0" err="1" smtClean="0"/>
              <a:t>i,j</a:t>
            </a:r>
            <a:r>
              <a:rPr lang="en-US" sz="2200" b="1" dirty="0" smtClean="0"/>
              <a:t>)==</a:t>
            </a:r>
            <a:r>
              <a:rPr lang="en-US" sz="2200" b="1" dirty="0" err="1" smtClean="0"/>
              <a:t>inf</a:t>
            </a:r>
            <a:r>
              <a:rPr lang="en-US" sz="2200" b="1" dirty="0" smtClean="0"/>
              <a:t>  WW(</a:t>
            </a:r>
            <a:r>
              <a:rPr lang="en-US" sz="2200" b="1" dirty="0" err="1" smtClean="0"/>
              <a:t>i,j</a:t>
            </a:r>
            <a:r>
              <a:rPr lang="en-US" sz="2200" b="1" dirty="0" smtClean="0"/>
              <a:t>)=0; </a:t>
            </a:r>
            <a:endParaRPr lang="zh-CN" altLang="en-US" sz="2200" b="1" dirty="0" smtClean="0"/>
          </a:p>
          <a:p>
            <a:r>
              <a:rPr lang="en-US" sz="2200" b="1" dirty="0" smtClean="0"/>
              <a:t>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end</a:t>
            </a:r>
            <a:endParaRPr lang="zh-CN" altLang="en-US" sz="2200" b="1" dirty="0" smtClean="0"/>
          </a:p>
          <a:p>
            <a:r>
              <a:rPr lang="en-US" sz="2200" b="1" dirty="0" smtClean="0"/>
              <a:t>   end</a:t>
            </a:r>
            <a:endParaRPr lang="zh-CN" altLang="en-US" sz="2200" b="1" dirty="0" smtClean="0"/>
          </a:p>
          <a:p>
            <a:r>
              <a:rPr lang="en-US" sz="2200" b="1" dirty="0" smtClean="0"/>
              <a:t>m=((</a:t>
            </a:r>
            <a:r>
              <a:rPr lang="en-US" sz="2200" b="1" dirty="0" err="1" smtClean="0"/>
              <a:t>nnz</a:t>
            </a:r>
            <a:r>
              <a:rPr lang="en-US" sz="2200" b="1" dirty="0" smtClean="0"/>
              <a:t>(WW))/2);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实际的边数</a:t>
            </a:r>
            <a:r>
              <a:rPr lang="en-US" sz="2200" b="1" dirty="0" smtClean="0">
                <a:solidFill>
                  <a:srgbClr val="C00000"/>
                </a:solidFill>
              </a:rPr>
              <a:t>m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j=0;                        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当前最小树所含的边数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20688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nnz</a:t>
            </a:r>
            <a:endParaRPr lang="en-US" altLang="zh-CN" sz="2400" dirty="0" smtClean="0"/>
          </a:p>
          <a:p>
            <a:r>
              <a:rPr lang="en-US" altLang="zh-CN" sz="2400" dirty="0" smtClean="0"/>
              <a:t>n = </a:t>
            </a:r>
            <a:r>
              <a:rPr lang="en-US" altLang="zh-CN" sz="2400" dirty="0" err="1" smtClean="0"/>
              <a:t>nnz</a:t>
            </a:r>
            <a:r>
              <a:rPr lang="en-US" altLang="zh-CN" sz="2400" dirty="0" smtClean="0"/>
              <a:t>(X)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Number of nonzero matrix elements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Description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n = </a:t>
            </a:r>
            <a:r>
              <a:rPr lang="en-US" altLang="zh-CN" sz="2400" dirty="0" err="1" smtClean="0"/>
              <a:t>nnz</a:t>
            </a:r>
            <a:r>
              <a:rPr lang="en-US" altLang="zh-CN" sz="2400" dirty="0" smtClean="0"/>
              <a:t>(X) returns the number of nonzero elements in matrix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72932"/>
            <a:ext cx="86439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=1:m    </a:t>
            </a:r>
            <a:endParaRPr lang="zh-CN" altLang="en-US" sz="2200" b="1" dirty="0" smtClean="0"/>
          </a:p>
          <a:p>
            <a:r>
              <a:rPr lang="en-US" sz="2200" b="1" dirty="0" smtClean="0"/>
              <a:t>   if j&lt;(n-1)        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如果树的边数不足</a:t>
            </a:r>
            <a:r>
              <a:rPr lang="en-US" sz="2200" b="1" dirty="0" smtClean="0">
                <a:solidFill>
                  <a:srgbClr val="C00000"/>
                </a:solidFill>
              </a:rPr>
              <a:t>n-1,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则执行下面代码</a:t>
            </a:r>
            <a:r>
              <a:rPr lang="en-US" sz="2200" b="1" dirty="0" smtClean="0">
                <a:solidFill>
                  <a:srgbClr val="C00000"/>
                </a:solidFill>
              </a:rPr>
              <a:t> %%%%%%%%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选出最小权的边</a:t>
            </a:r>
            <a:r>
              <a:rPr lang="en-US" sz="2200" b="1" dirty="0" smtClean="0">
                <a:solidFill>
                  <a:srgbClr val="C00000"/>
                </a:solidFill>
              </a:rPr>
              <a:t> W(</a:t>
            </a:r>
            <a:r>
              <a:rPr lang="en-US" sz="2200" b="1" dirty="0" err="1" smtClean="0">
                <a:solidFill>
                  <a:srgbClr val="C00000"/>
                </a:solidFill>
              </a:rPr>
              <a:t>a,b</a:t>
            </a:r>
            <a:r>
              <a:rPr lang="en-US" sz="2200" b="1" dirty="0" smtClean="0">
                <a:solidFill>
                  <a:srgbClr val="C00000"/>
                </a:solidFill>
              </a:rPr>
              <a:t>) %%%%%%%%%%%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minw</a:t>
            </a:r>
            <a:r>
              <a:rPr lang="en-US" sz="2200" b="1" dirty="0" smtClean="0"/>
              <a:t>=</a:t>
            </a:r>
            <a:r>
              <a:rPr lang="en-US" sz="2200" b="1" dirty="0" err="1" smtClean="0"/>
              <a:t>inf</a:t>
            </a:r>
            <a:r>
              <a:rPr lang="en-US" sz="2200" b="1" dirty="0" smtClean="0"/>
              <a:t>; a=0; b=0;     </a:t>
            </a:r>
            <a:endParaRPr lang="zh-CN" altLang="en-US" sz="2200" b="1" dirty="0" smtClean="0"/>
          </a:p>
          <a:p>
            <a:r>
              <a:rPr lang="en-US" sz="2200" b="1" dirty="0" smtClean="0"/>
              <a:t>      for k=1:n</a:t>
            </a:r>
            <a:endParaRPr lang="zh-CN" altLang="en-US" sz="2200" b="1" dirty="0" smtClean="0"/>
          </a:p>
          <a:p>
            <a:r>
              <a:rPr lang="en-US" sz="2200" b="1" dirty="0" smtClean="0"/>
              <a:t>         for </a:t>
            </a:r>
            <a:r>
              <a:rPr lang="en-US" altLang="zh-CN" sz="2200" b="1" dirty="0" smtClean="0"/>
              <a:t>s</a:t>
            </a:r>
            <a:r>
              <a:rPr lang="en-US" sz="2200" b="1" dirty="0" smtClean="0"/>
              <a:t>=(k+1):n</a:t>
            </a:r>
            <a:endParaRPr lang="zh-CN" altLang="en-US" sz="2200" b="1" dirty="0" smtClean="0"/>
          </a:p>
          <a:p>
            <a:r>
              <a:rPr lang="en-US" sz="2200" b="1" dirty="0" smtClean="0"/>
              <a:t>            if W(</a:t>
            </a:r>
            <a:r>
              <a:rPr lang="en-US" sz="2200" b="1" dirty="0" err="1" smtClean="0"/>
              <a:t>k,s</a:t>
            </a:r>
            <a:r>
              <a:rPr lang="en-US" sz="2200" b="1" dirty="0" smtClean="0"/>
              <a:t>)&lt;=</a:t>
            </a:r>
            <a:r>
              <a:rPr lang="en-US" sz="2200" b="1" dirty="0" err="1" smtClean="0"/>
              <a:t>minw</a:t>
            </a:r>
            <a:r>
              <a:rPr lang="en-US" sz="2200" b="1" dirty="0" smtClean="0"/>
              <a:t>  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 </a:t>
            </a:r>
            <a:r>
              <a:rPr lang="en-US" sz="2200" b="1" dirty="0" err="1" smtClean="0"/>
              <a:t>minw</a:t>
            </a:r>
            <a:r>
              <a:rPr lang="en-US" sz="2200" b="1" dirty="0" smtClean="0"/>
              <a:t>=W(</a:t>
            </a:r>
            <a:r>
              <a:rPr lang="en-US" sz="2200" b="1" dirty="0" err="1" smtClean="0"/>
              <a:t>k,s</a:t>
            </a:r>
            <a:r>
              <a:rPr lang="en-US" sz="2200" b="1" dirty="0" smtClean="0"/>
              <a:t>); a=k; b=s; </a:t>
            </a:r>
            <a:endParaRPr lang="zh-CN" altLang="en-US" sz="2200" b="1" dirty="0" smtClean="0"/>
          </a:p>
          <a:p>
            <a:r>
              <a:rPr lang="en-US" sz="2200" b="1" dirty="0" smtClean="0"/>
              <a:t>            end </a:t>
            </a:r>
            <a:endParaRPr lang="zh-CN" altLang="en-US" sz="2200" b="1" dirty="0" smtClean="0"/>
          </a:p>
          <a:p>
            <a:r>
              <a:rPr lang="en-US" sz="2200" b="1" dirty="0" smtClean="0"/>
              <a:t>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end</a:t>
            </a:r>
            <a:endParaRPr lang="zh-CN" altLang="en-US" sz="2200" b="1" dirty="0" smtClean="0"/>
          </a:p>
          <a:p>
            <a:r>
              <a:rPr lang="en-US" sz="2200" b="1" dirty="0" smtClean="0">
                <a:solidFill>
                  <a:srgbClr val="C00000"/>
                </a:solidFill>
              </a:rPr>
              <a:t>%%%%%%%%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选出最小权的边</a:t>
            </a:r>
            <a:r>
              <a:rPr lang="en-US" sz="2200" b="1" dirty="0" smtClean="0">
                <a:solidFill>
                  <a:srgbClr val="C00000"/>
                </a:solidFill>
              </a:rPr>
              <a:t> W(</a:t>
            </a:r>
            <a:r>
              <a:rPr lang="en-US" sz="2200" b="1" dirty="0" err="1" smtClean="0">
                <a:solidFill>
                  <a:srgbClr val="C00000"/>
                </a:solidFill>
              </a:rPr>
              <a:t>a,b</a:t>
            </a:r>
            <a:r>
              <a:rPr lang="en-US" sz="2200" b="1" dirty="0" smtClean="0">
                <a:solidFill>
                  <a:srgbClr val="C00000"/>
                </a:solidFill>
              </a:rPr>
              <a:t>) %%%%%%%%%%%</a:t>
            </a:r>
          </a:p>
          <a:p>
            <a:r>
              <a:rPr lang="en-US" sz="2200" b="1" dirty="0" smtClean="0"/>
              <a:t>T(</a:t>
            </a:r>
            <a:r>
              <a:rPr lang="en-US" sz="2200" b="1" dirty="0" err="1" smtClean="0"/>
              <a:t>a,b</a:t>
            </a:r>
            <a:r>
              <a:rPr lang="en-US" sz="2200" b="1" dirty="0" smtClean="0"/>
              <a:t>)=W(</a:t>
            </a:r>
            <a:r>
              <a:rPr lang="en-US" sz="2200" b="1" dirty="0" err="1" smtClean="0"/>
              <a:t>a,b</a:t>
            </a:r>
            <a:r>
              <a:rPr lang="en-US" sz="2200" b="1" dirty="0" smtClean="0"/>
              <a:t>); T(</a:t>
            </a:r>
            <a:r>
              <a:rPr lang="en-US" sz="2200" b="1" dirty="0" err="1" smtClean="0"/>
              <a:t>b,a</a:t>
            </a:r>
            <a:r>
              <a:rPr lang="en-US" sz="2200" b="1" dirty="0" smtClean="0"/>
              <a:t>)=W(</a:t>
            </a:r>
            <a:r>
              <a:rPr lang="en-US" sz="2200" b="1" dirty="0" err="1" smtClean="0"/>
              <a:t>a,b</a:t>
            </a:r>
            <a:r>
              <a:rPr lang="en-US" sz="2200" b="1" dirty="0" smtClean="0"/>
              <a:t>);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最小权的边</a:t>
            </a:r>
            <a:r>
              <a:rPr lang="en-US" sz="2200" b="1" dirty="0" smtClean="0">
                <a:solidFill>
                  <a:srgbClr val="C00000"/>
                </a:solidFill>
              </a:rPr>
              <a:t> W(</a:t>
            </a:r>
            <a:r>
              <a:rPr lang="en-US" sz="2200" b="1" dirty="0" err="1" smtClean="0">
                <a:solidFill>
                  <a:srgbClr val="C00000"/>
                </a:solidFill>
              </a:rPr>
              <a:t>a,b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添加进</a:t>
            </a:r>
            <a:r>
              <a:rPr lang="en-US" sz="2200" b="1" dirty="0" smtClean="0">
                <a:solidFill>
                  <a:srgbClr val="C00000"/>
                </a:solidFill>
              </a:rPr>
              <a:t>T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中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                                                           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马上检查是否</a:t>
            </a:r>
            <a:r>
              <a:rPr lang="en-US" sz="2200" b="1" dirty="0" smtClean="0">
                <a:solidFill>
                  <a:srgbClr val="C00000"/>
                </a:solidFill>
              </a:rPr>
              <a:t>T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中含圈</a:t>
            </a:r>
          </a:p>
          <a:p>
            <a:r>
              <a:rPr lang="en-US" sz="2200" b="1" dirty="0" smtClean="0"/>
              <a:t>      f=0;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第一次当然不含圈，所以</a:t>
            </a:r>
            <a:r>
              <a:rPr lang="en-US" sz="2200" b="1" dirty="0" smtClean="0">
                <a:solidFill>
                  <a:srgbClr val="C00000"/>
                </a:solidFill>
              </a:rPr>
              <a:t>f=0.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后面若有圈，则用</a:t>
            </a:r>
            <a:r>
              <a:rPr lang="en-US" sz="2200" b="1" dirty="0" smtClean="0">
                <a:solidFill>
                  <a:srgbClr val="C00000"/>
                </a:solidFill>
              </a:rPr>
              <a:t>f=1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1"/>
            <a:ext cx="42862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%%%%%%%%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判断是否出现圈</a:t>
            </a:r>
            <a:r>
              <a:rPr lang="en-US" sz="2200" b="1" dirty="0" smtClean="0">
                <a:solidFill>
                  <a:srgbClr val="C00000"/>
                </a:solidFill>
              </a:rPr>
              <a:t>%%%%%%%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      P=zeros(2,m);  y=0; </a:t>
            </a:r>
            <a:endParaRPr lang="zh-CN" altLang="en-US" sz="2200" b="1" dirty="0" smtClean="0"/>
          </a:p>
          <a:p>
            <a:r>
              <a:rPr lang="en-US" sz="2200" b="1" dirty="0" smtClean="0"/>
              <a:t>     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=1:n</a:t>
            </a:r>
            <a:endParaRPr lang="zh-CN" altLang="en-US" sz="2200" b="1" dirty="0" smtClean="0"/>
          </a:p>
          <a:p>
            <a:r>
              <a:rPr lang="en-US" sz="2200" b="1" dirty="0" smtClean="0"/>
              <a:t>         for v=(i+1):n</a:t>
            </a:r>
            <a:endParaRPr lang="zh-CN" altLang="en-US" sz="2200" b="1" dirty="0" smtClean="0"/>
          </a:p>
          <a:p>
            <a:r>
              <a:rPr lang="en-US" sz="2200" b="1" dirty="0" smtClean="0"/>
              <a:t>            if T(</a:t>
            </a:r>
            <a:r>
              <a:rPr lang="en-US" sz="2200" b="1" dirty="0" err="1" smtClean="0"/>
              <a:t>i,v</a:t>
            </a:r>
            <a:r>
              <a:rPr lang="en-US" sz="2200" b="1" dirty="0" smtClean="0"/>
              <a:t>)~=0    y=y+1; P(1,y)=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; P(2,y)=v;  </a:t>
            </a:r>
            <a:endParaRPr lang="zh-CN" altLang="en-US" sz="2200" b="1" dirty="0" smtClean="0"/>
          </a:p>
          <a:p>
            <a:r>
              <a:rPr lang="en-US" sz="2200" b="1" dirty="0" smtClean="0"/>
              <a:t>   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for y=1:m</a:t>
            </a:r>
            <a:endParaRPr lang="zh-CN" altLang="en-US" sz="2200" b="1" dirty="0" smtClean="0"/>
          </a:p>
          <a:p>
            <a:r>
              <a:rPr lang="en-US" sz="2200" b="1" dirty="0" smtClean="0"/>
              <a:t>         if P(1,y)&lt;P(2,y)</a:t>
            </a:r>
            <a:endParaRPr lang="zh-CN" altLang="en-US" sz="2200" b="1" dirty="0" smtClean="0"/>
          </a:p>
          <a:p>
            <a:r>
              <a:rPr lang="en-US" sz="2200" b="1" dirty="0" smtClean="0"/>
              <a:t>            for s=(y+1):m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if P(1,s)==P(2,y)  P(1,s)=P(1,y);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</a:t>
            </a:r>
            <a:r>
              <a:rPr lang="en-US" sz="2200" b="1" dirty="0" err="1" smtClean="0"/>
              <a:t>elseif</a:t>
            </a:r>
            <a:r>
              <a:rPr lang="en-US" sz="2200" b="1" dirty="0" smtClean="0"/>
              <a:t> P(2,s)==P(2,y)  P(2,s)=P(1,y);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      end</a:t>
            </a:r>
            <a:endParaRPr lang="zh-CN" altLang="en-US" sz="2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43438" y="295889"/>
            <a:ext cx="435771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P(2,y)=P(1,y); </a:t>
            </a:r>
            <a:endParaRPr lang="zh-CN" altLang="en-US" sz="2200" b="1" dirty="0" smtClean="0"/>
          </a:p>
          <a:p>
            <a:r>
              <a:rPr lang="en-US" sz="2200" b="1" dirty="0" smtClean="0"/>
              <a:t>         </a:t>
            </a:r>
            <a:r>
              <a:rPr lang="en-US" sz="2200" b="1" dirty="0" err="1" smtClean="0"/>
              <a:t>elseif</a:t>
            </a:r>
            <a:r>
              <a:rPr lang="en-US" sz="2200" b="1" dirty="0" smtClean="0"/>
              <a:t> P(2,y)&lt;P(1,y)</a:t>
            </a:r>
            <a:endParaRPr lang="zh-CN" altLang="en-US" sz="2200" b="1" dirty="0" smtClean="0"/>
          </a:p>
          <a:p>
            <a:r>
              <a:rPr lang="en-US" sz="2200" b="1" dirty="0" smtClean="0"/>
              <a:t>            for s=(y+1):m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if P(1,s)==P(1,y)  P(1,s)=P(2,y);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</a:t>
            </a:r>
            <a:r>
              <a:rPr lang="en-US" sz="2200" b="1" dirty="0" err="1" smtClean="0"/>
              <a:t>elseif</a:t>
            </a:r>
            <a:r>
              <a:rPr lang="en-US" sz="2200" b="1" dirty="0" smtClean="0"/>
              <a:t> P(2,s)==P(1,y)  P(2,s)=P(2,y);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      P(1,y)=P(2,y);</a:t>
            </a:r>
            <a:endParaRPr lang="zh-CN" altLang="en-US" sz="2200" b="1" dirty="0" smtClean="0"/>
          </a:p>
          <a:p>
            <a:r>
              <a:rPr lang="en-US" sz="2200" b="1" dirty="0" smtClean="0"/>
              <a:t>         </a:t>
            </a:r>
            <a:r>
              <a:rPr lang="en-US" sz="2200" b="1" dirty="0" err="1" smtClean="0"/>
              <a:t>elseif</a:t>
            </a:r>
            <a:r>
              <a:rPr lang="en-US" sz="2200" b="1" dirty="0" smtClean="0"/>
              <a:t> (P(1,y)+P(2,y))~=0   </a:t>
            </a:r>
            <a:endParaRPr lang="zh-CN" altLang="en-US" sz="2200" b="1" dirty="0" smtClean="0"/>
          </a:p>
          <a:p>
            <a:r>
              <a:rPr lang="en-US" sz="2200" b="1" dirty="0" smtClean="0"/>
              <a:t>                    f=1; %</a:t>
            </a:r>
            <a:r>
              <a:rPr lang="zh-CN" altLang="en-US" sz="2200" b="1" dirty="0" smtClean="0"/>
              <a:t>表示</a:t>
            </a:r>
            <a:r>
              <a:rPr lang="en-US" sz="2200" b="1" dirty="0" smtClean="0"/>
              <a:t>T</a:t>
            </a:r>
            <a:r>
              <a:rPr lang="zh-CN" altLang="en-US" sz="2200" b="1" dirty="0" smtClean="0"/>
              <a:t>中存在圈</a:t>
            </a:r>
          </a:p>
          <a:p>
            <a:r>
              <a:rPr lang="en-US" sz="2200" b="1" dirty="0" smtClean="0"/>
              <a:t>            break </a:t>
            </a:r>
            <a:endParaRPr lang="zh-CN" altLang="en-US" sz="2200" b="1" dirty="0" smtClean="0"/>
          </a:p>
          <a:p>
            <a:r>
              <a:rPr lang="en-US" sz="2200" b="1" dirty="0" smtClean="0"/>
              <a:t>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end</a:t>
            </a:r>
            <a:endParaRPr lang="zh-CN" altLang="en-US" sz="2200" b="1" dirty="0" smtClean="0"/>
          </a:p>
          <a:p>
            <a:r>
              <a:rPr lang="en-US" sz="2200" b="1" dirty="0" smtClean="0">
                <a:solidFill>
                  <a:srgbClr val="C00000"/>
                </a:solidFill>
              </a:rPr>
              <a:t>%%%%%%%%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判断是否出现圈</a:t>
            </a:r>
            <a:r>
              <a:rPr lang="en-US" sz="2200" b="1" dirty="0" smtClean="0">
                <a:solidFill>
                  <a:srgbClr val="C00000"/>
                </a:solidFill>
              </a:rPr>
              <a:t>%%%%%%%</a:t>
            </a:r>
            <a:endParaRPr lang="zh-CN" altLang="en-US" sz="2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578536"/>
            <a:ext cx="88582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if f==1   T(</a:t>
            </a:r>
            <a:r>
              <a:rPr lang="en-US" sz="2200" b="1" dirty="0" err="1" smtClean="0"/>
              <a:t>a,b</a:t>
            </a:r>
            <a:r>
              <a:rPr lang="en-US" sz="2200" b="1" dirty="0" smtClean="0"/>
              <a:t>)=0; T(</a:t>
            </a:r>
            <a:r>
              <a:rPr lang="en-US" sz="2200" b="1" dirty="0" err="1" smtClean="0"/>
              <a:t>b,a</a:t>
            </a:r>
            <a:r>
              <a:rPr lang="en-US" sz="2200" b="1" dirty="0" smtClean="0"/>
              <a:t>)=0;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若含圈，则刚刚加入的边应去掉</a:t>
            </a:r>
          </a:p>
          <a:p>
            <a:r>
              <a:rPr lang="en-US" sz="2200" b="1" dirty="0" smtClean="0"/>
              <a:t>      else j=j+1;                     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否则，即不含圈，则边数累加一次</a:t>
            </a:r>
          </a:p>
          <a:p>
            <a:r>
              <a:rPr lang="en-US" sz="2200" b="1" dirty="0" smtClean="0"/>
              <a:t>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W(</a:t>
            </a:r>
            <a:r>
              <a:rPr lang="en-US" sz="2200" b="1" dirty="0" err="1" smtClean="0"/>
              <a:t>a,b</a:t>
            </a:r>
            <a:r>
              <a:rPr lang="en-US" sz="2200" b="1" dirty="0" smtClean="0"/>
              <a:t>)=</a:t>
            </a:r>
            <a:r>
              <a:rPr lang="en-US" sz="2200" b="1" dirty="0" err="1" smtClean="0"/>
              <a:t>inf</a:t>
            </a:r>
            <a:r>
              <a:rPr lang="en-US" sz="2200" b="1" dirty="0" smtClean="0"/>
              <a:t>;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表示这条边已经考虑过了，取</a:t>
            </a:r>
            <a:r>
              <a:rPr lang="en-US" sz="2200" b="1" dirty="0" err="1" smtClean="0">
                <a:solidFill>
                  <a:srgbClr val="C00000"/>
                </a:solidFill>
              </a:rPr>
              <a:t>inf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则不会再被考虑</a:t>
            </a:r>
          </a:p>
          <a:p>
            <a:r>
              <a:rPr lang="en-US" sz="2200" b="1" dirty="0" smtClean="0"/>
              <a:t>   else           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即已经满足点边关系，即边数</a:t>
            </a:r>
            <a:r>
              <a:rPr lang="en-US" sz="2200" b="1" dirty="0" smtClean="0">
                <a:solidFill>
                  <a:srgbClr val="C00000"/>
                </a:solidFill>
              </a:rPr>
              <a:t>=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点数减一</a:t>
            </a:r>
            <a:r>
              <a:rPr lang="en-US" sz="2200" b="1" dirty="0" smtClean="0"/>
              <a:t> </a:t>
            </a:r>
            <a:endParaRPr lang="zh-CN" altLang="en-US" sz="2200" b="1" dirty="0" smtClean="0"/>
          </a:p>
          <a:p>
            <a:r>
              <a:rPr lang="en-US" sz="2200" b="1" dirty="0" smtClean="0"/>
              <a:t>      MST=T;                            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最小树记录在</a:t>
            </a:r>
            <a:r>
              <a:rPr lang="en-US" sz="2200" b="1" dirty="0" smtClean="0">
                <a:solidFill>
                  <a:srgbClr val="C00000"/>
                </a:solidFill>
              </a:rPr>
              <a:t>MST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中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dianshu</a:t>
            </a:r>
            <a:r>
              <a:rPr lang="en-US" sz="2200" b="1" dirty="0" smtClean="0"/>
              <a:t>=n</a:t>
            </a:r>
            <a:endParaRPr lang="zh-CN" altLang="en-US" sz="2200" b="1" dirty="0" smtClean="0"/>
          </a:p>
          <a:p>
            <a:r>
              <a:rPr lang="en-US" sz="2200" b="1" dirty="0" smtClean="0"/>
              <a:t>      node=input('Enter the node </a:t>
            </a:r>
            <a:r>
              <a:rPr lang="en-US" sz="2200" b="1" dirty="0" err="1" smtClean="0"/>
              <a:t>coordinate:node</a:t>
            </a:r>
            <a:r>
              <a:rPr lang="en-US" sz="2200" b="1" dirty="0" smtClean="0"/>
              <a:t>=')</a:t>
            </a:r>
            <a:endParaRPr lang="zh-CN" altLang="en-US" sz="2200" b="1" dirty="0" smtClean="0"/>
          </a:p>
          <a:p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% node coordinate 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表示节点坐标，可如下输入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 % 6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个节点</a:t>
            </a:r>
            <a:r>
              <a:rPr lang="en-US" sz="2200" b="1" dirty="0" smtClean="0">
                <a:solidFill>
                  <a:srgbClr val="C00000"/>
                </a:solidFill>
              </a:rPr>
              <a:t> [-2 0;-1 2;1 4;2 0;1 -4;-1 -2]</a:t>
            </a:r>
            <a:endParaRPr lang="zh-CN" alt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>
                <a:solidFill>
                  <a:srgbClr val="C00000"/>
                </a:solidFill>
              </a:rPr>
              <a:t> % 10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个节点</a:t>
            </a:r>
            <a:r>
              <a:rPr lang="en-US" sz="2200" b="1" dirty="0" smtClean="0">
                <a:solidFill>
                  <a:srgbClr val="C00000"/>
                </a:solidFill>
              </a:rPr>
              <a:t>[-3,0;-2,3;-2,-2;-1,1;-1,-1;1,1;1,-1;2,2;2,-3;3,0]</a:t>
            </a:r>
            <a:r>
              <a:rPr lang="en-US" sz="2200" b="1" dirty="0" smtClean="0"/>
              <a:t> </a:t>
            </a:r>
            <a:endParaRPr lang="zh-CN" altLang="en-US" sz="2200" b="1" dirty="0" smtClean="0"/>
          </a:p>
          <a:p>
            <a:r>
              <a:rPr lang="en-US" sz="2200" b="1" dirty="0" smtClean="0"/>
              <a:t>      input(‘The weight adjacent matrix of the Minimum Spanning Tree of the graph is:’) 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7154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=1:n </a:t>
            </a:r>
            <a:endParaRPr lang="zh-CN" altLang="en-US" sz="2200" b="1" dirty="0" smtClean="0"/>
          </a:p>
          <a:p>
            <a:r>
              <a:rPr lang="en-US" sz="2200" b="1" dirty="0" smtClean="0"/>
              <a:t>      for j=1:n</a:t>
            </a:r>
            <a:endParaRPr lang="zh-CN" altLang="en-US" sz="2200" b="1" dirty="0" smtClean="0"/>
          </a:p>
          <a:p>
            <a:r>
              <a:rPr lang="en-US" sz="2200" b="1" dirty="0" smtClean="0"/>
              <a:t>         if MST(</a:t>
            </a:r>
            <a:r>
              <a:rPr lang="en-US" sz="2200" b="1" dirty="0" err="1" smtClean="0"/>
              <a:t>i,j</a:t>
            </a:r>
            <a:r>
              <a:rPr lang="en-US" sz="2200" b="1" dirty="0" smtClean="0"/>
              <a:t>)==</a:t>
            </a:r>
            <a:r>
              <a:rPr lang="en-US" sz="2200" b="1" dirty="0" err="1" smtClean="0"/>
              <a:t>inf</a:t>
            </a:r>
            <a:r>
              <a:rPr lang="en-US" sz="2200" b="1" dirty="0" smtClean="0"/>
              <a:t>  MST(</a:t>
            </a:r>
            <a:r>
              <a:rPr lang="en-US" sz="2200" b="1" dirty="0" err="1" smtClean="0"/>
              <a:t>i,j</a:t>
            </a:r>
            <a:r>
              <a:rPr lang="en-US" sz="2200" b="1" dirty="0" smtClean="0"/>
              <a:t>)=0; </a:t>
            </a:r>
            <a:endParaRPr lang="zh-CN" altLang="en-US" sz="2200" b="1" dirty="0" smtClean="0"/>
          </a:p>
          <a:p>
            <a:r>
              <a:rPr lang="en-US" sz="2200" b="1" dirty="0" smtClean="0"/>
              <a:t>   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 end</a:t>
            </a:r>
            <a:endParaRPr lang="zh-CN" altLang="en-US" sz="2200" b="1" dirty="0" smtClean="0"/>
          </a:p>
          <a:p>
            <a:r>
              <a:rPr lang="en-US" sz="2200" b="1" dirty="0" smtClean="0"/>
              <a:t>     end</a:t>
            </a:r>
            <a:endParaRPr lang="zh-CN" altLang="en-US" sz="2200" b="1" dirty="0" smtClean="0"/>
          </a:p>
          <a:p>
            <a:r>
              <a:rPr lang="en-US" sz="2200" b="1" dirty="0" smtClean="0"/>
              <a:t>    MST</a:t>
            </a:r>
            <a:endParaRPr lang="zh-CN" altLang="en-US" sz="2200" b="1" dirty="0" smtClean="0"/>
          </a:p>
          <a:p>
            <a:r>
              <a:rPr lang="en-US" sz="2200" b="1" dirty="0" smtClean="0"/>
              <a:t>   </a:t>
            </a:r>
            <a:r>
              <a:rPr lang="en-US" sz="2200" b="1" dirty="0" err="1" smtClean="0"/>
              <a:t>gplot</a:t>
            </a:r>
            <a:r>
              <a:rPr lang="en-US" sz="2200" b="1" dirty="0" smtClean="0"/>
              <a:t>(MST, node, ‘r-d’)</a:t>
            </a:r>
            <a:r>
              <a:rPr lang="en-US" sz="2200" b="1" dirty="0" smtClean="0">
                <a:solidFill>
                  <a:srgbClr val="C00000"/>
                </a:solidFill>
              </a:rPr>
              <a:t>                       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画出最小生成树的图形</a:t>
            </a:r>
            <a:endParaRPr lang="zh-CN" altLang="en-US" sz="2200" b="1" dirty="0" smtClean="0"/>
          </a:p>
          <a:p>
            <a:r>
              <a:rPr lang="en-US" sz="2200" b="1" dirty="0" smtClean="0"/>
              <a:t>    weight=sum(sum(MST))/2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输出最小生成树的权值</a:t>
            </a:r>
            <a:endParaRPr lang="zh-CN" altLang="en-US" sz="2200" b="1" dirty="0" smtClean="0"/>
          </a:p>
          <a:p>
            <a:r>
              <a:rPr lang="en-US" sz="2200" b="1" dirty="0" smtClean="0"/>
              <a:t>      break     </a:t>
            </a:r>
            <a:endParaRPr lang="zh-CN" altLang="en-US" sz="2200" b="1" dirty="0" smtClean="0"/>
          </a:p>
          <a:p>
            <a:r>
              <a:rPr lang="en-US" sz="2200" b="1" dirty="0" smtClean="0"/>
              <a:t>   end      </a:t>
            </a:r>
            <a:endParaRPr lang="zh-CN" altLang="en-US" sz="2200" b="1" dirty="0" smtClean="0"/>
          </a:p>
          <a:p>
            <a:r>
              <a:rPr lang="en-US" sz="2200" b="1" dirty="0" smtClean="0"/>
              <a:t>end</a:t>
            </a:r>
            <a:endParaRPr lang="zh-CN" altLang="en-US" sz="2200" b="1" dirty="0" smtClean="0"/>
          </a:p>
          <a:p>
            <a:r>
              <a:rPr lang="en-US" sz="2200" b="1" dirty="0" smtClean="0"/>
              <a:t> </a:t>
            </a:r>
            <a:endParaRPr lang="zh-CN" altLang="en-US" sz="2200" b="1" dirty="0" smtClean="0"/>
          </a:p>
          <a:p>
            <a:r>
              <a:rPr lang="en-US" sz="2200" b="1" dirty="0" smtClean="0"/>
              <a:t>if j&lt;(n-1) </a:t>
            </a:r>
            <a:r>
              <a:rPr lang="en-US" sz="2200" b="1" dirty="0" smtClean="0">
                <a:solidFill>
                  <a:srgbClr val="C00000"/>
                </a:solidFill>
              </a:rPr>
              <a:t>%%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如果计算结束仍然不满足点边关系，即边数小于点数减一，则表示该图不存在最小树</a:t>
            </a:r>
          </a:p>
          <a:p>
            <a:r>
              <a:rPr lang="en-US" sz="2200" b="1" dirty="0" smtClean="0"/>
              <a:t>   input('The graph </a:t>
            </a:r>
            <a:r>
              <a:rPr lang="en-US" sz="2200" b="1" dirty="0" err="1" smtClean="0"/>
              <a:t>doesn"t</a:t>
            </a:r>
            <a:r>
              <a:rPr lang="en-US" sz="2200" b="1" dirty="0" smtClean="0"/>
              <a:t> include a Minimum Spanning Tree.')  </a:t>
            </a:r>
            <a:endParaRPr lang="zh-CN" altLang="en-US" sz="2200" b="1" dirty="0" smtClean="0"/>
          </a:p>
          <a:p>
            <a:r>
              <a:rPr lang="en-US" sz="2200" b="1" dirty="0" smtClean="0"/>
              <a:t>end           </a:t>
            </a:r>
            <a:endParaRPr lang="zh-CN" altLang="en-US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gplot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A,Coordinates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gplot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A,Coordinates,LineSpec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gplot</a:t>
            </a:r>
            <a:r>
              <a:rPr lang="en-US" altLang="zh-CN" sz="2400" dirty="0" smtClean="0"/>
              <a:t> function graphs a set of coordinates using an adjacency matrix.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gplot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A,Coordinates</a:t>
            </a:r>
            <a:r>
              <a:rPr lang="en-US" altLang="zh-CN" sz="2400" dirty="0" smtClean="0"/>
              <a:t>) plots a graph of the nodes defined in Coordinates according to the n-by-n adjacency matrix A, where n is the number of nodes. Coordinates is an n-by-2 matrix, where n is the number of nodes and each coordinate pair represents one node.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gplot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A,Coordinates,LineSpec</a:t>
            </a:r>
            <a:r>
              <a:rPr lang="en-US" altLang="zh-CN" sz="2400" dirty="0" smtClean="0"/>
              <a:t>) plots the nodes using the line type, marker symbol, and color specified by </a:t>
            </a:r>
            <a:r>
              <a:rPr lang="en-US" altLang="zh-CN" sz="2400" dirty="0" err="1" smtClean="0"/>
              <a:t>LineSpec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28604"/>
            <a:ext cx="6014858" cy="344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214422"/>
            <a:ext cx="5355429" cy="473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652755" y="6021288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% 6</a:t>
            </a:r>
            <a:r>
              <a:rPr lang="zh-CN" altLang="en-US" b="1" dirty="0" smtClean="0">
                <a:solidFill>
                  <a:srgbClr val="C00000"/>
                </a:solidFill>
              </a:rPr>
              <a:t>个节点坐标</a:t>
            </a:r>
            <a:r>
              <a:rPr lang="en-US" altLang="zh-CN" b="1" dirty="0" smtClean="0">
                <a:solidFill>
                  <a:srgbClr val="C00000"/>
                </a:solidFill>
              </a:rPr>
              <a:t> [-2 0;-1 2;1 4;2 0;1 -4;-1 -2]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803</Words>
  <Application>Microsoft Office PowerPoint</Application>
  <PresentationFormat>全屏显示(4:3)</PresentationFormat>
  <Paragraphs>130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30</cp:revision>
  <dcterms:created xsi:type="dcterms:W3CDTF">2017-05-14T17:02:07Z</dcterms:created>
  <dcterms:modified xsi:type="dcterms:W3CDTF">2019-05-26T15:10:53Z</dcterms:modified>
</cp:coreProperties>
</file>