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0" r:id="rId5"/>
    <p:sldId id="261" r:id="rId6"/>
    <p:sldId id="263" r:id="rId7"/>
    <p:sldId id="282" r:id="rId8"/>
    <p:sldId id="279" r:id="rId9"/>
    <p:sldId id="280" r:id="rId10"/>
    <p:sldId id="281" r:id="rId11"/>
    <p:sldId id="283" r:id="rId12"/>
    <p:sldId id="284" r:id="rId13"/>
    <p:sldId id="269" r:id="rId14"/>
    <p:sldId id="265" r:id="rId15"/>
    <p:sldId id="266" r:id="rId16"/>
    <p:sldId id="270" r:id="rId17"/>
    <p:sldId id="268" r:id="rId18"/>
    <p:sldId id="271" r:id="rId19"/>
    <p:sldId id="278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4414" y="1785926"/>
          <a:ext cx="5524500" cy="3505200"/>
        </p:xfrm>
        <a:graphic>
          <a:graphicData uri="http://schemas.openxmlformats.org/presentationml/2006/ole">
            <p:oleObj spid="_x0000_s2052" name="Equation" r:id="rId3" imgW="1841400" imgH="1168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852" y="64291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课后习题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2.2,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页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071563" y="930275"/>
          <a:ext cx="5911850" cy="515938"/>
        </p:xfrm>
        <a:graphic>
          <a:graphicData uri="http://schemas.openxmlformats.org/presentationml/2006/ole">
            <p:oleObj spid="_x0000_s41986" name="Equation" r:id="rId3" imgW="2616120" imgH="228600" progId="Equation.DSMT4">
              <p:embed/>
            </p:oleObj>
          </a:graphicData>
        </a:graphic>
      </p:graphicFrame>
      <p:graphicFrame>
        <p:nvGraphicFramePr>
          <p:cNvPr id="4" name="Group 130"/>
          <p:cNvGraphicFramePr>
            <a:graphicFrameLocks noGrp="1"/>
          </p:cNvGraphicFramePr>
          <p:nvPr/>
        </p:nvGraphicFramePr>
        <p:xfrm>
          <a:off x="785786" y="1643050"/>
          <a:ext cx="8001056" cy="3143539"/>
        </p:xfrm>
        <a:graphic>
          <a:graphicData uri="http://schemas.openxmlformats.org/drawingml/2006/table">
            <a:tbl>
              <a:tblPr/>
              <a:tblGrid>
                <a:gridCol w="923195"/>
                <a:gridCol w="934193"/>
                <a:gridCol w="642942"/>
                <a:gridCol w="857256"/>
                <a:gridCol w="714380"/>
                <a:gridCol w="857256"/>
                <a:gridCol w="1571636"/>
                <a:gridCol w="1500198"/>
              </a:tblGrid>
              <a:tr h="6098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2+u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基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2+u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4/3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09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1/3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098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u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(5+4u)/3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(u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1)/3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998560" y="5026025"/>
          <a:ext cx="6716712" cy="974725"/>
        </p:xfrm>
        <a:graphic>
          <a:graphicData uri="http://schemas.openxmlformats.org/presentationml/2006/ole">
            <p:oleObj spid="_x0000_s41987" name="Equation" r:id="rId4" imgW="29718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G_20180412_1702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0180412_170227_旋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0"/>
          <p:cNvGraphicFramePr>
            <a:graphicFrameLocks noGrp="1"/>
          </p:cNvGraphicFramePr>
          <p:nvPr/>
        </p:nvGraphicFramePr>
        <p:xfrm>
          <a:off x="1214414" y="2071678"/>
          <a:ext cx="6670700" cy="3145536"/>
        </p:xfrm>
        <a:graphic>
          <a:graphicData uri="http://schemas.openxmlformats.org/drawingml/2006/table">
            <a:tbl>
              <a:tblPr/>
              <a:tblGrid>
                <a:gridCol w="1334140"/>
                <a:gridCol w="1334140"/>
                <a:gridCol w="1334140"/>
                <a:gridCol w="1334140"/>
                <a:gridCol w="1334140"/>
              </a:tblGrid>
              <a:tr h="974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任务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人员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甲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0100" y="785794"/>
            <a:ext cx="678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整数规划作业：</a:t>
            </a:r>
            <a:endParaRPr lang="en-US" altLang="zh-CN" sz="3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154</a:t>
            </a:r>
            <a:r>
              <a:rPr lang="zh-CN" altLang="en-US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页，课后习题</a:t>
            </a:r>
            <a:r>
              <a:rPr lang="en-US" altLang="zh-CN" sz="32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6.9</a:t>
            </a:r>
            <a:endParaRPr lang="zh-CN" altLang="en-US" sz="32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5715016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总时间为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70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38195" y="1857364"/>
            <a:ext cx="7962895" cy="3485515"/>
            <a:chOff x="720" y="864"/>
            <a:chExt cx="4560" cy="1996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V="1">
              <a:off x="1016" y="1140"/>
              <a:ext cx="694" cy="601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7"/>
            <p:cNvSpPr>
              <a:spLocks noChangeShapeType="1"/>
            </p:cNvSpPr>
            <p:nvPr/>
          </p:nvSpPr>
          <p:spPr bwMode="auto">
            <a:xfrm flipV="1">
              <a:off x="1066" y="1840"/>
              <a:ext cx="644" cy="9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056" y="1840"/>
              <a:ext cx="857" cy="5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016" y="1962"/>
              <a:ext cx="694" cy="579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2056" y="1028"/>
              <a:ext cx="840" cy="12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056" y="2641"/>
              <a:ext cx="873" cy="4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259" y="1044"/>
              <a:ext cx="758" cy="333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346" y="1511"/>
              <a:ext cx="611" cy="284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3259" y="2312"/>
              <a:ext cx="774" cy="266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4346" y="1928"/>
              <a:ext cx="627" cy="250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242" y="1477"/>
              <a:ext cx="775" cy="268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226" y="1911"/>
              <a:ext cx="758" cy="301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006" y="1128"/>
              <a:ext cx="940" cy="617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973" y="1211"/>
              <a:ext cx="973" cy="1284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2006" y="1128"/>
              <a:ext cx="907" cy="613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022" y="1945"/>
              <a:ext cx="907" cy="617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1989" y="1190"/>
              <a:ext cx="1007" cy="1272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V="1">
              <a:off x="2056" y="1895"/>
              <a:ext cx="890" cy="646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209" y="1161"/>
              <a:ext cx="874" cy="929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3226" y="1577"/>
              <a:ext cx="841" cy="901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205" y="1324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264" y="1710"/>
              <a:ext cx="18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205" y="2236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160" y="892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165" y="1132"/>
              <a:ext cx="18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872" y="1324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016" y="1519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149" y="1708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2021" y="2047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1968" y="2206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6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2213" y="2671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213" y="2428"/>
              <a:ext cx="18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552" y="1039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3413" y="1279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325" y="1516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3325" y="2000"/>
              <a:ext cx="18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413" y="2223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3504" y="2476"/>
              <a:ext cx="187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561" y="1468"/>
              <a:ext cx="187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4556" y="2094"/>
              <a:ext cx="187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2913" y="864"/>
              <a:ext cx="346" cy="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C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2929" y="2446"/>
              <a:ext cx="346" cy="3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C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4009" y="1265"/>
              <a:ext cx="346" cy="3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D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720" y="1665"/>
              <a:ext cx="346" cy="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8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1689" y="890"/>
              <a:ext cx="346" cy="3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B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1702" y="2440"/>
              <a:ext cx="346" cy="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B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1702" y="1665"/>
              <a:ext cx="346" cy="35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B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4017" y="2062"/>
              <a:ext cx="346" cy="3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D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4934" y="1660"/>
              <a:ext cx="346" cy="3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2913" y="1645"/>
              <a:ext cx="346" cy="3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C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571480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动态规划作业：求点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到点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的最短路。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V="1">
            <a:off x="1612900" y="1384300"/>
            <a:ext cx="1101725" cy="954088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1692275" y="2495550"/>
            <a:ext cx="1022350" cy="142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3263900" y="2495550"/>
            <a:ext cx="1360488" cy="7938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1612900" y="2689225"/>
            <a:ext cx="1101725" cy="919163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3263900" y="1206500"/>
            <a:ext cx="1333500" cy="1905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263900" y="3767138"/>
            <a:ext cx="1385888" cy="635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5173663" y="1231900"/>
            <a:ext cx="1203325" cy="5286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6899275" y="1973263"/>
            <a:ext cx="969963" cy="450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5173663" y="3244850"/>
            <a:ext cx="1228725" cy="422275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6899275" y="2635250"/>
            <a:ext cx="995363" cy="396875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V="1">
            <a:off x="5146675" y="1919288"/>
            <a:ext cx="1230313" cy="42545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5121275" y="2608263"/>
            <a:ext cx="1203325" cy="477837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184525" y="1365250"/>
            <a:ext cx="1492250" cy="979488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132138" y="1497013"/>
            <a:ext cx="1544637" cy="203835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V="1">
            <a:off x="3203575" y="1341438"/>
            <a:ext cx="1439863" cy="973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3209925" y="2662238"/>
            <a:ext cx="1439863" cy="979487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157538" y="1463675"/>
            <a:ext cx="1598612" cy="201930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3263900" y="2582863"/>
            <a:ext cx="1412875" cy="1025525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094288" y="1417638"/>
            <a:ext cx="1387475" cy="1474787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5121275" y="2078038"/>
            <a:ext cx="1335088" cy="1430337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912938" y="1676400"/>
            <a:ext cx="2968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2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2006600" y="2289175"/>
            <a:ext cx="2968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5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912938" y="3124200"/>
            <a:ext cx="2968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429000" y="990600"/>
            <a:ext cx="2968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436938" y="1371600"/>
            <a:ext cx="296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2971800" y="1676400"/>
            <a:ext cx="2968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10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3200400" y="1985963"/>
            <a:ext cx="2968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6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411538" y="2286000"/>
            <a:ext cx="2968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10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3208338" y="2824163"/>
            <a:ext cx="2968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124200" y="3076575"/>
            <a:ext cx="2968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1600">
                <a:latin typeface="Times New Roman" pitchFamily="18" charset="0"/>
              </a:rPr>
              <a:t>13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3513138" y="3814763"/>
            <a:ext cx="2968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11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3513138" y="3429000"/>
            <a:ext cx="2968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12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5638800" y="1223963"/>
            <a:ext cx="2968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3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5418138" y="1604963"/>
            <a:ext cx="2968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9</a:t>
            </a: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5278438" y="1981200"/>
            <a:ext cx="2968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6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5278438" y="2749550"/>
            <a:ext cx="2968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5</a:t>
            </a:r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5418138" y="3103563"/>
            <a:ext cx="2968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8</a:t>
            </a: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5562600" y="3505200"/>
            <a:ext cx="296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10</a:t>
            </a: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7240588" y="1905000"/>
            <a:ext cx="2968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5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7232650" y="2898775"/>
            <a:ext cx="2968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1600">
                <a:latin typeface="Times New Roman" pitchFamily="18" charset="0"/>
              </a:rPr>
              <a:t>2</a:t>
            </a:r>
          </a:p>
        </p:txBody>
      </p:sp>
      <p:sp>
        <p:nvSpPr>
          <p:cNvPr id="52266" name="Oval 42"/>
          <p:cNvSpPr>
            <a:spLocks noChangeArrowheads="1"/>
          </p:cNvSpPr>
          <p:nvPr/>
        </p:nvSpPr>
        <p:spPr bwMode="auto">
          <a:xfrm>
            <a:off x="4624388" y="946150"/>
            <a:ext cx="549275" cy="557213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4649788" y="3457575"/>
            <a:ext cx="549275" cy="5556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3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68" name="Oval 44"/>
          <p:cNvSpPr>
            <a:spLocks noChangeArrowheads="1"/>
          </p:cNvSpPr>
          <p:nvPr/>
        </p:nvSpPr>
        <p:spPr bwMode="auto">
          <a:xfrm>
            <a:off x="6364288" y="1582738"/>
            <a:ext cx="549275" cy="5556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1143000" y="2217738"/>
            <a:ext cx="549275" cy="5572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800" dirty="0">
                <a:latin typeface="Times New Roman" pitchFamily="18" charset="0"/>
              </a:rPr>
              <a:t>A</a:t>
            </a:r>
          </a:p>
        </p:txBody>
      </p:sp>
      <p:sp>
        <p:nvSpPr>
          <p:cNvPr id="52270" name="Oval 46"/>
          <p:cNvSpPr>
            <a:spLocks noChangeArrowheads="1"/>
          </p:cNvSpPr>
          <p:nvPr/>
        </p:nvSpPr>
        <p:spPr bwMode="auto">
          <a:xfrm>
            <a:off x="2681288" y="987425"/>
            <a:ext cx="549275" cy="5556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2701925" y="3448050"/>
            <a:ext cx="549275" cy="557213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3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2701925" y="2217738"/>
            <a:ext cx="549275" cy="557212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73" name="Oval 49"/>
          <p:cNvSpPr>
            <a:spLocks noChangeArrowheads="1"/>
          </p:cNvSpPr>
          <p:nvPr/>
        </p:nvSpPr>
        <p:spPr bwMode="auto">
          <a:xfrm>
            <a:off x="6376988" y="2847975"/>
            <a:ext cx="549275" cy="5556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74" name="Oval 50"/>
          <p:cNvSpPr>
            <a:spLocks noChangeArrowheads="1"/>
          </p:cNvSpPr>
          <p:nvPr/>
        </p:nvSpPr>
        <p:spPr bwMode="auto">
          <a:xfrm>
            <a:off x="7832725" y="2209800"/>
            <a:ext cx="549275" cy="5556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E</a:t>
            </a:r>
          </a:p>
        </p:txBody>
      </p:sp>
      <p:sp>
        <p:nvSpPr>
          <p:cNvPr id="52275" name="Oval 51"/>
          <p:cNvSpPr>
            <a:spLocks noChangeArrowheads="1"/>
          </p:cNvSpPr>
          <p:nvPr/>
        </p:nvSpPr>
        <p:spPr bwMode="auto">
          <a:xfrm>
            <a:off x="4624388" y="2185988"/>
            <a:ext cx="549275" cy="555625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6172200" y="3505200"/>
            <a:ext cx="10668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(D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)=2</a:t>
            </a:r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7643813" y="1652588"/>
            <a:ext cx="9906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(E)=0</a:t>
            </a:r>
          </a:p>
        </p:txBody>
      </p:sp>
      <p:sp>
        <p:nvSpPr>
          <p:cNvPr id="52278" name="Text Box 54"/>
          <p:cNvSpPr txBox="1">
            <a:spLocks noChangeArrowheads="1"/>
          </p:cNvSpPr>
          <p:nvPr/>
        </p:nvSpPr>
        <p:spPr bwMode="auto">
          <a:xfrm>
            <a:off x="4267200" y="4114800"/>
            <a:ext cx="12192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(C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)=12</a:t>
            </a: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172200" y="1066800"/>
            <a:ext cx="10668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(D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)=5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286000" y="4114800"/>
            <a:ext cx="12192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(B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)=19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4267200" y="1676400"/>
            <a:ext cx="11430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(C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)=7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4267200" y="457200"/>
            <a:ext cx="11430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(C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)=8</a:t>
            </a:r>
          </a:p>
        </p:txBody>
      </p:sp>
      <p:sp>
        <p:nvSpPr>
          <p:cNvPr id="52283" name="Text Box 59"/>
          <p:cNvSpPr txBox="1">
            <a:spLocks noChangeArrowheads="1"/>
          </p:cNvSpPr>
          <p:nvPr/>
        </p:nvSpPr>
        <p:spPr bwMode="auto">
          <a:xfrm>
            <a:off x="696913" y="1651000"/>
            <a:ext cx="11430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(A)=19</a:t>
            </a:r>
          </a:p>
        </p:txBody>
      </p: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2286000" y="1651000"/>
            <a:ext cx="12192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(B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)=14</a:t>
            </a:r>
          </a:p>
        </p:txBody>
      </p:sp>
      <p:sp>
        <p:nvSpPr>
          <p:cNvPr id="52285" name="Text Box 61"/>
          <p:cNvSpPr txBox="1">
            <a:spLocks noChangeArrowheads="1"/>
          </p:cNvSpPr>
          <p:nvPr/>
        </p:nvSpPr>
        <p:spPr bwMode="auto">
          <a:xfrm>
            <a:off x="2286000" y="457200"/>
            <a:ext cx="1219200" cy="406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(B</a:t>
            </a:r>
            <a:r>
              <a:rPr kumimoji="1" lang="en-US" altLang="zh-CN" sz="2000" b="1" baseline="-2500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)=21</a:t>
            </a:r>
          </a:p>
        </p:txBody>
      </p:sp>
      <p:sp>
        <p:nvSpPr>
          <p:cNvPr id="52286" name="Text Box 62"/>
          <p:cNvSpPr txBox="1">
            <a:spLocks noChangeArrowheads="1"/>
          </p:cNvSpPr>
          <p:nvPr/>
        </p:nvSpPr>
        <p:spPr bwMode="auto">
          <a:xfrm>
            <a:off x="609600" y="49530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u="sng" dirty="0">
                <a:solidFill>
                  <a:schemeClr val="tx2"/>
                </a:solidFill>
                <a:latin typeface="Times New Roman" pitchFamily="18" charset="0"/>
              </a:rPr>
              <a:t>状态   最优决策   状态   最优决策   状态   最优决策   状态   最优决策   状态</a:t>
            </a:r>
          </a:p>
        </p:txBody>
      </p:sp>
      <p:sp>
        <p:nvSpPr>
          <p:cNvPr id="52287" name="Text Box 63"/>
          <p:cNvSpPr txBox="1">
            <a:spLocks noChangeArrowheads="1"/>
          </p:cNvSpPr>
          <p:nvPr/>
        </p:nvSpPr>
        <p:spPr bwMode="auto">
          <a:xfrm>
            <a:off x="762000" y="5410200"/>
            <a:ext cx="8382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A    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（ 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）    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2    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）    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）   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（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，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）     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E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kumimoji="1" lang="en-US" altLang="en-US" sz="200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到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的最短路径为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19</a:t>
            </a:r>
            <a:r>
              <a:rPr kumimoji="1" lang="zh-CN" altLang="en-US" sz="2000">
                <a:solidFill>
                  <a:schemeClr val="tx2"/>
                </a:solidFill>
                <a:latin typeface="Times New Roman" pitchFamily="18" charset="0"/>
              </a:rPr>
              <a:t>，路线为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A→B 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→C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 →D</a:t>
            </a:r>
            <a:r>
              <a:rPr kumimoji="1" lang="en-US" altLang="zh-CN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2000">
                <a:solidFill>
                  <a:schemeClr val="tx2"/>
                </a:solidFill>
                <a:latin typeface="Times New Roman" pitchFamily="18" charset="0"/>
              </a:rPr>
              <a:t> →E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8166" y="534378"/>
            <a:ext cx="83058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动态规划作业：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某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公司拥有资金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万元，若投资于项目</a:t>
            </a:r>
            <a:r>
              <a:rPr lang="zh-CN" altLang="en-US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＝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1,2,3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的投资额为 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时，其收益分别为</a:t>
            </a:r>
            <a:r>
              <a:rPr lang="zh-CN" altLang="en-US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)=4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i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, 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)=9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, g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(x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)=2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en-US" altLang="zh-CN" sz="2800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aseline="-25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lang="en-US" altLang="zh-CN" sz="2800" baseline="-25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试建立模型使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总收益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最大；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试利用动态规划方法求最优解。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500298" y="1928802"/>
          <a:ext cx="3289300" cy="1620837"/>
        </p:xfrm>
        <a:graphic>
          <a:graphicData uri="http://schemas.openxmlformats.org/presentationml/2006/ole">
            <p:oleObj spid="_x0000_s24578" name="Equation" r:id="rId3" imgW="3288960" imgH="1625400" progId="Equation.DSMT4">
              <p:embed/>
            </p:oleObj>
          </a:graphicData>
        </a:graphic>
      </p:graphicFrame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611188" y="785794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即用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动态规划方法解下面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</a:t>
            </a:r>
            <a:endParaRPr lang="zh-CN" altLang="en-US" sz="2800" dirty="0">
              <a:latin typeface="黑体" pitchFamily="49" charset="-122"/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86050" y="4286256"/>
            <a:ext cx="4105275" cy="19431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最优解为：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10</a:t>
            </a:r>
            <a:endParaRPr kumimoji="0" lang="en-US" altLang="zh-CN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85786" y="57148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Dijkstra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算法求下图从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到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的最短路。 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571604" y="1428736"/>
            <a:ext cx="5429288" cy="2428892"/>
            <a:chOff x="1571604" y="1428736"/>
            <a:chExt cx="5429288" cy="2428892"/>
          </a:xfrm>
        </p:grpSpPr>
        <p:sp>
          <p:nvSpPr>
            <p:cNvPr id="8" name="Line 48"/>
            <p:cNvSpPr>
              <a:spLocks noChangeShapeType="1"/>
            </p:cNvSpPr>
            <p:nvPr/>
          </p:nvSpPr>
          <p:spPr bwMode="auto">
            <a:xfrm>
              <a:off x="4163992" y="1928802"/>
              <a:ext cx="143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71604" y="1428736"/>
              <a:ext cx="5429288" cy="2428892"/>
              <a:chOff x="1500166" y="1928802"/>
              <a:chExt cx="5429288" cy="2428892"/>
            </a:xfrm>
          </p:grpSpPr>
          <p:sp>
            <p:nvSpPr>
              <p:cNvPr id="3" name="Line 41"/>
              <p:cNvSpPr>
                <a:spLocks noChangeShapeType="1"/>
              </p:cNvSpPr>
              <p:nvPr/>
            </p:nvSpPr>
            <p:spPr bwMode="auto">
              <a:xfrm flipV="1">
                <a:off x="2003405" y="2432040"/>
                <a:ext cx="647700" cy="7207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42"/>
              <p:cNvSpPr>
                <a:spLocks noChangeShapeType="1"/>
              </p:cNvSpPr>
              <p:nvPr/>
            </p:nvSpPr>
            <p:spPr bwMode="auto">
              <a:xfrm>
                <a:off x="2003405" y="3152765"/>
                <a:ext cx="720725" cy="719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45"/>
              <p:cNvSpPr>
                <a:spLocks noChangeShapeType="1"/>
              </p:cNvSpPr>
              <p:nvPr/>
            </p:nvSpPr>
            <p:spPr bwMode="auto">
              <a:xfrm>
                <a:off x="2651105" y="2432040"/>
                <a:ext cx="15128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46"/>
              <p:cNvSpPr>
                <a:spLocks noChangeShapeType="1"/>
              </p:cNvSpPr>
              <p:nvPr/>
            </p:nvSpPr>
            <p:spPr bwMode="auto">
              <a:xfrm>
                <a:off x="2724130" y="3871902"/>
                <a:ext cx="1511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47"/>
              <p:cNvSpPr>
                <a:spLocks noChangeShapeType="1"/>
              </p:cNvSpPr>
              <p:nvPr/>
            </p:nvSpPr>
            <p:spPr bwMode="auto">
              <a:xfrm>
                <a:off x="4235430" y="3871902"/>
                <a:ext cx="1296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49"/>
              <p:cNvSpPr>
                <a:spLocks noChangeShapeType="1"/>
              </p:cNvSpPr>
              <p:nvPr/>
            </p:nvSpPr>
            <p:spPr bwMode="auto">
              <a:xfrm>
                <a:off x="5603855" y="2432040"/>
                <a:ext cx="720725" cy="7207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50"/>
              <p:cNvSpPr>
                <a:spLocks noChangeShapeType="1"/>
              </p:cNvSpPr>
              <p:nvPr/>
            </p:nvSpPr>
            <p:spPr bwMode="auto">
              <a:xfrm flipV="1">
                <a:off x="5532417" y="3152765"/>
                <a:ext cx="792163" cy="719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52"/>
              <p:cNvSpPr>
                <a:spLocks noChangeShapeType="1"/>
              </p:cNvSpPr>
              <p:nvPr/>
            </p:nvSpPr>
            <p:spPr bwMode="auto">
              <a:xfrm>
                <a:off x="2651105" y="2432040"/>
                <a:ext cx="1512887" cy="1439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53"/>
              <p:cNvSpPr>
                <a:spLocks noChangeShapeType="1"/>
              </p:cNvSpPr>
              <p:nvPr/>
            </p:nvSpPr>
            <p:spPr bwMode="auto">
              <a:xfrm flipV="1">
                <a:off x="2651105" y="2432040"/>
                <a:ext cx="1512887" cy="13684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4"/>
              <p:cNvSpPr>
                <a:spLocks noChangeShapeType="1"/>
              </p:cNvSpPr>
              <p:nvPr/>
            </p:nvSpPr>
            <p:spPr bwMode="auto">
              <a:xfrm flipV="1">
                <a:off x="4163992" y="2432040"/>
                <a:ext cx="1439863" cy="13684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55"/>
              <p:cNvSpPr>
                <a:spLocks noChangeShapeType="1"/>
              </p:cNvSpPr>
              <p:nvPr/>
            </p:nvSpPr>
            <p:spPr bwMode="auto">
              <a:xfrm>
                <a:off x="4163992" y="2432040"/>
                <a:ext cx="1368425" cy="14398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56"/>
              <p:cNvSpPr>
                <a:spLocks noChangeShapeType="1"/>
              </p:cNvSpPr>
              <p:nvPr/>
            </p:nvSpPr>
            <p:spPr bwMode="auto">
              <a:xfrm flipH="1">
                <a:off x="5532417" y="2505065"/>
                <a:ext cx="71438" cy="13668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57"/>
              <p:cNvSpPr txBox="1">
                <a:spLocks noChangeArrowheads="1"/>
              </p:cNvSpPr>
              <p:nvPr/>
            </p:nvSpPr>
            <p:spPr bwMode="auto">
              <a:xfrm>
                <a:off x="1500166" y="2857496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17" name="Text Box 58"/>
              <p:cNvSpPr txBox="1">
                <a:spLocks noChangeArrowheads="1"/>
              </p:cNvSpPr>
              <p:nvPr/>
            </p:nvSpPr>
            <p:spPr bwMode="auto">
              <a:xfrm>
                <a:off x="5357818" y="3896029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18" name="Text Box 59"/>
              <p:cNvSpPr txBox="1">
                <a:spLocks noChangeArrowheads="1"/>
              </p:cNvSpPr>
              <p:nvPr/>
            </p:nvSpPr>
            <p:spPr bwMode="auto">
              <a:xfrm>
                <a:off x="2424101" y="1928802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19" name="Text Box 60"/>
              <p:cNvSpPr txBox="1">
                <a:spLocks noChangeArrowheads="1"/>
              </p:cNvSpPr>
              <p:nvPr/>
            </p:nvSpPr>
            <p:spPr bwMode="auto">
              <a:xfrm>
                <a:off x="2424101" y="3857628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5429256" y="1928802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3924299" y="1928802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4</a:t>
                </a:r>
              </a:p>
            </p:txBody>
          </p:sp>
          <p:sp>
            <p:nvSpPr>
              <p:cNvPr id="22" name="Text Box 63"/>
              <p:cNvSpPr txBox="1">
                <a:spLocks noChangeArrowheads="1"/>
              </p:cNvSpPr>
              <p:nvPr/>
            </p:nvSpPr>
            <p:spPr bwMode="auto">
              <a:xfrm>
                <a:off x="6424629" y="2857496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23" name="Text Box 64"/>
              <p:cNvSpPr txBox="1">
                <a:spLocks noChangeArrowheads="1"/>
              </p:cNvSpPr>
              <p:nvPr/>
            </p:nvSpPr>
            <p:spPr bwMode="auto">
              <a:xfrm>
                <a:off x="3924299" y="3896029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en-US" altLang="zh-CN" sz="2400" b="1" baseline="-250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24" name="Text Box 65"/>
              <p:cNvSpPr txBox="1">
                <a:spLocks noChangeArrowheads="1"/>
              </p:cNvSpPr>
              <p:nvPr/>
            </p:nvSpPr>
            <p:spPr bwMode="auto">
              <a:xfrm>
                <a:off x="1998647" y="2500306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5" name="Text Box 66"/>
              <p:cNvSpPr txBox="1">
                <a:spLocks noChangeArrowheads="1"/>
              </p:cNvSpPr>
              <p:nvPr/>
            </p:nvSpPr>
            <p:spPr bwMode="auto">
              <a:xfrm>
                <a:off x="3011467" y="2071677"/>
                <a:ext cx="5048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5</a:t>
                </a:r>
                <a:endParaRPr lang="en-US" altLang="zh-CN" sz="24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 Box 68"/>
              <p:cNvSpPr txBox="1">
                <a:spLocks noChangeArrowheads="1"/>
              </p:cNvSpPr>
              <p:nvPr/>
            </p:nvSpPr>
            <p:spPr bwMode="auto">
              <a:xfrm>
                <a:off x="4668817" y="2071677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27" name="Text Box 69"/>
              <p:cNvSpPr txBox="1">
                <a:spLocks noChangeArrowheads="1"/>
              </p:cNvSpPr>
              <p:nvPr/>
            </p:nvSpPr>
            <p:spPr bwMode="auto">
              <a:xfrm>
                <a:off x="5964217" y="25050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auto">
              <a:xfrm>
                <a:off x="4429124" y="332452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9" name="Text Box 71"/>
              <p:cNvSpPr txBox="1">
                <a:spLocks noChangeArrowheads="1"/>
              </p:cNvSpPr>
              <p:nvPr/>
            </p:nvSpPr>
            <p:spPr bwMode="auto">
              <a:xfrm>
                <a:off x="2928926" y="332452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0" name="Text Box 72"/>
              <p:cNvSpPr txBox="1">
                <a:spLocks noChangeArrowheads="1"/>
              </p:cNvSpPr>
              <p:nvPr/>
            </p:nvSpPr>
            <p:spPr bwMode="auto">
              <a:xfrm>
                <a:off x="1998647" y="33686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1" name="Text Box 73"/>
              <p:cNvSpPr txBox="1">
                <a:spLocks noChangeArrowheads="1"/>
              </p:cNvSpPr>
              <p:nvPr/>
            </p:nvSpPr>
            <p:spPr bwMode="auto">
              <a:xfrm>
                <a:off x="2940030" y="25050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2" name="Text Box 74"/>
              <p:cNvSpPr txBox="1">
                <a:spLocks noChangeArrowheads="1"/>
              </p:cNvSpPr>
              <p:nvPr/>
            </p:nvSpPr>
            <p:spPr bwMode="auto">
              <a:xfrm>
                <a:off x="4595792" y="38004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3" name="Text Box 75"/>
              <p:cNvSpPr txBox="1">
                <a:spLocks noChangeArrowheads="1"/>
              </p:cNvSpPr>
              <p:nvPr/>
            </p:nvSpPr>
            <p:spPr bwMode="auto">
              <a:xfrm>
                <a:off x="3084492" y="38004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34" name="Text Box 76"/>
              <p:cNvSpPr txBox="1">
                <a:spLocks noChangeArrowheads="1"/>
              </p:cNvSpPr>
              <p:nvPr/>
            </p:nvSpPr>
            <p:spPr bwMode="auto">
              <a:xfrm>
                <a:off x="5929322" y="3357562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35" name="Text Box 77"/>
              <p:cNvSpPr txBox="1">
                <a:spLocks noChangeArrowheads="1"/>
              </p:cNvSpPr>
              <p:nvPr/>
            </p:nvSpPr>
            <p:spPr bwMode="auto">
              <a:xfrm>
                <a:off x="5603855" y="29368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36" name="Text Box 78"/>
              <p:cNvSpPr txBox="1">
                <a:spLocks noChangeArrowheads="1"/>
              </p:cNvSpPr>
              <p:nvPr/>
            </p:nvSpPr>
            <p:spPr bwMode="auto">
              <a:xfrm>
                <a:off x="4451330" y="2505065"/>
                <a:ext cx="3587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</p:grpSp>
      </p:grp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357290" y="4286256"/>
            <a:ext cx="69484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因为只有一个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标号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T(v</a:t>
            </a:r>
            <a:r>
              <a:rPr lang="en-US" altLang="zh-CN" sz="24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最小，令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P(v</a:t>
            </a:r>
            <a:r>
              <a:rPr lang="en-US" altLang="zh-CN" sz="2400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)=15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记录路径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,v</a:t>
            </a:r>
            <a:r>
              <a:rPr lang="en-US" altLang="zh-CN" sz="2400" b="1" i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en-US" altLang="zh-CN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 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之最短路为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endParaRPr lang="en-US" altLang="zh-CN" sz="2400" b="1" i="1" baseline="-25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455871" y="5572140"/>
            <a:ext cx="3259137" cy="396875"/>
            <a:chOff x="2455871" y="5572140"/>
            <a:chExt cx="3259137" cy="396875"/>
          </a:xfrm>
        </p:grpSpPr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4621215" y="5572140"/>
              <a:ext cx="379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 dirty="0"/>
                <a:t>v</a:t>
              </a:r>
              <a:r>
                <a:rPr lang="en-US" altLang="zh-CN" sz="2000" b="1" i="1" baseline="-25000" dirty="0"/>
                <a:t>7</a:t>
              </a: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455871" y="5572140"/>
              <a:ext cx="3259137" cy="396875"/>
              <a:chOff x="2357422" y="5929330"/>
              <a:chExt cx="3259137" cy="396875"/>
            </a:xfrm>
          </p:grpSpPr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3436922" y="6145230"/>
                <a:ext cx="360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3076559" y="5929330"/>
                <a:ext cx="37941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v</a:t>
                </a:r>
                <a:r>
                  <a:rPr lang="en-US" altLang="zh-CN" sz="2000" b="1" i="1" baseline="-25000" dirty="0"/>
                  <a:t>2</a:t>
                </a: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>
                <a:off x="2717785" y="6145230"/>
                <a:ext cx="360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2357422" y="5929330"/>
                <a:ext cx="37941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v</a:t>
                </a:r>
                <a:r>
                  <a:rPr lang="en-US" altLang="zh-CN" sz="2000" b="1" i="1" baseline="-25000" dirty="0"/>
                  <a:t>1</a:t>
                </a:r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>
                <a:off x="4876785" y="6145230"/>
                <a:ext cx="360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4157647" y="6145230"/>
                <a:ext cx="360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3797284" y="5929330"/>
                <a:ext cx="37941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5</a:t>
                </a:r>
              </a:p>
            </p:txBody>
          </p:sp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5237147" y="5929330"/>
                <a:ext cx="37941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/>
                  <a:t>v</a:t>
                </a:r>
                <a:r>
                  <a:rPr lang="en-US" altLang="zh-CN" sz="2000" b="1" i="1" baseline="-25000" dirty="0"/>
                  <a:t>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65139" y="357166"/>
            <a:ext cx="6392877" cy="93634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lang="zh-CN" altLang="en-US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作业：求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下图</a:t>
            </a:r>
            <a:r>
              <a:rPr lang="en-US" altLang="zh-CN" sz="24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</a:t>
            </a:r>
            <a:r>
              <a:rPr lang="en-US" altLang="en-US" sz="24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→</a:t>
            </a:r>
            <a:r>
              <a:rPr lang="en-US" altLang="zh-CN" sz="2400" b="1" i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的最大流，并找出</a:t>
            </a:r>
            <a:r>
              <a:rPr lang="zh-CN" altLang="en-US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最小截集</a:t>
            </a: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课后习题</a:t>
            </a: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11.12</a:t>
            </a:r>
            <a:r>
              <a:rPr lang="zh-CN" altLang="en-US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P327)</a:t>
            </a:r>
            <a:endParaRPr lang="zh-CN" altLang="en-US" sz="24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 noChangeAspect="1"/>
          </p:cNvGrpSpPr>
          <p:nvPr/>
        </p:nvGrpSpPr>
        <p:grpSpPr bwMode="auto">
          <a:xfrm>
            <a:off x="374361" y="1571693"/>
            <a:ext cx="8412481" cy="3965260"/>
            <a:chOff x="0" y="1065"/>
            <a:chExt cx="5760" cy="2715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5" y="2295"/>
              <a:ext cx="363" cy="4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3200" b="1" dirty="0">
                  <a:solidFill>
                    <a:srgbClr val="CC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0" y="1476"/>
              <a:ext cx="576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340" y="1525"/>
            <a:ext cx="4899" cy="1978"/>
          </p:xfrm>
          <a:graphic>
            <a:graphicData uri="http://schemas.openxmlformats.org/presentationml/2006/ole">
              <p:oleObj spid="_x0000_s36866" name="SmartDraw" r:id="rId3" imgW="5550120" imgH="2240280" progId="">
                <p:embed/>
              </p:oleObj>
            </a:graphicData>
          </a:graphic>
        </p:graphicFrame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148" y="2341"/>
              <a:ext cx="454" cy="4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3200" b="1" dirty="0">
                  <a:solidFill>
                    <a:srgbClr val="CC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456" y="1065"/>
              <a:ext cx="408" cy="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3200" b="1" dirty="0">
                  <a:solidFill>
                    <a:srgbClr val="C00000"/>
                  </a:solidFill>
                </a:rPr>
                <a:t>v1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429" y="3339"/>
              <a:ext cx="408" cy="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3200" b="1" dirty="0">
                  <a:solidFill>
                    <a:srgbClr val="C00000"/>
                  </a:solidFill>
                </a:rPr>
                <a:t>v2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803" y="3315"/>
              <a:ext cx="408" cy="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3200" b="1" dirty="0">
                  <a:solidFill>
                    <a:srgbClr val="C00000"/>
                  </a:solidFill>
                </a:rPr>
                <a:t>v3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755" y="1114"/>
              <a:ext cx="408" cy="44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3200" b="1" dirty="0">
                  <a:solidFill>
                    <a:srgbClr val="C00000"/>
                  </a:solidFill>
                </a:rPr>
                <a:t>v4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336" y="2189"/>
              <a:ext cx="408" cy="33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400">
                  <a:solidFill>
                    <a:schemeClr val="bg2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77" y="1848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4(3)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296" y="2170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3(2)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74" y="2855"/>
              <a:ext cx="590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4(4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064" y="1797"/>
              <a:ext cx="45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3(2)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89" y="1253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1(1)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745" y="1797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4(3)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456" y="2904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3(2)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764" y="2483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5(3)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287" y="3368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4(2)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3412" y="2043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2(2)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4513" y="1752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7(6)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513" y="2931"/>
              <a:ext cx="453" cy="3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2800" b="1" dirty="0"/>
                <a:t>8(3)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11" y="2463"/>
              <a:ext cx="318" cy="2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SzPct val="85000"/>
              </a:pPr>
              <a:r>
                <a:rPr kumimoji="1" lang="en-US" altLang="zh-CN" sz="1200" dirty="0">
                  <a:latin typeface="Times New Roman" pitchFamily="18" charset="0"/>
                  <a:cs typeface="Times New Roman" pitchFamily="18" charset="0"/>
                </a:rPr>
                <a:t>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43042" y="642918"/>
          <a:ext cx="3101975" cy="3632200"/>
        </p:xfrm>
        <a:graphic>
          <a:graphicData uri="http://schemas.openxmlformats.org/presentationml/2006/ole">
            <p:oleObj spid="_x0000_s1027" name="Equation" r:id="rId3" imgW="1193760" imgH="1396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500166" y="4857760"/>
          <a:ext cx="5576888" cy="1022350"/>
        </p:xfrm>
        <a:graphic>
          <a:graphicData uri="http://schemas.openxmlformats.org/presentationml/2006/ole">
            <p:oleObj spid="_x0000_s1028" name="Equation" r:id="rId4" imgW="2145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1477951"/>
            <a:ext cx="80010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练习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某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车间的工具仓库只有一个管理员，平均有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人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/h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来领工具，到达过程为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Poisson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流；领工具的时间服从负指数分布，平均为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6min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。试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3180236"/>
            <a:ext cx="762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）仓库内没有人领工具的概率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）仓库内领工具的工人的平均数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）排队等待领工具的工人的平均数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）工人在系统中的平均花费时间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）工人平均排队时间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292222"/>
            <a:ext cx="6643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M/M/1</a:t>
            </a:r>
            <a:r>
              <a:rPr lang="zh-CN" altLang="en-US" sz="4000" b="1" dirty="0" smtClean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排队模型练习</a:t>
            </a:r>
            <a:endParaRPr lang="zh-CN" altLang="en-US" sz="4000" b="1" dirty="0">
              <a:solidFill>
                <a:srgbClr val="008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28596" y="1214422"/>
            <a:ext cx="8280000" cy="0"/>
          </a:xfrm>
          <a:prstGeom prst="line">
            <a:avLst/>
          </a:prstGeom>
          <a:noFill/>
          <a:ln w="57150" cmpd="thinThick">
            <a:solidFill>
              <a:schemeClr val="tx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48148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解：本题属于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M/M/1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700213" y="1328738"/>
          <a:ext cx="4994275" cy="885825"/>
        </p:xfrm>
        <a:graphic>
          <a:graphicData uri="http://schemas.openxmlformats.org/presentationml/2006/ole">
            <p:oleObj spid="_x0000_s29698" name="Equation" r:id="rId3" imgW="2361960" imgH="419040" progId="Equation.DSMT4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2428868"/>
            <a:ext cx="50911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）仓库内没有人领工具的概率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509841" y="3143248"/>
          <a:ext cx="2562225" cy="482600"/>
        </p:xfrm>
        <a:graphic>
          <a:graphicData uri="http://schemas.openxmlformats.org/presentationml/2006/ole">
            <p:oleObj spid="_x0000_s29699" name="Equation" r:id="rId4" imgW="1498320" imgH="228600" progId="Equation.DSMT4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0034" y="3929066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）仓库内领工具的工人的平均数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71736" y="4610100"/>
          <a:ext cx="3695700" cy="885825"/>
        </p:xfrm>
        <a:graphic>
          <a:graphicData uri="http://schemas.openxmlformats.org/presentationml/2006/ole">
            <p:oleObj spid="_x0000_s29700" name="Equation" r:id="rId5" imgW="18158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62960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）排队等待领工具的工人的平均数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028825" y="1000125"/>
          <a:ext cx="4999038" cy="936625"/>
        </p:xfrm>
        <a:graphic>
          <a:graphicData uri="http://schemas.openxmlformats.org/presentationml/2006/ole">
            <p:oleObj spid="_x0000_s30722" name="Equation" r:id="rId3" imgW="2552400" imgH="444240" progId="Equation.DSMT4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2176442"/>
            <a:ext cx="55721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）工人在系统中的平均花费时间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85975" y="2857500"/>
          <a:ext cx="3379788" cy="831850"/>
        </p:xfrm>
        <a:graphic>
          <a:graphicData uri="http://schemas.openxmlformats.org/presentationml/2006/ole">
            <p:oleObj spid="_x0000_s30723" name="Equation" r:id="rId4" imgW="1523880" imgH="393480" progId="Equation.DSMT4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0034" y="3776642"/>
            <a:ext cx="594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）工人平均排队时间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857375" y="4500563"/>
          <a:ext cx="3836988" cy="885825"/>
        </p:xfrm>
        <a:graphic>
          <a:graphicData uri="http://schemas.openxmlformats.org/presentationml/2006/ole">
            <p:oleObj spid="_x0000_s30724" name="Equation" r:id="rId5" imgW="15490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1142984"/>
            <a:ext cx="8001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练习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某单人理发店顾客到达为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Poisson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流，平均到达间隔为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分钟，理发时间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服从负指数分布，平均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分钟。求：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537294"/>
            <a:ext cx="7620000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）顾客来理发不必等待的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概率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）理发店内顾客平均数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）顾客在理发店内平均逗留时间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）若顾客在店内平均逗留时间超过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1.25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小时，则店主将考虑增加设备及理发师，那么平均到达率提高多少时店主才会考虑增加呢？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481489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解：本题属于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M/M/1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874838" y="1328738"/>
          <a:ext cx="4645025" cy="885825"/>
        </p:xfrm>
        <a:graphic>
          <a:graphicData uri="http://schemas.openxmlformats.org/presentationml/2006/ole">
            <p:oleObj spid="_x0000_s31746" name="Equation" r:id="rId3" imgW="2197080" imgH="419040" progId="Equation.DSMT4">
              <p:embed/>
            </p:oleObj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2428868"/>
            <a:ext cx="5091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）顾客来理发不必等待的概率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379663" y="3143250"/>
          <a:ext cx="2822575" cy="482600"/>
        </p:xfrm>
        <a:graphic>
          <a:graphicData uri="http://schemas.openxmlformats.org/presentationml/2006/ole">
            <p:oleObj spid="_x0000_s31747" name="Equation" r:id="rId4" imgW="1650960" imgH="228600" progId="Equation.DSMT4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0034" y="3929066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）理发店内顾客平均数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352675" y="4610100"/>
          <a:ext cx="4133850" cy="885825"/>
        </p:xfrm>
        <a:graphic>
          <a:graphicData uri="http://schemas.openxmlformats.org/presentationml/2006/ole">
            <p:oleObj spid="_x0000_s31748" name="Equation" r:id="rId5" imgW="20318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62960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）顾客在理发店内平均逗留时间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095500" y="1027113"/>
          <a:ext cx="3357563" cy="882650"/>
        </p:xfrm>
        <a:graphic>
          <a:graphicData uri="http://schemas.openxmlformats.org/presentationml/2006/ole">
            <p:oleObj spid="_x0000_s32770" name="Equation" r:id="rId3" imgW="1714320" imgH="41904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162298" y="3195638"/>
          <a:ext cx="1195388" cy="376238"/>
        </p:xfrm>
        <a:graphic>
          <a:graphicData uri="http://schemas.openxmlformats.org/presentationml/2006/ole">
            <p:oleObj spid="_x0000_s32771" name="Equation" r:id="rId4" imgW="482400" imgH="177480" progId="Equation.DSMT4">
              <p:embed/>
            </p:oleObj>
          </a:graphicData>
        </a:graphic>
      </p:graphicFrame>
      <p:grpSp>
        <p:nvGrpSpPr>
          <p:cNvPr id="5" name="组合 8"/>
          <p:cNvGrpSpPr/>
          <p:nvPr/>
        </p:nvGrpSpPr>
        <p:grpSpPr>
          <a:xfrm>
            <a:off x="500034" y="2117725"/>
            <a:ext cx="5572164" cy="882650"/>
            <a:chOff x="500034" y="2117725"/>
            <a:chExt cx="5572164" cy="882650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500034" y="2293924"/>
              <a:ext cx="557216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（</a:t>
              </a:r>
              <a:r>
                <a:rPr lang="en-US" altLang="zh-CN" sz="24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4</a:t>
              </a:r>
              <a:r>
                <a:rPr lang="zh-CN" altLang="en-US" sz="2400" dirty="0" smtClean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）由                                       可得</a:t>
              </a:r>
              <a:endPara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2120900" y="2117725"/>
            <a:ext cx="2139950" cy="882650"/>
          </p:xfrm>
          <a:graphic>
            <a:graphicData uri="http://schemas.openxmlformats.org/presentationml/2006/ole">
              <p:oleObj spid="_x0000_s32772" name="Equation" r:id="rId5" imgW="1091880" imgH="419040" progId="Equation.DSMT4">
                <p:embed/>
              </p:oleObj>
            </a:graphicData>
          </a:graphic>
        </p:graphicFrame>
      </p:grp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778000" y="3811588"/>
          <a:ext cx="3963988" cy="430212"/>
        </p:xfrm>
        <a:graphic>
          <a:graphicData uri="http://schemas.openxmlformats.org/presentationml/2006/ole">
            <p:oleObj spid="_x0000_s32773" name="Equation" r:id="rId6" imgW="1600200" imgH="20304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285852" y="4610409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平均到达率提高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0.2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小时，店主才会考虑增加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8597" y="785794"/>
          <a:ext cx="8072494" cy="4835544"/>
        </p:xfrm>
        <a:graphic>
          <a:graphicData uri="http://schemas.openxmlformats.org/presentationml/2006/ole">
            <p:oleObj spid="_x0000_s18434" name="文档" r:id="rId3" imgW="4298100" imgH="2378245" progId="Word.Document.12">
              <p:embed/>
            </p:oleObj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572560" cy="119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已知原问题最优解为 </a:t>
            </a:r>
            <a:r>
              <a:rPr lang="en-US" altLang="zh-CN" sz="32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 </a:t>
            </a:r>
            <a:r>
              <a:rPr lang="en-US" altLang="zh-CN" sz="3200" baseline="30000" dirty="0" smtClean="0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=(2,2,4,0)</a:t>
            </a:r>
            <a:r>
              <a:rPr lang="en-US" altLang="zh-CN" sz="3200" i="1" baseline="30000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</a:t>
            </a:r>
          </a:p>
          <a:p>
            <a:pPr>
              <a:lnSpc>
                <a:spcPts val="43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试用对偶理论求出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其对偶问题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的最优解。</a:t>
            </a:r>
            <a:endParaRPr lang="zh-CN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42910" y="1714488"/>
          <a:ext cx="4105275" cy="3702050"/>
        </p:xfrm>
        <a:graphic>
          <a:graphicData uri="http://schemas.openxmlformats.org/presentationml/2006/ole">
            <p:oleObj spid="_x0000_s3075" name="Equation" r:id="rId3" imgW="1625400" imgH="142236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270375" y="4786313"/>
          <a:ext cx="4487863" cy="1022350"/>
        </p:xfrm>
        <a:graphic>
          <a:graphicData uri="http://schemas.openxmlformats.org/presentationml/2006/ole">
            <p:oleObj spid="_x0000_s3076" name="Equation" r:id="rId4" imgW="17269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572560" cy="222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已知原问题如下。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(1)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写出其对偶问题；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(2)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用图解法求解对偶问题；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   (3)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试用对偶理论求出原问题的最优解。</a:t>
            </a:r>
            <a:endParaRPr lang="zh-CN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42976" y="3000372"/>
          <a:ext cx="4457700" cy="2446338"/>
        </p:xfrm>
        <a:graphic>
          <a:graphicData uri="http://schemas.openxmlformats.org/presentationml/2006/ole">
            <p:oleObj spid="_x0000_s4099" name="Equation" r:id="rId3" imgW="17650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428596" y="928670"/>
            <a:ext cx="8280000" cy="0"/>
          </a:xfrm>
          <a:prstGeom prst="line">
            <a:avLst/>
          </a:prstGeom>
          <a:noFill/>
          <a:ln w="57150" cmpd="thinThick">
            <a:solidFill>
              <a:schemeClr val="tx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29204"/>
            <a:ext cx="2643206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40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428596" y="1142984"/>
          <a:ext cx="8399463" cy="4764087"/>
        </p:xfrm>
        <a:graphic>
          <a:graphicData uri="http://schemas.openxmlformats.org/presentationml/2006/ole">
            <p:oleObj spid="_x0000_s19458" name="Equation" r:id="rId3" imgW="3720960" imgH="2108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63536" y="142875"/>
          <a:ext cx="7766050" cy="3098800"/>
        </p:xfrm>
        <a:graphic>
          <a:graphicData uri="http://schemas.openxmlformats.org/presentationml/2006/ole">
            <p:oleObj spid="_x0000_s43010" name="Equation" r:id="rId3" imgW="3441600" imgH="1371600" progId="Equation.DSMT4">
              <p:embed/>
            </p:oleObj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160744" y="428604"/>
          <a:ext cx="5911850" cy="2125663"/>
        </p:xfrm>
        <a:graphic>
          <a:graphicData uri="http://schemas.openxmlformats.org/presentationml/2006/ole">
            <p:oleObj spid="_x0000_s43011" name="Equation" r:id="rId4" imgW="2616120" imgH="939600" progId="Equation.DSMT4">
              <p:embed/>
            </p:oleObj>
          </a:graphicData>
        </a:graphic>
      </p:graphicFrame>
      <p:graphicFrame>
        <p:nvGraphicFramePr>
          <p:cNvPr id="5" name="Group 130"/>
          <p:cNvGraphicFramePr>
            <a:graphicFrameLocks noGrp="1"/>
          </p:cNvGraphicFramePr>
          <p:nvPr/>
        </p:nvGraphicFramePr>
        <p:xfrm>
          <a:off x="500038" y="3357294"/>
          <a:ext cx="7429549" cy="3143539"/>
        </p:xfrm>
        <a:graphic>
          <a:graphicData uri="http://schemas.openxmlformats.org/drawingml/2006/table">
            <a:tbl>
              <a:tblPr/>
              <a:tblGrid>
                <a:gridCol w="857252"/>
                <a:gridCol w="1000132"/>
                <a:gridCol w="785818"/>
                <a:gridCol w="928694"/>
                <a:gridCol w="928694"/>
                <a:gridCol w="1053537"/>
                <a:gridCol w="937711"/>
                <a:gridCol w="937711"/>
              </a:tblGrid>
              <a:tr h="6098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基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4/3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09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1/3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098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5/3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43042" y="5929330"/>
          <a:ext cx="394238" cy="498125"/>
        </p:xfrm>
        <a:graphic>
          <a:graphicData uri="http://schemas.openxmlformats.org/presentationml/2006/ole">
            <p:oleObj spid="_x0000_s43012" name="Equation" r:id="rId5" imgW="1904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30"/>
          <p:cNvGraphicFramePr>
            <a:graphicFrameLocks noGrp="1"/>
          </p:cNvGraphicFramePr>
          <p:nvPr/>
        </p:nvGraphicFramePr>
        <p:xfrm>
          <a:off x="642911" y="285729"/>
          <a:ext cx="7000922" cy="2725719"/>
        </p:xfrm>
        <a:graphic>
          <a:graphicData uri="http://schemas.openxmlformats.org/drawingml/2006/table">
            <a:tbl>
              <a:tblPr/>
              <a:tblGrid>
                <a:gridCol w="807795"/>
                <a:gridCol w="942432"/>
                <a:gridCol w="740482"/>
                <a:gridCol w="875115"/>
                <a:gridCol w="875115"/>
                <a:gridCol w="759720"/>
                <a:gridCol w="1000132"/>
                <a:gridCol w="1000131"/>
              </a:tblGrid>
              <a:tr h="5266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基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4/3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26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[2]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    1/3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266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5/3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"/>
          <p:cNvGraphicFramePr>
            <a:graphicFrameLocks noGrp="1"/>
          </p:cNvGraphicFramePr>
          <p:nvPr/>
        </p:nvGraphicFramePr>
        <p:xfrm>
          <a:off x="642910" y="3346487"/>
          <a:ext cx="7000923" cy="2725719"/>
        </p:xfrm>
        <a:graphic>
          <a:graphicData uri="http://schemas.openxmlformats.org/drawingml/2006/table">
            <a:tbl>
              <a:tblPr/>
              <a:tblGrid>
                <a:gridCol w="807795"/>
                <a:gridCol w="942432"/>
                <a:gridCol w="740482"/>
                <a:gridCol w="875116"/>
                <a:gridCol w="875116"/>
                <a:gridCol w="759722"/>
                <a:gridCol w="1000133"/>
                <a:gridCol w="1000127"/>
              </a:tblGrid>
              <a:tr h="5266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altLang="zh-CN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基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7/6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1/6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26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1/2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1/6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1/6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2666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4/3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－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2/3</a:t>
                      </a:r>
                      <a:endParaRPr kumimoji="1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101725" y="674679"/>
          <a:ext cx="5280025" cy="1611313"/>
        </p:xfrm>
        <a:graphic>
          <a:graphicData uri="http://schemas.openxmlformats.org/presentationml/2006/ole">
            <p:oleObj spid="_x0000_s40962" name="Equation" r:id="rId3" imgW="2336760" imgH="711000" progId="Equation.DSMT4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142976" y="2801951"/>
          <a:ext cx="5710238" cy="2555875"/>
        </p:xfrm>
        <a:graphic>
          <a:graphicData uri="http://schemas.openxmlformats.org/presentationml/2006/ole">
            <p:oleObj spid="_x0000_s40963" name="Equation" r:id="rId4" imgW="2527200" imgH="1130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971</Words>
  <Application>Microsoft Office PowerPoint</Application>
  <PresentationFormat>全屏显示(4:3)</PresentationFormat>
  <Paragraphs>332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Office 主题</vt:lpstr>
      <vt:lpstr>Equation</vt:lpstr>
      <vt:lpstr>文档</vt:lpstr>
      <vt:lpstr>SmartDraw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谭宏武</dc:creator>
  <cp:lastModifiedBy>admin</cp:lastModifiedBy>
  <cp:revision>27</cp:revision>
  <dcterms:created xsi:type="dcterms:W3CDTF">2015-04-19T14:23:25Z</dcterms:created>
  <dcterms:modified xsi:type="dcterms:W3CDTF">2018-04-12T09:12:08Z</dcterms:modified>
</cp:coreProperties>
</file>