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8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99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8A6-01AD-4044-9866-ED395809E3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9C5BA1-AAB7-4909-B8AA-022AAEAD0CF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参赛</a:t>
            </a:r>
            <a:r>
              <a:rPr lang="zh-CN" altLang="en-US" dirty="0" smtClean="0"/>
              <a:t>作品管理系统</a:t>
            </a:r>
            <a:endParaRPr lang="zh-CN" altLang="en-US" dirty="0"/>
          </a:p>
        </p:txBody>
      </p:sp>
      <p:pic>
        <p:nvPicPr>
          <p:cNvPr id="7" name="图片 6" descr="top_cn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24765"/>
            <a:ext cx="694372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3413" y="752475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研究型协同学习平台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039" y="1540548"/>
            <a:ext cx="9386888" cy="4297435"/>
          </a:xfrm>
          <a:prstGeom prst="rect">
            <a:avLst/>
          </a:prstGeom>
        </p:spPr>
      </p:pic>
      <p:pic>
        <p:nvPicPr>
          <p:cNvPr id="7" name="图片 6" descr="top_cn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系统注册流程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学校管理员（负责人）登录系统后，下载报名表格模板，填报完毕批量导入即可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720340"/>
            <a:ext cx="8794750" cy="3226435"/>
          </a:xfrm>
          <a:prstGeom prst="rect">
            <a:avLst/>
          </a:prstGeom>
        </p:spPr>
      </p:pic>
      <p:sp>
        <p:nvSpPr>
          <p:cNvPr id="159" name=" 159"/>
          <p:cNvSpPr/>
          <p:nvPr/>
        </p:nvSpPr>
        <p:spPr>
          <a:xfrm rot="17580000">
            <a:off x="1042035" y="401193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525" y="4185920"/>
            <a:ext cx="5302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latin typeface="Calibri" panose="020F0502020204030204" charset="0"/>
                <a:cs typeface="Times New Roman" panose="02020603050405020304" charset="0"/>
              </a:rPr>
              <a:t>1</a:t>
            </a:r>
            <a:endParaRPr lang="en-US" altLang="zh-CN" sz="5400" b="1">
              <a:solidFill>
                <a:srgbClr val="FF0000"/>
              </a:solidFill>
              <a:latin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7" name=" 159"/>
          <p:cNvSpPr/>
          <p:nvPr/>
        </p:nvSpPr>
        <p:spPr>
          <a:xfrm rot="4140000">
            <a:off x="5982335" y="438213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92775" y="4013200"/>
            <a:ext cx="5302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latin typeface="Calibri" panose="020F0502020204030204" charset="0"/>
                <a:cs typeface="Times New Roman" panose="02020603050405020304" charset="0"/>
              </a:rPr>
              <a:t>2</a:t>
            </a:r>
            <a:endParaRPr lang="en-US" altLang="zh-CN" sz="5400" b="1">
              <a:solidFill>
                <a:srgbClr val="FF0000"/>
              </a:solidFill>
              <a:latin typeface="Calibri" panose="020F05020202040302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2679065"/>
            <a:ext cx="4979670" cy="1740535"/>
          </a:xfrm>
          <a:prstGeom prst="rect">
            <a:avLst/>
          </a:prstGeom>
        </p:spPr>
      </p:pic>
      <p:sp>
        <p:nvSpPr>
          <p:cNvPr id="10" name=" 159"/>
          <p:cNvSpPr/>
          <p:nvPr/>
        </p:nvSpPr>
        <p:spPr>
          <a:xfrm rot="14340000">
            <a:off x="8639810" y="383730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92285" y="3439795"/>
            <a:ext cx="5302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latin typeface="Calibri" panose="020F0502020204030204" charset="0"/>
                <a:cs typeface="Times New Roman" panose="02020603050405020304" charset="0"/>
              </a:rPr>
              <a:t>3</a:t>
            </a:r>
            <a:endParaRPr lang="en-US" altLang="zh-CN" sz="5400" b="1">
              <a:solidFill>
                <a:srgbClr val="FF0000"/>
              </a:solidFill>
              <a:latin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12" name=" 159"/>
          <p:cNvSpPr/>
          <p:nvPr/>
        </p:nvSpPr>
        <p:spPr>
          <a:xfrm rot="14340000">
            <a:off x="7402195" y="395795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5850" y="4117340"/>
            <a:ext cx="5302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latin typeface="Calibri" panose="020F0502020204030204" charset="0"/>
                <a:cs typeface="Times New Roman" panose="02020603050405020304" charset="0"/>
              </a:rPr>
              <a:t>4</a:t>
            </a:r>
            <a:endParaRPr lang="en-US" altLang="zh-CN" sz="5400" b="1">
              <a:solidFill>
                <a:srgbClr val="FF0000"/>
              </a:solidFill>
              <a:latin typeface="Calibri" panose="020F0502020204030204" charset="0"/>
              <a:cs typeface="Times New Roman" panose="02020603050405020304" charset="0"/>
            </a:endParaRPr>
          </a:p>
        </p:txBody>
      </p:sp>
      <p:pic>
        <p:nvPicPr>
          <p:cNvPr id="16" name="图片 15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作品提交流程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2015490"/>
            <a:ext cx="3108325" cy="34505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参赛队页面中可下载</a:t>
            </a:r>
            <a:r>
              <a:rPr lang="en-US" altLang="zh-CN"/>
              <a:t>“</a:t>
            </a:r>
            <a:r>
              <a:rPr lang="zh-CN" altLang="en-US"/>
              <a:t>提交客户端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1</a:t>
            </a:r>
            <a:r>
              <a:rPr lang="zh-CN" altLang="en-US"/>
              <a:t>）请在</a:t>
            </a:r>
            <a:r>
              <a:rPr lang="en-US" altLang="zh-CN"/>
              <a:t>Windows XP</a:t>
            </a:r>
            <a:r>
              <a:rPr lang="zh-CN" altLang="en-US"/>
              <a:t>以上版本的操作系统中使用。</a:t>
            </a:r>
            <a:r>
              <a:rPr lang="en-US" altLang="zh-CN"/>
              <a:t>2</a:t>
            </a:r>
            <a:r>
              <a:rPr lang="zh-CN" altLang="en-US"/>
              <a:t>）使用客户端上传作品时，仅对文件类型有要求，对文件名无要求，客户端会为参赛作品自动命名。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661535" y="892175"/>
            <a:ext cx="6994525" cy="5810885"/>
            <a:chOff x="834095" y="962333"/>
            <a:chExt cx="10523809" cy="1054781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6476" y="962333"/>
              <a:ext cx="10419048" cy="49333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095" y="5881577"/>
              <a:ext cx="10523809" cy="5628571"/>
            </a:xfrm>
            <a:prstGeom prst="rect">
              <a:avLst/>
            </a:prstGeom>
          </p:spPr>
        </p:pic>
      </p:grpSp>
      <p:sp>
        <p:nvSpPr>
          <p:cNvPr id="159" name=" 159"/>
          <p:cNvSpPr/>
          <p:nvPr/>
        </p:nvSpPr>
        <p:spPr>
          <a:xfrm rot="17580000">
            <a:off x="10338435" y="360680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8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995805"/>
            <a:ext cx="5890895" cy="4426585"/>
          </a:xfrm>
          <a:prstGeom prst="rect">
            <a:avLst/>
          </a:prstGeom>
        </p:spPr>
      </p:pic>
      <p:sp>
        <p:nvSpPr>
          <p:cNvPr id="159" name=" 159"/>
          <p:cNvSpPr/>
          <p:nvPr/>
        </p:nvSpPr>
        <p:spPr>
          <a:xfrm rot="12420000">
            <a:off x="671195" y="570420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1995805"/>
            <a:ext cx="5920105" cy="44367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28870" y="4448810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77550" y="430339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2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 159"/>
          <p:cNvSpPr/>
          <p:nvPr/>
        </p:nvSpPr>
        <p:spPr>
          <a:xfrm rot="17040000">
            <a:off x="8460105" y="529907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434388"/>
            <a:ext cx="5774690" cy="4337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90" y="1434388"/>
            <a:ext cx="5904865" cy="4417695"/>
          </a:xfrm>
          <a:prstGeom prst="rect">
            <a:avLst/>
          </a:prstGeom>
        </p:spPr>
      </p:pic>
      <p:sp>
        <p:nvSpPr>
          <p:cNvPr id="159" name=" 159"/>
          <p:cNvSpPr/>
          <p:nvPr/>
        </p:nvSpPr>
        <p:spPr>
          <a:xfrm rot="21240000">
            <a:off x="1308735" y="450405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70" y="4448810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 159"/>
          <p:cNvSpPr/>
          <p:nvPr/>
        </p:nvSpPr>
        <p:spPr>
          <a:xfrm rot="17820000">
            <a:off x="7245985" y="525399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3670" y="4850130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4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图片 9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749572" y="3496682"/>
            <a:ext cx="2744470" cy="2122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r>
            <a:r>
              <a:rPr lang="zh-CN" altLang="en-US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</a:t>
            </a:r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:00</a:t>
            </a:r>
            <a:endParaRPr lang="en-US" altLang="zh-CN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至</a:t>
            </a:r>
            <a:endParaRPr lang="zh-CN" altLang="en-US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r>
            <a:r>
              <a:rPr lang="zh-CN" altLang="en-US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</a:t>
            </a: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22:00</a:t>
            </a:r>
            <a:endParaRPr lang="en-US" altLang="zh-CN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969135"/>
            <a:ext cx="5789930" cy="4328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70" y="1965960"/>
            <a:ext cx="5763260" cy="43319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28870" y="4448810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5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88700" y="244665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6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图片 10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sp>
        <p:nvSpPr>
          <p:cNvPr id="3" name=" 159"/>
          <p:cNvSpPr/>
          <p:nvPr/>
        </p:nvSpPr>
        <p:spPr>
          <a:xfrm rot="17820000">
            <a:off x="9232900" y="468185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59"/>
          <p:cNvSpPr/>
          <p:nvPr/>
        </p:nvSpPr>
        <p:spPr>
          <a:xfrm rot="600000">
            <a:off x="3044190" y="443230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59"/>
          <p:cNvSpPr/>
          <p:nvPr/>
        </p:nvSpPr>
        <p:spPr>
          <a:xfrm rot="17820000">
            <a:off x="3493135" y="608584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965960"/>
            <a:ext cx="5781040" cy="4335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975485"/>
            <a:ext cx="5772150" cy="43167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280" y="3780790"/>
            <a:ext cx="2744470" cy="2122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r>
            <a:r>
              <a:rPr lang="zh-CN" altLang="en-US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</a:t>
            </a: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22:00</a:t>
            </a:r>
            <a:endParaRPr lang="en-US" altLang="zh-CN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至</a:t>
            </a:r>
            <a:endParaRPr lang="zh-CN" altLang="en-US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zh-CN" altLang="en-US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</a:t>
            </a: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20:00</a:t>
            </a:r>
            <a:endParaRPr lang="en-US" altLang="zh-CN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2530" y="244411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7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9015" y="386016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8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1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sp>
        <p:nvSpPr>
          <p:cNvPr id="6" name=" 159"/>
          <p:cNvSpPr/>
          <p:nvPr/>
        </p:nvSpPr>
        <p:spPr>
          <a:xfrm rot="3660000">
            <a:off x="2183765" y="484187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59"/>
          <p:cNvSpPr/>
          <p:nvPr/>
        </p:nvSpPr>
        <p:spPr>
          <a:xfrm rot="17820000">
            <a:off x="9615170" y="518033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作品提交流程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942465"/>
            <a:ext cx="5761990" cy="4325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65" y="1942465"/>
            <a:ext cx="5768975" cy="433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60645" y="3916680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9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14660" y="4272915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10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3" name="图片 12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sp>
        <p:nvSpPr>
          <p:cNvPr id="3" name=" 159"/>
          <p:cNvSpPr/>
          <p:nvPr/>
        </p:nvSpPr>
        <p:spPr>
          <a:xfrm rot="17820000">
            <a:off x="1896745" y="601916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59"/>
          <p:cNvSpPr/>
          <p:nvPr/>
        </p:nvSpPr>
        <p:spPr>
          <a:xfrm rot="1500000">
            <a:off x="3655060" y="3995420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5780" y="1947545"/>
            <a:ext cx="5777865" cy="43440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5705" y="4596130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11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图片 9" descr="top_cn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sp>
        <p:nvSpPr>
          <p:cNvPr id="6" name=" 159"/>
          <p:cNvSpPr/>
          <p:nvPr/>
        </p:nvSpPr>
        <p:spPr>
          <a:xfrm rot="540000">
            <a:off x="4434840" y="5268595"/>
            <a:ext cx="984885" cy="391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作品提交流程</a:t>
            </a:r>
            <a:endParaRPr lang="zh-CN" altLang="en-US"/>
          </a:p>
        </p:txBody>
      </p:sp>
      <p:pic>
        <p:nvPicPr>
          <p:cNvPr id="10" name="图片 9" descr="top_cn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85" y="1404284"/>
            <a:ext cx="7200900" cy="4590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7461" y="859286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竞赛流程不变</a:t>
            </a:r>
            <a:endParaRPr lang="en-US" altLang="zh-CN" dirty="0" smtClean="0"/>
          </a:p>
        </p:txBody>
      </p:sp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74" y="1947583"/>
            <a:ext cx="101250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谢谢！！！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2285" y="822626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信息填报方式不变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65" y="2547933"/>
            <a:ext cx="11453896" cy="976320"/>
          </a:xfrm>
          <a:prstGeom prst="rect">
            <a:avLst/>
          </a:prstGeom>
        </p:spPr>
      </p:pic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038" y="88279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基本功能和功能区不变（赛区账号）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57" y="2554311"/>
            <a:ext cx="6645310" cy="3757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67" y="2527029"/>
            <a:ext cx="7083348" cy="3812152"/>
          </a:xfrm>
          <a:prstGeom prst="rect">
            <a:avLst/>
          </a:prstGeom>
        </p:spPr>
      </p:pic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826" y="886179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基本功能和功能区不变（学校账号）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05" y="2545023"/>
            <a:ext cx="6686620" cy="3241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62" y="2545023"/>
            <a:ext cx="6859651" cy="3881770"/>
          </a:xfrm>
          <a:prstGeom prst="rect">
            <a:avLst/>
          </a:prstGeom>
        </p:spPr>
      </p:pic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所有人员必须以手机号为登录名（内地各级管理员、参赛队员）</a:t>
            </a:r>
            <a:endParaRPr lang="en-US" altLang="zh-CN" dirty="0" smtClean="0"/>
          </a:p>
          <a:p>
            <a:r>
              <a:rPr lang="zh-CN" altLang="en-US" dirty="0" smtClean="0"/>
              <a:t>非内地地区（除澳门外）需登录 </a:t>
            </a:r>
            <a:r>
              <a:rPr lang="en-US" altLang="zh-CN" dirty="0" smtClean="0"/>
              <a:t>http://en.mcm.edu.cn </a:t>
            </a:r>
            <a:r>
              <a:rPr lang="zh-CN" altLang="en-US" dirty="0" smtClean="0"/>
              <a:t>报名参赛</a:t>
            </a:r>
            <a:endParaRPr lang="zh-CN" altLang="en-US" dirty="0" smtClean="0"/>
          </a:p>
          <a:p>
            <a:r>
              <a:rPr lang="zh-CN" altLang="en-US" dirty="0" smtClean="0"/>
              <a:t>为各级管理账号添加了</a:t>
            </a:r>
            <a:r>
              <a:rPr lang="zh-CN" altLang="en-US" b="1" dirty="0" smtClean="0"/>
              <a:t>子账号</a:t>
            </a:r>
            <a:r>
              <a:rPr lang="zh-CN" altLang="en-US" dirty="0" smtClean="0"/>
              <a:t>功能</a:t>
            </a:r>
            <a:endParaRPr lang="zh-CN" altLang="en-US" dirty="0" smtClean="0"/>
          </a:p>
          <a:p>
            <a:r>
              <a:rPr lang="zh-CN" altLang="en-US" dirty="0" smtClean="0"/>
              <a:t>为学生和各级管理员开放</a:t>
            </a:r>
            <a:r>
              <a:rPr lang="zh-CN" altLang="en-US" dirty="0" smtClean="0"/>
              <a:t>学习系统</a:t>
            </a:r>
            <a:endParaRPr lang="zh-CN" altLang="en-US" dirty="0" smtClean="0"/>
          </a:p>
        </p:txBody>
      </p:sp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24" y="993755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登录页面（</a:t>
            </a:r>
            <a:r>
              <a:rPr lang="en-US" altLang="zh-CN" dirty="0" smtClean="0"/>
              <a:t>http://cumcm.cnki.net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704" y="1918485"/>
            <a:ext cx="7066915" cy="4090670"/>
          </a:xfrm>
          <a:prstGeom prst="rect">
            <a:avLst/>
          </a:prstGeom>
        </p:spPr>
      </p:pic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主页</a:t>
            </a:r>
            <a:r>
              <a:rPr lang="zh-CN" altLang="en-US" dirty="0" smtClean="0"/>
              <a:t>面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125848" y="797243"/>
            <a:ext cx="5699791" cy="5561297"/>
            <a:chOff x="1600201" y="-20320"/>
            <a:chExt cx="8095695" cy="6854190"/>
          </a:xfrm>
        </p:grpSpPr>
        <p:grpSp>
          <p:nvGrpSpPr>
            <p:cNvPr id="6" name="组合 5"/>
            <p:cNvGrpSpPr/>
            <p:nvPr/>
          </p:nvGrpSpPr>
          <p:grpSpPr>
            <a:xfrm>
              <a:off x="1600201" y="-20320"/>
              <a:ext cx="8095695" cy="6854190"/>
              <a:chOff x="-288226" y="-75789"/>
              <a:chExt cx="12951945" cy="1096571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99549" y="6837765"/>
                <a:ext cx="12666667" cy="4038096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50567" y="-75789"/>
                <a:ext cx="12914286" cy="1542857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226" y="1349193"/>
                <a:ext cx="12923809" cy="5514286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495" y="8185166"/>
                <a:ext cx="7590476" cy="2704762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5683" y="1738675"/>
              <a:ext cx="4744475" cy="332351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186805" y="2140585"/>
            <a:ext cx="3750945" cy="4217670"/>
            <a:chOff x="6541301" y="2088193"/>
            <a:chExt cx="2862131" cy="4778926"/>
          </a:xfrm>
        </p:grpSpPr>
        <p:sp>
          <p:nvSpPr>
            <p:cNvPr id="13" name="流程图: 过程 12"/>
            <p:cNvSpPr/>
            <p:nvPr/>
          </p:nvSpPr>
          <p:spPr>
            <a:xfrm>
              <a:off x="6541301" y="2088193"/>
              <a:ext cx="2730054" cy="4778926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4604" y="3783553"/>
              <a:ext cx="1338828" cy="41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管理员首页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图片 16" descr="top_cn[1]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主页</a:t>
            </a:r>
            <a:r>
              <a:rPr lang="zh-CN" altLang="en-US" dirty="0" smtClean="0"/>
              <a:t>面</a:t>
            </a:r>
            <a:endParaRPr lang="en-US" altLang="zh-CN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1419" y="752475"/>
            <a:ext cx="7812881" cy="5397609"/>
          </a:xfrm>
          <a:prstGeom prst="rect">
            <a:avLst/>
          </a:prstGeom>
        </p:spPr>
      </p:pic>
      <p:pic>
        <p:nvPicPr>
          <p:cNvPr id="8" name="图片 7" descr="top_cn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15" y="8255"/>
            <a:ext cx="6943725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0</TotalTime>
  <Words>439</Words>
  <Application>WPS 演示</Application>
  <PresentationFormat>自定义</PresentationFormat>
  <Paragraphs>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Gill Sans MT</vt:lpstr>
      <vt:lpstr>等线 Light</vt:lpstr>
      <vt:lpstr>微软雅黑</vt:lpstr>
      <vt:lpstr>Arial Unicode MS</vt:lpstr>
      <vt:lpstr>等线</vt:lpstr>
      <vt:lpstr>Calibri</vt:lpstr>
      <vt:lpstr>Times New Roman</vt:lpstr>
      <vt:lpstr>Gallery</vt:lpstr>
      <vt:lpstr>2019参赛作品管理系统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系统注册流程</vt:lpstr>
      <vt:lpstr>作品提交流程</vt:lpstr>
      <vt:lpstr>作品提交流程</vt:lpstr>
      <vt:lpstr>作品提交流程</vt:lpstr>
      <vt:lpstr>作品提交流程</vt:lpstr>
      <vt:lpstr>作品提交流程</vt:lpstr>
      <vt:lpstr>作品提交流程</vt:lpstr>
      <vt:lpstr>作品提交流程</vt:lpstr>
      <vt:lpstr>作品提交流程</vt:lpstr>
      <vt:lpstr>谢谢！！！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2018全国大学生数学建模竞赛参赛作品管理系统</dc:title>
  <dc:creator>张 文博</dc:creator>
  <cp:lastModifiedBy>忆❤洁  Tong</cp:lastModifiedBy>
  <cp:revision>115</cp:revision>
  <dcterms:created xsi:type="dcterms:W3CDTF">2018-06-25T03:20:00Z</dcterms:created>
  <dcterms:modified xsi:type="dcterms:W3CDTF">2019-09-15T12:21:49Z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