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Key Insights procured over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8193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Marketing campaign of a European Banking </a:t>
            </a:r>
            <a:r>
              <a:rPr lang="en-US" dirty="0" smtClean="0"/>
              <a:t>institution</a:t>
            </a:r>
          </a:p>
          <a:p>
            <a:pPr algn="r"/>
            <a:r>
              <a:rPr lang="en-US" dirty="0" smtClean="0"/>
              <a:t>Submitted by</a:t>
            </a:r>
          </a:p>
          <a:p>
            <a:pPr algn="r"/>
            <a:r>
              <a:rPr lang="en-US" dirty="0" smtClean="0"/>
              <a:t>S Teja</a:t>
            </a:r>
          </a:p>
          <a:p>
            <a:pPr algn="ctr"/>
            <a:r>
              <a:rPr lang="en-US" b="1" dirty="0" smtClean="0"/>
              <a:t>Gramener Analytics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0241" y="6227411"/>
            <a:ext cx="158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11- 09- </a:t>
            </a:r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641" y="571858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3702" y="1493203"/>
            <a:ext cx="5289550" cy="3778250"/>
          </a:xfrm>
          <a:prstGeom prst="rect">
            <a:avLst/>
          </a:prstGeom>
        </p:spPr>
      </p:pic>
      <p:sp>
        <p:nvSpPr>
          <p:cNvPr id="8" name="AutoShape 8" descr="data:image/png;base64,iVBORw0KGgoAAAANSUhEUgAABUAAAAPACAMAAADDuCPrAAAAhFBMVEUAAAAAADoAAGYAAP8AOjoAOmYAOpAAZmYAZpAAZrYA/wA6AAA6OgA6Ojo6ZmY6kLY6kNtmAABmOgBmZjpmZmZmtrZmtttmtv+QOgCQkNuQtpCQ2/+2ZgC2tma225C2/9u2///bkDrbtmbb25Db/9vb////AAD/tmb/25D//7b//9v///9i51lbAAAACXBIWXMAAB2HAAAdhwGP5fFlAAAgAElEQVR4nO3da2PjSHqYUc463mxPx0mPHacnHjpeOdlRz+r//7+QBEHcSeAVQFahzvmw05TIEsCinsWN1OEDgJDDqxcAIFcCChAkoABBAgoQJKAAQQIKECSgAEECChAkoABBAgoQJKAAQQIKECSgAEECChAkoABBAgoQJKAAQQIKECSgAEECChAkoABBAgoQJKAAQQIKECSgAEECChAkoABBAgoQJKAAQQIKECSgAEECChAkoABBAgoQJKAAQQIKECSgAEECChAkoABBAgoQJKAAQQIKECSgAEECChAkoABBAgoQJKAAQQIKECSgAEECChAkoABBAgoQJKAAQQIKECSgAEECChAkoABBAgoQJKAAQQIKECSgAEECChAkoABBAgoQJKAAQQK6mT9+OXR8X2fEn35bYdk+7/3bq5dgnm2Wsz8T9U9JaYZ4BgHdTD+gn09oOr+eP74esgjoVsvZnYnmp6QzQzyHgG5mGNDPFjSVX8+//3pajgwCut1ytmei/VNSmSGeRUA3MxLQT/5qpfLreTzkEdDtlrM9E+2fksoM8SwCupnOL9NbVdAvr12klQjo838KaRLQzQyOk5386a8vXaSV5JIMAWVrArqZ3u7ccaVT8QnIJRkCytYEdDO9gL7fAvpW/ca99Y+dNb+Gl9/JP/+tPdD5kf0jbJfTF53N2rfWA6vv1sWutoDvbQPPHO195KTY6AGK4XjH6+K/tR5cLVenP70no+XYPK79XFzGOC1n54kdW87W0n7vLsb0Qo8+d7ef3vspt69PzOD91Zvz0phYoGXr9H4dsRr7tpijIz9a5MIJ6GYeBPTY/G63TjdVDbq8jG8Pfa9f0WMHBS5uX5sKaOu+EwmdPdowTG/NF77cHa8K6O3up5Fva948T4Mno6X+xe88nbfsdJ/Y/zlYzloVm9t6tJ6PsYUefe4eBnRiBu+v3pyXxsQCLVun6nlsxv52Z+RHi1w4Ad3M/YD+U/Mybb9sq15Vtepsj37rj9jKVnPfiYB2fsJoQeeP1g/odfumvfhT410C+t9ad/6/zXLVCzV8MvpPafXFt+YX+rIEty3b+on9995y9ta11dfu/2H0F3r0uXsY0IkZvL96c14aEwu0bJ0uS/3fv/a/Pv4yebDIhRPQzYwdA73cbL+mv3X+D/7s0oT31ou1Gac94vuhq/oVGA9ot3Fj2xELRusH9Dj2yPHxencdu8vYk9G4pbJepcvC3bLaeWIf7MK3XVMxutDjz93DgN6bwcnVm/XSGF+gRes0+Gp17zuremeRCyegm+kG9L15obZe7LfDZa0WNXturR3UphTViK2jUu+3kaYC2uxBVl8bXKi4aLTuaZPq/uc7ta4zmBjv2PwO1s/B+e7NEONPRkt9qK/+CU2r2oPW35g4vfPW3KV9cG98ocefu8fXgY7P4IPVm/PSGF+gRetUB/R2rOHeyI8WuXACuplOQK/tuLyqu6dc2nd7u339ePtXq1ytuzbbs/VvyZfbAIPkvTUv/PMXhxd6Lxqtm4zW2ZLmfNDEeMfmObj+u7U73pR38GQ0Lj/i/LV6G+r2i31bz9Zj7ga0+tHVal1+9vhCjz93My6kH5vBR6s356UxvkCL1qnzf1m9Q0v9kR8ucuEEdDMj70Sq9qvaL/bW9lP9kMudLqXo/WuwfVO34f32a3InoHde+ctG6ySj9/8S7RMlw/GOzXPQOV3cbPqMPxmNy1Kcv1Zvqn1pfa33xD4I6HVLqqr+98mFHn/uZgR0bAYfrd6cl8b4Ai1ap84ZuOY+oyM/XOTCCehmhgHtbC3Uu0Lt37/+Mb5b/XpH3tqndT/aZyzu7MIfxmvysXi0ziJ3H/pgvPa1PW+t+zSnrMefjJa36muX7/1TNdptq3RwDc+9gNaLd1u6iYUef+5mBHRsBmet3oOXxvgCLVqnVkoHX+2P/HCRCyegmxkEtHPJSf067B+5r39/6t+69ou2+fVsp+2jtbs44yTSyBbEstGGAe2fmp0ar9mr7f5u3wI69WQ0Lnf9dnkmfvq3r5dHNXuenSf2435Ab4tX32liocefuznvhR/O4OPVm/HSGF+gRevUefKbgI6N/HiRCyegm+kFtHkdj2wtdDSH/093Gj+b2zsa1T1A9ugypsE2xMLR2sno/YreH28Q0PaFORMB7fXvesb9/Og//cevlyU63p7NzhP7cT+g3QOlX6YXevS5mxPQ4Qw+Xr05L43RBVq2Tp0t04lrrCab73L6NgHdzOQn83SiM/kKvb6ux389lyav+1NGdxzzCOg1l2+Xgc7//nJ5UlrX8rQWZpWAjj53sz6NaTCDMwP66KUxtkCBgNY/prX8w5EF9AEB3cySgI68KKuj953j9st24TvvH+xe+9cr3tLRVtuFHw/o3d/Qy+P+V/URnOd///k/m4csCejs3d3R525WQAcz+Hj15r00RhYosAs/EtDhyDNmpGwCupl5AZ38LIrq5PK/t3+P759Eup2vGA/o7WcdBsdBl442dRLp/XqHqfEeBnTGB3NcluO//nK5/+VI6L8cuvuxMwM664RL+8nrPHezAjqcwYerN++lMbJAy9bpTkD7I/uolPsEdDMzAzq6E3z7xj+1f48fX8bU/o1pX6vy42tns6i3VEtH61/GVC9gfZb97mVMdwM6+WQ0Wr/dt/3L9pn9mQHtXPLTXH8+XOjR525WQIcz+HD1Zr00xhZo2TpNBXRk5BkzUjQB3czMgLY/jui9/ft+OwnV/VCfuxfStzJ3rcv3zvc7l5U2loz20U1G69Kk5tf13oX0dwM6+WQ06n3M9luPRt6731/O/vPf2atu3iXUX+iJ525eQAcz+HD1Hr80JhZoyTpNBHR85BkzUjQB3czMgF43qZq313T34NoJ6F+mPXyPXvXl1hv6WhfSNwfvBlsUi0brXs/ZvEW1uk+rg+Nv5bwb0Okno/u0HjoXuNZP8mhAJz6xo3OOpH0OurfQ48/dIKCD6yTGZ/DR6s14aYwv0KJ1mtgCHR/58YwUTUA3Mzeg3YtHhqd9miEGVxkOHjU8adr7TLTej+gs0szRWve+bW02vt0Zb0ZAJ5+Mm+tCtY5k3J7LfkA7yzm9sp0jAP2fPf7cjc7Et8GcD2bw0erNeGmML9CidZoI6PjIj2ekaAK6mbkB7X02TvPLfk1FcxlKZ8S30Ue1xrqcXhn9JRjZD1syWjPc4PLrbsv6480I6OST0V/U9oWV39rfaT2xneXsDfCP/9ysWueYZf9njz537Zlo/5TenA9m8NHqzXlpjC7QsnWaOAY6/jJ5PCMlE9DNzA5o5//6v/fv2PpKd8TRT/9tXu7XTy4e2ZYc3YZYMtptq3PwUWqPP1D5UUAnn4zeyO0fXd9t8MQeB4vV3O3/1U/Jow9UHnvuxj4o5nbItPX89Wfw0erNemmMLdCydZp1Heht6R7OSMkEdDPzA3p7jfbu3T/h0x9x9O9PNCcO3jqv+GM/DH1LRmuOjjZr1N86Gf+THg8DOvVk9MbtfwzJbTE6T2xvObt36/3YR0/C1MGUwbHi1pBjp+zurd7cl8ZggZat053LmEZfJg9mpGQCSmn2eGXOHtcpCwJKafYYmz2uUxYElNLsMTZ7XKcsCCil2WNs9rhOWRBQSrPH2OxxnbIgoJRmj7HZ4zplQUApzR5js8d1yoKAUpo9xmaP65QFAQUIElCAIAEFCBJQgCABBQgSUIAgAQUIElCAIAEFCBJQgCABBQgSUIAgAQUIElCAIAEFCBJQgCABBQgSUIAgAQUIElCAIAEFCBJQgCABBQgSUIAgAQUIElCAIAEFCBJQgCABBQgSUIAgAQUIElCAIAEFCBJQgCABBQgSUIAgAQUIElCAIAEFCBJQgCABBQgSUIAgAQUIElCAIAEFCBJQgCABBQgSUIAgAQUIElCAIAEFCBJQgCABBQgSUIAgAQUIElCAIAGFchxKt/oTuvaAQLLWL0hWBBSIE9C1R1x7QCBZArr2iGsPCCRLQNcece0BgWQJ6Nojrj0gkCwBXXvEtQcEkiWga4+49oBAsgR07RHXHhBIloCuPeLaAwLJEtC1R1x7QCBZArr2iGsPCCRLQNcece0BgWQJ6Nojrj0gkCwBXXvEtQcEkiWga4+49oBAsgR07RHXHhBIloCuPeLaAwLJEtC1R1x7QCBZArr2iGsPCCRLQNcece0BgWQJ6Nojrj0gkCwBXXvEtQcEkiWga4+49oBAsgR07RHXHhBIloCuPeLaAwLJEtC1R1x7QCBZArr2iGsPCCTrQUEO4x6N+na+05//1v/y3389/Omvt/+kQECBuLsFmcjno+qcAnn2ZewbAgrsxoOA/j7mUXXeq8p+G3xDQIE92SKgb2O77y0CCuzCRgH9fu/7AgrsgoCuPeLaAwLJWj2gf/xyaB8CPV7+/dNvlxvdY6Cn/1y//vHja7XTfzz95/12/+pY6t0Wf5aAAnHbBvTtdt7+0sc5Af3POrinr1W23FoVUCBu04A2/ax6OiOg/+Xr9QqoWz83LaiAAnFbHgM9t/Rb/Y9zIGcEtD6Bf76W9PLd99ErStcioEDclgF9v6XvFMhuOacDer0A6v32r1N967utT0CBuOechT9FcG5Ar5ffH5tqvo9dk78SAQXinhHQy1s75wa0euSpuLdr8U/f3GwfXkCBuI0D+t45EzQjoNev3E5Ftc7hb0FAgbhNA9o6k74woO1HCiiQpq3PwlftnH8MtAnoZtFsE1AgbsuAvt0u4Vwc0OsDNiegQNyGAW0F8n1sF751pr3+/KZj602f276H80pAgbinBPS8Lz8a0Ovp9fpC+25S601QlzEBadriE+nrXfjjNYJv9dvbewF9u77D8/12nqgJ6OX4aT2KC+mBFG0Z0Pf2Q0YC2lyr9K+/9APaefBmG6ACCnzCFn+V83YZ07Eu4P+oDmn2/6RHHclvfwwD2rqSabt+CijwCZsG9BrBb/Xb4od/E+lYbZuOBbT+MKftPknkQ0CBz/B34dcece0BgWQJ6Nojrj0gkCwBXXvEtQcEkiWga4+49oBAsgR07RHXHhBIloCuPeLaAwLJEtC1R1x7QCBZArr2iGsPCCRLQNcece0BgWQJ6Nojrj0gkCwBXXvEtQcEkiWga4+49oBAsgR07RHXHhBIloCuPeLaAwLJEtC1R1x7QCBZDwoS+kT6jAgoELfFn/RYX+sjmHv++N/zRxm5r4ACcQ8C+vOYhAJ6XPD3PsbuK6BAXN4BXfIXj0fvK6BAXB4BnSKgwAsJ6MqSeW6AzQnoypJ5boDNrR/Q6njl5U8SX/5UcaX6E/Df597lx9frQc/TXX/6rXUM9L31p47rPyv/fcZP6N533uqHCCiUY5uA/p+v3V798cv19q2Kg7v8+Nq5y9t1e7H6bx3Q250u32xHsffwwU8QUGB1mwS0cdp6/Gj189q3kbs0abzd5fyN0yPPW5DXgLbGOZewFcWRh3d/goACq9sqoOdQvV23FD+O13+cv/Bl9C7nr1xK+n69y/kfX86PvHz1GtC3Vh4ve+b1cc3Bw0cWwjFQYGXbBPR6wPKtqtlp87DazKz/NbzL++1o6Gkrs7rzuZ3v15peA3qstyDrXfr3Jo7dhw9/goDClMMcr17IJG0T0GupTr08d61O2EfrkGbvLsc6sU3oTin8y6+tQ5rVFmjrpFPrvoOHD3+CgMLArHLq6LRNAlrX7FbH26HH01e+jNzleqizdZePaue7u8X53j+OeY3i8OHDhRBQaPSqOPqL3v+119GhJwS09YXhV24BbatqeN6K/HIb87IpeqzvcU1hE9DewwUURi0vp47e8ZyA3t7IXm0rDu7SOoneBPScy15Aq63SJqHXKA4fLqDQ9dlyTnb01Sv2UmlsgdaR67jssHdPGn20tjavV4J++/gYebiAQmPFco539NUr+DJPPgZanVYf24UffNrS6U7/+M/N3nz7+5eInr/T7ML3Hi6gcLVJOYcNLbOjzwho6yz8sT5HPthI7V/ifn7U99Z1nqdCdrdDr2eV6qtIuw8XUNhqs/NuRF+90k+2/ifSD9s1dh3osLF1G9u75fUdm+tArw3sBnT4cAGlbJvttM/p6KtX/omeEdDOO5Gu78zs3eWyU37ZiDxe31NUXdp5vaapdRnTZVv2fPf29feDh48HdHicVUDZoaeXs9yGrr+mI+0aeS/8SN5urqeHLqmsjp8OLmM6tD9c5Pvw4SM/4XbfbVe/mFcOqXpZPEuM6FMCOvJpTIO7dD9o6Xa483bdU+8zQqrHV7e/DR4+9hOa+266+kW8akjXq+tZKaahzwno8NM6R+5SXeN5exfSt4/mX83po2uK6w3JSxW/DB4++hNa970RUHYljXxWiojozlfvEQFlN1534HPS/hO665V7TEDZhxeeN3pg3wnd8arNIaDsQarxrOw5obtdsXkElOylXc+L/SZ0p6s1l4CSuQzyebbXg6F7XKcFBJScZVLPi30mdH9rtIiAkq1kTxtN2mFDd7Y6Swkomcqunhe7u65pT+sSIKDkKM96VvaV0P2sSYiAkp+c83mxo4LuZkViBJTc5F7Pi90kdCerESWgZGYP+fx5P1eG7mIl4gSUrOwkn2f7SOgOVuEzBJSc7KifP+8jodmvwOcIKPnYVz7P8k/og8U/jHvSwm1PQMnFLk4eDeTek/X/JlJWBJQ87DOfZ3kX5UFA/2FMxqvbJ6DkYL/5PMs5oQK69ohrD0jx9p3Ps3wLKqBrj7j2gJRu9/k8yzWhArr2iGsPSNmKyOfP2RZ0k4BWf4Lzzh/IvN6lvjF1u/VX3DtDjtwOElCStv+990aWCd0goI//RHtzl++9h/RvX/+YcW/Iwe0wASVlBeXz5zwLun5Ar3+5/dbDkYA2d6m+07/d9LEqaH/I/u2NVj824toDUqyy8nmWX0LXD+jbtXqncF5yORLQYxW+cwcvO+G92+dHXh7yft1L7w/Zv73R6sdGXHtASlVePzMs6PoBPdZbhae8nTM3DOgplLctz/M/+rffb1m8fqE/ZP92nICSqgLzeZZZQjfZAu1sFQ4D+n47+/N2KWH/9vH2gPO3vg2H7N+OE1DSVOLmZyWvgq4f0PfesclhQN96Ry57t0+bnbc8nh7xZThk/3acgJKkcvv5c14J3eAs/LF7hnwY0NYW5vUBndvtU0SHw/UR3ZPu/dthAkqKSs7nz1kVdIvrQN8O7b4tDmjrHHwd0N6Qw9tRAkp6it78rGST0G3eiXTbiDzlLRLQkSOc7SHHbscIKMnRz5/zKeh2b+W8FO5Uwsgx0IlT6/WQU7eXE1ASI59XeSR09YC2riy6lrDZwLyePW/Out/OEbVvn6/u/H5vyOGPCBNQ0qKfN1kUdJPrQJu97OtVm1/q25eAnjJ5TWp13/7tt9tbOK+XMfWHHPyIMAElJfLZkUFC1/9E+vrtQ7c3Fr1dD1Q2nxdyfefR+b+X/PVuX/bML9ugx0N9ZX1nyMGP2Gb1YyOuPSDl0M+e9Au6wZ/0ODb3672T/V9/6b8XvtqS7N9+b/2ob2ND9m9vs/qxEdcekFLI54jUC7rB4p2PYVauO+Z1D7/dLpF/dEq9/2lL/SEHPyJKQEmFfo5KfCN0k4W79rA5E3SsUtd6j9F7b+uxf7u60PPL5JCDHxEjoCRCPiekXdCUl+0JBJQ06Oe0lAua8KI9g4CSBP28J+GCprtkTyGgpEA/70u3oMku2HMIKAnQz0eSPRCa6GI9i4Dyck6/z5BqQdNcqqcRUF5NP+dJs6BJLtTzCCivJZ+zJVnQFJfpiQSUl9LPBVIsaIKL9EwCyivJ5yIJFjS9JXoqAeWF9HOh9Aqa3AI9l4DyOvq5WHIFTW15nkxAeRn9XOyQ3NVMiS3Oswkor6Kfi52est8TS2hSC/N8AsqL6Odi537+nlhBU1qWFxBQXkM/F6v6WSX01dN3k9CivIKA8hL6uditn0kVNJ0leQkB5RX0c7FWP1MqaDIL8hoCygvo53Ltfp4L+uo5vEpmQV5DQHk+/Vyu2890CprKcryIgPJ0+rncYRjQNH7TElmMVxFQnk0/lxv0M5mCprEULyOgPJt+LjbSz1QKmsRCvI6A8mT6udhoPxMpaArL8EICynPZgV9sop9pFDSBRXglAeWp9HOxyX4mUdBD6VZ/QtcekB056OdSh+l+plDQF+fr9VZ/QtcekB3Rz6UO9/qZQkFZl/lkkn4u9aCf6VxQz0rMJ1MOArrQw34q6N6YTibo51Iz+mknfmfMJuP0c6k5/bQJujNmk1H6udS8firovphMxujnYjP7aSd+V8wlI/Rzsbn9VNBdMZUM6edic3fgFXRfzCRD+rnUkn4q6I6YSAb0c6ll/VTQ/TCP9NmBX2ppPxV0N0wjffq50PJ+uphpL0wjPfq5UKSfCroTZpEuO/ALxfppJ34fTCId+rlQsJ82QffBJNKmnwuF+6mgu2AOadPPZT7RTzvxe2AKadHPZT7TTwXdAzNIww78Mp/rp534HTCD3OjnMp/tp4LmzwRyo5/LfLqfduKzZ/6o6ecyn++ngmbP9FET0EU+vwOvoPkze1zp5yLr9NNh0MyZPa4EdIm1+qmgeTN5VPRzifX6aSc+a+aOioAusGI/bYJmzdxxoZ8LrNpPBc2ZqePMNfQLrNxPAc2YqeNMP+dbu58KmjEzx4d+LrF+PwU0X2YOO/BLbNBPBc2XicMG6AKb9FNAs2Xi0M/5tumngmbLvGEHfrat+imguTJv6OdsW/XT25FyZdqKp5+zbdZPm6C5Mm2lswM/22Y78AqaLbNWOv2ca9N+2onPk0krnH7OtW0/52+C/vHLn/7a3Prx9bRch28j9zuevv7lduv98Oe/fe6VwhgBLZyAzrR1P+cW9O+/HpqAnm5cfR/e7ay+6+lm/x6sQUDLpp8zbd/PmQE9NlVs9XNQ0LfDT7+dNlbrbdD31sYoKxLQsgnoPE/o56yCXpJ5C+jbde/9FMreHvrpfudvvJ8zerlD9V/WJqBF0895ntLPGQGtjni29suvXTwVtFvI0x2/V1+/bJm+2QDdiIAWTUBneU4/Hxb0vKF5+EtzDPRUybqLb719+B9fL0E9PaLaQrUBuhEBLZqAzvGsfj4K6HmP/XvnJNLN8W5AbYBuRkBLpp9zPK2fjwp66eBoQE+h7H7xugtf/ad74RNrEtCSCegMT+znzNNIgxy+Dc7Cd04iHUevE2UNAlow/Zzhmf2c83akQUCPo9eBXg6KVpcx/fhqA3QzAlowAX3sqf2cswk6M6CtC+ltgG5IQMulnzM8t58zCtoPaH0x/eCdmm/Xt3JWG6CXC6C8GWl1AlouAX3s2f18vBM/dRJp8kT78dzN96qyTsavTUCLpZ+PPXkHviro/Wkbv4xpcCX9zeVTRE7fPv1v/2JRPk9AiyWgD72gn+2Cjm6Njgf0HMfRI53Vp4hc39J5tAm6NgEtlX4+9JJ+3gJ62ecezttEQN8nAlp9jN1bdYj0bfShfIKAlkpAH3lNP68Fncjnx8KAXj/G7lgF9F1A1yaghdLPR17Vz3NAJ/P50Q5oe7e9/17Oj/ouX6rv2gLdhoAWSkAfeFk/fz/cyedHO6A/vo79s63+FBG78FsR0EIJ6H2v6+eDS5laAT1fAlr9u/5g0L76U0Sqk0in+zuJtDIBLZN+3vfKft6/kql9DLT6eNDpSzxvH2PnMqatCGiZBPSul/ZzfkCrTwidvkS++Ri7a2q9p3NtAlok/bzrtf1cENC6jON/cbP9KSKX1Nr+XJ2AFklA73lxP+f/hWNezkyVSD/veXk/BTQfZqpEAnrH6/upoPkwUQXSz3sS6KeAZsNEFUhA70ihnwqaDfNUHv28I4Ud+N8FNBvmqTwCOi2RfgpoLsxTcfRzWir9VNBcmKbiCOikdPopoJkwTcUR0CkJ9VNBM2GWiiOgE5Lqp4DmwSyVRj8npNVPBc2DSSqNgI5LrZ8CmgWTVBoBHZVcPwU0CyapMPo5Kr1+KmgWzFFhBHRMiv0U0ByYo8II6Igk+ymgOTBHhRHQEUn2U0FzYIrKop8jEu2ngGbAFJVFQIfS3IH/XUBzYIrKIqADyfZTQDNgioqinwPp9lNBM2CGiiKgfSn3U0DTZ4aKIqA9SfdTQNNnhooioF1p91NB02eCSqKfXan3U0CTZ4JKIqAdyfdTQJNngl7h/XD2vbrxduj41rrfnW+dHE9f+tIa889/e/RzBbQt/X4KaPJM0PP9+HoN4p/+er4ZDOjff22Ncbn5/dEP1s+2DPqpoMkzP0936+eh2mYMBvTt8NNvH3/8Um+Dvrc2RqcIaEsW/RTQ1JmfZzs1rwlnb6f87TCZwf63Tluc5we/nzN6GbX6710C2sijnwKaOvPzbG+H+mDl+6F32HLwhTvfOm3HnnfZTzn+Xo36eANUQBuZ9FNBU2d6nuy05VhvK7b+eXGK4dRm5PBbP75evnD6xrcPG6CL5dJPAU2c6Xmy05bj1LbicbBLf+db3YDaAF0mm34KaOJMz5O9T1ZyyQ78bRe++s8fv9Qn4+8R0Fo2O/ACmjrT82Rv5+s/q0uQupcd9XfoH3yrcxLpOLnp2qKftYz6qaCJMztPdjwVr746qbPZuOAMfP3F79fLmH58tQG6QFb9FNC0mZ0nOwX0X24Xdra6t+gM0lnrQvpZG6ACepVXPwU0bWbnuarsXQ5ovvfeiTm5ATr1rbfrANUG6OX6/HtvRhLQi8z6KaBpMzvPdQnodXvxlLzbluXCI6Adx3M3q7fX90t7+Vr9zxeXKw259VNA02Z2nuzYOqF+bDYZTzGdOgV/51sXl08ROe3mn/73rb8NWh8r+BDQSnb9FNC0mZ0na1/R2bqk6W36GtA73zqrPkXk+pbO48jO/u2I66vjlYD8+imgaTM7T/Y2GtBP7MFXH2P3Vr+/fvR8vH5WMuyngqbN5DxZ+4zQe/twaHAP/tRBGZoAABGUSURBVPoxdsf6xNTUBU0Cmmk/BTRpJufJTj28Ne7Y/lDl4B789U2cx7tboB8C+nOu/RTQpJmcZzveNkFbLT1O76bf+dZH8yki93fhPwQ0234KaNJMzrOdr9e8XQfaHAKdCt+db53VnyJSnUQ63XnqYtLiA5prPxU0aebm6VofM18f3KwuQmq03nvU/1bX7WPsJi5jaghorv0U0JSZm+d77/dzcKKoFdD755Caj7G7/qGQycOlpQc0334KaMrMzSsce2+E739IaDeg0x/12f4UkfOfCpl+K6d+CigbMDdlKDygOfdTQVNmaspQdkDz7qeAJszUlKHogGbeTwFNmKkpQ8kBzb2fApowU1OGggOafT8FNGGmpgzlBjT/fgpowkxNEfQzZwKaLlNThGIDuod+KmjCzEwRSg3oPvopoOkyM0UoNKA76aeApsvMFKHMgO6lnwKaLjNThCIDupt+Cmi6zEwRCg3oq8O3FgFNlpkpgX7mTUCTZWZKUGJA97MDL6AJMzMlKDCge+qngKbLzJSgvIDuqp8Cmi4zU4LiArqvfgpousxMCUoL6M76KaDpMjMlKCyge+ungKbLzJSgrIDurp8Cmi4zU4KiArq/fgpousxMCUoK6A77KaDpMjMlKCige+yngKbLzJSgnIDusp8Cmi4zU4JiArrPfgpousxMCUoJ6E77KaDpMjMFKKWfe/oApg4BTZaZKUApAd1rPwU0XWamAIUEdK878L8raLpMTAHKCOiO+ymgyTIxBSgioHvup4Amy8QUoISA7rqfAposE1OAAgK6734KaLJMTAH2H9DD7r36NcQ4E1OA3Qf01XV7gle/hhhnYgqw+4CeCvoPuyagqTIxBRDQ3AloqkxMAfYf0L0XVEBTZWIKIKC5E9BUmZgCCGjuBDRVJqYABQR05wUV0FSZmBIUUFAB5RVMTAkENG/6mSwzU4ICArrrggpossxMCQQ0bwKaLDNTghICuueCCmiyzEwJBDRvAposM1MCAc2bgCbLzJSgiIDuuKACmiwzUwIBzZuAJsvMlEBA8yagyTIzJSgjoPstqIAmy8yUQEDzJqDJMjMlKCSguy2ogCbLzJRAQPMmoMkyM0UopKACypOZmSIUEtC9FlRAk2VmiiCgWRPQZJmZIgho1gQ0WWamCKUEdKcFFdBkmZkiCGjWBDRZZqYIxQR0nwUV0GSZmSIIaNYENFlmpgzFFFRAeSYzU4ZiArrHgupnukxNGQQ0YwKaLlNTBgHNmICmy9SUoZyA7rCgApouU1MGAc2YgKbL1JShoIDur6ACmi5TU4iCCiqgPI2pKYSAZks/E2ZuClFQQPdWUAFNmLkphIBmS0ATZm4KIaDZEtCEmZtClBTQfRVUP1NmcgohoLkS0JSZnFIoaKYENGUmpxQCmif9TJrZKYWA5klAk2Z2SlFUQHdUUAFNmtkphYDmSUCTZnZKIaB5EtCkmZ1SlBXQ/RRUQJNmdopRVkEFlGcwO8UoK6B7Kah+ps30FENAcySgaTM95SiroALKE5iecpQV0J0UVEDTZnrKIaD50c/EmZ9yCGh+BDRx5qcgCpodAU2c+SmIgOZGP1NnggpSWEB3UFABTZ0JKklhBRVQtmaCSiKgmRHQ1JmgkhQW0OwLqp/JM0NFKaygAsrGzFBRBDQrApo8M1SUwgKae0EFNHlmqCyFFTTvgOpn+kxRWQoLaN4FFdD0maKyCGhGBDR9pqgsApoRAU2fKSqMgmZDPzNgjgojoNkQ0AyYo8IIaDYENAPmqDQKmgn9zIFJKo2AZkJAc2CSSlNaQHMtqH5mwSyVRkDzIKBZMEvFKa2geQZUP/NgmopTWkDzLKiA5sE0lae0guYYUP3MhHkqj4CmT0AzYZ4KpKDJE9BMmKcCCWjyBDQT5qlApQU0v4LqZy5MVIlKK6iAshETVSIBTZyA5sJEFUlBk6af2TBTRRLQpAloNsxUmQorqICyDTNVpsICmldB9TMfpqpQhRVUQNmEqSpUYQHNqaD6mRFzVarCCiqgbMFclUpAE6WfOTFZxVLQNAloTkxWsQQ0SfqZFbNVLAFNkoBmxWyVS0ETpJ95MV3lEtAECWheTFfBFDQ5+pkZ81UwAU3NQUAzY75KVlZBswjoq18SLGPCSlZWQNMvqH5mx4wVrayCCihrM2NFE9CU6Gd+TFnZFDQhApofU1Y2AU2HfmbInBVOQZMhoBkyZ4UT0GQIaIbMWeEORRU05YDqZ45MWumKCmjKBRXQHJm04hVV0HQDqp9ZMmvFK2onXkBZlVmjpIAmW1D9zJNpo6iCCihrMm0UFdBEC6qfmTJvlFXQJAPqc0BzZd4Q0JfTz1yZOD4U9MX0M1tmjg8BfS078Pkyc5wVVNAUA/rq6SfK1HFW0tX0qRVUPzNm7rgQ0FexA58zc0dFQV9EP3Nm8qgUtBOfVED1M2tmjysBfQU78Hkze9QU9AX0M2+mj1o5O/HpBFQ/M2f+uBHQZ7MDnzvzR0NBn+xwkNC8mT0axezEJxLQUzwVNG8mj5ZSAppGQat2ThX0j1/+9Nfm1o+v59R+G7vj9LeOp69/ud16P/z5b595cTBCQGkrpaApBLQu53hB//7roQnoH78crr6P3G/iW9fv1KOcbg4ezGcJKG2l7MQnENCmm6O78ccmfa1+DjLZ9HPwrbfDT7+dH3rdBn1vbYyyFgGlQ0GfF9D2k977Rbx08RbQ8674eff7/NX2fv3HuZLV3vu5sd099NOdz994P2f0cofqv6xKQOkqpKAvD2g3mb2AVoc161aeb10Pcb4dutuRp0peu3gqaLeQp0d9r77+vXqkDdANCCg9ZRT01QG9d/L9ssf+l+YYaKuap291NkFPlay/9dbbh//x9RLU0yOqLVQboFsQUPoU9LX9vOyWf2+dRDq20ng8TIXweDegNkC3IaAMFFHQVwf0zvN/iV0noE00+9uZN/1t03oXvvpP95ooViOgDJUQ0JcWdMbF8xMBPU5cDPo2OAvfOYl0HH8UnyWgjCihoC8M6Jx3H/29cwz0W/PVkRQeR68DvWysVpcx/fhqA3QbAsqIEnbiXxrQx1PQCuhpL7zeBH07HEYOZo4HtHUhvQ3QrQgoYwoI6OsKOuvd762AXkr4rf7HMKD1xfSDd2rWua02QC/XRnkz0roElFEFFPRVAZ338SHtt3JWl4We/fRvXyc2Js/XPk2daD+eu/lejeBk/KoElFEF7MS/KKAzP36p8174uqA//fY+cRJp5Er6m8uniJy+ffrfyZP4xAgo4xT0pf3sBrTaGz+n804B3ybaWn2KyPUtnUeboKsSUCbsv6CvCOjsj//sBbQ2fSH9x9TGafUxdm/VIdK30VGJElCmKOgL+zkR0MHl8i0TAb1+jN2xCui7gK5KQJm0+4I+PaALPn6+exlTXcb+h4m0d9v77+W83eVL9V1boBsQUKbtvaDPDuiSP9/RCmiz2Xk+mdR7w3s7s2NtrD9FxC78JgSUO3Ye0CcXdNGfP2rvwh8P1ZHPt8HFns0nhNYfDNpXf4pIdRLpdH8nkdYkoNyz84I+O6ALnvl2QFufSH/92u2apeYS0fFLPG8fY+cypk0IKPfsfCf+qQFd9uc3R68Dbe/VN2G808/Wx9hdx/CezlUJKHftO6DPLOiiHfiP0etAmyuY2lfNV2Uc/4ub7U8RuaTW9ue6BJT79l3Q5wV0YT/Jg0nlPjvx+skks8oD+y7okwKqnztlWnlk1wV9TkD1c6/MKw8pqH4yzsTy2J4L+oSA6ud+mVlm2HFBtw+ofu6YqWUOBdVPRphbZjnsNqEbB1Q/d83kMo+C6icDZpe59lrQLQOqnztnepltpwXdMKD6uXfml/kUdGk+/X7tnAlmgX0eCN0ooPpZADPMErss6DYBlc8SmGOWUVD95MYks9AOC7pBQPWzDGaZpRR0Tj79ZhXBNLPY/gq6ckD1sxjmmeV2V9B1Ayqf5TDTBCiofnJmqonY2+VMKwZUP0tirgnZWUHXC6h+FsVkE7SvhK5VUP0si9kmalcFXSmg+lkY002cgg7y6ReqLOabT9jRRugKAdXP8phwPmM/Bf10QOWzRKacz1FQ/SyYOeeT9lLQTwVUPgtl1vmsnRT0MwHVz1KZdj5tJwdCwwWVz3KZeD5vHwWNBlQ/C2bmWUO5BZXPopl7VrGHjdBIQPWzbCafdeygoMsDKp+lM/2sJf+ELi2ofhbP/LOaQ+4JXRZQ+URAWdMh74YuCehBPxFQVpZ3QucXVD458yJgbRkXdG5A5ZOKlwHryzehswpq752a1wEbyLagMwIqnzS8EthEpgl9GFD5pM1rgW1kejLpfkHlky6vBraSZULvBVQ+6fN6YDsZJvROQOWTAa8ItpRfQqcKKp+M8JpgW7ldWT8eUHvvjPKiYGuZJXSkoPLJBC8LniCnhA4CKp9M8sLgKfJJaC+g8skdXho8STYJbRX0IJ/c5cXB02SS0FtA5ZNHvDx4oizOJ10Dqp485hXCU+WQ0FNBbXwyi9cIz5Z8Qw/yyUxeJTzfIeGGqicLeKHwEmkm9CCfLOKlwquk1lDxZDEvF14noYSqJxFeMbxUCg21406UFw0vVudLPcmP1w2vd2gRTzLitUMant5Q9eTzvHxIyhMi2kr1q9eW3HkJkZotd+gP6smavIpI0SYNVU7W5sVEwlaKqM1ONuIFRdoOQ8uSqZ5sx2uK9I3ncIFXrwB75aVFbiSTZHihAQQJKECQgAIECShAkIACBAkoQJCAAgQJKECQgAIECShAkIACBAkoQJCAAgQJKECQgAIECShAkIACBAkoQJCAAgQJKECQgAIECShAkIACBAkoQJCAAgQJKECQgAIECShAkIACBAkoQJCAAgQJKECQgAIECShAkIACBAkoQJCAAgQJKECQgAIECShAkIACBAkoQJCAAgQJKECQgAIECShAkIACBAkoQJCAAgQJKECQgAIECShAkIACBAkoQJCAAgQJKECQgAIECShAkIACBAkoQJCAAgQJKECQgAIECShAkIACBAkoQJCAAgQJKECQgAIECShAkIACBAkoQJCAAgQJKECQgAIECShAkIACBAkoQJCAAgQJKECQgAIECShAkIACBAkoQJCAAgQJKECQgAIECShAkIACBAkoQJCAAgQJKECQgAIECShAkIACBAkoQJCAAgQJKECQgAIECShAkIACBAkoQJCAAgQJKECQgAIECShAkIACBAkoQJCAAgQJKECQgAIECShAkIACBAkoQJCAAgQJKECQgAIECShAkIACBAkoQJCAAgQJKECQgAIECShAkIACBAkoQJCAAgQJKECQgAIECShAkIACBAkoQJCAAgQJKECQgAIECShAkIACBAkoQJCAAgQJKECQgAIECShAkIACBAkoQJCAAgQJKECQgAIECShAkIACBAkoQJCAAgQJKECQgAIECShAkIACBAkoQJCAAgQJKECQgAIECShAkIACBAkoQJCAAgQJKECQgAIECShAkIACBAkoQJCAAgQJKECQgAIECShAkIACBAkoQJCAAgQJKECQgAIECShAkIACBAkoQJCAAgQJKECQgAIECShAkIACBAkoQJCAAgQJKECQgAIECShAkIACBAkoQJCAAgQJKECQgAIECShAkIACBAkoQJCAAgQJKECQgAIECShAkIACBAkoQJCAAgQJKECQgAIECShAkIACBAkoQJCAAgQJKECQgAIECShAkIACBAkoQJCAAgQJKECQgAIECShAkIACBAkoQJCAAgQJKECQgAIECShAkIACBAkoQJCAAgQJKECQgAIECShAkIACBAkoQJCAAgQJKECQgAIECShAkIACBAkoQJCAAgQJKECQgAIECShAkIACBAkoQJCAAgQJKECQgAIECShAkIACBAkoQJCAAgQJKECQgAIECShAkIACBAkoQJCAAgQJKECQgAIECShAkIACBAkoQJCAAgQJKECQgAIECShAkIACBAkoQJCAAgQJKECQgAIECShA0P8H6F2uAMyFsvQAAAAASUVORK5CYII="/>
          <p:cNvSpPr>
            <a:spLocks noChangeAspect="1" noChangeArrowheads="1"/>
          </p:cNvSpPr>
          <p:nvPr/>
        </p:nvSpPr>
        <p:spPr bwMode="auto">
          <a:xfrm>
            <a:off x="2440525" y="215754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335485" y="5380672"/>
            <a:ext cx="528174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Success rate of the Term deposit campaign w.r.t. the </a:t>
            </a:r>
            <a:r>
              <a:rPr lang="en-US" dirty="0"/>
              <a:t>outcome </a:t>
            </a:r>
            <a:r>
              <a:rPr lang="en-US" dirty="0" smtClean="0"/>
              <a:t>of the previous campaign.</a:t>
            </a:r>
          </a:p>
          <a:p>
            <a:pPr algn="just"/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6" y="1493203"/>
            <a:ext cx="4937758" cy="38010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23406" y="5473338"/>
            <a:ext cx="4297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 smtClean="0"/>
              <a:t>Plot to show the distribution of Age and count of clients w.r.t. the positive response on the campaign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14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704" y="600892"/>
            <a:ext cx="6740434" cy="59496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5657" y="2638698"/>
            <a:ext cx="3840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Variation of positive response w.r.t the count of the profession of the term subscribers.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22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797890"/>
              </p:ext>
            </p:extLst>
          </p:nvPr>
        </p:nvGraphicFramePr>
        <p:xfrm>
          <a:off x="3370216" y="4705895"/>
          <a:ext cx="6492239" cy="1066800"/>
        </p:xfrm>
        <a:graphic>
          <a:graphicData uri="http://schemas.openxmlformats.org/drawingml/2006/table">
            <a:tbl>
              <a:tblPr/>
              <a:tblGrid>
                <a:gridCol w="1078884">
                  <a:extLst>
                    <a:ext uri="{9D8B030D-6E8A-4147-A177-3AD203B41FA5}">
                      <a16:colId xmlns:a16="http://schemas.microsoft.com/office/drawing/2014/main" val="1070047362"/>
                    </a:ext>
                  </a:extLst>
                </a:gridCol>
                <a:gridCol w="2328120">
                  <a:extLst>
                    <a:ext uri="{9D8B030D-6E8A-4147-A177-3AD203B41FA5}">
                      <a16:colId xmlns:a16="http://schemas.microsoft.com/office/drawing/2014/main" val="1519351049"/>
                    </a:ext>
                  </a:extLst>
                </a:gridCol>
                <a:gridCol w="3085235">
                  <a:extLst>
                    <a:ext uri="{9D8B030D-6E8A-4147-A177-3AD203B41FA5}">
                      <a16:colId xmlns:a16="http://schemas.microsoft.com/office/drawing/2014/main" val="19742336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US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555555"/>
                          </a:solidFill>
                          <a:effectLst/>
                        </a:rPr>
                        <a:t>New.User_Response</a:t>
                      </a:r>
                      <a:endParaRPr lang="en-US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555555"/>
                          </a:solidFill>
                          <a:effectLst/>
                        </a:rPr>
                        <a:t>Count</a:t>
                      </a:r>
                      <a:endParaRPr lang="en-US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95491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/>
                      <a:r>
                        <a:rPr lang="en-US" b="1">
                          <a:solidFill>
                            <a:srgbClr val="555555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47625" marR="476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26574</a:t>
                      </a:r>
                    </a:p>
                  </a:txBody>
                  <a:tcPr marL="47625" marR="476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90728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/>
                      <a:r>
                        <a:rPr lang="en-US" b="1">
                          <a:solidFill>
                            <a:srgbClr val="555555"/>
                          </a:solidFill>
                          <a:effectLst/>
                        </a:rPr>
                        <a:t>2</a:t>
                      </a:r>
                    </a:p>
                  </a:txBody>
                  <a:tcPr marL="47625" marR="476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47625" marR="476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14614</a:t>
                      </a:r>
                    </a:p>
                  </a:txBody>
                  <a:tcPr marL="47625" marR="476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3894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08513" y="1332412"/>
            <a:ext cx="832104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/>
              <a:t>A small analysis has been carried out to map out the clients who doesn’t have a </a:t>
            </a:r>
            <a:r>
              <a:rPr lang="en-US" sz="2000" dirty="0"/>
              <a:t>housing loan, credit default or </a:t>
            </a:r>
            <a:r>
              <a:rPr lang="en-US" sz="2000" dirty="0" smtClean="0"/>
              <a:t>any other personal loan, has been contacted for the campaign.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/>
              <a:t>And are mapped out to their respective responses on the campaign.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6996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811" y="542109"/>
            <a:ext cx="7269480" cy="51924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7811" y="5982789"/>
            <a:ext cx="726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 smtClean="0"/>
              <a:t>Variation of monthly subscriptions with positive response on the campaign.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5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17966" y="2688041"/>
            <a:ext cx="6335485" cy="128089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/>
              <a:t>Thank you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681365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113</TotalTime>
  <Words>140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Courier New</vt:lpstr>
      <vt:lpstr>Wingdings</vt:lpstr>
      <vt:lpstr>Wingdings 3</vt:lpstr>
      <vt:lpstr>Wisp</vt:lpstr>
      <vt:lpstr>Key Insights procured over Analysis</vt:lpstr>
      <vt:lpstr>Summary</vt:lpstr>
      <vt:lpstr>PowerPoint Presentation</vt:lpstr>
      <vt:lpstr>PowerPoint Presentation</vt:lpstr>
      <vt:lpstr>PowerPoint Presentation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Insights procured over Analysis</dc:title>
  <dc:creator>Teja Silaparasetti</dc:creator>
  <cp:lastModifiedBy>Teja Silaparasetti</cp:lastModifiedBy>
  <cp:revision>11</cp:revision>
  <dcterms:created xsi:type="dcterms:W3CDTF">2016-09-11T20:05:08Z</dcterms:created>
  <dcterms:modified xsi:type="dcterms:W3CDTF">2016-09-11T21:58:23Z</dcterms:modified>
</cp:coreProperties>
</file>