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:\Users\Wolfgang\Documents\EdPres\Full Background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:\Users\Wolfgang\Documents\EdPres\Full Background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5860"/>
            <a:ext cx="8458200" cy="2500330"/>
          </a:xfrm>
          <a:solidFill>
            <a:schemeClr val="accent1">
              <a:lumMod val="60000"/>
              <a:lumOff val="40000"/>
              <a:alpha val="85098"/>
            </a:schemeClr>
          </a:solidFill>
        </p:spPr>
        <p:txBody>
          <a:bodyPr/>
          <a:lstStyle>
            <a:lvl1pPr algn="l"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85800" y="4143380"/>
            <a:ext cx="8458201" cy="1714512"/>
          </a:xfrm>
          <a:solidFill>
            <a:schemeClr val="accent1">
              <a:lumMod val="20000"/>
              <a:lumOff val="80000"/>
              <a:alpha val="85098"/>
            </a:schemeClr>
          </a:solidFill>
        </p:spPr>
        <p:txBody>
          <a:bodyPr/>
          <a:lstStyle>
            <a:lvl1pPr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eaLnBrk="0" hangingPunct="0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13CBBFF1-FDFB-4FBE-BFB1-12CD324803D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61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115E942A-6D57-4C31-9132-E9F26A69E2A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89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 (Ca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2875" y="142875"/>
            <a:ext cx="8858250" cy="5929313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687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687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2CE9EA79-D759-4BF4-BF62-9B02F9F90E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061262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315E9AFD-F812-4B7C-9364-00DC22051B0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076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 (Ca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2875" y="142875"/>
            <a:ext cx="8858250" cy="5929313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2CE9EA79-D759-4BF4-BF62-9B02F9F90E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1970526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9D872A7E-2B3C-4E24-917C-D58E6D5AD49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796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821149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C10E1CBE-FE12-49A0-8850-DFCFCD53F03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5869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 smtClean="0"/>
              <a:t>Click icon to add picture</a:t>
            </a:r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DF2B3A63-C5C6-497F-BE3F-3783B2C81E8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3145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D3D93BDC-27BE-4DE9-9063-415E5F206F5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42899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EECCD2C6-855C-4D38-A45B-CD6FE2F3B9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36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Wolfgang\Documents\EdPres\Full Background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1" descr="C:\Users\Wolfgang\Documents\EdPres\Full Background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5860"/>
            <a:ext cx="8458200" cy="2500330"/>
          </a:xfrm>
          <a:solidFill>
            <a:schemeClr val="accent1">
              <a:lumMod val="60000"/>
              <a:lumOff val="40000"/>
              <a:alpha val="85098"/>
            </a:schemeClr>
          </a:solidFill>
        </p:spPr>
        <p:txBody>
          <a:bodyPr/>
          <a:lstStyle>
            <a:lvl1pPr algn="l"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2CE9EA79-D759-4BF4-BF62-9B02F9F90E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95099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:\Users\Wolfgang\Documents\EdPres\Full Background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5860"/>
            <a:ext cx="8458200" cy="2500330"/>
          </a:xfrm>
          <a:solidFill>
            <a:schemeClr val="accent1">
              <a:lumMod val="60000"/>
              <a:lumOff val="40000"/>
              <a:alpha val="85098"/>
            </a:schemeClr>
          </a:solidFill>
        </p:spPr>
        <p:txBody>
          <a:bodyPr/>
          <a:lstStyle>
            <a:lvl1pPr algn="l"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85800" y="4143380"/>
            <a:ext cx="8458201" cy="1714512"/>
          </a:xfrm>
          <a:solidFill>
            <a:schemeClr val="accent1">
              <a:lumMod val="20000"/>
              <a:lumOff val="80000"/>
              <a:alpha val="85098"/>
            </a:schemeClr>
          </a:solidFill>
        </p:spPr>
        <p:txBody>
          <a:bodyPr/>
          <a:lstStyle>
            <a:lvl1pPr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9EA79-D759-4BF4-BF62-9B02F9F90E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723275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Wolfgang\Documents\EdPres\Full Background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5860"/>
            <a:ext cx="8458200" cy="2500330"/>
          </a:xfrm>
          <a:solidFill>
            <a:schemeClr val="accent1">
              <a:lumMod val="60000"/>
              <a:lumOff val="40000"/>
              <a:alpha val="85098"/>
            </a:schemeClr>
          </a:solidFill>
        </p:spPr>
        <p:txBody>
          <a:bodyPr/>
          <a:lstStyle>
            <a:lvl1pPr algn="l"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9EA79-D759-4BF4-BF62-9B02F9F90E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105171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85800"/>
            <a:ext cx="7496175" cy="11430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9EA79-D759-4BF4-BF62-9B02F9F90E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8768561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B332919-1449-4065-B940-9F502B4188D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39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buSzPct val="100000"/>
              <a:buFont typeface="Wingdings 2" pitchFamily="18" charset="2"/>
              <a:buChar char="¡"/>
              <a:defRPr sz="20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400"/>
            </a:lvl4pPr>
            <a:lvl5pPr>
              <a:lnSpc>
                <a:spcPct val="150000"/>
              </a:lnSpc>
              <a:defRPr sz="140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DD43D14F-EA8B-43E4-B169-114B5BB83D2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17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rge Image with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0292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buSzPct val="100000"/>
              <a:buFont typeface="Wingdings 2" pitchFamily="18" charset="2"/>
              <a:buChar char="¡"/>
              <a:defRPr sz="20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400"/>
            </a:lvl4pPr>
            <a:lvl5pPr>
              <a:lnSpc>
                <a:spcPct val="150000"/>
              </a:lnSpc>
              <a:defRPr sz="140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2CE9EA79-D759-4BF4-BF62-9B02F9F90E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29756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Ca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75" y="142875"/>
            <a:ext cx="8858250" cy="5929313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4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400"/>
            </a:lvl4pPr>
            <a:lvl5pPr>
              <a:lnSpc>
                <a:spcPct val="150000"/>
              </a:lnSpc>
              <a:defRPr sz="140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fld id="{2CE9EA79-D759-4BF4-BF62-9B02F9F90E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dirty="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49353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9704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91160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 i="1"/>
            </a:lvl1pPr>
            <a:lvl2pPr>
              <a:lnSpc>
                <a:spcPct val="150000"/>
              </a:lnSpc>
              <a:defRPr sz="1800" i="1"/>
            </a:lvl2pPr>
            <a:lvl3pPr>
              <a:lnSpc>
                <a:spcPct val="150000"/>
              </a:lnSpc>
              <a:defRPr sz="1600" i="1"/>
            </a:lvl3pPr>
            <a:lvl4pPr>
              <a:lnSpc>
                <a:spcPct val="150000"/>
              </a:lnSpc>
              <a:defRPr sz="1400" i="1"/>
            </a:lvl4pPr>
            <a:lvl5pPr>
              <a:lnSpc>
                <a:spcPct val="150000"/>
              </a:lnSpc>
              <a:defRPr sz="1400" i="1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2CE9EA79-D759-4BF4-BF62-9B02F9F90E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83152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5D928B4D-4329-436D-BD2A-453B1197F68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181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382BB6AC-7C61-4F0C-83C5-FA657B2ECCA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35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 (Ca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875" y="142875"/>
            <a:ext cx="8858250" cy="5929313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343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43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2CE9EA79-D759-4BF4-BF62-9B02F9F90E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80524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Wolfgang\Documents\EdPres\HKUST Master Slide Banner dark and transparent copy.gif"/>
          <p:cNvPicPr>
            <a:picLocks noChangeAspect="1" noChangeArrowheads="1"/>
          </p:cNvPicPr>
          <p:nvPr/>
        </p:nvPicPr>
        <p:blipFill>
          <a:blip r:embed="rId25" cstate="print"/>
          <a:srcRect r="6250"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2" descr="C:\Users\Wolfgang\Documents\EdPres\HKUST Master Slide Banner dark and transparent copy.gif"/>
          <p:cNvPicPr>
            <a:picLocks noChangeAspect="1" noChangeArrowheads="1"/>
          </p:cNvPicPr>
          <p:nvPr/>
        </p:nvPicPr>
        <p:blipFill>
          <a:blip r:embed="rId25" cstate="print"/>
          <a:srcRect r="6250"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  <a:endParaRPr lang="zh-TW" altLang="en-US" dirty="0" smtClean="0"/>
          </a:p>
        </p:txBody>
      </p:sp>
      <p:sp>
        <p:nvSpPr>
          <p:cNvPr id="30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9125" y="6586538"/>
            <a:ext cx="919163" cy="2936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rgbClr val="002060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E9EA79-D759-4BF4-BF62-9B02F9F90E52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2000250" y="6542088"/>
            <a:ext cx="5929313" cy="357187"/>
          </a:xfrm>
          <a:prstGeom prst="rect">
            <a:avLst/>
          </a:prstGeom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dirty="0">
                <a:solidFill>
                  <a:srgbClr val="002060"/>
                </a:solidFill>
              </a:rPr>
              <a:t>© Prof Veronique Lafon-Vinais – All Rights Reserved</a:t>
            </a:r>
            <a:r>
              <a:rPr lang="en-US" altLang="zh-TW" sz="1200" b="1" dirty="0">
                <a:solidFill>
                  <a:srgbClr val="002060"/>
                </a:solidFill>
              </a:rPr>
              <a:t> </a:t>
            </a:r>
            <a:endParaRPr lang="zh-TW" altLang="en-US" sz="1200" b="1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9138" y="6143625"/>
            <a:ext cx="7154862" cy="4270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2000" b="1" dirty="0">
                <a:solidFill>
                  <a:srgbClr val="002060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13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17375E"/>
          </a:solidFill>
          <a:latin typeface="+mj-lt"/>
          <a:ea typeface="新細明體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7375E"/>
          </a:solidFill>
          <a:latin typeface="Calibri" pitchFamily="34" charset="0"/>
          <a:ea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7375E"/>
          </a:solidFill>
          <a:latin typeface="Calibri" pitchFamily="34" charset="0"/>
          <a:ea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7375E"/>
          </a:solidFill>
          <a:latin typeface="Calibri" pitchFamily="34" charset="0"/>
          <a:ea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7375E"/>
          </a:solidFill>
          <a:latin typeface="Calibri" pitchFamily="34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953735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新細明體" charset="-120"/>
          <a:cs typeface="+mn-cs"/>
        </a:defRPr>
      </a:lvl1pPr>
      <a:lvl2pPr marL="742950" indent="-2857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953735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新細明體" charset="-120"/>
          <a:cs typeface="+mn-cs"/>
        </a:defRPr>
      </a:lvl2pPr>
      <a:lvl3pPr marL="1143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953735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新細明體" charset="-120"/>
          <a:cs typeface="+mn-cs"/>
        </a:defRPr>
      </a:lvl3pPr>
      <a:lvl4pPr marL="16002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新細明體" charset="-120"/>
          <a:cs typeface="+mn-cs"/>
        </a:defRPr>
      </a:lvl4pPr>
      <a:lvl5pPr marL="20574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953735"/>
        </a:buClr>
        <a:buFont typeface="Arial" charset="0"/>
        <a:buChar char="»"/>
        <a:defRPr sz="1400" kern="1200">
          <a:solidFill>
            <a:schemeClr val="tx1"/>
          </a:solidFill>
          <a:latin typeface="+mn-lt"/>
          <a:ea typeface="新細明體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Introduction</a:t>
            </a:r>
            <a:endParaRPr lang="en-US" altLang="en-US" dirty="0"/>
          </a:p>
        </p:txBody>
      </p:sp>
      <p:sp>
        <p:nvSpPr>
          <p:cNvPr id="16396" name="Rectangle 12"/>
          <p:cNvSpPr>
            <a:spLocks noGrp="1" noChangeArrowheads="1"/>
          </p:cNvSpPr>
          <p:nvPr>
            <p:ph sz="half" idx="1"/>
          </p:nvPr>
        </p:nvSpPr>
        <p:spPr>
          <a:xfrm>
            <a:off x="457200" y="1524000"/>
            <a:ext cx="4038600" cy="4021138"/>
          </a:xfrm>
        </p:spPr>
        <p:txBody>
          <a:bodyPr/>
          <a:lstStyle/>
          <a:p>
            <a:r>
              <a:rPr lang="en-US" altLang="zh-CN" sz="1800" dirty="0" smtClean="0"/>
              <a:t>Week 1,2(Feb 4,7,11,14) :  Introduction; overview of financial markets</a:t>
            </a:r>
          </a:p>
          <a:p>
            <a:pPr lvl="1"/>
            <a:r>
              <a:rPr lang="en-US" altLang="zh-CN" i="1" dirty="0"/>
              <a:t>End of Add/Drop period: </a:t>
            </a:r>
            <a:r>
              <a:rPr lang="en-US" altLang="zh-CN" i="1" dirty="0" smtClean="0"/>
              <a:t>17 Feb</a:t>
            </a:r>
            <a:endParaRPr lang="en-US" altLang="zh-CN" i="1" dirty="0"/>
          </a:p>
          <a:p>
            <a:pPr lvl="1"/>
            <a:r>
              <a:rPr lang="en-US" altLang="zh-CN" i="1" dirty="0"/>
              <a:t>Group formed due: </a:t>
            </a:r>
            <a:r>
              <a:rPr lang="en-US" altLang="zh-CN" i="1" dirty="0" smtClean="0"/>
              <a:t>17 Feb</a:t>
            </a:r>
            <a:endParaRPr lang="en-US" altLang="zh-CN" i="1" dirty="0"/>
          </a:p>
          <a:p>
            <a:r>
              <a:rPr lang="en-US" altLang="zh-CN" sz="1800" dirty="0" smtClean="0"/>
              <a:t>Week 2, 3(Feb 18, 21) : </a:t>
            </a:r>
            <a:r>
              <a:rPr lang="en-US" sz="1800" dirty="0" smtClean="0"/>
              <a:t>Discounted Cash Flows and Interest Rates basics (Part I), (part II)</a:t>
            </a:r>
          </a:p>
          <a:p>
            <a:endParaRPr lang="en-US" sz="1800" dirty="0"/>
          </a:p>
        </p:txBody>
      </p:sp>
      <p:sp>
        <p:nvSpPr>
          <p:cNvPr id="12294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r>
              <a:rPr lang="en-US" altLang="zh-CN" dirty="0" smtClean="0"/>
              <a:t>Course Tentative Agenda </a:t>
            </a:r>
            <a:br>
              <a:rPr lang="en-US" altLang="zh-CN" dirty="0" smtClean="0"/>
            </a:br>
            <a:r>
              <a:rPr lang="en-US" altLang="zh-CN" dirty="0" smtClean="0"/>
              <a:t>First Half: Overview, Rates, Financial Intermediation, Sell-side</a:t>
            </a:r>
          </a:p>
        </p:txBody>
      </p:sp>
      <p:sp>
        <p:nvSpPr>
          <p:cNvPr id="16397" name="Rectangle 13"/>
          <p:cNvSpPr>
            <a:spLocks noGrp="1" noChangeArrowheads="1"/>
          </p:cNvSpPr>
          <p:nvPr>
            <p:ph sz="half" idx="2"/>
          </p:nvPr>
        </p:nvSpPr>
        <p:spPr>
          <a:xfrm>
            <a:off x="4648200" y="1524000"/>
            <a:ext cx="4267200" cy="5062538"/>
          </a:xfrm>
        </p:spPr>
        <p:txBody>
          <a:bodyPr/>
          <a:lstStyle/>
          <a:p>
            <a:r>
              <a:rPr lang="en-US" dirty="0"/>
              <a:t>Week 3</a:t>
            </a:r>
            <a:r>
              <a:rPr lang="en-US" dirty="0" smtClean="0"/>
              <a:t>, 4 </a:t>
            </a:r>
            <a:r>
              <a:rPr lang="en-US" altLang="zh-CN" dirty="0" smtClean="0"/>
              <a:t>(Feb 25,28 Mar 4</a:t>
            </a:r>
            <a:r>
              <a:rPr lang="en-US" dirty="0" smtClean="0"/>
              <a:t>): </a:t>
            </a:r>
            <a:r>
              <a:rPr lang="en-US" dirty="0"/>
              <a:t>Financial intermediation; types of </a:t>
            </a:r>
            <a:r>
              <a:rPr lang="en-US" dirty="0" err="1"/>
              <a:t>Fis</a:t>
            </a:r>
            <a:endParaRPr lang="en-US" dirty="0"/>
          </a:p>
          <a:p>
            <a:pPr lvl="1">
              <a:buSzPct val="100000"/>
            </a:pPr>
            <a:r>
              <a:rPr lang="en-US" altLang="zh-CN" i="1" dirty="0" smtClean="0">
                <a:solidFill>
                  <a:srgbClr val="FF0000"/>
                </a:solidFill>
              </a:rPr>
              <a:t>Group </a:t>
            </a:r>
            <a:r>
              <a:rPr lang="en-US" altLang="zh-CN" i="1" dirty="0">
                <a:solidFill>
                  <a:srgbClr val="FF0000"/>
                </a:solidFill>
              </a:rPr>
              <a:t>Submissions due </a:t>
            </a:r>
            <a:r>
              <a:rPr lang="en-US" altLang="zh-CN" i="1" dirty="0" smtClean="0">
                <a:solidFill>
                  <a:srgbClr val="FF0000"/>
                </a:solidFill>
              </a:rPr>
              <a:t>(28 Feb)</a:t>
            </a:r>
          </a:p>
          <a:p>
            <a:pPr lvl="1">
              <a:buSzPct val="100000"/>
            </a:pPr>
            <a:r>
              <a:rPr lang="en-US" altLang="zh-CN" i="1" dirty="0">
                <a:solidFill>
                  <a:srgbClr val="FF0000"/>
                </a:solidFill>
              </a:rPr>
              <a:t>Online Quiz I </a:t>
            </a:r>
            <a:r>
              <a:rPr lang="en-US" altLang="zh-CN" i="1" dirty="0" smtClean="0">
                <a:solidFill>
                  <a:srgbClr val="FF0000"/>
                </a:solidFill>
              </a:rPr>
              <a:t>(29 Feb)</a:t>
            </a:r>
            <a:endParaRPr lang="en-US" altLang="zh-CN" i="1" dirty="0"/>
          </a:p>
          <a:p>
            <a:r>
              <a:rPr lang="en-US" altLang="zh-CN" sz="1800" dirty="0" smtClean="0"/>
              <a:t>Week </a:t>
            </a:r>
            <a:r>
              <a:rPr lang="en-US" altLang="zh-CN" sz="1800" dirty="0"/>
              <a:t>5</a:t>
            </a:r>
            <a:r>
              <a:rPr lang="en-US" altLang="zh-CN" sz="1800" dirty="0" smtClean="0"/>
              <a:t> (Mar 7, 11): </a:t>
            </a:r>
            <a:r>
              <a:rPr lang="en-US" sz="1800" dirty="0"/>
              <a:t>The sell-side: commercial banks </a:t>
            </a:r>
          </a:p>
          <a:p>
            <a:r>
              <a:rPr lang="en-US" altLang="zh-CN" sz="1800" dirty="0" smtClean="0"/>
              <a:t>Week </a:t>
            </a:r>
            <a:r>
              <a:rPr lang="en-US" altLang="zh-CN" sz="1800" dirty="0"/>
              <a:t>6</a:t>
            </a:r>
            <a:r>
              <a:rPr lang="en-US" altLang="zh-CN" sz="1800" dirty="0" smtClean="0"/>
              <a:t> (Mar 14, 18): </a:t>
            </a:r>
            <a:r>
              <a:rPr lang="en-US" sz="1800" dirty="0"/>
              <a:t>The sell-side: investment banking</a:t>
            </a:r>
          </a:p>
          <a:p>
            <a:pPr lvl="1">
              <a:buSzPct val="100000"/>
            </a:pPr>
            <a:r>
              <a:rPr lang="en-US" altLang="zh-CN" i="1" dirty="0">
                <a:solidFill>
                  <a:srgbClr val="FF0000"/>
                </a:solidFill>
              </a:rPr>
              <a:t>Online Quiz II </a:t>
            </a:r>
            <a:r>
              <a:rPr lang="en-US" altLang="zh-CN" i="1" dirty="0" smtClean="0">
                <a:solidFill>
                  <a:srgbClr val="FF0000"/>
                </a:solidFill>
              </a:rPr>
              <a:t>(Mar </a:t>
            </a:r>
            <a:r>
              <a:rPr lang="en-US" altLang="zh-CN" i="1" dirty="0">
                <a:solidFill>
                  <a:srgbClr val="FF0000"/>
                </a:solidFill>
              </a:rPr>
              <a:t>22)</a:t>
            </a:r>
          </a:p>
          <a:p>
            <a:pPr lvl="1"/>
            <a:r>
              <a:rPr lang="en-US" altLang="zh-CN" b="1" i="1" u="sng" dirty="0">
                <a:solidFill>
                  <a:srgbClr val="FF0000"/>
                </a:solidFill>
              </a:rPr>
              <a:t>Mid-term </a:t>
            </a:r>
            <a:r>
              <a:rPr lang="en-US" altLang="zh-CN" b="1" i="1" u="sng" dirty="0" smtClean="0">
                <a:solidFill>
                  <a:srgbClr val="FF0000"/>
                </a:solidFill>
              </a:rPr>
              <a:t>Exam(Mar 25)</a:t>
            </a:r>
            <a:endParaRPr lang="en-US" altLang="zh-CN" b="1" u="sng" dirty="0"/>
          </a:p>
          <a:p>
            <a:endParaRPr lang="en-US" altLang="zh-CN" sz="1800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2547A-A562-4231-811D-306DFBD61B5D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pic>
        <p:nvPicPr>
          <p:cNvPr id="16390" name="Picture 6" descr="j040397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0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737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 build="p"/>
      <p:bldP spid="1639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506538"/>
          </a:xfrm>
        </p:spPr>
        <p:txBody>
          <a:bodyPr/>
          <a:lstStyle/>
          <a:p>
            <a:r>
              <a:rPr lang="en-US" altLang="zh-CN" dirty="0" smtClean="0"/>
              <a:t>Course Tentative Agenda </a:t>
            </a:r>
            <a:br>
              <a:rPr lang="en-US" altLang="zh-CN" dirty="0" smtClean="0"/>
            </a:br>
            <a:r>
              <a:rPr lang="en-US" altLang="zh-CN" dirty="0" smtClean="0"/>
              <a:t>Second Half: Buy-side, Pricing Basics, Regulation, Monetary Policy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417637"/>
            <a:ext cx="4038600" cy="4525963"/>
          </a:xfrm>
        </p:spPr>
        <p:txBody>
          <a:bodyPr/>
          <a:lstStyle/>
          <a:p>
            <a:r>
              <a:rPr lang="en-US" altLang="zh-CN" sz="1800" dirty="0" smtClean="0"/>
              <a:t>Week 7 (Mar 21): </a:t>
            </a:r>
            <a:r>
              <a:rPr lang="en-US" sz="1800" dirty="0"/>
              <a:t>Fundamentals of pricing : stock valuation and asset pricing </a:t>
            </a:r>
            <a:r>
              <a:rPr lang="en-US" sz="1800" dirty="0" smtClean="0"/>
              <a:t>basics</a:t>
            </a:r>
            <a:endParaRPr lang="en-US" altLang="zh-CN" sz="1800" dirty="0" smtClean="0"/>
          </a:p>
          <a:p>
            <a:r>
              <a:rPr lang="en-US" altLang="zh-CN" sz="1800" dirty="0" smtClean="0"/>
              <a:t>Week </a:t>
            </a:r>
            <a:r>
              <a:rPr lang="en-US" altLang="zh-CN" sz="1800" dirty="0"/>
              <a:t>8</a:t>
            </a:r>
            <a:r>
              <a:rPr lang="en-US" altLang="zh-CN" sz="1800" dirty="0" smtClean="0"/>
              <a:t> (Mar 28, Apr 1) </a:t>
            </a:r>
            <a:r>
              <a:rPr lang="en-US" altLang="zh-CN" sz="1800" dirty="0"/>
              <a:t>: </a:t>
            </a:r>
            <a:r>
              <a:rPr lang="en-US" sz="1800" dirty="0" smtClean="0"/>
              <a:t>The </a:t>
            </a:r>
            <a:r>
              <a:rPr lang="en-US" sz="1800" dirty="0"/>
              <a:t>buy-side: </a:t>
            </a:r>
            <a:r>
              <a:rPr lang="en-US" sz="1800" dirty="0" smtClean="0"/>
              <a:t>insurance</a:t>
            </a:r>
          </a:p>
          <a:p>
            <a:r>
              <a:rPr lang="en-US" altLang="zh-CN" sz="1800" dirty="0" smtClean="0"/>
              <a:t>Week 9 (Apr 4,8 ) </a:t>
            </a:r>
            <a:r>
              <a:rPr lang="en-US" altLang="zh-CN" sz="1800" dirty="0"/>
              <a:t>: The buy-side: pensions and retirement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Online Quiz III </a:t>
            </a:r>
            <a:r>
              <a:rPr lang="en-US" altLang="zh-CN" sz="1800" dirty="0" smtClean="0">
                <a:solidFill>
                  <a:srgbClr val="FF0000"/>
                </a:solidFill>
              </a:rPr>
              <a:t>(Apr 12)</a:t>
            </a:r>
            <a:endParaRPr lang="en-US" altLang="zh-CN" sz="1800" dirty="0">
              <a:solidFill>
                <a:srgbClr val="FF0000"/>
              </a:solidFill>
            </a:endParaRPr>
          </a:p>
          <a:p>
            <a:endParaRPr lang="en-US" sz="1800" dirty="0" smtClean="0"/>
          </a:p>
        </p:txBody>
      </p:sp>
      <p:sp>
        <p:nvSpPr>
          <p:cNvPr id="497668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1800" dirty="0" smtClean="0"/>
              <a:t>Week 10 (Apr 11, Apr 22) </a:t>
            </a:r>
            <a:r>
              <a:rPr lang="en-US" altLang="zh-CN" sz="1800" dirty="0"/>
              <a:t>:</a:t>
            </a:r>
            <a:r>
              <a:rPr lang="en-US" sz="1800" dirty="0"/>
              <a:t> The buy-side: asset management</a:t>
            </a:r>
          </a:p>
          <a:p>
            <a:r>
              <a:rPr lang="en-US" altLang="zh-CN" sz="1800" dirty="0" smtClean="0"/>
              <a:t>Week 11 (Apr 25,29):</a:t>
            </a:r>
            <a:r>
              <a:rPr lang="en-US" sz="1800" dirty="0" smtClean="0"/>
              <a:t> </a:t>
            </a:r>
            <a:r>
              <a:rPr lang="en-US" sz="1800" dirty="0"/>
              <a:t>The buy-side: alternatives</a:t>
            </a:r>
            <a:endParaRPr lang="en-US" altLang="zh-CN" sz="1800" dirty="0"/>
          </a:p>
          <a:p>
            <a:r>
              <a:rPr lang="en-US" altLang="zh-CN" sz="1800" dirty="0" smtClean="0"/>
              <a:t>Week 12,13 ( May 2, 6, 9) </a:t>
            </a:r>
            <a:r>
              <a:rPr lang="en-US" altLang="zh-CN" sz="1800" dirty="0"/>
              <a:t>: </a:t>
            </a:r>
            <a:r>
              <a:rPr lang="en-US" sz="1800" dirty="0" smtClean="0"/>
              <a:t>Central </a:t>
            </a:r>
            <a:r>
              <a:rPr lang="en-US" sz="1800" dirty="0"/>
              <a:t>banking &amp; monetary </a:t>
            </a:r>
            <a:r>
              <a:rPr lang="en-US" sz="1800" dirty="0" smtClean="0"/>
              <a:t>policy, bank regulation</a:t>
            </a:r>
            <a:endParaRPr lang="en-US" altLang="zh-CN" sz="1800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Online Quiz IV (May 10)</a:t>
            </a:r>
          </a:p>
          <a:p>
            <a:r>
              <a:rPr lang="en-US" altLang="zh-CN" sz="1800" b="1" i="1" dirty="0" smtClean="0">
                <a:solidFill>
                  <a:srgbClr val="FF0000"/>
                </a:solidFill>
              </a:rPr>
              <a:t>Final Exam Period: Exam II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D2485-3851-462F-A176-4C1F14737CDF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Introduction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788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7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7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7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7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7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7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7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7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7" grpId="0" build="p"/>
      <p:bldP spid="497668" grpId="0" build="p"/>
    </p:bldLst>
  </p:timing>
</p:sld>
</file>

<file path=ppt/theme/theme1.xml><?xml version="1.0" encoding="utf-8"?>
<a:theme xmlns:a="http://schemas.openxmlformats.org/drawingml/2006/main" name="HKUST Business Schoo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accent1">
            <a:lumMod val="20000"/>
            <a:lumOff val="80000"/>
          </a:schemeClr>
        </a:solidFill>
      </a:spPr>
      <a:bodyPr vert="horz" lIns="91440" tIns="45720" rIns="91440" bIns="45720" rtlCol="0" anchor="ctr">
        <a:norm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0F4346924FD54F9299498371E6DC80" ma:contentTypeVersion="10" ma:contentTypeDescription="Create a new document." ma:contentTypeScope="" ma:versionID="a3a242d243cce56d589afac68a37481d">
  <xsd:schema xmlns:xsd="http://www.w3.org/2001/XMLSchema" xmlns:xs="http://www.w3.org/2001/XMLSchema" xmlns:p="http://schemas.microsoft.com/office/2006/metadata/properties" xmlns:ns3="eade027f-faa8-4d0b-811b-220684f1c7d6" targetNamespace="http://schemas.microsoft.com/office/2006/metadata/properties" ma:root="true" ma:fieldsID="9dc2b7a3ad4de487f6fd169cf01aa18a" ns3:_="">
    <xsd:import namespace="eade027f-faa8-4d0b-811b-220684f1c7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e027f-faa8-4d0b-811b-220684f1c7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848A6B-2A80-448A-9B96-710869C385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de027f-faa8-4d0b-811b-220684f1c7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C61DBE-2BFB-4EB5-86A8-95672A6C4F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613A68-1EEB-48DD-9258-908F48E55D84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eade027f-faa8-4d0b-811b-220684f1c7d6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257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Wingdings 2</vt:lpstr>
      <vt:lpstr>HKUST Business School</vt:lpstr>
      <vt:lpstr>Course Tentative Agenda  First Half: Overview, Rates, Financial Intermediation, Sell-side</vt:lpstr>
      <vt:lpstr>Course Tentative Agenda  Second Half: Buy-side, Pricing Basics, Regulation, Monetary Policy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Tentative Agenda  First Half: Overview, Rates, Financial Intermediation, Sell-side</dc:title>
  <dc:creator>Benson</dc:creator>
  <cp:lastModifiedBy>Bing Shin LEUNG</cp:lastModifiedBy>
  <cp:revision>58</cp:revision>
  <dcterms:created xsi:type="dcterms:W3CDTF">2018-09-07T06:31:03Z</dcterms:created>
  <dcterms:modified xsi:type="dcterms:W3CDTF">2022-01-31T02:35:30Z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0x010100110F4346924FD54F9299498371E6DC80</vt:lpwstr>
  </property>
</Properties>
</file>