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99"/>
  </p:notesMasterIdLst>
  <p:handoutMasterIdLst>
    <p:handoutMasterId r:id="rId100"/>
  </p:handoutMasterIdLst>
  <p:sldIdLst>
    <p:sldId id="257" r:id="rId5"/>
    <p:sldId id="258" r:id="rId6"/>
    <p:sldId id="335" r:id="rId7"/>
    <p:sldId id="427" r:id="rId8"/>
    <p:sldId id="435" r:id="rId9"/>
    <p:sldId id="428" r:id="rId10"/>
    <p:sldId id="426" r:id="rId11"/>
    <p:sldId id="429" r:id="rId12"/>
    <p:sldId id="434" r:id="rId13"/>
    <p:sldId id="436" r:id="rId14"/>
    <p:sldId id="477" r:id="rId15"/>
    <p:sldId id="432" r:id="rId16"/>
    <p:sldId id="491" r:id="rId17"/>
    <p:sldId id="492" r:id="rId18"/>
    <p:sldId id="324" r:id="rId19"/>
    <p:sldId id="325" r:id="rId20"/>
    <p:sldId id="326" r:id="rId21"/>
    <p:sldId id="433" r:id="rId22"/>
    <p:sldId id="394" r:id="rId23"/>
    <p:sldId id="438" r:id="rId24"/>
    <p:sldId id="439" r:id="rId25"/>
    <p:sldId id="470" r:id="rId26"/>
    <p:sldId id="468" r:id="rId27"/>
    <p:sldId id="469" r:id="rId28"/>
    <p:sldId id="440" r:id="rId29"/>
    <p:sldId id="476" r:id="rId30"/>
    <p:sldId id="481" r:id="rId31"/>
    <p:sldId id="467" r:id="rId32"/>
    <p:sldId id="471" r:id="rId33"/>
    <p:sldId id="443" r:id="rId34"/>
    <p:sldId id="444" r:id="rId35"/>
    <p:sldId id="445" r:id="rId36"/>
    <p:sldId id="446" r:id="rId37"/>
    <p:sldId id="447" r:id="rId38"/>
    <p:sldId id="448" r:id="rId39"/>
    <p:sldId id="482" r:id="rId40"/>
    <p:sldId id="458" r:id="rId41"/>
    <p:sldId id="483" r:id="rId42"/>
    <p:sldId id="459" r:id="rId43"/>
    <p:sldId id="449" r:id="rId44"/>
    <p:sldId id="451" r:id="rId45"/>
    <p:sldId id="454" r:id="rId46"/>
    <p:sldId id="456" r:id="rId47"/>
    <p:sldId id="465" r:id="rId48"/>
    <p:sldId id="472" r:id="rId49"/>
    <p:sldId id="453" r:id="rId50"/>
    <p:sldId id="452" r:id="rId51"/>
    <p:sldId id="484" r:id="rId52"/>
    <p:sldId id="460" r:id="rId53"/>
    <p:sldId id="271" r:id="rId54"/>
    <p:sldId id="274" r:id="rId55"/>
    <p:sldId id="421" r:id="rId56"/>
    <p:sldId id="485" r:id="rId57"/>
    <p:sldId id="276" r:id="rId58"/>
    <p:sldId id="420" r:id="rId59"/>
    <p:sldId id="356" r:id="rId60"/>
    <p:sldId id="357" r:id="rId61"/>
    <p:sldId id="463" r:id="rId62"/>
    <p:sldId id="422" r:id="rId63"/>
    <p:sldId id="486" r:id="rId64"/>
    <p:sldId id="361" r:id="rId65"/>
    <p:sldId id="462" r:id="rId66"/>
    <p:sldId id="464" r:id="rId67"/>
    <p:sldId id="466" r:id="rId68"/>
    <p:sldId id="396" r:id="rId69"/>
    <p:sldId id="363" r:id="rId70"/>
    <p:sldId id="364" r:id="rId71"/>
    <p:sldId id="365" r:id="rId72"/>
    <p:sldId id="397" r:id="rId73"/>
    <p:sldId id="366" r:id="rId74"/>
    <p:sldId id="391" r:id="rId75"/>
    <p:sldId id="388" r:id="rId76"/>
    <p:sldId id="390" r:id="rId77"/>
    <p:sldId id="368" r:id="rId78"/>
    <p:sldId id="473" r:id="rId79"/>
    <p:sldId id="393" r:id="rId80"/>
    <p:sldId id="478" r:id="rId81"/>
    <p:sldId id="369" r:id="rId82"/>
    <p:sldId id="370" r:id="rId83"/>
    <p:sldId id="371" r:id="rId84"/>
    <p:sldId id="400" r:id="rId85"/>
    <p:sldId id="479" r:id="rId86"/>
    <p:sldId id="373" r:id="rId87"/>
    <p:sldId id="414" r:id="rId88"/>
    <p:sldId id="374" r:id="rId89"/>
    <p:sldId id="474" r:id="rId90"/>
    <p:sldId id="475" r:id="rId91"/>
    <p:sldId id="382" r:id="rId92"/>
    <p:sldId id="381" r:id="rId93"/>
    <p:sldId id="383" r:id="rId94"/>
    <p:sldId id="384" r:id="rId95"/>
    <p:sldId id="385" r:id="rId96"/>
    <p:sldId id="386" r:id="rId97"/>
    <p:sldId id="387" r:id="rId98"/>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1615" userDrawn="1">
          <p15:clr>
            <a:srgbClr val="A4A3A4"/>
          </p15:clr>
        </p15:guide>
        <p15:guide id="2" pos="4147" userDrawn="1">
          <p15:clr>
            <a:srgbClr val="A4A3A4"/>
          </p15:clr>
        </p15:guide>
        <p15:guide id="3" orient="horz" pos="2208" userDrawn="1">
          <p15:clr>
            <a:srgbClr val="A4A3A4"/>
          </p15:clr>
        </p15:guide>
        <p15:guide id="4"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6323" autoAdjust="0"/>
  </p:normalViewPr>
  <p:slideViewPr>
    <p:cSldViewPr>
      <p:cViewPr varScale="1">
        <p:scale>
          <a:sx n="83" d="100"/>
          <a:sy n="83" d="100"/>
        </p:scale>
        <p:origin x="1666"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1615"/>
        <p:guide pos="4147"/>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
            <a:ext cx="4029511" cy="350020"/>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264745" y="2"/>
            <a:ext cx="4029511" cy="350020"/>
          </a:xfrm>
          <a:prstGeom prst="rect">
            <a:avLst/>
          </a:prstGeom>
        </p:spPr>
        <p:txBody>
          <a:bodyPr vert="horz" lIns="90507" tIns="45254" rIns="90507" bIns="45254" rtlCol="0"/>
          <a:lstStyle>
            <a:lvl1pPr algn="r">
              <a:defRPr sz="1200"/>
            </a:lvl1pPr>
          </a:lstStyle>
          <a:p>
            <a:fld id="{E5E95A84-55FF-4C83-AC25-170C356E3173}" type="datetimeFigureOut">
              <a:rPr lang="de-DE" smtClean="0"/>
              <a:pPr/>
              <a:t>21.02.2022</a:t>
            </a:fld>
            <a:endParaRPr lang="de-DE"/>
          </a:p>
        </p:txBody>
      </p:sp>
      <p:sp>
        <p:nvSpPr>
          <p:cNvPr id="4" name="Footer Placeholder 3"/>
          <p:cNvSpPr>
            <a:spLocks noGrp="1"/>
          </p:cNvSpPr>
          <p:nvPr>
            <p:ph type="ftr" sz="quarter" idx="2"/>
          </p:nvPr>
        </p:nvSpPr>
        <p:spPr>
          <a:xfrm>
            <a:off x="4" y="6658159"/>
            <a:ext cx="4029511" cy="351132"/>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264745" y="6658159"/>
            <a:ext cx="4029511" cy="351132"/>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733675" y="525463"/>
            <a:ext cx="3857625" cy="2894012"/>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9641" y="3558539"/>
            <a:ext cx="7437120" cy="2926083"/>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1" y="6658665"/>
            <a:ext cx="4028440" cy="350521"/>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65812" y="6658665"/>
            <a:ext cx="4028440" cy="350521"/>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bis.org/publ/bppdf/bispap30d.pdf"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simingtian@ust.h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27</a:t>
            </a:fld>
            <a:endParaRPr lang="en-US" altLang="zh-TW"/>
          </a:p>
        </p:txBody>
      </p:sp>
    </p:spTree>
    <p:extLst>
      <p:ext uri="{BB962C8B-B14F-4D97-AF65-F5344CB8AC3E}">
        <p14:creationId xmlns:p14="http://schemas.microsoft.com/office/powerpoint/2010/main" val="256763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zh-TW" altLang="zh-TW" smtClean="0"/>
          </a:p>
        </p:txBody>
      </p:sp>
      <p:sp>
        <p:nvSpPr>
          <p:cNvPr id="32772" name="Slide Number Placeholder 3"/>
          <p:cNvSpPr>
            <a:spLocks noGrp="1"/>
          </p:cNvSpPr>
          <p:nvPr>
            <p:ph type="sldNum" sz="quarter" idx="5"/>
          </p:nvPr>
        </p:nvSpPr>
        <p:spPr>
          <a:noFill/>
        </p:spPr>
        <p:txBody>
          <a:bodyPr/>
          <a:lstStyle/>
          <a:p>
            <a:fld id="{5DFB80C8-C468-4385-A58F-2CCF66461D9F}" type="slidenum">
              <a:rPr lang="en-US" altLang="zh-TW"/>
              <a:pPr/>
              <a:t>31</a:t>
            </a:fld>
            <a:endParaRPr lang="en-US" altLang="zh-TW"/>
          </a:p>
        </p:txBody>
      </p:sp>
    </p:spTree>
    <p:extLst>
      <p:ext uri="{BB962C8B-B14F-4D97-AF65-F5344CB8AC3E}">
        <p14:creationId xmlns:p14="http://schemas.microsoft.com/office/powerpoint/2010/main" val="40481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zh-TW" altLang="zh-TW" smtClean="0"/>
          </a:p>
        </p:txBody>
      </p:sp>
      <p:sp>
        <p:nvSpPr>
          <p:cNvPr id="34820" name="Slide Number Placeholder 3"/>
          <p:cNvSpPr>
            <a:spLocks noGrp="1"/>
          </p:cNvSpPr>
          <p:nvPr>
            <p:ph type="sldNum" sz="quarter" idx="5"/>
          </p:nvPr>
        </p:nvSpPr>
        <p:spPr>
          <a:noFill/>
        </p:spPr>
        <p:txBody>
          <a:bodyPr/>
          <a:lstStyle/>
          <a:p>
            <a:fld id="{8E76474A-4A70-4EAD-9518-7D0421DE9D24}" type="slidenum">
              <a:rPr lang="en-US" altLang="zh-TW"/>
              <a:pPr/>
              <a:t>32</a:t>
            </a:fld>
            <a:endParaRPr lang="en-US" altLang="zh-TW"/>
          </a:p>
        </p:txBody>
      </p:sp>
    </p:spTree>
    <p:extLst>
      <p:ext uri="{BB962C8B-B14F-4D97-AF65-F5344CB8AC3E}">
        <p14:creationId xmlns:p14="http://schemas.microsoft.com/office/powerpoint/2010/main" val="266853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zh-TW" altLang="zh-TW" smtClean="0"/>
          </a:p>
        </p:txBody>
      </p:sp>
      <p:sp>
        <p:nvSpPr>
          <p:cNvPr id="36868" name="Slide Number Placeholder 3"/>
          <p:cNvSpPr>
            <a:spLocks noGrp="1"/>
          </p:cNvSpPr>
          <p:nvPr>
            <p:ph type="sldNum" sz="quarter" idx="5"/>
          </p:nvPr>
        </p:nvSpPr>
        <p:spPr>
          <a:noFill/>
        </p:spPr>
        <p:txBody>
          <a:bodyPr/>
          <a:lstStyle/>
          <a:p>
            <a:fld id="{67030551-B22E-48E7-8035-62BC6A7C4A2F}" type="slidenum">
              <a:rPr lang="en-US" altLang="zh-TW"/>
              <a:pPr/>
              <a:t>33</a:t>
            </a:fld>
            <a:endParaRPr lang="en-US" altLang="zh-TW"/>
          </a:p>
        </p:txBody>
      </p:sp>
    </p:spTree>
    <p:extLst>
      <p:ext uri="{BB962C8B-B14F-4D97-AF65-F5344CB8AC3E}">
        <p14:creationId xmlns:p14="http://schemas.microsoft.com/office/powerpoint/2010/main" val="376517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zh-TW" altLang="zh-TW" dirty="0" smtClean="0"/>
          </a:p>
        </p:txBody>
      </p:sp>
      <p:sp>
        <p:nvSpPr>
          <p:cNvPr id="51204" name="Slide Number Placeholder 3"/>
          <p:cNvSpPr>
            <a:spLocks noGrp="1"/>
          </p:cNvSpPr>
          <p:nvPr>
            <p:ph type="sldNum" sz="quarter" idx="5"/>
          </p:nvPr>
        </p:nvSpPr>
        <p:spPr>
          <a:noFill/>
        </p:spPr>
        <p:txBody>
          <a:bodyPr/>
          <a:lstStyle/>
          <a:p>
            <a:fld id="{D690E437-4626-4732-B5BE-B16A12C0E7F6}" type="slidenum">
              <a:rPr lang="en-US" altLang="zh-TW"/>
              <a:pPr/>
              <a:t>34</a:t>
            </a:fld>
            <a:endParaRPr lang="en-US" altLang="zh-TW"/>
          </a:p>
        </p:txBody>
      </p:sp>
    </p:spTree>
    <p:extLst>
      <p:ext uri="{BB962C8B-B14F-4D97-AF65-F5344CB8AC3E}">
        <p14:creationId xmlns:p14="http://schemas.microsoft.com/office/powerpoint/2010/main" val="348771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Equity: Total equity HKD 62,776 million USD</a:t>
            </a:r>
            <a:r>
              <a:rPr lang="en-US" baseline="0" dirty="0" smtClean="0"/>
              <a:t> </a:t>
            </a:r>
            <a:r>
              <a:rPr lang="en-US" dirty="0" smtClean="0"/>
              <a:t>8,048 million annual report page 72 https://www.cathaypacific.com/content/dam/cx/about-us/investor-relations/interim-annual-reports/en/annual_report_2019_eng.pdf </a:t>
            </a:r>
          </a:p>
          <a:p>
            <a:r>
              <a:rPr lang="en-US" dirty="0" smtClean="0"/>
              <a:t>Market cap: number of shares: </a:t>
            </a:r>
            <a:r>
              <a:rPr lang="en-US" sz="1200" b="0" i="0" kern="1200" dirty="0" smtClean="0">
                <a:solidFill>
                  <a:schemeClr val="tx1"/>
                </a:solidFill>
                <a:effectLst/>
                <a:latin typeface="+mn-lt"/>
                <a:ea typeface="+mn-ea"/>
                <a:cs typeface="+mn-cs"/>
              </a:rPr>
              <a:t>3,933,844,572 (https://www.cathaypacific.com/cx/en_HK/about-us/investor-relations/stock-information.html) price: 6.16 https://www.bloomberg.com/quote/293:HK?sref=INmNRPZ9</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36</a:t>
            </a:fld>
            <a:endParaRPr lang="en-US" altLang="zh-TW"/>
          </a:p>
        </p:txBody>
      </p:sp>
    </p:spTree>
    <p:extLst>
      <p:ext uri="{BB962C8B-B14F-4D97-AF65-F5344CB8AC3E}">
        <p14:creationId xmlns:p14="http://schemas.microsoft.com/office/powerpoint/2010/main" val="312649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dirty="0" err="1" smtClean="0"/>
              <a:t>Damodaran</a:t>
            </a:r>
            <a:r>
              <a:rPr lang="en-US" dirty="0" smtClean="0"/>
              <a:t> http://pages.stern.nyu.edu/~adamodar/New_Home_Page/cfpuzzles/cfspr16puzzle1.htm </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38</a:t>
            </a:fld>
            <a:endParaRPr lang="en-US" altLang="zh-TW"/>
          </a:p>
        </p:txBody>
      </p:sp>
    </p:spTree>
    <p:extLst>
      <p:ext uri="{BB962C8B-B14F-4D97-AF65-F5344CB8AC3E}">
        <p14:creationId xmlns:p14="http://schemas.microsoft.com/office/powerpoint/2010/main" val="206835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35DA4-A246-4F45-B3CE-D298C764CD04}" type="slidenum">
              <a:rPr lang="en-US" altLang="en-US"/>
              <a:pPr/>
              <a:t>39</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ltLang="en-US" dirty="0"/>
              <a:t>Stage 1: building up </a:t>
            </a:r>
            <a:r>
              <a:rPr lang="en-US" altLang="en-US" dirty="0" smtClean="0"/>
              <a:t>savings </a:t>
            </a:r>
            <a:r>
              <a:rPr lang="en-US" altLang="en-US" dirty="0"/>
              <a:t>from internally generated funds (self funding) and borrowing from close or distant relatives and friends (inside funding) where borrower is “bonded” by its close relationship which monitors its </a:t>
            </a:r>
            <a:r>
              <a:rPr lang="en-US" altLang="en-US" dirty="0" err="1"/>
              <a:t>behaviour</a:t>
            </a:r>
            <a:r>
              <a:rPr lang="en-US" altLang="en-US" dirty="0"/>
              <a:t> and enforce discipline</a:t>
            </a:r>
          </a:p>
          <a:p>
            <a:r>
              <a:rPr lang="en-US" altLang="en-US" dirty="0"/>
              <a:t>Stage 2: firms have grown such that self and inside funding is insufficient and need external funding. Banks provide information intensive external funding; the external finance premium includes cost of credit evaluation, loan </a:t>
            </a:r>
            <a:r>
              <a:rPr lang="en-US" altLang="en-US" dirty="0" err="1"/>
              <a:t>monitorinng</a:t>
            </a:r>
            <a:r>
              <a:rPr lang="en-US" altLang="en-US" dirty="0"/>
              <a:t>, component for risk of default and cost of managing default.</a:t>
            </a:r>
          </a:p>
          <a:p>
            <a:r>
              <a:rPr lang="en-US" altLang="en-US" dirty="0"/>
              <a:t>Stage 3: firms grow such that large external funding required (</a:t>
            </a:r>
            <a:r>
              <a:rPr lang="en-US" altLang="en-US" dirty="0" err="1"/>
              <a:t>eg</a:t>
            </a:r>
            <a:r>
              <a:rPr lang="en-US" altLang="en-US" dirty="0"/>
              <a:t> infrastructure); widely known firms can access funding directly from investors with corporate bond funding (</a:t>
            </a:r>
            <a:r>
              <a:rPr lang="en-US" altLang="en-US" dirty="0" err="1"/>
              <a:t>eg</a:t>
            </a:r>
            <a:r>
              <a:rPr lang="en-US" altLang="en-US" dirty="0"/>
              <a:t> railroad companies in 19</a:t>
            </a:r>
            <a:r>
              <a:rPr lang="en-US" altLang="en-US" baseline="30000" dirty="0"/>
              <a:t>th</a:t>
            </a:r>
            <a:r>
              <a:rPr lang="en-US" altLang="en-US" dirty="0"/>
              <a:t> century used direct bond finance because they had a relatively transparent public image and a physical capital structure that was relatively easy to monitor). =&gt; firms with good public image which produce a product that is widely used and easily monitored, have an incentive to bypass bank loans in order to exploit their transparency to lower their external finance premium</a:t>
            </a:r>
          </a:p>
          <a:p>
            <a:r>
              <a:rPr lang="en-US" altLang="en-US" dirty="0"/>
              <a:t>Firms with access to bond markets also continue to use bank financing because banks provide other services:</a:t>
            </a:r>
          </a:p>
          <a:p>
            <a:pPr>
              <a:buFontTx/>
              <a:buChar char="-"/>
            </a:pPr>
            <a:r>
              <a:rPr lang="en-US" altLang="en-US" dirty="0"/>
              <a:t>backstop financing (LOC, SBLC)</a:t>
            </a:r>
          </a:p>
          <a:p>
            <a:pPr>
              <a:buFontTx/>
              <a:buChar char="-"/>
            </a:pPr>
            <a:r>
              <a:rPr lang="en-US" altLang="en-US" dirty="0"/>
              <a:t>debtor-in-possession financing in event of bankruptcy</a:t>
            </a:r>
          </a:p>
          <a:p>
            <a:pPr>
              <a:buFontTx/>
              <a:buChar char="-"/>
            </a:pPr>
            <a:r>
              <a:rPr lang="en-US" altLang="en-US" dirty="0" err="1"/>
              <a:t>Customised</a:t>
            </a:r>
            <a:r>
              <a:rPr lang="en-US" altLang="en-US" dirty="0"/>
              <a:t> borrowing</a:t>
            </a:r>
          </a:p>
          <a:p>
            <a:pPr>
              <a:buFontTx/>
              <a:buChar char="-"/>
            </a:pPr>
            <a:r>
              <a:rPr lang="en-US" altLang="en-US" dirty="0"/>
              <a:t>Confidential borrowing</a:t>
            </a:r>
          </a:p>
          <a:p>
            <a:r>
              <a:rPr lang="en-US" altLang="en-US" dirty="0"/>
              <a:t>By encouraging innovation, competition among banks and non-bank financial markets helps to improve the distribution of financial risk in the economy and lower the cost of external finance.</a:t>
            </a:r>
          </a:p>
          <a:p>
            <a:r>
              <a:rPr lang="en-US" altLang="en-US" dirty="0"/>
              <a:t>The growth of non-bank finance also improves the resilience of the financial system =&gt; “spare-</a:t>
            </a:r>
            <a:r>
              <a:rPr lang="en-US" altLang="en-US" dirty="0" err="1"/>
              <a:t>tyre</a:t>
            </a:r>
            <a:r>
              <a:rPr lang="en-US" altLang="en-US" dirty="0"/>
              <a:t>” role of capital markets in cushioning the effect of financial distress on the </a:t>
            </a:r>
            <a:r>
              <a:rPr lang="en-US" altLang="en-US" dirty="0" err="1"/>
              <a:t>macroeconomy</a:t>
            </a:r>
            <a:r>
              <a:rPr lang="en-US" altLang="en-US" dirty="0"/>
              <a:t>.</a:t>
            </a:r>
          </a:p>
          <a:p>
            <a:r>
              <a:rPr lang="en-US" altLang="en-US" dirty="0"/>
              <a:t>Long term, local currency corporate bonds can also efficiently hedge real future </a:t>
            </a:r>
            <a:r>
              <a:rPr lang="en-US" altLang="en-US" dirty="0" err="1"/>
              <a:t>retirementm</a:t>
            </a:r>
            <a:r>
              <a:rPr lang="en-US" altLang="en-US" dirty="0"/>
              <a:t> pension, life insurance and entitlement commitments.</a:t>
            </a:r>
          </a:p>
          <a:p>
            <a:r>
              <a:rPr lang="en-US" altLang="en-US" dirty="0"/>
              <a:t>Source: Marvin </a:t>
            </a:r>
            <a:r>
              <a:rPr lang="en-US" altLang="en-US" dirty="0" err="1"/>
              <a:t>Goodfriend</a:t>
            </a:r>
            <a:r>
              <a:rPr lang="en-US" altLang="en-US" dirty="0"/>
              <a:t>, Carnegie Mellon University “Why a corporate bond market: growth and direct finance” BIS Papers No 26, BIS conference on Developing Corporate Bond Markets in Asia, Nov 2005</a:t>
            </a:r>
          </a:p>
          <a:p>
            <a:pPr>
              <a:buFontTx/>
              <a:buChar char="-"/>
            </a:pPr>
            <a:endParaRPr lang="en-US" altLang="en-US" dirty="0"/>
          </a:p>
        </p:txBody>
      </p:sp>
    </p:spTree>
    <p:extLst>
      <p:ext uri="{BB962C8B-B14F-4D97-AF65-F5344CB8AC3E}">
        <p14:creationId xmlns:p14="http://schemas.microsoft.com/office/powerpoint/2010/main" val="354120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zh-TW" altLang="zh-TW" smtClean="0"/>
          </a:p>
        </p:txBody>
      </p:sp>
      <p:sp>
        <p:nvSpPr>
          <p:cNvPr id="90116" name="Slide Number Placeholder 3"/>
          <p:cNvSpPr>
            <a:spLocks noGrp="1"/>
          </p:cNvSpPr>
          <p:nvPr>
            <p:ph type="sldNum" sz="quarter" idx="5"/>
          </p:nvPr>
        </p:nvSpPr>
        <p:spPr>
          <a:noFill/>
        </p:spPr>
        <p:txBody>
          <a:bodyPr/>
          <a:lstStyle/>
          <a:p>
            <a:fld id="{1D1EB6A4-1EB0-4104-958A-B438AB8EA2F4}" type="slidenum">
              <a:rPr lang="en-US" altLang="zh-TW"/>
              <a:pPr/>
              <a:t>40</a:t>
            </a:fld>
            <a:endParaRPr lang="en-US" altLang="zh-TW"/>
          </a:p>
        </p:txBody>
      </p:sp>
    </p:spTree>
    <p:extLst>
      <p:ext uri="{BB962C8B-B14F-4D97-AF65-F5344CB8AC3E}">
        <p14:creationId xmlns:p14="http://schemas.microsoft.com/office/powerpoint/2010/main" val="341662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zh-TW" altLang="zh-TW" smtClean="0"/>
          </a:p>
        </p:txBody>
      </p:sp>
      <p:sp>
        <p:nvSpPr>
          <p:cNvPr id="94212" name="Slide Number Placeholder 3"/>
          <p:cNvSpPr>
            <a:spLocks noGrp="1"/>
          </p:cNvSpPr>
          <p:nvPr>
            <p:ph type="sldNum" sz="quarter" idx="5"/>
          </p:nvPr>
        </p:nvSpPr>
        <p:spPr>
          <a:noFill/>
        </p:spPr>
        <p:txBody>
          <a:bodyPr/>
          <a:lstStyle/>
          <a:p>
            <a:fld id="{B12B6E15-3DA9-4029-A40F-C4534D188878}" type="slidenum">
              <a:rPr lang="en-US" altLang="zh-TW"/>
              <a:pPr/>
              <a:t>41</a:t>
            </a:fld>
            <a:endParaRPr lang="en-US" altLang="zh-TW"/>
          </a:p>
        </p:txBody>
      </p:sp>
    </p:spTree>
    <p:extLst>
      <p:ext uri="{BB962C8B-B14F-4D97-AF65-F5344CB8AC3E}">
        <p14:creationId xmlns:p14="http://schemas.microsoft.com/office/powerpoint/2010/main" val="145594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149632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zh-TW" altLang="zh-TW" smtClean="0"/>
          </a:p>
        </p:txBody>
      </p:sp>
      <p:sp>
        <p:nvSpPr>
          <p:cNvPr id="102404" name="Slide Number Placeholder 3"/>
          <p:cNvSpPr>
            <a:spLocks noGrp="1"/>
          </p:cNvSpPr>
          <p:nvPr>
            <p:ph type="sldNum" sz="quarter" idx="5"/>
          </p:nvPr>
        </p:nvSpPr>
        <p:spPr>
          <a:noFill/>
        </p:spPr>
        <p:txBody>
          <a:bodyPr/>
          <a:lstStyle/>
          <a:p>
            <a:fld id="{B953211D-D8E8-4BF8-941C-C94F4F696A83}" type="slidenum">
              <a:rPr lang="en-US" altLang="zh-TW"/>
              <a:pPr/>
              <a:t>42</a:t>
            </a:fld>
            <a:endParaRPr lang="en-US" altLang="zh-TW"/>
          </a:p>
        </p:txBody>
      </p:sp>
    </p:spTree>
    <p:extLst>
      <p:ext uri="{BB962C8B-B14F-4D97-AF65-F5344CB8AC3E}">
        <p14:creationId xmlns:p14="http://schemas.microsoft.com/office/powerpoint/2010/main" val="1175206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zh-TW" altLang="zh-TW" smtClean="0"/>
          </a:p>
        </p:txBody>
      </p:sp>
      <p:sp>
        <p:nvSpPr>
          <p:cNvPr id="106500" name="Slide Number Placeholder 3"/>
          <p:cNvSpPr>
            <a:spLocks noGrp="1"/>
          </p:cNvSpPr>
          <p:nvPr>
            <p:ph type="sldNum" sz="quarter" idx="5"/>
          </p:nvPr>
        </p:nvSpPr>
        <p:spPr>
          <a:noFill/>
        </p:spPr>
        <p:txBody>
          <a:bodyPr/>
          <a:lstStyle/>
          <a:p>
            <a:fld id="{735230E3-36BC-4F82-BE33-D772C4364991}" type="slidenum">
              <a:rPr lang="en-US" altLang="zh-TW"/>
              <a:pPr/>
              <a:t>43</a:t>
            </a:fld>
            <a:endParaRPr lang="en-US" altLang="zh-TW"/>
          </a:p>
        </p:txBody>
      </p:sp>
    </p:spTree>
    <p:extLst>
      <p:ext uri="{BB962C8B-B14F-4D97-AF65-F5344CB8AC3E}">
        <p14:creationId xmlns:p14="http://schemas.microsoft.com/office/powerpoint/2010/main" val="184259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zh-TW" altLang="zh-TW" smtClean="0"/>
          </a:p>
        </p:txBody>
      </p:sp>
      <p:sp>
        <p:nvSpPr>
          <p:cNvPr id="100356" name="Slide Number Placeholder 3"/>
          <p:cNvSpPr>
            <a:spLocks noGrp="1"/>
          </p:cNvSpPr>
          <p:nvPr>
            <p:ph type="sldNum" sz="quarter" idx="5"/>
          </p:nvPr>
        </p:nvSpPr>
        <p:spPr>
          <a:noFill/>
        </p:spPr>
        <p:txBody>
          <a:bodyPr/>
          <a:lstStyle/>
          <a:p>
            <a:fld id="{8EABEA5D-E729-4812-8F44-402854FF66C1}" type="slidenum">
              <a:rPr lang="en-US" altLang="zh-TW"/>
              <a:pPr/>
              <a:t>46</a:t>
            </a:fld>
            <a:endParaRPr lang="en-US" altLang="zh-TW"/>
          </a:p>
        </p:txBody>
      </p:sp>
    </p:spTree>
    <p:extLst>
      <p:ext uri="{BB962C8B-B14F-4D97-AF65-F5344CB8AC3E}">
        <p14:creationId xmlns:p14="http://schemas.microsoft.com/office/powerpoint/2010/main" val="397197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zh-TW" altLang="zh-TW" smtClean="0"/>
          </a:p>
        </p:txBody>
      </p:sp>
      <p:sp>
        <p:nvSpPr>
          <p:cNvPr id="96260" name="Slide Number Placeholder 3"/>
          <p:cNvSpPr>
            <a:spLocks noGrp="1"/>
          </p:cNvSpPr>
          <p:nvPr>
            <p:ph type="sldNum" sz="quarter" idx="5"/>
          </p:nvPr>
        </p:nvSpPr>
        <p:spPr>
          <a:noFill/>
        </p:spPr>
        <p:txBody>
          <a:bodyPr/>
          <a:lstStyle/>
          <a:p>
            <a:fld id="{E5E6832E-F931-462B-BFF8-5A69853FF3EB}" type="slidenum">
              <a:rPr lang="en-US" altLang="zh-TW"/>
              <a:pPr/>
              <a:t>47</a:t>
            </a:fld>
            <a:endParaRPr lang="en-US" altLang="zh-TW"/>
          </a:p>
        </p:txBody>
      </p:sp>
    </p:spTree>
    <p:extLst>
      <p:ext uri="{BB962C8B-B14F-4D97-AF65-F5344CB8AC3E}">
        <p14:creationId xmlns:p14="http://schemas.microsoft.com/office/powerpoint/2010/main" val="382841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https://www.bloomberg.com/quote/293:HK?sref=INmNRPZ9</a:t>
            </a:r>
          </a:p>
          <a:p>
            <a:r>
              <a:rPr lang="en-US" sz="1200" b="0" i="0" kern="1200" dirty="0" smtClean="0">
                <a:solidFill>
                  <a:schemeClr val="tx1"/>
                </a:solidFill>
                <a:effectLst/>
                <a:latin typeface="+mn-lt"/>
                <a:ea typeface="+mn-ea"/>
                <a:cs typeface="+mn-cs"/>
              </a:rPr>
              <a:t>Negative EPS…</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48</a:t>
            </a:fld>
            <a:endParaRPr lang="en-US" altLang="zh-TW"/>
          </a:p>
        </p:txBody>
      </p:sp>
    </p:spTree>
    <p:extLst>
      <p:ext uri="{BB962C8B-B14F-4D97-AF65-F5344CB8AC3E}">
        <p14:creationId xmlns:p14="http://schemas.microsoft.com/office/powerpoint/2010/main" val="2389412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50</a:t>
            </a:fld>
            <a:endParaRPr lang="en-US" altLang="zh-TW"/>
          </a:p>
        </p:txBody>
      </p:sp>
    </p:spTree>
    <p:extLst>
      <p:ext uri="{BB962C8B-B14F-4D97-AF65-F5344CB8AC3E}">
        <p14:creationId xmlns:p14="http://schemas.microsoft.com/office/powerpoint/2010/main" val="2078948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9180D46-056E-494D-BE7D-B4F707B1A71B}" type="slidenum">
              <a:rPr lang="en-US" altLang="zh-TW"/>
              <a:pPr/>
              <a:t>51</a:t>
            </a:fld>
            <a:endParaRPr lang="en-US" altLang="zh-TW"/>
          </a:p>
        </p:txBody>
      </p:sp>
      <p:sp>
        <p:nvSpPr>
          <p:cNvPr id="57347" name="Rectangle 2"/>
          <p:cNvSpPr>
            <a:spLocks noGrp="1" noRot="1" noChangeAspect="1" noChangeArrowheads="1" noTextEdit="1"/>
          </p:cNvSpPr>
          <p:nvPr>
            <p:ph type="sldImg"/>
          </p:nvPr>
        </p:nvSpPr>
        <p:spPr>
          <a:xfrm>
            <a:off x="2733675" y="525463"/>
            <a:ext cx="3856038" cy="2894012"/>
          </a:xfrm>
          <a:ln/>
        </p:spPr>
      </p:sp>
      <p:sp>
        <p:nvSpPr>
          <p:cNvPr id="57348" name="Rectangle 3"/>
          <p:cNvSpPr>
            <a:spLocks noGrp="1" noChangeArrowheads="1"/>
          </p:cNvSpPr>
          <p:nvPr>
            <p:ph type="body" idx="1"/>
          </p:nvPr>
        </p:nvSpPr>
        <p:spPr>
          <a:xfrm>
            <a:off x="1237372" y="3329941"/>
            <a:ext cx="6821664" cy="3154681"/>
          </a:xfrm>
          <a:noFill/>
          <a:ln/>
        </p:spPr>
        <p:txBody>
          <a:bodyPr/>
          <a:lstStyle/>
          <a:p>
            <a:pPr eaLnBrk="1" hangingPunct="1"/>
            <a:r>
              <a:rPr lang="en-US" altLang="zh-TW" dirty="0" smtClean="0"/>
              <a:t>Financial markets (systems) evolve over time, accompanying the development of the economy, in a progression beginning with exclusive reliance on bank finance, moving gradually towards equity finance, then corporate bond markets, and ultimately to securitization</a:t>
            </a:r>
          </a:p>
          <a:p>
            <a:pPr eaLnBrk="1" hangingPunct="1"/>
            <a:r>
              <a:rPr lang="en-US" altLang="zh-TW" dirty="0" smtClean="0"/>
              <a:t>The whole structure of the financial system, from the banking sector to securities markets, together with its link to the international financial markets through the capital and financial account, must be adjusted to the stage of development of the economy.</a:t>
            </a:r>
          </a:p>
          <a:p>
            <a:pPr eaLnBrk="1" hangingPunct="1"/>
            <a:r>
              <a:rPr lang="en-US" altLang="zh-TW" dirty="0" smtClean="0"/>
              <a:t>The linear evolution of the financial system from bank-based to market-based in a domestic context must be complemented by a second, international dimension, along the process of integration of the domestic financial markets in the global financial markets. Ultimately, the desired outcome is one of full financial </a:t>
            </a:r>
            <a:r>
              <a:rPr lang="en-US" altLang="zh-TW" dirty="0" err="1" smtClean="0"/>
              <a:t>liberalisation</a:t>
            </a:r>
            <a:r>
              <a:rPr lang="en-US" altLang="zh-TW" dirty="0" smtClean="0"/>
              <a:t>.</a:t>
            </a:r>
          </a:p>
          <a:p>
            <a:pPr eaLnBrk="1" hangingPunct="1"/>
            <a:r>
              <a:rPr lang="en-US" altLang="zh-TW" dirty="0" smtClean="0"/>
              <a:t>Integration into the global economy brings obvious benefits, but also poses risks. </a:t>
            </a:r>
          </a:p>
          <a:p>
            <a:pPr eaLnBrk="1" hangingPunct="1"/>
            <a:endParaRPr lang="en-US" altLang="zh-TW" dirty="0" smtClean="0"/>
          </a:p>
        </p:txBody>
      </p:sp>
    </p:spTree>
    <p:extLst>
      <p:ext uri="{BB962C8B-B14F-4D97-AF65-F5344CB8AC3E}">
        <p14:creationId xmlns:p14="http://schemas.microsoft.com/office/powerpoint/2010/main" val="804144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https://en.wikipedia.org/wiki/Telex#:~:text=Telex%20was%20a%20major%20method,in%20popularity%20in%20the%201980s.</a:t>
            </a:r>
          </a:p>
          <a:p>
            <a:r>
              <a:rPr lang="en-US" dirty="0" smtClean="0"/>
              <a:t>https://www.youtube.com/watch?v=byMwNPj47X8</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53</a:t>
            </a:fld>
            <a:endParaRPr lang="en-US" altLang="zh-TW"/>
          </a:p>
        </p:txBody>
      </p:sp>
    </p:spTree>
    <p:extLst>
      <p:ext uri="{BB962C8B-B14F-4D97-AF65-F5344CB8AC3E}">
        <p14:creationId xmlns:p14="http://schemas.microsoft.com/office/powerpoint/2010/main" val="357271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3287F32-1DA3-4DD9-8647-3E073696E191}" type="slidenum">
              <a:rPr lang="en-US" altLang="zh-TW"/>
              <a:pPr/>
              <a:t>54</a:t>
            </a:fld>
            <a:endParaRPr lang="en-US" altLang="zh-TW"/>
          </a:p>
        </p:txBody>
      </p:sp>
      <p:sp>
        <p:nvSpPr>
          <p:cNvPr id="5939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49" tIns="47775" rIns="95549" bIns="47775" anchor="b"/>
          <a:lstStyle/>
          <a:p>
            <a:pPr algn="r"/>
            <a:fld id="{277BA8E2-530C-48E8-BD16-7D62EB9F61A3}" type="slidenum">
              <a:rPr lang="zh-TW" altLang="en-US" sz="1300"/>
              <a:pPr algn="r"/>
              <a:t>54</a:t>
            </a:fld>
            <a:endParaRPr lang="en-US" altLang="zh-TW" sz="1300"/>
          </a:p>
        </p:txBody>
      </p:sp>
      <p:sp>
        <p:nvSpPr>
          <p:cNvPr id="59396" name="Rectangle 2"/>
          <p:cNvSpPr>
            <a:spLocks noGrp="1" noRot="1" noChangeAspect="1" noChangeArrowheads="1" noTextEdit="1"/>
          </p:cNvSpPr>
          <p:nvPr>
            <p:ph type="sldImg"/>
          </p:nvPr>
        </p:nvSpPr>
        <p:spPr>
          <a:xfrm>
            <a:off x="2733675" y="525463"/>
            <a:ext cx="3856038" cy="2894012"/>
          </a:xfrm>
          <a:ln/>
        </p:spPr>
      </p:sp>
      <p:sp>
        <p:nvSpPr>
          <p:cNvPr id="59397" name="Rectangle 3"/>
          <p:cNvSpPr>
            <a:spLocks noGrp="1" noChangeArrowheads="1"/>
          </p:cNvSpPr>
          <p:nvPr>
            <p:ph type="body" idx="1"/>
          </p:nvPr>
        </p:nvSpPr>
        <p:spPr>
          <a:xfrm>
            <a:off x="1239523" y="3329941"/>
            <a:ext cx="6817359" cy="3154681"/>
          </a:xfrm>
          <a:noFill/>
          <a:ln/>
        </p:spPr>
        <p:txBody>
          <a:bodyPr lIns="95549" tIns="47775" rIns="95549" bIns="47775"/>
          <a:lstStyle/>
          <a:p>
            <a:pPr eaLnBrk="1" hangingPunct="1"/>
            <a:endParaRPr lang="en-US" altLang="zh-TW" sz="1000" dirty="0"/>
          </a:p>
        </p:txBody>
      </p:sp>
    </p:spTree>
    <p:extLst>
      <p:ext uri="{BB962C8B-B14F-4D97-AF65-F5344CB8AC3E}">
        <p14:creationId xmlns:p14="http://schemas.microsoft.com/office/powerpoint/2010/main" val="727860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r>
              <a:rPr lang="en-US" altLang="zh-TW" dirty="0" smtClean="0"/>
              <a:t>Source: Twitter https://twitter.com/FactsGuide/status/593663669235482624</a:t>
            </a:r>
          </a:p>
          <a:p>
            <a:endParaRPr lang="zh-TW" altLang="en-US" dirty="0"/>
          </a:p>
        </p:txBody>
      </p:sp>
      <p:sp>
        <p:nvSpPr>
          <p:cNvPr id="4" name="Slide Number Placeholder 3"/>
          <p:cNvSpPr>
            <a:spLocks noGrp="1"/>
          </p:cNvSpPr>
          <p:nvPr>
            <p:ph type="sldNum" sz="quarter" idx="10"/>
          </p:nvPr>
        </p:nvSpPr>
        <p:spPr/>
        <p:txBody>
          <a:bodyPr/>
          <a:lstStyle/>
          <a:p>
            <a:fld id="{A33E5281-86F1-4145-A017-0D4BD39F54A6}" type="slidenum">
              <a:rPr lang="zh-TW" altLang="en-US" smtClean="0"/>
              <a:pPr/>
              <a:t>55</a:t>
            </a:fld>
            <a:endParaRPr lang="zh-TW" altLang="en-US"/>
          </a:p>
        </p:txBody>
      </p:sp>
    </p:spTree>
    <p:extLst>
      <p:ext uri="{BB962C8B-B14F-4D97-AF65-F5344CB8AC3E}">
        <p14:creationId xmlns:p14="http://schemas.microsoft.com/office/powerpoint/2010/main" val="41002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FCD3696-E69A-4297-B75F-5094FB667F13}" type="slidenum">
              <a:rPr lang="en-US" altLang="zh-TW"/>
              <a:pPr/>
              <a:t>3</a:t>
            </a:fld>
            <a:endParaRPr lang="en-US" altLang="zh-TW"/>
          </a:p>
        </p:txBody>
      </p:sp>
      <p:sp>
        <p:nvSpPr>
          <p:cNvPr id="9625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B4A696E-2190-4007-8C8E-949D8FFD8B2F}" type="slidenum">
              <a:rPr lang="en-US" altLang="zh-CN" sz="1300"/>
              <a:pPr algn="r"/>
              <a:t>3</a:t>
            </a:fld>
            <a:endParaRPr lang="en-US" altLang="zh-CN" sz="1300" dirty="0"/>
          </a:p>
        </p:txBody>
      </p:sp>
      <p:sp>
        <p:nvSpPr>
          <p:cNvPr id="96260" name="Rectangle 2"/>
          <p:cNvSpPr>
            <a:spLocks noGrp="1" noRot="1" noChangeAspect="1" noChangeArrowheads="1" noTextEdit="1"/>
          </p:cNvSpPr>
          <p:nvPr>
            <p:ph type="sldImg"/>
          </p:nvPr>
        </p:nvSpPr>
        <p:spPr>
          <a:xfrm>
            <a:off x="2733675" y="525463"/>
            <a:ext cx="3856038" cy="2894012"/>
          </a:xfrm>
          <a:ln/>
        </p:spPr>
      </p:sp>
      <p:sp>
        <p:nvSpPr>
          <p:cNvPr id="96261" name="Rectangle 3"/>
          <p:cNvSpPr>
            <a:spLocks noGrp="1" noChangeArrowheads="1"/>
          </p:cNvSpPr>
          <p:nvPr>
            <p:ph type="body" idx="1"/>
          </p:nvPr>
        </p:nvSpPr>
        <p:spPr>
          <a:noFill/>
          <a:ln/>
        </p:spPr>
        <p:txBody>
          <a:bodyPr lIns="95557" tIns="47780" rIns="95557" bIns="47780"/>
          <a:lstStyle/>
          <a:p>
            <a:pPr marL="238917" indent="-238917" eaLnBrk="1" hangingPunct="1">
              <a:lnSpc>
                <a:spcPct val="80000"/>
              </a:lnSpc>
            </a:pPr>
            <a:endParaRPr lang="zh-CN" altLang="zh-CN" sz="800" dirty="0"/>
          </a:p>
        </p:txBody>
      </p:sp>
    </p:spTree>
    <p:extLst>
      <p:ext uri="{BB962C8B-B14F-4D97-AF65-F5344CB8AC3E}">
        <p14:creationId xmlns:p14="http://schemas.microsoft.com/office/powerpoint/2010/main" val="1074221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25BA543-01AB-42BC-8D90-2FEA97D22EEA}" type="slidenum">
              <a:rPr lang="en-US" altLang="zh-TW"/>
              <a:pPr/>
              <a:t>57</a:t>
            </a:fld>
            <a:endParaRPr lang="en-US" altLang="zh-TW"/>
          </a:p>
        </p:txBody>
      </p:sp>
      <p:sp>
        <p:nvSpPr>
          <p:cNvPr id="11571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2A7A339E-DD77-44CE-BBC4-E5702C4B93A0}" type="slidenum">
              <a:rPr lang="en-US" altLang="zh-CN" sz="1300"/>
              <a:pPr algn="r"/>
              <a:t>57</a:t>
            </a:fld>
            <a:endParaRPr lang="en-US" altLang="zh-CN" sz="1300" dirty="0"/>
          </a:p>
        </p:txBody>
      </p:sp>
      <p:sp>
        <p:nvSpPr>
          <p:cNvPr id="115716" name="Rectangle 2"/>
          <p:cNvSpPr>
            <a:spLocks noGrp="1" noRot="1" noChangeAspect="1" noChangeArrowheads="1" noTextEdit="1"/>
          </p:cNvSpPr>
          <p:nvPr>
            <p:ph type="sldImg"/>
          </p:nvPr>
        </p:nvSpPr>
        <p:spPr>
          <a:xfrm>
            <a:off x="2733675" y="525463"/>
            <a:ext cx="3856038" cy="2894012"/>
          </a:xfrm>
          <a:ln/>
        </p:spPr>
      </p:sp>
      <p:sp>
        <p:nvSpPr>
          <p:cNvPr id="115717" name="Rectangle 3"/>
          <p:cNvSpPr>
            <a:spLocks noGrp="1" noChangeArrowheads="1"/>
          </p:cNvSpPr>
          <p:nvPr>
            <p:ph type="body" idx="1"/>
          </p:nvPr>
        </p:nvSpPr>
        <p:spPr>
          <a:noFill/>
          <a:ln/>
        </p:spPr>
        <p:txBody>
          <a:bodyPr lIns="95557" tIns="47780" rIns="95557" bIns="47780"/>
          <a:lstStyle/>
          <a:p>
            <a:pPr eaLnBrk="1" hangingPunct="1"/>
            <a:r>
              <a:rPr lang="en-US" altLang="zh-CN" smtClean="0"/>
              <a:t>Participants in the corporate finance</a:t>
            </a:r>
            <a:r>
              <a:rPr lang="en-US" altLang="zh-CN" b="1" smtClean="0"/>
              <a:t> industry</a:t>
            </a:r>
            <a:r>
              <a:rPr lang="en-US" altLang="zh-CN" smtClean="0"/>
              <a:t> include:</a:t>
            </a:r>
          </a:p>
          <a:p>
            <a:pPr eaLnBrk="1" hangingPunct="1"/>
            <a:r>
              <a:rPr lang="en-US" altLang="zh-CN" b="1" smtClean="0"/>
              <a:t>Ultimate clients</a:t>
            </a:r>
            <a:r>
              <a:rPr lang="en-US" altLang="zh-CN" smtClean="0"/>
              <a:t>: </a:t>
            </a:r>
            <a:r>
              <a:rPr lang="en-US" altLang="zh-CN" b="1" smtClean="0"/>
              <a:t>(in green)</a:t>
            </a:r>
            <a:r>
              <a:rPr lang="en-US" altLang="zh-CN" smtClean="0"/>
              <a:t> corporations, institutionals, public; they can be issuers, sellers, buyers…</a:t>
            </a:r>
          </a:p>
          <a:p>
            <a:pPr eaLnBrk="1" hangingPunct="1"/>
            <a:r>
              <a:rPr lang="en-US" altLang="zh-CN" b="1" smtClean="0"/>
              <a:t>Regulators and exchanges (in blue)</a:t>
            </a:r>
          </a:p>
          <a:p>
            <a:pPr eaLnBrk="1" hangingPunct="1"/>
            <a:r>
              <a:rPr lang="en-US" altLang="zh-CN" b="1" smtClean="0"/>
              <a:t>Financial Intermediaries (in pink)</a:t>
            </a:r>
            <a:r>
              <a:rPr lang="en-US" altLang="zh-CN" smtClean="0"/>
              <a:t>: commercial and investments banks and brokers and other FSPs</a:t>
            </a:r>
          </a:p>
          <a:p>
            <a:pPr eaLnBrk="1" hangingPunct="1"/>
            <a:r>
              <a:rPr lang="en-US" altLang="zh-CN" b="1" smtClean="0"/>
              <a:t>In yellow: various service providers including:</a:t>
            </a:r>
          </a:p>
          <a:p>
            <a:pPr eaLnBrk="1" hangingPunct="1"/>
            <a:r>
              <a:rPr lang="en-US" altLang="zh-CN" b="1" smtClean="0"/>
              <a:t>Information providers </a:t>
            </a:r>
            <a:r>
              <a:rPr lang="en-US" altLang="zh-CN" smtClean="0"/>
              <a:t>: Bloomberg, Reuters, Thomson and others</a:t>
            </a:r>
          </a:p>
          <a:p>
            <a:pPr eaLnBrk="1" hangingPunct="1"/>
            <a:r>
              <a:rPr lang="en-US" altLang="zh-CN" b="1" smtClean="0"/>
              <a:t>Media and PR</a:t>
            </a:r>
            <a:r>
              <a:rPr lang="en-US" altLang="zh-CN" smtClean="0"/>
              <a:t>: CNN, CNBC, PR firms, roadshow organizers</a:t>
            </a:r>
          </a:p>
          <a:p>
            <a:pPr eaLnBrk="1" hangingPunct="1"/>
            <a:r>
              <a:rPr lang="en-US" altLang="zh-CN" b="1" smtClean="0"/>
              <a:t>Service Providers</a:t>
            </a:r>
            <a:r>
              <a:rPr lang="en-US" altLang="zh-CN" smtClean="0"/>
              <a:t> : Lawyers, Accountants, Auditors, Printers</a:t>
            </a:r>
          </a:p>
          <a:p>
            <a:pPr eaLnBrk="1" hangingPunct="1"/>
            <a:r>
              <a:rPr lang="en-US" altLang="zh-CN" smtClean="0"/>
              <a:t>The IP sell their services to pretty much all the other players (limited sales to Joe Public)</a:t>
            </a:r>
          </a:p>
          <a:p>
            <a:pPr eaLnBrk="1" hangingPunct="1"/>
            <a:r>
              <a:rPr lang="en-US" altLang="zh-CN" smtClean="0"/>
              <a:t>We concentrate on the 2 main bodies of financial intermediaries who are the main sales target for information providers such as Thomson.</a:t>
            </a:r>
          </a:p>
          <a:p>
            <a:pPr eaLnBrk="1" hangingPunct="1"/>
            <a:endParaRPr lang="en-US" altLang="zh-CN" smtClean="0"/>
          </a:p>
        </p:txBody>
      </p:sp>
    </p:spTree>
    <p:extLst>
      <p:ext uri="{BB962C8B-B14F-4D97-AF65-F5344CB8AC3E}">
        <p14:creationId xmlns:p14="http://schemas.microsoft.com/office/powerpoint/2010/main" val="835827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073">
              <a:defRPr/>
            </a:pPr>
            <a:r>
              <a:rPr lang="en-US" dirty="0" smtClean="0"/>
              <a:t>Source McKinsey April 2017</a:t>
            </a:r>
            <a:r>
              <a:rPr lang="en-US" baseline="0" dirty="0" smtClean="0"/>
              <a:t> http://www.mckinsey.com/industries/financial-services/our-insights/deepening-capital-markets-in-emerging-economies?cid=other-eml-alt-mip-mck-oth-1704&amp;hlkid=98808b4c6c284aa7b75c982fa702146b&amp;hctky=2168735&amp;hdpid=9657dc63-3be4-4ca0-9adc-7de54fcfb8a6 </a:t>
            </a:r>
            <a:endParaRPr lang="en-US" dirty="0" smtClean="0"/>
          </a:p>
          <a:p>
            <a:pPr eaLnBrk="1" hangingPunct="1"/>
            <a:r>
              <a:rPr lang="en-US" altLang="zh-CN" sz="2500" dirty="0" smtClean="0">
                <a:ea typeface="SimSun" pitchFamily="2" charset="-122"/>
              </a:rPr>
              <a:t>Patient reputation building</a:t>
            </a:r>
          </a:p>
          <a:p>
            <a:pPr eaLnBrk="1" hangingPunct="1"/>
            <a:r>
              <a:rPr lang="en-US" altLang="zh-CN" sz="2500" dirty="0" smtClean="0">
                <a:ea typeface="SimSun" pitchFamily="2" charset="-122"/>
              </a:rPr>
              <a:t>High performance standards</a:t>
            </a:r>
          </a:p>
          <a:p>
            <a:pPr eaLnBrk="1" hangingPunct="1"/>
            <a:r>
              <a:rPr lang="en-US" altLang="zh-CN" sz="2500" dirty="0" smtClean="0">
                <a:ea typeface="SimSun" pitchFamily="2" charset="-122"/>
              </a:rPr>
              <a:t>Resilient </a:t>
            </a:r>
            <a:r>
              <a:rPr lang="en-US" altLang="zh-CN" sz="2500" dirty="0" smtClean="0">
                <a:solidFill>
                  <a:schemeClr val="hlink"/>
                </a:solidFill>
                <a:ea typeface="SimSun" pitchFamily="2" charset="-122"/>
              </a:rPr>
              <a:t>infrastructure</a:t>
            </a:r>
          </a:p>
          <a:p>
            <a:pPr eaLnBrk="1" hangingPunct="1"/>
            <a:r>
              <a:rPr lang="en-US" altLang="zh-CN" sz="2500" dirty="0" smtClean="0">
                <a:ea typeface="SimSun" pitchFamily="2" charset="-122"/>
              </a:rPr>
              <a:t>Robust </a:t>
            </a:r>
            <a:r>
              <a:rPr lang="en-US" altLang="zh-CN" sz="2500" dirty="0" smtClean="0">
                <a:solidFill>
                  <a:schemeClr val="hlink"/>
                </a:solidFill>
                <a:ea typeface="SimSun" pitchFamily="2" charset="-122"/>
              </a:rPr>
              <a:t>regulatory</a:t>
            </a:r>
            <a:r>
              <a:rPr lang="en-US" altLang="zh-CN" sz="2500" dirty="0" smtClean="0">
                <a:ea typeface="SimSun" pitchFamily="2" charset="-122"/>
              </a:rPr>
              <a:t> framework = understanding the regulatory imperative </a:t>
            </a:r>
          </a:p>
          <a:p>
            <a:pPr eaLnBrk="1" hangingPunct="1"/>
            <a:r>
              <a:rPr lang="en-US" altLang="zh-CN" sz="2500" dirty="0" smtClean="0">
                <a:ea typeface="SimSun" pitchFamily="2" charset="-122"/>
              </a:rPr>
              <a:t>Leadership &amp; Vision =&gt; setting clear objectives</a:t>
            </a:r>
          </a:p>
          <a:p>
            <a:pPr eaLnBrk="1" hangingPunct="1"/>
            <a:r>
              <a:rPr lang="en-US" altLang="zh-CN" sz="2500" dirty="0" smtClean="0">
                <a:ea typeface="SimSun" pitchFamily="2" charset="-122"/>
              </a:rPr>
              <a:t>Political commitment =&gt; actively developing the market:</a:t>
            </a:r>
          </a:p>
          <a:p>
            <a:pPr lvl="1" eaLnBrk="1" hangingPunct="1"/>
            <a:r>
              <a:rPr lang="en-US" altLang="zh-CN" sz="2200" dirty="0" smtClean="0">
                <a:ea typeface="SimSun" pitchFamily="2" charset="-122"/>
              </a:rPr>
              <a:t>Stimulate development of new asset classes </a:t>
            </a:r>
          </a:p>
          <a:p>
            <a:pPr lvl="1" eaLnBrk="1" hangingPunct="1"/>
            <a:r>
              <a:rPr lang="en-US" altLang="zh-CN" sz="2200" dirty="0" smtClean="0">
                <a:ea typeface="SimSun" pitchFamily="2" charset="-122"/>
              </a:rPr>
              <a:t>Encourage pension fund reform</a:t>
            </a:r>
          </a:p>
          <a:p>
            <a:pPr lvl="1" eaLnBrk="1" hangingPunct="1"/>
            <a:r>
              <a:rPr lang="en-US" altLang="zh-CN" sz="2200" dirty="0" smtClean="0">
                <a:ea typeface="SimSun" pitchFamily="2" charset="-122"/>
              </a:rPr>
              <a:t>Promote privatization</a:t>
            </a:r>
          </a:p>
          <a:p>
            <a:r>
              <a:rPr lang="en-US" dirty="0" smtClean="0"/>
              <a:t>Obstacles</a:t>
            </a:r>
          </a:p>
          <a:p>
            <a:pPr eaLnBrk="1" hangingPunct="1">
              <a:lnSpc>
                <a:spcPct val="170000"/>
              </a:lnSpc>
            </a:pPr>
            <a:r>
              <a:rPr lang="en-US" altLang="zh-CN" sz="1200" dirty="0" smtClean="0">
                <a:ea typeface="SimSun" pitchFamily="2" charset="-122"/>
              </a:rPr>
              <a:t>Volatile and inconsistent economic policy</a:t>
            </a:r>
          </a:p>
          <a:p>
            <a:pPr eaLnBrk="1" hangingPunct="1">
              <a:lnSpc>
                <a:spcPct val="170000"/>
              </a:lnSpc>
            </a:pPr>
            <a:r>
              <a:rPr lang="en-US" altLang="zh-CN" sz="1200" dirty="0" smtClean="0">
                <a:ea typeface="SimSun" pitchFamily="2" charset="-122"/>
              </a:rPr>
              <a:t>Underdeveloped commercial law</a:t>
            </a:r>
          </a:p>
          <a:p>
            <a:pPr eaLnBrk="1" hangingPunct="1">
              <a:lnSpc>
                <a:spcPct val="170000"/>
              </a:lnSpc>
            </a:pPr>
            <a:r>
              <a:rPr lang="en-US" altLang="zh-CN" sz="1200" dirty="0" smtClean="0">
                <a:ea typeface="SimSun" pitchFamily="2" charset="-122"/>
              </a:rPr>
              <a:t>Slow pace/absence of privatization</a:t>
            </a:r>
          </a:p>
          <a:p>
            <a:pPr eaLnBrk="1" hangingPunct="1">
              <a:lnSpc>
                <a:spcPct val="170000"/>
              </a:lnSpc>
            </a:pPr>
            <a:r>
              <a:rPr lang="en-US" altLang="zh-CN" sz="1200" dirty="0" smtClean="0">
                <a:ea typeface="SimSun" pitchFamily="2" charset="-122"/>
              </a:rPr>
              <a:t>Lack of talent</a:t>
            </a:r>
          </a:p>
          <a:p>
            <a:pPr eaLnBrk="1" hangingPunct="1">
              <a:lnSpc>
                <a:spcPct val="170000"/>
              </a:lnSpc>
            </a:pPr>
            <a:r>
              <a:rPr lang="en-US" altLang="zh-CN" sz="1200" dirty="0" smtClean="0">
                <a:ea typeface="SimSun" pitchFamily="2" charset="-122"/>
              </a:rPr>
              <a:t>Poor regulation</a:t>
            </a:r>
          </a:p>
          <a:p>
            <a:pPr eaLnBrk="1" hangingPunct="1">
              <a:lnSpc>
                <a:spcPct val="170000"/>
              </a:lnSpc>
            </a:pPr>
            <a:r>
              <a:rPr lang="en-US" altLang="zh-CN" sz="1200" dirty="0" smtClean="0">
                <a:ea typeface="SimSun" pitchFamily="2" charset="-122"/>
              </a:rPr>
              <a:t>Inadequate pension systems</a:t>
            </a:r>
          </a:p>
          <a:p>
            <a:pPr eaLnBrk="1" hangingPunct="1">
              <a:lnSpc>
                <a:spcPct val="170000"/>
              </a:lnSpc>
            </a:pPr>
            <a:r>
              <a:rPr lang="en-US" altLang="zh-CN" sz="1200" dirty="0" smtClean="0">
                <a:ea typeface="SimSun" pitchFamily="2" charset="-122"/>
              </a:rPr>
              <a:t>Inadequate market makers</a:t>
            </a:r>
          </a:p>
          <a:p>
            <a:pPr eaLnBrk="1" hangingPunct="1">
              <a:lnSpc>
                <a:spcPct val="170000"/>
              </a:lnSpc>
            </a:pPr>
            <a:r>
              <a:rPr lang="en-US" altLang="zh-CN" sz="1200" dirty="0" smtClean="0">
                <a:ea typeface="SimSun" pitchFamily="2" charset="-122"/>
              </a:rPr>
              <a:t>Inadequate infrastructure</a:t>
            </a:r>
          </a:p>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58</a:t>
            </a:fld>
            <a:endParaRPr lang="en-US" altLang="zh-TW"/>
          </a:p>
        </p:txBody>
      </p:sp>
    </p:spTree>
    <p:extLst>
      <p:ext uri="{BB962C8B-B14F-4D97-AF65-F5344CB8AC3E}">
        <p14:creationId xmlns:p14="http://schemas.microsoft.com/office/powerpoint/2010/main" val="224187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7F971FD-1954-49AF-9F93-3DD8060E274B}" type="slidenum">
              <a:rPr lang="en-US" altLang="zh-TW"/>
              <a:pPr/>
              <a:t>59</a:t>
            </a:fld>
            <a:endParaRPr lang="en-US" altLang="zh-TW"/>
          </a:p>
        </p:txBody>
      </p:sp>
      <p:sp>
        <p:nvSpPr>
          <p:cNvPr id="11469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F1C306F-A8D6-44BD-8048-0760AFD737AA}" type="slidenum">
              <a:rPr lang="en-US" altLang="zh-CN" sz="1300"/>
              <a:pPr algn="r"/>
              <a:t>59</a:t>
            </a:fld>
            <a:endParaRPr lang="en-US" altLang="zh-CN" sz="1300" dirty="0"/>
          </a:p>
        </p:txBody>
      </p:sp>
      <p:sp>
        <p:nvSpPr>
          <p:cNvPr id="114692" name="Rectangle 2"/>
          <p:cNvSpPr>
            <a:spLocks noGrp="1" noRot="1" noChangeAspect="1" noChangeArrowheads="1" noTextEdit="1"/>
          </p:cNvSpPr>
          <p:nvPr>
            <p:ph type="sldImg"/>
          </p:nvPr>
        </p:nvSpPr>
        <p:spPr>
          <a:xfrm>
            <a:off x="2733675" y="525463"/>
            <a:ext cx="3856038" cy="2894012"/>
          </a:xfrm>
          <a:ln/>
        </p:spPr>
      </p:sp>
      <p:sp>
        <p:nvSpPr>
          <p:cNvPr id="114693" name="Rectangle 3"/>
          <p:cNvSpPr>
            <a:spLocks noGrp="1" noChangeArrowheads="1"/>
          </p:cNvSpPr>
          <p:nvPr>
            <p:ph type="body" idx="1"/>
          </p:nvPr>
        </p:nvSpPr>
        <p:spPr>
          <a:xfrm>
            <a:off x="1239523" y="3329941"/>
            <a:ext cx="6817359" cy="3154681"/>
          </a:xfrm>
          <a:noFill/>
          <a:ln/>
        </p:spPr>
        <p:txBody>
          <a:bodyPr lIns="95557" tIns="47780" rIns="95557" bIns="47780"/>
          <a:lstStyle/>
          <a:p>
            <a:pPr marL="238917" indent="-238917" eaLnBrk="1" hangingPunct="1">
              <a:buFontTx/>
              <a:buAutoNum type="arabicPeriod"/>
            </a:pPr>
            <a:r>
              <a:rPr lang="en-US" altLang="zh-CN" sz="1000" b="1" dirty="0"/>
              <a:t>Channeling funds</a:t>
            </a:r>
            <a:r>
              <a:rPr lang="en-US" altLang="zh-CN" sz="1000" dirty="0"/>
              <a:t>: financial markets permit the transfer of funds (purchasing power) from one agent to another for either investment or consumption purposes; Allow transfers of funds from person or business without investment opportunities to one who has them; Channel funds from </a:t>
            </a:r>
            <a:r>
              <a:rPr lang="en-US" altLang="zh-CN" sz="1000" b="1" i="1" dirty="0"/>
              <a:t>savers</a:t>
            </a:r>
            <a:r>
              <a:rPr lang="en-US" altLang="zh-CN" sz="1000" dirty="0"/>
              <a:t> (economic units with financial surplus and/or who don</a:t>
            </a:r>
            <a:r>
              <a:rPr lang="en-US" altLang="zh-CN" sz="1000" dirty="0">
                <a:latin typeface="Times New Roman" pitchFamily="18" charset="0"/>
              </a:rPr>
              <a:t>’</a:t>
            </a:r>
            <a:r>
              <a:rPr lang="en-US" altLang="zh-CN" sz="1000" dirty="0"/>
              <a:t>t have a productive use for the funds) to </a:t>
            </a:r>
            <a:r>
              <a:rPr lang="en-US" altLang="zh-CN" sz="1000" b="1" i="1" dirty="0"/>
              <a:t>investors</a:t>
            </a:r>
            <a:r>
              <a:rPr lang="en-US" altLang="zh-CN" sz="1000" dirty="0"/>
              <a:t> (economic units with financial deficit and/or who do have a productive use for the funds), thereby promoting economic efficiency; Do </a:t>
            </a:r>
            <a:r>
              <a:rPr lang="en-US" altLang="zh-CN" sz="1000" b="1" dirty="0"/>
              <a:t>not</a:t>
            </a:r>
            <a:r>
              <a:rPr lang="en-US" altLang="zh-CN" sz="1000" dirty="0"/>
              <a:t> serve </a:t>
            </a:r>
            <a:r>
              <a:rPr lang="en-US" altLang="zh-CN" sz="1000" b="1" dirty="0"/>
              <a:t>only </a:t>
            </a:r>
            <a:r>
              <a:rPr lang="en-US" altLang="zh-CN" sz="1000" dirty="0"/>
              <a:t>for raising funds (</a:t>
            </a:r>
            <a:r>
              <a:rPr lang="en-US" altLang="zh-CN" sz="1000" dirty="0" err="1"/>
              <a:t>cf</a:t>
            </a:r>
            <a:r>
              <a:rPr lang="en-US" altLang="zh-CN" sz="1000" dirty="0"/>
              <a:t> FX and derivatives markets)</a:t>
            </a:r>
          </a:p>
          <a:p>
            <a:pPr marL="238917" indent="-238917" eaLnBrk="1" hangingPunct="1">
              <a:buFontTx/>
              <a:buAutoNum type="arabicPeriod"/>
            </a:pPr>
            <a:r>
              <a:rPr lang="en-US" altLang="zh-CN" sz="1000" b="1" dirty="0"/>
              <a:t>Efficiency</a:t>
            </a:r>
            <a:r>
              <a:rPr lang="en-US" altLang="zh-CN" sz="1000" dirty="0"/>
              <a:t>: financial markets reduce transaction costs and information costs. Provide an </a:t>
            </a:r>
            <a:r>
              <a:rPr lang="en-US" altLang="zh-CN" sz="1000" b="1" dirty="0"/>
              <a:t>efficient allocation of resources</a:t>
            </a:r>
            <a:r>
              <a:rPr lang="en-US" altLang="zh-CN" sz="1000" dirty="0"/>
              <a:t> from savers to productive investors; Improve economic efficiency</a:t>
            </a:r>
          </a:p>
          <a:p>
            <a:pPr marL="238917" indent="-238917" eaLnBrk="1" hangingPunct="1">
              <a:buFontTx/>
              <a:buAutoNum type="arabicPeriod"/>
            </a:pPr>
            <a:r>
              <a:rPr lang="en-US" altLang="zh-CN" sz="1000" b="1" dirty="0"/>
              <a:t>Price determination</a:t>
            </a:r>
            <a:r>
              <a:rPr lang="en-US" altLang="zh-CN" sz="1000" dirty="0"/>
              <a:t>: financial markets provide vehicles by which prices are set both for newly issued financial assets and for the existing stock of financial assets; Offer </a:t>
            </a:r>
            <a:r>
              <a:rPr lang="en-US" altLang="zh-CN" sz="1000" b="1" dirty="0"/>
              <a:t>current and future price determination</a:t>
            </a:r>
            <a:r>
              <a:rPr lang="en-US" altLang="zh-CN" sz="1000" dirty="0"/>
              <a:t> through bid/offer mechanism</a:t>
            </a:r>
          </a:p>
          <a:p>
            <a:pPr marL="238917" indent="-238917" eaLnBrk="1" hangingPunct="1">
              <a:buFontTx/>
              <a:buAutoNum type="arabicPeriod"/>
            </a:pPr>
            <a:r>
              <a:rPr lang="en-US" altLang="zh-CN" sz="1000" dirty="0"/>
              <a:t>Risk sharing: financial markets allow a transfer of risk from those who undertake investments to those who provide the funds for those investments. </a:t>
            </a:r>
            <a:r>
              <a:rPr lang="en-US" altLang="zh-CN" sz="1000" b="1" dirty="0"/>
              <a:t>Dilute risk</a:t>
            </a:r>
            <a:r>
              <a:rPr lang="en-US" altLang="zh-CN" sz="1000" dirty="0"/>
              <a:t> by spreading it across a large pool of economic agents</a:t>
            </a:r>
          </a:p>
          <a:p>
            <a:pPr marL="238917" indent="-238917" eaLnBrk="1" hangingPunct="1">
              <a:buFontTx/>
              <a:buAutoNum type="arabicPeriod"/>
            </a:pPr>
            <a:r>
              <a:rPr lang="en-US" altLang="zh-CN" sz="1000" dirty="0"/>
              <a:t>Liquidity: financial markets provide the holders of financial assets with a chance to resell or liquidate these assets</a:t>
            </a:r>
          </a:p>
          <a:p>
            <a:pPr marL="238917" indent="-238917" eaLnBrk="1" hangingPunct="1">
              <a:buFontTx/>
              <a:buAutoNum type="arabicPeriod"/>
            </a:pPr>
            <a:r>
              <a:rPr lang="en-US" altLang="zh-CN" sz="1000" b="1" dirty="0"/>
              <a:t>Reduce </a:t>
            </a:r>
            <a:r>
              <a:rPr lang="en-US" altLang="zh-CN" sz="1000" dirty="0"/>
              <a:t>both probability and cost of systemic </a:t>
            </a:r>
            <a:r>
              <a:rPr lang="en-US" altLang="zh-CN" sz="1000" b="1" dirty="0"/>
              <a:t>instability </a:t>
            </a:r>
            <a:r>
              <a:rPr lang="en-US" altLang="zh-CN" sz="1000" dirty="0"/>
              <a:t>and financial crises</a:t>
            </a:r>
          </a:p>
          <a:p>
            <a:pPr marL="238917" indent="-238917" eaLnBrk="1" hangingPunct="1">
              <a:buFontTx/>
              <a:buAutoNum type="arabicPeriod"/>
            </a:pPr>
            <a:r>
              <a:rPr lang="en-US" altLang="zh-CN" sz="1000" b="1" dirty="0"/>
              <a:t>Information aggregation and coordination</a:t>
            </a:r>
            <a:r>
              <a:rPr lang="en-US" altLang="zh-CN" sz="1000" dirty="0"/>
              <a:t>: financial markets act as collectors and aggregators of information about financial assets values and the flow of funds from lenders to borrowers; </a:t>
            </a:r>
          </a:p>
          <a:p>
            <a:pPr marL="238917" indent="-238917" eaLnBrk="1" hangingPunct="1">
              <a:buFontTx/>
              <a:buAutoNum type="arabicPeriod"/>
            </a:pPr>
            <a:r>
              <a:rPr lang="en-US" altLang="zh-CN" sz="1000" dirty="0"/>
              <a:t>Market structure: </a:t>
            </a:r>
          </a:p>
          <a:p>
            <a:pPr marL="716750" lvl="1" indent="-238917" eaLnBrk="1" hangingPunct="1">
              <a:buFontTx/>
              <a:buAutoNum type="arabicPeriod"/>
            </a:pPr>
            <a:r>
              <a:rPr lang="en-US" altLang="zh-CN" sz="1000" dirty="0"/>
              <a:t>Require active participation of a number of professionals (it takes </a:t>
            </a:r>
            <a:r>
              <a:rPr lang="en-US" altLang="zh-CN" sz="1000" b="1" dirty="0"/>
              <a:t>at least three participants</a:t>
            </a:r>
            <a:r>
              <a:rPr lang="en-US" altLang="zh-CN" sz="1000" dirty="0"/>
              <a:t> to create a market) who are </a:t>
            </a:r>
            <a:r>
              <a:rPr lang="en-US" altLang="zh-CN" sz="1000" b="1" dirty="0"/>
              <a:t>free to make decisions</a:t>
            </a:r>
            <a:r>
              <a:rPr lang="en-US" altLang="zh-CN" sz="1000" dirty="0"/>
              <a:t> (apart from resources/rules constraints); the exchange carried out through the market is </a:t>
            </a:r>
            <a:r>
              <a:rPr lang="en-US" altLang="zh-CN" sz="1000" b="1" dirty="0"/>
              <a:t>voluntary</a:t>
            </a:r>
            <a:r>
              <a:rPr lang="en-US" altLang="zh-CN" sz="1000" dirty="0"/>
              <a:t> and </a:t>
            </a:r>
            <a:r>
              <a:rPr lang="en-US" altLang="zh-CN" sz="1000" b="1" dirty="0"/>
              <a:t>competition</a:t>
            </a:r>
            <a:r>
              <a:rPr lang="en-US" altLang="zh-CN" sz="1000" dirty="0"/>
              <a:t> is usually present and adds to the autonomy</a:t>
            </a:r>
          </a:p>
          <a:p>
            <a:pPr marL="716750" lvl="1" indent="-238917" eaLnBrk="1" hangingPunct="1">
              <a:buFontTx/>
              <a:buAutoNum type="arabicPeriod"/>
            </a:pPr>
            <a:r>
              <a:rPr lang="en-US" altLang="zh-CN" sz="1000" dirty="0"/>
              <a:t>Generally share a </a:t>
            </a:r>
            <a:r>
              <a:rPr lang="en-US" altLang="zh-CN" sz="1000" b="1" dirty="0"/>
              <a:t>common information system</a:t>
            </a:r>
          </a:p>
          <a:p>
            <a:pPr marL="716750" lvl="1" indent="-238917" eaLnBrk="1" hangingPunct="1">
              <a:buFontTx/>
              <a:buAutoNum type="arabicPeriod"/>
            </a:pPr>
            <a:r>
              <a:rPr lang="en-US" altLang="zh-CN" sz="1000" dirty="0"/>
              <a:t>Can work with </a:t>
            </a:r>
            <a:r>
              <a:rPr lang="en-US" altLang="zh-CN" sz="1000" b="1" dirty="0"/>
              <a:t>no one in charge</a:t>
            </a:r>
          </a:p>
          <a:p>
            <a:pPr marL="716750" lvl="1" indent="-238917" eaLnBrk="1" hangingPunct="1">
              <a:buFontTx/>
              <a:buAutoNum type="arabicPeriod"/>
            </a:pPr>
            <a:r>
              <a:rPr lang="en-US" altLang="zh-CN" sz="1000" dirty="0"/>
              <a:t>Are a </a:t>
            </a:r>
            <a:r>
              <a:rPr lang="en-US" altLang="zh-CN" sz="1000" b="1" dirty="0"/>
              <a:t>social construction</a:t>
            </a:r>
            <a:r>
              <a:rPr lang="en-US" altLang="zh-CN" sz="1000" dirty="0"/>
              <a:t> which must be well built in order to work smoothly : the market design must be good, i.e. the mechanisms that organize buying and selling; the channels for the flows of information; the laws and regulations that define property rights and sustain contracting; and the markets culture, its self-regulating norms, codes and conventions regarding behavior. (</a:t>
            </a:r>
            <a:r>
              <a:rPr lang="en-US" altLang="zh-CN" sz="1000" i="1" dirty="0"/>
              <a:t>source: John McMillan</a:t>
            </a:r>
            <a:r>
              <a:rPr lang="en-US" altLang="zh-CN" sz="1000" dirty="0"/>
              <a:t>)</a:t>
            </a:r>
          </a:p>
          <a:p>
            <a:pPr marL="238917" indent="-238917" eaLnBrk="1" hangingPunct="1">
              <a:lnSpc>
                <a:spcPct val="80000"/>
              </a:lnSpc>
            </a:pPr>
            <a:r>
              <a:rPr lang="en-US" altLang="zh-CN" sz="1000" b="1" u="sng" dirty="0"/>
              <a:t>Function of financial markets as supplier of financial services to the public:</a:t>
            </a:r>
            <a:r>
              <a:rPr lang="en-US" altLang="zh-CN" sz="1000" dirty="0"/>
              <a:t> the financial system can also be viewed as collection of financial service firms that produce, distribute and sell financial services to the public, including:</a:t>
            </a:r>
          </a:p>
          <a:p>
            <a:pPr marL="238917" indent="-238917" eaLnBrk="1" hangingPunct="1">
              <a:lnSpc>
                <a:spcPct val="80000"/>
              </a:lnSpc>
              <a:buFontTx/>
              <a:buAutoNum type="arabicParenR"/>
            </a:pPr>
            <a:r>
              <a:rPr lang="en-US" altLang="zh-CN" sz="1000" i="1" dirty="0"/>
              <a:t>Payments</a:t>
            </a:r>
            <a:r>
              <a:rPr lang="en-US" altLang="zh-CN" sz="1000" dirty="0"/>
              <a:t> services (payment accounts, checks, fund transfer &amp; wire, cash/debit/payment/credit cards)</a:t>
            </a:r>
          </a:p>
          <a:p>
            <a:pPr marL="238917" indent="-238917" eaLnBrk="1" hangingPunct="1">
              <a:lnSpc>
                <a:spcPct val="80000"/>
              </a:lnSpc>
              <a:buFontTx/>
              <a:buAutoNum type="arabicParenR"/>
            </a:pPr>
            <a:r>
              <a:rPr lang="en-US" altLang="zh-CN" sz="1000" i="1" dirty="0"/>
              <a:t>Thrift </a:t>
            </a:r>
            <a:r>
              <a:rPr lang="en-US" altLang="zh-CN" sz="1000" dirty="0"/>
              <a:t>services (financial instruments with adequate safety and yield to encourage people to save)</a:t>
            </a:r>
          </a:p>
          <a:p>
            <a:pPr marL="238917" indent="-238917" eaLnBrk="1" hangingPunct="1">
              <a:lnSpc>
                <a:spcPct val="80000"/>
              </a:lnSpc>
              <a:buFontTx/>
              <a:buAutoNum type="arabicParenR"/>
            </a:pPr>
            <a:r>
              <a:rPr lang="en-US" altLang="zh-CN" sz="1000" i="1" dirty="0"/>
              <a:t>Insurance</a:t>
            </a:r>
            <a:r>
              <a:rPr lang="en-US" altLang="zh-CN" sz="1000" dirty="0"/>
              <a:t> services (providing protection from loss of income or property)</a:t>
            </a:r>
          </a:p>
          <a:p>
            <a:pPr marL="238917" indent="-238917" eaLnBrk="1" hangingPunct="1">
              <a:lnSpc>
                <a:spcPct val="80000"/>
              </a:lnSpc>
              <a:buFontTx/>
              <a:buAutoNum type="arabicParenR"/>
            </a:pPr>
            <a:r>
              <a:rPr lang="en-US" altLang="zh-CN" sz="1000" i="1" dirty="0"/>
              <a:t>Credit</a:t>
            </a:r>
            <a:r>
              <a:rPr lang="en-US" altLang="zh-CN" sz="1000" dirty="0"/>
              <a:t> services</a:t>
            </a:r>
          </a:p>
          <a:p>
            <a:pPr marL="238917" indent="-238917" eaLnBrk="1" hangingPunct="1">
              <a:lnSpc>
                <a:spcPct val="80000"/>
              </a:lnSpc>
              <a:buFontTx/>
              <a:buAutoNum type="arabicParenR"/>
            </a:pPr>
            <a:r>
              <a:rPr lang="en-US" altLang="zh-CN" sz="1000" i="1" dirty="0"/>
              <a:t>Hedging</a:t>
            </a:r>
            <a:r>
              <a:rPr lang="en-US" altLang="zh-CN" sz="1000" dirty="0"/>
              <a:t> services (providing protection against loss arising from market movements)</a:t>
            </a:r>
          </a:p>
          <a:p>
            <a:pPr marL="238917" indent="-238917" eaLnBrk="1" hangingPunct="1">
              <a:lnSpc>
                <a:spcPct val="80000"/>
              </a:lnSpc>
              <a:buFontTx/>
              <a:buAutoNum type="arabicParenR"/>
            </a:pPr>
            <a:r>
              <a:rPr lang="en-US" altLang="zh-CN" sz="1000" i="1" dirty="0"/>
              <a:t>Agency</a:t>
            </a:r>
            <a:r>
              <a:rPr lang="en-US" altLang="zh-CN" sz="1000" dirty="0"/>
              <a:t> services (acting as agent for customer in managing funds or other property)</a:t>
            </a:r>
          </a:p>
          <a:p>
            <a:pPr marL="238917" indent="-238917" eaLnBrk="1" hangingPunct="1">
              <a:lnSpc>
                <a:spcPct val="80000"/>
              </a:lnSpc>
            </a:pPr>
            <a:endParaRPr lang="en-US" altLang="zh-CN" sz="1000" dirty="0"/>
          </a:p>
          <a:p>
            <a:pPr marL="238917" indent="-238917" eaLnBrk="1" hangingPunct="1">
              <a:buFontTx/>
              <a:buAutoNum type="arabicPeriod"/>
            </a:pPr>
            <a:endParaRPr lang="en-US" altLang="zh-CN" sz="1000" dirty="0"/>
          </a:p>
        </p:txBody>
      </p:sp>
    </p:spTree>
    <p:extLst>
      <p:ext uri="{BB962C8B-B14F-4D97-AF65-F5344CB8AC3E}">
        <p14:creationId xmlns:p14="http://schemas.microsoft.com/office/powerpoint/2010/main" val="3775687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60</a:t>
            </a:fld>
            <a:endParaRPr lang="en-US" altLang="zh-TW"/>
          </a:p>
        </p:txBody>
      </p:sp>
    </p:spTree>
    <p:extLst>
      <p:ext uri="{BB962C8B-B14F-4D97-AF65-F5344CB8AC3E}">
        <p14:creationId xmlns:p14="http://schemas.microsoft.com/office/powerpoint/2010/main" val="2155143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35F41ED-3B3F-4BD0-A4DA-8411FE1A14F0}" type="slidenum">
              <a:rPr lang="en-US" altLang="zh-TW"/>
              <a:pPr/>
              <a:t>61</a:t>
            </a:fld>
            <a:endParaRPr lang="en-US" altLang="zh-TW"/>
          </a:p>
        </p:txBody>
      </p:sp>
      <p:sp>
        <p:nvSpPr>
          <p:cNvPr id="118787"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5C3FE05B-5F72-4246-9543-53FC05AED9FF}" type="slidenum">
              <a:rPr lang="en-US" altLang="zh-CN" sz="1300"/>
              <a:pPr algn="r"/>
              <a:t>61</a:t>
            </a:fld>
            <a:endParaRPr lang="en-US" altLang="zh-CN" sz="1300" dirty="0"/>
          </a:p>
        </p:txBody>
      </p:sp>
      <p:sp>
        <p:nvSpPr>
          <p:cNvPr id="118788" name="Rectangle 2"/>
          <p:cNvSpPr>
            <a:spLocks noGrp="1" noRot="1" noChangeAspect="1" noChangeArrowheads="1" noTextEdit="1"/>
          </p:cNvSpPr>
          <p:nvPr>
            <p:ph type="sldImg"/>
          </p:nvPr>
        </p:nvSpPr>
        <p:spPr>
          <a:xfrm>
            <a:off x="2733675" y="525463"/>
            <a:ext cx="3856038" cy="2894012"/>
          </a:xfrm>
          <a:ln/>
        </p:spPr>
      </p:sp>
      <p:sp>
        <p:nvSpPr>
          <p:cNvPr id="118789" name="Rectangle 3"/>
          <p:cNvSpPr>
            <a:spLocks noGrp="1" noChangeArrowheads="1"/>
          </p:cNvSpPr>
          <p:nvPr>
            <p:ph type="body" idx="1"/>
          </p:nvPr>
        </p:nvSpPr>
        <p:spPr>
          <a:noFill/>
          <a:ln/>
        </p:spPr>
        <p:txBody>
          <a:bodyPr lIns="95557" tIns="47780" rIns="95557" bIns="47780"/>
          <a:lstStyle/>
          <a:p>
            <a:pPr eaLnBrk="1" hangingPunct="1">
              <a:lnSpc>
                <a:spcPct val="90000"/>
              </a:lnSpc>
            </a:pPr>
            <a:r>
              <a:rPr lang="en-US" altLang="zh-CN" smtClean="0"/>
              <a:t>Asia compared to Europe or the US is a heterogeneous market; some countries are developed, OECD countries with sophisticated financial systems; others are developing countries with rather primitive financial markets and archaic infrastructure. Payments systems are at times extremely basic (e.g. India) and at times highly sophisticated (Hong Kong). Information can be extremely difficult to obtain. (expand with map next slide)</a:t>
            </a:r>
          </a:p>
          <a:p>
            <a:pPr eaLnBrk="1" hangingPunct="1">
              <a:lnSpc>
                <a:spcPct val="90000"/>
              </a:lnSpc>
            </a:pPr>
            <a:r>
              <a:rPr lang="en-US" altLang="zh-CN" smtClean="0"/>
              <a:t>The corporations run the gamut from highly sophisticated investment grade MNCs to local, family owned companies.</a:t>
            </a:r>
          </a:p>
          <a:p>
            <a:pPr eaLnBrk="1" hangingPunct="1">
              <a:lnSpc>
                <a:spcPct val="90000"/>
              </a:lnSpc>
            </a:pPr>
            <a:r>
              <a:rPr lang="en-US" altLang="zh-CN" smtClean="0"/>
              <a:t>Generally speaking </a:t>
            </a:r>
            <a:r>
              <a:rPr lang="en-US" altLang="zh-CN" b="1" smtClean="0"/>
              <a:t>disclosure standards</a:t>
            </a:r>
            <a:r>
              <a:rPr lang="en-US" altLang="zh-CN" smtClean="0"/>
              <a:t> are very low, although improvements have been noted after the Asian crisis.</a:t>
            </a:r>
          </a:p>
          <a:p>
            <a:pPr eaLnBrk="1" hangingPunct="1">
              <a:lnSpc>
                <a:spcPct val="90000"/>
              </a:lnSpc>
            </a:pPr>
            <a:r>
              <a:rPr lang="en-US" altLang="zh-CN" smtClean="0"/>
              <a:t>Quality of information varies dramatically depending on the countries and the corporations.</a:t>
            </a:r>
          </a:p>
          <a:p>
            <a:pPr eaLnBrk="1" hangingPunct="1">
              <a:lnSpc>
                <a:spcPct val="90000"/>
              </a:lnSpc>
            </a:pPr>
            <a:r>
              <a:rPr lang="en-US" altLang="zh-CN" smtClean="0"/>
              <a:t>What does this mean for banks? =&gt; </a:t>
            </a:r>
          </a:p>
          <a:p>
            <a:pPr eaLnBrk="1" hangingPunct="1">
              <a:lnSpc>
                <a:spcPct val="90000"/>
              </a:lnSpc>
              <a:buFontTx/>
              <a:buChar char="-"/>
            </a:pPr>
            <a:r>
              <a:rPr lang="en-US" altLang="zh-CN" smtClean="0"/>
              <a:t>Local teams and regional headquarters =&gt; conference calls with HQ in US or Europe at midnight</a:t>
            </a:r>
          </a:p>
          <a:p>
            <a:pPr eaLnBrk="1" hangingPunct="1">
              <a:lnSpc>
                <a:spcPct val="90000"/>
              </a:lnSpc>
              <a:buFontTx/>
              <a:buChar char="-"/>
            </a:pPr>
            <a:r>
              <a:rPr lang="en-US" altLang="zh-CN" smtClean="0"/>
              <a:t>Wide range of products</a:t>
            </a:r>
          </a:p>
          <a:p>
            <a:pPr eaLnBrk="1" hangingPunct="1">
              <a:lnSpc>
                <a:spcPct val="90000"/>
              </a:lnSpc>
              <a:buFontTx/>
              <a:buChar char="-"/>
            </a:pPr>
            <a:r>
              <a:rPr lang="en-US" altLang="zh-CN" smtClean="0"/>
              <a:t>Strategic choice of target markets and target clients (eg super-core and core accounts)</a:t>
            </a:r>
          </a:p>
          <a:p>
            <a:pPr eaLnBrk="1" hangingPunct="1">
              <a:lnSpc>
                <a:spcPct val="90000"/>
              </a:lnSpc>
              <a:buFontTx/>
              <a:buChar char="-"/>
            </a:pPr>
            <a:r>
              <a:rPr lang="en-US" altLang="zh-CN" smtClean="0"/>
              <a:t>Potential P&amp;L versus expanded cost base.</a:t>
            </a:r>
          </a:p>
          <a:p>
            <a:pPr eaLnBrk="1" hangingPunct="1">
              <a:lnSpc>
                <a:spcPct val="90000"/>
              </a:lnSpc>
              <a:buFontTx/>
              <a:buChar char="-"/>
            </a:pPr>
            <a:r>
              <a:rPr lang="en-US" altLang="zh-CN" smtClean="0"/>
              <a:t>Volatility</a:t>
            </a:r>
          </a:p>
          <a:p>
            <a:pPr eaLnBrk="1" hangingPunct="1">
              <a:lnSpc>
                <a:spcPct val="90000"/>
              </a:lnSpc>
              <a:buFontTx/>
              <a:buChar char="-"/>
            </a:pPr>
            <a:r>
              <a:rPr lang="en-US" altLang="zh-CN" smtClean="0"/>
              <a:t>Political risk</a:t>
            </a:r>
          </a:p>
          <a:p>
            <a:pPr eaLnBrk="1" hangingPunct="1">
              <a:lnSpc>
                <a:spcPct val="90000"/>
              </a:lnSpc>
              <a:buFontTx/>
              <a:buChar char="-"/>
            </a:pPr>
            <a:endParaRPr lang="en-US" altLang="zh-CN" smtClean="0"/>
          </a:p>
        </p:txBody>
      </p:sp>
    </p:spTree>
    <p:extLst>
      <p:ext uri="{BB962C8B-B14F-4D97-AF65-F5344CB8AC3E}">
        <p14:creationId xmlns:p14="http://schemas.microsoft.com/office/powerpoint/2010/main" val="1746110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McKinsey April 2017</a:t>
            </a:r>
            <a:r>
              <a:rPr lang="en-US" baseline="0" dirty="0" smtClean="0"/>
              <a:t> http://www.mckinsey.com/industries/financial-services/our-insights/deepening-capital-markets-in-emerging-economies?cid=other-eml-alt-mip-mck-oth-1704&amp;hlkid=98808b4c6c284aa7b75c982fa702146b&amp;hctky=2168735&amp;hdpid=9657dc63-3be4-4ca0-9adc-7de54fcfb8a6 </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62</a:t>
            </a:fld>
            <a:endParaRPr lang="en-US" altLang="zh-TW"/>
          </a:p>
        </p:txBody>
      </p:sp>
    </p:spTree>
    <p:extLst>
      <p:ext uri="{BB962C8B-B14F-4D97-AF65-F5344CB8AC3E}">
        <p14:creationId xmlns:p14="http://schemas.microsoft.com/office/powerpoint/2010/main" val="3832710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073">
              <a:defRPr/>
            </a:pPr>
            <a:r>
              <a:rPr lang="en-US" dirty="0" smtClean="0"/>
              <a:t>Source McKinsey April 2017</a:t>
            </a:r>
            <a:r>
              <a:rPr lang="en-US" baseline="0" dirty="0" smtClean="0"/>
              <a:t> http://www.mckinsey.com/industries/financial-services/our-insights/deepening-capital-markets-in-emerging-economies?cid=other-eml-alt-mip-mck-oth-1704&amp;hlkid=98808b4c6c284aa7b75c982fa702146b&amp;hctky=2168735&amp;hdpid=9657dc63-3be4-4ca0-9adc-7de54fcfb8a6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63</a:t>
            </a:fld>
            <a:endParaRPr lang="en-US" altLang="zh-TW"/>
          </a:p>
        </p:txBody>
      </p:sp>
    </p:spTree>
    <p:extLst>
      <p:ext uri="{BB962C8B-B14F-4D97-AF65-F5344CB8AC3E}">
        <p14:creationId xmlns:p14="http://schemas.microsoft.com/office/powerpoint/2010/main" val="1219220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7AFA6CA-6490-437E-8358-19280AE2FF33}" type="slidenum">
              <a:rPr lang="en-US" altLang="zh-TW"/>
              <a:pPr/>
              <a:t>66</a:t>
            </a:fld>
            <a:endParaRPr lang="en-US" altLang="zh-TW"/>
          </a:p>
        </p:txBody>
      </p:sp>
      <p:sp>
        <p:nvSpPr>
          <p:cNvPr id="11981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84D3838F-5BF7-4430-BEFA-E218AC446839}" type="slidenum">
              <a:rPr lang="en-US" altLang="zh-CN" sz="1300"/>
              <a:pPr algn="r"/>
              <a:t>66</a:t>
            </a:fld>
            <a:endParaRPr lang="en-US" altLang="zh-CN" sz="1300" dirty="0"/>
          </a:p>
        </p:txBody>
      </p:sp>
      <p:sp>
        <p:nvSpPr>
          <p:cNvPr id="119812" name="Rectangle 2"/>
          <p:cNvSpPr>
            <a:spLocks noGrp="1" noRot="1" noChangeAspect="1" noChangeArrowheads="1" noTextEdit="1"/>
          </p:cNvSpPr>
          <p:nvPr>
            <p:ph type="sldImg"/>
          </p:nvPr>
        </p:nvSpPr>
        <p:spPr>
          <a:xfrm>
            <a:off x="2733675" y="525463"/>
            <a:ext cx="3856038" cy="2894012"/>
          </a:xfrm>
          <a:ln/>
        </p:spPr>
      </p:sp>
      <p:sp>
        <p:nvSpPr>
          <p:cNvPr id="119813" name="Rectangle 3"/>
          <p:cNvSpPr>
            <a:spLocks noGrp="1" noChangeArrowheads="1"/>
          </p:cNvSpPr>
          <p:nvPr>
            <p:ph type="body" idx="1"/>
          </p:nvPr>
        </p:nvSpPr>
        <p:spPr>
          <a:noFill/>
          <a:ln/>
        </p:spPr>
        <p:txBody>
          <a:bodyPr lIns="95557" tIns="47780" rIns="95557" bIns="47780"/>
          <a:lstStyle/>
          <a:p>
            <a:pPr marL="238917" indent="-238917" eaLnBrk="1" hangingPunct="1"/>
            <a:r>
              <a:rPr lang="en-US" altLang="zh-CN" b="1" u="sng" dirty="0" err="1" smtClean="0"/>
              <a:t>Institutionals</a:t>
            </a:r>
            <a:r>
              <a:rPr lang="en-US" altLang="zh-CN" dirty="0" smtClean="0"/>
              <a:t> include:</a:t>
            </a:r>
          </a:p>
          <a:p>
            <a:pPr marL="238917" indent="-238917" eaLnBrk="1" hangingPunct="1">
              <a:buFontTx/>
              <a:buChar char="-"/>
            </a:pPr>
            <a:r>
              <a:rPr lang="en-US" altLang="zh-CN" dirty="0" smtClean="0"/>
              <a:t>Insurance companies (life and non-life) =&gt; life insurance </a:t>
            </a:r>
            <a:r>
              <a:rPr lang="en-US" altLang="zh-CN" dirty="0" err="1" smtClean="0"/>
              <a:t>cos</a:t>
            </a:r>
            <a:r>
              <a:rPr lang="en-US" altLang="zh-CN" dirty="0" smtClean="0"/>
              <a:t> have relatively assured C/F so can commit to take down up to several years forward and </a:t>
            </a:r>
          </a:p>
          <a:p>
            <a:pPr marL="238917" indent="-238917" eaLnBrk="1" hangingPunct="1">
              <a:buFontTx/>
              <a:buChar char="-"/>
            </a:pPr>
            <a:r>
              <a:rPr lang="en-US" altLang="zh-CN" dirty="0" smtClean="0"/>
              <a:t>Pension funds (private and public)</a:t>
            </a:r>
          </a:p>
          <a:p>
            <a:pPr marL="238917" indent="-238917" eaLnBrk="1" hangingPunct="1">
              <a:buFontTx/>
              <a:buChar char="-"/>
            </a:pPr>
            <a:r>
              <a:rPr lang="en-US" altLang="zh-CN" dirty="0" smtClean="0"/>
              <a:t>Mutual funds</a:t>
            </a:r>
          </a:p>
          <a:p>
            <a:pPr marL="238917" indent="-238917" eaLnBrk="1" hangingPunct="1">
              <a:buFontTx/>
              <a:buChar char="-"/>
            </a:pPr>
            <a:r>
              <a:rPr lang="en-US" altLang="zh-CN" b="1" u="sng" dirty="0" smtClean="0"/>
              <a:t>Professional money managers</a:t>
            </a:r>
            <a:r>
              <a:rPr lang="en-US" altLang="zh-CN" dirty="0" smtClean="0"/>
              <a:t> invest on behalf of customers, owners or beneficiaries of financial institutions and private firms (hedge funds)</a:t>
            </a:r>
          </a:p>
          <a:p>
            <a:pPr marL="238917" indent="-238917" eaLnBrk="1" hangingPunct="1"/>
            <a:r>
              <a:rPr lang="en-US" altLang="zh-CN" dirty="0" smtClean="0"/>
              <a:t>A Hedge Fund is a private investment partnership that takes leveraged positions in various segments of the capital markets.</a:t>
            </a:r>
          </a:p>
          <a:p>
            <a:pPr marL="238917" indent="-238917" eaLnBrk="1" hangingPunct="1"/>
            <a:r>
              <a:rPr lang="en-US" altLang="zh-CN" b="1" u="sng" dirty="0" smtClean="0"/>
              <a:t>Governments</a:t>
            </a:r>
            <a:r>
              <a:rPr lang="en-US" altLang="zh-CN" dirty="0" smtClean="0"/>
              <a:t> include state and local governments</a:t>
            </a:r>
          </a:p>
          <a:p>
            <a:pPr marL="238917" indent="-238917" eaLnBrk="1" hangingPunct="1"/>
            <a:r>
              <a:rPr lang="en-US" altLang="zh-CN" b="1" u="sng" dirty="0" smtClean="0"/>
              <a:t>Agencies</a:t>
            </a:r>
            <a:r>
              <a:rPr lang="en-US" altLang="zh-CN" dirty="0" smtClean="0"/>
              <a:t> is a term that describes agencies of the US government in the broad sense. It includes both agencies of the US that carry the full faith and credit of the US government and others.</a:t>
            </a:r>
          </a:p>
          <a:p>
            <a:pPr marL="238917" indent="-238917" eaLnBrk="1" hangingPunct="1"/>
            <a:r>
              <a:rPr lang="en-US" altLang="zh-CN" b="1" dirty="0" smtClean="0"/>
              <a:t>HNWI </a:t>
            </a:r>
            <a:r>
              <a:rPr lang="en-US" altLang="zh-CN" dirty="0" smtClean="0"/>
              <a:t>= High Net Worth Individuals (important investor segment in the Eurobond markets)</a:t>
            </a:r>
          </a:p>
          <a:p>
            <a:pPr marL="238917" indent="-238917" eaLnBrk="1" hangingPunct="1"/>
            <a:r>
              <a:rPr lang="en-US" altLang="zh-CN" dirty="0" smtClean="0"/>
              <a:t>Investors tend to be classified according to their investment strategies. For example, some investors are passive, tending to run indexed portfolios in which the investors portfolio is indexed to a broad index market e.g. Lehman’s fixed Income Index. Other investors follow active portfolio policies.</a:t>
            </a:r>
          </a:p>
          <a:p>
            <a:pPr marL="238917" indent="-238917" eaLnBrk="1" hangingPunct="1"/>
            <a:r>
              <a:rPr lang="en-US" altLang="zh-CN" b="1" dirty="0" smtClean="0"/>
              <a:t>Supra</a:t>
            </a:r>
            <a:r>
              <a:rPr lang="en-US" altLang="zh-CN" dirty="0" smtClean="0"/>
              <a:t> = </a:t>
            </a:r>
            <a:r>
              <a:rPr lang="en-US" altLang="zh-CN" dirty="0" err="1" smtClean="0"/>
              <a:t>supranationals</a:t>
            </a:r>
            <a:r>
              <a:rPr lang="en-US" altLang="zh-CN" dirty="0" smtClean="0"/>
              <a:t>. A supranational is an institution formed by 2 or more central governments through international treaties. Example: World Bank, ADB</a:t>
            </a:r>
          </a:p>
          <a:p>
            <a:pPr marL="238917" indent="-238917" eaLnBrk="1" hangingPunct="1"/>
            <a:r>
              <a:rPr lang="en-US" altLang="zh-CN" dirty="0" smtClean="0"/>
              <a:t>Captive finance companies of large corporations are active players in the markets as issuers and/or investors.</a:t>
            </a:r>
          </a:p>
          <a:p>
            <a:pPr marL="238917" indent="-238917" eaLnBrk="1" hangingPunct="1"/>
            <a:endParaRPr lang="en-US" altLang="zh-CN" dirty="0" smtClean="0"/>
          </a:p>
        </p:txBody>
      </p:sp>
    </p:spTree>
    <p:extLst>
      <p:ext uri="{BB962C8B-B14F-4D97-AF65-F5344CB8AC3E}">
        <p14:creationId xmlns:p14="http://schemas.microsoft.com/office/powerpoint/2010/main" val="17310769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F8EBA3A-FCA7-4168-BCC2-00CD711C2DFC}" type="slidenum">
              <a:rPr lang="en-US" altLang="zh-TW"/>
              <a:pPr/>
              <a:t>67</a:t>
            </a:fld>
            <a:endParaRPr lang="en-US" altLang="zh-TW"/>
          </a:p>
        </p:txBody>
      </p:sp>
      <p:sp>
        <p:nvSpPr>
          <p:cNvPr id="12083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438C110-FF12-4525-A5C8-F7F0B910A24C}" type="slidenum">
              <a:rPr lang="en-US" altLang="zh-CN" sz="1300"/>
              <a:pPr algn="r"/>
              <a:t>67</a:t>
            </a:fld>
            <a:endParaRPr lang="en-US" altLang="zh-CN" sz="1300" dirty="0"/>
          </a:p>
        </p:txBody>
      </p:sp>
      <p:sp>
        <p:nvSpPr>
          <p:cNvPr id="120836" name="Rectangle 2"/>
          <p:cNvSpPr>
            <a:spLocks noGrp="1" noRot="1" noChangeAspect="1" noChangeArrowheads="1" noTextEdit="1"/>
          </p:cNvSpPr>
          <p:nvPr>
            <p:ph type="sldImg"/>
          </p:nvPr>
        </p:nvSpPr>
        <p:spPr>
          <a:xfrm>
            <a:off x="2733675" y="525463"/>
            <a:ext cx="3856038" cy="2894012"/>
          </a:xfrm>
          <a:ln/>
        </p:spPr>
      </p:sp>
      <p:sp>
        <p:nvSpPr>
          <p:cNvPr id="120837" name="Rectangle 3"/>
          <p:cNvSpPr>
            <a:spLocks noGrp="1" noChangeArrowheads="1"/>
          </p:cNvSpPr>
          <p:nvPr>
            <p:ph type="body" idx="1"/>
          </p:nvPr>
        </p:nvSpPr>
        <p:spPr>
          <a:noFill/>
          <a:ln/>
        </p:spPr>
        <p:txBody>
          <a:bodyPr lIns="95557" tIns="47780" rIns="95557" bIns="47780"/>
          <a:lstStyle/>
          <a:p>
            <a:pPr eaLnBrk="1" hangingPunct="1">
              <a:lnSpc>
                <a:spcPct val="80000"/>
              </a:lnSpc>
            </a:pPr>
            <a:r>
              <a:rPr lang="en-US" altLang="zh-CN" sz="1000" b="1" u="sng" dirty="0"/>
              <a:t>Investment Bankers:</a:t>
            </a:r>
          </a:p>
          <a:p>
            <a:pPr eaLnBrk="1" hangingPunct="1">
              <a:lnSpc>
                <a:spcPct val="80000"/>
              </a:lnSpc>
              <a:buFontTx/>
              <a:buChar char="-"/>
            </a:pPr>
            <a:r>
              <a:rPr lang="en-US" altLang="zh-CN" sz="1000" dirty="0"/>
              <a:t>Offer advice</a:t>
            </a:r>
          </a:p>
          <a:p>
            <a:pPr eaLnBrk="1" hangingPunct="1">
              <a:lnSpc>
                <a:spcPct val="80000"/>
              </a:lnSpc>
              <a:buFontTx/>
              <a:buChar char="-"/>
            </a:pPr>
            <a:r>
              <a:rPr lang="en-US" altLang="zh-CN" sz="1000" dirty="0"/>
              <a:t>Help prepare documentation</a:t>
            </a:r>
          </a:p>
          <a:p>
            <a:pPr eaLnBrk="1" hangingPunct="1">
              <a:lnSpc>
                <a:spcPct val="80000"/>
              </a:lnSpc>
              <a:buFontTx/>
              <a:buChar char="-"/>
            </a:pPr>
            <a:r>
              <a:rPr lang="en-US" altLang="zh-CN" sz="1000" dirty="0"/>
              <a:t>Agree pricing</a:t>
            </a:r>
          </a:p>
          <a:p>
            <a:pPr eaLnBrk="1" hangingPunct="1">
              <a:lnSpc>
                <a:spcPct val="80000"/>
              </a:lnSpc>
              <a:buFontTx/>
              <a:buChar char="-"/>
            </a:pPr>
            <a:r>
              <a:rPr lang="en-US" altLang="zh-CN" sz="1000" dirty="0"/>
              <a:t>Underwrite securities</a:t>
            </a:r>
          </a:p>
          <a:p>
            <a:pPr eaLnBrk="1" hangingPunct="1">
              <a:lnSpc>
                <a:spcPct val="80000"/>
              </a:lnSpc>
            </a:pPr>
            <a:r>
              <a:rPr lang="en-US" altLang="zh-CN" sz="1000" b="1" u="sng" dirty="0"/>
              <a:t>Underwriters:</a:t>
            </a:r>
          </a:p>
          <a:p>
            <a:pPr eaLnBrk="1" hangingPunct="1">
              <a:lnSpc>
                <a:spcPct val="80000"/>
              </a:lnSpc>
              <a:buFontTx/>
              <a:buChar char="-"/>
            </a:pPr>
            <a:r>
              <a:rPr lang="en-US" altLang="zh-CN" sz="1000" dirty="0"/>
              <a:t>purchase bonds and resell them at an agreed mark-up</a:t>
            </a:r>
          </a:p>
          <a:p>
            <a:pPr eaLnBrk="1" hangingPunct="1">
              <a:lnSpc>
                <a:spcPct val="80000"/>
              </a:lnSpc>
              <a:buFontTx/>
              <a:buChar char="-"/>
            </a:pPr>
            <a:r>
              <a:rPr lang="en-US" altLang="zh-CN" sz="1000" dirty="0"/>
              <a:t>Provide a form of insurance by guaranteeing the price</a:t>
            </a:r>
          </a:p>
          <a:p>
            <a:pPr eaLnBrk="1" hangingPunct="1">
              <a:lnSpc>
                <a:spcPct val="80000"/>
              </a:lnSpc>
              <a:buFontTx/>
              <a:buChar char="-"/>
            </a:pPr>
            <a:r>
              <a:rPr lang="en-US" altLang="zh-CN" sz="1000" dirty="0"/>
              <a:t>Are middlemen who typically buy securities from the issuer and resell to the market</a:t>
            </a:r>
          </a:p>
          <a:p>
            <a:pPr eaLnBrk="1" hangingPunct="1">
              <a:lnSpc>
                <a:spcPct val="80000"/>
              </a:lnSpc>
              <a:buFontTx/>
              <a:buChar char="-"/>
            </a:pPr>
            <a:r>
              <a:rPr lang="en-US" altLang="zh-CN" sz="1000" dirty="0"/>
              <a:t>Sometimes actually don’t underwrite but just market the securities</a:t>
            </a:r>
          </a:p>
          <a:p>
            <a:pPr eaLnBrk="1" hangingPunct="1">
              <a:lnSpc>
                <a:spcPct val="80000"/>
              </a:lnSpc>
            </a:pPr>
            <a:r>
              <a:rPr lang="en-US" altLang="zh-CN" sz="1000" dirty="0"/>
              <a:t>Note that when Glass-</a:t>
            </a:r>
            <a:r>
              <a:rPr lang="en-US" altLang="zh-CN" sz="1000" dirty="0" err="1"/>
              <a:t>Steagall</a:t>
            </a:r>
            <a:r>
              <a:rPr lang="en-US" altLang="zh-CN" sz="1000" dirty="0"/>
              <a:t> Act was enforced (before it started to crumble in the 80s), commercial banks in the US were prohibited from underwriting securities.</a:t>
            </a:r>
          </a:p>
          <a:p>
            <a:pPr eaLnBrk="1" hangingPunct="1">
              <a:lnSpc>
                <a:spcPct val="80000"/>
              </a:lnSpc>
            </a:pPr>
            <a:r>
              <a:rPr lang="en-US" altLang="zh-CN" sz="1000" b="1" u="sng" dirty="0"/>
              <a:t>Traders/Market Makers/Dealers:</a:t>
            </a:r>
          </a:p>
          <a:p>
            <a:pPr eaLnBrk="1" hangingPunct="1">
              <a:lnSpc>
                <a:spcPct val="80000"/>
              </a:lnSpc>
              <a:buFontTx/>
              <a:buChar char="-"/>
            </a:pPr>
            <a:r>
              <a:rPr lang="en-US" altLang="zh-CN" sz="1000" dirty="0"/>
              <a:t>“make” markets by offering to buy/sell bonds</a:t>
            </a:r>
          </a:p>
          <a:p>
            <a:pPr eaLnBrk="1" hangingPunct="1">
              <a:lnSpc>
                <a:spcPct val="80000"/>
              </a:lnSpc>
              <a:buFontTx/>
              <a:buChar char="-"/>
            </a:pPr>
            <a:r>
              <a:rPr lang="en-US" altLang="zh-CN" sz="1000" dirty="0"/>
              <a:t>Includes primary dealers for government securities</a:t>
            </a:r>
          </a:p>
          <a:p>
            <a:pPr eaLnBrk="1" hangingPunct="1">
              <a:lnSpc>
                <a:spcPct val="80000"/>
              </a:lnSpc>
            </a:pPr>
            <a:r>
              <a:rPr lang="en-US" altLang="zh-CN" sz="1000" dirty="0"/>
              <a:t>In the US, national and regional securities dealers maintain the OTC market.</a:t>
            </a:r>
          </a:p>
          <a:p>
            <a:pPr eaLnBrk="1" hangingPunct="1">
              <a:lnSpc>
                <a:spcPct val="80000"/>
              </a:lnSpc>
            </a:pPr>
            <a:r>
              <a:rPr lang="en-US" altLang="zh-CN" sz="1000" b="1" u="sng" dirty="0"/>
              <a:t>Brokers: (also called interdealer brokers)</a:t>
            </a:r>
          </a:p>
          <a:p>
            <a:pPr eaLnBrk="1" hangingPunct="1">
              <a:lnSpc>
                <a:spcPct val="80000"/>
              </a:lnSpc>
              <a:buFontTx/>
              <a:buChar char="-"/>
            </a:pPr>
            <a:r>
              <a:rPr lang="en-US" altLang="zh-CN" sz="1000" dirty="0"/>
              <a:t>don’t take positions</a:t>
            </a:r>
          </a:p>
          <a:p>
            <a:pPr eaLnBrk="1" hangingPunct="1">
              <a:lnSpc>
                <a:spcPct val="80000"/>
              </a:lnSpc>
              <a:buFontTx/>
              <a:buChar char="-"/>
            </a:pPr>
            <a:r>
              <a:rPr lang="en-US" altLang="zh-CN" sz="1000" dirty="0"/>
              <a:t>Charge a fee/commission for putting parties together</a:t>
            </a:r>
          </a:p>
          <a:p>
            <a:pPr eaLnBrk="1" hangingPunct="1">
              <a:lnSpc>
                <a:spcPct val="80000"/>
              </a:lnSpc>
              <a:buFontTx/>
              <a:buChar char="-"/>
            </a:pPr>
            <a:r>
              <a:rPr lang="en-US" altLang="zh-CN" sz="1000" dirty="0"/>
              <a:t>Aggregate information about the bids and offers posted by various dealers and disseminate that information on computer screens without revealing the identity of the dealers. Dealers pay </a:t>
            </a:r>
            <a:r>
              <a:rPr lang="en-US" altLang="zh-CN" sz="1000" dirty="0" err="1"/>
              <a:t>interedealer</a:t>
            </a:r>
            <a:r>
              <a:rPr lang="en-US" altLang="zh-CN" sz="1000" dirty="0"/>
              <a:t> brokers commissions for their services.</a:t>
            </a:r>
          </a:p>
          <a:p>
            <a:pPr eaLnBrk="1" hangingPunct="1">
              <a:lnSpc>
                <a:spcPct val="80000"/>
              </a:lnSpc>
            </a:pPr>
            <a:r>
              <a:rPr lang="en-US" altLang="zh-CN" sz="1000" b="1" u="sng" dirty="0"/>
              <a:t>Regulators:</a:t>
            </a:r>
          </a:p>
          <a:p>
            <a:pPr eaLnBrk="1" hangingPunct="1">
              <a:lnSpc>
                <a:spcPct val="80000"/>
              </a:lnSpc>
              <a:buFontTx/>
              <a:buChar char="-"/>
            </a:pPr>
            <a:r>
              <a:rPr lang="en-US" altLang="zh-CN" sz="1000" dirty="0"/>
              <a:t>In the US the securities industry is regulated at the national level by the SEC and NASD, and at the state level by local regulators</a:t>
            </a:r>
          </a:p>
          <a:p>
            <a:pPr eaLnBrk="1" hangingPunct="1">
              <a:lnSpc>
                <a:spcPct val="80000"/>
              </a:lnSpc>
              <a:buFontTx/>
              <a:buChar char="-"/>
            </a:pPr>
            <a:r>
              <a:rPr lang="en-US" altLang="zh-CN" sz="1000" dirty="0"/>
              <a:t>The US SEC is a Federal Agency that oversees the securities regulation in the US. The SEC:</a:t>
            </a:r>
          </a:p>
          <a:p>
            <a:pPr lvl="1" eaLnBrk="1" hangingPunct="1">
              <a:lnSpc>
                <a:spcPct val="80000"/>
              </a:lnSpc>
              <a:buFontTx/>
              <a:buChar char="-"/>
            </a:pPr>
            <a:r>
              <a:rPr lang="en-US" altLang="zh-CN" sz="1000" i="1" dirty="0"/>
              <a:t>Licenses </a:t>
            </a:r>
            <a:r>
              <a:rPr lang="en-US" altLang="zh-CN" sz="1000" dirty="0"/>
              <a:t>brokers, broker-dealers, mutual funds managers</a:t>
            </a:r>
          </a:p>
          <a:p>
            <a:pPr lvl="1" eaLnBrk="1" hangingPunct="1">
              <a:lnSpc>
                <a:spcPct val="80000"/>
              </a:lnSpc>
              <a:buFontTx/>
              <a:buChar char="-"/>
            </a:pPr>
            <a:r>
              <a:rPr lang="en-US" altLang="zh-CN" sz="1000" i="1" dirty="0"/>
              <a:t>Administers</a:t>
            </a:r>
            <a:r>
              <a:rPr lang="en-US" altLang="zh-CN" sz="1000" dirty="0"/>
              <a:t> registration of securities for public trading</a:t>
            </a:r>
          </a:p>
          <a:p>
            <a:pPr lvl="1" eaLnBrk="1" hangingPunct="1">
              <a:lnSpc>
                <a:spcPct val="80000"/>
              </a:lnSpc>
              <a:buFontTx/>
              <a:buChar char="-"/>
            </a:pPr>
            <a:r>
              <a:rPr lang="en-US" altLang="zh-CN" sz="1000" i="1" dirty="0"/>
              <a:t>Monitors</a:t>
            </a:r>
            <a:r>
              <a:rPr lang="en-US" altLang="zh-CN" sz="1000" dirty="0"/>
              <a:t> Federal securities law compliance</a:t>
            </a:r>
          </a:p>
          <a:p>
            <a:pPr eaLnBrk="1" hangingPunct="1">
              <a:lnSpc>
                <a:spcPct val="80000"/>
              </a:lnSpc>
            </a:pPr>
            <a:r>
              <a:rPr lang="en-US" altLang="zh-CN" sz="1000" b="1" dirty="0"/>
              <a:t>Service Providers</a:t>
            </a:r>
            <a:r>
              <a:rPr lang="en-US" altLang="zh-CN" sz="1000" dirty="0"/>
              <a:t> include:</a:t>
            </a:r>
          </a:p>
          <a:p>
            <a:pPr lvl="2" eaLnBrk="1" hangingPunct="1">
              <a:lnSpc>
                <a:spcPct val="80000"/>
              </a:lnSpc>
            </a:pPr>
            <a:r>
              <a:rPr lang="en-US" altLang="zh-CN" sz="1000" dirty="0"/>
              <a:t>Lawyers</a:t>
            </a:r>
          </a:p>
          <a:p>
            <a:pPr lvl="2" eaLnBrk="1" hangingPunct="1">
              <a:lnSpc>
                <a:spcPct val="80000"/>
              </a:lnSpc>
            </a:pPr>
            <a:r>
              <a:rPr lang="en-US" altLang="zh-CN" sz="1000" dirty="0"/>
              <a:t>Accountants</a:t>
            </a:r>
          </a:p>
          <a:p>
            <a:pPr lvl="2" eaLnBrk="1" hangingPunct="1">
              <a:lnSpc>
                <a:spcPct val="80000"/>
              </a:lnSpc>
            </a:pPr>
            <a:r>
              <a:rPr lang="en-US" altLang="zh-CN" sz="1000" dirty="0"/>
              <a:t>Auditors</a:t>
            </a:r>
          </a:p>
          <a:p>
            <a:pPr lvl="2" eaLnBrk="1" hangingPunct="1">
              <a:lnSpc>
                <a:spcPct val="80000"/>
              </a:lnSpc>
            </a:pPr>
            <a:r>
              <a:rPr lang="en-US" altLang="zh-CN" sz="1000" dirty="0"/>
              <a:t>Rating Agencies</a:t>
            </a:r>
          </a:p>
          <a:p>
            <a:pPr lvl="2" eaLnBrk="1" hangingPunct="1">
              <a:lnSpc>
                <a:spcPct val="80000"/>
              </a:lnSpc>
            </a:pPr>
            <a:r>
              <a:rPr lang="en-US" altLang="zh-CN" sz="1000" dirty="0"/>
              <a:t>Information Providers (Reuters, Bloomberg, Thomson Financial)</a:t>
            </a:r>
          </a:p>
          <a:p>
            <a:pPr lvl="2" eaLnBrk="1" hangingPunct="1">
              <a:lnSpc>
                <a:spcPct val="80000"/>
              </a:lnSpc>
            </a:pPr>
            <a:r>
              <a:rPr lang="en-US" altLang="zh-CN" sz="1000" dirty="0"/>
              <a:t>Printers</a:t>
            </a:r>
          </a:p>
          <a:p>
            <a:pPr lvl="2" eaLnBrk="1" hangingPunct="1">
              <a:lnSpc>
                <a:spcPct val="80000"/>
              </a:lnSpc>
            </a:pPr>
            <a:r>
              <a:rPr lang="en-US" altLang="zh-CN" sz="1000" dirty="0"/>
              <a:t>Media &amp; PR</a:t>
            </a:r>
          </a:p>
          <a:p>
            <a:pPr eaLnBrk="1" hangingPunct="1">
              <a:lnSpc>
                <a:spcPct val="80000"/>
              </a:lnSpc>
            </a:pPr>
            <a:endParaRPr lang="en-US" altLang="zh-CN" sz="1000" dirty="0"/>
          </a:p>
          <a:p>
            <a:pPr eaLnBrk="1" hangingPunct="1">
              <a:lnSpc>
                <a:spcPct val="80000"/>
              </a:lnSpc>
            </a:pPr>
            <a:endParaRPr lang="en-US" altLang="zh-CN" sz="800" dirty="0"/>
          </a:p>
        </p:txBody>
      </p:sp>
    </p:spTree>
    <p:extLst>
      <p:ext uri="{BB962C8B-B14F-4D97-AF65-F5344CB8AC3E}">
        <p14:creationId xmlns:p14="http://schemas.microsoft.com/office/powerpoint/2010/main" val="4225033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19860C7-F349-4831-BD2B-EF50E944819E}" type="slidenum">
              <a:rPr lang="en-US" altLang="zh-TW"/>
              <a:pPr/>
              <a:t>68</a:t>
            </a:fld>
            <a:endParaRPr lang="en-US" altLang="zh-TW"/>
          </a:p>
        </p:txBody>
      </p:sp>
      <p:sp>
        <p:nvSpPr>
          <p:cNvPr id="12185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6C8EACFB-5255-4120-9B03-E45053626254}" type="slidenum">
              <a:rPr lang="en-US" altLang="zh-CN" sz="1300"/>
              <a:pPr algn="r"/>
              <a:t>68</a:t>
            </a:fld>
            <a:endParaRPr lang="en-US" altLang="zh-CN" sz="1300" dirty="0"/>
          </a:p>
        </p:txBody>
      </p:sp>
      <p:sp>
        <p:nvSpPr>
          <p:cNvPr id="121860" name="Rectangle 2"/>
          <p:cNvSpPr>
            <a:spLocks noGrp="1" noRot="1" noChangeAspect="1" noChangeArrowheads="1" noTextEdit="1"/>
          </p:cNvSpPr>
          <p:nvPr>
            <p:ph type="sldImg"/>
          </p:nvPr>
        </p:nvSpPr>
        <p:spPr>
          <a:xfrm>
            <a:off x="2733675" y="525463"/>
            <a:ext cx="3856038" cy="2894012"/>
          </a:xfrm>
          <a:ln/>
        </p:spPr>
      </p:sp>
      <p:sp>
        <p:nvSpPr>
          <p:cNvPr id="121861" name="Rectangle 3"/>
          <p:cNvSpPr>
            <a:spLocks noGrp="1" noChangeArrowheads="1"/>
          </p:cNvSpPr>
          <p:nvPr>
            <p:ph type="body" idx="1"/>
          </p:nvPr>
        </p:nvSpPr>
        <p:spPr>
          <a:noFill/>
          <a:ln/>
        </p:spPr>
        <p:txBody>
          <a:bodyPr lIns="95557" tIns="47780" rIns="95557" bIns="47780"/>
          <a:lstStyle/>
          <a:p>
            <a:pPr marL="238917" indent="-238917" eaLnBrk="1" hangingPunct="1"/>
            <a:r>
              <a:rPr lang="en-US" altLang="zh-CN" sz="1100" dirty="0"/>
              <a:t>An incentive is simply a means of urging people to do more of a good thing and less of a bad thing. There are 3 basic flavors of incentives: economic, social and moral. Very often a single incentive scheme will include all three varieties.</a:t>
            </a:r>
          </a:p>
          <a:p>
            <a:pPr marL="238917" indent="-238917" eaLnBrk="1" hangingPunct="1"/>
            <a:r>
              <a:rPr lang="en-US" altLang="zh-CN" sz="1100" u="sng" dirty="0"/>
              <a:t>Issuers:</a:t>
            </a:r>
          </a:p>
          <a:p>
            <a:pPr marL="238917" indent="-238917" eaLnBrk="1" hangingPunct="1">
              <a:buFontTx/>
              <a:buAutoNum type="arabicParenR"/>
            </a:pPr>
            <a:r>
              <a:rPr lang="en-US" altLang="zh-CN" sz="1100" dirty="0"/>
              <a:t>To sell securities at a fair price</a:t>
            </a:r>
          </a:p>
          <a:p>
            <a:pPr marL="238917" indent="-238917" eaLnBrk="1" hangingPunct="1">
              <a:buFontTx/>
              <a:buAutoNum type="arabicParenR"/>
            </a:pPr>
            <a:r>
              <a:rPr lang="en-US" altLang="zh-CN" sz="1100" dirty="0"/>
              <a:t>To have orderly and liquid secondary market in their securities</a:t>
            </a:r>
          </a:p>
          <a:p>
            <a:pPr marL="238917" indent="-238917" eaLnBrk="1" hangingPunct="1">
              <a:buFontTx/>
              <a:buAutoNum type="arabicParenR"/>
            </a:pPr>
            <a:r>
              <a:rPr lang="en-US" altLang="zh-CN" sz="1100" dirty="0"/>
              <a:t>To be able to reverse and modify earlier issuance decisions in response to market conditions efficiently</a:t>
            </a:r>
          </a:p>
          <a:p>
            <a:pPr marL="238917" indent="-238917" eaLnBrk="1" hangingPunct="1">
              <a:buFontTx/>
              <a:buAutoNum type="arabicParenR"/>
            </a:pPr>
            <a:r>
              <a:rPr lang="en-US" altLang="zh-CN" sz="1100" dirty="0"/>
              <a:t>To design and issue debts securities that best suit their requirements</a:t>
            </a:r>
          </a:p>
          <a:p>
            <a:pPr marL="238917" indent="-238917" eaLnBrk="1" hangingPunct="1"/>
            <a:r>
              <a:rPr lang="en-US" altLang="zh-CN" sz="1100" u="sng" dirty="0"/>
              <a:t>Investors:</a:t>
            </a:r>
          </a:p>
          <a:p>
            <a:pPr marL="238917" indent="-238917" eaLnBrk="1" hangingPunct="1">
              <a:buFontTx/>
              <a:buAutoNum type="arabicParenR"/>
            </a:pPr>
            <a:r>
              <a:rPr lang="en-US" altLang="zh-CN" sz="1100" dirty="0"/>
              <a:t>To buy securities of different risk-return profiles at a fair price</a:t>
            </a:r>
          </a:p>
          <a:p>
            <a:pPr marL="238917" indent="-238917" eaLnBrk="1" hangingPunct="1">
              <a:buFontTx/>
              <a:buAutoNum type="arabicParenR"/>
            </a:pPr>
            <a:r>
              <a:rPr lang="en-US" altLang="zh-CN" sz="1100" dirty="0"/>
              <a:t>To obtain diversification at a low cost</a:t>
            </a:r>
          </a:p>
          <a:p>
            <a:pPr marL="238917" indent="-238917" eaLnBrk="1" hangingPunct="1">
              <a:buFontTx/>
              <a:buAutoNum type="arabicParenR"/>
            </a:pPr>
            <a:r>
              <a:rPr lang="en-US" altLang="zh-CN" sz="1100" dirty="0"/>
              <a:t>To reverse previous decisions at a low cost</a:t>
            </a:r>
          </a:p>
          <a:p>
            <a:pPr marL="238917" indent="-238917" eaLnBrk="1" hangingPunct="1">
              <a:buFontTx/>
              <a:buAutoNum type="arabicParenR"/>
            </a:pPr>
            <a:r>
              <a:rPr lang="en-US" altLang="zh-CN" sz="1100" dirty="0"/>
              <a:t>To have access to risk management services</a:t>
            </a:r>
          </a:p>
          <a:p>
            <a:pPr marL="238917" indent="-238917" eaLnBrk="1" hangingPunct="1">
              <a:buFontTx/>
              <a:buAutoNum type="arabicParenR"/>
            </a:pPr>
            <a:r>
              <a:rPr lang="en-US" altLang="zh-CN" sz="1100" dirty="0"/>
              <a:t>To get information at a low cost</a:t>
            </a:r>
          </a:p>
          <a:p>
            <a:pPr marL="238917" indent="-238917" eaLnBrk="1" hangingPunct="1"/>
            <a:r>
              <a:rPr lang="en-US" altLang="zh-CN" sz="1100" u="sng" dirty="0"/>
              <a:t>Intermediaries:</a:t>
            </a:r>
          </a:p>
          <a:p>
            <a:pPr marL="238917" indent="-238917" eaLnBrk="1" hangingPunct="1">
              <a:buFontTx/>
              <a:buAutoNum type="arabicParenR"/>
            </a:pPr>
            <a:r>
              <a:rPr lang="en-US" altLang="zh-CN" sz="1100" dirty="0"/>
              <a:t>To provide primary market making services such as bidding in the auction, underwriting, and distribution</a:t>
            </a:r>
          </a:p>
          <a:p>
            <a:pPr marL="238917" indent="-238917" eaLnBrk="1" hangingPunct="1">
              <a:buFontTx/>
              <a:buAutoNum type="arabicParenR"/>
            </a:pPr>
            <a:r>
              <a:rPr lang="en-US" altLang="zh-CN" sz="1100" dirty="0"/>
              <a:t>To provide orderly market making in the secondary market</a:t>
            </a:r>
          </a:p>
          <a:p>
            <a:pPr marL="238917" indent="-238917" eaLnBrk="1" hangingPunct="1">
              <a:buFontTx/>
              <a:buAutoNum type="arabicParenR"/>
            </a:pPr>
            <a:r>
              <a:rPr lang="en-US" altLang="zh-CN" sz="1100" dirty="0"/>
              <a:t>To provide risk management and asset liability management services</a:t>
            </a:r>
          </a:p>
          <a:p>
            <a:pPr marL="238917" indent="-238917" eaLnBrk="1" hangingPunct="1">
              <a:buFontTx/>
              <a:buAutoNum type="arabicParenR"/>
            </a:pPr>
            <a:r>
              <a:rPr lang="en-US" altLang="zh-CN" sz="1100" dirty="0"/>
              <a:t>To provide prop trading activities</a:t>
            </a:r>
          </a:p>
          <a:p>
            <a:pPr marL="238917" indent="-238917" eaLnBrk="1" hangingPunct="1">
              <a:lnSpc>
                <a:spcPct val="90000"/>
              </a:lnSpc>
            </a:pPr>
            <a:endParaRPr lang="en-US" altLang="zh-CN" sz="1100" dirty="0"/>
          </a:p>
        </p:txBody>
      </p:sp>
    </p:spTree>
    <p:extLst>
      <p:ext uri="{BB962C8B-B14F-4D97-AF65-F5344CB8AC3E}">
        <p14:creationId xmlns:p14="http://schemas.microsoft.com/office/powerpoint/2010/main" val="59610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12</a:t>
            </a:fld>
            <a:endParaRPr lang="en-US" altLang="zh-TW"/>
          </a:p>
        </p:txBody>
      </p:sp>
    </p:spTree>
    <p:extLst>
      <p:ext uri="{BB962C8B-B14F-4D97-AF65-F5344CB8AC3E}">
        <p14:creationId xmlns:p14="http://schemas.microsoft.com/office/powerpoint/2010/main" val="1140155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E6860AA-ACEE-4621-8A09-405EAB7F30A2}" type="slidenum">
              <a:rPr lang="en-US" altLang="zh-TW"/>
              <a:pPr/>
              <a:t>70</a:t>
            </a:fld>
            <a:endParaRPr lang="en-US" altLang="zh-TW"/>
          </a:p>
        </p:txBody>
      </p:sp>
      <p:sp>
        <p:nvSpPr>
          <p:cNvPr id="12288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EE0B839B-F5C2-4526-8E88-07594043B538}" type="slidenum">
              <a:rPr lang="en-US" altLang="zh-CN" sz="1300"/>
              <a:pPr algn="r"/>
              <a:t>70</a:t>
            </a:fld>
            <a:endParaRPr lang="en-US" altLang="zh-CN" sz="1300" dirty="0"/>
          </a:p>
        </p:txBody>
      </p:sp>
      <p:sp>
        <p:nvSpPr>
          <p:cNvPr id="122884" name="Rectangle 2"/>
          <p:cNvSpPr>
            <a:spLocks noGrp="1" noRot="1" noChangeAspect="1" noChangeArrowheads="1" noTextEdit="1"/>
          </p:cNvSpPr>
          <p:nvPr>
            <p:ph type="sldImg"/>
          </p:nvPr>
        </p:nvSpPr>
        <p:spPr>
          <a:xfrm>
            <a:off x="2733675" y="525463"/>
            <a:ext cx="3856038" cy="2894012"/>
          </a:xfrm>
          <a:ln/>
        </p:spPr>
      </p:sp>
      <p:sp>
        <p:nvSpPr>
          <p:cNvPr id="122885" name="Rectangle 3"/>
          <p:cNvSpPr>
            <a:spLocks noGrp="1" noChangeArrowheads="1"/>
          </p:cNvSpPr>
          <p:nvPr>
            <p:ph type="body" idx="1"/>
          </p:nvPr>
        </p:nvSpPr>
        <p:spPr>
          <a:noFill/>
          <a:ln/>
        </p:spPr>
        <p:txBody>
          <a:bodyPr lIns="95557" tIns="47780" rIns="95557" bIns="47780"/>
          <a:lstStyle/>
          <a:p>
            <a:pPr marL="199097" indent="-199097" eaLnBrk="1" hangingPunct="1">
              <a:lnSpc>
                <a:spcPct val="80000"/>
              </a:lnSpc>
            </a:pPr>
            <a:r>
              <a:rPr lang="en-US" altLang="zh-CN" sz="800" dirty="0"/>
              <a:t>There are many types of classification of financial markets: the most common ones are:</a:t>
            </a:r>
          </a:p>
          <a:p>
            <a:pPr marL="199097" indent="-199097" eaLnBrk="1" hangingPunct="1">
              <a:lnSpc>
                <a:spcPct val="80000"/>
              </a:lnSpc>
              <a:buFontTx/>
              <a:buAutoNum type="arabicParenR"/>
            </a:pPr>
            <a:r>
              <a:rPr lang="en-US" altLang="zh-CN" sz="800" dirty="0"/>
              <a:t>By sequence (primary v. secondary)</a:t>
            </a:r>
          </a:p>
          <a:p>
            <a:pPr marL="199097" indent="-199097" eaLnBrk="1" hangingPunct="1">
              <a:lnSpc>
                <a:spcPct val="80000"/>
              </a:lnSpc>
              <a:buFontTx/>
              <a:buAutoNum type="arabicParenR"/>
            </a:pPr>
            <a:r>
              <a:rPr lang="en-US" altLang="zh-CN" sz="800" dirty="0"/>
              <a:t>By type of claim (debt v. equity)</a:t>
            </a:r>
          </a:p>
          <a:p>
            <a:pPr marL="199097" indent="-199097" eaLnBrk="1" hangingPunct="1">
              <a:lnSpc>
                <a:spcPct val="80000"/>
              </a:lnSpc>
              <a:buFontTx/>
              <a:buAutoNum type="arabicParenR"/>
            </a:pPr>
            <a:r>
              <a:rPr lang="en-US" altLang="zh-CN" sz="800" dirty="0"/>
              <a:t>By </a:t>
            </a:r>
            <a:r>
              <a:rPr lang="en-US" altLang="zh-CN" sz="800" dirty="0" err="1"/>
              <a:t>localisation</a:t>
            </a:r>
            <a:r>
              <a:rPr lang="en-US" altLang="zh-CN" sz="800" dirty="0"/>
              <a:t> of issuer (internal v. external)</a:t>
            </a:r>
          </a:p>
          <a:p>
            <a:pPr marL="199097" indent="-199097" eaLnBrk="1" hangingPunct="1">
              <a:lnSpc>
                <a:spcPct val="80000"/>
              </a:lnSpc>
              <a:buFontTx/>
              <a:buAutoNum type="arabicParenR"/>
            </a:pPr>
            <a:r>
              <a:rPr lang="en-US" altLang="zh-CN" sz="800" dirty="0"/>
              <a:t>By process &amp; location of players (exchange v. OTC)</a:t>
            </a:r>
          </a:p>
          <a:p>
            <a:pPr marL="199097" indent="-199097" eaLnBrk="1" hangingPunct="1">
              <a:lnSpc>
                <a:spcPct val="80000"/>
              </a:lnSpc>
              <a:buFontTx/>
              <a:buAutoNum type="arabicParenR"/>
            </a:pPr>
            <a:r>
              <a:rPr lang="en-US" altLang="zh-CN" sz="800" dirty="0"/>
              <a:t>By maturity of the instruments (money market v. capital markets)</a:t>
            </a:r>
          </a:p>
          <a:p>
            <a:pPr marL="199097" indent="-199097" eaLnBrk="1" hangingPunct="1">
              <a:lnSpc>
                <a:spcPct val="80000"/>
              </a:lnSpc>
            </a:pPr>
            <a:r>
              <a:rPr lang="en-US" altLang="zh-CN" sz="800" dirty="0"/>
              <a:t>Here are </a:t>
            </a:r>
            <a:r>
              <a:rPr lang="en-US" altLang="zh-CN" sz="800" b="1" dirty="0"/>
              <a:t>some</a:t>
            </a:r>
            <a:r>
              <a:rPr lang="en-US" altLang="zh-CN" sz="800" dirty="0"/>
              <a:t> of the  most common classifications of financial markets, but there are others. </a:t>
            </a:r>
          </a:p>
          <a:p>
            <a:pPr marL="199097" indent="-199097" eaLnBrk="1" hangingPunct="1">
              <a:lnSpc>
                <a:spcPct val="80000"/>
              </a:lnSpc>
            </a:pPr>
            <a:r>
              <a:rPr lang="en-US" altLang="zh-CN" sz="800" b="1" dirty="0"/>
              <a:t>Q to Ss:</a:t>
            </a:r>
            <a:r>
              <a:rPr lang="en-US" altLang="zh-CN" sz="800" dirty="0"/>
              <a:t> any ideas? </a:t>
            </a:r>
            <a:r>
              <a:rPr lang="en-US" altLang="zh-CN" sz="800" u="sng" dirty="0"/>
              <a:t>A:</a:t>
            </a:r>
            <a:r>
              <a:rPr lang="en-US" altLang="zh-CN" sz="800" dirty="0"/>
              <a:t> Example: public and private markets – public being a market where products are sold to the general public, e.g. public debt capital market. Generally in public markets the securities are registered with the regulator; cash v. derivatives).</a:t>
            </a:r>
          </a:p>
          <a:p>
            <a:pPr marL="199097" indent="-199097" eaLnBrk="1" hangingPunct="1">
              <a:lnSpc>
                <a:spcPct val="80000"/>
              </a:lnSpc>
            </a:pPr>
            <a:r>
              <a:rPr lang="en-US" altLang="zh-CN" sz="800" dirty="0"/>
              <a:t>All the markets do not necessarily fit in all of the classifications, for example the loan markets is not considered part of the Capital Markets but is still a very large component of debt markets. </a:t>
            </a:r>
          </a:p>
          <a:p>
            <a:pPr marL="199097" indent="-199097" eaLnBrk="1" hangingPunct="1">
              <a:lnSpc>
                <a:spcPct val="80000"/>
              </a:lnSpc>
            </a:pPr>
            <a:r>
              <a:rPr lang="en-US" altLang="zh-CN" sz="800" dirty="0"/>
              <a:t>The</a:t>
            </a:r>
            <a:r>
              <a:rPr lang="en-US" altLang="zh-CN" sz="800" b="1" dirty="0"/>
              <a:t> interbank </a:t>
            </a:r>
            <a:r>
              <a:rPr lang="en-US" altLang="zh-CN" sz="800" dirty="0"/>
              <a:t>market is generally considered by the players in the market as part of the money markets but most books (specially academic books) don’t take them into account. In fact much of academia tends to concentrate rather exclusively on the securities markets, which actually only represent a very small fraction (albeit the most visible) of the ways of raising finance.</a:t>
            </a:r>
          </a:p>
          <a:p>
            <a:pPr marL="199097" indent="-199097" eaLnBrk="1" hangingPunct="1">
              <a:lnSpc>
                <a:spcPct val="80000"/>
              </a:lnSpc>
            </a:pPr>
            <a:r>
              <a:rPr lang="en-US" altLang="zh-CN" sz="800" b="1" u="sng" dirty="0"/>
              <a:t>Money &amp; Capital Markets: </a:t>
            </a:r>
          </a:p>
          <a:p>
            <a:pPr marL="199097" indent="-199097" eaLnBrk="1" hangingPunct="1">
              <a:lnSpc>
                <a:spcPct val="80000"/>
              </a:lnSpc>
            </a:pPr>
            <a:r>
              <a:rPr lang="en-US" altLang="zh-CN" sz="800" b="1" dirty="0"/>
              <a:t>Q to SS: </a:t>
            </a:r>
            <a:r>
              <a:rPr lang="en-US" altLang="zh-CN" sz="800" dirty="0"/>
              <a:t>anyone knows the difference?</a:t>
            </a:r>
          </a:p>
          <a:p>
            <a:pPr marL="199097" indent="-199097" eaLnBrk="1" hangingPunct="1">
              <a:lnSpc>
                <a:spcPct val="80000"/>
              </a:lnSpc>
            </a:pPr>
            <a:r>
              <a:rPr lang="en-US" altLang="zh-CN" sz="800" b="1" u="sng" dirty="0"/>
              <a:t>A:</a:t>
            </a:r>
            <a:r>
              <a:rPr lang="en-US" altLang="zh-CN" sz="800" b="1" dirty="0"/>
              <a:t> classification a/c to maturity</a:t>
            </a:r>
          </a:p>
          <a:p>
            <a:pPr marL="1154764" lvl="2" indent="-199097" eaLnBrk="1" hangingPunct="1">
              <a:lnSpc>
                <a:spcPct val="80000"/>
              </a:lnSpc>
            </a:pPr>
            <a:r>
              <a:rPr lang="en-US" altLang="zh-CN" sz="1000" dirty="0"/>
              <a:t>Money Markets &lt; 1 year</a:t>
            </a:r>
          </a:p>
          <a:p>
            <a:pPr marL="1154764" lvl="2" indent="-199097" eaLnBrk="1" hangingPunct="1">
              <a:lnSpc>
                <a:spcPct val="80000"/>
              </a:lnSpc>
            </a:pPr>
            <a:r>
              <a:rPr lang="en-US" altLang="zh-CN" sz="1000" dirty="0"/>
              <a:t>Capital Markets &gt; 1 year</a:t>
            </a:r>
          </a:p>
          <a:p>
            <a:pPr marL="199097" indent="-199097" eaLnBrk="1" hangingPunct="1">
              <a:lnSpc>
                <a:spcPct val="80000"/>
              </a:lnSpc>
            </a:pPr>
            <a:r>
              <a:rPr lang="en-US" altLang="zh-CN" sz="1000" dirty="0"/>
              <a:t>Sometimes MM is included in DCM (debt capital markets (</a:t>
            </a:r>
            <a:r>
              <a:rPr lang="en-US" altLang="zh-CN" sz="1000" dirty="0" err="1"/>
              <a:t>cf</a:t>
            </a:r>
            <a:r>
              <a:rPr lang="en-US" altLang="zh-CN" sz="1000" dirty="0"/>
              <a:t> intro </a:t>
            </a:r>
            <a:r>
              <a:rPr lang="en-US" altLang="zh-CN" sz="1000" dirty="0" err="1"/>
              <a:t>Choudry</a:t>
            </a:r>
            <a:r>
              <a:rPr lang="en-US" altLang="zh-CN" sz="1000" dirty="0"/>
              <a:t>)), generally if MM is defined as excluding the interbank market.</a:t>
            </a:r>
          </a:p>
          <a:p>
            <a:pPr marL="199097" indent="-199097" eaLnBrk="1" hangingPunct="1">
              <a:lnSpc>
                <a:spcPct val="80000"/>
              </a:lnSpc>
            </a:pPr>
            <a:r>
              <a:rPr lang="en-US" altLang="zh-CN" sz="800" b="1" u="sng" dirty="0"/>
              <a:t>Cash v. Derivatives Markets</a:t>
            </a:r>
            <a:r>
              <a:rPr lang="en-US" altLang="zh-CN" sz="800" u="sng" dirty="0"/>
              <a:t>:</a:t>
            </a:r>
            <a:r>
              <a:rPr lang="en-US" altLang="zh-CN" sz="800" dirty="0"/>
              <a:t> </a:t>
            </a:r>
          </a:p>
          <a:p>
            <a:pPr marL="199097" indent="-199097" eaLnBrk="1" hangingPunct="1">
              <a:lnSpc>
                <a:spcPct val="80000"/>
              </a:lnSpc>
            </a:pPr>
            <a:r>
              <a:rPr lang="en-US" altLang="zh-CN" sz="800" b="1" dirty="0"/>
              <a:t>Q to Ss:</a:t>
            </a:r>
            <a:r>
              <a:rPr lang="en-US" altLang="zh-CN" sz="800" dirty="0"/>
              <a:t> can anyone think of some examples? </a:t>
            </a:r>
          </a:p>
          <a:p>
            <a:pPr marL="199097" indent="-199097" eaLnBrk="1" hangingPunct="1">
              <a:lnSpc>
                <a:spcPct val="80000"/>
              </a:lnSpc>
              <a:buFontTx/>
              <a:buAutoNum type="alphaUcParenR"/>
            </a:pPr>
            <a:r>
              <a:rPr lang="en-US" altLang="zh-CN" sz="800" dirty="0"/>
              <a:t> cash market </a:t>
            </a:r>
            <a:r>
              <a:rPr lang="en-US" altLang="zh-CN" sz="800" u="sng" dirty="0"/>
              <a:t>in FX</a:t>
            </a:r>
            <a:r>
              <a:rPr lang="en-US" altLang="zh-CN" sz="800" dirty="0"/>
              <a:t> is FX rate; derivatives in FX is forward market; </a:t>
            </a:r>
          </a:p>
          <a:p>
            <a:pPr marL="199097" indent="-199097" eaLnBrk="1" hangingPunct="1">
              <a:lnSpc>
                <a:spcPct val="80000"/>
              </a:lnSpc>
              <a:buFontTx/>
              <a:buAutoNum type="alphaUcParenR"/>
            </a:pPr>
            <a:r>
              <a:rPr lang="en-US" altLang="zh-CN" sz="800" dirty="0"/>
              <a:t> in </a:t>
            </a:r>
            <a:r>
              <a:rPr lang="en-US" altLang="zh-CN" sz="800" u="sng" dirty="0"/>
              <a:t>equity market</a:t>
            </a:r>
            <a:r>
              <a:rPr lang="en-US" altLang="zh-CN" sz="800" dirty="0"/>
              <a:t> cash market is trading shares; derivatives markets is the futures and options markets; </a:t>
            </a:r>
          </a:p>
          <a:p>
            <a:pPr marL="199097" indent="-199097" eaLnBrk="1" hangingPunct="1">
              <a:lnSpc>
                <a:spcPct val="80000"/>
              </a:lnSpc>
              <a:buFontTx/>
              <a:buAutoNum type="alphaUcParenR"/>
            </a:pPr>
            <a:r>
              <a:rPr lang="en-US" altLang="zh-CN" sz="800" u="sng" dirty="0"/>
              <a:t> in MM</a:t>
            </a:r>
            <a:r>
              <a:rPr lang="en-US" altLang="zh-CN" sz="800" dirty="0"/>
              <a:t> the cash market is the short term debt instruments like CP and CDs, the derivatives market is LIBOR forwards and futures)</a:t>
            </a:r>
          </a:p>
          <a:p>
            <a:pPr marL="199097" indent="-199097" eaLnBrk="1" hangingPunct="1">
              <a:lnSpc>
                <a:spcPct val="80000"/>
              </a:lnSpc>
            </a:pPr>
            <a:r>
              <a:rPr lang="en-US" altLang="zh-CN" sz="800" dirty="0"/>
              <a:t>ECB Classification of financial markets</a:t>
            </a:r>
          </a:p>
          <a:p>
            <a:pPr marL="199097" indent="-199097" eaLnBrk="1" hangingPunct="1">
              <a:lnSpc>
                <a:spcPct val="80000"/>
              </a:lnSpc>
            </a:pPr>
            <a:r>
              <a:rPr lang="en-US" altLang="zh-CN" sz="800" dirty="0"/>
              <a:t>Interest Rate</a:t>
            </a:r>
          </a:p>
          <a:p>
            <a:pPr marL="199097" indent="-199097" eaLnBrk="1" hangingPunct="1">
              <a:lnSpc>
                <a:spcPct val="80000"/>
              </a:lnSpc>
            </a:pPr>
            <a:r>
              <a:rPr lang="en-US" altLang="zh-CN" sz="800" dirty="0"/>
              <a:t>Equity </a:t>
            </a:r>
          </a:p>
          <a:p>
            <a:pPr marL="199097" indent="-199097" eaLnBrk="1" hangingPunct="1">
              <a:lnSpc>
                <a:spcPct val="80000"/>
              </a:lnSpc>
            </a:pPr>
            <a:r>
              <a:rPr lang="en-US" altLang="zh-CN" sz="800" dirty="0"/>
              <a:t>Foreign Exchange </a:t>
            </a:r>
          </a:p>
          <a:p>
            <a:pPr marL="199097" indent="-199097" eaLnBrk="1" hangingPunct="1">
              <a:lnSpc>
                <a:spcPct val="80000"/>
              </a:lnSpc>
            </a:pPr>
            <a:r>
              <a:rPr lang="en-US" altLang="zh-CN" sz="800" dirty="0"/>
              <a:t>Investment and Money Market Funds shares/units</a:t>
            </a:r>
          </a:p>
          <a:p>
            <a:pPr marL="199097" indent="-199097" eaLnBrk="1" hangingPunct="1">
              <a:lnSpc>
                <a:spcPct val="80000"/>
              </a:lnSpc>
            </a:pPr>
            <a:r>
              <a:rPr lang="en-US" altLang="zh-CN" sz="800" dirty="0"/>
              <a:t>Other Financial Markets</a:t>
            </a:r>
          </a:p>
          <a:p>
            <a:pPr marL="199097" indent="-199097" eaLnBrk="1" hangingPunct="1">
              <a:lnSpc>
                <a:spcPct val="80000"/>
              </a:lnSpc>
            </a:pPr>
            <a:endParaRPr lang="en-US" altLang="zh-CN" sz="800" dirty="0"/>
          </a:p>
        </p:txBody>
      </p:sp>
    </p:spTree>
    <p:extLst>
      <p:ext uri="{BB962C8B-B14F-4D97-AF65-F5344CB8AC3E}">
        <p14:creationId xmlns:p14="http://schemas.microsoft.com/office/powerpoint/2010/main" val="3647135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EF85E67F-7DA0-40B8-85BE-EDFF866ABA3E}" type="slidenum">
              <a:rPr lang="en-US" altLang="zh-TW"/>
              <a:pPr/>
              <a:t>71</a:t>
            </a:fld>
            <a:endParaRPr lang="en-US" altLang="zh-TW"/>
          </a:p>
        </p:txBody>
      </p:sp>
      <p:sp>
        <p:nvSpPr>
          <p:cNvPr id="13209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5DF1E860-A373-43CB-AA26-865D74F90AAB}" type="slidenum">
              <a:rPr lang="en-US" altLang="zh-CN" sz="1300"/>
              <a:pPr algn="r"/>
              <a:t>71</a:t>
            </a:fld>
            <a:endParaRPr lang="en-US" altLang="zh-CN" sz="1300" dirty="0"/>
          </a:p>
        </p:txBody>
      </p:sp>
      <p:sp>
        <p:nvSpPr>
          <p:cNvPr id="132100" name="Rectangle 2"/>
          <p:cNvSpPr>
            <a:spLocks noGrp="1" noRot="1" noChangeAspect="1" noChangeArrowheads="1" noTextEdit="1"/>
          </p:cNvSpPr>
          <p:nvPr>
            <p:ph type="sldImg"/>
          </p:nvPr>
        </p:nvSpPr>
        <p:spPr>
          <a:xfrm>
            <a:off x="2733675" y="525463"/>
            <a:ext cx="3856038" cy="2894012"/>
          </a:xfrm>
          <a:ln/>
        </p:spPr>
      </p:sp>
      <p:sp>
        <p:nvSpPr>
          <p:cNvPr id="132101" name="Rectangle 3"/>
          <p:cNvSpPr>
            <a:spLocks noGrp="1" noChangeArrowheads="1"/>
          </p:cNvSpPr>
          <p:nvPr>
            <p:ph type="body" idx="1"/>
          </p:nvPr>
        </p:nvSpPr>
        <p:spPr>
          <a:noFill/>
          <a:ln/>
        </p:spPr>
        <p:txBody>
          <a:bodyPr lIns="95557" tIns="47780" rIns="95557" bIns="47780"/>
          <a:lstStyle/>
          <a:p>
            <a:pPr eaLnBrk="1" hangingPunct="1"/>
            <a:r>
              <a:rPr lang="en-US" altLang="zh-CN" smtClean="0"/>
              <a:t>The primary market is where companies raise money (known as capital) by issuing shares or bonds, Companies often raise capital via an IPO, In a similar way, the government raises money in the primary market by offering its gilts (government bonds) to investors, commonly by auction.</a:t>
            </a:r>
          </a:p>
          <a:p>
            <a:pPr eaLnBrk="1" hangingPunct="1"/>
            <a:r>
              <a:rPr lang="en-US" altLang="zh-CN" smtClean="0"/>
              <a:t>The key reason that investors are willing to buy securities in the primary market is that they know that they will be easy to sell on later  in what is known as the secondary market. Without an active or liquid secondary market investors would be reluctant to invest. Illiquid securities are securities that are difficult to sell quickly and are therefore less attractive investments.</a:t>
            </a:r>
          </a:p>
        </p:txBody>
      </p:sp>
    </p:spTree>
    <p:extLst>
      <p:ext uri="{BB962C8B-B14F-4D97-AF65-F5344CB8AC3E}">
        <p14:creationId xmlns:p14="http://schemas.microsoft.com/office/powerpoint/2010/main" val="344539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29C7199-CA04-4BD7-BA04-93CA2A804A15}" type="slidenum">
              <a:rPr lang="en-US" altLang="zh-TW"/>
              <a:pPr/>
              <a:t>72</a:t>
            </a:fld>
            <a:endParaRPr lang="en-US" altLang="zh-TW"/>
          </a:p>
        </p:txBody>
      </p:sp>
      <p:sp>
        <p:nvSpPr>
          <p:cNvPr id="13312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7ACCBFBA-181A-459B-AF17-4A996FFF95EE}" type="slidenum">
              <a:rPr lang="en-US" altLang="zh-CN" sz="1300"/>
              <a:pPr algn="r"/>
              <a:t>72</a:t>
            </a:fld>
            <a:endParaRPr lang="en-US" altLang="zh-CN" sz="1300" dirty="0"/>
          </a:p>
        </p:txBody>
      </p:sp>
      <p:sp>
        <p:nvSpPr>
          <p:cNvPr id="133124" name="Rectangle 2"/>
          <p:cNvSpPr>
            <a:spLocks noGrp="1" noRot="1" noChangeAspect="1" noChangeArrowheads="1" noTextEdit="1"/>
          </p:cNvSpPr>
          <p:nvPr>
            <p:ph type="sldImg"/>
          </p:nvPr>
        </p:nvSpPr>
        <p:spPr>
          <a:xfrm>
            <a:off x="2733675" y="525463"/>
            <a:ext cx="3856038" cy="2894012"/>
          </a:xfrm>
          <a:ln/>
        </p:spPr>
      </p:sp>
      <p:sp>
        <p:nvSpPr>
          <p:cNvPr id="133125" name="Rectangle 3"/>
          <p:cNvSpPr>
            <a:spLocks noGrp="1" noChangeArrowheads="1"/>
          </p:cNvSpPr>
          <p:nvPr>
            <p:ph type="body" idx="1"/>
          </p:nvPr>
        </p:nvSpPr>
        <p:spPr>
          <a:xfrm>
            <a:off x="1239523" y="3329941"/>
            <a:ext cx="6817359" cy="3154681"/>
          </a:xfrm>
          <a:noFill/>
          <a:ln/>
        </p:spPr>
        <p:txBody>
          <a:bodyPr lIns="95557" tIns="47780" rIns="95557" bIns="47780"/>
          <a:lstStyle/>
          <a:p>
            <a:pPr eaLnBrk="1" hangingPunct="1"/>
            <a:r>
              <a:rPr lang="en-US" altLang="zh-CN" sz="1100" b="1" u="sng" dirty="0"/>
              <a:t>Primary &amp; secondary markets: </a:t>
            </a:r>
          </a:p>
          <a:p>
            <a:pPr eaLnBrk="1" hangingPunct="1"/>
            <a:r>
              <a:rPr lang="en-US" altLang="zh-CN" sz="1100" b="1" dirty="0"/>
              <a:t>Q to Ss: </a:t>
            </a:r>
            <a:r>
              <a:rPr lang="en-US" altLang="zh-CN" sz="1100" dirty="0"/>
              <a:t>anyone can give me a definition?</a:t>
            </a:r>
          </a:p>
          <a:p>
            <a:pPr eaLnBrk="1" hangingPunct="1"/>
            <a:r>
              <a:rPr lang="en-US" altLang="zh-CN" sz="1100" u="sng" dirty="0"/>
              <a:t>A:</a:t>
            </a:r>
            <a:r>
              <a:rPr lang="en-US" altLang="zh-CN" sz="1100" dirty="0"/>
              <a:t> </a:t>
            </a:r>
            <a:r>
              <a:rPr lang="en-US" altLang="zh-CN" sz="1100" b="1" dirty="0"/>
              <a:t>classification a/c to sequence </a:t>
            </a:r>
            <a:r>
              <a:rPr lang="en-US" altLang="zh-CN" sz="1100" b="1" u="sng" dirty="0"/>
              <a:t>(go to Chart 1) </a:t>
            </a:r>
            <a:endParaRPr lang="en-US" altLang="zh-CN" sz="1100" b="1" dirty="0"/>
          </a:p>
          <a:p>
            <a:pPr lvl="2" eaLnBrk="1" hangingPunct="1"/>
            <a:r>
              <a:rPr lang="en-US" altLang="zh-CN" sz="1100" dirty="0"/>
              <a:t>Primary: New security issues sold to initial buyers</a:t>
            </a:r>
          </a:p>
          <a:p>
            <a:pPr lvl="2" eaLnBrk="1" hangingPunct="1"/>
            <a:r>
              <a:rPr lang="en-US" altLang="zh-CN" sz="1100" dirty="0"/>
              <a:t>Secondary: Securities previously issued are bought and sold</a:t>
            </a:r>
          </a:p>
          <a:p>
            <a:pPr lvl="2" eaLnBrk="1" hangingPunct="1"/>
            <a:r>
              <a:rPr lang="en-US" altLang="zh-CN" sz="1100" dirty="0"/>
              <a:t>This distinction applies to both debt and equity markets as well as loan markets.</a:t>
            </a:r>
          </a:p>
          <a:p>
            <a:pPr eaLnBrk="1" hangingPunct="1"/>
            <a:r>
              <a:rPr lang="en-US" altLang="zh-CN" sz="1100" dirty="0"/>
              <a:t>Primary markets: where issuers initially sell securities</a:t>
            </a:r>
          </a:p>
          <a:p>
            <a:pPr eaLnBrk="1" hangingPunct="1"/>
            <a:r>
              <a:rPr lang="en-US" altLang="zh-CN" sz="1100" dirty="0"/>
              <a:t>Secondary markets : after debt or equity securities have been initially sold, they are traded in the secondary market. </a:t>
            </a:r>
          </a:p>
          <a:p>
            <a:pPr eaLnBrk="1" hangingPunct="1"/>
            <a:r>
              <a:rPr lang="en-US" altLang="zh-CN" sz="1100" dirty="0"/>
              <a:t>The secondary markets can be auction markets (exchanges) or dealer markets (OTC).</a:t>
            </a:r>
          </a:p>
          <a:p>
            <a:pPr eaLnBrk="1" hangingPunct="1"/>
            <a:r>
              <a:rPr lang="en-US" altLang="zh-CN" sz="1100" b="1" dirty="0">
                <a:solidFill>
                  <a:srgbClr val="FF0000"/>
                </a:solidFill>
              </a:rPr>
              <a:t>Primary</a:t>
            </a:r>
            <a:r>
              <a:rPr lang="en-US" altLang="zh-CN" sz="1100" b="1" dirty="0"/>
              <a:t> Markets</a:t>
            </a:r>
          </a:p>
          <a:p>
            <a:pPr lvl="1" eaLnBrk="1" hangingPunct="1"/>
            <a:r>
              <a:rPr lang="en-US" altLang="zh-CN" sz="1100" dirty="0"/>
              <a:t>markets for issue of new securities to raise money for consumption or investment purposes</a:t>
            </a:r>
          </a:p>
          <a:p>
            <a:pPr lvl="1" eaLnBrk="1" hangingPunct="1"/>
            <a:r>
              <a:rPr lang="en-US" altLang="zh-CN" sz="1100" dirty="0"/>
              <a:t>Include issue of both primary and indirect securities</a:t>
            </a:r>
          </a:p>
          <a:p>
            <a:pPr lvl="1" eaLnBrk="1" hangingPunct="1"/>
            <a:r>
              <a:rPr lang="en-US" altLang="zh-CN" sz="1100" dirty="0"/>
              <a:t>Markets in non-negotiable instruments are entirely primary markets</a:t>
            </a:r>
          </a:p>
          <a:p>
            <a:pPr eaLnBrk="1" hangingPunct="1"/>
            <a:r>
              <a:rPr lang="en-US" altLang="zh-CN" sz="1100" b="1" dirty="0">
                <a:solidFill>
                  <a:schemeClr val="accent2"/>
                </a:solidFill>
              </a:rPr>
              <a:t>Secondary </a:t>
            </a:r>
            <a:r>
              <a:rPr lang="en-US" altLang="zh-CN" sz="1100" b="1" dirty="0"/>
              <a:t>Markets</a:t>
            </a:r>
          </a:p>
          <a:p>
            <a:pPr lvl="1" eaLnBrk="1" hangingPunct="1"/>
            <a:r>
              <a:rPr lang="en-US" altLang="zh-CN" sz="1100" dirty="0"/>
              <a:t>Markets in which previously issued financial claims are traded</a:t>
            </a:r>
          </a:p>
          <a:p>
            <a:pPr lvl="1" eaLnBrk="1" hangingPunct="1"/>
            <a:r>
              <a:rPr lang="en-US" altLang="zh-CN" sz="1100" dirty="0"/>
              <a:t>Differ in terms of breadth/depth/liquidity</a:t>
            </a:r>
          </a:p>
          <a:p>
            <a:pPr lvl="1" eaLnBrk="1" hangingPunct="1"/>
            <a:r>
              <a:rPr lang="en-US" altLang="zh-CN" sz="1100" dirty="0"/>
              <a:t>Important</a:t>
            </a:r>
          </a:p>
          <a:p>
            <a:pPr eaLnBrk="1" hangingPunct="1"/>
            <a:r>
              <a:rPr lang="en-US" altLang="zh-CN" sz="1100" b="1" u="sng" dirty="0"/>
              <a:t>Functions of secondary markets:</a:t>
            </a:r>
          </a:p>
          <a:p>
            <a:pPr eaLnBrk="1" hangingPunct="1"/>
            <a:r>
              <a:rPr lang="en-US" altLang="zh-CN" sz="1100" dirty="0"/>
              <a:t>Assist primary markets by providing investors with reversibility/marketability/liquidity</a:t>
            </a:r>
          </a:p>
          <a:p>
            <a:pPr eaLnBrk="1" hangingPunct="1"/>
            <a:r>
              <a:rPr lang="en-US" altLang="zh-CN" sz="1100" dirty="0"/>
              <a:t>Provides the basis for price determination on new issues</a:t>
            </a:r>
          </a:p>
          <a:p>
            <a:pPr eaLnBrk="1" hangingPunct="1"/>
            <a:r>
              <a:rPr lang="en-US" altLang="zh-CN" sz="1100" dirty="0"/>
              <a:t>Registers market conditions rapidly</a:t>
            </a:r>
          </a:p>
          <a:p>
            <a:pPr eaLnBrk="1" hangingPunct="1"/>
            <a:r>
              <a:rPr lang="en-US" altLang="zh-CN" sz="1100" dirty="0"/>
              <a:t>Enables investors to adjust portfolios (size, risk, return, liquidity and maturity)</a:t>
            </a:r>
          </a:p>
          <a:p>
            <a:pPr eaLnBrk="1" hangingPunct="1"/>
            <a:r>
              <a:rPr lang="en-US" altLang="zh-CN" sz="1100" dirty="0"/>
              <a:t>Enables central bank to influence liquidity in financial markets through open-market operations</a:t>
            </a:r>
          </a:p>
          <a:p>
            <a:pPr eaLnBrk="1" hangingPunct="1"/>
            <a:endParaRPr lang="en-US" altLang="zh-CN" dirty="0" smtClean="0"/>
          </a:p>
          <a:p>
            <a:pPr eaLnBrk="1" hangingPunct="1"/>
            <a:endParaRPr lang="en-US" altLang="zh-CN" sz="1100" dirty="0"/>
          </a:p>
        </p:txBody>
      </p:sp>
    </p:spTree>
    <p:extLst>
      <p:ext uri="{BB962C8B-B14F-4D97-AF65-F5344CB8AC3E}">
        <p14:creationId xmlns:p14="http://schemas.microsoft.com/office/powerpoint/2010/main" val="3870127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90F92C44-9E46-47DB-A3F6-E283EE2BB499}" type="slidenum">
              <a:rPr lang="en-US" altLang="zh-TW"/>
              <a:pPr/>
              <a:t>74</a:t>
            </a:fld>
            <a:endParaRPr lang="en-US" altLang="zh-TW"/>
          </a:p>
        </p:txBody>
      </p:sp>
      <p:sp>
        <p:nvSpPr>
          <p:cNvPr id="12493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4D57ED9-F458-4172-A1BA-0AF143C52F8A}" type="slidenum">
              <a:rPr lang="en-US" altLang="zh-CN" sz="1300"/>
              <a:pPr algn="r"/>
              <a:t>74</a:t>
            </a:fld>
            <a:endParaRPr lang="en-US" altLang="zh-CN" sz="1300" dirty="0"/>
          </a:p>
        </p:txBody>
      </p:sp>
      <p:sp>
        <p:nvSpPr>
          <p:cNvPr id="124932" name="Rectangle 2"/>
          <p:cNvSpPr>
            <a:spLocks noGrp="1" noRot="1" noChangeAspect="1" noChangeArrowheads="1" noTextEdit="1"/>
          </p:cNvSpPr>
          <p:nvPr>
            <p:ph type="sldImg"/>
          </p:nvPr>
        </p:nvSpPr>
        <p:spPr>
          <a:xfrm>
            <a:off x="2733675" y="525463"/>
            <a:ext cx="3856038" cy="2894012"/>
          </a:xfrm>
          <a:ln/>
        </p:spPr>
      </p:sp>
      <p:sp>
        <p:nvSpPr>
          <p:cNvPr id="124933" name="Rectangle 3"/>
          <p:cNvSpPr>
            <a:spLocks noGrp="1" noChangeArrowheads="1"/>
          </p:cNvSpPr>
          <p:nvPr>
            <p:ph type="body" idx="1"/>
          </p:nvPr>
        </p:nvSpPr>
        <p:spPr>
          <a:noFill/>
          <a:ln/>
        </p:spPr>
        <p:txBody>
          <a:bodyPr lIns="95557" tIns="47780" rIns="95557" bIns="47780"/>
          <a:lstStyle/>
          <a:p>
            <a:pPr eaLnBrk="1" hangingPunct="1"/>
            <a:r>
              <a:rPr lang="en-US" altLang="zh-CN" sz="1100" b="1" u="sng" dirty="0"/>
              <a:t>A:</a:t>
            </a:r>
            <a:r>
              <a:rPr lang="en-US" altLang="zh-CN" sz="1100" b="1" dirty="0"/>
              <a:t> Equities</a:t>
            </a:r>
            <a:r>
              <a:rPr lang="en-US" altLang="zh-CN" sz="1100" dirty="0"/>
              <a:t> represent ownership shares in a business firm and as such are claims against the firm’s profits and against proceeds from the sale of its assets (P. Rose, Money &amp; Capital Markets Ch2). Holders of equity shares are called </a:t>
            </a:r>
            <a:r>
              <a:rPr lang="en-US" altLang="zh-CN" sz="1100" i="1" dirty="0"/>
              <a:t>shareholders </a:t>
            </a:r>
            <a:r>
              <a:rPr lang="en-US" altLang="zh-CN" sz="1100" dirty="0"/>
              <a:t>or</a:t>
            </a:r>
            <a:r>
              <a:rPr lang="en-US" altLang="zh-CN" sz="1100" i="1" dirty="0"/>
              <a:t> stockholders.</a:t>
            </a:r>
            <a:r>
              <a:rPr lang="en-US" altLang="zh-CN" sz="1100" dirty="0"/>
              <a:t> </a:t>
            </a:r>
            <a:r>
              <a:rPr lang="en-US" altLang="zh-CN" sz="1100" b="1" dirty="0"/>
              <a:t>Shareholder equity</a:t>
            </a:r>
            <a:r>
              <a:rPr lang="en-US" altLang="zh-CN" sz="1100" dirty="0"/>
              <a:t> represents the difference between the value of the assets and the debt (liabilities) of the firm. In this sense it is a </a:t>
            </a:r>
            <a:r>
              <a:rPr lang="en-US" altLang="zh-CN" sz="1100" i="1" dirty="0"/>
              <a:t>residual claim</a:t>
            </a:r>
            <a:r>
              <a:rPr lang="en-US" altLang="zh-CN" sz="1100" dirty="0"/>
              <a:t> on the firm’s assets. The stockholders ‘ claim on the firm’s value at the end of the period is the amount that remains after the debt holders are paid (R/W/J Ch 1) Equity securities represent </a:t>
            </a:r>
            <a:r>
              <a:rPr lang="en-US" altLang="zh-CN" sz="1100" b="1" dirty="0"/>
              <a:t>non contractual claims</a:t>
            </a:r>
            <a:r>
              <a:rPr lang="en-US" altLang="zh-CN" sz="1100" dirty="0"/>
              <a:t> to the </a:t>
            </a:r>
            <a:r>
              <a:rPr lang="en-US" altLang="zh-CN" sz="1100" b="1" dirty="0"/>
              <a:t>residual cash</a:t>
            </a:r>
            <a:r>
              <a:rPr lang="en-US" altLang="zh-CN" sz="1100" dirty="0"/>
              <a:t> flow of the firm (R/W/J Ch 1). The Equities are generally subdivided into </a:t>
            </a:r>
            <a:r>
              <a:rPr lang="en-US" altLang="zh-CN" sz="1100" b="1" dirty="0"/>
              <a:t>common stock</a:t>
            </a:r>
            <a:r>
              <a:rPr lang="en-US" altLang="zh-CN" sz="1100" dirty="0"/>
              <a:t> (which entitles the holder to vote for the members of a firm’s board of directors and therefore determine company policy) and </a:t>
            </a:r>
            <a:r>
              <a:rPr lang="en-US" altLang="zh-CN" sz="1100" b="1" dirty="0"/>
              <a:t>preferred stock</a:t>
            </a:r>
            <a:r>
              <a:rPr lang="en-US" altLang="zh-CN" sz="1100" dirty="0"/>
              <a:t> (which normally carries no voting privileges but does entitle the holder to a fixed share of the firm’s net earnings ahead of its common stockholders). From the “set-of-contract” perspective (R/W/J ch1) the equity contract can be defined as a </a:t>
            </a:r>
            <a:r>
              <a:rPr lang="en-US" altLang="zh-CN" sz="1100" b="1" dirty="0"/>
              <a:t>principal-agent relationship</a:t>
            </a:r>
            <a:r>
              <a:rPr lang="en-US" altLang="zh-CN" sz="1100" dirty="0"/>
              <a:t>. The members of the management team are the </a:t>
            </a:r>
            <a:r>
              <a:rPr lang="en-US" altLang="zh-CN" sz="1100" i="1" dirty="0"/>
              <a:t>agents</a:t>
            </a:r>
            <a:r>
              <a:rPr lang="en-US" altLang="zh-CN" sz="1100" dirty="0"/>
              <a:t>, and the equity investors (shareholders) are the </a:t>
            </a:r>
            <a:r>
              <a:rPr lang="en-US" altLang="zh-CN" sz="1100" i="1" dirty="0"/>
              <a:t>principals</a:t>
            </a:r>
            <a:r>
              <a:rPr lang="en-US" altLang="zh-CN" sz="1100" dirty="0"/>
              <a:t>. It is assumed that the managers and the shareholders, if left alone, will each attempt to act in his/her own self interest (we will talk more about this </a:t>
            </a:r>
            <a:r>
              <a:rPr lang="en-US" altLang="zh-CN" sz="1100" b="1" dirty="0"/>
              <a:t>principal agent problem</a:t>
            </a:r>
            <a:r>
              <a:rPr lang="en-US" altLang="zh-CN" sz="1100" dirty="0"/>
              <a:t> a bit later under Asymmetric Information).</a:t>
            </a:r>
          </a:p>
          <a:p>
            <a:pPr eaLnBrk="1" hangingPunct="1"/>
            <a:r>
              <a:rPr lang="en-US" altLang="zh-CN" sz="1100" b="1" dirty="0"/>
              <a:t>Debt</a:t>
            </a:r>
            <a:r>
              <a:rPr lang="en-US" altLang="zh-CN" sz="1100" dirty="0"/>
              <a:t> entitles the debt holder (creditor) to a priority claim over the holders of equities to the assets and income of an individual, business firm, or unit of government. Usually that claim is fixed in amount and in time (not always: </a:t>
            </a:r>
            <a:r>
              <a:rPr lang="en-US" altLang="zh-CN" sz="1100" dirty="0" err="1"/>
              <a:t>eg</a:t>
            </a:r>
            <a:r>
              <a:rPr lang="en-US" altLang="zh-CN" sz="1100" dirty="0"/>
              <a:t>, </a:t>
            </a:r>
            <a:r>
              <a:rPr lang="en-US" altLang="zh-CN" sz="1100" dirty="0" err="1"/>
              <a:t>perpetuals</a:t>
            </a:r>
            <a:r>
              <a:rPr lang="en-US" altLang="zh-CN" sz="1100" dirty="0"/>
              <a:t>) and may be backed up by pledges of specific assets as collateral. (P. Rose, Money &amp; Capital Markets Ch2). Debt securities are </a:t>
            </a:r>
            <a:r>
              <a:rPr lang="en-US" altLang="zh-CN" sz="1100" b="1" dirty="0"/>
              <a:t>contractual obligations</a:t>
            </a:r>
            <a:r>
              <a:rPr lang="en-US" altLang="zh-CN" sz="1100" dirty="0"/>
              <a:t> to repay corporate borrowing (R/W/J Ch2)</a:t>
            </a:r>
          </a:p>
          <a:p>
            <a:pPr eaLnBrk="1" hangingPunct="1"/>
            <a:r>
              <a:rPr lang="en-US" altLang="zh-CN" sz="1100" dirty="0"/>
              <a:t>Debt and equities are </a:t>
            </a:r>
            <a:r>
              <a:rPr lang="en-US" altLang="zh-CN" sz="1100" b="1" dirty="0"/>
              <a:t>financial assets</a:t>
            </a:r>
            <a:r>
              <a:rPr lang="en-US" altLang="zh-CN" sz="1100" dirty="0"/>
              <a:t>, e.g.  claims against the income or wealth of a business firm, household, or unit, of government usually represented by a certificate, receipt or other legal document.</a:t>
            </a:r>
          </a:p>
          <a:p>
            <a:pPr eaLnBrk="1" hangingPunct="1"/>
            <a:endParaRPr lang="en-US" altLang="zh-CN" sz="1100" dirty="0"/>
          </a:p>
          <a:p>
            <a:pPr eaLnBrk="1" hangingPunct="1"/>
            <a:endParaRPr lang="en-US" altLang="zh-CN" sz="1100" dirty="0"/>
          </a:p>
        </p:txBody>
      </p:sp>
    </p:spTree>
    <p:extLst>
      <p:ext uri="{BB962C8B-B14F-4D97-AF65-F5344CB8AC3E}">
        <p14:creationId xmlns:p14="http://schemas.microsoft.com/office/powerpoint/2010/main" val="3481496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0C727247-A9D4-4E57-902A-200DFE25AB3A}" type="slidenum">
              <a:rPr lang="en-US" altLang="zh-TW"/>
              <a:pPr/>
              <a:t>76</a:t>
            </a:fld>
            <a:endParaRPr lang="en-US" altLang="zh-TW"/>
          </a:p>
        </p:txBody>
      </p:sp>
      <p:sp>
        <p:nvSpPr>
          <p:cNvPr id="13107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2D19816F-7B3E-4B59-83B8-343103DE7522}" type="slidenum">
              <a:rPr lang="en-US" altLang="zh-CN" sz="1300"/>
              <a:pPr algn="r"/>
              <a:t>76</a:t>
            </a:fld>
            <a:endParaRPr lang="en-US" altLang="zh-CN" sz="1300" dirty="0"/>
          </a:p>
        </p:txBody>
      </p:sp>
      <p:sp>
        <p:nvSpPr>
          <p:cNvPr id="131076" name="Rectangle 2"/>
          <p:cNvSpPr>
            <a:spLocks noGrp="1" noRot="1" noChangeAspect="1" noChangeArrowheads="1" noTextEdit="1"/>
          </p:cNvSpPr>
          <p:nvPr>
            <p:ph type="sldImg"/>
          </p:nvPr>
        </p:nvSpPr>
        <p:spPr>
          <a:xfrm>
            <a:off x="2733675" y="525463"/>
            <a:ext cx="3856038" cy="2894012"/>
          </a:xfrm>
          <a:ln/>
        </p:spPr>
      </p:sp>
      <p:sp>
        <p:nvSpPr>
          <p:cNvPr id="131077" name="Rectangle 3"/>
          <p:cNvSpPr>
            <a:spLocks noGrp="1" noChangeArrowheads="1"/>
          </p:cNvSpPr>
          <p:nvPr>
            <p:ph type="body" idx="1"/>
          </p:nvPr>
        </p:nvSpPr>
        <p:spPr>
          <a:noFill/>
          <a:ln/>
        </p:spPr>
        <p:txBody>
          <a:bodyPr lIns="95557" tIns="47780" rIns="95557" bIns="47780"/>
          <a:lstStyle/>
          <a:p>
            <a:pPr eaLnBrk="1" hangingPunct="1"/>
            <a:r>
              <a:rPr lang="en-US" altLang="zh-CN" smtClean="0"/>
              <a:t>Money Markets are short term debt markets I.e. instruments have a maturity of less than one year</a:t>
            </a:r>
          </a:p>
          <a:p>
            <a:pPr eaLnBrk="1" hangingPunct="1"/>
            <a:r>
              <a:rPr lang="en-US" altLang="zh-CN" smtClean="0"/>
              <a:t>Loan markets include all forms of bank loans including SAS, project finance, structured trade finance as well as trade finance for the purpose of this presentation (strictly speaking trade finance transactions are not loans)</a:t>
            </a:r>
          </a:p>
          <a:p>
            <a:pPr eaLnBrk="1" hangingPunct="1"/>
            <a:endParaRPr lang="en-US" altLang="zh-CN" smtClean="0"/>
          </a:p>
        </p:txBody>
      </p:sp>
    </p:spTree>
    <p:extLst>
      <p:ext uri="{BB962C8B-B14F-4D97-AF65-F5344CB8AC3E}">
        <p14:creationId xmlns:p14="http://schemas.microsoft.com/office/powerpoint/2010/main" val="3906312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9D72BE3-0DCF-4AA3-B436-97E35596241B}" type="slidenum">
              <a:rPr lang="en-US" altLang="zh-TW"/>
              <a:pPr/>
              <a:t>78</a:t>
            </a:fld>
            <a:endParaRPr lang="en-US" altLang="zh-TW"/>
          </a:p>
        </p:txBody>
      </p:sp>
      <p:sp>
        <p:nvSpPr>
          <p:cNvPr id="60419" name="Rectangle 2"/>
          <p:cNvSpPr>
            <a:spLocks noGrp="1" noRot="1" noChangeAspect="1" noChangeArrowheads="1" noTextEdit="1"/>
          </p:cNvSpPr>
          <p:nvPr>
            <p:ph type="sldImg"/>
          </p:nvPr>
        </p:nvSpPr>
        <p:spPr>
          <a:xfrm>
            <a:off x="2733675" y="525463"/>
            <a:ext cx="3856038" cy="2894012"/>
          </a:xfrm>
          <a:ln/>
        </p:spPr>
      </p:sp>
      <p:sp>
        <p:nvSpPr>
          <p:cNvPr id="60420" name="Rectangle 3"/>
          <p:cNvSpPr>
            <a:spLocks noGrp="1" noChangeArrowheads="1"/>
          </p:cNvSpPr>
          <p:nvPr>
            <p:ph type="body" idx="1"/>
          </p:nvPr>
        </p:nvSpPr>
        <p:spPr>
          <a:noFill/>
          <a:ln/>
        </p:spPr>
        <p:txBody>
          <a:bodyPr/>
          <a:lstStyle/>
          <a:p>
            <a:pPr eaLnBrk="1" hangingPunct="1">
              <a:lnSpc>
                <a:spcPct val="80000"/>
              </a:lnSpc>
            </a:pPr>
            <a:r>
              <a:rPr lang="en-US" altLang="zh-TW" dirty="0"/>
              <a:t>The market organization is the institutional arrangement by which buyers of securities are matched with sellers thereof. Form of market organization has significant impact on resulting price processes and bid-offer spreads</a:t>
            </a:r>
          </a:p>
          <a:p>
            <a:pPr eaLnBrk="1" hangingPunct="1">
              <a:lnSpc>
                <a:spcPct val="80000"/>
              </a:lnSpc>
            </a:pPr>
            <a:r>
              <a:rPr lang="en-US" altLang="zh-TW" dirty="0"/>
              <a:t>Properties of market organization: </a:t>
            </a:r>
          </a:p>
          <a:p>
            <a:pPr eaLnBrk="1" hangingPunct="1">
              <a:lnSpc>
                <a:spcPct val="80000"/>
              </a:lnSpc>
            </a:pPr>
            <a:endParaRPr lang="en-US" altLang="zh-TW" dirty="0"/>
          </a:p>
          <a:p>
            <a:pPr eaLnBrk="1" hangingPunct="1">
              <a:lnSpc>
                <a:spcPct val="80000"/>
              </a:lnSpc>
            </a:pPr>
            <a:r>
              <a:rPr lang="en-US" altLang="zh-TW" b="1" dirty="0"/>
              <a:t>Transparency</a:t>
            </a:r>
            <a:r>
              <a:rPr lang="en-US" altLang="zh-TW" dirty="0"/>
              <a:t> =&gt; a well functioning market should be transparent. Transparency is the extent to which info about trades, quotes and other market info e.g. volume of trading and open interest are available to all players in the market. </a:t>
            </a:r>
          </a:p>
          <a:p>
            <a:pPr eaLnBrk="1" hangingPunct="1">
              <a:lnSpc>
                <a:spcPct val="80000"/>
              </a:lnSpc>
            </a:pPr>
            <a:endParaRPr lang="en-US" altLang="zh-TW" dirty="0"/>
          </a:p>
          <a:p>
            <a:pPr eaLnBrk="1" hangingPunct="1">
              <a:lnSpc>
                <a:spcPct val="80000"/>
              </a:lnSpc>
            </a:pPr>
            <a:r>
              <a:rPr lang="en-US" altLang="zh-TW" b="1" dirty="0"/>
              <a:t>Adverse selection</a:t>
            </a:r>
            <a:r>
              <a:rPr lang="en-US" altLang="zh-TW" dirty="0"/>
              <a:t> </a:t>
            </a:r>
          </a:p>
          <a:p>
            <a:pPr marL="169701" indent="-169701" eaLnBrk="1" hangingPunct="1">
              <a:lnSpc>
                <a:spcPct val="80000"/>
              </a:lnSpc>
              <a:buFont typeface="Arial" pitchFamily="34" charset="0"/>
              <a:buChar char="•"/>
            </a:pPr>
            <a:r>
              <a:rPr lang="en-US" altLang="zh-TW" dirty="0"/>
              <a:t>Lemons &amp; plums problem </a:t>
            </a:r>
          </a:p>
          <a:p>
            <a:pPr marL="169701" indent="-169701" eaLnBrk="1" hangingPunct="1">
              <a:lnSpc>
                <a:spcPct val="80000"/>
              </a:lnSpc>
              <a:buFont typeface="Arial" pitchFamily="34" charset="0"/>
              <a:buChar char="•"/>
            </a:pPr>
            <a:r>
              <a:rPr lang="en-US" altLang="zh-TW" dirty="0"/>
              <a:t>The intermediaries charge a wider bid-offer spread to all participants in the market when availability of info is not symmetric and the cost of obtaining additional info significant </a:t>
            </a:r>
          </a:p>
          <a:p>
            <a:pPr marL="169701" indent="-169701" eaLnBrk="1" hangingPunct="1">
              <a:lnSpc>
                <a:spcPct val="80000"/>
              </a:lnSpc>
              <a:buFont typeface="Arial" pitchFamily="34" charset="0"/>
              <a:buChar char="•"/>
            </a:pPr>
            <a:r>
              <a:rPr lang="en-US" altLang="zh-TW" dirty="0"/>
              <a:t>Can be a significant factor in determining the bid-offer spread</a:t>
            </a:r>
          </a:p>
          <a:p>
            <a:pPr marL="169701" indent="-169701" eaLnBrk="1" hangingPunct="1">
              <a:lnSpc>
                <a:spcPct val="80000"/>
              </a:lnSpc>
              <a:buFont typeface="Arial" pitchFamily="34" charset="0"/>
              <a:buChar char="•"/>
            </a:pPr>
            <a:r>
              <a:rPr lang="en-US" altLang="zh-TW" dirty="0"/>
              <a:t>Intermediaries routinely take large positions in securities and absorb the risk of price fluctuation before inventories are sold to customers </a:t>
            </a:r>
          </a:p>
          <a:p>
            <a:pPr marL="169701" indent="-169701" eaLnBrk="1" hangingPunct="1">
              <a:lnSpc>
                <a:spcPct val="80000"/>
              </a:lnSpc>
              <a:buFont typeface="Arial" pitchFamily="34" charset="0"/>
              <a:buChar char="•"/>
            </a:pPr>
            <a:r>
              <a:rPr lang="en-US" altLang="zh-TW" dirty="0"/>
              <a:t>Risk of security in the market + ability to offload that risk in other markets + uncertainty in the cost of financing such inventories all contribute to the </a:t>
            </a:r>
            <a:r>
              <a:rPr lang="en-US" altLang="zh-TW" b="1" dirty="0"/>
              <a:t>bid-offer spread determination</a:t>
            </a:r>
            <a:r>
              <a:rPr lang="en-US" altLang="zh-TW" dirty="0"/>
              <a:t> and to the depth of the markets.</a:t>
            </a:r>
          </a:p>
          <a:p>
            <a:pPr marL="169701" indent="-169701" eaLnBrk="1" hangingPunct="1">
              <a:lnSpc>
                <a:spcPct val="80000"/>
              </a:lnSpc>
              <a:buFont typeface="Arial" pitchFamily="34" charset="0"/>
              <a:buChar char="•"/>
            </a:pPr>
            <a:r>
              <a:rPr lang="en-US" altLang="zh-TW" dirty="0"/>
              <a:t>Informational disclosure requirements, regulatory rules and effectiveness of their enforcement affect price processes and bid-offer spreads</a:t>
            </a:r>
            <a:r>
              <a:rPr lang="en-US" altLang="zh-TW" b="1" u="sng" dirty="0"/>
              <a:t> </a:t>
            </a:r>
          </a:p>
          <a:p>
            <a:pPr eaLnBrk="1" hangingPunct="1">
              <a:lnSpc>
                <a:spcPct val="80000"/>
              </a:lnSpc>
              <a:buFont typeface="Symbol" pitchFamily="18" charset="2"/>
              <a:buNone/>
            </a:pPr>
            <a:endParaRPr lang="en-US" altLang="zh-TW" b="1" u="sng" dirty="0"/>
          </a:p>
          <a:p>
            <a:pPr eaLnBrk="1" hangingPunct="1">
              <a:lnSpc>
                <a:spcPct val="80000"/>
              </a:lnSpc>
              <a:buFont typeface="Symbol" pitchFamily="18" charset="2"/>
              <a:buNone/>
            </a:pPr>
            <a:endParaRPr lang="en-US" altLang="zh-TW" b="1" u="sng" dirty="0"/>
          </a:p>
          <a:p>
            <a:pPr eaLnBrk="1" hangingPunct="1">
              <a:lnSpc>
                <a:spcPct val="80000"/>
              </a:lnSpc>
              <a:buFont typeface="Symbol" pitchFamily="18" charset="2"/>
              <a:buNone/>
            </a:pPr>
            <a:r>
              <a:rPr lang="en-US" altLang="zh-TW" b="1" dirty="0"/>
              <a:t>Exchanges &amp; OTC: </a:t>
            </a:r>
          </a:p>
          <a:p>
            <a:pPr eaLnBrk="1" hangingPunct="1">
              <a:lnSpc>
                <a:spcPct val="80000"/>
              </a:lnSpc>
              <a:buFont typeface="Symbol" pitchFamily="18" charset="2"/>
              <a:buNone/>
            </a:pPr>
            <a:endParaRPr lang="en-US" altLang="zh-TW" b="1" u="sng" dirty="0"/>
          </a:p>
          <a:p>
            <a:pPr eaLnBrk="1" hangingPunct="1">
              <a:lnSpc>
                <a:spcPct val="80000"/>
              </a:lnSpc>
            </a:pPr>
            <a:r>
              <a:rPr lang="en-US" altLang="zh-TW" b="1" dirty="0"/>
              <a:t>Question to Students: What do you think this is? </a:t>
            </a:r>
          </a:p>
          <a:p>
            <a:pPr eaLnBrk="1" hangingPunct="1">
              <a:lnSpc>
                <a:spcPct val="80000"/>
              </a:lnSpc>
            </a:pPr>
            <a:endParaRPr lang="en-US" altLang="zh-TW" b="1" dirty="0"/>
          </a:p>
          <a:p>
            <a:pPr eaLnBrk="1" hangingPunct="1">
              <a:lnSpc>
                <a:spcPct val="80000"/>
              </a:lnSpc>
            </a:pPr>
            <a:r>
              <a:rPr lang="en-US" altLang="zh-TW" b="1" dirty="0"/>
              <a:t>Classification a/c to process and location of players</a:t>
            </a:r>
          </a:p>
          <a:p>
            <a:pPr marL="169701" indent="-169701" eaLnBrk="1" hangingPunct="1">
              <a:lnSpc>
                <a:spcPct val="80000"/>
              </a:lnSpc>
              <a:buFont typeface="Arial" pitchFamily="34" charset="0"/>
              <a:buChar char="•"/>
            </a:pPr>
            <a:r>
              <a:rPr lang="en-US" altLang="zh-TW" dirty="0"/>
              <a:t>Exchanges (e.g., New York Stock Exchange): Trades conducted in central locations</a:t>
            </a:r>
          </a:p>
          <a:p>
            <a:pPr marL="169701" indent="-169701" eaLnBrk="1" hangingPunct="1">
              <a:lnSpc>
                <a:spcPct val="80000"/>
              </a:lnSpc>
              <a:buFont typeface="Arial" pitchFamily="34" charset="0"/>
              <a:buChar char="•"/>
            </a:pPr>
            <a:r>
              <a:rPr lang="en-US" altLang="zh-TW" dirty="0"/>
              <a:t>OTC : Dealers at different locations buy and sell directly to each other</a:t>
            </a:r>
          </a:p>
          <a:p>
            <a:pPr lvl="2" eaLnBrk="1" hangingPunct="1">
              <a:lnSpc>
                <a:spcPct val="80000"/>
              </a:lnSpc>
            </a:pPr>
            <a:endParaRPr lang="en-US" altLang="zh-TW" u="sng" dirty="0"/>
          </a:p>
          <a:p>
            <a:pPr lvl="2" eaLnBrk="1" hangingPunct="1">
              <a:lnSpc>
                <a:spcPct val="80000"/>
              </a:lnSpc>
            </a:pPr>
            <a:endParaRPr lang="en-US" altLang="zh-TW" u="sng" dirty="0"/>
          </a:p>
          <a:p>
            <a:pPr lvl="0" eaLnBrk="1" hangingPunct="1">
              <a:lnSpc>
                <a:spcPct val="80000"/>
              </a:lnSpc>
            </a:pPr>
            <a:r>
              <a:rPr lang="en-US" altLang="zh-TW" b="1" dirty="0"/>
              <a:t>Question to Students</a:t>
            </a:r>
            <a:r>
              <a:rPr lang="en-US" altLang="zh-TW" dirty="0"/>
              <a:t>: </a:t>
            </a:r>
            <a:r>
              <a:rPr lang="en-US" altLang="zh-TW" b="1" dirty="0"/>
              <a:t>Give examples of OTC markets? Of Exchange markets?</a:t>
            </a:r>
          </a:p>
          <a:p>
            <a:pPr lvl="0" eaLnBrk="1" hangingPunct="1">
              <a:lnSpc>
                <a:spcPct val="80000"/>
              </a:lnSpc>
            </a:pPr>
            <a:endParaRPr lang="en-US" altLang="zh-TW" b="1" dirty="0"/>
          </a:p>
          <a:p>
            <a:pPr eaLnBrk="1" hangingPunct="1">
              <a:lnSpc>
                <a:spcPct val="80000"/>
              </a:lnSpc>
            </a:pPr>
            <a:r>
              <a:rPr lang="en-US" altLang="zh-TW" b="1" dirty="0"/>
              <a:t>Direct search</a:t>
            </a:r>
            <a:r>
              <a:rPr lang="en-US" altLang="zh-TW" dirty="0"/>
              <a:t> =&gt; Buyers directly search and identify matching sellers without the benefit of one or more intermediaries, Costs of search, location and negotiation are borne by the individual </a:t>
            </a:r>
            <a:r>
              <a:rPr lang="en-US" altLang="zh-TW" dirty="0" err="1"/>
              <a:t>transactor</a:t>
            </a:r>
            <a:r>
              <a:rPr lang="en-US" altLang="zh-TW" dirty="0"/>
              <a:t>. Direct search typically applies in small markets with few buyers and sellers. The frequency of transactions must be so low that no intermediary would find it economical to provide any service.</a:t>
            </a:r>
          </a:p>
          <a:p>
            <a:pPr eaLnBrk="1" hangingPunct="1">
              <a:lnSpc>
                <a:spcPct val="80000"/>
              </a:lnSpc>
            </a:pPr>
            <a:endParaRPr lang="en-US" altLang="zh-TW" dirty="0"/>
          </a:p>
          <a:p>
            <a:pPr eaLnBrk="1" hangingPunct="1">
              <a:lnSpc>
                <a:spcPct val="80000"/>
              </a:lnSpc>
            </a:pPr>
            <a:r>
              <a:rPr lang="en-US" altLang="zh-TW" b="1" dirty="0"/>
              <a:t>Brokered market</a:t>
            </a:r>
            <a:r>
              <a:rPr lang="en-US" altLang="zh-TW" dirty="0"/>
              <a:t> =&gt; Brokers act as agent to buyer and seller. They intermediate (for a fee) and match buyers and sellers at mutually agreed terms. Trading volume in securities must be heavy and there must be significant economies of scale in the search costs to locate counterparties, so that a direct search is a more costly alternative to buyers and sellers</a:t>
            </a:r>
          </a:p>
        </p:txBody>
      </p:sp>
    </p:spTree>
    <p:extLst>
      <p:ext uri="{BB962C8B-B14F-4D97-AF65-F5344CB8AC3E}">
        <p14:creationId xmlns:p14="http://schemas.microsoft.com/office/powerpoint/2010/main" val="3499247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79</a:t>
            </a:fld>
            <a:endParaRPr lang="en-US" altLang="zh-TW"/>
          </a:p>
        </p:txBody>
      </p:sp>
    </p:spTree>
    <p:extLst>
      <p:ext uri="{BB962C8B-B14F-4D97-AF65-F5344CB8AC3E}">
        <p14:creationId xmlns:p14="http://schemas.microsoft.com/office/powerpoint/2010/main" val="2424748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FDD4797-7699-400F-AE22-0999F320CD16}" type="slidenum">
              <a:rPr lang="en-US" altLang="zh-TW"/>
              <a:pPr/>
              <a:t>80</a:t>
            </a:fld>
            <a:endParaRPr lang="en-US" altLang="zh-TW"/>
          </a:p>
        </p:txBody>
      </p:sp>
      <p:sp>
        <p:nvSpPr>
          <p:cNvPr id="61443" name="Rectangle 2"/>
          <p:cNvSpPr>
            <a:spLocks noGrp="1" noRot="1" noChangeAspect="1" noChangeArrowheads="1" noTextEdit="1"/>
          </p:cNvSpPr>
          <p:nvPr>
            <p:ph type="sldImg"/>
          </p:nvPr>
        </p:nvSpPr>
        <p:spPr>
          <a:xfrm>
            <a:off x="2733675" y="525463"/>
            <a:ext cx="3856038" cy="2894012"/>
          </a:xfrm>
          <a:ln/>
        </p:spPr>
      </p:sp>
      <p:sp>
        <p:nvSpPr>
          <p:cNvPr id="61444" name="Rectangle 3"/>
          <p:cNvSpPr>
            <a:spLocks noGrp="1" noChangeArrowheads="1"/>
          </p:cNvSpPr>
          <p:nvPr>
            <p:ph type="body" idx="1"/>
          </p:nvPr>
        </p:nvSpPr>
        <p:spPr>
          <a:noFill/>
          <a:ln/>
        </p:spPr>
        <p:txBody>
          <a:bodyPr/>
          <a:lstStyle/>
          <a:p>
            <a:pPr defTabSz="905073" eaLnBrk="1" hangingPunct="1">
              <a:defRPr/>
            </a:pPr>
            <a:r>
              <a:rPr lang="en-US" altLang="zh-TW" b="1" dirty="0"/>
              <a:t>The </a:t>
            </a:r>
            <a:r>
              <a:rPr lang="en-US" altLang="zh-TW" b="1" dirty="0" err="1"/>
              <a:t>Nasdaq</a:t>
            </a:r>
            <a:r>
              <a:rPr lang="en-US" altLang="zh-TW" b="1" dirty="0"/>
              <a:t> vs. The NYSE </a:t>
            </a:r>
          </a:p>
          <a:p>
            <a:pPr defTabSz="905073" eaLnBrk="1" hangingPunct="1">
              <a:defRPr/>
            </a:pPr>
            <a:r>
              <a:rPr lang="en-US" altLang="zh-TW" b="1" dirty="0"/>
              <a:t>(Source: http://i.investopedia.com/inv/pdf/tutorials/electronic_trading.pdf )</a:t>
            </a:r>
          </a:p>
          <a:p>
            <a:pPr eaLnBrk="1" hangingPunct="1"/>
            <a:endParaRPr lang="en-US" altLang="zh-TW" b="1" dirty="0"/>
          </a:p>
          <a:p>
            <a:pPr eaLnBrk="1" hangingPunct="1"/>
            <a:r>
              <a:rPr lang="en-US" altLang="zh-TW" dirty="0"/>
              <a:t>From a glance, the difference between the New York Stock Exchange (NYSE) and </a:t>
            </a:r>
            <a:r>
              <a:rPr lang="en-US" altLang="zh-TW" dirty="0" err="1"/>
              <a:t>Nasdaq</a:t>
            </a:r>
            <a:r>
              <a:rPr lang="en-US" altLang="zh-TW" dirty="0"/>
              <a:t> may not be marked. The NYSE lists household names like Coca-Cola, Wal-Mart, Citicorp, and General Electric, whereas the </a:t>
            </a:r>
            <a:r>
              <a:rPr lang="en-US" altLang="zh-TW" dirty="0" err="1"/>
              <a:t>Nasdaq</a:t>
            </a:r>
            <a:r>
              <a:rPr lang="en-US" altLang="zh-TW" dirty="0"/>
              <a:t> is home to many of the tech giants such as Microsoft, Cisco, Intel, Oracle and Sun Microsystems. Besides the heavy tech weighting, the fundamental difference between the two exchanges is in the way securities are traded. </a:t>
            </a:r>
          </a:p>
          <a:p>
            <a:pPr eaLnBrk="1" hangingPunct="1"/>
            <a:endParaRPr lang="en-US" altLang="zh-TW" dirty="0"/>
          </a:p>
          <a:p>
            <a:pPr eaLnBrk="1" hangingPunct="1"/>
            <a:endParaRPr lang="en-US" altLang="zh-TW" b="1" dirty="0"/>
          </a:p>
          <a:p>
            <a:pPr eaLnBrk="1" hangingPunct="1"/>
            <a:r>
              <a:rPr lang="en-US" altLang="zh-TW" b="1" dirty="0"/>
              <a:t>NYSE </a:t>
            </a:r>
          </a:p>
          <a:p>
            <a:pPr eaLnBrk="1" hangingPunct="1"/>
            <a:endParaRPr lang="en-US" altLang="zh-TW" b="1" dirty="0"/>
          </a:p>
          <a:p>
            <a:pPr eaLnBrk="1" hangingPunct="1"/>
            <a:r>
              <a:rPr lang="en-US" altLang="zh-TW" dirty="0"/>
              <a:t>The NYSE is an </a:t>
            </a:r>
            <a:r>
              <a:rPr lang="en-US" altLang="zh-TW" b="1" dirty="0"/>
              <a:t>auction market</a:t>
            </a:r>
            <a:r>
              <a:rPr lang="en-US" altLang="zh-TW" dirty="0"/>
              <a:t> that uses </a:t>
            </a:r>
            <a:r>
              <a:rPr lang="en-US" altLang="zh-TW" b="1" dirty="0"/>
              <a:t>floor traders</a:t>
            </a:r>
            <a:r>
              <a:rPr lang="en-US" altLang="zh-TW" dirty="0"/>
              <a:t> to make most of its trades. Each stock on the NYSE has a </a:t>
            </a:r>
            <a:r>
              <a:rPr lang="en-US" altLang="zh-TW" b="1" dirty="0"/>
              <a:t>specialist</a:t>
            </a:r>
            <a:r>
              <a:rPr lang="en-US" altLang="zh-TW" dirty="0"/>
              <a:t>; this is a person who oversees and facilitates all of the trades for a particular stock. If you wish to buy a stock that trades on the NYSE, your broker will either call your order to a floor broker, or enter it into the DOT system (which we will discuss later on). </a:t>
            </a:r>
          </a:p>
          <a:p>
            <a:pPr eaLnBrk="1" hangingPunct="1"/>
            <a:endParaRPr lang="en-US" altLang="zh-TW" dirty="0"/>
          </a:p>
          <a:p>
            <a:pPr eaLnBrk="1" hangingPunct="1"/>
            <a:endParaRPr lang="en-US" altLang="zh-TW" b="1" dirty="0"/>
          </a:p>
          <a:p>
            <a:pPr eaLnBrk="1" hangingPunct="1"/>
            <a:r>
              <a:rPr lang="en-US" altLang="zh-TW" b="1" dirty="0" err="1"/>
              <a:t>Nasdaq</a:t>
            </a:r>
            <a:r>
              <a:rPr lang="en-US" altLang="zh-TW" b="1" dirty="0"/>
              <a:t> </a:t>
            </a:r>
          </a:p>
          <a:p>
            <a:pPr eaLnBrk="1" hangingPunct="1"/>
            <a:endParaRPr lang="en-US" altLang="zh-TW" b="1" dirty="0"/>
          </a:p>
          <a:p>
            <a:pPr eaLnBrk="1" hangingPunct="1"/>
            <a:r>
              <a:rPr lang="en-US" altLang="zh-TW" dirty="0"/>
              <a:t>The </a:t>
            </a:r>
            <a:r>
              <a:rPr lang="en-US" altLang="zh-TW" dirty="0" err="1"/>
              <a:t>Nasdaq</a:t>
            </a:r>
            <a:r>
              <a:rPr lang="en-US" altLang="zh-TW" dirty="0"/>
              <a:t>, on the other hand, is </a:t>
            </a:r>
            <a:r>
              <a:rPr lang="en-US" altLang="zh-TW" b="1" dirty="0"/>
              <a:t>not a physical entity</a:t>
            </a:r>
            <a:r>
              <a:rPr lang="en-US" altLang="zh-TW" dirty="0"/>
              <a:t>. The </a:t>
            </a:r>
            <a:r>
              <a:rPr lang="en-US" altLang="zh-TW" dirty="0" err="1"/>
              <a:t>Nasdaq</a:t>
            </a:r>
            <a:r>
              <a:rPr lang="en-US" altLang="zh-TW" dirty="0"/>
              <a:t> might be known for its fancy </a:t>
            </a:r>
            <a:r>
              <a:rPr lang="en-US" altLang="zh-TW" dirty="0" err="1"/>
              <a:t>MarketSite</a:t>
            </a:r>
            <a:r>
              <a:rPr lang="en-US" altLang="zh-TW" dirty="0"/>
              <a:t> Tower and broadcast studio in Times Square, but very little is done there. The </a:t>
            </a:r>
            <a:r>
              <a:rPr lang="en-US" altLang="zh-TW" dirty="0" err="1"/>
              <a:t>Nasdaq</a:t>
            </a:r>
            <a:r>
              <a:rPr lang="en-US" altLang="zh-TW" dirty="0"/>
              <a:t> is an </a:t>
            </a:r>
            <a:r>
              <a:rPr lang="en-US" altLang="zh-TW" b="1" dirty="0"/>
              <a:t>over-the-counter (OTC) market</a:t>
            </a:r>
            <a:r>
              <a:rPr lang="en-US" altLang="zh-TW" dirty="0"/>
              <a:t> and it relies on </a:t>
            </a:r>
            <a:r>
              <a:rPr lang="en-US" altLang="zh-TW" b="1" dirty="0"/>
              <a:t>market makers</a:t>
            </a:r>
            <a:r>
              <a:rPr lang="en-US" altLang="zh-TW" dirty="0"/>
              <a:t> rather than specialists to facilitate trading and liquidity in stocks. For each stock, there is at least one market maker, (large stocks such as Microsoft have several), whose duties we will discuss later on. </a:t>
            </a:r>
            <a:r>
              <a:rPr lang="en-US" altLang="zh-TW" b="1" dirty="0"/>
              <a:t>Rather than being an auction market, the </a:t>
            </a:r>
            <a:r>
              <a:rPr lang="en-US" altLang="zh-TW" b="1" dirty="0" err="1"/>
              <a:t>Nasdaq</a:t>
            </a:r>
            <a:r>
              <a:rPr lang="en-US" altLang="zh-TW" b="1" dirty="0"/>
              <a:t> is a communications network</a:t>
            </a:r>
            <a:r>
              <a:rPr lang="en-US" altLang="zh-TW" dirty="0"/>
              <a:t> between thousands of computers. Instead of brokers calling out orders, market makers place their names on a list of buyers and sellers, which is then distributed by the </a:t>
            </a:r>
            <a:r>
              <a:rPr lang="en-US" altLang="zh-TW" dirty="0" err="1"/>
              <a:t>Nasdaq</a:t>
            </a:r>
            <a:r>
              <a:rPr lang="en-US" altLang="zh-TW" dirty="0"/>
              <a:t> in a split second to thousands of other computers. If you wish to buy a stock that trades on the </a:t>
            </a:r>
            <a:r>
              <a:rPr lang="en-US" altLang="zh-TW" dirty="0" err="1"/>
              <a:t>Nasdaq</a:t>
            </a:r>
            <a:r>
              <a:rPr lang="en-US" altLang="zh-TW" dirty="0"/>
              <a:t>, your broker will either call up a market maker with the information of your trade or enter your order into a </a:t>
            </a:r>
            <a:r>
              <a:rPr lang="en-US" altLang="zh-TW" dirty="0" err="1"/>
              <a:t>Nasdaq</a:t>
            </a:r>
            <a:r>
              <a:rPr lang="en-US" altLang="zh-TW" dirty="0"/>
              <a:t>-sponsored online execution system </a:t>
            </a:r>
          </a:p>
        </p:txBody>
      </p:sp>
    </p:spTree>
    <p:extLst>
      <p:ext uri="{BB962C8B-B14F-4D97-AF65-F5344CB8AC3E}">
        <p14:creationId xmlns:p14="http://schemas.microsoft.com/office/powerpoint/2010/main" val="8236637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DB92F13-7E5C-4533-9DBD-BF11AC17D328}" type="slidenum">
              <a:rPr lang="en-US" altLang="zh-TW"/>
              <a:pPr/>
              <a:t>81</a:t>
            </a:fld>
            <a:endParaRPr lang="en-US" altLang="zh-TW"/>
          </a:p>
        </p:txBody>
      </p:sp>
      <p:sp>
        <p:nvSpPr>
          <p:cNvPr id="62467" name="Rectangle 2"/>
          <p:cNvSpPr>
            <a:spLocks noGrp="1" noRot="1" noChangeAspect="1" noChangeArrowheads="1" noTextEdit="1"/>
          </p:cNvSpPr>
          <p:nvPr>
            <p:ph type="sldImg"/>
          </p:nvPr>
        </p:nvSpPr>
        <p:spPr>
          <a:xfrm>
            <a:off x="2733675" y="525463"/>
            <a:ext cx="3856038" cy="2894012"/>
          </a:xfrm>
          <a:ln/>
        </p:spPr>
      </p:sp>
      <p:sp>
        <p:nvSpPr>
          <p:cNvPr id="62468" name="Rectangle 3"/>
          <p:cNvSpPr>
            <a:spLocks noGrp="1" noChangeArrowheads="1"/>
          </p:cNvSpPr>
          <p:nvPr>
            <p:ph type="body" idx="1"/>
          </p:nvPr>
        </p:nvSpPr>
        <p:spPr>
          <a:noFill/>
          <a:ln/>
        </p:spPr>
        <p:txBody>
          <a:bodyPr/>
          <a:lstStyle/>
          <a:p>
            <a:pPr marL="226268" indent="-226268" eaLnBrk="1" hangingPunct="1">
              <a:buFont typeface="+mj-lt"/>
              <a:buAutoNum type="arabicPeriod"/>
            </a:pPr>
            <a:r>
              <a:rPr lang="en-US" altLang="zh-TW" dirty="0" smtClean="0"/>
              <a:t>Shanghai Stock Exchange</a:t>
            </a:r>
          </a:p>
          <a:p>
            <a:pPr marL="226268" indent="-226268" eaLnBrk="1" hangingPunct="1">
              <a:buFont typeface="+mj-lt"/>
              <a:buAutoNum type="arabicPeriod"/>
            </a:pPr>
            <a:r>
              <a:rPr lang="en-US" altLang="zh-TW" dirty="0" err="1" smtClean="0"/>
              <a:t>HKEx</a:t>
            </a:r>
            <a:r>
              <a:rPr lang="en-US" altLang="zh-TW" dirty="0" smtClean="0"/>
              <a:t> (HK Stock exchange)</a:t>
            </a:r>
          </a:p>
          <a:p>
            <a:pPr marL="226268" indent="-226268" eaLnBrk="1" hangingPunct="1">
              <a:buFont typeface="+mj-lt"/>
              <a:buAutoNum type="arabicPeriod"/>
            </a:pPr>
            <a:r>
              <a:rPr lang="en-US" altLang="zh-TW" dirty="0" smtClean="0"/>
              <a:t>SGX (Singapore Stock Exchange (before</a:t>
            </a:r>
            <a:r>
              <a:rPr lang="en-US" altLang="zh-TW" baseline="0" dirty="0" smtClean="0"/>
              <a:t> floor trading stopped)</a:t>
            </a:r>
            <a:endParaRPr lang="en-US" altLang="zh-TW" dirty="0" smtClean="0"/>
          </a:p>
          <a:p>
            <a:pPr marL="226268" indent="-226268" eaLnBrk="1" hangingPunct="1">
              <a:buFont typeface="+mj-lt"/>
              <a:buAutoNum type="arabicPeriod"/>
            </a:pPr>
            <a:r>
              <a:rPr lang="en-US" altLang="zh-TW" dirty="0" smtClean="0"/>
              <a:t>Tokyo stock exchange</a:t>
            </a:r>
          </a:p>
        </p:txBody>
      </p:sp>
    </p:spTree>
    <p:extLst>
      <p:ext uri="{BB962C8B-B14F-4D97-AF65-F5344CB8AC3E}">
        <p14:creationId xmlns:p14="http://schemas.microsoft.com/office/powerpoint/2010/main" val="547136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EB33B52-28BC-42F7-B21A-C0751971D292}" type="slidenum">
              <a:rPr lang="en-US" altLang="zh-TW"/>
              <a:pPr/>
              <a:t>83</a:t>
            </a:fld>
            <a:endParaRPr lang="en-US" altLang="zh-TW"/>
          </a:p>
        </p:txBody>
      </p:sp>
      <p:sp>
        <p:nvSpPr>
          <p:cNvPr id="63491" name="Rectangle 2"/>
          <p:cNvSpPr>
            <a:spLocks noGrp="1" noRot="1" noChangeAspect="1" noChangeArrowheads="1" noTextEdit="1"/>
          </p:cNvSpPr>
          <p:nvPr>
            <p:ph type="sldImg"/>
          </p:nvPr>
        </p:nvSpPr>
        <p:spPr>
          <a:xfrm>
            <a:off x="2733675" y="525463"/>
            <a:ext cx="3856038" cy="2894012"/>
          </a:xfrm>
          <a:ln/>
        </p:spPr>
      </p:sp>
      <p:sp>
        <p:nvSpPr>
          <p:cNvPr id="63492" name="Rectangle 3"/>
          <p:cNvSpPr>
            <a:spLocks noGrp="1" noChangeArrowheads="1"/>
          </p:cNvSpPr>
          <p:nvPr>
            <p:ph type="body" idx="1"/>
          </p:nvPr>
        </p:nvSpPr>
        <p:spPr>
          <a:noFill/>
          <a:ln/>
        </p:spPr>
        <p:txBody>
          <a:bodyPr/>
          <a:lstStyle/>
          <a:p>
            <a:pPr eaLnBrk="1" hangingPunct="1"/>
            <a:r>
              <a:rPr lang="en-US" altLang="ja-JP" dirty="0" smtClean="0"/>
              <a:t>As recently as December 2005, the floor was home to 1,244 equity members — specialists, now called “designated market makers,” and brokers — and 2,087 clerks, according to the exchange. Today there are 442 equity members and 627 clerks. The number of independents has fallen to fewer than a dozen from 50 or more two decades ago. The floor is a victim of technology. Electronic exchanges such as longtime rival </a:t>
            </a:r>
            <a:r>
              <a:rPr lang="en-US" altLang="ja-JP" dirty="0" err="1" smtClean="0"/>
              <a:t>Nasdaq</a:t>
            </a:r>
            <a:r>
              <a:rPr lang="en-US" altLang="ja-JP" dirty="0" smtClean="0"/>
              <a:t> Stock Market and recent upstart BATS Exchange have siphoned off much of the activity from the floor by creating ultrafast trading networks. The NYSE responded to the pressure in 2006 by acquiring an electronic exchange of its own, Archipelago Holdings; the following year it snapped up Euronext, the multinational European exchange that had itself gone largely electronic, to create holding company NYSE Euronext. Now, of the roughly 6.5 billion shares of U.S.-listed stocks that change hands each day, the NYSE handles only about a third of the total, according to industry estimates. Even for NYSE-listed stocks, the exchange has a market share of just 42 percent, according to its most recent statistics. A substantial percentage of the volume that does make it to the floor, moreover, is executed via a single click on NYSE </a:t>
            </a:r>
            <a:r>
              <a:rPr lang="en-US" altLang="ja-JP" dirty="0" err="1" smtClean="0"/>
              <a:t>Arca</a:t>
            </a:r>
            <a:r>
              <a:rPr lang="en-US" altLang="ja-JP" dirty="0" smtClean="0"/>
              <a:t> without the need for two human beings — a floor broker and a specialist — to interact. Floor brokers accounted for just 5 percent of overall volume in April, exchange data show. </a:t>
            </a:r>
            <a:br>
              <a:rPr lang="en-US" altLang="ja-JP" dirty="0" smtClean="0"/>
            </a:br>
            <a:r>
              <a:rPr lang="en-US" altLang="ja-JP" dirty="0" smtClean="0"/>
              <a:t>Source: NYSE technology threatens survival of floor traders, II 06 July09</a:t>
            </a:r>
            <a:br>
              <a:rPr lang="en-US" altLang="ja-JP" dirty="0" smtClean="0"/>
            </a:br>
            <a:endParaRPr lang="en-US" altLang="zh-TW" dirty="0" smtClean="0"/>
          </a:p>
        </p:txBody>
      </p:sp>
    </p:spTree>
    <p:extLst>
      <p:ext uri="{BB962C8B-B14F-4D97-AF65-F5344CB8AC3E}">
        <p14:creationId xmlns:p14="http://schemas.microsoft.com/office/powerpoint/2010/main" val="64366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15</a:t>
            </a:fld>
            <a:endParaRPr lang="en-US" altLang="zh-TW"/>
          </a:p>
        </p:txBody>
      </p:sp>
    </p:spTree>
    <p:extLst>
      <p:ext uri="{BB962C8B-B14F-4D97-AF65-F5344CB8AC3E}">
        <p14:creationId xmlns:p14="http://schemas.microsoft.com/office/powerpoint/2010/main" val="15036534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pPr defTabSz="955667" eaLnBrk="1" fontAlgn="auto" hangingPunct="1">
              <a:spcBef>
                <a:spcPts val="0"/>
              </a:spcBef>
              <a:spcAft>
                <a:spcPts val="0"/>
              </a:spcAft>
              <a:defRPr/>
            </a:pPr>
            <a:r>
              <a:rPr lang="en-US" altLang="zh-TW" dirty="0" smtClean="0"/>
              <a:t>Source: FT“</a:t>
            </a:r>
            <a:r>
              <a:rPr lang="zh-TW" altLang="zh-TW" sz="1300" dirty="0"/>
              <a:t>ICE and NYSE Euronext go where other exchanges have struggled</a:t>
            </a:r>
            <a:r>
              <a:rPr lang="en-US" altLang="zh-TW" sz="1300" dirty="0"/>
              <a:t>” 3 October 2013</a:t>
            </a:r>
            <a:endParaRPr lang="zh-TW" altLang="zh-TW" sz="1300" dirty="0"/>
          </a:p>
          <a:p>
            <a:r>
              <a:rPr lang="en-US" altLang="zh-TW" dirty="0" smtClean="0"/>
              <a:t>http://www.ft.com/intl/cms/s/0/c6c899fc-2b56-11e3-bfe2-00144feab7de.html?ftcamp=crm/email/2013104/nbe/GlobalBusiness/product#axzz2hC887RHW</a:t>
            </a:r>
          </a:p>
          <a:p>
            <a:endParaRPr lang="zh-TW" altLang="en-US" dirty="0"/>
          </a:p>
        </p:txBody>
      </p:sp>
      <p:sp>
        <p:nvSpPr>
          <p:cNvPr id="4" name="Slide Number Placeholder 3"/>
          <p:cNvSpPr>
            <a:spLocks noGrp="1"/>
          </p:cNvSpPr>
          <p:nvPr>
            <p:ph type="sldNum" sz="quarter" idx="10"/>
          </p:nvPr>
        </p:nvSpPr>
        <p:spPr/>
        <p:txBody>
          <a:bodyPr/>
          <a:lstStyle/>
          <a:p>
            <a:fld id="{75C393D5-5AD4-42E1-8648-14E3C2AC7E17}" type="slidenum">
              <a:rPr lang="zh-TW" altLang="en-US" smtClean="0"/>
              <a:pPr/>
              <a:t>84</a:t>
            </a:fld>
            <a:endParaRPr lang="zh-TW" altLang="en-US"/>
          </a:p>
        </p:txBody>
      </p:sp>
    </p:spTree>
    <p:extLst>
      <p:ext uri="{BB962C8B-B14F-4D97-AF65-F5344CB8AC3E}">
        <p14:creationId xmlns:p14="http://schemas.microsoft.com/office/powerpoint/2010/main" val="3487179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85</a:t>
            </a:fld>
            <a:endParaRPr lang="en-US" altLang="zh-TW"/>
          </a:p>
        </p:txBody>
      </p:sp>
    </p:spTree>
    <p:extLst>
      <p:ext uri="{BB962C8B-B14F-4D97-AF65-F5344CB8AC3E}">
        <p14:creationId xmlns:p14="http://schemas.microsoft.com/office/powerpoint/2010/main" val="12948275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C91FD32-CBFC-4079-A48B-F9FACB6D5C4F}" type="slidenum">
              <a:rPr lang="en-US" altLang="zh-TW"/>
              <a:pPr/>
              <a:t>88</a:t>
            </a:fld>
            <a:endParaRPr lang="en-US" altLang="zh-TW"/>
          </a:p>
        </p:txBody>
      </p:sp>
      <p:sp>
        <p:nvSpPr>
          <p:cNvPr id="144387"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061D43F-00A6-4232-8198-6B01C0FD8561}" type="slidenum">
              <a:rPr lang="en-US" altLang="zh-CN" sz="1300"/>
              <a:pPr algn="r"/>
              <a:t>88</a:t>
            </a:fld>
            <a:endParaRPr lang="en-US" altLang="zh-CN" sz="1300" dirty="0"/>
          </a:p>
        </p:txBody>
      </p:sp>
      <p:sp>
        <p:nvSpPr>
          <p:cNvPr id="144388" name="Rectangle 2"/>
          <p:cNvSpPr>
            <a:spLocks noGrp="1" noRot="1" noChangeAspect="1" noChangeArrowheads="1" noTextEdit="1"/>
          </p:cNvSpPr>
          <p:nvPr>
            <p:ph type="sldImg"/>
          </p:nvPr>
        </p:nvSpPr>
        <p:spPr>
          <a:xfrm>
            <a:off x="2733675" y="525463"/>
            <a:ext cx="3856038" cy="2894012"/>
          </a:xfrm>
          <a:ln/>
        </p:spPr>
      </p:sp>
      <p:sp>
        <p:nvSpPr>
          <p:cNvPr id="144389" name="Rectangle 3"/>
          <p:cNvSpPr>
            <a:spLocks noGrp="1" noChangeArrowheads="1"/>
          </p:cNvSpPr>
          <p:nvPr>
            <p:ph type="body" idx="1"/>
          </p:nvPr>
        </p:nvSpPr>
        <p:spPr>
          <a:noFill/>
          <a:ln/>
        </p:spPr>
        <p:txBody>
          <a:bodyPr lIns="95557" tIns="47780" rIns="95557" bIns="47780"/>
          <a:lstStyle/>
          <a:p>
            <a:pPr defTabSz="905073" eaLnBrk="1" hangingPunct="1">
              <a:lnSpc>
                <a:spcPct val="80000"/>
              </a:lnSpc>
              <a:defRPr/>
            </a:pPr>
            <a:r>
              <a:rPr lang="en-US" altLang="zh-CN" sz="1100" i="1" dirty="0">
                <a:ea typeface="SimSun" pitchFamily="2" charset="-122"/>
              </a:rPr>
              <a:t>Source: </a:t>
            </a:r>
            <a:r>
              <a:rPr lang="en-US" altLang="zh-CN" sz="1100" i="1" dirty="0">
                <a:ea typeface="SimSun" pitchFamily="2" charset="-122"/>
                <a:hlinkClick r:id="rId3"/>
              </a:rPr>
              <a:t>http://www.bis.org/publ/bppdf/bispap30d.pdf</a:t>
            </a:r>
            <a:r>
              <a:rPr lang="en-US" altLang="zh-CN" sz="1100" i="1" dirty="0">
                <a:ea typeface="SimSun" pitchFamily="2" charset="-122"/>
              </a:rPr>
              <a:t> </a:t>
            </a:r>
          </a:p>
          <a:p>
            <a:pPr eaLnBrk="1" hangingPunct="1">
              <a:lnSpc>
                <a:spcPct val="80000"/>
              </a:lnSpc>
            </a:pPr>
            <a:r>
              <a:rPr lang="en-US" altLang="zh-CN" sz="1100" dirty="0"/>
              <a:t>Bond markets can be classified according to residence of issuer, targeted investors and currency of denomination. For instance, the BIS international securities data cover everything but issues by residents targeted at resident investors denominated in domestic currency (Table 1). Issues by non-residents targeted at resident investors and denominated in domestic currency are part of the foreign bond markets, which go by various </a:t>
            </a:r>
            <a:r>
              <a:rPr lang="en-US" altLang="zh-CN" sz="1100" dirty="0" err="1"/>
              <a:t>colourful</a:t>
            </a:r>
            <a:r>
              <a:rPr lang="en-US" altLang="zh-CN" sz="1100" dirty="0"/>
              <a:t> names (</a:t>
            </a:r>
            <a:r>
              <a:rPr lang="en-US" altLang="zh-CN" sz="1100" dirty="0" err="1"/>
              <a:t>yankee</a:t>
            </a:r>
            <a:r>
              <a:rPr lang="en-US" altLang="zh-CN" sz="1100" dirty="0"/>
              <a:t> for United States; samurai for Japan; bulldog for the United Kingdom). Offshore (or “euro” in the old sense) markets involve targeting investors with bonds not denominated in their domestic currency.</a:t>
            </a:r>
          </a:p>
          <a:p>
            <a:pPr eaLnBrk="1" hangingPunct="1">
              <a:lnSpc>
                <a:spcPct val="80000"/>
              </a:lnSpc>
            </a:pPr>
            <a:r>
              <a:rPr lang="en-US" altLang="zh-CN" sz="1100" dirty="0"/>
              <a:t>Our approach to defining global, regional and national or domestic markets relies primarily on the “who’s who” of issuers and investors and to a lesser extent on currency of denomination. Thus, global markets require broad international participation on the sell and the buy side, but can, conceptually at least, operate in as few as one or as many as all of the world’s currencies. A regional bond market would be defined primarily as one that brings together issuers and investors from a region, and secondarily as one that uses the currencies of the region. Finally, domestic bond markets feature mostly domestic issuers and investors, although foreign investors may play a more or less important role, while the currency of choice is the local currency.</a:t>
            </a:r>
          </a:p>
          <a:p>
            <a:pPr eaLnBrk="1" hangingPunct="1">
              <a:lnSpc>
                <a:spcPct val="80000"/>
              </a:lnSpc>
            </a:pPr>
            <a:r>
              <a:rPr lang="en-US" altLang="zh-CN" sz="1100" dirty="0"/>
              <a:t>We fine-tune our definitions of global, regional and national or domestic markets to East Asia and play down the distinction between onshore and offshore markets. Global bond markets would mostly feature dollar or euro bonds underwritten in London, placed in Asia and Europe and housed in </a:t>
            </a:r>
            <a:r>
              <a:rPr lang="en-US" altLang="zh-CN" sz="1100" dirty="0" err="1"/>
              <a:t>Euroclear</a:t>
            </a:r>
            <a:r>
              <a:rPr lang="en-US" altLang="zh-CN" sz="1100" dirty="0"/>
              <a:t> or </a:t>
            </a:r>
            <a:r>
              <a:rPr lang="en-US" altLang="zh-CN" sz="1100" dirty="0" err="1"/>
              <a:t>Clearstream</a:t>
            </a:r>
            <a:r>
              <a:rPr lang="en-US" altLang="zh-CN" sz="1100" dirty="0"/>
              <a:t>, as well as truly global bonds, which are also SEC-registered, offered simultaneously offshore and in the United States and housed in both the offshore depositories and the US Depository Trust Company.3 Yen issues by Asian borrowers are taken to be examples of regional bonds whether they are legally sold offshore (relative to Japan) as </a:t>
            </a:r>
            <a:r>
              <a:rPr lang="en-US" altLang="zh-CN" sz="1100" dirty="0" err="1"/>
              <a:t>euroyen</a:t>
            </a:r>
            <a:r>
              <a:rPr lang="en-US" altLang="zh-CN" sz="1100" dirty="0"/>
              <a:t> bonds, onshore as samurai bonds or onshore as private placements. Issues by Asian borrowers non-resident in Hong Kong SAR or Singapore denominated in Hong Kong or Singapore dollars (foreign bonds rather than offshore bonds) are also termed regional bonds. It should be clear, therefore, that we consider that there are potentially several regional bond markets in East Asia.</a:t>
            </a:r>
          </a:p>
          <a:p>
            <a:pPr eaLnBrk="1" hangingPunct="1">
              <a:lnSpc>
                <a:spcPct val="80000"/>
              </a:lnSpc>
            </a:pPr>
            <a:endParaRPr lang="en-US" altLang="zh-CN" sz="1100" dirty="0"/>
          </a:p>
        </p:txBody>
      </p:sp>
    </p:spTree>
    <p:extLst>
      <p:ext uri="{BB962C8B-B14F-4D97-AF65-F5344CB8AC3E}">
        <p14:creationId xmlns:p14="http://schemas.microsoft.com/office/powerpoint/2010/main" val="15824658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84F9AF5-2B5E-4DC2-88C6-E1C803338D9D}" type="slidenum">
              <a:rPr lang="en-US" altLang="zh-TW"/>
              <a:pPr/>
              <a:t>89</a:t>
            </a:fld>
            <a:endParaRPr lang="en-US" altLang="zh-TW"/>
          </a:p>
        </p:txBody>
      </p:sp>
      <p:sp>
        <p:nvSpPr>
          <p:cNvPr id="14336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7120D30C-774D-4BC3-A610-651A665FE21D}" type="slidenum">
              <a:rPr lang="en-US" altLang="zh-CN" sz="1300"/>
              <a:pPr algn="r"/>
              <a:t>89</a:t>
            </a:fld>
            <a:endParaRPr lang="en-US" altLang="zh-CN" sz="1300" dirty="0"/>
          </a:p>
        </p:txBody>
      </p:sp>
      <p:sp>
        <p:nvSpPr>
          <p:cNvPr id="143364" name="Rectangle 2"/>
          <p:cNvSpPr>
            <a:spLocks noGrp="1" noRot="1" noChangeAspect="1" noChangeArrowheads="1" noTextEdit="1"/>
          </p:cNvSpPr>
          <p:nvPr>
            <p:ph type="sldImg"/>
          </p:nvPr>
        </p:nvSpPr>
        <p:spPr>
          <a:xfrm>
            <a:off x="2733675" y="525463"/>
            <a:ext cx="3856038" cy="2894012"/>
          </a:xfrm>
          <a:ln/>
        </p:spPr>
      </p:sp>
      <p:sp>
        <p:nvSpPr>
          <p:cNvPr id="143365" name="Rectangle 3"/>
          <p:cNvSpPr>
            <a:spLocks noGrp="1" noChangeArrowheads="1"/>
          </p:cNvSpPr>
          <p:nvPr>
            <p:ph type="body" idx="1"/>
          </p:nvPr>
        </p:nvSpPr>
        <p:spPr>
          <a:noFill/>
          <a:ln/>
        </p:spPr>
        <p:txBody>
          <a:bodyPr lIns="95557" tIns="47780" rIns="95557" bIns="47780"/>
          <a:lstStyle/>
          <a:p>
            <a:pPr eaLnBrk="1" hangingPunct="1"/>
            <a:r>
              <a:rPr lang="en-US" altLang="zh-CN" b="1" u="sng" smtClean="0"/>
              <a:t>Internal &amp; External:</a:t>
            </a:r>
            <a:r>
              <a:rPr lang="en-US" altLang="zh-CN" b="1" smtClean="0"/>
              <a:t> (</a:t>
            </a:r>
            <a:r>
              <a:rPr lang="en-US" altLang="zh-CN" b="1" u="sng" smtClean="0"/>
              <a:t>go to Chart 3</a:t>
            </a:r>
            <a:r>
              <a:rPr lang="en-US" altLang="zh-CN" b="1" smtClean="0"/>
              <a:t>) classification a/c to localisation of issuer</a:t>
            </a:r>
          </a:p>
          <a:p>
            <a:pPr lvl="2" eaLnBrk="1" hangingPunct="1"/>
            <a:r>
              <a:rPr lang="en-US" altLang="zh-CN" smtClean="0"/>
              <a:t>Euromarkets</a:t>
            </a:r>
          </a:p>
          <a:p>
            <a:pPr lvl="2" eaLnBrk="1" hangingPunct="1"/>
            <a:r>
              <a:rPr lang="en-US" altLang="zh-CN" smtClean="0"/>
              <a:t>International Debt Markets</a:t>
            </a:r>
          </a:p>
          <a:p>
            <a:pPr lvl="2" eaLnBrk="1" hangingPunct="1"/>
            <a:r>
              <a:rPr lang="en-US" altLang="zh-CN" smtClean="0"/>
              <a:t>FX Markets</a:t>
            </a:r>
          </a:p>
          <a:p>
            <a:pPr lvl="2" eaLnBrk="1" hangingPunct="1"/>
            <a:r>
              <a:rPr lang="en-US" altLang="zh-CN" smtClean="0"/>
              <a:t>World Stock Markets</a:t>
            </a:r>
          </a:p>
          <a:p>
            <a:pPr eaLnBrk="1" hangingPunct="1"/>
            <a:r>
              <a:rPr lang="en-US" altLang="zh-CN" smtClean="0"/>
              <a:t>Example in HK of foreign market = “Canto” bond, Japan: “Samurai”; Spain: “Matador”</a:t>
            </a:r>
          </a:p>
          <a:p>
            <a:pPr eaLnBrk="1" hangingPunct="1"/>
            <a:r>
              <a:rPr lang="en-US" altLang="zh-CN" smtClean="0"/>
              <a:t>A bit confusing as a “foreign” market is in fact an internal/national market rather than an international or external market.</a:t>
            </a:r>
          </a:p>
        </p:txBody>
      </p:sp>
    </p:spTree>
    <p:extLst>
      <p:ext uri="{BB962C8B-B14F-4D97-AF65-F5344CB8AC3E}">
        <p14:creationId xmlns:p14="http://schemas.microsoft.com/office/powerpoint/2010/main" val="711316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0B1566BD-E5E6-45A9-8229-FC67BBCB2869}" type="slidenum">
              <a:rPr lang="en-US" altLang="zh-TW"/>
              <a:pPr/>
              <a:t>91</a:t>
            </a:fld>
            <a:endParaRPr lang="en-US" altLang="zh-TW"/>
          </a:p>
        </p:txBody>
      </p:sp>
      <p:sp>
        <p:nvSpPr>
          <p:cNvPr id="14541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7A0C2CA-475E-43B7-9C09-BD3AAFD8EC99}" type="slidenum">
              <a:rPr lang="en-US" altLang="zh-CN" sz="1300"/>
              <a:pPr algn="r"/>
              <a:t>91</a:t>
            </a:fld>
            <a:endParaRPr lang="en-US" altLang="zh-CN" sz="1300" dirty="0"/>
          </a:p>
        </p:txBody>
      </p:sp>
      <p:sp>
        <p:nvSpPr>
          <p:cNvPr id="145412" name="Rectangle 2"/>
          <p:cNvSpPr>
            <a:spLocks noGrp="1" noRot="1" noChangeAspect="1" noChangeArrowheads="1" noTextEdit="1"/>
          </p:cNvSpPr>
          <p:nvPr>
            <p:ph type="sldImg"/>
          </p:nvPr>
        </p:nvSpPr>
        <p:spPr>
          <a:xfrm>
            <a:off x="2733675" y="525463"/>
            <a:ext cx="3856038" cy="2894012"/>
          </a:xfrm>
          <a:ln/>
        </p:spPr>
      </p:sp>
      <p:sp>
        <p:nvSpPr>
          <p:cNvPr id="145413" name="Rectangle 3"/>
          <p:cNvSpPr>
            <a:spLocks noGrp="1" noChangeArrowheads="1"/>
          </p:cNvSpPr>
          <p:nvPr>
            <p:ph type="body" idx="1"/>
          </p:nvPr>
        </p:nvSpPr>
        <p:spPr>
          <a:xfrm>
            <a:off x="1239523" y="3329941"/>
            <a:ext cx="6817359" cy="3154681"/>
          </a:xfrm>
          <a:noFill/>
          <a:ln/>
        </p:spPr>
        <p:txBody>
          <a:bodyPr lIns="95557" tIns="47780" rIns="95557" bIns="47780"/>
          <a:lstStyle/>
          <a:p>
            <a:pPr marL="238917" indent="-238917" eaLnBrk="1" hangingPunct="1"/>
            <a:r>
              <a:rPr lang="en-US" altLang="zh-CN" sz="1100" dirty="0"/>
              <a:t>For issuers unable or unwilling to take up the cost and implications of SEC filing and registration, banks and other intermediaries can arrange private placements = direct sale of securities by a company to institutional investors</a:t>
            </a:r>
          </a:p>
          <a:p>
            <a:pPr marL="238917" indent="-238917" eaLnBrk="1" hangingPunct="1">
              <a:buFontTx/>
              <a:buAutoNum type="arabicParenR"/>
            </a:pPr>
            <a:r>
              <a:rPr lang="en-US" altLang="zh-CN" sz="1100" dirty="0"/>
              <a:t>Securities can only be distributed to professional investors</a:t>
            </a:r>
          </a:p>
          <a:p>
            <a:pPr marL="238917" indent="-238917" eaLnBrk="1" hangingPunct="1">
              <a:buFontTx/>
              <a:buAutoNum type="arabicParenR"/>
            </a:pPr>
            <a:r>
              <a:rPr lang="en-US" altLang="zh-CN" sz="1100" dirty="0"/>
              <a:t>Terms &amp; conditions tend to be negotiated ahead of the issue with the target investors (e.g. covenants)</a:t>
            </a:r>
          </a:p>
          <a:p>
            <a:pPr marL="238917" indent="-238917" eaLnBrk="1" hangingPunct="1">
              <a:buFontTx/>
              <a:buAutoNum type="arabicParenR"/>
            </a:pPr>
            <a:r>
              <a:rPr lang="en-US" altLang="zh-CN" sz="1100" dirty="0"/>
              <a:t>Generally illiquid in the secondary market except for rule 144A issues which are quasi-bond issues</a:t>
            </a:r>
          </a:p>
          <a:p>
            <a:pPr marL="238917" indent="-238917" eaLnBrk="1" hangingPunct="1"/>
            <a:r>
              <a:rPr lang="en-US" altLang="zh-CN" sz="1100" b="1" dirty="0"/>
              <a:t>Public Offering</a:t>
            </a:r>
          </a:p>
          <a:p>
            <a:pPr marL="716750" lvl="1" indent="-238917" eaLnBrk="1" hangingPunct="1"/>
            <a:r>
              <a:rPr lang="en-US" altLang="zh-CN" sz="1100" dirty="0"/>
              <a:t>Non-exclusive sale of securities to the </a:t>
            </a:r>
            <a:r>
              <a:rPr lang="en-US" altLang="zh-CN" sz="1100" i="1" dirty="0"/>
              <a:t>general public</a:t>
            </a:r>
          </a:p>
          <a:p>
            <a:pPr marL="716750" lvl="1" indent="-238917" eaLnBrk="1" hangingPunct="1"/>
            <a:r>
              <a:rPr lang="en-US" altLang="zh-CN" sz="1100" i="1" dirty="0"/>
              <a:t>Registration</a:t>
            </a:r>
            <a:r>
              <a:rPr lang="en-US" altLang="zh-CN" sz="1100" dirty="0"/>
              <a:t> and </a:t>
            </a:r>
            <a:r>
              <a:rPr lang="en-US" altLang="zh-CN" sz="1100" i="1" dirty="0"/>
              <a:t>rating</a:t>
            </a:r>
            <a:r>
              <a:rPr lang="en-US" altLang="zh-CN" sz="1100" dirty="0"/>
              <a:t> (from NRSRO) required</a:t>
            </a:r>
          </a:p>
          <a:p>
            <a:pPr marL="716750" lvl="1" indent="-238917" eaLnBrk="1" hangingPunct="1"/>
            <a:r>
              <a:rPr lang="en-US" altLang="zh-CN" sz="1100" dirty="0"/>
              <a:t>Normally executed with help of investment bank that usually </a:t>
            </a:r>
            <a:r>
              <a:rPr lang="en-US" altLang="zh-CN" sz="1100" i="1" dirty="0"/>
              <a:t>underwrites</a:t>
            </a:r>
            <a:r>
              <a:rPr lang="en-US" altLang="zh-CN" sz="1100" dirty="0"/>
              <a:t> the issue</a:t>
            </a:r>
          </a:p>
          <a:p>
            <a:pPr marL="716750" lvl="1" indent="-238917" eaLnBrk="1" hangingPunct="1"/>
            <a:r>
              <a:rPr lang="en-US" altLang="zh-CN" sz="1100" dirty="0"/>
              <a:t>More lengthy issuance process given registration requirement</a:t>
            </a:r>
          </a:p>
          <a:p>
            <a:pPr marL="716750" lvl="1" indent="-238917" eaLnBrk="1" hangingPunct="1"/>
            <a:r>
              <a:rPr lang="en-US" altLang="zh-CN" sz="1100" dirty="0"/>
              <a:t>Issue size: minimum size of US$50 Million</a:t>
            </a:r>
          </a:p>
          <a:p>
            <a:pPr marL="716750" lvl="1" indent="-238917" eaLnBrk="1" hangingPunct="1"/>
            <a:r>
              <a:rPr lang="en-US" altLang="zh-CN" sz="1100" i="1" dirty="0"/>
              <a:t>Liquid</a:t>
            </a:r>
            <a:r>
              <a:rPr lang="en-US" altLang="zh-CN" sz="1100" dirty="0"/>
              <a:t> secondary market</a:t>
            </a:r>
          </a:p>
          <a:p>
            <a:pPr marL="238917" indent="-238917" eaLnBrk="1" hangingPunct="1"/>
            <a:r>
              <a:rPr lang="en-US" altLang="zh-CN" sz="1100" b="1" dirty="0"/>
              <a:t>Private Placement</a:t>
            </a:r>
          </a:p>
          <a:p>
            <a:pPr marL="716750" lvl="1" indent="-238917" eaLnBrk="1" hangingPunct="1"/>
            <a:r>
              <a:rPr lang="en-US" altLang="zh-CN" sz="1100" dirty="0"/>
              <a:t>Sale of new securities directly to </a:t>
            </a:r>
            <a:r>
              <a:rPr lang="en-US" altLang="zh-CN" sz="1100" i="1" dirty="0"/>
              <a:t>sophisticated investors</a:t>
            </a:r>
            <a:r>
              <a:rPr lang="en-US" altLang="zh-CN" sz="1100" dirty="0"/>
              <a:t> (one or more)</a:t>
            </a:r>
          </a:p>
          <a:p>
            <a:pPr marL="716750" lvl="1" indent="-238917" eaLnBrk="1" hangingPunct="1"/>
            <a:r>
              <a:rPr lang="en-US" altLang="zh-CN" sz="1100" i="1" dirty="0"/>
              <a:t>Exempt </a:t>
            </a:r>
            <a:r>
              <a:rPr lang="en-US" altLang="zh-CN" sz="1100" dirty="0"/>
              <a:t>from registration (in US, 2 types: 144A and other); </a:t>
            </a:r>
            <a:r>
              <a:rPr lang="en-US" altLang="zh-CN" sz="1100" i="1" dirty="0"/>
              <a:t>rating</a:t>
            </a:r>
            <a:r>
              <a:rPr lang="en-US" altLang="zh-CN" sz="1100" dirty="0"/>
              <a:t> recommended (NAIC)</a:t>
            </a:r>
          </a:p>
          <a:p>
            <a:pPr marL="716750" lvl="1" indent="-238917" eaLnBrk="1" hangingPunct="1"/>
            <a:r>
              <a:rPr lang="en-US" altLang="zh-CN" sz="1100" dirty="0"/>
              <a:t>Bank (IB or CB) acts as arranger </a:t>
            </a:r>
            <a:r>
              <a:rPr lang="en-US" altLang="zh-CN" sz="1100" dirty="0">
                <a:latin typeface="Times New Roman" pitchFamily="18" charset="0"/>
              </a:rPr>
              <a:t>–</a:t>
            </a:r>
            <a:r>
              <a:rPr lang="en-US" altLang="zh-CN" sz="1100" dirty="0"/>
              <a:t> </a:t>
            </a:r>
            <a:r>
              <a:rPr lang="en-US" altLang="zh-CN" sz="1100" i="1" dirty="0"/>
              <a:t>no underwriting</a:t>
            </a:r>
          </a:p>
          <a:p>
            <a:pPr marL="716750" lvl="1" indent="-238917" eaLnBrk="1" hangingPunct="1"/>
            <a:r>
              <a:rPr lang="en-US" altLang="zh-CN" sz="1100" dirty="0"/>
              <a:t>Quicker issuance process (no registration required)</a:t>
            </a:r>
          </a:p>
          <a:p>
            <a:pPr marL="716750" lvl="1" indent="-238917" eaLnBrk="1" hangingPunct="1"/>
            <a:r>
              <a:rPr lang="en-US" altLang="zh-CN" sz="1100" i="1" dirty="0"/>
              <a:t>Illiquid</a:t>
            </a:r>
            <a:r>
              <a:rPr lang="en-US" altLang="zh-CN" sz="1100" dirty="0"/>
              <a:t> secondary market except 144A (</a:t>
            </a:r>
            <a:r>
              <a:rPr lang="en-US" altLang="zh-CN" sz="1100" dirty="0">
                <a:latin typeface="Times New Roman" pitchFamily="18" charset="0"/>
              </a:rPr>
              <a:t>“</a:t>
            </a:r>
            <a:r>
              <a:rPr lang="en-US" altLang="zh-CN" sz="1100" dirty="0"/>
              <a:t>quasi-bond</a:t>
            </a:r>
            <a:r>
              <a:rPr lang="en-US" altLang="zh-CN" sz="1100" dirty="0">
                <a:latin typeface="Times New Roman" pitchFamily="18" charset="0"/>
              </a:rPr>
              <a:t>”</a:t>
            </a:r>
            <a:r>
              <a:rPr lang="en-US" altLang="zh-CN" sz="1100" dirty="0"/>
              <a:t>)</a:t>
            </a:r>
          </a:p>
          <a:p>
            <a:pPr marL="716750" lvl="1" indent="-238917" eaLnBrk="1" hangingPunct="1"/>
            <a:r>
              <a:rPr lang="en-US" altLang="zh-CN" sz="1100" dirty="0"/>
              <a:t>Flexibility of issue size</a:t>
            </a:r>
          </a:p>
          <a:p>
            <a:pPr marL="238917" indent="-238917" eaLnBrk="1" hangingPunct="1"/>
            <a:endParaRPr lang="en-US" altLang="zh-CN" sz="1100" dirty="0"/>
          </a:p>
        </p:txBody>
      </p:sp>
    </p:spTree>
    <p:extLst>
      <p:ext uri="{BB962C8B-B14F-4D97-AF65-F5344CB8AC3E}">
        <p14:creationId xmlns:p14="http://schemas.microsoft.com/office/powerpoint/2010/main" val="238553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A283BFA-538A-4108-975F-1B5CDC135A79}" type="slidenum">
              <a:rPr lang="zh-TW" altLang="en-US" smtClean="0"/>
              <a:pPr/>
              <a:t>16</a:t>
            </a:fld>
            <a:endParaRPr lang="en-US" altLang="zh-TW" smtClean="0"/>
          </a:p>
        </p:txBody>
      </p:sp>
      <p:sp>
        <p:nvSpPr>
          <p:cNvPr id="136195" name="Rectangle 2"/>
          <p:cNvSpPr>
            <a:spLocks noGrp="1" noRot="1" noChangeAspect="1" noChangeArrowheads="1" noTextEdit="1"/>
          </p:cNvSpPr>
          <p:nvPr>
            <p:ph type="sldImg"/>
          </p:nvPr>
        </p:nvSpPr>
        <p:spPr>
          <a:xfrm>
            <a:off x="2733675" y="525463"/>
            <a:ext cx="3856038" cy="2894012"/>
          </a:xfrm>
          <a:ln/>
        </p:spPr>
      </p:sp>
      <p:sp>
        <p:nvSpPr>
          <p:cNvPr id="136196" name="Rectangle 3"/>
          <p:cNvSpPr>
            <a:spLocks noGrp="1" noChangeArrowheads="1"/>
          </p:cNvSpPr>
          <p:nvPr>
            <p:ph type="body" idx="1"/>
          </p:nvPr>
        </p:nvSpPr>
        <p:spPr>
          <a:noFill/>
          <a:ln/>
        </p:spPr>
        <p:txBody>
          <a:bodyPr/>
          <a:lstStyle/>
          <a:p>
            <a:pPr eaLnBrk="1" hangingPunct="1"/>
            <a:r>
              <a:rPr lang="en-US" altLang="zh-TW" dirty="0" smtClean="0"/>
              <a:t>My office on campus is in room 2445 (2 floor, close to lifts 25/26).  If you need to contact me, the best way is by email, as I will be checking my email account daily. If you need to see me, I will generally be available after class, or you can make an appointment to see me (to avoid disappointment).</a:t>
            </a:r>
          </a:p>
          <a:p>
            <a:pPr eaLnBrk="1" hangingPunct="1"/>
            <a:endParaRPr lang="en-US" altLang="zh-TW" dirty="0" smtClean="0"/>
          </a:p>
          <a:p>
            <a:pPr eaLnBrk="1" hangingPunct="1"/>
            <a:r>
              <a:rPr lang="en-US" altLang="zh-TW" b="1" dirty="0" smtClean="0"/>
              <a:t>In case of emergency only, you can call me on my mobile.</a:t>
            </a:r>
          </a:p>
          <a:p>
            <a:pPr eaLnBrk="1" hangingPunct="1"/>
            <a:endParaRPr lang="en-US" altLang="zh-TW" dirty="0" smtClean="0"/>
          </a:p>
          <a:p>
            <a:pPr eaLnBrk="1" hangingPunct="1"/>
            <a:r>
              <a:rPr lang="en-US" altLang="zh-TW" dirty="0" smtClean="0"/>
              <a:t>For practical and UST related questions, please contact the MBA office or the Department of Finance staff.</a:t>
            </a:r>
          </a:p>
          <a:p>
            <a:pPr eaLnBrk="1" hangingPunct="1"/>
            <a:endParaRPr lang="en-US" altLang="zh-TW" dirty="0" smtClean="0"/>
          </a:p>
          <a:p>
            <a:r>
              <a:rPr lang="en-US" altLang="zh-CN" b="1" dirty="0"/>
              <a:t>Teaching Assistant:  </a:t>
            </a:r>
            <a:r>
              <a:rPr lang="en-US" altLang="zh-CN" dirty="0"/>
              <a:t>Mr. </a:t>
            </a:r>
            <a:r>
              <a:rPr lang="en-US" altLang="zh-CN" dirty="0" err="1"/>
              <a:t>Siming</a:t>
            </a:r>
            <a:r>
              <a:rPr lang="en-US" altLang="zh-CN" dirty="0"/>
              <a:t> TIAN</a:t>
            </a:r>
            <a:br>
              <a:rPr lang="en-US" altLang="zh-CN" dirty="0"/>
            </a:br>
            <a:r>
              <a:rPr lang="en-US" altLang="zh-CN" dirty="0"/>
              <a:t>Email:  </a:t>
            </a:r>
            <a:r>
              <a:rPr lang="en-US" altLang="zh-CN" u="sng" dirty="0">
                <a:hlinkClick r:id="rId3"/>
              </a:rPr>
              <a:t>simingtian@ust.hk</a:t>
            </a:r>
            <a:r>
              <a:rPr lang="en-US" altLang="zh-CN" dirty="0"/>
              <a:t>; Room 3392 (Lifts 17-18) Phone: 2358 7689</a:t>
            </a:r>
            <a:endParaRPr lang="zh-CN" altLang="zh-CN" dirty="0"/>
          </a:p>
          <a:p>
            <a:r>
              <a:rPr lang="en-US" altLang="zh-CN" dirty="0"/>
              <a:t>Office Hours: Tue 10:00-12:00, Wed 10:00-11:00 and by appointment</a:t>
            </a:r>
            <a:endParaRPr lang="zh-CN" altLang="zh-CN" dirty="0"/>
          </a:p>
          <a:p>
            <a:r>
              <a:rPr lang="en-US" altLang="zh-CN" dirty="0"/>
              <a:t>Mail: address to Department of Finance at HKUST, clearly indicating course reference and instructor’s name.</a:t>
            </a:r>
            <a:endParaRPr lang="zh-CN" altLang="zh-CN" dirty="0"/>
          </a:p>
          <a:p>
            <a:pPr eaLnBrk="1" hangingPunct="1"/>
            <a:endParaRPr lang="en-US" altLang="zh-TW" dirty="0" smtClean="0"/>
          </a:p>
        </p:txBody>
      </p:sp>
    </p:spTree>
    <p:extLst>
      <p:ext uri="{BB962C8B-B14F-4D97-AF65-F5344CB8AC3E}">
        <p14:creationId xmlns:p14="http://schemas.microsoft.com/office/powerpoint/2010/main" val="401793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462593A-3B4C-4292-BFCA-15C9A4448A9E}" type="slidenum">
              <a:rPr lang="zh-TW" altLang="en-US" smtClean="0"/>
              <a:pPr/>
              <a:t>17</a:t>
            </a:fld>
            <a:endParaRPr lang="en-US" altLang="zh-TW" smtClean="0"/>
          </a:p>
        </p:txBody>
      </p:sp>
      <p:sp>
        <p:nvSpPr>
          <p:cNvPr id="139267" name="Rectangle 2"/>
          <p:cNvSpPr>
            <a:spLocks noGrp="1" noRot="1" noChangeAspect="1" noChangeArrowheads="1" noTextEdit="1"/>
          </p:cNvSpPr>
          <p:nvPr>
            <p:ph type="sldImg"/>
          </p:nvPr>
        </p:nvSpPr>
        <p:spPr>
          <a:xfrm>
            <a:off x="2733675" y="525463"/>
            <a:ext cx="3856038" cy="2894012"/>
          </a:xfrm>
          <a:ln/>
        </p:spPr>
      </p:sp>
      <p:sp>
        <p:nvSpPr>
          <p:cNvPr id="139268" name="Rectangle 3"/>
          <p:cNvSpPr>
            <a:spLocks noGrp="1" noChangeArrowheads="1"/>
          </p:cNvSpPr>
          <p:nvPr>
            <p:ph type="body" idx="1"/>
          </p:nvPr>
        </p:nvSpPr>
        <p:spPr>
          <a:noFill/>
          <a:ln/>
        </p:spPr>
        <p:txBody>
          <a:bodyPr/>
          <a:lstStyle/>
          <a:p>
            <a:pPr defTabSz="955667" eaLnBrk="1" hangingPunct="1">
              <a:defRPr/>
            </a:pPr>
            <a:r>
              <a:rPr lang="en-US" altLang="zh-TW" dirty="0" smtClean="0"/>
              <a:t>Some terminology index will be provided. </a:t>
            </a:r>
          </a:p>
        </p:txBody>
      </p:sp>
    </p:spTree>
    <p:extLst>
      <p:ext uri="{BB962C8B-B14F-4D97-AF65-F5344CB8AC3E}">
        <p14:creationId xmlns:p14="http://schemas.microsoft.com/office/powerpoint/2010/main" val="424300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18</a:t>
            </a:fld>
            <a:endParaRPr lang="en-US" altLang="zh-TW"/>
          </a:p>
        </p:txBody>
      </p:sp>
    </p:spTree>
    <p:extLst>
      <p:ext uri="{BB962C8B-B14F-4D97-AF65-F5344CB8AC3E}">
        <p14:creationId xmlns:p14="http://schemas.microsoft.com/office/powerpoint/2010/main" val="368683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zh-TW" altLang="zh-TW" smtClean="0"/>
          </a:p>
        </p:txBody>
      </p:sp>
      <p:sp>
        <p:nvSpPr>
          <p:cNvPr id="22532" name="Slide Number Placeholder 3"/>
          <p:cNvSpPr>
            <a:spLocks noGrp="1"/>
          </p:cNvSpPr>
          <p:nvPr>
            <p:ph type="sldNum" sz="quarter" idx="5"/>
          </p:nvPr>
        </p:nvSpPr>
        <p:spPr>
          <a:noFill/>
        </p:spPr>
        <p:txBody>
          <a:bodyPr/>
          <a:lstStyle/>
          <a:p>
            <a:fld id="{58EF4D2B-4A62-4FE7-B565-D3B3D05D8FBA}" type="slidenum">
              <a:rPr lang="en-US" altLang="zh-TW"/>
              <a:pPr/>
              <a:t>25</a:t>
            </a:fld>
            <a:endParaRPr lang="en-US" altLang="zh-TW"/>
          </a:p>
        </p:txBody>
      </p:sp>
    </p:spTree>
    <p:extLst>
      <p:ext uri="{BB962C8B-B14F-4D97-AF65-F5344CB8AC3E}">
        <p14:creationId xmlns:p14="http://schemas.microsoft.com/office/powerpoint/2010/main" val="915003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dirty="0"/>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endParaRPr lang="en-US" alt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Lst>
  <p:timing>
    <p:tnLst>
      <p:par>
        <p:cTn id="1" dur="indefinite" restart="never" nodeType="tmRoot"/>
      </p:par>
    </p:tnLst>
  </p:timing>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images.google.com/imgres?imgurl=http://www1.istockphoto.com/file_thumbview_approve/2761181/2/istockphoto_2761181_video_recording.jpg&amp;imgrefurl=http://www.istockphoto.com/file_closeup/?id=2761181&amp;refnum=137428&amp;h=380&amp;w=253&amp;sz=36&amp;hl=en&amp;start=90&amp;um=1&amp;tbnid=8-D9AHxANt5FbM:&amp;tbnh=123&amp;tbnw=82&amp;prev=/images?q=image+of+video+recording&amp;start=80&amp;ndsp=20&amp;svnum=10&amp;um=1&amp;hl=en&amp;lr=&amp;sa=N&amp;as_qdr=al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hyperlink" Target="mailto:vlafon@ust.hk"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ailto:bbsleung@ust.h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cathaypacific.com/content/dam/cx/about-us/investor-relations/interim-annual-reports/en/annual_report_2019_eng.pdf"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etu-j2JvRAhWHW5QKHfsjCAoQjRwIBw&amp;url=http://stephengerritz.blogspot.com/2011/08/cash-is-king.html&amp;psig=AFQjCNGhITnb0IAaA42sQtUwq0UjclRWWg&amp;ust=1483179396101025"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oogle.com/url?sa=i&amp;rct=j&amp;q=&amp;esrc=s&amp;source=images&amp;cd=&amp;cad=rja&amp;uact=8&amp;ved=0ahUKEwi--_TU_InRAhXHmZQKHRcECrcQjRwIBw&amp;url=http://cei.ust.hk/teaching-resources/teaching-clickers&amp;bvm=bv.142059868,d.dGo&amp;psig=AFQjCNFnMi6TJae98lfqsTTwCj3F8LQytA&amp;ust=1482570769539804" TargetMode="Externa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Image:Grameen_Yunus_Dec_04.jpg"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Image:Tokyo_stock_exchange.jpg" TargetMode="External"/><Relationship Id="rId7" Type="http://schemas.openxmlformats.org/officeDocument/2006/relationships/image" Target="../media/image29.jpe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rct=j&amp;q=&amp;esrc=s&amp;source=images&amp;cd=&amp;cad=rja&amp;uact=8&amp;ved=0ahUKEwjjm9bI-YnRAhWBE5QKHTctDesQjRwIBw&amp;url=https://www.amazon.com/HP-HP12C-12C-Financial-Calculator/dp/B00000JBLH&amp;psig=AFQjCNFXDhk4K_soMW20JKbbMVb7NIcHHQ&amp;ust=1482569935116769" TargetMode="Externa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sz="4400" dirty="0" smtClean="0">
                <a:ea typeface="PMingLiU" pitchFamily="18" charset="-120"/>
              </a:rPr>
              <a:t>INTRODUCTION TO FINANCIAL MARKETS</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err="1" smtClean="0"/>
              <a:t>Associate</a:t>
            </a:r>
            <a:r>
              <a:rPr lang="fr-FR" altLang="zh-TW" dirty="0" smtClean="0"/>
              <a:t>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
        <p:nvSpPr>
          <p:cNvPr id="3075" name="Rectangle 6"/>
          <p:cNvSpPr>
            <a:spLocks noGrp="1" noChangeArrowheads="1"/>
          </p:cNvSpPr>
          <p:nvPr>
            <p:ph type="ftr" sz="quarter" idx="15"/>
          </p:nvPr>
        </p:nvSpPr>
        <p:spPr>
          <a:noFill/>
        </p:spPr>
        <p:txBody>
          <a:bodyPr/>
          <a:lstStyle/>
          <a:p>
            <a:endParaRPr lang="en-US" altLang="en-US" dirty="0"/>
          </a:p>
        </p:txBody>
      </p:sp>
      <p:sp>
        <p:nvSpPr>
          <p:cNvPr id="3076" name="Rectangle 7"/>
          <p:cNvSpPr>
            <a:spLocks noGrp="1" noChangeArrowheads="1"/>
          </p:cNvSpPr>
          <p:nvPr>
            <p:ph type="sldNum" sz="quarter" idx="16"/>
          </p:nvPr>
        </p:nvSpPr>
        <p:spPr>
          <a:noFill/>
        </p:spPr>
        <p:txBody>
          <a:bodyPr/>
          <a:lstStyle/>
          <a:p>
            <a:fld id="{AE51C5A7-1C09-4258-89C2-CA5C7AC7BAE8}" type="slidenum">
              <a:rPr lang="en-US" altLang="en-US"/>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Textbook</a:t>
            </a:r>
            <a:endParaRPr lang="en-US" dirty="0"/>
          </a:p>
        </p:txBody>
      </p:sp>
      <p:sp>
        <p:nvSpPr>
          <p:cNvPr id="8" name="Content Placeholder 7"/>
          <p:cNvSpPr>
            <a:spLocks noGrp="1"/>
          </p:cNvSpPr>
          <p:nvPr>
            <p:ph idx="1"/>
          </p:nvPr>
        </p:nvSpPr>
        <p:spPr/>
        <p:txBody>
          <a:bodyPr/>
          <a:lstStyle/>
          <a:p>
            <a:r>
              <a:rPr lang="en-US" dirty="0" smtClean="0"/>
              <a:t>There are two </a:t>
            </a:r>
            <a:r>
              <a:rPr lang="en-US" b="1" dirty="0" smtClean="0"/>
              <a:t>suggested</a:t>
            </a:r>
            <a:r>
              <a:rPr lang="en-US" dirty="0" smtClean="0"/>
              <a:t> textbooks:</a:t>
            </a:r>
          </a:p>
          <a:p>
            <a:pPr lvl="1"/>
            <a:r>
              <a:rPr lang="en-US" dirty="0" err="1" smtClean="0"/>
              <a:t>Fabozzi</a:t>
            </a:r>
            <a:r>
              <a:rPr lang="en-US" dirty="0" smtClean="0"/>
              <a:t>/Modigliani/Jones</a:t>
            </a:r>
          </a:p>
          <a:p>
            <a:pPr lvl="1"/>
            <a:r>
              <a:rPr lang="en-US" dirty="0" err="1" smtClean="0"/>
              <a:t>Mishkin</a:t>
            </a:r>
            <a:r>
              <a:rPr lang="en-US" dirty="0" smtClean="0"/>
              <a:t>/Eakins</a:t>
            </a:r>
          </a:p>
          <a:p>
            <a:r>
              <a:rPr lang="en-US" dirty="0" smtClean="0"/>
              <a:t>Both are available in the library and the bookstore</a:t>
            </a:r>
          </a:p>
          <a:p>
            <a:r>
              <a:rPr lang="en-US" b="1" dirty="0" smtClean="0"/>
              <a:t>Neither are required</a:t>
            </a:r>
            <a:r>
              <a:rPr lang="en-US" dirty="0" smtClean="0"/>
              <a:t>, and the course does not strictly </a:t>
            </a:r>
          </a:p>
          <a:p>
            <a:pPr marL="0" indent="0">
              <a:buNone/>
            </a:pPr>
            <a:r>
              <a:rPr lang="en-US" dirty="0"/>
              <a:t> </a:t>
            </a:r>
            <a:r>
              <a:rPr lang="en-US" dirty="0" smtClean="0"/>
              <a:t>     follow either</a:t>
            </a:r>
          </a:p>
          <a:p>
            <a:r>
              <a:rPr lang="en-US" dirty="0" smtClean="0"/>
              <a:t>However the textbooks may be useful for your own </a:t>
            </a:r>
          </a:p>
          <a:p>
            <a:pPr>
              <a:buNone/>
            </a:pPr>
            <a:r>
              <a:rPr lang="en-US" dirty="0" smtClean="0"/>
              <a:t>	study, for example end of chapter questions</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10</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Introduction</a:t>
            </a:r>
            <a:endParaRPr lang="en-US" altLang="en-US" dirty="0"/>
          </a:p>
        </p:txBody>
      </p:sp>
      <p:pic>
        <p:nvPicPr>
          <p:cNvPr id="139266" name="Picture 2" descr="https://images-na.ssl-images-amazon.com/images/I/51OlcGjPMIL._SX409_BO1,204,203,2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5965" y="3200400"/>
            <a:ext cx="2201333" cy="2675466"/>
          </a:xfrm>
          <a:prstGeom prst="rect">
            <a:avLst/>
          </a:prstGeom>
          <a:noFill/>
          <a:extLst>
            <a:ext uri="{909E8E84-426E-40DD-AFC4-6F175D3DCCD1}">
              <a14:hiddenFill xmlns:a14="http://schemas.microsoft.com/office/drawing/2010/main">
                <a:solidFill>
                  <a:srgbClr val="FFFFFF"/>
                </a:solidFill>
              </a14:hiddenFill>
            </a:ext>
          </a:extLst>
        </p:spPr>
      </p:pic>
      <p:pic>
        <p:nvPicPr>
          <p:cNvPr id="139268" name="Picture 4" descr="https://images-na.ssl-images-amazon.com/images/I/510KAHYtGML._SX387_BO1,204,203,2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966" y="304801"/>
            <a:ext cx="220133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study for this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parts of the grade count: prepare all assignments on time</a:t>
            </a:r>
          </a:p>
          <a:p>
            <a:r>
              <a:rPr lang="en-US" b="1" dirty="0" smtClean="0"/>
              <a:t>Attend all classes</a:t>
            </a:r>
            <a:r>
              <a:rPr lang="en-US" dirty="0" smtClean="0"/>
              <a:t>, and review the video if you have missed it. Not everything is on the slides!</a:t>
            </a:r>
          </a:p>
          <a:p>
            <a:r>
              <a:rPr lang="en-US" dirty="0" smtClean="0"/>
              <a:t>Review the slides and your notes carefully before the exams</a:t>
            </a:r>
          </a:p>
          <a:p>
            <a:r>
              <a:rPr lang="en-US" dirty="0" smtClean="0"/>
              <a:t>PRS questions and quizzes are designed to help you prepare for the exams, which will follow a similar format </a:t>
            </a:r>
            <a:r>
              <a:rPr lang="en-US" smtClean="0"/>
              <a:t>(MCQ and T/F). </a:t>
            </a:r>
            <a:r>
              <a:rPr lang="en-US" dirty="0" smtClean="0"/>
              <a:t>Review those carefully before the exams. </a:t>
            </a:r>
          </a:p>
          <a:p>
            <a:r>
              <a:rPr lang="en-US" b="1" dirty="0" smtClean="0"/>
              <a:t>Ask questions </a:t>
            </a:r>
            <a:r>
              <a:rPr lang="en-US" dirty="0" smtClean="0"/>
              <a:t>if you don’t understand! Raise your hand in class. Catch me or Benson after class, make an appointment, email….</a:t>
            </a:r>
          </a:p>
          <a:p>
            <a:r>
              <a:rPr lang="en-US" b="1" dirty="0"/>
              <a:t>Participate</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11</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How to study for this class</a:t>
            </a:r>
            <a:endParaRPr lang="en-US" altLang="en-US" dirty="0"/>
          </a:p>
        </p:txBody>
      </p:sp>
    </p:spTree>
    <p:extLst>
      <p:ext uri="{BB962C8B-B14F-4D97-AF65-F5344CB8AC3E}">
        <p14:creationId xmlns:p14="http://schemas.microsoft.com/office/powerpoint/2010/main" val="32998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12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2" name="Rectangular Callout 1"/>
          <p:cNvSpPr/>
          <p:nvPr/>
        </p:nvSpPr>
        <p:spPr>
          <a:xfrm>
            <a:off x="7543800" y="274638"/>
            <a:ext cx="1447800" cy="1173162"/>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time allows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13038"/>
                                        </p:tgtEl>
                                        <p:attrNameLst>
                                          <p:attrName>style.visibility</p:attrName>
                                        </p:attrNameLst>
                                      </p:cBhvr>
                                      <p:to>
                                        <p:strVal val="visible"/>
                                      </p:to>
                                    </p:set>
                                    <p:animEffect transition="in" filter="dissolve">
                                      <p:cBhvr>
                                        <p:cTn id="57" dur="500"/>
                                        <p:tgtEl>
                                          <p:spTgt spid="51303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13036"/>
                                        </p:tgtEl>
                                        <p:attrNameLst>
                                          <p:attrName>style.visibility</p:attrName>
                                        </p:attrNameLst>
                                      </p:cBhvr>
                                      <p:to>
                                        <p:strVal val="visible"/>
                                      </p:to>
                                    </p:set>
                                    <p:animEffect transition="in" filter="dissolve">
                                      <p:cBhvr>
                                        <p:cTn id="60" dur="500"/>
                                        <p:tgtEl>
                                          <p:spTgt spid="51303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13039"/>
                                        </p:tgtEl>
                                        <p:attrNameLst>
                                          <p:attrName>style.visibility</p:attrName>
                                        </p:attrNameLst>
                                      </p:cBhvr>
                                      <p:to>
                                        <p:strVal val="visible"/>
                                      </p:to>
                                    </p:set>
                                    <p:animEffect transition="in" filter="dissolve">
                                      <p:cBhvr>
                                        <p:cTn id="65" dur="500"/>
                                        <p:tgtEl>
                                          <p:spTgt spid="51303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513047"/>
                                        </p:tgtEl>
                                        <p:attrNameLst>
                                          <p:attrName>style.visibility</p:attrName>
                                        </p:attrNameLst>
                                      </p:cBhvr>
                                      <p:to>
                                        <p:strVal val="visible"/>
                                      </p:to>
                                    </p:set>
                                    <p:animEffect transition="in" filter="dissolve">
                                      <p:cBhvr>
                                        <p:cTn id="70" dur="500"/>
                                        <p:tgtEl>
                                          <p:spTgt spid="5130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13045"/>
                                        </p:tgtEl>
                                        <p:attrNameLst>
                                          <p:attrName>style.visibility</p:attrName>
                                        </p:attrNameLst>
                                      </p:cBhvr>
                                      <p:to>
                                        <p:strVal val="visible"/>
                                      </p:to>
                                    </p:set>
                                    <p:animEffect transition="in" filter="dissolve">
                                      <p:cBhvr>
                                        <p:cTn id="73" dur="500"/>
                                        <p:tgtEl>
                                          <p:spTgt spid="51304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513048"/>
                                        </p:tgtEl>
                                        <p:attrNameLst>
                                          <p:attrName>style.visibility</p:attrName>
                                        </p:attrNameLst>
                                      </p:cBhvr>
                                      <p:to>
                                        <p:strVal val="visible"/>
                                      </p:to>
                                    </p:set>
                                    <p:animEffect transition="in" filter="dissolve">
                                      <p:cBhvr>
                                        <p:cTn id="78" dur="500"/>
                                        <p:tgtEl>
                                          <p:spTgt spid="51304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13046"/>
                                        </p:tgtEl>
                                        <p:attrNameLst>
                                          <p:attrName>style.visibility</p:attrName>
                                        </p:attrNameLst>
                                      </p:cBhvr>
                                      <p:to>
                                        <p:strVal val="visible"/>
                                      </p:to>
                                    </p:set>
                                    <p:animEffect transition="in" filter="dissolve">
                                      <p:cBhvr>
                                        <p:cTn id="81" dur="500"/>
                                        <p:tgtEl>
                                          <p:spTgt spid="51304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dissolv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36" grpId="0" animBg="1"/>
      <p:bldP spid="513039" grpId="0" animBg="1"/>
      <p:bldP spid="513040" grpId="0" animBg="1"/>
      <p:bldP spid="513045" grpId="0" animBg="1"/>
      <p:bldP spid="513046" grpId="0" animBg="1"/>
      <p:bldP spid="513053" grpId="0" animBg="1"/>
      <p:bldP spid="39" grpId="0" animBg="1"/>
      <p:bldP spid="40" grpId="0" animBg="1"/>
      <p:bldP spid="41" grpId="0" animBg="1"/>
      <p:bldP spid="28" grpId="0"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2"/>
          <p:cNvSpPr>
            <a:spLocks noGrp="1"/>
          </p:cNvSpPr>
          <p:nvPr>
            <p:ph type="ftr" sz="quarter" idx="11"/>
          </p:nvPr>
        </p:nvSpPr>
        <p:spPr/>
        <p:txBody>
          <a:bodyPr/>
          <a:lstStyle/>
          <a:p>
            <a:r>
              <a:rPr lang="en-US" altLang="en-US" dirty="0" smtClean="0"/>
              <a:t>Introduction</a:t>
            </a:r>
            <a:endParaRPr lang="en-US" altLang="en-US" dirty="0"/>
          </a:p>
        </p:txBody>
      </p:sp>
      <p:sp>
        <p:nvSpPr>
          <p:cNvPr id="16396" name="Rectangle 12"/>
          <p:cNvSpPr>
            <a:spLocks noGrp="1" noChangeArrowheads="1"/>
          </p:cNvSpPr>
          <p:nvPr>
            <p:ph sz="half" idx="1"/>
          </p:nvPr>
        </p:nvSpPr>
        <p:spPr>
          <a:xfrm>
            <a:off x="457200" y="1524000"/>
            <a:ext cx="4038600" cy="4021138"/>
          </a:xfrm>
        </p:spPr>
        <p:txBody>
          <a:bodyPr/>
          <a:lstStyle/>
          <a:p>
            <a:r>
              <a:rPr lang="en-US" altLang="zh-CN" sz="1800" dirty="0" smtClean="0"/>
              <a:t>Week 1,2(Feb 4,7,11,14) :  Introduction; overview of financial markets</a:t>
            </a:r>
          </a:p>
          <a:p>
            <a:pPr lvl="1"/>
            <a:r>
              <a:rPr lang="en-US" altLang="zh-CN" i="1" dirty="0"/>
              <a:t>End of Add/Drop period: </a:t>
            </a:r>
            <a:r>
              <a:rPr lang="en-US" altLang="zh-CN" i="1" dirty="0" smtClean="0"/>
              <a:t>17 Feb</a:t>
            </a:r>
            <a:endParaRPr lang="en-US" altLang="zh-CN" i="1" dirty="0"/>
          </a:p>
          <a:p>
            <a:pPr lvl="1"/>
            <a:r>
              <a:rPr lang="en-US" altLang="zh-CN" i="1" dirty="0"/>
              <a:t>Group formed due: </a:t>
            </a:r>
            <a:r>
              <a:rPr lang="en-US" altLang="zh-CN" i="1" dirty="0" smtClean="0"/>
              <a:t>17 Feb</a:t>
            </a:r>
            <a:endParaRPr lang="en-US" altLang="zh-CN" i="1" dirty="0"/>
          </a:p>
          <a:p>
            <a:r>
              <a:rPr lang="en-US" altLang="zh-CN" sz="1800" dirty="0" smtClean="0"/>
              <a:t>Week 2, 3(Feb 18, 21) : </a:t>
            </a:r>
            <a:r>
              <a:rPr lang="en-US" sz="1800" dirty="0" smtClean="0"/>
              <a:t>Discounted Cash Flows and Interest Rates basics (Part I), (part II)</a:t>
            </a:r>
          </a:p>
          <a:p>
            <a:endParaRPr lang="en-US" sz="1800" dirty="0"/>
          </a:p>
        </p:txBody>
      </p:sp>
      <p:sp>
        <p:nvSpPr>
          <p:cNvPr id="12294" name="Rectangle 11"/>
          <p:cNvSpPr>
            <a:spLocks noGrp="1" noChangeArrowheads="1"/>
          </p:cNvSpPr>
          <p:nvPr>
            <p:ph type="title"/>
          </p:nvPr>
        </p:nvSpPr>
        <p:spPr>
          <a:xfrm>
            <a:off x="457200" y="152400"/>
            <a:ext cx="8229600" cy="1371600"/>
          </a:xfrm>
        </p:spPr>
        <p:txBody>
          <a:bodyPr/>
          <a:lstStyle/>
          <a:p>
            <a:r>
              <a:rPr lang="en-US" altLang="zh-CN" dirty="0" smtClean="0"/>
              <a:t>Course Tentative Agenda </a:t>
            </a:r>
            <a:br>
              <a:rPr lang="en-US" altLang="zh-CN" dirty="0" smtClean="0"/>
            </a:br>
            <a:r>
              <a:rPr lang="en-US" altLang="zh-CN" dirty="0" smtClean="0"/>
              <a:t>First Half: Overview, Rates, Financial Intermediation, Sell-side</a:t>
            </a:r>
          </a:p>
        </p:txBody>
      </p:sp>
      <p:sp>
        <p:nvSpPr>
          <p:cNvPr id="16397" name="Rectangle 13"/>
          <p:cNvSpPr>
            <a:spLocks noGrp="1" noChangeArrowheads="1"/>
          </p:cNvSpPr>
          <p:nvPr>
            <p:ph sz="half" idx="2"/>
          </p:nvPr>
        </p:nvSpPr>
        <p:spPr>
          <a:xfrm>
            <a:off x="4648200" y="1524000"/>
            <a:ext cx="4267200" cy="5062538"/>
          </a:xfrm>
        </p:spPr>
        <p:txBody>
          <a:bodyPr/>
          <a:lstStyle/>
          <a:p>
            <a:r>
              <a:rPr lang="en-US" dirty="0"/>
              <a:t>Week 3</a:t>
            </a:r>
            <a:r>
              <a:rPr lang="en-US" dirty="0" smtClean="0"/>
              <a:t>, 4 </a:t>
            </a:r>
            <a:r>
              <a:rPr lang="en-US" altLang="zh-CN" dirty="0" smtClean="0"/>
              <a:t>(Feb 25,28 Mar 4</a:t>
            </a:r>
            <a:r>
              <a:rPr lang="en-US" dirty="0" smtClean="0"/>
              <a:t>): </a:t>
            </a:r>
            <a:r>
              <a:rPr lang="en-US" dirty="0"/>
              <a:t>Financial intermediation; types of </a:t>
            </a:r>
            <a:r>
              <a:rPr lang="en-US" dirty="0" err="1"/>
              <a:t>Fis</a:t>
            </a:r>
            <a:endParaRPr lang="en-US" dirty="0"/>
          </a:p>
          <a:p>
            <a:pPr lvl="1">
              <a:buSzPct val="100000"/>
            </a:pPr>
            <a:r>
              <a:rPr lang="en-US" altLang="zh-CN" i="1" dirty="0" smtClean="0">
                <a:solidFill>
                  <a:srgbClr val="FF0000"/>
                </a:solidFill>
              </a:rPr>
              <a:t>Group </a:t>
            </a:r>
            <a:r>
              <a:rPr lang="en-US" altLang="zh-CN" i="1" dirty="0">
                <a:solidFill>
                  <a:srgbClr val="FF0000"/>
                </a:solidFill>
              </a:rPr>
              <a:t>Submissions due </a:t>
            </a:r>
            <a:r>
              <a:rPr lang="en-US" altLang="zh-CN" i="1" dirty="0" smtClean="0">
                <a:solidFill>
                  <a:srgbClr val="FF0000"/>
                </a:solidFill>
              </a:rPr>
              <a:t>(28 Feb)</a:t>
            </a:r>
          </a:p>
          <a:p>
            <a:pPr lvl="1">
              <a:buSzPct val="100000"/>
            </a:pPr>
            <a:r>
              <a:rPr lang="en-US" altLang="zh-CN" i="1" dirty="0">
                <a:solidFill>
                  <a:srgbClr val="FF0000"/>
                </a:solidFill>
              </a:rPr>
              <a:t>Online Quiz </a:t>
            </a:r>
            <a:r>
              <a:rPr lang="en-US" altLang="zh-CN" i="1">
                <a:solidFill>
                  <a:srgbClr val="FF0000"/>
                </a:solidFill>
              </a:rPr>
              <a:t>I </a:t>
            </a:r>
            <a:r>
              <a:rPr lang="en-US" altLang="zh-CN" i="1" smtClean="0">
                <a:solidFill>
                  <a:srgbClr val="FF0000"/>
                </a:solidFill>
              </a:rPr>
              <a:t>(4 Mar)</a:t>
            </a:r>
            <a:endParaRPr lang="en-US" altLang="zh-CN" i="1" dirty="0"/>
          </a:p>
          <a:p>
            <a:r>
              <a:rPr lang="en-US" altLang="zh-CN" sz="1800" dirty="0" smtClean="0"/>
              <a:t>Week </a:t>
            </a:r>
            <a:r>
              <a:rPr lang="en-US" altLang="zh-CN" sz="1800" dirty="0"/>
              <a:t>5</a:t>
            </a:r>
            <a:r>
              <a:rPr lang="en-US" altLang="zh-CN" sz="1800" dirty="0" smtClean="0"/>
              <a:t> (Mar 7, 11): </a:t>
            </a:r>
            <a:r>
              <a:rPr lang="en-US" sz="1800" dirty="0"/>
              <a:t>The sell-side: commercial banks </a:t>
            </a:r>
          </a:p>
          <a:p>
            <a:r>
              <a:rPr lang="en-US" altLang="zh-CN" sz="1800" dirty="0" smtClean="0"/>
              <a:t>Week </a:t>
            </a:r>
            <a:r>
              <a:rPr lang="en-US" altLang="zh-CN" sz="1800" dirty="0"/>
              <a:t>6</a:t>
            </a:r>
            <a:r>
              <a:rPr lang="en-US" altLang="zh-CN" sz="1800" dirty="0" smtClean="0"/>
              <a:t> (Mar 14, 18): </a:t>
            </a:r>
            <a:r>
              <a:rPr lang="en-US" sz="1800" dirty="0"/>
              <a:t>The sell-side: investment banking</a:t>
            </a:r>
          </a:p>
          <a:p>
            <a:pPr lvl="1">
              <a:buSzPct val="100000"/>
            </a:pPr>
            <a:r>
              <a:rPr lang="en-US" altLang="zh-CN" i="1" dirty="0">
                <a:solidFill>
                  <a:srgbClr val="FF0000"/>
                </a:solidFill>
              </a:rPr>
              <a:t>Online Quiz II </a:t>
            </a:r>
            <a:r>
              <a:rPr lang="en-US" altLang="zh-CN" i="1" dirty="0" smtClean="0">
                <a:solidFill>
                  <a:srgbClr val="FF0000"/>
                </a:solidFill>
              </a:rPr>
              <a:t>(Mar </a:t>
            </a:r>
            <a:r>
              <a:rPr lang="en-US" altLang="zh-CN" i="1" dirty="0">
                <a:solidFill>
                  <a:srgbClr val="FF0000"/>
                </a:solidFill>
              </a:rPr>
              <a:t>22)</a:t>
            </a:r>
          </a:p>
          <a:p>
            <a:pPr lvl="1"/>
            <a:r>
              <a:rPr lang="en-US" altLang="zh-CN" b="1" i="1" u="sng" dirty="0">
                <a:solidFill>
                  <a:srgbClr val="FF0000"/>
                </a:solidFill>
              </a:rPr>
              <a:t>Mid-term </a:t>
            </a:r>
            <a:r>
              <a:rPr lang="en-US" altLang="zh-CN" b="1" i="1" u="sng" dirty="0" smtClean="0">
                <a:solidFill>
                  <a:srgbClr val="FF0000"/>
                </a:solidFill>
              </a:rPr>
              <a:t>Exam(Mar 25)</a:t>
            </a:r>
            <a:endParaRPr lang="en-US" altLang="zh-CN" b="1" u="sng" dirty="0"/>
          </a:p>
          <a:p>
            <a:endParaRPr lang="en-US" altLang="zh-CN" sz="1800" dirty="0" smtClean="0"/>
          </a:p>
        </p:txBody>
      </p:sp>
      <p:sp>
        <p:nvSpPr>
          <p:cNvPr id="12292" name="Slide Number Placeholder 3"/>
          <p:cNvSpPr>
            <a:spLocks noGrp="1"/>
          </p:cNvSpPr>
          <p:nvPr>
            <p:ph type="sldNum" sz="quarter" idx="10"/>
          </p:nvPr>
        </p:nvSpPr>
        <p:spPr/>
        <p:txBody>
          <a:bodyPr/>
          <a:lstStyle/>
          <a:p>
            <a:fld id="{E732547A-A562-4231-811D-306DFBD61B5D}" type="slidenum">
              <a:rPr lang="en-US" altLang="en-US" smtClean="0"/>
              <a:pPr/>
              <a:t>13</a:t>
            </a:fld>
            <a:endParaRPr lang="en-US" altLang="en-US" smtClean="0"/>
          </a:p>
        </p:txBody>
      </p:sp>
      <p:pic>
        <p:nvPicPr>
          <p:cNvPr id="16390" name="Picture 6" descr="j0403975"/>
          <p:cNvPicPr>
            <a:picLocks noChangeAspect="1" noChangeArrowheads="1"/>
          </p:cNvPicPr>
          <p:nvPr/>
        </p:nvPicPr>
        <p:blipFill>
          <a:blip r:embed="rId2" cstate="print"/>
          <a:srcRect/>
          <a:stretch>
            <a:fillRect/>
          </a:stretch>
        </p:blipFill>
        <p:spPr bwMode="auto">
          <a:xfrm>
            <a:off x="7543800" y="0"/>
            <a:ext cx="1600200" cy="1600200"/>
          </a:xfrm>
          <a:prstGeom prst="rect">
            <a:avLst/>
          </a:prstGeom>
          <a:noFill/>
          <a:ln w="9525">
            <a:noFill/>
            <a:miter lim="800000"/>
            <a:headEnd/>
            <a:tailEnd/>
          </a:ln>
        </p:spPr>
      </p:pic>
    </p:spTree>
    <p:extLst>
      <p:ext uri="{BB962C8B-B14F-4D97-AF65-F5344CB8AC3E}">
        <p14:creationId xmlns:p14="http://schemas.microsoft.com/office/powerpoint/2010/main" val="103018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p:cTn id="7" dur="1000" fill="hold"/>
                                        <p:tgtEl>
                                          <p:spTgt spid="16390"/>
                                        </p:tgtEl>
                                        <p:attrNameLst>
                                          <p:attrName>ppt_w</p:attrName>
                                        </p:attrNameLst>
                                      </p:cBhvr>
                                      <p:tavLst>
                                        <p:tav tm="0">
                                          <p:val>
                                            <p:fltVal val="0"/>
                                          </p:val>
                                        </p:tav>
                                        <p:tav tm="100000">
                                          <p:val>
                                            <p:strVal val="#ppt_w"/>
                                          </p:val>
                                        </p:tav>
                                      </p:tavLst>
                                    </p:anim>
                                    <p:anim calcmode="lin" valueType="num">
                                      <p:cBhvr>
                                        <p:cTn id="8" dur="1000" fill="hold"/>
                                        <p:tgtEl>
                                          <p:spTgt spid="16390"/>
                                        </p:tgtEl>
                                        <p:attrNameLst>
                                          <p:attrName>ppt_h</p:attrName>
                                        </p:attrNameLst>
                                      </p:cBhvr>
                                      <p:tavLst>
                                        <p:tav tm="0">
                                          <p:val>
                                            <p:fltVal val="0"/>
                                          </p:val>
                                        </p:tav>
                                        <p:tav tm="100000">
                                          <p:val>
                                            <p:strVal val="#ppt_h"/>
                                          </p:val>
                                        </p:tav>
                                      </p:tavLst>
                                    </p:anim>
                                    <p:anim calcmode="lin" valueType="num">
                                      <p:cBhvr>
                                        <p:cTn id="9" dur="1000" fill="hold"/>
                                        <p:tgtEl>
                                          <p:spTgt spid="163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3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396">
                                            <p:txEl>
                                              <p:pRg st="0" end="0"/>
                                            </p:txEl>
                                          </p:spTgt>
                                        </p:tgtEl>
                                        <p:attrNameLst>
                                          <p:attrName>style.visibility</p:attrName>
                                        </p:attrNameLst>
                                      </p:cBhvr>
                                      <p:to>
                                        <p:strVal val="visible"/>
                                      </p:to>
                                    </p:set>
                                    <p:anim calcmode="lin" valueType="num">
                                      <p:cBhvr additive="base">
                                        <p:cTn id="15" dur="500" fill="hold"/>
                                        <p:tgtEl>
                                          <p:spTgt spid="1639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96">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396">
                                            <p:txEl>
                                              <p:pRg st="1" end="1"/>
                                            </p:txEl>
                                          </p:spTgt>
                                        </p:tgtEl>
                                        <p:attrNameLst>
                                          <p:attrName>style.visibility</p:attrName>
                                        </p:attrNameLst>
                                      </p:cBhvr>
                                      <p:to>
                                        <p:strVal val="visible"/>
                                      </p:to>
                                    </p:set>
                                    <p:anim calcmode="lin" valueType="num">
                                      <p:cBhvr additive="base">
                                        <p:cTn id="19" dur="500" fill="hold"/>
                                        <p:tgtEl>
                                          <p:spTgt spid="1639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9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396">
                                            <p:txEl>
                                              <p:pRg st="2" end="2"/>
                                            </p:txEl>
                                          </p:spTgt>
                                        </p:tgtEl>
                                        <p:attrNameLst>
                                          <p:attrName>style.visibility</p:attrName>
                                        </p:attrNameLst>
                                      </p:cBhvr>
                                      <p:to>
                                        <p:strVal val="visible"/>
                                      </p:to>
                                    </p:set>
                                    <p:anim calcmode="lin" valueType="num">
                                      <p:cBhvr additive="base">
                                        <p:cTn id="23" dur="500" fill="hold"/>
                                        <p:tgtEl>
                                          <p:spTgt spid="1639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396">
                                            <p:txEl>
                                              <p:pRg st="3" end="3"/>
                                            </p:txEl>
                                          </p:spTgt>
                                        </p:tgtEl>
                                        <p:attrNameLst>
                                          <p:attrName>style.visibility</p:attrName>
                                        </p:attrNameLst>
                                      </p:cBhvr>
                                      <p:to>
                                        <p:strVal val="visible"/>
                                      </p:to>
                                    </p:set>
                                    <p:anim calcmode="lin" valueType="num">
                                      <p:cBhvr additive="base">
                                        <p:cTn id="29" dur="500" fill="hold"/>
                                        <p:tgtEl>
                                          <p:spTgt spid="1639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397">
                                            <p:txEl>
                                              <p:pRg st="0" end="0"/>
                                            </p:txEl>
                                          </p:spTgt>
                                        </p:tgtEl>
                                        <p:attrNameLst>
                                          <p:attrName>style.visibility</p:attrName>
                                        </p:attrNameLst>
                                      </p:cBhvr>
                                      <p:to>
                                        <p:strVal val="visible"/>
                                      </p:to>
                                    </p:set>
                                    <p:anim calcmode="lin" valueType="num">
                                      <p:cBhvr additive="base">
                                        <p:cTn id="35" dur="500" fill="hold"/>
                                        <p:tgtEl>
                                          <p:spTgt spid="16397">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97">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397">
                                            <p:txEl>
                                              <p:pRg st="1" end="1"/>
                                            </p:txEl>
                                          </p:spTgt>
                                        </p:tgtEl>
                                        <p:attrNameLst>
                                          <p:attrName>style.visibility</p:attrName>
                                        </p:attrNameLst>
                                      </p:cBhvr>
                                      <p:to>
                                        <p:strVal val="visible"/>
                                      </p:to>
                                    </p:set>
                                    <p:anim calcmode="lin" valueType="num">
                                      <p:cBhvr additive="base">
                                        <p:cTn id="39" dur="500" fill="hold"/>
                                        <p:tgtEl>
                                          <p:spTgt spid="1639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97">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397">
                                            <p:txEl>
                                              <p:pRg st="2" end="2"/>
                                            </p:txEl>
                                          </p:spTgt>
                                        </p:tgtEl>
                                        <p:attrNameLst>
                                          <p:attrName>style.visibility</p:attrName>
                                        </p:attrNameLst>
                                      </p:cBhvr>
                                      <p:to>
                                        <p:strVal val="visible"/>
                                      </p:to>
                                    </p:set>
                                    <p:anim calcmode="lin" valueType="num">
                                      <p:cBhvr additive="base">
                                        <p:cTn id="43" dur="500" fill="hold"/>
                                        <p:tgtEl>
                                          <p:spTgt spid="16397">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97">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397">
                                            <p:txEl>
                                              <p:pRg st="3" end="3"/>
                                            </p:txEl>
                                          </p:spTgt>
                                        </p:tgtEl>
                                        <p:attrNameLst>
                                          <p:attrName>style.visibility</p:attrName>
                                        </p:attrNameLst>
                                      </p:cBhvr>
                                      <p:to>
                                        <p:strVal val="visible"/>
                                      </p:to>
                                    </p:set>
                                    <p:anim calcmode="lin" valueType="num">
                                      <p:cBhvr additive="base">
                                        <p:cTn id="47" dur="500" fill="hold"/>
                                        <p:tgtEl>
                                          <p:spTgt spid="16397">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397">
                                            <p:txEl>
                                              <p:pRg st="4" end="4"/>
                                            </p:txEl>
                                          </p:spTgt>
                                        </p:tgtEl>
                                        <p:attrNameLst>
                                          <p:attrName>style.visibility</p:attrName>
                                        </p:attrNameLst>
                                      </p:cBhvr>
                                      <p:to>
                                        <p:strVal val="visible"/>
                                      </p:to>
                                    </p:set>
                                    <p:anim calcmode="lin" valueType="num">
                                      <p:cBhvr additive="base">
                                        <p:cTn id="53" dur="500" fill="hold"/>
                                        <p:tgtEl>
                                          <p:spTgt spid="16397">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397">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397">
                                            <p:txEl>
                                              <p:pRg st="5" end="5"/>
                                            </p:txEl>
                                          </p:spTgt>
                                        </p:tgtEl>
                                        <p:attrNameLst>
                                          <p:attrName>style.visibility</p:attrName>
                                        </p:attrNameLst>
                                      </p:cBhvr>
                                      <p:to>
                                        <p:strVal val="visible"/>
                                      </p:to>
                                    </p:set>
                                    <p:anim calcmode="lin" valueType="num">
                                      <p:cBhvr additive="base">
                                        <p:cTn id="57" dur="500" fill="hold"/>
                                        <p:tgtEl>
                                          <p:spTgt spid="16397">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397">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397">
                                            <p:txEl>
                                              <p:pRg st="6" end="6"/>
                                            </p:txEl>
                                          </p:spTgt>
                                        </p:tgtEl>
                                        <p:attrNameLst>
                                          <p:attrName>style.visibility</p:attrName>
                                        </p:attrNameLst>
                                      </p:cBhvr>
                                      <p:to>
                                        <p:strVal val="visible"/>
                                      </p:to>
                                    </p:set>
                                    <p:anim calcmode="lin" valueType="num">
                                      <p:cBhvr additive="base">
                                        <p:cTn id="61" dur="500" fill="hold"/>
                                        <p:tgtEl>
                                          <p:spTgt spid="1639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39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6" grpId="0" build="p"/>
      <p:bldP spid="1639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76200"/>
            <a:ext cx="8229600" cy="1506538"/>
          </a:xfrm>
        </p:spPr>
        <p:txBody>
          <a:bodyPr/>
          <a:lstStyle/>
          <a:p>
            <a:r>
              <a:rPr lang="en-US" altLang="zh-CN" dirty="0" smtClean="0"/>
              <a:t>Course Tentative Agenda </a:t>
            </a:r>
            <a:br>
              <a:rPr lang="en-US" altLang="zh-CN" dirty="0" smtClean="0"/>
            </a:br>
            <a:r>
              <a:rPr lang="en-US" altLang="zh-CN" dirty="0" smtClean="0"/>
              <a:t>Second Half: Buy-side, Pricing Basics, Regulation, Monetary Policy</a:t>
            </a:r>
          </a:p>
        </p:txBody>
      </p:sp>
      <p:sp>
        <p:nvSpPr>
          <p:cNvPr id="497667" name="Rectangle 3"/>
          <p:cNvSpPr>
            <a:spLocks noGrp="1" noChangeArrowheads="1"/>
          </p:cNvSpPr>
          <p:nvPr>
            <p:ph sz="half" idx="1"/>
          </p:nvPr>
        </p:nvSpPr>
        <p:spPr>
          <a:xfrm>
            <a:off x="457200" y="1417637"/>
            <a:ext cx="4038600" cy="4525963"/>
          </a:xfrm>
        </p:spPr>
        <p:txBody>
          <a:bodyPr/>
          <a:lstStyle/>
          <a:p>
            <a:r>
              <a:rPr lang="en-US" altLang="zh-CN" sz="1800" dirty="0" smtClean="0"/>
              <a:t>Week 7 (Mar 21): </a:t>
            </a:r>
            <a:r>
              <a:rPr lang="en-US" sz="1800" dirty="0"/>
              <a:t>Fundamentals of pricing : stock valuation and asset pricing </a:t>
            </a:r>
            <a:r>
              <a:rPr lang="en-US" sz="1800" dirty="0" smtClean="0"/>
              <a:t>basics</a:t>
            </a:r>
            <a:endParaRPr lang="en-US" altLang="zh-CN" sz="1800" dirty="0" smtClean="0"/>
          </a:p>
          <a:p>
            <a:r>
              <a:rPr lang="en-US" altLang="zh-CN" sz="1800" dirty="0" smtClean="0"/>
              <a:t>Week </a:t>
            </a:r>
            <a:r>
              <a:rPr lang="en-US" altLang="zh-CN" sz="1800" dirty="0"/>
              <a:t>8</a:t>
            </a:r>
            <a:r>
              <a:rPr lang="en-US" altLang="zh-CN" sz="1800" dirty="0" smtClean="0"/>
              <a:t> (Mar 28, Apr 1) </a:t>
            </a:r>
            <a:r>
              <a:rPr lang="en-US" altLang="zh-CN" sz="1800" dirty="0"/>
              <a:t>: </a:t>
            </a:r>
            <a:r>
              <a:rPr lang="en-US" sz="1800" dirty="0" smtClean="0"/>
              <a:t>The </a:t>
            </a:r>
            <a:r>
              <a:rPr lang="en-US" sz="1800" dirty="0"/>
              <a:t>buy-side: </a:t>
            </a:r>
            <a:r>
              <a:rPr lang="en-US" sz="1800" dirty="0" smtClean="0"/>
              <a:t>insurance</a:t>
            </a:r>
          </a:p>
          <a:p>
            <a:r>
              <a:rPr lang="en-US" altLang="zh-CN" sz="1800" dirty="0" smtClean="0"/>
              <a:t>Week 9 (Apr 4,8 ) </a:t>
            </a:r>
            <a:r>
              <a:rPr lang="en-US" altLang="zh-CN" sz="1800" dirty="0"/>
              <a:t>: The buy-side: pensions and retirement</a:t>
            </a:r>
          </a:p>
          <a:p>
            <a:r>
              <a:rPr lang="en-US" altLang="zh-CN" sz="1800" dirty="0">
                <a:solidFill>
                  <a:srgbClr val="FF0000"/>
                </a:solidFill>
              </a:rPr>
              <a:t>Online Quiz III </a:t>
            </a:r>
            <a:r>
              <a:rPr lang="en-US" altLang="zh-CN" sz="1800" dirty="0" smtClean="0">
                <a:solidFill>
                  <a:srgbClr val="FF0000"/>
                </a:solidFill>
              </a:rPr>
              <a:t>(Apr 12)</a:t>
            </a:r>
            <a:endParaRPr lang="en-US" altLang="zh-CN" sz="1800" dirty="0">
              <a:solidFill>
                <a:srgbClr val="FF0000"/>
              </a:solidFill>
            </a:endParaRPr>
          </a:p>
          <a:p>
            <a:endParaRPr lang="en-US" sz="1800" dirty="0" smtClean="0"/>
          </a:p>
        </p:txBody>
      </p:sp>
      <p:sp>
        <p:nvSpPr>
          <p:cNvPr id="497668" name="Rectangle 4"/>
          <p:cNvSpPr>
            <a:spLocks noGrp="1" noChangeArrowheads="1"/>
          </p:cNvSpPr>
          <p:nvPr>
            <p:ph sz="half" idx="2"/>
          </p:nvPr>
        </p:nvSpPr>
        <p:spPr/>
        <p:txBody>
          <a:bodyPr/>
          <a:lstStyle/>
          <a:p>
            <a:r>
              <a:rPr lang="en-US" altLang="zh-CN" sz="1800" dirty="0" smtClean="0"/>
              <a:t>Week 10 (Apr 11, Apr 22) </a:t>
            </a:r>
            <a:r>
              <a:rPr lang="en-US" altLang="zh-CN" sz="1800" dirty="0"/>
              <a:t>:</a:t>
            </a:r>
            <a:r>
              <a:rPr lang="en-US" sz="1800" dirty="0"/>
              <a:t> The buy-side: asset management</a:t>
            </a:r>
          </a:p>
          <a:p>
            <a:r>
              <a:rPr lang="en-US" altLang="zh-CN" sz="1800" dirty="0" smtClean="0"/>
              <a:t>Week 11 (Apr 25,29):</a:t>
            </a:r>
            <a:r>
              <a:rPr lang="en-US" sz="1800" dirty="0" smtClean="0"/>
              <a:t> </a:t>
            </a:r>
            <a:r>
              <a:rPr lang="en-US" sz="1800" dirty="0"/>
              <a:t>The buy-side: alternatives</a:t>
            </a:r>
            <a:endParaRPr lang="en-US" altLang="zh-CN" sz="1800" dirty="0"/>
          </a:p>
          <a:p>
            <a:r>
              <a:rPr lang="en-US" altLang="zh-CN" sz="1800" dirty="0" smtClean="0"/>
              <a:t>Week 12,13 ( May 2, 6, 9) </a:t>
            </a:r>
            <a:r>
              <a:rPr lang="en-US" altLang="zh-CN" sz="1800" dirty="0"/>
              <a:t>: </a:t>
            </a:r>
            <a:r>
              <a:rPr lang="en-US" sz="1800" dirty="0" smtClean="0"/>
              <a:t>Central </a:t>
            </a:r>
            <a:r>
              <a:rPr lang="en-US" sz="1800" dirty="0"/>
              <a:t>banking &amp; monetary </a:t>
            </a:r>
            <a:r>
              <a:rPr lang="en-US" sz="1800" dirty="0" smtClean="0"/>
              <a:t>policy, bank regulation</a:t>
            </a:r>
            <a:endParaRPr lang="en-US" altLang="zh-CN" sz="1800" dirty="0" smtClean="0"/>
          </a:p>
          <a:p>
            <a:pPr lvl="1"/>
            <a:r>
              <a:rPr lang="en-US" altLang="zh-CN" dirty="0" smtClean="0">
                <a:solidFill>
                  <a:srgbClr val="FF0000"/>
                </a:solidFill>
              </a:rPr>
              <a:t>Online Quiz IV (May 10)</a:t>
            </a:r>
          </a:p>
          <a:p>
            <a:r>
              <a:rPr lang="en-US" altLang="zh-CN" sz="1800" b="1" i="1" dirty="0" smtClean="0">
                <a:solidFill>
                  <a:srgbClr val="FF0000"/>
                </a:solidFill>
              </a:rPr>
              <a:t>Final Exam Period: Exam II</a:t>
            </a:r>
          </a:p>
        </p:txBody>
      </p:sp>
      <p:sp>
        <p:nvSpPr>
          <p:cNvPr id="9" name="Slide Number Placeholder 5"/>
          <p:cNvSpPr>
            <a:spLocks noGrp="1"/>
          </p:cNvSpPr>
          <p:nvPr>
            <p:ph type="sldNum" sz="quarter" idx="10"/>
          </p:nvPr>
        </p:nvSpPr>
        <p:spPr/>
        <p:txBody>
          <a:bodyPr/>
          <a:lstStyle/>
          <a:p>
            <a:fld id="{05BD2485-3851-462F-A176-4C1F14737CDF}" type="slidenum">
              <a:rPr lang="en-US" altLang="en-US" smtClean="0"/>
              <a:pPr/>
              <a:t>14</a:t>
            </a:fld>
            <a:endParaRPr lang="en-US" altLang="en-US" dirty="0"/>
          </a:p>
        </p:txBody>
      </p:sp>
      <p:sp>
        <p:nvSpPr>
          <p:cNvPr id="10" name="Footer Placeholder 4"/>
          <p:cNvSpPr>
            <a:spLocks noGrp="1"/>
          </p:cNvSpPr>
          <p:nvPr>
            <p:ph type="ftr" sz="quarter" idx="11"/>
          </p:nvPr>
        </p:nvSpPr>
        <p:spPr/>
        <p:txBody>
          <a:bodyPr/>
          <a:lstStyle/>
          <a:p>
            <a:r>
              <a:rPr lang="en-US" altLang="en-US" dirty="0" smtClean="0"/>
              <a:t>Introduction</a:t>
            </a:r>
            <a:endParaRPr lang="en-US" altLang="en-US" dirty="0"/>
          </a:p>
        </p:txBody>
      </p:sp>
    </p:spTree>
    <p:extLst>
      <p:ext uri="{BB962C8B-B14F-4D97-AF65-F5344CB8AC3E}">
        <p14:creationId xmlns:p14="http://schemas.microsoft.com/office/powerpoint/2010/main" val="218815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 calcmode="lin" valueType="num">
                                      <p:cBhvr additive="base">
                                        <p:cTn id="7" dur="500" fill="hold"/>
                                        <p:tgtEl>
                                          <p:spTgt spid="497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7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7667">
                                            <p:txEl>
                                              <p:pRg st="1" end="1"/>
                                            </p:txEl>
                                          </p:spTgt>
                                        </p:tgtEl>
                                        <p:attrNameLst>
                                          <p:attrName>style.visibility</p:attrName>
                                        </p:attrNameLst>
                                      </p:cBhvr>
                                      <p:to>
                                        <p:strVal val="visible"/>
                                      </p:to>
                                    </p:set>
                                    <p:anim calcmode="lin" valueType="num">
                                      <p:cBhvr additive="base">
                                        <p:cTn id="13" dur="500" fill="hold"/>
                                        <p:tgtEl>
                                          <p:spTgt spid="497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7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7667">
                                            <p:txEl>
                                              <p:pRg st="2" end="2"/>
                                            </p:txEl>
                                          </p:spTgt>
                                        </p:tgtEl>
                                        <p:attrNameLst>
                                          <p:attrName>style.visibility</p:attrName>
                                        </p:attrNameLst>
                                      </p:cBhvr>
                                      <p:to>
                                        <p:strVal val="visible"/>
                                      </p:to>
                                    </p:set>
                                    <p:anim calcmode="lin" valueType="num">
                                      <p:cBhvr additive="base">
                                        <p:cTn id="19" dur="500" fill="hold"/>
                                        <p:tgtEl>
                                          <p:spTgt spid="497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7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7667">
                                            <p:txEl>
                                              <p:pRg st="3" end="3"/>
                                            </p:txEl>
                                          </p:spTgt>
                                        </p:tgtEl>
                                        <p:attrNameLst>
                                          <p:attrName>style.visibility</p:attrName>
                                        </p:attrNameLst>
                                      </p:cBhvr>
                                      <p:to>
                                        <p:strVal val="visible"/>
                                      </p:to>
                                    </p:set>
                                    <p:anim calcmode="lin" valueType="num">
                                      <p:cBhvr additive="base">
                                        <p:cTn id="25" dur="500" fill="hold"/>
                                        <p:tgtEl>
                                          <p:spTgt spid="497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7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7668">
                                            <p:txEl>
                                              <p:pRg st="0" end="0"/>
                                            </p:txEl>
                                          </p:spTgt>
                                        </p:tgtEl>
                                        <p:attrNameLst>
                                          <p:attrName>style.visibility</p:attrName>
                                        </p:attrNameLst>
                                      </p:cBhvr>
                                      <p:to>
                                        <p:strVal val="visible"/>
                                      </p:to>
                                    </p:set>
                                    <p:anim calcmode="lin" valueType="num">
                                      <p:cBhvr additive="base">
                                        <p:cTn id="31" dur="500" fill="hold"/>
                                        <p:tgtEl>
                                          <p:spTgt spid="49766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7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7668">
                                            <p:txEl>
                                              <p:pRg st="1" end="1"/>
                                            </p:txEl>
                                          </p:spTgt>
                                        </p:tgtEl>
                                        <p:attrNameLst>
                                          <p:attrName>style.visibility</p:attrName>
                                        </p:attrNameLst>
                                      </p:cBhvr>
                                      <p:to>
                                        <p:strVal val="visible"/>
                                      </p:to>
                                    </p:set>
                                    <p:anim calcmode="lin" valueType="num">
                                      <p:cBhvr additive="base">
                                        <p:cTn id="37" dur="500" fill="hold"/>
                                        <p:tgtEl>
                                          <p:spTgt spid="49766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7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7668">
                                            <p:txEl>
                                              <p:pRg st="2" end="2"/>
                                            </p:txEl>
                                          </p:spTgt>
                                        </p:tgtEl>
                                        <p:attrNameLst>
                                          <p:attrName>style.visibility</p:attrName>
                                        </p:attrNameLst>
                                      </p:cBhvr>
                                      <p:to>
                                        <p:strVal val="visible"/>
                                      </p:to>
                                    </p:set>
                                    <p:anim calcmode="lin" valueType="num">
                                      <p:cBhvr additive="base">
                                        <p:cTn id="43" dur="500" fill="hold"/>
                                        <p:tgtEl>
                                          <p:spTgt spid="497668">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7668">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7668">
                                            <p:txEl>
                                              <p:pRg st="3" end="3"/>
                                            </p:txEl>
                                          </p:spTgt>
                                        </p:tgtEl>
                                        <p:attrNameLst>
                                          <p:attrName>style.visibility</p:attrName>
                                        </p:attrNameLst>
                                      </p:cBhvr>
                                      <p:to>
                                        <p:strVal val="visible"/>
                                      </p:to>
                                    </p:set>
                                    <p:anim calcmode="lin" valueType="num">
                                      <p:cBhvr additive="base">
                                        <p:cTn id="47" dur="500" fill="hold"/>
                                        <p:tgtEl>
                                          <p:spTgt spid="497668">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976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7668">
                                            <p:txEl>
                                              <p:pRg st="4" end="4"/>
                                            </p:txEl>
                                          </p:spTgt>
                                        </p:tgtEl>
                                        <p:attrNameLst>
                                          <p:attrName>style.visibility</p:attrName>
                                        </p:attrNameLst>
                                      </p:cBhvr>
                                      <p:to>
                                        <p:strVal val="visible"/>
                                      </p:to>
                                    </p:set>
                                    <p:anim calcmode="lin" valueType="num">
                                      <p:cBhvr additive="base">
                                        <p:cTn id="53" dur="500" fill="hold"/>
                                        <p:tgtEl>
                                          <p:spTgt spid="497668">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976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p:bldP spid="49766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3" descr="istockphoto_2761181_video_recording">
            <a:hlinkClick r:id="rId3"/>
          </p:cNvPr>
          <p:cNvPicPr>
            <a:picLocks noChangeAspect="1" noChangeArrowheads="1"/>
          </p:cNvPicPr>
          <p:nvPr/>
        </p:nvPicPr>
        <p:blipFill>
          <a:blip r:embed="rId4" cstate="print"/>
          <a:stretch>
            <a:fillRect/>
          </a:stretch>
        </p:blipFill>
        <p:spPr bwMode="auto">
          <a:xfrm>
            <a:off x="6168283" y="3362"/>
            <a:ext cx="2975717" cy="1974475"/>
          </a:xfrm>
          <a:prstGeom prst="rect">
            <a:avLst/>
          </a:prstGeom>
          <a:noFill/>
          <a:ln w="9525">
            <a:noFill/>
            <a:miter lim="800000"/>
            <a:headEnd/>
            <a:tailEnd/>
          </a:ln>
        </p:spPr>
      </p:pic>
      <p:sp>
        <p:nvSpPr>
          <p:cNvPr id="46082" name="Rectangle 2"/>
          <p:cNvSpPr>
            <a:spLocks noGrp="1" noChangeArrowheads="1"/>
          </p:cNvSpPr>
          <p:nvPr>
            <p:ph type="title"/>
          </p:nvPr>
        </p:nvSpPr>
        <p:spPr/>
        <p:txBody>
          <a:bodyPr/>
          <a:lstStyle/>
          <a:p>
            <a:pPr eaLnBrk="1" hangingPunct="1"/>
            <a:r>
              <a:rPr lang="en-US" altLang="zh-TW" dirty="0" smtClean="0"/>
              <a:t>Copyright Issues</a:t>
            </a:r>
          </a:p>
        </p:txBody>
      </p:sp>
      <p:sp>
        <p:nvSpPr>
          <p:cNvPr id="23559" name="Rectangle 4"/>
          <p:cNvSpPr>
            <a:spLocks noGrp="1" noChangeArrowheads="1"/>
          </p:cNvSpPr>
          <p:nvPr>
            <p:ph type="body" sz="half" idx="1"/>
          </p:nvPr>
        </p:nvSpPr>
        <p:spPr/>
        <p:txBody>
          <a:bodyPr>
            <a:normAutofit fontScale="85000" lnSpcReduction="10000"/>
          </a:bodyPr>
          <a:lstStyle/>
          <a:p>
            <a:pPr eaLnBrk="1" hangingPunct="1">
              <a:defRPr/>
            </a:pPr>
            <a:r>
              <a:rPr lang="en-US" altLang="zh-TW" dirty="0" smtClean="0"/>
              <a:t>The lectures </a:t>
            </a:r>
            <a:r>
              <a:rPr lang="en-US" altLang="zh-TW" b="1" dirty="0" smtClean="0">
                <a:solidFill>
                  <a:schemeClr val="accent2">
                    <a:lumMod val="75000"/>
                  </a:schemeClr>
                </a:solidFill>
              </a:rPr>
              <a:t>will be recorded </a:t>
            </a:r>
            <a:r>
              <a:rPr lang="en-US" altLang="zh-TW" dirty="0" smtClean="0"/>
              <a:t>by UST</a:t>
            </a:r>
          </a:p>
          <a:p>
            <a:pPr eaLnBrk="1" hangingPunct="1">
              <a:defRPr/>
            </a:pPr>
            <a:r>
              <a:rPr lang="en-US" altLang="zh-TW" dirty="0" smtClean="0"/>
              <a:t>Videos will be made available on CANVAS and are subject to copyright; students are </a:t>
            </a:r>
            <a:r>
              <a:rPr lang="en-US" altLang="zh-TW" b="1" dirty="0" smtClean="0"/>
              <a:t>not</a:t>
            </a:r>
            <a:r>
              <a:rPr lang="en-US" altLang="zh-TW" dirty="0" smtClean="0"/>
              <a:t> allowed to copy, duplicate or disseminate the videos without prior written consent</a:t>
            </a:r>
          </a:p>
          <a:p>
            <a:pPr eaLnBrk="1" hangingPunct="1">
              <a:defRPr/>
            </a:pPr>
            <a:r>
              <a:rPr lang="en-US" altLang="zh-TW" b="1" dirty="0" smtClean="0">
                <a:solidFill>
                  <a:schemeClr val="accent2">
                    <a:lumMod val="75000"/>
                  </a:schemeClr>
                </a:solidFill>
              </a:rPr>
              <a:t>No other recording or taping is allowed</a:t>
            </a:r>
          </a:p>
          <a:p>
            <a:pPr eaLnBrk="1" hangingPunct="1">
              <a:defRPr/>
            </a:pPr>
            <a:r>
              <a:rPr lang="en-US" altLang="zh-TW" dirty="0" smtClean="0"/>
              <a:t>The lectures notes are provided to you for single use. You may </a:t>
            </a:r>
            <a:r>
              <a:rPr lang="en-US" altLang="zh-TW" u="sng" dirty="0" smtClean="0"/>
              <a:t>not</a:t>
            </a:r>
            <a:r>
              <a:rPr lang="en-US" altLang="zh-TW" dirty="0" smtClean="0"/>
              <a:t> copy or distribute all or any part of the notes without the written consent of the Lecturer.</a:t>
            </a:r>
          </a:p>
          <a:p>
            <a:pPr eaLnBrk="1" hangingPunct="1">
              <a:defRPr/>
            </a:pPr>
            <a:r>
              <a:rPr lang="en-US" altLang="zh-TW" dirty="0" smtClean="0"/>
              <a:t>Please be aware of intellectual property issues in all your work and presentations. Take care to indicate the source of your quotes and include a reference list at the end of your presentations.</a:t>
            </a:r>
          </a:p>
          <a:p>
            <a:pPr>
              <a:defRPr/>
            </a:pPr>
            <a:r>
              <a:rPr lang="en-US" altLang="zh-TW" b="1" dirty="0">
                <a:solidFill>
                  <a:schemeClr val="accent2">
                    <a:lumMod val="75000"/>
                  </a:schemeClr>
                </a:solidFill>
                <a:ea typeface="PMingLiU" pitchFamily="18" charset="-120"/>
              </a:rPr>
              <a:t>Plagiarism is not tolerated at HKUST</a:t>
            </a:r>
            <a:r>
              <a:rPr lang="en-US" altLang="zh-TW" dirty="0">
                <a:ea typeface="PMingLiU" pitchFamily="18" charset="-120"/>
              </a:rPr>
              <a:t>. Plagiarism software may be used in evaluating homework and clear cases of plagiarism will impact your grade significantly</a:t>
            </a:r>
            <a:r>
              <a:rPr lang="en-US" altLang="zh-TW" dirty="0" smtClean="0">
                <a:ea typeface="PMingLiU" pitchFamily="18" charset="-120"/>
              </a:rPr>
              <a:t>.</a:t>
            </a:r>
            <a:endParaRPr lang="en-US" altLang="zh-TW" dirty="0">
              <a:ea typeface="PMingLiU" pitchFamily="18" charset="-120"/>
            </a:endParaRPr>
          </a:p>
        </p:txBody>
      </p:sp>
      <p:sp>
        <p:nvSpPr>
          <p:cNvPr id="6"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15</a:t>
            </a:fld>
            <a:endParaRPr lang="en-US" altLang="zh-TW" sz="1400" smtClean="0"/>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Introduction</a:t>
            </a:r>
          </a:p>
        </p:txBody>
      </p:sp>
      <p:grpSp>
        <p:nvGrpSpPr>
          <p:cNvPr id="11" name="Group 10"/>
          <p:cNvGrpSpPr/>
          <p:nvPr/>
        </p:nvGrpSpPr>
        <p:grpSpPr>
          <a:xfrm>
            <a:off x="6629400" y="114300"/>
            <a:ext cx="2362200" cy="1905000"/>
            <a:chOff x="6629400" y="114300"/>
            <a:chExt cx="2362200" cy="1905000"/>
          </a:xfrm>
        </p:grpSpPr>
        <p:cxnSp>
          <p:nvCxnSpPr>
            <p:cNvPr id="9" name="Straight Connector 8"/>
            <p:cNvCxnSpPr/>
            <p:nvPr/>
          </p:nvCxnSpPr>
          <p:spPr>
            <a:xfrm rot="10800000">
              <a:off x="6629400" y="114300"/>
              <a:ext cx="2362200" cy="1905000"/>
            </a:xfrm>
            <a:prstGeom prst="line">
              <a:avLst/>
            </a:prstGeom>
            <a:ln w="76200">
              <a:solidFill>
                <a:srgbClr val="FF0000"/>
              </a:solidFill>
            </a:ln>
            <a:effectLst/>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rot="10800000" flipV="1">
              <a:off x="6629400" y="114300"/>
              <a:ext cx="2362200" cy="1905000"/>
            </a:xfrm>
            <a:prstGeom prst="line">
              <a:avLst/>
            </a:prstGeom>
            <a:ln w="76200">
              <a:solidFill>
                <a:srgbClr val="FF0000"/>
              </a:solidFill>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79451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5"/>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55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55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5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029"/>
          <p:cNvSpPr>
            <a:spLocks noGrp="1" noChangeArrowheads="1"/>
          </p:cNvSpPr>
          <p:nvPr>
            <p:ph type="title"/>
          </p:nvPr>
        </p:nvSpPr>
        <p:spPr/>
        <p:txBody>
          <a:bodyPr/>
          <a:lstStyle/>
          <a:p>
            <a:pPr eaLnBrk="1" hangingPunct="1"/>
            <a:r>
              <a:rPr lang="en-US" altLang="zh-TW" smtClean="0"/>
              <a:t>Contact Info</a:t>
            </a:r>
          </a:p>
        </p:txBody>
      </p:sp>
      <p:sp>
        <p:nvSpPr>
          <p:cNvPr id="350214" name="Rectangle 1030"/>
          <p:cNvSpPr>
            <a:spLocks noGrp="1" noChangeArrowheads="1"/>
          </p:cNvSpPr>
          <p:nvPr>
            <p:ph idx="1"/>
          </p:nvPr>
        </p:nvSpPr>
        <p:spPr/>
        <p:txBody>
          <a:bodyPr/>
          <a:lstStyle/>
          <a:p>
            <a:pPr eaLnBrk="1" hangingPunct="1">
              <a:lnSpc>
                <a:spcPct val="90000"/>
              </a:lnSpc>
              <a:buNone/>
            </a:pPr>
            <a:r>
              <a:rPr lang="en-US" altLang="zh-TW" b="1" dirty="0" smtClean="0"/>
              <a:t>Instructor: Prof. Veronique </a:t>
            </a:r>
            <a:r>
              <a:rPr lang="en-US" altLang="zh-TW" b="1" dirty="0" err="1" smtClean="0"/>
              <a:t>Lafon-Vinais</a:t>
            </a:r>
            <a:endParaRPr lang="en-US" altLang="zh-TW" b="1" dirty="0" smtClean="0"/>
          </a:p>
          <a:p>
            <a:pPr eaLnBrk="1" hangingPunct="1">
              <a:lnSpc>
                <a:spcPct val="90000"/>
              </a:lnSpc>
            </a:pPr>
            <a:r>
              <a:rPr lang="en-US" altLang="zh-TW" dirty="0" smtClean="0"/>
              <a:t>Email HKUST: </a:t>
            </a:r>
            <a:r>
              <a:rPr lang="en-US" altLang="zh-TW" dirty="0" smtClean="0">
                <a:hlinkClick r:id="rId3"/>
              </a:rPr>
              <a:t>vlafon@ust.hk</a:t>
            </a:r>
            <a:r>
              <a:rPr lang="en-US" altLang="zh-TW" dirty="0" smtClean="0"/>
              <a:t> </a:t>
            </a:r>
          </a:p>
          <a:p>
            <a:pPr>
              <a:lnSpc>
                <a:spcPct val="90000"/>
              </a:lnSpc>
            </a:pPr>
            <a:r>
              <a:rPr lang="en-US" altLang="zh-TW" dirty="0" smtClean="0"/>
              <a:t>Telephone: office: 2358-7686 (</a:t>
            </a:r>
            <a:r>
              <a:rPr lang="en-US" dirty="0"/>
              <a:t>please do NOT leave voice mail</a:t>
            </a:r>
            <a:r>
              <a:rPr lang="en-US" altLang="zh-TW" dirty="0" smtClean="0"/>
              <a:t>)</a:t>
            </a:r>
          </a:p>
          <a:p>
            <a:pPr eaLnBrk="1" hangingPunct="1">
              <a:lnSpc>
                <a:spcPct val="90000"/>
              </a:lnSpc>
            </a:pPr>
            <a:r>
              <a:rPr lang="en-US" altLang="zh-TW" dirty="0" smtClean="0"/>
              <a:t>Mail to: Department of Finance, HKUST</a:t>
            </a:r>
          </a:p>
          <a:p>
            <a:pPr eaLnBrk="1" hangingPunct="1">
              <a:lnSpc>
                <a:spcPct val="90000"/>
              </a:lnSpc>
            </a:pPr>
            <a:r>
              <a:rPr lang="en-US" altLang="zh-TW" dirty="0" smtClean="0"/>
              <a:t>Meeting </a:t>
            </a:r>
            <a:r>
              <a:rPr lang="en-US" altLang="zh-TW" b="1" dirty="0" smtClean="0"/>
              <a:t>by appointment only</a:t>
            </a:r>
          </a:p>
          <a:p>
            <a:pPr eaLnBrk="1" hangingPunct="1">
              <a:lnSpc>
                <a:spcPct val="90000"/>
              </a:lnSpc>
            </a:pPr>
            <a:endParaRPr lang="en-US" altLang="zh-TW" dirty="0"/>
          </a:p>
          <a:p>
            <a:pPr marL="0" indent="0" eaLnBrk="1" hangingPunct="1">
              <a:lnSpc>
                <a:spcPct val="90000"/>
              </a:lnSpc>
              <a:buNone/>
            </a:pPr>
            <a:r>
              <a:rPr lang="en-US" altLang="zh-TW" b="1" dirty="0" smtClean="0"/>
              <a:t>TA: Benson Leung</a:t>
            </a:r>
          </a:p>
          <a:p>
            <a:pPr>
              <a:lnSpc>
                <a:spcPct val="90000"/>
              </a:lnSpc>
            </a:pPr>
            <a:r>
              <a:rPr lang="en-US" altLang="zh-TW" dirty="0" smtClean="0"/>
              <a:t>E-mail: </a:t>
            </a:r>
            <a:r>
              <a:rPr lang="en-US" dirty="0" smtClean="0">
                <a:hlinkClick r:id="rId4"/>
              </a:rPr>
              <a:t>bbsleung@ust.hk</a:t>
            </a:r>
            <a:r>
              <a:rPr lang="en-US" dirty="0" smtClean="0"/>
              <a:t> </a:t>
            </a:r>
            <a:endParaRPr lang="en-US" dirty="0"/>
          </a:p>
          <a:p>
            <a:pPr>
              <a:lnSpc>
                <a:spcPct val="90000"/>
              </a:lnSpc>
            </a:pPr>
            <a:r>
              <a:rPr lang="en-US" altLang="zh-TW" dirty="0"/>
              <a:t>Meeting by appointment only</a:t>
            </a:r>
          </a:p>
          <a:p>
            <a:pPr eaLnBrk="1" hangingPunct="1">
              <a:lnSpc>
                <a:spcPct val="90000"/>
              </a:lnSpc>
            </a:pPr>
            <a:endParaRPr lang="en-US" altLang="zh-TW" dirty="0" smtClean="0"/>
          </a:p>
          <a:p>
            <a:pPr eaLnBrk="1" hangingPunct="1">
              <a:lnSpc>
                <a:spcPct val="90000"/>
              </a:lnSpc>
            </a:pPr>
            <a:endParaRPr lang="en-US" altLang="zh-TW" dirty="0" smtClean="0"/>
          </a:p>
          <a:p>
            <a:pPr eaLnBrk="1" hangingPunct="1">
              <a:lnSpc>
                <a:spcPct val="90000"/>
              </a:lnSpc>
            </a:pPr>
            <a:endParaRPr lang="en-US" altLang="zh-TW" dirty="0" smtClean="0"/>
          </a:p>
        </p:txBody>
      </p:sp>
      <p:sp>
        <p:nvSpPr>
          <p:cNvPr id="8" name="TextBox 7"/>
          <p:cNvSpPr txBox="1"/>
          <p:nvPr/>
        </p:nvSpPr>
        <p:spPr>
          <a:xfrm>
            <a:off x="685800" y="5029200"/>
            <a:ext cx="5638800" cy="914400"/>
          </a:xfrm>
          <a:prstGeom prst="rect">
            <a:avLst/>
          </a:prstGeom>
        </p:spPr>
        <p:txBody>
          <a:bodyPr vert="horz" wrap="non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zh-TW"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16</a:t>
            </a:fld>
            <a:endParaRPr lang="en-US" altLang="zh-TW" sz="1400" smtClean="0"/>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Introduction</a:t>
            </a:r>
          </a:p>
        </p:txBody>
      </p:sp>
    </p:spTree>
    <p:extLst>
      <p:ext uri="{BB962C8B-B14F-4D97-AF65-F5344CB8AC3E}">
        <p14:creationId xmlns:p14="http://schemas.microsoft.com/office/powerpoint/2010/main" val="38371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02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02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02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02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02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021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02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C:\Users\Wolfgang\Documents\EdPres\04_Business Development\HKUST Business School\Purchasing Process\Trial Project\istockphoto\ist2_1487702-conference-meeting.jpg"/>
          <p:cNvPicPr>
            <a:picLocks noChangeAspect="1" noChangeArrowheads="1"/>
          </p:cNvPicPr>
          <p:nvPr/>
        </p:nvPicPr>
        <p:blipFill>
          <a:blip r:embed="rId3" cstate="print"/>
          <a:srcRect/>
          <a:stretch>
            <a:fillRect/>
          </a:stretch>
        </p:blipFill>
        <p:spPr bwMode="auto">
          <a:xfrm>
            <a:off x="4343400" y="1550313"/>
            <a:ext cx="5334000" cy="3936087"/>
          </a:xfrm>
          <a:prstGeom prst="rect">
            <a:avLst/>
          </a:prstGeom>
          <a:noFill/>
          <a:effectLst>
            <a:softEdge rad="317500"/>
          </a:effectLst>
        </p:spPr>
      </p:pic>
      <p:sp>
        <p:nvSpPr>
          <p:cNvPr id="50178" name="Rectangle 2"/>
          <p:cNvSpPr>
            <a:spLocks noGrp="1" noChangeArrowheads="1"/>
          </p:cNvSpPr>
          <p:nvPr>
            <p:ph type="title"/>
          </p:nvPr>
        </p:nvSpPr>
        <p:spPr/>
        <p:txBody>
          <a:bodyPr/>
          <a:lstStyle/>
          <a:p>
            <a:pPr eaLnBrk="1" hangingPunct="1"/>
            <a:r>
              <a:rPr lang="en-US" altLang="zh-TW" dirty="0" smtClean="0"/>
              <a:t>Ask Questions</a:t>
            </a:r>
          </a:p>
        </p:txBody>
      </p:sp>
      <p:sp>
        <p:nvSpPr>
          <p:cNvPr id="409603" name="Rectangle 3"/>
          <p:cNvSpPr>
            <a:spLocks noGrp="1" noChangeArrowheads="1"/>
          </p:cNvSpPr>
          <p:nvPr>
            <p:ph idx="1"/>
          </p:nvPr>
        </p:nvSpPr>
        <p:spPr/>
        <p:txBody>
          <a:bodyPr/>
          <a:lstStyle/>
          <a:p>
            <a:pPr eaLnBrk="1" hangingPunct="1"/>
            <a:r>
              <a:rPr lang="en-US" altLang="zh-TW" dirty="0" smtClean="0"/>
              <a:t>Definitions, terminology &amp; jargon</a:t>
            </a:r>
          </a:p>
          <a:p>
            <a:pPr eaLnBrk="1" hangingPunct="1"/>
            <a:r>
              <a:rPr lang="en-US" altLang="zh-TW" dirty="0" smtClean="0"/>
              <a:t>Never take anything for granted</a:t>
            </a:r>
          </a:p>
          <a:p>
            <a:pPr eaLnBrk="1" hangingPunct="1"/>
            <a:r>
              <a:rPr lang="en-US" altLang="zh-TW" dirty="0" smtClean="0"/>
              <a:t>Nothing new under the sun</a:t>
            </a:r>
          </a:p>
          <a:p>
            <a:pPr eaLnBrk="1" hangingPunct="1"/>
            <a:r>
              <a:rPr lang="en-US" altLang="zh-TW" dirty="0" smtClean="0"/>
              <a:t>No stupid questions</a:t>
            </a:r>
          </a:p>
          <a:p>
            <a:pPr eaLnBrk="1" hangingPunct="1"/>
            <a:r>
              <a:rPr lang="en-US" altLang="zh-TW" dirty="0" smtClean="0"/>
              <a:t>No one has all the answers</a:t>
            </a:r>
            <a:br>
              <a:rPr lang="en-US" altLang="zh-TW" dirty="0" smtClean="0"/>
            </a:br>
            <a:r>
              <a:rPr lang="en-US" altLang="zh-TW" dirty="0" smtClean="0"/>
              <a:t>…not even me!</a:t>
            </a:r>
          </a:p>
        </p:txBody>
      </p:sp>
      <p:sp>
        <p:nvSpPr>
          <p:cNvPr id="7"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17</a:t>
            </a:fld>
            <a:endParaRPr lang="en-US" altLang="zh-TW" sz="1400"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Introduction</a:t>
            </a:r>
          </a:p>
        </p:txBody>
      </p:sp>
    </p:spTree>
    <p:extLst>
      <p:ext uri="{BB962C8B-B14F-4D97-AF65-F5344CB8AC3E}">
        <p14:creationId xmlns:p14="http://schemas.microsoft.com/office/powerpoint/2010/main" val="327838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18</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30" name="Rectangular Callout 29"/>
          <p:cNvSpPr/>
          <p:nvPr/>
        </p:nvSpPr>
        <p:spPr>
          <a:xfrm>
            <a:off x="7543800" y="274638"/>
            <a:ext cx="1447800" cy="1173162"/>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time allows</a:t>
            </a:r>
            <a:endParaRPr lang="en-US" dirty="0"/>
          </a:p>
        </p:txBody>
      </p:sp>
    </p:spTree>
    <p:extLst>
      <p:ext uri="{BB962C8B-B14F-4D97-AF65-F5344CB8AC3E}">
        <p14:creationId xmlns:p14="http://schemas.microsoft.com/office/powerpoint/2010/main" val="270918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13038"/>
                                        </p:tgtEl>
                                        <p:attrNameLst>
                                          <p:attrName>style.visibility</p:attrName>
                                        </p:attrNameLst>
                                      </p:cBhvr>
                                      <p:to>
                                        <p:strVal val="visible"/>
                                      </p:to>
                                    </p:set>
                                    <p:animEffect transition="in" filter="dissolve">
                                      <p:cBhvr>
                                        <p:cTn id="57" dur="500"/>
                                        <p:tgtEl>
                                          <p:spTgt spid="51303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13036"/>
                                        </p:tgtEl>
                                        <p:attrNameLst>
                                          <p:attrName>style.visibility</p:attrName>
                                        </p:attrNameLst>
                                      </p:cBhvr>
                                      <p:to>
                                        <p:strVal val="visible"/>
                                      </p:to>
                                    </p:set>
                                    <p:animEffect transition="in" filter="dissolve">
                                      <p:cBhvr>
                                        <p:cTn id="60" dur="500"/>
                                        <p:tgtEl>
                                          <p:spTgt spid="51303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13039"/>
                                        </p:tgtEl>
                                        <p:attrNameLst>
                                          <p:attrName>style.visibility</p:attrName>
                                        </p:attrNameLst>
                                      </p:cBhvr>
                                      <p:to>
                                        <p:strVal val="visible"/>
                                      </p:to>
                                    </p:set>
                                    <p:animEffect transition="in" filter="dissolve">
                                      <p:cBhvr>
                                        <p:cTn id="65" dur="500"/>
                                        <p:tgtEl>
                                          <p:spTgt spid="51303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513047"/>
                                        </p:tgtEl>
                                        <p:attrNameLst>
                                          <p:attrName>style.visibility</p:attrName>
                                        </p:attrNameLst>
                                      </p:cBhvr>
                                      <p:to>
                                        <p:strVal val="visible"/>
                                      </p:to>
                                    </p:set>
                                    <p:animEffect transition="in" filter="dissolve">
                                      <p:cBhvr>
                                        <p:cTn id="70" dur="500"/>
                                        <p:tgtEl>
                                          <p:spTgt spid="5130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13045"/>
                                        </p:tgtEl>
                                        <p:attrNameLst>
                                          <p:attrName>style.visibility</p:attrName>
                                        </p:attrNameLst>
                                      </p:cBhvr>
                                      <p:to>
                                        <p:strVal val="visible"/>
                                      </p:to>
                                    </p:set>
                                    <p:animEffect transition="in" filter="dissolve">
                                      <p:cBhvr>
                                        <p:cTn id="73" dur="500"/>
                                        <p:tgtEl>
                                          <p:spTgt spid="51304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513048"/>
                                        </p:tgtEl>
                                        <p:attrNameLst>
                                          <p:attrName>style.visibility</p:attrName>
                                        </p:attrNameLst>
                                      </p:cBhvr>
                                      <p:to>
                                        <p:strVal val="visible"/>
                                      </p:to>
                                    </p:set>
                                    <p:animEffect transition="in" filter="dissolve">
                                      <p:cBhvr>
                                        <p:cTn id="78" dur="500"/>
                                        <p:tgtEl>
                                          <p:spTgt spid="51304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13046"/>
                                        </p:tgtEl>
                                        <p:attrNameLst>
                                          <p:attrName>style.visibility</p:attrName>
                                        </p:attrNameLst>
                                      </p:cBhvr>
                                      <p:to>
                                        <p:strVal val="visible"/>
                                      </p:to>
                                    </p:set>
                                    <p:animEffect transition="in" filter="dissolve">
                                      <p:cBhvr>
                                        <p:cTn id="81" dur="500"/>
                                        <p:tgtEl>
                                          <p:spTgt spid="51304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dissolv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36" grpId="0" animBg="1"/>
      <p:bldP spid="513039" grpId="0" animBg="1"/>
      <p:bldP spid="513040" grpId="0" animBg="1"/>
      <p:bldP spid="513045" grpId="0" animBg="1"/>
      <p:bldP spid="513046" grpId="0" animBg="1"/>
      <p:bldP spid="513053" grpId="0" animBg="1"/>
      <p:bldP spid="39" grpId="0" animBg="1"/>
      <p:bldP spid="40" grpId="0" animBg="1"/>
      <p:bldP spid="41" grpId="0" animBg="1"/>
      <p:bldP spid="28" grpId="0" animBg="1"/>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19</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pPr eaLnBrk="1" hangingPunct="1"/>
            <a:r>
              <a:rPr lang="en-US" altLang="zh-CN" b="1" dirty="0" smtClean="0">
                <a:solidFill>
                  <a:srgbClr val="C00000"/>
                </a:solidFill>
                <a:ea typeface="SimSun" pitchFamily="2" charset="-122"/>
              </a:rPr>
              <a:t>The Language of Business</a:t>
            </a:r>
          </a:p>
          <a:p>
            <a:pPr eaLnBrk="1" hangingPunct="1"/>
            <a:r>
              <a:rPr lang="en-US" altLang="zh-CN" dirty="0">
                <a:ea typeface="SimSun" pitchFamily="2" charset="-122"/>
              </a:rPr>
              <a:t>What is finance? Why do we need a financial system? </a:t>
            </a:r>
          </a:p>
          <a:p>
            <a:pPr eaLnBrk="1" hangingPunct="1"/>
            <a:r>
              <a:rPr lang="en-US" altLang="zh-CN" dirty="0">
                <a:ea typeface="SimSun" pitchFamily="2" charset="-122"/>
              </a:rPr>
              <a:t>Who are the players? </a:t>
            </a:r>
          </a:p>
          <a:p>
            <a:r>
              <a:rPr lang="en-US" altLang="zh-CN" dirty="0" smtClean="0">
                <a:ea typeface="SimSun" pitchFamily="2" charset="-122"/>
              </a:rPr>
              <a:t>How does it work?</a:t>
            </a:r>
          </a:p>
          <a:p>
            <a:pPr eaLnBrk="1" hangingPunct="1">
              <a:buNone/>
            </a:pPr>
            <a:endParaRPr lang="en-US" altLang="zh-CN"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en-US" altLang="zh-TW" dirty="0" smtClean="0"/>
              <a:t>Course Objective</a:t>
            </a:r>
          </a:p>
        </p:txBody>
      </p:sp>
      <p:sp>
        <p:nvSpPr>
          <p:cNvPr id="2" name="Rectangle 3"/>
          <p:cNvSpPr>
            <a:spLocks noGrp="1" noChangeArrowheads="1"/>
          </p:cNvSpPr>
          <p:nvPr>
            <p:ph idx="1"/>
          </p:nvPr>
        </p:nvSpPr>
        <p:spPr/>
        <p:txBody>
          <a:bodyPr>
            <a:normAutofit fontScale="92500" lnSpcReduction="20000"/>
          </a:bodyPr>
          <a:lstStyle/>
          <a:p>
            <a:r>
              <a:rPr lang="en-US" altLang="zh-CN" dirty="0" smtClean="0"/>
              <a:t>Understanding </a:t>
            </a:r>
          </a:p>
          <a:p>
            <a:pPr lvl="1"/>
            <a:r>
              <a:rPr lang="en-US" altLang="zh-CN" dirty="0" smtClean="0"/>
              <a:t>Fundamentals of DCF and  interest rates </a:t>
            </a:r>
          </a:p>
          <a:p>
            <a:pPr lvl="1"/>
            <a:r>
              <a:rPr lang="en-US" altLang="zh-CN" dirty="0" smtClean="0"/>
              <a:t>Basic asset pricing and  stock valuations</a:t>
            </a:r>
          </a:p>
          <a:p>
            <a:pPr lvl="1"/>
            <a:r>
              <a:rPr lang="en-US" altLang="zh-CN" dirty="0" smtClean="0"/>
              <a:t>What are the major types of financial institutions</a:t>
            </a:r>
          </a:p>
          <a:p>
            <a:pPr lvl="1"/>
            <a:r>
              <a:rPr lang="en-US" altLang="zh-CN" dirty="0"/>
              <a:t>W</a:t>
            </a:r>
            <a:r>
              <a:rPr lang="en-US" altLang="zh-CN" dirty="0" smtClean="0"/>
              <a:t>hat they do in practice</a:t>
            </a:r>
          </a:p>
          <a:p>
            <a:pPr lvl="1"/>
            <a:r>
              <a:rPr lang="en-US" altLang="zh-CN" dirty="0"/>
              <a:t>How they overlap with each other</a:t>
            </a:r>
          </a:p>
          <a:p>
            <a:pPr lvl="1"/>
            <a:r>
              <a:rPr lang="en-US" altLang="zh-CN" dirty="0" smtClean="0"/>
              <a:t>How they are regulated (if time allows)</a:t>
            </a:r>
          </a:p>
          <a:p>
            <a:r>
              <a:rPr lang="en-US" altLang="zh-CN" dirty="0" smtClean="0"/>
              <a:t>Special focus on the </a:t>
            </a:r>
            <a:r>
              <a:rPr lang="en-US" altLang="zh-CN" b="1" dirty="0" smtClean="0">
                <a:solidFill>
                  <a:schemeClr val="accent2">
                    <a:lumMod val="75000"/>
                  </a:schemeClr>
                </a:solidFill>
              </a:rPr>
              <a:t>Asian</a:t>
            </a:r>
            <a:r>
              <a:rPr lang="en-US" altLang="zh-CN" dirty="0" smtClean="0">
                <a:solidFill>
                  <a:schemeClr val="accent2">
                    <a:lumMod val="75000"/>
                  </a:schemeClr>
                </a:solidFill>
              </a:rPr>
              <a:t> </a:t>
            </a:r>
            <a:r>
              <a:rPr lang="en-US" altLang="zh-CN" b="1" dirty="0" smtClean="0">
                <a:solidFill>
                  <a:schemeClr val="accent2">
                    <a:lumMod val="75000"/>
                  </a:schemeClr>
                </a:solidFill>
              </a:rPr>
              <a:t>markets</a:t>
            </a:r>
            <a:r>
              <a:rPr lang="en-US" altLang="zh-CN" dirty="0" smtClean="0">
                <a:solidFill>
                  <a:schemeClr val="accent2">
                    <a:lumMod val="75000"/>
                  </a:schemeClr>
                </a:solidFill>
              </a:rPr>
              <a:t> </a:t>
            </a:r>
            <a:r>
              <a:rPr lang="en-US" altLang="zh-CN" dirty="0" smtClean="0"/>
              <a:t>as much as possible</a:t>
            </a:r>
          </a:p>
          <a:p>
            <a:r>
              <a:rPr lang="en-US" altLang="zh-CN" dirty="0" smtClean="0"/>
              <a:t>The approach will be very </a:t>
            </a:r>
            <a:r>
              <a:rPr lang="en-US" altLang="zh-CN" b="1" dirty="0" smtClean="0">
                <a:solidFill>
                  <a:schemeClr val="accent2">
                    <a:lumMod val="75000"/>
                  </a:schemeClr>
                </a:solidFill>
              </a:rPr>
              <a:t>practical</a:t>
            </a:r>
            <a:r>
              <a:rPr lang="en-US" altLang="zh-CN" dirty="0" smtClean="0">
                <a:solidFill>
                  <a:schemeClr val="accent2">
                    <a:lumMod val="75000"/>
                  </a:schemeClr>
                </a:solidFill>
              </a:rPr>
              <a:t> </a:t>
            </a:r>
          </a:p>
          <a:p>
            <a:pPr lvl="1"/>
            <a:r>
              <a:rPr lang="en-US" altLang="zh-CN" dirty="0"/>
              <a:t>D</a:t>
            </a:r>
            <a:r>
              <a:rPr lang="en-US" altLang="zh-CN" dirty="0" smtClean="0"/>
              <a:t>rawn from real life experience </a:t>
            </a:r>
          </a:p>
          <a:p>
            <a:pPr lvl="1"/>
            <a:r>
              <a:rPr lang="en-US" altLang="zh-CN" dirty="0" smtClean="0"/>
              <a:t>Exposure to market practice</a:t>
            </a:r>
            <a:endParaRPr lang="en-US" altLang="zh-TW" dirty="0" smtClean="0"/>
          </a:p>
        </p:txBody>
      </p:sp>
      <p:sp>
        <p:nvSpPr>
          <p:cNvPr id="4100" name="Slide Number Placeholder 5"/>
          <p:cNvSpPr>
            <a:spLocks noGrp="1"/>
          </p:cNvSpPr>
          <p:nvPr>
            <p:ph type="sldNum" sz="quarter" idx="10"/>
          </p:nvPr>
        </p:nvSpPr>
        <p:spPr/>
        <p:txBody>
          <a:bodyPr/>
          <a:lstStyle/>
          <a:p>
            <a:fld id="{05BD2485-3851-462F-A176-4C1F14737CDF}" type="slidenum">
              <a:rPr lang="en-US" altLang="en-US" smtClean="0"/>
              <a:pPr/>
              <a:t>2</a:t>
            </a:fld>
            <a:endParaRPr lang="en-US" altLang="en-US" dirty="0"/>
          </a:p>
        </p:txBody>
      </p:sp>
      <p:sp>
        <p:nvSpPr>
          <p:cNvPr id="4099" name="Footer Placeholder 4"/>
          <p:cNvSpPr>
            <a:spLocks noGrp="1"/>
          </p:cNvSpPr>
          <p:nvPr>
            <p:ph type="ftr" sz="quarter" idx="11"/>
          </p:nvPr>
        </p:nvSpPr>
        <p:spPr/>
        <p:txBody>
          <a:bodyPr/>
          <a:lstStyle/>
          <a:p>
            <a:r>
              <a:rPr lang="en-US" altLang="en-US" dirty="0" smtClean="0"/>
              <a:t>Introduction</a:t>
            </a:r>
            <a:endParaRPr lang="en-US" altLang="en-US" dirty="0"/>
          </a:p>
        </p:txBody>
      </p:sp>
      <p:sp>
        <p:nvSpPr>
          <p:cNvPr id="4103" name="Rectangle 4"/>
          <p:cNvSpPr>
            <a:spLocks noChangeArrowheads="1"/>
          </p:cNvSpPr>
          <p:nvPr/>
        </p:nvSpPr>
        <p:spPr bwMode="auto">
          <a:xfrm>
            <a:off x="6096000" y="381000"/>
            <a:ext cx="2743200" cy="1676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800" b="1" dirty="0">
                <a:solidFill>
                  <a:schemeClr val="accent2">
                    <a:lumMod val="75000"/>
                  </a:schemeClr>
                </a:solidFill>
                <a:ea typeface="PMingLiU" pitchFamily="18" charset="-120"/>
              </a:rPr>
              <a:t>Knowledge is nothing without understanding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03"/>
                                        </p:tgtEl>
                                        <p:attrNameLst>
                                          <p:attrName>style.visibility</p:attrName>
                                        </p:attrNameLst>
                                      </p:cBhvr>
                                      <p:to>
                                        <p:strVal val="visible"/>
                                      </p:to>
                                    </p:set>
                                    <p:animEffect transition="in" filter="fade">
                                      <p:cBhvr>
                                        <p:cTn id="42"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10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dirty="0" smtClean="0"/>
              <a:t>Quick reminder on types of firms</a:t>
            </a:r>
            <a:endParaRPr lang="zh-TW" altLang="en-US" dirty="0"/>
          </a:p>
        </p:txBody>
      </p:sp>
      <p:sp>
        <p:nvSpPr>
          <p:cNvPr id="8" name="Content Placeholder 7"/>
          <p:cNvSpPr>
            <a:spLocks noGrp="1"/>
          </p:cNvSpPr>
          <p:nvPr>
            <p:ph idx="1"/>
          </p:nvPr>
        </p:nvSpPr>
        <p:spPr/>
        <p:txBody>
          <a:bodyPr>
            <a:normAutofit/>
          </a:bodyPr>
          <a:lstStyle/>
          <a:p>
            <a:r>
              <a:rPr lang="en-US" altLang="zh-TW" dirty="0" smtClean="0"/>
              <a:t>When setting up a business, you have to decide which type of </a:t>
            </a:r>
            <a:r>
              <a:rPr lang="en-US" altLang="zh-TW" b="1" dirty="0" smtClean="0"/>
              <a:t>legal structure</a:t>
            </a:r>
            <a:r>
              <a:rPr lang="en-US" altLang="zh-TW" dirty="0" smtClean="0"/>
              <a:t> to use</a:t>
            </a:r>
          </a:p>
          <a:p>
            <a:pPr lvl="1"/>
            <a:r>
              <a:rPr lang="en-US" altLang="zh-TW" dirty="0"/>
              <a:t>There are many different types of legal structures ranging from sole proprietorship to listed limited liabilities corporations.</a:t>
            </a:r>
          </a:p>
          <a:p>
            <a:r>
              <a:rPr lang="en-US" altLang="zh-TW" dirty="0" smtClean="0"/>
              <a:t>The choices available to you depend on the country of incorporation’s </a:t>
            </a:r>
            <a:r>
              <a:rPr lang="en-US" altLang="zh-TW" b="1" dirty="0" smtClean="0"/>
              <a:t>legal system</a:t>
            </a:r>
            <a:r>
              <a:rPr lang="en-US" altLang="zh-TW" dirty="0" smtClean="0"/>
              <a:t>.</a:t>
            </a:r>
          </a:p>
          <a:p>
            <a:pPr lvl="1"/>
            <a:r>
              <a:rPr lang="en-US" altLang="zh-TW" dirty="0" smtClean="0"/>
              <a:t>For example, Hong Kong’s legal system is based on English law and is quite different from the US which has both federal law and different state laws</a:t>
            </a:r>
          </a:p>
          <a:p>
            <a:pPr lvl="1"/>
            <a:r>
              <a:rPr lang="en-US" altLang="zh-TW" dirty="0" smtClean="0"/>
              <a:t>New York law is different from Delaware law, for example</a:t>
            </a:r>
            <a:endParaRPr lang="zh-TW" altLang="en-US" dirty="0"/>
          </a:p>
        </p:txBody>
      </p:sp>
      <p:sp>
        <p:nvSpPr>
          <p:cNvPr id="10" name="Slide Number Placeholder 3"/>
          <p:cNvSpPr>
            <a:spLocks noGrp="1"/>
          </p:cNvSpPr>
          <p:nvPr>
            <p:ph type="sldNum" sz="quarter" idx="11"/>
          </p:nvPr>
        </p:nvSpPr>
        <p:spPr>
          <a:xfrm>
            <a:off x="8239125" y="6586538"/>
            <a:ext cx="919163" cy="293687"/>
          </a:xfrm>
        </p:spPr>
        <p:txBody>
          <a:bodyPr/>
          <a:lstStyle/>
          <a:p>
            <a:pPr algn="r">
              <a:defRPr/>
            </a:pPr>
            <a:fld id="{C62C5D46-D76E-4709-8477-6BB2039F6D8D}" type="slidenum">
              <a:rPr lang="en-US" altLang="en-US" sz="1400" b="0"/>
              <a:t>20</a:t>
            </a:fld>
            <a:endParaRPr lang="en-US" altLang="en-US" sz="1400" b="0" dirty="0"/>
          </a:p>
        </p:txBody>
      </p:sp>
      <p:sp>
        <p:nvSpPr>
          <p:cNvPr id="11" name="Footer Placeholder 2"/>
          <p:cNvSpPr txBox="1">
            <a:spLocks/>
          </p:cNvSpPr>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The firm and its structure</a:t>
            </a:r>
            <a:endParaRPr lang="en-US" altLang="en-US" sz="2000" dirty="0"/>
          </a:p>
        </p:txBody>
      </p:sp>
    </p:spTree>
    <p:extLst>
      <p:ext uri="{BB962C8B-B14F-4D97-AF65-F5344CB8AC3E}">
        <p14:creationId xmlns:p14="http://schemas.microsoft.com/office/powerpoint/2010/main" val="378580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of corporate organization in the financial industry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Mutual funds: </a:t>
            </a:r>
            <a:r>
              <a:rPr lang="en-US" b="1" dirty="0" smtClean="0"/>
              <a:t>mutual organization</a:t>
            </a:r>
            <a:r>
              <a:rPr lang="en-US" dirty="0" smtClean="0"/>
              <a:t>: the investors are also the shareholders (in a mutual organization, customers are the shareholders)</a:t>
            </a:r>
          </a:p>
          <a:p>
            <a:r>
              <a:rPr lang="en-US" dirty="0" smtClean="0"/>
              <a:t>Banks: typically listed corporations (</a:t>
            </a:r>
            <a:r>
              <a:rPr lang="en-US" b="1" dirty="0" smtClean="0"/>
              <a:t>limited liability companies</a:t>
            </a:r>
            <a:r>
              <a:rPr lang="en-US" dirty="0" smtClean="0"/>
              <a:t>) but some are cooperatives or credit unions ( a form of mutual organization)</a:t>
            </a:r>
          </a:p>
          <a:p>
            <a:r>
              <a:rPr lang="en-US" dirty="0" smtClean="0"/>
              <a:t>Insurance: can be limited liability companies or mutual organizations</a:t>
            </a:r>
          </a:p>
          <a:p>
            <a:r>
              <a:rPr lang="en-US" dirty="0" smtClean="0"/>
              <a:t>Hedge Funds and Private Equity Funds: </a:t>
            </a:r>
            <a:r>
              <a:rPr lang="en-US" b="1" dirty="0" smtClean="0"/>
              <a:t>limited partnerships</a:t>
            </a:r>
            <a:r>
              <a:rPr lang="en-US" dirty="0" smtClean="0"/>
              <a:t>, with General Partners and Limited Partners</a:t>
            </a:r>
          </a:p>
          <a:p>
            <a:r>
              <a:rPr lang="en-US" dirty="0" smtClean="0"/>
              <a:t>In the economy there are all forms of organizations, including many </a:t>
            </a:r>
            <a:r>
              <a:rPr lang="en-US" b="1" dirty="0" smtClean="0"/>
              <a:t>sole proprietorships</a:t>
            </a:r>
            <a:r>
              <a:rPr lang="en-US" dirty="0" smtClean="0"/>
              <a:t>, but the organizations we discuss in class are mainly limited liability companies (generally publicly listed)</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The firm and its structure</a:t>
            </a:r>
            <a:endParaRPr lang="en-US" altLang="en-US" dirty="0"/>
          </a:p>
        </p:txBody>
      </p:sp>
    </p:spTree>
    <p:extLst>
      <p:ext uri="{BB962C8B-B14F-4D97-AF65-F5344CB8AC3E}">
        <p14:creationId xmlns:p14="http://schemas.microsoft.com/office/powerpoint/2010/main" val="208832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corporation</a:t>
            </a:r>
            <a:endParaRPr lang="en-US" dirty="0"/>
          </a:p>
        </p:txBody>
      </p:sp>
      <p:sp>
        <p:nvSpPr>
          <p:cNvPr id="3" name="Content Placeholder 2"/>
          <p:cNvSpPr>
            <a:spLocks noGrp="1"/>
          </p:cNvSpPr>
          <p:nvPr>
            <p:ph idx="1"/>
          </p:nvPr>
        </p:nvSpPr>
        <p:spPr/>
        <p:txBody>
          <a:bodyPr/>
          <a:lstStyle/>
          <a:p>
            <a:r>
              <a:rPr lang="en-US" dirty="0" smtClean="0"/>
              <a:t>In business and finance classes, we generally focus on </a:t>
            </a:r>
            <a:r>
              <a:rPr lang="en-US" b="1" dirty="0" smtClean="0"/>
              <a:t>publicly listed corporations</a:t>
            </a:r>
            <a:r>
              <a:rPr lang="en-US" dirty="0" smtClean="0"/>
              <a:t>, which are limited liability companies.</a:t>
            </a:r>
          </a:p>
          <a:p>
            <a:r>
              <a:rPr lang="en-US" dirty="0" smtClean="0"/>
              <a:t>A corporation is a </a:t>
            </a:r>
            <a:r>
              <a:rPr lang="en-US" b="1" dirty="0" smtClean="0"/>
              <a:t>legal entity </a:t>
            </a:r>
            <a:r>
              <a:rPr lang="en-US" dirty="0" smtClean="0"/>
              <a:t>in its own right. It has rights and obligations under the relevant legal system.</a:t>
            </a:r>
          </a:p>
          <a:p>
            <a:r>
              <a:rPr lang="en-US" dirty="0" smtClean="0"/>
              <a:t>In such entities, the owners are the </a:t>
            </a:r>
            <a:r>
              <a:rPr lang="en-US" b="1" dirty="0" smtClean="0"/>
              <a:t>shareholders</a:t>
            </a:r>
            <a:r>
              <a:rPr lang="en-US" dirty="0" smtClean="0"/>
              <a:t>, but their liability is limited to the amount they have invested to buy the shares.</a:t>
            </a:r>
          </a:p>
          <a:p>
            <a:r>
              <a:rPr lang="en-US" dirty="0" smtClean="0"/>
              <a:t>The corporation has a </a:t>
            </a:r>
            <a:r>
              <a:rPr lang="en-US" b="1" dirty="0" smtClean="0"/>
              <a:t>governance structure</a:t>
            </a:r>
            <a:r>
              <a:rPr lang="en-US" dirty="0" smtClean="0"/>
              <a:t>, whereby the shareholders appoint a board of directors to represent their interests, and the board appoints a management team headed by a CEO.</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22</a:t>
            </a:fld>
            <a:endParaRPr lang="en-US" altLang="en-US"/>
          </a:p>
        </p:txBody>
      </p:sp>
      <p:sp>
        <p:nvSpPr>
          <p:cNvPr id="5" name="Footer Placeholder 4"/>
          <p:cNvSpPr>
            <a:spLocks noGrp="1"/>
          </p:cNvSpPr>
          <p:nvPr>
            <p:ph type="ftr" sz="quarter" idx="11"/>
          </p:nvPr>
        </p:nvSpPr>
        <p:spPr/>
        <p:txBody>
          <a:bodyPr/>
          <a:lstStyle/>
          <a:p>
            <a:pPr>
              <a:defRPr/>
            </a:pPr>
            <a:r>
              <a:rPr lang="en-US" altLang="en-US" dirty="0"/>
              <a:t>The firm and its </a:t>
            </a:r>
            <a:r>
              <a:rPr lang="en-US" altLang="en-US" dirty="0" smtClean="0"/>
              <a:t>structure</a:t>
            </a:r>
            <a:endParaRPr lang="en-US" altLang="en-US" dirty="0"/>
          </a:p>
        </p:txBody>
      </p:sp>
    </p:spTree>
    <p:extLst>
      <p:ext uri="{BB962C8B-B14F-4D97-AF65-F5344CB8AC3E}">
        <p14:creationId xmlns:p14="http://schemas.microsoft.com/office/powerpoint/2010/main" val="73363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3" name="Content Placeholder 2"/>
          <p:cNvSpPr>
            <a:spLocks noGrp="1"/>
          </p:cNvSpPr>
          <p:nvPr>
            <p:ph idx="1"/>
          </p:nvPr>
        </p:nvSpPr>
        <p:spPr/>
        <p:txBody>
          <a:bodyPr/>
          <a:lstStyle/>
          <a:p>
            <a:r>
              <a:rPr lang="en-US" dirty="0" smtClean="0"/>
              <a:t>The choice of legal structure has important implications:</a:t>
            </a:r>
          </a:p>
          <a:p>
            <a:pPr lvl="1"/>
            <a:r>
              <a:rPr lang="en-US" dirty="0" smtClean="0"/>
              <a:t>Risk for the different parties</a:t>
            </a:r>
          </a:p>
          <a:p>
            <a:pPr lvl="1"/>
            <a:r>
              <a:rPr lang="en-US" dirty="0" smtClean="0"/>
              <a:t>Tax</a:t>
            </a:r>
          </a:p>
          <a:p>
            <a:pPr lvl="1"/>
            <a:r>
              <a:rPr lang="en-US" dirty="0" smtClean="0"/>
              <a:t>Conflicts of interest</a:t>
            </a:r>
          </a:p>
          <a:p>
            <a:pPr lvl="1"/>
            <a:r>
              <a:rPr lang="en-US" dirty="0" smtClean="0"/>
              <a:t>Possibility to raise capital</a:t>
            </a:r>
          </a:p>
          <a:p>
            <a:pPr lvl="1"/>
            <a:r>
              <a:rPr lang="en-US" dirty="0" smtClean="0"/>
              <a:t>Survival of business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23</a:t>
            </a:fld>
            <a:endParaRPr lang="en-US" altLang="en-US"/>
          </a:p>
        </p:txBody>
      </p:sp>
      <p:sp>
        <p:nvSpPr>
          <p:cNvPr id="5" name="Footer Placeholder 4"/>
          <p:cNvSpPr>
            <a:spLocks noGrp="1"/>
          </p:cNvSpPr>
          <p:nvPr>
            <p:ph type="ftr" sz="quarter" idx="11"/>
          </p:nvPr>
        </p:nvSpPr>
        <p:spPr/>
        <p:txBody>
          <a:bodyPr/>
          <a:lstStyle/>
          <a:p>
            <a:pPr>
              <a:defRPr/>
            </a:pPr>
            <a:r>
              <a:rPr lang="en-US" altLang="en-US" dirty="0"/>
              <a:t>The firm and its </a:t>
            </a:r>
            <a:r>
              <a:rPr lang="en-US" altLang="en-US" dirty="0" smtClean="0"/>
              <a:t>structure</a:t>
            </a:r>
            <a:endParaRPr lang="en-US" altLang="en-US" dirty="0"/>
          </a:p>
        </p:txBody>
      </p:sp>
    </p:spTree>
    <p:extLst>
      <p:ext uri="{BB962C8B-B14F-4D97-AF65-F5344CB8AC3E}">
        <p14:creationId xmlns:p14="http://schemas.microsoft.com/office/powerpoint/2010/main" val="105480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What makes mutual organizations different?</a:t>
            </a:r>
          </a:p>
          <a:p>
            <a:r>
              <a:rPr lang="en-US" dirty="0" smtClean="0"/>
              <a:t>If my friend and I are lawyers and we want to set up our own law firm, what legal structure should we use?</a:t>
            </a:r>
          </a:p>
          <a:p>
            <a:r>
              <a:rPr lang="en-US" dirty="0" smtClean="0"/>
              <a:t>If you are a shareholder in a publicly listed corporation, are you responsible for the debt of the company?</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182035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7"/>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Financial Statements</a:t>
            </a:r>
          </a:p>
        </p:txBody>
      </p:sp>
      <p:sp>
        <p:nvSpPr>
          <p:cNvPr id="21507" name="Rectangle 18"/>
          <p:cNvSpPr>
            <a:spLocks noGrp="1" noChangeArrowheads="1"/>
          </p:cNvSpPr>
          <p:nvPr>
            <p:ph idx="1"/>
          </p:nvPr>
        </p:nvSpPr>
        <p:spPr/>
        <p:txBody>
          <a:bodyPr rIns="91440">
            <a:normAutofit fontScale="85000" lnSpcReduction="10000"/>
          </a:bodyPr>
          <a:lstStyle/>
          <a:p>
            <a:pPr eaLnBrk="1" hangingPunct="1">
              <a:spcBef>
                <a:spcPct val="35000"/>
              </a:spcBef>
            </a:pPr>
            <a:r>
              <a:rPr lang="en-US" altLang="zh-TW" b="1" dirty="0" smtClean="0">
                <a:ea typeface="ヒラギノ角ゴ Pro W3" pitchFamily="-65" charset="-128"/>
              </a:rPr>
              <a:t>Financial statements </a:t>
            </a:r>
            <a:r>
              <a:rPr lang="en-US" altLang="zh-TW" dirty="0" smtClean="0">
                <a:ea typeface="ヒラギノ角ゴ Pro W3" pitchFamily="-65" charset="-128"/>
              </a:rPr>
              <a:t>are accounting reports issued periodically to present past performance and a snapshot of the firm’s assets and the financing of those assets</a:t>
            </a:r>
          </a:p>
          <a:p>
            <a:pPr eaLnBrk="1" hangingPunct="1">
              <a:spcBef>
                <a:spcPct val="35000"/>
              </a:spcBef>
            </a:pPr>
            <a:r>
              <a:rPr lang="en-US" altLang="zh-TW" dirty="0" smtClean="0">
                <a:ea typeface="ヒラギノ角ゴ Pro W3" pitchFamily="-65" charset="-128"/>
              </a:rPr>
              <a:t>Regulations generally require publicly listed companies to file their annual financial statements with listing authorities; they must send an </a:t>
            </a:r>
            <a:r>
              <a:rPr lang="en-US" altLang="zh-TW" b="1" dirty="0" smtClean="0">
                <a:ea typeface="ヒラギノ角ゴ Pro W3" pitchFamily="-65" charset="-128"/>
              </a:rPr>
              <a:t>annual report </a:t>
            </a:r>
            <a:r>
              <a:rPr lang="en-US" altLang="zh-TW" dirty="0" smtClean="0">
                <a:ea typeface="ヒラギノ角ゴ Pro W3" pitchFamily="-65" charset="-128"/>
              </a:rPr>
              <a:t>together with their financial statements to their shareholders. The annual report is a yearly summary of the business. It must generally be verified by an </a:t>
            </a:r>
            <a:r>
              <a:rPr lang="en-US" altLang="zh-TW" b="1" dirty="0" smtClean="0">
                <a:ea typeface="ヒラギノ角ゴ Pro W3" pitchFamily="-65" charset="-128"/>
              </a:rPr>
              <a:t>auditor.</a:t>
            </a:r>
          </a:p>
          <a:p>
            <a:pPr marL="742950" lvl="2" indent="-342900">
              <a:spcBef>
                <a:spcPct val="35000"/>
              </a:spcBef>
            </a:pPr>
            <a:r>
              <a:rPr lang="en-US" altLang="zh-TW" dirty="0" smtClean="0">
                <a:ea typeface="ヒラギノ角ゴ Pro W3" pitchFamily="-65" charset="-128"/>
              </a:rPr>
              <a:t>Example: CX annual report </a:t>
            </a:r>
            <a:r>
              <a:rPr lang="en-US" altLang="zh-TW" dirty="0">
                <a:ea typeface="ヒラギノ角ゴ Pro W3" pitchFamily="-65" charset="-128"/>
                <a:hlinkClick r:id="rId3"/>
              </a:rPr>
              <a:t>https://</a:t>
            </a:r>
            <a:r>
              <a:rPr lang="en-US" altLang="zh-TW" dirty="0" smtClean="0">
                <a:ea typeface="ヒラギノ角ゴ Pro W3" pitchFamily="-65" charset="-128"/>
                <a:hlinkClick r:id="rId3"/>
              </a:rPr>
              <a:t>www.cathaypacific.com/content/dam/cx/about-us/investor-relations/interim-annual-reports/en/annual_report_2019_eng.pdf</a:t>
            </a:r>
            <a:r>
              <a:rPr lang="en-US" altLang="zh-TW" dirty="0" smtClean="0">
                <a:ea typeface="ヒラギノ角ゴ Pro W3" pitchFamily="-65" charset="-128"/>
              </a:rPr>
              <a:t> </a:t>
            </a:r>
          </a:p>
          <a:p>
            <a:pPr eaLnBrk="1" hangingPunct="1">
              <a:spcBef>
                <a:spcPct val="35000"/>
              </a:spcBef>
            </a:pPr>
            <a:r>
              <a:rPr lang="en-US" altLang="zh-TW" dirty="0" smtClean="0">
                <a:ea typeface="ヒラギノ角ゴ Pro W3" pitchFamily="-65" charset="-128"/>
              </a:rPr>
              <a:t>Investors, financial analysts, managers, and other interested parties such as creditors rely on financial statements to obtain reliable information about a corporation</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25</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85125579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standards</a:t>
            </a:r>
            <a:endParaRPr lang="en-US" dirty="0"/>
          </a:p>
        </p:txBody>
      </p:sp>
      <p:sp>
        <p:nvSpPr>
          <p:cNvPr id="3" name="Content Placeholder 2"/>
          <p:cNvSpPr>
            <a:spLocks noGrp="1"/>
          </p:cNvSpPr>
          <p:nvPr>
            <p:ph idx="1"/>
          </p:nvPr>
        </p:nvSpPr>
        <p:spPr/>
        <p:txBody>
          <a:bodyPr/>
          <a:lstStyle/>
          <a:p>
            <a:r>
              <a:rPr lang="en-US" dirty="0" smtClean="0"/>
              <a:t>Accounting standards provide the “language” of financial statements. </a:t>
            </a:r>
          </a:p>
          <a:p>
            <a:r>
              <a:rPr lang="en-US" dirty="0" smtClean="0"/>
              <a:t>There are different types of standards, like there are many languages – in the old days, each country had its own set of Generally Accepted Accounting Principles “</a:t>
            </a:r>
            <a:r>
              <a:rPr lang="en-US" b="1" dirty="0" smtClean="0"/>
              <a:t>GAAP</a:t>
            </a:r>
            <a:r>
              <a:rPr lang="en-US" dirty="0" smtClean="0"/>
              <a:t>”.</a:t>
            </a:r>
          </a:p>
          <a:p>
            <a:r>
              <a:rPr lang="en-US" dirty="0" smtClean="0"/>
              <a:t>Two main global standards nowadays, which are broadly converging:</a:t>
            </a:r>
          </a:p>
          <a:p>
            <a:pPr lvl="1"/>
            <a:r>
              <a:rPr lang="en-US" b="1" dirty="0" smtClean="0"/>
              <a:t>IFRS</a:t>
            </a:r>
            <a:r>
              <a:rPr lang="en-US" dirty="0" smtClean="0"/>
              <a:t> (International Financial Reporting Standards) which are increasingly adopted worldwide (currently &gt; 100 countries)</a:t>
            </a:r>
          </a:p>
          <a:p>
            <a:pPr lvl="1"/>
            <a:r>
              <a:rPr lang="en-US" b="1" dirty="0" smtClean="0"/>
              <a:t>US GAAP </a:t>
            </a:r>
            <a:r>
              <a:rPr lang="en-US" dirty="0" smtClean="0"/>
              <a:t>in the US only, but companies who want to issue securities in the US market have to convert their statements to US GAAP (unless they use IFRS)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26</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1413011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out which accounting standards are used in your country</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27</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777305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auditor</a:t>
            </a:r>
            <a:endParaRPr lang="en-US" dirty="0"/>
          </a:p>
        </p:txBody>
      </p:sp>
      <p:sp>
        <p:nvSpPr>
          <p:cNvPr id="3" name="Content Placeholder 2"/>
          <p:cNvSpPr>
            <a:spLocks noGrp="1"/>
          </p:cNvSpPr>
          <p:nvPr>
            <p:ph idx="1"/>
          </p:nvPr>
        </p:nvSpPr>
        <p:spPr/>
        <p:txBody>
          <a:bodyPr/>
          <a:lstStyle/>
          <a:p>
            <a:r>
              <a:rPr lang="en-US" dirty="0" smtClean="0"/>
              <a:t>Financial statements generally must be reviewed and certified by an auditor.</a:t>
            </a:r>
          </a:p>
          <a:p>
            <a:r>
              <a:rPr lang="en-US" dirty="0" smtClean="0"/>
              <a:t>The auditor must check that the financial statements present a true picture of the financial health of the company, and must sign off on the statements by providing a statement to the shareholders</a:t>
            </a:r>
          </a:p>
          <a:p>
            <a:r>
              <a:rPr lang="en-US" dirty="0" smtClean="0"/>
              <a:t>Problem: conflicts of interest.</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28</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27199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Why </a:t>
            </a:r>
            <a:r>
              <a:rPr lang="en-US" dirty="0"/>
              <a:t>do firms have to publish financial reports</a:t>
            </a:r>
            <a:r>
              <a:rPr lang="en-US" dirty="0" smtClean="0"/>
              <a:t>?</a:t>
            </a:r>
          </a:p>
          <a:p>
            <a:r>
              <a:rPr lang="en-US" dirty="0" smtClean="0"/>
              <a:t>Why does it matter that there are different accounting standards?</a:t>
            </a:r>
            <a:endParaRPr lang="en-US" dirty="0"/>
          </a:p>
          <a:p>
            <a:r>
              <a:rPr lang="en-US" dirty="0"/>
              <a:t>What is the role of auditors?</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29</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59761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p:txBody>
          <a:bodyPr/>
          <a:lstStyle/>
          <a:p>
            <a:pPr eaLnBrk="1" hangingPunct="1"/>
            <a:r>
              <a:rPr lang="en-US" altLang="zh-CN" smtClean="0">
                <a:ea typeface="SimSun" pitchFamily="2" charset="-122"/>
              </a:rPr>
              <a:t> Grading</a:t>
            </a:r>
          </a:p>
        </p:txBody>
      </p:sp>
      <p:sp>
        <p:nvSpPr>
          <p:cNvPr id="441347" name="Rectangle 3"/>
          <p:cNvSpPr>
            <a:spLocks noGrp="1" noChangeArrowheads="1"/>
          </p:cNvSpPr>
          <p:nvPr>
            <p:ph type="body" sz="half" idx="4294967295"/>
          </p:nvPr>
        </p:nvSpPr>
        <p:spPr>
          <a:xfrm>
            <a:off x="533400" y="1719263"/>
            <a:ext cx="7847013" cy="947737"/>
          </a:xfrm>
        </p:spPr>
        <p:txBody>
          <a:bodyPr/>
          <a:lstStyle/>
          <a:p>
            <a:pPr eaLnBrk="1" hangingPunct="1">
              <a:lnSpc>
                <a:spcPct val="90000"/>
              </a:lnSpc>
            </a:pPr>
            <a:r>
              <a:rPr lang="en-US" altLang="zh-CN" sz="2600" b="1" u="sng" smtClean="0">
                <a:ea typeface="SimSun" pitchFamily="2" charset="-122"/>
              </a:rPr>
              <a:t>Assessment:</a:t>
            </a:r>
            <a:endParaRPr lang="en-US" altLang="zh-CN" sz="2600" smtClean="0">
              <a:ea typeface="SimSun" pitchFamily="2" charset="-122"/>
            </a:endParaRPr>
          </a:p>
          <a:p>
            <a:pPr eaLnBrk="1" hangingPunct="1">
              <a:lnSpc>
                <a:spcPct val="90000"/>
              </a:lnSpc>
              <a:buFont typeface="Wingdings" pitchFamily="2" charset="2"/>
              <a:buNone/>
            </a:pPr>
            <a:r>
              <a:rPr lang="en-US" altLang="zh-CN" sz="2600" smtClean="0">
                <a:ea typeface="SimSun" pitchFamily="2" charset="-122"/>
              </a:rPr>
              <a:t>	The final grading will be determined as follows: </a:t>
            </a:r>
            <a:r>
              <a:rPr lang="en-US" altLang="zh-CN" sz="2600" b="1" smtClean="0">
                <a:ea typeface="SimSun" pitchFamily="2" charset="-122"/>
              </a:rPr>
              <a:t>				</a:t>
            </a:r>
          </a:p>
        </p:txBody>
      </p:sp>
      <p:graphicFrame>
        <p:nvGraphicFramePr>
          <p:cNvPr id="441404" name="Group 60"/>
          <p:cNvGraphicFramePr>
            <a:graphicFrameLocks noGrp="1"/>
          </p:cNvGraphicFramePr>
          <p:nvPr>
            <p:ph sz="half" idx="4294967295"/>
            <p:extLst>
              <p:ext uri="{D42A27DB-BD31-4B8C-83A1-F6EECF244321}">
                <p14:modId xmlns:p14="http://schemas.microsoft.com/office/powerpoint/2010/main" val="3271659177"/>
              </p:ext>
            </p:extLst>
          </p:nvPr>
        </p:nvGraphicFramePr>
        <p:xfrm>
          <a:off x="685800" y="2819400"/>
          <a:ext cx="8077200" cy="3124202"/>
        </p:xfrm>
        <a:graphic>
          <a:graphicData uri="http://schemas.openxmlformats.org/drawingml/2006/table">
            <a:tbl>
              <a:tblPr/>
              <a:tblGrid>
                <a:gridCol w="6477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Participation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333399"/>
                          </a:solidFill>
                          <a:effectLst/>
                          <a:latin typeface="Arial" charset="0"/>
                          <a:ea typeface="SimSun" pitchFamily="2" charset="-122"/>
                          <a:cs typeface="Arial" charset="0"/>
                        </a:rPr>
                        <a:t>4 Online Quizzes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008000"/>
                          </a:solidFill>
                          <a:effectLst/>
                          <a:latin typeface="Arial" charset="0"/>
                          <a:ea typeface="SimSun" pitchFamily="2" charset="-122"/>
                          <a:cs typeface="Arial" charset="0"/>
                        </a:rPr>
                        <a:t>Group Assignment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charset="0"/>
                          <a:ea typeface="SimSun" pitchFamily="2" charset="-122"/>
                          <a:cs typeface="Arial" charset="0"/>
                        </a:rPr>
                        <a:t>Exam 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charset="0"/>
                          <a:ea typeface="SimSun" pitchFamily="2" charset="-122"/>
                          <a:cs typeface="Arial" charset="0"/>
                        </a:rPr>
                        <a:t>Exam II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41362" name="Picture 18" descr="j0288928"/>
          <p:cNvPicPr>
            <a:picLocks noChangeAspect="1" noChangeArrowheads="1" noCrop="1"/>
          </p:cNvPicPr>
          <p:nvPr/>
        </p:nvPicPr>
        <p:blipFill>
          <a:blip r:embed="rId3" cstate="print"/>
          <a:srcRect/>
          <a:stretch>
            <a:fillRect/>
          </a:stretch>
        </p:blipFill>
        <p:spPr bwMode="auto">
          <a:xfrm>
            <a:off x="7086600" y="152400"/>
            <a:ext cx="1905000" cy="1803400"/>
          </a:xfrm>
          <a:prstGeom prst="rect">
            <a:avLst/>
          </a:prstGeom>
          <a:noFill/>
          <a:ln w="9525">
            <a:noFill/>
            <a:miter lim="800000"/>
            <a:headEnd/>
            <a:tailEnd/>
          </a:ln>
        </p:spPr>
      </p:pic>
      <p:sp>
        <p:nvSpPr>
          <p:cNvPr id="10"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
        <p:nvSpPr>
          <p:cNvPr id="11"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1362"/>
                                        </p:tgtEl>
                                        <p:attrNameLst>
                                          <p:attrName>style.visibility</p:attrName>
                                        </p:attrNameLst>
                                      </p:cBhvr>
                                      <p:to>
                                        <p:strVal val="visible"/>
                                      </p:to>
                                    </p:set>
                                    <p:anim calcmode="lin" valueType="num">
                                      <p:cBhvr additive="base">
                                        <p:cTn id="7" dur="500" fill="hold"/>
                                        <p:tgtEl>
                                          <p:spTgt spid="441362"/>
                                        </p:tgtEl>
                                        <p:attrNameLst>
                                          <p:attrName>ppt_x</p:attrName>
                                        </p:attrNameLst>
                                      </p:cBhvr>
                                      <p:tavLst>
                                        <p:tav tm="0">
                                          <p:val>
                                            <p:strVal val="0-#ppt_w/2"/>
                                          </p:val>
                                        </p:tav>
                                        <p:tav tm="100000">
                                          <p:val>
                                            <p:strVal val="#ppt_x"/>
                                          </p:val>
                                        </p:tav>
                                      </p:tavLst>
                                    </p:anim>
                                    <p:anim calcmode="lin" valueType="num">
                                      <p:cBhvr additive="base">
                                        <p:cTn id="8" dur="500" fill="hold"/>
                                        <p:tgtEl>
                                          <p:spTgt spid="441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7">
                                            <p:txEl>
                                              <p:pRg st="0" end="0"/>
                                            </p:txEl>
                                          </p:spTgt>
                                        </p:tgtEl>
                                        <p:attrNameLst>
                                          <p:attrName>style.visibility</p:attrName>
                                        </p:attrNameLst>
                                      </p:cBhvr>
                                      <p:to>
                                        <p:strVal val="visible"/>
                                      </p:to>
                                    </p:set>
                                    <p:anim calcmode="lin" valueType="num">
                                      <p:cBhvr additive="base">
                                        <p:cTn id="13" dur="500" fill="hold"/>
                                        <p:tgtEl>
                                          <p:spTgt spid="4413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1347">
                                            <p:txEl>
                                              <p:pRg st="1" end="1"/>
                                            </p:txEl>
                                          </p:spTgt>
                                        </p:tgtEl>
                                        <p:attrNameLst>
                                          <p:attrName>style.visibility</p:attrName>
                                        </p:attrNameLst>
                                      </p:cBhvr>
                                      <p:to>
                                        <p:strVal val="visible"/>
                                      </p:to>
                                    </p:set>
                                    <p:anim calcmode="lin" valueType="num">
                                      <p:cBhvr additive="base">
                                        <p:cTn id="19" dur="500" fill="hold"/>
                                        <p:tgtEl>
                                          <p:spTgt spid="4413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41404"/>
                                        </p:tgtEl>
                                        <p:attrNameLst>
                                          <p:attrName>style.visibility</p:attrName>
                                        </p:attrNameLst>
                                      </p:cBhvr>
                                      <p:to>
                                        <p:strVal val="visible"/>
                                      </p:to>
                                    </p:set>
                                    <p:anim calcmode="lin" valueType="num">
                                      <p:cBhvr>
                                        <p:cTn id="25" dur="500" fill="hold"/>
                                        <p:tgtEl>
                                          <p:spTgt spid="441404"/>
                                        </p:tgtEl>
                                        <p:attrNameLst>
                                          <p:attrName>ppt_w</p:attrName>
                                        </p:attrNameLst>
                                      </p:cBhvr>
                                      <p:tavLst>
                                        <p:tav tm="0">
                                          <p:val>
                                            <p:fltVal val="0"/>
                                          </p:val>
                                        </p:tav>
                                        <p:tav tm="100000">
                                          <p:val>
                                            <p:strVal val="#ppt_w"/>
                                          </p:val>
                                        </p:tav>
                                      </p:tavLst>
                                    </p:anim>
                                    <p:anim calcmode="lin" valueType="num">
                                      <p:cBhvr>
                                        <p:cTn id="26" dur="500" fill="hold"/>
                                        <p:tgtEl>
                                          <p:spTgt spid="441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ea typeface="ヒラギノ角ゴ Pro W3" pitchFamily="-65" charset="-128"/>
              </a:rPr>
              <a:t>Types of Financial Statements</a:t>
            </a:r>
            <a:endParaRPr lang="zh-TW" altLang="en-US" dirty="0"/>
          </a:p>
        </p:txBody>
      </p:sp>
      <p:sp>
        <p:nvSpPr>
          <p:cNvPr id="3" name="Content Placeholder 2"/>
          <p:cNvSpPr>
            <a:spLocks noGrp="1"/>
          </p:cNvSpPr>
          <p:nvPr>
            <p:ph idx="1"/>
          </p:nvPr>
        </p:nvSpPr>
        <p:spPr/>
        <p:txBody>
          <a:bodyPr/>
          <a:lstStyle/>
          <a:p>
            <a:r>
              <a:rPr lang="en-US" altLang="zh-TW" dirty="0" smtClean="0"/>
              <a:t>The main types of financial statements are:</a:t>
            </a:r>
          </a:p>
          <a:p>
            <a:pPr lvl="1"/>
            <a:r>
              <a:rPr lang="en-US" altLang="zh-TW" dirty="0" smtClean="0"/>
              <a:t>Balance sheet (statement of financial position)</a:t>
            </a:r>
          </a:p>
          <a:p>
            <a:pPr lvl="1"/>
            <a:r>
              <a:rPr lang="en-US" altLang="zh-TW" dirty="0" smtClean="0"/>
              <a:t>Income statement (profits and loss account)</a:t>
            </a:r>
          </a:p>
          <a:p>
            <a:pPr lvl="1"/>
            <a:r>
              <a:rPr lang="en-US" altLang="zh-TW" dirty="0" smtClean="0"/>
              <a:t>Cash flow statement</a:t>
            </a:r>
          </a:p>
          <a:p>
            <a:pPr lvl="1"/>
            <a:r>
              <a:rPr lang="en-US" altLang="zh-TW" dirty="0" smtClean="0"/>
              <a:t>Statement of changes in shareholders equity</a:t>
            </a:r>
            <a:endParaRPr lang="zh-TW" altLang="en-US" dirty="0"/>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30</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826915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dirty="0" smtClean="0">
                <a:ea typeface="ヒラギノ角ゴ Pro W3" pitchFamily="-65" charset="-128"/>
              </a:rPr>
              <a:t>The Balance Sheet</a:t>
            </a:r>
          </a:p>
        </p:txBody>
      </p:sp>
      <p:sp>
        <p:nvSpPr>
          <p:cNvPr id="31747" name="Rectangle 3"/>
          <p:cNvSpPr>
            <a:spLocks noGrp="1" noChangeArrowheads="1"/>
          </p:cNvSpPr>
          <p:nvPr>
            <p:ph idx="1"/>
          </p:nvPr>
        </p:nvSpPr>
        <p:spPr/>
        <p:txBody>
          <a:bodyPr rIns="91440"/>
          <a:lstStyle/>
          <a:p>
            <a:pPr eaLnBrk="1" hangingPunct="1">
              <a:lnSpc>
                <a:spcPct val="90000"/>
              </a:lnSpc>
              <a:spcBef>
                <a:spcPct val="35000"/>
              </a:spcBef>
            </a:pPr>
            <a:r>
              <a:rPr lang="en-US" altLang="zh-TW" dirty="0" smtClean="0">
                <a:ea typeface="ヒラギノ角ゴ Pro W3" pitchFamily="-65" charset="-128"/>
              </a:rPr>
              <a:t>Also called “Statement of Financial Position”</a:t>
            </a:r>
          </a:p>
          <a:p>
            <a:pPr eaLnBrk="1" hangingPunct="1">
              <a:lnSpc>
                <a:spcPct val="90000"/>
              </a:lnSpc>
              <a:spcBef>
                <a:spcPct val="35000"/>
              </a:spcBef>
            </a:pPr>
            <a:r>
              <a:rPr lang="en-US" altLang="zh-TW" dirty="0" smtClean="0">
                <a:ea typeface="ヒラギノ角ゴ Pro W3" pitchFamily="-65" charset="-128"/>
              </a:rPr>
              <a:t>Lists the firm’s </a:t>
            </a:r>
            <a:r>
              <a:rPr lang="en-US" altLang="zh-TW" dirty="0" smtClean="0">
                <a:solidFill>
                  <a:schemeClr val="accent1"/>
                </a:solidFill>
                <a:ea typeface="ヒラギノ角ゴ Pro W3" pitchFamily="-65" charset="-128"/>
              </a:rPr>
              <a:t>assets</a:t>
            </a:r>
            <a:r>
              <a:rPr lang="en-US" altLang="zh-TW" dirty="0" smtClean="0">
                <a:ea typeface="ヒラギノ角ゴ Pro W3" pitchFamily="-65" charset="-128"/>
              </a:rPr>
              <a:t> and </a:t>
            </a:r>
            <a:r>
              <a:rPr lang="en-US" altLang="zh-TW" dirty="0" smtClean="0">
                <a:solidFill>
                  <a:schemeClr val="accent1"/>
                </a:solidFill>
                <a:ea typeface="ヒラギノ角ゴ Pro W3" pitchFamily="-65" charset="-128"/>
              </a:rPr>
              <a:t>liabilities</a:t>
            </a:r>
            <a:r>
              <a:rPr lang="en-US" altLang="zh-TW" dirty="0" smtClean="0">
                <a:ea typeface="ヒラギノ角ゴ Pro W3" pitchFamily="-65" charset="-128"/>
              </a:rPr>
              <a:t>, as well as </a:t>
            </a:r>
            <a:r>
              <a:rPr lang="en-US" altLang="zh-TW" dirty="0" smtClean="0">
                <a:solidFill>
                  <a:schemeClr val="accent1"/>
                </a:solidFill>
                <a:ea typeface="ヒラギノ角ゴ Pro W3" pitchFamily="-65" charset="-128"/>
              </a:rPr>
              <a:t>shareholders’ equity</a:t>
            </a:r>
          </a:p>
          <a:p>
            <a:pPr eaLnBrk="1" hangingPunct="1">
              <a:lnSpc>
                <a:spcPct val="90000"/>
              </a:lnSpc>
              <a:spcBef>
                <a:spcPct val="35000"/>
              </a:spcBef>
            </a:pPr>
            <a:r>
              <a:rPr lang="en-US" altLang="zh-TW" dirty="0" smtClean="0">
                <a:ea typeface="ヒラギノ角ゴ Pro W3" pitchFamily="-65" charset="-128"/>
              </a:rPr>
              <a:t>Provides a snapshot of the firm’s financial position </a:t>
            </a:r>
            <a:r>
              <a:rPr lang="en-US" altLang="zh-TW" dirty="0" smtClean="0">
                <a:solidFill>
                  <a:schemeClr val="accent2">
                    <a:lumMod val="75000"/>
                  </a:schemeClr>
                </a:solidFill>
                <a:ea typeface="ヒラギノ角ゴ Pro W3" pitchFamily="-65" charset="-128"/>
              </a:rPr>
              <a:t>at a given point in time</a:t>
            </a:r>
          </a:p>
          <a:p>
            <a:pPr eaLnBrk="1" hangingPunct="1">
              <a:lnSpc>
                <a:spcPct val="90000"/>
              </a:lnSpc>
              <a:spcBef>
                <a:spcPct val="35000"/>
              </a:spcBef>
            </a:pPr>
            <a:endParaRPr lang="en-US" altLang="zh-TW" dirty="0" smtClean="0">
              <a:ea typeface="ヒラギノ角ゴ Pro W3" pitchFamily="-65" charset="-128"/>
            </a:endParaRP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31</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Rounded Rectangle 6"/>
          <p:cNvSpPr/>
          <p:nvPr/>
        </p:nvSpPr>
        <p:spPr>
          <a:xfrm>
            <a:off x="1600200" y="3308048"/>
            <a:ext cx="518457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In simple terms, a balance sheet presents a picture of what the firm OWNS (assets) and OWES (liabilities) at a specific point of time.</a:t>
            </a:r>
            <a:endParaRPr lang="zh-TW" altLang="en-US" sz="2400" dirty="0"/>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17816177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6200"/>
            <a:ext cx="8229600" cy="1143000"/>
          </a:xfrm>
        </p:spPr>
        <p:txBody>
          <a:bodyPr>
            <a:noAutofit/>
          </a:bodyPr>
          <a:lstStyle/>
          <a:p>
            <a:pPr eaLnBrk="1" hangingPunct="1"/>
            <a:r>
              <a:rPr lang="en-US" altLang="zh-TW" sz="2800" dirty="0" smtClean="0">
                <a:ea typeface="ヒラギノ角ゴ Pro W3" pitchFamily="-65" charset="-128"/>
              </a:rPr>
              <a:t>Illustration: </a:t>
            </a:r>
            <a:r>
              <a:rPr lang="en-US" altLang="zh-TW" sz="2800" b="0" dirty="0" smtClean="0">
                <a:ea typeface="ヒラギノ角ゴ Pro W3" pitchFamily="-65" charset="-128"/>
              </a:rPr>
              <a:t>Global Corporation Balance Sheet for 2012 and 2013</a:t>
            </a:r>
            <a:endParaRPr lang="en-US" altLang="zh-TW" sz="2800" dirty="0" smtClean="0">
              <a:ea typeface="ヒラギノ角ゴ Pro W3" pitchFamily="-65" charset="-128"/>
            </a:endParaRP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32</a:t>
            </a:fld>
            <a:endParaRPr lang="en-US"/>
          </a:p>
        </p:txBody>
      </p:sp>
      <p:pic>
        <p:nvPicPr>
          <p:cNvPr id="8" name="Picture 3" descr="tbl02_01.gif"/>
          <p:cNvPicPr>
            <a:picLocks noGrp="1" noChangeAspect="1"/>
          </p:cNvPicPr>
          <p:nvPr>
            <p:ph idx="1"/>
          </p:nvPr>
        </p:nvPicPr>
        <p:blipFill>
          <a:blip r:embed="rId3" cstate="print"/>
          <a:srcRect/>
          <a:stretch>
            <a:fillRect/>
          </a:stretch>
        </p:blipFill>
        <p:spPr bwMode="auto">
          <a:xfrm>
            <a:off x="1099393" y="1219200"/>
            <a:ext cx="6856983" cy="4784725"/>
          </a:xfrm>
          <a:prstGeom prst="rect">
            <a:avLst/>
          </a:prstGeom>
          <a:noFill/>
          <a:ln w="9525">
            <a:noFill/>
            <a:miter lim="800000"/>
            <a:headEnd/>
            <a:tailEnd/>
          </a:ln>
        </p:spPr>
      </p:pic>
      <p:sp>
        <p:nvSpPr>
          <p:cNvPr id="7" name="Rectangle 6"/>
          <p:cNvSpPr/>
          <p:nvPr/>
        </p:nvSpPr>
        <p:spPr>
          <a:xfrm>
            <a:off x="8028384" y="1795264"/>
            <a:ext cx="1008112"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Sources</a:t>
            </a:r>
            <a:r>
              <a:rPr lang="en-US" altLang="zh-TW" sz="2000" dirty="0" smtClean="0"/>
              <a:t> of Capital –</a:t>
            </a:r>
          </a:p>
          <a:p>
            <a:pPr algn="ctr"/>
            <a:r>
              <a:rPr lang="en-US" altLang="zh-TW" sz="2000" dirty="0" smtClean="0"/>
              <a:t>What we OWE</a:t>
            </a:r>
            <a:endParaRPr lang="zh-TW" altLang="en-US" sz="2000" dirty="0"/>
          </a:p>
        </p:txBody>
      </p:sp>
      <p:sp>
        <p:nvSpPr>
          <p:cNvPr id="9" name="Rectangle 8"/>
          <p:cNvSpPr/>
          <p:nvPr/>
        </p:nvSpPr>
        <p:spPr>
          <a:xfrm>
            <a:off x="35496" y="1795264"/>
            <a:ext cx="936104"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Uses</a:t>
            </a:r>
            <a:r>
              <a:rPr lang="en-US" altLang="zh-TW" sz="2000" dirty="0" smtClean="0"/>
              <a:t> of Capital</a:t>
            </a:r>
          </a:p>
          <a:p>
            <a:pPr algn="ctr"/>
            <a:r>
              <a:rPr lang="en-US" altLang="zh-TW" sz="2000" dirty="0" smtClean="0"/>
              <a:t>- </a:t>
            </a:r>
          </a:p>
          <a:p>
            <a:pPr algn="ctr"/>
            <a:r>
              <a:rPr lang="en-US" altLang="zh-TW" sz="2000" dirty="0" smtClean="0"/>
              <a:t>What we OWN</a:t>
            </a:r>
            <a:endParaRPr lang="zh-TW" altLang="en-US" sz="2000" dirty="0"/>
          </a:p>
        </p:txBody>
      </p:sp>
      <p:sp>
        <p:nvSpPr>
          <p:cNvPr id="10" name="Rectangle 9"/>
          <p:cNvSpPr/>
          <p:nvPr/>
        </p:nvSpPr>
        <p:spPr>
          <a:xfrm>
            <a:off x="4283968" y="4315544"/>
            <a:ext cx="3672408"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Rectangle 10"/>
          <p:cNvSpPr/>
          <p:nvPr/>
        </p:nvSpPr>
        <p:spPr>
          <a:xfrm>
            <a:off x="1115616" y="4315544"/>
            <a:ext cx="28803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The difference between assets and liabilities is the shareholders’ equity</a:t>
            </a:r>
            <a:endParaRPr lang="zh-TW" altLang="en-US" dirty="0"/>
          </a:p>
        </p:txBody>
      </p:sp>
      <p:sp>
        <p:nvSpPr>
          <p:cNvPr id="12" name="Rectangle 11"/>
          <p:cNvSpPr/>
          <p:nvPr/>
        </p:nvSpPr>
        <p:spPr>
          <a:xfrm>
            <a:off x="8028384" y="4315544"/>
            <a:ext cx="10081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The firm’s net worth</a:t>
            </a:r>
            <a:endParaRPr lang="zh-TW" altLang="en-US" dirty="0"/>
          </a:p>
        </p:txBody>
      </p:sp>
      <p:cxnSp>
        <p:nvCxnSpPr>
          <p:cNvPr id="14" name="Straight Arrow Connector 13"/>
          <p:cNvCxnSpPr>
            <a:stCxn id="11" idx="3"/>
            <a:endCxn id="10" idx="1"/>
          </p:cNvCxnSpPr>
          <p:nvPr/>
        </p:nvCxnSpPr>
        <p:spPr>
          <a:xfrm>
            <a:off x="3995936" y="4783596"/>
            <a:ext cx="28803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6" name="Rectangle 15"/>
          <p:cNvSpPr/>
          <p:nvPr/>
        </p:nvSpPr>
        <p:spPr>
          <a:xfrm>
            <a:off x="0" y="1435224"/>
            <a:ext cx="11156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ASSETS</a:t>
            </a:r>
            <a:endParaRPr lang="zh-TW" altLang="en-US" dirty="0"/>
          </a:p>
        </p:txBody>
      </p:sp>
      <p:sp>
        <p:nvSpPr>
          <p:cNvPr id="17" name="Rectangle 16"/>
          <p:cNvSpPr/>
          <p:nvPr/>
        </p:nvSpPr>
        <p:spPr>
          <a:xfrm>
            <a:off x="7956376" y="1435224"/>
            <a:ext cx="122413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LIABILITIES</a:t>
            </a:r>
            <a:endParaRPr lang="zh-TW" altLang="en-US" dirty="0"/>
          </a:p>
        </p:txBody>
      </p:sp>
      <p:sp>
        <p:nvSpPr>
          <p:cNvPr id="1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11238170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4"/>
          <p:cNvSpPr>
            <a:spLocks noGrp="1" noChangeArrowheads="1"/>
          </p:cNvSpPr>
          <p:nvPr>
            <p:ph type="title"/>
          </p:nvPr>
        </p:nvSpPr>
        <p:spPr/>
        <p:txBody>
          <a:bodyPr/>
          <a:lstStyle/>
          <a:p>
            <a:pPr eaLnBrk="1" hangingPunct="1"/>
            <a:r>
              <a:rPr lang="en-US" altLang="zh-TW" dirty="0" smtClean="0">
                <a:ea typeface="ヒラギノ角ゴ Pro W3" pitchFamily="-65" charset="-128"/>
              </a:rPr>
              <a:t>The Balance Sheet</a:t>
            </a:r>
          </a:p>
        </p:txBody>
      </p:sp>
      <p:sp>
        <p:nvSpPr>
          <p:cNvPr id="35843" name="Rectangle 15"/>
          <p:cNvSpPr>
            <a:spLocks noGrp="1" noChangeArrowheads="1"/>
          </p:cNvSpPr>
          <p:nvPr>
            <p:ph idx="1"/>
          </p:nvPr>
        </p:nvSpPr>
        <p:spPr/>
        <p:txBody>
          <a:bodyPr rIns="91440"/>
          <a:lstStyle/>
          <a:p>
            <a:pPr eaLnBrk="1" hangingPunct="1"/>
            <a:r>
              <a:rPr lang="en-US" altLang="zh-TW" dirty="0" smtClean="0">
                <a:ea typeface="ヒラギノ角ゴ Pro W3" pitchFamily="-65" charset="-128"/>
              </a:rPr>
              <a:t>The Balance Sheet Identity</a:t>
            </a:r>
          </a:p>
          <a:p>
            <a:pPr lvl="1" eaLnBrk="1" hangingPunct="1"/>
            <a:r>
              <a:rPr lang="en-US" altLang="zh-TW" dirty="0" smtClean="0">
                <a:ea typeface="ヒラギノ角ゴ Pro W3" pitchFamily="-65" charset="-128"/>
              </a:rPr>
              <a:t>The two sides of the balance sheet must </a:t>
            </a:r>
            <a:r>
              <a:rPr lang="en-US" altLang="zh-TW" dirty="0" smtClean="0">
                <a:solidFill>
                  <a:schemeClr val="accent2">
                    <a:lumMod val="75000"/>
                  </a:schemeClr>
                </a:solidFill>
                <a:ea typeface="ヒラギノ角ゴ Pro W3" pitchFamily="-65" charset="-128"/>
              </a:rPr>
              <a:t>balance</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r>
              <a:rPr lang="en-US" altLang="zh-TW" dirty="0" smtClean="0">
                <a:solidFill>
                  <a:schemeClr val="accent1"/>
                </a:solidFill>
                <a:ea typeface="ヒラギノ角ゴ Pro W3" pitchFamily="-65" charset="-128"/>
              </a:rPr>
              <a:t>If we OWE more than we OWN we have negative equity</a:t>
            </a:r>
          </a:p>
          <a:p>
            <a:pPr lvl="1" eaLnBrk="1" hangingPunct="1"/>
            <a:r>
              <a:rPr lang="en-US" altLang="zh-TW" dirty="0" smtClean="0">
                <a:solidFill>
                  <a:schemeClr val="accent1"/>
                </a:solidFill>
                <a:ea typeface="ヒラギノ角ゴ Pro W3" pitchFamily="-65" charset="-128"/>
              </a:rPr>
              <a:t>It should not be possible and is generally not desirable but we will see that the book value and the market value may be different, allowing successful firms to borrow more than the book value of their assets</a:t>
            </a:r>
          </a:p>
        </p:txBody>
      </p:sp>
      <p:pic>
        <p:nvPicPr>
          <p:cNvPr id="35844" name="Picture 5" descr="eq02_01.gif"/>
          <p:cNvPicPr>
            <a:picLocks noChangeAspect="1"/>
          </p:cNvPicPr>
          <p:nvPr/>
        </p:nvPicPr>
        <p:blipFill>
          <a:blip r:embed="rId3" cstate="print"/>
          <a:srcRect r="9573"/>
          <a:stretch>
            <a:fillRect/>
          </a:stretch>
        </p:blipFill>
        <p:spPr bwMode="auto">
          <a:xfrm>
            <a:off x="827584" y="2924944"/>
            <a:ext cx="7234238" cy="722313"/>
          </a:xfrm>
          <a:prstGeom prst="rect">
            <a:avLst/>
          </a:prstGeom>
          <a:noFill/>
          <a:ln w="9525">
            <a:solidFill>
              <a:schemeClr val="accent1"/>
            </a:solidFill>
            <a:miter lim="800000"/>
            <a:headEnd/>
            <a:tailEnd/>
          </a:ln>
        </p:spPr>
      </p:pic>
      <p:sp>
        <p:nvSpPr>
          <p:cNvPr id="6" name="Slide Number Placeholder 5"/>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33</a:t>
            </a:fld>
            <a:endParaRPr lang="en-US"/>
          </a:p>
        </p:txBody>
      </p:sp>
      <p:sp>
        <p:nvSpPr>
          <p:cNvPr id="7"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214710277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title"/>
          </p:nvPr>
        </p:nvSpPr>
        <p:spPr/>
        <p:txBody>
          <a:bodyPr/>
          <a:lstStyle/>
          <a:p>
            <a:pPr eaLnBrk="1" hangingPunct="1"/>
            <a:r>
              <a:rPr lang="en-US" altLang="zh-TW" dirty="0" smtClean="0">
                <a:ea typeface="ヒラギノ角ゴ Pro W3" pitchFamily="-65" charset="-128"/>
              </a:rPr>
              <a:t>Shareholder’s Equity (Capital)</a:t>
            </a:r>
          </a:p>
        </p:txBody>
      </p:sp>
      <p:sp>
        <p:nvSpPr>
          <p:cNvPr id="50179" name="Rectangle 12"/>
          <p:cNvSpPr>
            <a:spLocks noGrp="1" noChangeArrowheads="1"/>
          </p:cNvSpPr>
          <p:nvPr>
            <p:ph idx="1"/>
          </p:nvPr>
        </p:nvSpPr>
        <p:spPr/>
        <p:txBody>
          <a:bodyPr rIns="91440"/>
          <a:lstStyle/>
          <a:p>
            <a:pPr eaLnBrk="1" hangingPunct="1"/>
            <a:r>
              <a:rPr lang="en-US" altLang="zh-TW" dirty="0" smtClean="0">
                <a:ea typeface="ヒラギノ角ゴ Pro W3" pitchFamily="-65" charset="-128"/>
              </a:rPr>
              <a:t>Shareholders’ (Stockholders’) Equity </a:t>
            </a:r>
          </a:p>
          <a:p>
            <a:pPr lvl="1"/>
            <a:r>
              <a:rPr lang="en-US" altLang="zh-TW" dirty="0" smtClean="0">
                <a:ea typeface="ヒラギノ角ゴ Pro W3" pitchFamily="-65" charset="-128"/>
              </a:rPr>
              <a:t>The difference between Assets and Liabilities constitutes the shareholders’ equity – also called </a:t>
            </a:r>
            <a:r>
              <a:rPr lang="en-US" altLang="zh-TW" b="1" dirty="0" smtClean="0">
                <a:ea typeface="ヒラギノ角ゴ Pro W3" pitchFamily="-65" charset="-128"/>
              </a:rPr>
              <a:t>book value </a:t>
            </a:r>
            <a:r>
              <a:rPr lang="en-US" altLang="zh-TW" dirty="0" smtClean="0">
                <a:ea typeface="ヒラギノ角ゴ Pro W3" pitchFamily="-65" charset="-128"/>
              </a:rPr>
              <a:t>of equity</a:t>
            </a:r>
          </a:p>
          <a:p>
            <a:pPr lvl="1"/>
            <a:r>
              <a:rPr lang="en-US" altLang="zh-TW" dirty="0" smtClean="0">
                <a:ea typeface="ヒラギノ角ゴ Pro W3" pitchFamily="-65" charset="-128"/>
              </a:rPr>
              <a:t>An accounting measure of the </a:t>
            </a:r>
            <a:r>
              <a:rPr lang="en-US" altLang="zh-TW" b="1" dirty="0" smtClean="0">
                <a:ea typeface="ヒラギノ角ゴ Pro W3" pitchFamily="-65" charset="-128"/>
              </a:rPr>
              <a:t>net worth </a:t>
            </a:r>
            <a:r>
              <a:rPr lang="en-US" altLang="zh-TW" dirty="0" smtClean="0">
                <a:ea typeface="ヒラギノ角ゴ Pro W3" pitchFamily="-65" charset="-128"/>
              </a:rPr>
              <a:t>of the firm</a:t>
            </a:r>
          </a:p>
          <a:p>
            <a:pPr lvl="1"/>
            <a:r>
              <a:rPr lang="en-US" altLang="zh-TW" dirty="0" smtClean="0">
                <a:ea typeface="ヒラギノ角ゴ Pro W3" pitchFamily="-65" charset="-128"/>
              </a:rPr>
              <a:t>Main components:</a:t>
            </a:r>
          </a:p>
          <a:p>
            <a:pPr lvl="2"/>
            <a:r>
              <a:rPr lang="en-US" altLang="zh-TW" sz="2000" dirty="0" smtClean="0">
                <a:ea typeface="ヒラギノ角ゴ Pro W3" pitchFamily="-65" charset="-128"/>
              </a:rPr>
              <a:t>Share (equity) capital (money invested directly by shareholders in exchange for </a:t>
            </a:r>
            <a:r>
              <a:rPr lang="en-US" altLang="zh-TW" sz="2000" b="1" dirty="0" smtClean="0">
                <a:ea typeface="ヒラギノ角ゴ Pro W3" pitchFamily="-65" charset="-128"/>
              </a:rPr>
              <a:t>shares</a:t>
            </a:r>
            <a:r>
              <a:rPr lang="en-US" altLang="zh-TW" sz="2000" dirty="0" smtClean="0">
                <a:ea typeface="ヒラギノ角ゴ Pro W3" pitchFamily="-65" charset="-128"/>
              </a:rPr>
              <a:t> of the company)</a:t>
            </a:r>
          </a:p>
          <a:p>
            <a:pPr lvl="2"/>
            <a:r>
              <a:rPr lang="en-US" altLang="zh-TW" sz="2000" dirty="0" smtClean="0">
                <a:ea typeface="ヒラギノ角ゴ Pro W3" pitchFamily="-65" charset="-128"/>
              </a:rPr>
              <a:t>Retained earnings (reinvestment of profits)</a:t>
            </a:r>
          </a:p>
          <a:p>
            <a:pPr lvl="1" eaLnBrk="1" hangingPunct="1"/>
            <a:endParaRPr lang="en-US" altLang="zh-TW" sz="2000" dirty="0" smtClean="0"/>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34</a:t>
            </a:fld>
            <a:endParaRPr lang="en-US"/>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876411786"/>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Market v. Book Value</a:t>
            </a:r>
            <a:endParaRPr lang="zh-TW" altLang="en-US" dirty="0"/>
          </a:p>
        </p:txBody>
      </p:sp>
      <p:sp>
        <p:nvSpPr>
          <p:cNvPr id="3" name="Content Placeholder 2"/>
          <p:cNvSpPr>
            <a:spLocks noGrp="1"/>
          </p:cNvSpPr>
          <p:nvPr>
            <p:ph idx="1"/>
          </p:nvPr>
        </p:nvSpPr>
        <p:spPr/>
        <p:txBody>
          <a:bodyPr/>
          <a:lstStyle/>
          <a:p>
            <a:r>
              <a:rPr lang="en-US" altLang="zh-TW" dirty="0" smtClean="0"/>
              <a:t>Market Value v. Book Value</a:t>
            </a:r>
          </a:p>
          <a:p>
            <a:pPr lvl="1"/>
            <a:r>
              <a:rPr lang="en-US" altLang="zh-TW" b="1" dirty="0" smtClean="0"/>
              <a:t>Book value </a:t>
            </a:r>
            <a:r>
              <a:rPr lang="en-US" altLang="zh-TW" dirty="0" smtClean="0"/>
              <a:t>of equity</a:t>
            </a:r>
          </a:p>
          <a:p>
            <a:pPr lvl="2"/>
            <a:r>
              <a:rPr lang="en-US" altLang="zh-TW" dirty="0" smtClean="0"/>
              <a:t>Net worth from an accounting perspective </a:t>
            </a:r>
          </a:p>
          <a:p>
            <a:pPr lvl="2"/>
            <a:r>
              <a:rPr lang="en-US" altLang="zh-TW" dirty="0" smtClean="0"/>
              <a:t>Assets – Liabilities = Equity</a:t>
            </a:r>
          </a:p>
          <a:p>
            <a:pPr lvl="2"/>
            <a:r>
              <a:rPr lang="en-US" altLang="zh-TW" dirty="0" smtClean="0"/>
              <a:t>True value of assets may be different from book value because (</a:t>
            </a:r>
            <a:r>
              <a:rPr lang="en-US" altLang="zh-TW" dirty="0" err="1" smtClean="0"/>
              <a:t>i</a:t>
            </a:r>
            <a:r>
              <a:rPr lang="en-US" altLang="zh-TW" dirty="0" smtClean="0"/>
              <a:t>) the true value of an asset may be different from its book value and (ii) many valuable assets are not captured on the balance sheet: ex: reputation, quality….</a:t>
            </a:r>
          </a:p>
          <a:p>
            <a:pPr lvl="1"/>
            <a:r>
              <a:rPr lang="en-US" altLang="zh-TW" b="1" dirty="0" smtClean="0"/>
              <a:t>Market capitalization </a:t>
            </a:r>
            <a:r>
              <a:rPr lang="en-US" altLang="zh-TW" dirty="0" smtClean="0"/>
              <a:t>(also called market value of equity)</a:t>
            </a:r>
          </a:p>
          <a:p>
            <a:pPr lvl="2"/>
            <a:r>
              <a:rPr lang="en-US" altLang="zh-TW" dirty="0" smtClean="0"/>
              <a:t>Market price per share times number of shares</a:t>
            </a:r>
          </a:p>
          <a:p>
            <a:pPr lvl="2"/>
            <a:r>
              <a:rPr lang="en-US" altLang="zh-TW" dirty="0" smtClean="0"/>
              <a:t>Does not depend on historical cost of assets</a:t>
            </a:r>
            <a:endParaRPr lang="zh-TW" altLang="en-US" dirty="0"/>
          </a:p>
        </p:txBody>
      </p:sp>
      <p:sp>
        <p:nvSpPr>
          <p:cNvPr id="4" name="Slide Number Placeholder 3"/>
          <p:cNvSpPr>
            <a:spLocks noGrp="1"/>
          </p:cNvSpPr>
          <p:nvPr>
            <p:ph type="sldNum" sz="quarter" idx="10"/>
          </p:nvPr>
        </p:nvSpPr>
        <p:spPr/>
        <p:txBody>
          <a:bodyPr/>
          <a:lstStyle/>
          <a:p>
            <a:fld id="{EAE15FBB-C212-4CCE-963E-E89263F0DE18}" type="slidenum">
              <a:rPr lang="en-US" smtClean="0"/>
              <a:pPr/>
              <a:t>35</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0"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050484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out what is the book value (annual report 2019) and the market value (market cap) of Cathay Pacific (today)</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36</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406431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Funding the business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Funds come from 2 main sources (as evidenced by the balance sheet):</a:t>
            </a:r>
          </a:p>
          <a:p>
            <a:r>
              <a:rPr lang="en-US" dirty="0" smtClean="0"/>
              <a:t>Equity (Capital) =&gt; shares/stocks</a:t>
            </a:r>
          </a:p>
          <a:p>
            <a:pPr lvl="1"/>
            <a:r>
              <a:rPr lang="en-US" dirty="0" smtClean="0"/>
              <a:t>To start a business we source money from the </a:t>
            </a:r>
            <a:r>
              <a:rPr lang="en-US" b="1" dirty="0" smtClean="0"/>
              <a:t>3Fs</a:t>
            </a:r>
            <a:r>
              <a:rPr lang="en-US" dirty="0" smtClean="0"/>
              <a:t> (friends, family &amp; fools) by issuing </a:t>
            </a:r>
            <a:r>
              <a:rPr lang="en-US" b="1" dirty="0" smtClean="0"/>
              <a:t>shares</a:t>
            </a:r>
            <a:r>
              <a:rPr lang="en-US" dirty="0" smtClean="0"/>
              <a:t> (stock) </a:t>
            </a:r>
          </a:p>
          <a:p>
            <a:pPr lvl="1"/>
            <a:r>
              <a:rPr lang="en-US" dirty="0" smtClean="0"/>
              <a:t>Later on, we can raise more money from </a:t>
            </a:r>
            <a:r>
              <a:rPr lang="en-US" b="1" dirty="0" smtClean="0"/>
              <a:t>financial investors </a:t>
            </a:r>
            <a:r>
              <a:rPr lang="en-US" dirty="0" smtClean="0"/>
              <a:t>(generally angel investors, venture capital, private equity)</a:t>
            </a:r>
          </a:p>
          <a:p>
            <a:pPr lvl="1"/>
            <a:r>
              <a:rPr lang="en-US" dirty="0" smtClean="0"/>
              <a:t>As we become a larger business, we typically get listed (IPO) and raise money from the general </a:t>
            </a:r>
            <a:r>
              <a:rPr lang="en-US" b="1" dirty="0" smtClean="0"/>
              <a:t>public (retail investors)</a:t>
            </a:r>
          </a:p>
          <a:p>
            <a:r>
              <a:rPr lang="en-US" dirty="0" smtClean="0"/>
              <a:t>Debt (Liabilities) =&gt; loans, bonds, notes, leases…</a:t>
            </a:r>
          </a:p>
          <a:p>
            <a:pPr lvl="1"/>
            <a:r>
              <a:rPr lang="en-US" dirty="0" smtClean="0"/>
              <a:t>We can borrow money from : suppliers (payables &amp; trade credit); banks (loans) finance companies (leases) and investors (bonds, notes, private placements)</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37</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Funding the Business</a:t>
            </a:r>
            <a:endParaRPr lang="en-US" altLang="en-US" dirty="0"/>
          </a:p>
        </p:txBody>
      </p:sp>
    </p:spTree>
    <p:extLst>
      <p:ext uri="{BB962C8B-B14F-4D97-AF65-F5344CB8AC3E}">
        <p14:creationId xmlns:p14="http://schemas.microsoft.com/office/powerpoint/2010/main" val="146350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Life Cycle of Firms</a:t>
            </a:r>
            <a:endParaRPr lang="en-US" dirty="0"/>
          </a:p>
        </p:txBody>
      </p:sp>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38</a:t>
            </a:fld>
            <a:endParaRPr lang="en-US" altLang="en-US"/>
          </a:p>
        </p:txBody>
      </p:sp>
      <p:sp>
        <p:nvSpPr>
          <p:cNvPr id="4" name="Footer Placeholder 3"/>
          <p:cNvSpPr>
            <a:spLocks noGrp="1"/>
          </p:cNvSpPr>
          <p:nvPr>
            <p:ph type="ftr" sz="quarter" idx="11"/>
          </p:nvPr>
        </p:nvSpPr>
        <p:spPr/>
        <p:txBody>
          <a:bodyPr/>
          <a:lstStyle/>
          <a:p>
            <a:pPr>
              <a:defRPr/>
            </a:pPr>
            <a:r>
              <a:rPr lang="en-US" altLang="en-US" dirty="0" smtClean="0"/>
              <a:t>Life Cycle of Businesses</a:t>
            </a:r>
            <a:endParaRPr lang="en-US" altLang="en-US" dirty="0"/>
          </a:p>
        </p:txBody>
      </p:sp>
      <p:pic>
        <p:nvPicPr>
          <p:cNvPr id="139266" name="Picture 2" descr="lifecyc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7629" y="1600200"/>
            <a:ext cx="7868742" cy="45259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0" y="6248400"/>
            <a:ext cx="3581400" cy="152400"/>
          </a:xfrm>
          <a:prstGeom prst="rect">
            <a:avLst/>
          </a:prstGeom>
          <a:noFill/>
        </p:spPr>
        <p:txBody>
          <a:bodyPr vert="horz" wrap="square" lIns="91440" tIns="45720" rIns="91440" bIns="45720" rtlCol="0" anchor="ctr">
            <a:normAutofit fontScale="2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smtClean="0">
                <a:ln>
                  <a:noFill/>
                </a:ln>
                <a:solidFill>
                  <a:schemeClr val="tx1"/>
                </a:solidFill>
                <a:effectLst/>
                <a:uLnTx/>
                <a:uFillTx/>
                <a:latin typeface="+mj-lt"/>
                <a:ea typeface="+mj-ea"/>
                <a:cs typeface="+mj-cs"/>
              </a:rPr>
              <a:t>Source: Prof. </a:t>
            </a:r>
            <a:r>
              <a:rPr kumimoji="0" lang="en-US" sz="4400" b="0" i="1" u="none" strike="noStrike" kern="1200" cap="none" spc="0" normalizeH="0" baseline="0" noProof="0" dirty="0" err="1" smtClean="0">
                <a:ln>
                  <a:noFill/>
                </a:ln>
                <a:solidFill>
                  <a:schemeClr val="tx1"/>
                </a:solidFill>
                <a:effectLst/>
                <a:uLnTx/>
                <a:uFillTx/>
                <a:latin typeface="+mj-lt"/>
                <a:ea typeface="+mj-ea"/>
                <a:cs typeface="+mj-cs"/>
              </a:rPr>
              <a:t>Damodaran</a:t>
            </a:r>
            <a:r>
              <a:rPr kumimoji="0" lang="en-US" sz="4400" b="0" i="1" u="none" strike="noStrike" kern="1200" cap="none" spc="0" normalizeH="0" baseline="0" noProof="0" dirty="0" smtClean="0">
                <a:ln>
                  <a:noFill/>
                </a:ln>
                <a:solidFill>
                  <a:schemeClr val="tx1"/>
                </a:solidFill>
                <a:effectLst/>
                <a:uLnTx/>
                <a:uFillTx/>
                <a:latin typeface="+mj-lt"/>
                <a:ea typeface="+mj-ea"/>
                <a:cs typeface="+mj-cs"/>
              </a:rPr>
              <a:t>, NYU Stern </a:t>
            </a:r>
          </a:p>
        </p:txBody>
      </p:sp>
    </p:spTree>
    <p:extLst>
      <p:ext uri="{BB962C8B-B14F-4D97-AF65-F5344CB8AC3E}">
        <p14:creationId xmlns:p14="http://schemas.microsoft.com/office/powerpoint/2010/main" val="2785605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152400"/>
            <a:ext cx="7772400" cy="1219200"/>
          </a:xfrm>
        </p:spPr>
        <p:txBody>
          <a:bodyPr/>
          <a:lstStyle/>
          <a:p>
            <a:r>
              <a:rPr lang="en-US" altLang="en-US" sz="4000" dirty="0" smtClean="0"/>
              <a:t>Life cycle and funding</a:t>
            </a:r>
            <a:endParaRPr lang="en-US" altLang="en-US" sz="4000" dirty="0"/>
          </a:p>
        </p:txBody>
      </p:sp>
      <p:sp>
        <p:nvSpPr>
          <p:cNvPr id="2053" name="Rectangle 5"/>
          <p:cNvSpPr>
            <a:spLocks noChangeArrowheads="1"/>
          </p:cNvSpPr>
          <p:nvPr/>
        </p:nvSpPr>
        <p:spPr bwMode="auto">
          <a:xfrm>
            <a:off x="1524000" y="16764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54" name="AutoShape 6"/>
          <p:cNvSpPr>
            <a:spLocks/>
          </p:cNvSpPr>
          <p:nvPr/>
        </p:nvSpPr>
        <p:spPr bwMode="auto">
          <a:xfrm>
            <a:off x="4191000" y="1600200"/>
            <a:ext cx="2209800" cy="609600"/>
          </a:xfrm>
          <a:prstGeom prst="borderCallout2">
            <a:avLst>
              <a:gd name="adj1" fmla="val 18750"/>
              <a:gd name="adj2" fmla="val -3449"/>
              <a:gd name="adj3" fmla="val 18750"/>
              <a:gd name="adj4" fmla="val -14366"/>
              <a:gd name="adj5" fmla="val 97398"/>
              <a:gd name="adj6" fmla="val -5388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“Self” funding</a:t>
            </a:r>
          </a:p>
        </p:txBody>
      </p:sp>
      <p:sp>
        <p:nvSpPr>
          <p:cNvPr id="2055" name="AutoShape 7"/>
          <p:cNvSpPr>
            <a:spLocks/>
          </p:cNvSpPr>
          <p:nvPr/>
        </p:nvSpPr>
        <p:spPr bwMode="auto">
          <a:xfrm>
            <a:off x="4114800" y="2514600"/>
            <a:ext cx="2438400" cy="609600"/>
          </a:xfrm>
          <a:prstGeom prst="borderCallout2">
            <a:avLst>
              <a:gd name="adj1" fmla="val 18750"/>
              <a:gd name="adj2" fmla="val -3125"/>
              <a:gd name="adj3" fmla="val 18750"/>
              <a:gd name="adj4" fmla="val -24153"/>
              <a:gd name="adj5" fmla="val -36458"/>
              <a:gd name="adj6" fmla="val -4602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“Inside” funding</a:t>
            </a:r>
          </a:p>
        </p:txBody>
      </p:sp>
      <p:sp>
        <p:nvSpPr>
          <p:cNvPr id="2057" name="Rectangle 9"/>
          <p:cNvSpPr>
            <a:spLocks noChangeArrowheads="1"/>
          </p:cNvSpPr>
          <p:nvPr/>
        </p:nvSpPr>
        <p:spPr bwMode="auto">
          <a:xfrm>
            <a:off x="1524000" y="32766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58" name="AutoShape 10"/>
          <p:cNvSpPr>
            <a:spLocks/>
          </p:cNvSpPr>
          <p:nvPr/>
        </p:nvSpPr>
        <p:spPr bwMode="auto">
          <a:xfrm>
            <a:off x="4038600" y="3429000"/>
            <a:ext cx="2438400" cy="1219200"/>
          </a:xfrm>
          <a:prstGeom prst="borderCallout1">
            <a:avLst>
              <a:gd name="adj1" fmla="val 9375"/>
              <a:gd name="adj2" fmla="val -3125"/>
              <a:gd name="adj3" fmla="val 28648"/>
              <a:gd name="adj4" fmla="val -44468"/>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Information-intensive external funding</a:t>
            </a:r>
          </a:p>
        </p:txBody>
      </p:sp>
      <p:cxnSp>
        <p:nvCxnSpPr>
          <p:cNvPr id="2059" name="AutoShape 11"/>
          <p:cNvCxnSpPr>
            <a:cxnSpLocks noChangeShapeType="1"/>
            <a:stCxn id="2058" idx="2"/>
            <a:endCxn id="2055" idx="2"/>
          </p:cNvCxnSpPr>
          <p:nvPr/>
        </p:nvCxnSpPr>
        <p:spPr bwMode="auto">
          <a:xfrm flipV="1">
            <a:off x="2954338" y="2819400"/>
            <a:ext cx="1160462"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0" name="AutoShape 12"/>
          <p:cNvCxnSpPr>
            <a:cxnSpLocks noChangeShapeType="1"/>
            <a:stCxn id="2058" idx="2"/>
            <a:endCxn id="2054" idx="2"/>
          </p:cNvCxnSpPr>
          <p:nvPr/>
        </p:nvCxnSpPr>
        <p:spPr bwMode="auto">
          <a:xfrm flipV="1">
            <a:off x="2954338" y="1905000"/>
            <a:ext cx="1236662" cy="1873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1" name="AutoShape 13"/>
          <p:cNvSpPr>
            <a:spLocks noChangeArrowheads="1"/>
          </p:cNvSpPr>
          <p:nvPr/>
        </p:nvSpPr>
        <p:spPr bwMode="auto">
          <a:xfrm>
            <a:off x="7086600" y="1600200"/>
            <a:ext cx="1371600" cy="60960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Cash flow</a:t>
            </a:r>
          </a:p>
        </p:txBody>
      </p:sp>
      <p:sp>
        <p:nvSpPr>
          <p:cNvPr id="2062" name="AutoShape 14"/>
          <p:cNvSpPr>
            <a:spLocks noChangeArrowheads="1"/>
          </p:cNvSpPr>
          <p:nvPr/>
        </p:nvSpPr>
        <p:spPr bwMode="auto">
          <a:xfrm>
            <a:off x="7010400" y="2438400"/>
            <a:ext cx="1600200" cy="762000"/>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Family &amp; Friends</a:t>
            </a:r>
          </a:p>
        </p:txBody>
      </p:sp>
      <p:sp>
        <p:nvSpPr>
          <p:cNvPr id="2063" name="AutoShape 15"/>
          <p:cNvSpPr>
            <a:spLocks noChangeArrowheads="1"/>
          </p:cNvSpPr>
          <p:nvPr/>
        </p:nvSpPr>
        <p:spPr bwMode="auto">
          <a:xfrm>
            <a:off x="6858000" y="3429000"/>
            <a:ext cx="2133600" cy="1219200"/>
          </a:xfrm>
          <a:prstGeom prst="roundRect">
            <a:avLst>
              <a:gd name="adj" fmla="val 16667"/>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Banks &amp; Financial Intermediation</a:t>
            </a:r>
          </a:p>
        </p:txBody>
      </p:sp>
      <p:sp>
        <p:nvSpPr>
          <p:cNvPr id="2065" name="Rectangle 17"/>
          <p:cNvSpPr>
            <a:spLocks noChangeArrowheads="1"/>
          </p:cNvSpPr>
          <p:nvPr/>
        </p:nvSpPr>
        <p:spPr bwMode="auto">
          <a:xfrm>
            <a:off x="1524000" y="51054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67" name="AutoShape 19"/>
          <p:cNvSpPr>
            <a:spLocks noChangeArrowheads="1"/>
          </p:cNvSpPr>
          <p:nvPr/>
        </p:nvSpPr>
        <p:spPr bwMode="auto">
          <a:xfrm>
            <a:off x="7086600" y="4953000"/>
            <a:ext cx="1752600" cy="1066800"/>
          </a:xfrm>
          <a:prstGeom prst="roundRect">
            <a:avLst>
              <a:gd name="adj" fmla="val 16667"/>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Corporate bond markets</a:t>
            </a:r>
          </a:p>
        </p:txBody>
      </p:sp>
      <p:cxnSp>
        <p:nvCxnSpPr>
          <p:cNvPr id="2068" name="AutoShape 20"/>
          <p:cNvCxnSpPr>
            <a:cxnSpLocks noChangeShapeType="1"/>
            <a:stCxn id="2065" idx="3"/>
            <a:endCxn id="2058" idx="2"/>
          </p:cNvCxnSpPr>
          <p:nvPr/>
        </p:nvCxnSpPr>
        <p:spPr bwMode="auto">
          <a:xfrm flipV="1">
            <a:off x="2971800" y="4038600"/>
            <a:ext cx="1066800" cy="1562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 name="AutoShape 21"/>
          <p:cNvCxnSpPr>
            <a:cxnSpLocks noChangeShapeType="1"/>
            <a:stCxn id="2065" idx="3"/>
            <a:endCxn id="2054" idx="2"/>
          </p:cNvCxnSpPr>
          <p:nvPr/>
        </p:nvCxnSpPr>
        <p:spPr bwMode="auto">
          <a:xfrm flipV="1">
            <a:off x="2971800" y="1905000"/>
            <a:ext cx="1219200" cy="3695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0" name="AutoShape 22"/>
          <p:cNvCxnSpPr>
            <a:cxnSpLocks noChangeShapeType="1"/>
            <a:stCxn id="2071" idx="0"/>
            <a:endCxn id="2067" idx="1"/>
          </p:cNvCxnSpPr>
          <p:nvPr/>
        </p:nvCxnSpPr>
        <p:spPr bwMode="auto">
          <a:xfrm>
            <a:off x="6477000" y="5486400"/>
            <a:ext cx="609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1" name="AutoShape 23"/>
          <p:cNvSpPr>
            <a:spLocks/>
          </p:cNvSpPr>
          <p:nvPr/>
        </p:nvSpPr>
        <p:spPr bwMode="auto">
          <a:xfrm>
            <a:off x="4114800" y="4876800"/>
            <a:ext cx="2362200" cy="1219200"/>
          </a:xfrm>
          <a:prstGeom prst="borderCallout2">
            <a:avLst>
              <a:gd name="adj1" fmla="val 9375"/>
              <a:gd name="adj2" fmla="val -3227"/>
              <a:gd name="adj3" fmla="val 9375"/>
              <a:gd name="adj4" fmla="val -13037"/>
              <a:gd name="adj5" fmla="val 57162"/>
              <a:gd name="adj6" fmla="val -48389"/>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Widely known firms access investors directly</a:t>
            </a:r>
          </a:p>
        </p:txBody>
      </p:sp>
      <p:cxnSp>
        <p:nvCxnSpPr>
          <p:cNvPr id="2072" name="AutoShape 24"/>
          <p:cNvCxnSpPr>
            <a:cxnSpLocks noChangeShapeType="1"/>
            <a:stCxn id="2058" idx="0"/>
            <a:endCxn id="2063" idx="1"/>
          </p:cNvCxnSpPr>
          <p:nvPr/>
        </p:nvCxnSpPr>
        <p:spPr bwMode="auto">
          <a:xfrm>
            <a:off x="6477000" y="40386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p:cNvCxnSpPr>
            <a:cxnSpLocks noChangeShapeType="1"/>
            <a:stCxn id="2055" idx="0"/>
            <a:endCxn id="2062" idx="1"/>
          </p:cNvCxnSpPr>
          <p:nvPr/>
        </p:nvCxnSpPr>
        <p:spPr bwMode="auto">
          <a:xfrm>
            <a:off x="6553200" y="2819400"/>
            <a:ext cx="457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p:cNvCxnSpPr>
            <a:cxnSpLocks noChangeShapeType="1"/>
            <a:stCxn id="2054" idx="0"/>
            <a:endCxn id="2061" idx="1"/>
          </p:cNvCxnSpPr>
          <p:nvPr/>
        </p:nvCxnSpPr>
        <p:spPr bwMode="auto">
          <a:xfrm>
            <a:off x="6400800" y="1905000"/>
            <a:ext cx="685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5" name="AutoShape 27"/>
          <p:cNvSpPr>
            <a:spLocks noChangeArrowheads="1"/>
          </p:cNvSpPr>
          <p:nvPr/>
        </p:nvSpPr>
        <p:spPr bwMode="auto">
          <a:xfrm>
            <a:off x="0" y="1447800"/>
            <a:ext cx="1371600" cy="4724400"/>
          </a:xfrm>
          <a:prstGeom prst="downArrow">
            <a:avLst>
              <a:gd name="adj1" fmla="val 50000"/>
              <a:gd name="adj2" fmla="val 86111"/>
            </a:avLst>
          </a:prstGeom>
          <a:solidFill>
            <a:schemeClr val="accent1">
              <a:lumMod val="40000"/>
              <a:lumOff val="60000"/>
            </a:schemeClr>
          </a:solidFill>
          <a:ln w="9525">
            <a:solidFill>
              <a:schemeClr val="tx1"/>
            </a:solidFill>
            <a:miter lim="800000"/>
            <a:headEnd/>
            <a:tailEnd/>
          </a:ln>
          <a:effectLst/>
        </p:spPr>
        <p:txBody>
          <a:bodyPr wrap="none" anchor="ctr"/>
          <a:lstStyle/>
          <a:p>
            <a:endParaRPr lang="en-US"/>
          </a:p>
        </p:txBody>
      </p:sp>
      <p:sp>
        <p:nvSpPr>
          <p:cNvPr id="2076" name="Text Box 28"/>
          <p:cNvSpPr txBox="1">
            <a:spLocks noChangeArrowheads="1"/>
          </p:cNvSpPr>
          <p:nvPr/>
        </p:nvSpPr>
        <p:spPr bwMode="auto">
          <a:xfrm>
            <a:off x="228600" y="5410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Stage 3</a:t>
            </a:r>
          </a:p>
        </p:txBody>
      </p:sp>
      <p:sp>
        <p:nvSpPr>
          <p:cNvPr id="2077" name="Text Box 29"/>
          <p:cNvSpPr txBox="1">
            <a:spLocks noChangeArrowheads="1"/>
          </p:cNvSpPr>
          <p:nvPr/>
        </p:nvSpPr>
        <p:spPr bwMode="auto">
          <a:xfrm>
            <a:off x="228600" y="3352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Stage 2</a:t>
            </a:r>
          </a:p>
        </p:txBody>
      </p:sp>
      <p:sp>
        <p:nvSpPr>
          <p:cNvPr id="2078" name="Text Box 30"/>
          <p:cNvSpPr txBox="1">
            <a:spLocks noChangeArrowheads="1"/>
          </p:cNvSpPr>
          <p:nvPr/>
        </p:nvSpPr>
        <p:spPr bwMode="auto">
          <a:xfrm>
            <a:off x="228600" y="1752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Stage 1</a:t>
            </a:r>
          </a:p>
        </p:txBody>
      </p:sp>
      <p:sp>
        <p:nvSpPr>
          <p:cNvPr id="2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extLst>
      <p:ext uri="{BB962C8B-B14F-4D97-AF65-F5344CB8AC3E}">
        <p14:creationId xmlns:p14="http://schemas.microsoft.com/office/powerpoint/2010/main" val="422493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Participation</a:t>
            </a:r>
            <a:endParaRPr lang="zh-TW" altLang="en-US" dirty="0"/>
          </a:p>
        </p:txBody>
      </p:sp>
      <p:sp>
        <p:nvSpPr>
          <p:cNvPr id="5" name="Content Placeholder 4"/>
          <p:cNvSpPr>
            <a:spLocks noGrp="1"/>
          </p:cNvSpPr>
          <p:nvPr>
            <p:ph idx="1"/>
          </p:nvPr>
        </p:nvSpPr>
        <p:spPr/>
        <p:txBody>
          <a:bodyPr/>
          <a:lstStyle/>
          <a:p>
            <a:r>
              <a:rPr lang="en-US" altLang="zh-TW" dirty="0" smtClean="0"/>
              <a:t>Despite the large class size I intend to make this course as </a:t>
            </a:r>
            <a:r>
              <a:rPr lang="en-US" altLang="zh-TW" b="1" dirty="0" smtClean="0"/>
              <a:t>interactive</a:t>
            </a:r>
            <a:r>
              <a:rPr lang="en-US" altLang="zh-TW" dirty="0" smtClean="0"/>
              <a:t> as possible</a:t>
            </a:r>
          </a:p>
          <a:p>
            <a:r>
              <a:rPr lang="en-US" altLang="zh-TW" dirty="0" smtClean="0"/>
              <a:t>I expect students to engage actively in class and online with each other and with me and our TA.</a:t>
            </a:r>
          </a:p>
          <a:p>
            <a:r>
              <a:rPr lang="en-US" altLang="zh-TW" dirty="0" smtClean="0"/>
              <a:t>Participation represents </a:t>
            </a:r>
            <a:r>
              <a:rPr lang="en-US" altLang="zh-TW" b="1" dirty="0" smtClean="0"/>
              <a:t>10%</a:t>
            </a:r>
            <a:r>
              <a:rPr lang="en-US" altLang="zh-TW" dirty="0" smtClean="0"/>
              <a:t> of the grade </a:t>
            </a:r>
          </a:p>
          <a:p>
            <a:r>
              <a:rPr lang="en-US" altLang="zh-TW" dirty="0" smtClean="0"/>
              <a:t>Points will be awarded based on active involvement in class, and participation in class through </a:t>
            </a:r>
            <a:r>
              <a:rPr lang="en-US" altLang="zh-TW" dirty="0" err="1" smtClean="0"/>
              <a:t>iPRS</a:t>
            </a:r>
            <a:r>
              <a:rPr lang="en-US" altLang="zh-TW" dirty="0" smtClean="0"/>
              <a:t>, raise hands (unmute yourself to speak out for online lecture) and Canvas discussion board.</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4</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title"/>
          </p:nvPr>
        </p:nvSpPr>
        <p:spPr/>
        <p:txBody>
          <a:bodyPr/>
          <a:lstStyle/>
          <a:p>
            <a:pPr eaLnBrk="1" hangingPunct="1"/>
            <a:r>
              <a:rPr lang="en-US" altLang="zh-TW" dirty="0" smtClean="0">
                <a:ea typeface="ヒラギノ角ゴ Pro W3" pitchFamily="-65" charset="-128"/>
              </a:rPr>
              <a:t>The Income Statement</a:t>
            </a:r>
          </a:p>
        </p:txBody>
      </p:sp>
      <p:sp>
        <p:nvSpPr>
          <p:cNvPr id="89091" name="Rectangle 12"/>
          <p:cNvSpPr>
            <a:spLocks noGrp="1" noChangeArrowheads="1"/>
          </p:cNvSpPr>
          <p:nvPr>
            <p:ph idx="1"/>
          </p:nvPr>
        </p:nvSpPr>
        <p:spPr/>
        <p:txBody>
          <a:bodyPr rIns="91440"/>
          <a:lstStyle/>
          <a:p>
            <a:pPr eaLnBrk="1" hangingPunct="1"/>
            <a:r>
              <a:rPr lang="en-US" altLang="zh-TW" dirty="0" smtClean="0">
                <a:ea typeface="ヒラギノ角ゴ Pro W3" pitchFamily="-65" charset="-128"/>
              </a:rPr>
              <a:t>The income statement lists the firm’s revenues and expenses over a period of time</a:t>
            </a:r>
          </a:p>
          <a:p>
            <a:pPr lvl="1" eaLnBrk="1" hangingPunct="1"/>
            <a:r>
              <a:rPr lang="en-US" altLang="zh-TW" dirty="0" smtClean="0">
                <a:ea typeface="ヒラギノ角ゴ Pro W3" pitchFamily="-65" charset="-128"/>
              </a:rPr>
              <a:t>Sometimes called the </a:t>
            </a:r>
            <a:r>
              <a:rPr lang="en-US" altLang="zh-TW" b="1" dirty="0" smtClean="0">
                <a:ea typeface="ヒラギノ角ゴ Pro W3" pitchFamily="-65" charset="-128"/>
              </a:rPr>
              <a:t>profit and loss statement</a:t>
            </a:r>
            <a:r>
              <a:rPr lang="en-US" altLang="zh-TW" dirty="0" smtClean="0">
                <a:ea typeface="ヒラギノ角ゴ Pro W3" pitchFamily="-65" charset="-128"/>
              </a:rPr>
              <a:t>, or “P&amp;L”</a:t>
            </a:r>
          </a:p>
          <a:p>
            <a:pPr eaLnBrk="1" hangingPunct="1"/>
            <a:r>
              <a:rPr lang="en-US" altLang="zh-TW" dirty="0" smtClean="0">
                <a:ea typeface="ヒラギノ角ゴ Pro W3" pitchFamily="-65" charset="-128"/>
              </a:rPr>
              <a:t>The  last or “bottom” line of the income statement shows net income (also called “profits” or “earnings”)</a:t>
            </a:r>
          </a:p>
          <a:p>
            <a:pPr lvl="1" eaLnBrk="1" hangingPunct="1"/>
            <a:r>
              <a:rPr lang="en-US" altLang="zh-TW" dirty="0" smtClean="0">
                <a:ea typeface="ヒラギノ角ゴ Pro W3" pitchFamily="-65" charset="-128"/>
              </a:rPr>
              <a:t>A measure of its profitability during the period </a:t>
            </a:r>
          </a:p>
          <a:p>
            <a:pPr lvl="1" eaLnBrk="1" hangingPunct="1"/>
            <a:r>
              <a:rPr lang="en-US" altLang="zh-TW" dirty="0" smtClean="0">
                <a:ea typeface="ヒラギノ角ゴ Pro W3" pitchFamily="-65" charset="-128"/>
              </a:rPr>
              <a:t>Also referred to as the firm’s </a:t>
            </a:r>
            <a:r>
              <a:rPr lang="en-US" altLang="zh-TW" b="1" dirty="0" smtClean="0">
                <a:ea typeface="ヒラギノ角ゴ Pro W3" pitchFamily="-65" charset="-128"/>
              </a:rPr>
              <a:t>earnings</a:t>
            </a:r>
            <a:r>
              <a:rPr lang="en-US" altLang="zh-TW" dirty="0" smtClean="0">
                <a:ea typeface="ヒラギノ角ゴ Pro W3" pitchFamily="-65" charset="-128"/>
              </a:rPr>
              <a:t>  </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40</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Rounded Rectangle 6"/>
          <p:cNvSpPr/>
          <p:nvPr/>
        </p:nvSpPr>
        <p:spPr>
          <a:xfrm>
            <a:off x="1835696" y="5017140"/>
            <a:ext cx="5472608"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In simple terms, the income statements shows what the company earns  and how profitable it is!</a:t>
            </a:r>
            <a:endParaRPr lang="zh-TW" altLang="en-US" sz="2000" dirty="0"/>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209137089"/>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idx="4294967295"/>
          </p:nvPr>
        </p:nvSpPr>
        <p:spPr>
          <a:xfrm>
            <a:off x="302704" y="301878"/>
            <a:ext cx="8610600" cy="992187"/>
          </a:xfrm>
        </p:spPr>
        <p:txBody>
          <a:bodyPr/>
          <a:lstStyle/>
          <a:p>
            <a:pPr eaLnBrk="1" hangingPunct="1"/>
            <a:r>
              <a:rPr lang="en-US" altLang="zh-TW" sz="2800" dirty="0" smtClean="0">
                <a:ea typeface="ヒラギノ角ゴ Pro W3" pitchFamily="-65" charset="-128"/>
              </a:rPr>
              <a:t>Illustration: </a:t>
            </a:r>
            <a:r>
              <a:rPr lang="en-US" altLang="zh-TW" sz="2800" b="0" dirty="0" smtClean="0">
                <a:ea typeface="ヒラギノ角ゴ Pro W3" pitchFamily="-65" charset="-128"/>
              </a:rPr>
              <a:t>Global Corporation’s Income Statement Sheet for 2013 and 2012</a:t>
            </a:r>
            <a:endParaRPr lang="en-US" altLang="zh-TW" sz="2800" dirty="0" smtClean="0">
              <a:ea typeface="ヒラギノ角ゴ Pro W3" pitchFamily="-65" charset="-128"/>
            </a:endParaRPr>
          </a:p>
        </p:txBody>
      </p:sp>
      <p:pic>
        <p:nvPicPr>
          <p:cNvPr id="93187" name="Picture 3" descr="tbl02_02.gif"/>
          <p:cNvPicPr>
            <a:picLocks noChangeAspect="1"/>
          </p:cNvPicPr>
          <p:nvPr/>
        </p:nvPicPr>
        <p:blipFill>
          <a:blip r:embed="rId3" cstate="print"/>
          <a:srcRect/>
          <a:stretch>
            <a:fillRect/>
          </a:stretch>
        </p:blipFill>
        <p:spPr bwMode="auto">
          <a:xfrm>
            <a:off x="2522537" y="1772816"/>
            <a:ext cx="6088063" cy="4443413"/>
          </a:xfrm>
          <a:prstGeom prst="rect">
            <a:avLst/>
          </a:prstGeom>
          <a:noFill/>
          <a:ln w="9525">
            <a:noFill/>
            <a:miter lim="800000"/>
            <a:headEnd/>
            <a:tailEnd/>
          </a:ln>
        </p:spPr>
      </p:pic>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41</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TextBox 6"/>
          <p:cNvSpPr txBox="1"/>
          <p:nvPr/>
        </p:nvSpPr>
        <p:spPr>
          <a:xfrm>
            <a:off x="0" y="2636912"/>
            <a:ext cx="2411760" cy="369332"/>
          </a:xfrm>
          <a:prstGeom prst="rect">
            <a:avLst/>
          </a:prstGeom>
          <a:noFill/>
        </p:spPr>
        <p:txBody>
          <a:bodyPr wrap="square" rtlCol="0">
            <a:spAutoFit/>
          </a:bodyPr>
          <a:lstStyle/>
          <a:p>
            <a:r>
              <a:rPr lang="en-US" altLang="zh-TW" dirty="0" smtClean="0"/>
              <a:t>Revenues</a:t>
            </a:r>
            <a:endParaRPr lang="zh-TW" altLang="en-US" dirty="0"/>
          </a:p>
        </p:txBody>
      </p:sp>
      <p:sp>
        <p:nvSpPr>
          <p:cNvPr id="8" name="TextBox 7"/>
          <p:cNvSpPr txBox="1"/>
          <p:nvPr/>
        </p:nvSpPr>
        <p:spPr>
          <a:xfrm>
            <a:off x="0" y="2915652"/>
            <a:ext cx="2411760" cy="369332"/>
          </a:xfrm>
          <a:prstGeom prst="rect">
            <a:avLst/>
          </a:prstGeom>
          <a:noFill/>
        </p:spPr>
        <p:txBody>
          <a:bodyPr wrap="square" rtlCol="0">
            <a:spAutoFit/>
          </a:bodyPr>
          <a:lstStyle/>
          <a:p>
            <a:r>
              <a:rPr lang="en-US" altLang="zh-TW" dirty="0" smtClean="0"/>
              <a:t>Cost of Goods Sold</a:t>
            </a:r>
            <a:endParaRPr lang="zh-TW" altLang="en-US" dirty="0"/>
          </a:p>
        </p:txBody>
      </p:sp>
      <p:cxnSp>
        <p:nvCxnSpPr>
          <p:cNvPr id="10" name="Straight Arrow Connector 9"/>
          <p:cNvCxnSpPr/>
          <p:nvPr/>
        </p:nvCxnSpPr>
        <p:spPr>
          <a:xfrm>
            <a:off x="1130318" y="288875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195736" y="3100318"/>
            <a:ext cx="3268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0" y="5291916"/>
            <a:ext cx="2411760" cy="369332"/>
          </a:xfrm>
          <a:prstGeom prst="rect">
            <a:avLst/>
          </a:prstGeom>
          <a:noFill/>
        </p:spPr>
        <p:txBody>
          <a:bodyPr wrap="square" rtlCol="0">
            <a:spAutoFit/>
          </a:bodyPr>
          <a:lstStyle/>
          <a:p>
            <a:r>
              <a:rPr lang="en-US" altLang="zh-TW" dirty="0" smtClean="0"/>
              <a:t>Net Profit, Earnings</a:t>
            </a:r>
            <a:endParaRPr lang="zh-TW" altLang="en-US" dirty="0"/>
          </a:p>
        </p:txBody>
      </p:sp>
      <p:cxnSp>
        <p:nvCxnSpPr>
          <p:cNvPr id="14" name="Straight Arrow Connector 13"/>
          <p:cNvCxnSpPr/>
          <p:nvPr/>
        </p:nvCxnSpPr>
        <p:spPr>
          <a:xfrm>
            <a:off x="1935180" y="5476582"/>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0" y="1907540"/>
            <a:ext cx="2411760" cy="369332"/>
          </a:xfrm>
          <a:prstGeom prst="rect">
            <a:avLst/>
          </a:prstGeom>
          <a:noFill/>
        </p:spPr>
        <p:txBody>
          <a:bodyPr wrap="square" rtlCol="0">
            <a:spAutoFit/>
          </a:bodyPr>
          <a:lstStyle/>
          <a:p>
            <a:r>
              <a:rPr lang="en-US" altLang="zh-TW" dirty="0" smtClean="0"/>
              <a:t>Profit &amp; Loss Account</a:t>
            </a:r>
            <a:endParaRPr lang="zh-TW" altLang="en-US" dirty="0"/>
          </a:p>
        </p:txBody>
      </p:sp>
      <p:cxnSp>
        <p:nvCxnSpPr>
          <p:cNvPr id="16" name="Straight Arrow Connector 15"/>
          <p:cNvCxnSpPr/>
          <p:nvPr/>
        </p:nvCxnSpPr>
        <p:spPr>
          <a:xfrm>
            <a:off x="2339752" y="2092206"/>
            <a:ext cx="2448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Left Brace 20"/>
          <p:cNvSpPr/>
          <p:nvPr/>
        </p:nvSpPr>
        <p:spPr>
          <a:xfrm>
            <a:off x="2195736" y="3429000"/>
            <a:ext cx="371472" cy="57606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22" name="TextBox 21"/>
          <p:cNvSpPr txBox="1"/>
          <p:nvPr/>
        </p:nvSpPr>
        <p:spPr>
          <a:xfrm>
            <a:off x="0" y="3501008"/>
            <a:ext cx="2411760" cy="369332"/>
          </a:xfrm>
          <a:prstGeom prst="rect">
            <a:avLst/>
          </a:prstGeom>
          <a:noFill/>
        </p:spPr>
        <p:txBody>
          <a:bodyPr wrap="square" rtlCol="0">
            <a:spAutoFit/>
          </a:bodyPr>
          <a:lstStyle/>
          <a:p>
            <a:r>
              <a:rPr lang="en-US" altLang="zh-TW" dirty="0" smtClean="0"/>
              <a:t>Operating Expenses</a:t>
            </a:r>
            <a:endParaRPr lang="zh-TW" altLang="en-US" dirty="0"/>
          </a:p>
        </p:txBody>
      </p:sp>
      <p:sp>
        <p:nvSpPr>
          <p:cNvPr id="23" name="TextBox 22"/>
          <p:cNvSpPr txBox="1"/>
          <p:nvPr/>
        </p:nvSpPr>
        <p:spPr>
          <a:xfrm>
            <a:off x="5148064" y="3356992"/>
            <a:ext cx="936104" cy="338554"/>
          </a:xfrm>
          <a:prstGeom prst="rect">
            <a:avLst/>
          </a:prstGeom>
          <a:noFill/>
        </p:spPr>
        <p:txBody>
          <a:bodyPr wrap="square" rtlCol="0">
            <a:spAutoFit/>
          </a:bodyPr>
          <a:lstStyle/>
          <a:p>
            <a:r>
              <a:rPr lang="en-US" altLang="zh-TW" sz="1600" dirty="0" smtClean="0"/>
              <a:t>S, G &amp; A</a:t>
            </a:r>
            <a:endParaRPr lang="zh-TW" altLang="en-US" sz="1600" dirty="0"/>
          </a:p>
        </p:txBody>
      </p:sp>
      <p:sp>
        <p:nvSpPr>
          <p:cNvPr id="24" name="TextBox 23"/>
          <p:cNvSpPr txBox="1"/>
          <p:nvPr/>
        </p:nvSpPr>
        <p:spPr>
          <a:xfrm>
            <a:off x="4139952" y="3573016"/>
            <a:ext cx="936104" cy="338554"/>
          </a:xfrm>
          <a:prstGeom prst="rect">
            <a:avLst/>
          </a:prstGeom>
          <a:noFill/>
        </p:spPr>
        <p:txBody>
          <a:bodyPr wrap="square" rtlCol="0">
            <a:spAutoFit/>
          </a:bodyPr>
          <a:lstStyle/>
          <a:p>
            <a:r>
              <a:rPr lang="en-US" altLang="zh-TW" sz="1600" dirty="0" smtClean="0"/>
              <a:t>R &amp; D</a:t>
            </a:r>
            <a:endParaRPr lang="zh-TW" altLang="en-US" sz="1600" dirty="0"/>
          </a:p>
        </p:txBody>
      </p:sp>
      <p:sp>
        <p:nvSpPr>
          <p:cNvPr id="25" name="TextBox 24"/>
          <p:cNvSpPr txBox="1"/>
          <p:nvPr/>
        </p:nvSpPr>
        <p:spPr>
          <a:xfrm>
            <a:off x="3851920" y="5517232"/>
            <a:ext cx="936104" cy="338554"/>
          </a:xfrm>
          <a:prstGeom prst="rect">
            <a:avLst/>
          </a:prstGeom>
          <a:noFill/>
        </p:spPr>
        <p:txBody>
          <a:bodyPr wrap="square" rtlCol="0">
            <a:spAutoFit/>
          </a:bodyPr>
          <a:lstStyle/>
          <a:p>
            <a:r>
              <a:rPr lang="en-US" altLang="zh-TW" sz="1600" dirty="0" smtClean="0"/>
              <a:t>EPS</a:t>
            </a:r>
            <a:endParaRPr lang="zh-TW" altLang="en-US" sz="1600" dirty="0"/>
          </a:p>
        </p:txBody>
      </p:sp>
      <p:sp>
        <p:nvSpPr>
          <p:cNvPr id="20"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146368981"/>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title"/>
          </p:nvPr>
        </p:nvSpPr>
        <p:spPr/>
        <p:txBody>
          <a:bodyPr/>
          <a:lstStyle/>
          <a:p>
            <a:r>
              <a:rPr lang="en-US" altLang="zh-TW" dirty="0" smtClean="0"/>
              <a:t>The Statement of Cash Flows</a:t>
            </a:r>
          </a:p>
        </p:txBody>
      </p:sp>
      <p:sp>
        <p:nvSpPr>
          <p:cNvPr id="101379" name="Rectangle 12"/>
          <p:cNvSpPr>
            <a:spLocks noGrp="1" noChangeArrowheads="1"/>
          </p:cNvSpPr>
          <p:nvPr>
            <p:ph sz="half" idx="1"/>
          </p:nvPr>
        </p:nvSpPr>
        <p:spPr>
          <a:xfrm>
            <a:off x="304800" y="1600200"/>
            <a:ext cx="5486400" cy="4525963"/>
          </a:xfrm>
        </p:spPr>
        <p:txBody>
          <a:bodyPr/>
          <a:lstStyle/>
          <a:p>
            <a:r>
              <a:rPr lang="en-US" altLang="zh-TW" dirty="0" smtClean="0"/>
              <a:t>The firm’s statement of cash flows uses the information from the income statement and balance sheet to determine:</a:t>
            </a:r>
          </a:p>
          <a:p>
            <a:pPr lvl="1"/>
            <a:r>
              <a:rPr lang="en-US" altLang="zh-TW" dirty="0" smtClean="0"/>
              <a:t>How much cash the firm has generated</a:t>
            </a:r>
          </a:p>
          <a:p>
            <a:pPr lvl="1"/>
            <a:r>
              <a:rPr lang="en-US" altLang="zh-TW" dirty="0" smtClean="0"/>
              <a:t>How that cash has been allocated during a set period</a:t>
            </a:r>
          </a:p>
          <a:p>
            <a:r>
              <a:rPr lang="en-US" altLang="zh-TW" dirty="0" smtClean="0"/>
              <a:t>Cash is important because it is needed to pay bills and maintain operations and is the source of any return of investment for investors</a:t>
            </a:r>
          </a:p>
        </p:txBody>
      </p:sp>
      <p:pic>
        <p:nvPicPr>
          <p:cNvPr id="11" name="Picture 4" descr="Image result for images for cash is king">
            <a:hlinkClick r:id="rId3"/>
          </p:cNvPr>
          <p:cNvPicPr>
            <a:picLocks noGrp="1" noChangeAspect="1" noChangeArrowheads="1"/>
          </p:cNvPicPr>
          <p:nvPr>
            <p:ph sz="half" idx="2"/>
          </p:nvPr>
        </p:nvPicPr>
        <p:blipFill>
          <a:blip r:embed="rId4" cstate="print"/>
          <a:srcRect/>
          <a:stretch>
            <a:fillRect/>
          </a:stretch>
        </p:blipFill>
        <p:spPr>
          <a:xfrm>
            <a:off x="6096000" y="1511301"/>
            <a:ext cx="2709088" cy="4525963"/>
          </a:xfrm>
        </p:spPr>
      </p:pic>
      <p:sp>
        <p:nvSpPr>
          <p:cNvPr id="4" name="Slide Number Placeholder 3"/>
          <p:cNvSpPr>
            <a:spLocks noGrp="1"/>
          </p:cNvSpPr>
          <p:nvPr>
            <p:ph type="sldNum" sz="quarter" idx="10"/>
          </p:nvPr>
        </p:nvSpPr>
        <p:spPr/>
        <p:txBody>
          <a:bodyPr/>
          <a:lstStyle/>
          <a:p>
            <a:fld id="{EAE15FBB-C212-4CCE-963E-E89263F0DE18}" type="slidenum">
              <a:rPr lang="en-US" smtClean="0"/>
              <a:pPr/>
              <a:t>42</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2"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287928444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a:xfrm>
            <a:off x="263724" y="76200"/>
            <a:ext cx="2491680" cy="4810125"/>
          </a:xfrm>
        </p:spPr>
        <p:txBody>
          <a:bodyPr anchor="t"/>
          <a:lstStyle/>
          <a:p>
            <a:pPr eaLnBrk="1" hangingPunct="1"/>
            <a:r>
              <a:rPr lang="en-US" altLang="zh-TW" sz="2800" dirty="0" smtClean="0">
                <a:ea typeface="ヒラギノ角ゴ Pro W3" pitchFamily="-65" charset="-128"/>
              </a:rPr>
              <a:t>Illustration</a:t>
            </a:r>
            <a:br>
              <a:rPr lang="en-US" altLang="zh-TW" sz="2800" dirty="0" smtClean="0">
                <a:ea typeface="ヒラギノ角ゴ Pro W3" pitchFamily="-65" charset="-128"/>
              </a:rPr>
            </a:br>
            <a:r>
              <a:rPr lang="en-US" altLang="zh-TW" sz="2800" b="0" dirty="0" smtClean="0">
                <a:ea typeface="ヒラギノ角ゴ Pro W3" pitchFamily="-65" charset="-128"/>
              </a:rPr>
              <a:t>Global Corporation’s Statement of Cash Flows for 2013 and 2012</a:t>
            </a:r>
            <a:endParaRPr lang="en-US" altLang="zh-TW" sz="2800" dirty="0" smtClean="0">
              <a:ea typeface="ヒラギノ角ゴ Pro W3" pitchFamily="-65" charset="-128"/>
            </a:endParaRPr>
          </a:p>
        </p:txBody>
      </p:sp>
      <p:pic>
        <p:nvPicPr>
          <p:cNvPr id="105475" name="Picture 4" descr="tbl02_03.gif"/>
          <p:cNvPicPr>
            <a:picLocks noChangeAspect="1"/>
          </p:cNvPicPr>
          <p:nvPr/>
        </p:nvPicPr>
        <p:blipFill>
          <a:blip r:embed="rId3" cstate="print"/>
          <a:srcRect/>
          <a:stretch>
            <a:fillRect/>
          </a:stretch>
        </p:blipFill>
        <p:spPr bwMode="auto">
          <a:xfrm>
            <a:off x="2843808" y="836712"/>
            <a:ext cx="6159301" cy="5379976"/>
          </a:xfrm>
          <a:prstGeom prst="rect">
            <a:avLst/>
          </a:prstGeom>
          <a:noFill/>
          <a:ln w="9525">
            <a:noFill/>
            <a:miter lim="800000"/>
            <a:headEnd/>
            <a:tailEnd/>
          </a:ln>
        </p:spPr>
      </p:pic>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43</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TextBox 1"/>
          <p:cNvSpPr txBox="1"/>
          <p:nvPr/>
        </p:nvSpPr>
        <p:spPr>
          <a:xfrm>
            <a:off x="175320" y="3124200"/>
            <a:ext cx="2580084" cy="2895600"/>
          </a:xfrm>
          <a:prstGeom prst="rect">
            <a:avLst/>
          </a:prstGeom>
          <a:solidFill>
            <a:schemeClr val="accent1">
              <a:lumMod val="20000"/>
              <a:lumOff val="80000"/>
            </a:schemeClr>
          </a:solidFill>
        </p:spPr>
        <p:txBody>
          <a:bodyPr vert="horz" wrap="square" lIns="91440" tIns="45720" rIns="91440" bIns="45720" rtlCol="0" anchor="ctr">
            <a:noAutofit/>
          </a:bodyPr>
          <a:lstStyle/>
          <a:p>
            <a:pPr eaLnBrk="1" hangingPunct="1"/>
            <a:r>
              <a:rPr lang="en-US" altLang="zh-TW" dirty="0">
                <a:ea typeface="ヒラギノ角ゴ Pro W3" pitchFamily="-65" charset="-128"/>
              </a:rPr>
              <a:t>The statement of cash flows is divided into </a:t>
            </a:r>
            <a:r>
              <a:rPr lang="en-US" altLang="zh-TW" b="1" dirty="0">
                <a:ea typeface="ヒラギノ角ゴ Pro W3" pitchFamily="-65" charset="-128"/>
              </a:rPr>
              <a:t>three sections</a:t>
            </a:r>
            <a:r>
              <a:rPr lang="en-US" altLang="zh-TW" dirty="0">
                <a:ea typeface="ヒラギノ角ゴ Pro W3" pitchFamily="-65" charset="-128"/>
              </a:rPr>
              <a:t> which roughly correspond to the three major jobs of the financial manager</a:t>
            </a:r>
            <a:r>
              <a:rPr lang="en-US" altLang="zh-TW" dirty="0" smtClean="0">
                <a:ea typeface="ヒラギノ角ゴ Pro W3" pitchFamily="-65" charset="-128"/>
              </a:rPr>
              <a:t>: </a:t>
            </a:r>
            <a:r>
              <a:rPr lang="en-US" altLang="zh-TW" dirty="0">
                <a:ea typeface="ヒラギノ角ゴ Pro W3" pitchFamily="-65" charset="-128"/>
              </a:rPr>
              <a:t>Operating </a:t>
            </a:r>
            <a:r>
              <a:rPr lang="en-US" altLang="zh-TW" dirty="0" smtClean="0">
                <a:ea typeface="ヒラギノ角ゴ Pro W3" pitchFamily="-65" charset="-128"/>
              </a:rPr>
              <a:t>activities </a:t>
            </a:r>
            <a:r>
              <a:rPr lang="en-US" altLang="zh-TW" dirty="0">
                <a:ea typeface="ヒラギノ角ゴ Pro W3" pitchFamily="-65" charset="-128"/>
              </a:rPr>
              <a:t>Investment </a:t>
            </a:r>
            <a:r>
              <a:rPr lang="en-US" altLang="zh-TW" dirty="0" smtClean="0">
                <a:ea typeface="ヒラギノ角ゴ Pro W3" pitchFamily="-65" charset="-128"/>
              </a:rPr>
              <a:t>activities</a:t>
            </a:r>
          </a:p>
          <a:p>
            <a:pPr eaLnBrk="1" hangingPunct="1"/>
            <a:r>
              <a:rPr lang="en-US" altLang="zh-TW" dirty="0" smtClean="0">
                <a:ea typeface="ヒラギノ角ゴ Pro W3" pitchFamily="-65" charset="-128"/>
              </a:rPr>
              <a:t>Financing </a:t>
            </a:r>
            <a:r>
              <a:rPr lang="en-US" altLang="zh-TW" dirty="0">
                <a:ea typeface="ヒラギノ角ゴ Pro W3" pitchFamily="-65" charset="-128"/>
              </a:rPr>
              <a:t>activities</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73964262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When a start-up raises equity capital from investors, does it issue shares or bonds?</a:t>
            </a:r>
          </a:p>
          <a:p>
            <a:r>
              <a:rPr lang="en-US" dirty="0" smtClean="0"/>
              <a:t>When a company needs to finance a new project with debt, will it issue shares or bonds?</a:t>
            </a:r>
          </a:p>
          <a:p>
            <a:r>
              <a:rPr lang="en-US" dirty="0" smtClean="0"/>
              <a:t>If a company is losing money, are its earnings positive or negative?</a:t>
            </a:r>
          </a:p>
          <a:p>
            <a:r>
              <a:rPr lang="en-US" dirty="0" smtClean="0"/>
              <a:t>As a retail investor, how can you invest in a company to make money from its growth?</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4177593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important ratios and terms you should know about</a:t>
            </a:r>
            <a:endParaRPr lang="en-US" dirty="0"/>
          </a:p>
        </p:txBody>
      </p:sp>
      <p:sp>
        <p:nvSpPr>
          <p:cNvPr id="3" name="Content Placeholder 2"/>
          <p:cNvSpPr>
            <a:spLocks noGrp="1"/>
          </p:cNvSpPr>
          <p:nvPr>
            <p:ph idx="1"/>
          </p:nvPr>
        </p:nvSpPr>
        <p:spPr/>
        <p:txBody>
          <a:bodyPr/>
          <a:lstStyle/>
          <a:p>
            <a:r>
              <a:rPr lang="en-US" dirty="0" smtClean="0"/>
              <a:t>EBIT and EBITDA</a:t>
            </a:r>
          </a:p>
          <a:p>
            <a:r>
              <a:rPr lang="en-US" dirty="0" smtClean="0"/>
              <a:t>EPS</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45</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470673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altLang="zh-TW" dirty="0" smtClean="0">
                <a:ea typeface="ヒラギノ角ゴ Pro W3" pitchFamily="-65" charset="-128"/>
              </a:rPr>
              <a:t>EBITDA</a:t>
            </a:r>
          </a:p>
        </p:txBody>
      </p:sp>
      <p:sp>
        <p:nvSpPr>
          <p:cNvPr id="99331" name="Content Placeholder 2"/>
          <p:cNvSpPr>
            <a:spLocks noGrp="1"/>
          </p:cNvSpPr>
          <p:nvPr>
            <p:ph idx="1"/>
          </p:nvPr>
        </p:nvSpPr>
        <p:spPr>
          <a:ln>
            <a:noFill/>
          </a:ln>
        </p:spPr>
        <p:txBody>
          <a:bodyPr rIns="91440"/>
          <a:lstStyle/>
          <a:p>
            <a:pPr eaLnBrk="1" hangingPunct="1"/>
            <a:r>
              <a:rPr lang="en-US" altLang="zh-TW" dirty="0" smtClean="0">
                <a:ea typeface="ヒラギノ角ゴ Pro W3" pitchFamily="-65" charset="-128"/>
              </a:rPr>
              <a:t>EBITDA</a:t>
            </a:r>
          </a:p>
          <a:p>
            <a:pPr lvl="1" eaLnBrk="1" hangingPunct="1"/>
            <a:r>
              <a:rPr lang="en-US" altLang="zh-TW" dirty="0" smtClean="0">
                <a:ea typeface="ヒラギノ角ゴ Pro W3" pitchFamily="-65" charset="-128"/>
              </a:rPr>
              <a:t>Financial analysts often compute a firm’s </a:t>
            </a:r>
            <a:r>
              <a:rPr lang="en-US" altLang="zh-TW" b="1" dirty="0" smtClean="0">
                <a:ea typeface="ヒラギノ角ゴ Pro W3" pitchFamily="-65" charset="-128"/>
              </a:rPr>
              <a:t>earnings before interest, taxes, depreciation, and amortization</a:t>
            </a:r>
            <a:r>
              <a:rPr lang="en-US" altLang="zh-TW" dirty="0" smtClean="0">
                <a:ea typeface="ヒラギノ角ゴ Pro W3" pitchFamily="-65" charset="-128"/>
              </a:rPr>
              <a:t>, or EBITDA</a:t>
            </a:r>
          </a:p>
          <a:p>
            <a:pPr lvl="1" eaLnBrk="1" hangingPunct="1"/>
            <a:r>
              <a:rPr lang="en-US" altLang="zh-TW" dirty="0" smtClean="0">
                <a:ea typeface="ヒラギノ角ゴ Pro W3" pitchFamily="-65" charset="-128"/>
              </a:rPr>
              <a:t>Because depreciation and amortization are not cash flows (non-cash expense), this subtotal reflects </a:t>
            </a:r>
            <a:r>
              <a:rPr lang="en-US" altLang="zh-TW" b="1" dirty="0" smtClean="0">
                <a:ea typeface="ヒラギノ角ゴ Pro W3" pitchFamily="-65" charset="-128"/>
              </a:rPr>
              <a:t>the cash </a:t>
            </a:r>
            <a:r>
              <a:rPr lang="en-US" altLang="zh-TW" dirty="0" smtClean="0">
                <a:ea typeface="ヒラギノ角ゴ Pro W3" pitchFamily="-65" charset="-128"/>
              </a:rPr>
              <a:t>a firm has earned from operations</a:t>
            </a:r>
          </a:p>
          <a:p>
            <a:pPr lvl="1" eaLnBrk="1" hangingPunct="1"/>
            <a:r>
              <a:rPr lang="en-US" altLang="zh-TW" dirty="0" smtClean="0">
                <a:solidFill>
                  <a:schemeClr val="tx2"/>
                </a:solidFill>
                <a:ea typeface="ヒラギノ角ゴ Pro W3" pitchFamily="-65" charset="-128"/>
              </a:rPr>
              <a:t>This is a measure frequently used in debt covenants</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46</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24556097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3"/>
          <p:cNvSpPr>
            <a:spLocks noGrp="1" noChangeArrowheads="1"/>
          </p:cNvSpPr>
          <p:nvPr>
            <p:ph type="title"/>
          </p:nvPr>
        </p:nvSpPr>
        <p:spPr/>
        <p:txBody>
          <a:bodyPr/>
          <a:lstStyle/>
          <a:p>
            <a:pPr eaLnBrk="1" hangingPunct="1"/>
            <a:r>
              <a:rPr lang="en-US" altLang="zh-TW" dirty="0" smtClean="0">
                <a:ea typeface="ヒラギノ角ゴ Pro W3" pitchFamily="-65" charset="-128"/>
              </a:rPr>
              <a:t>EPS</a:t>
            </a:r>
          </a:p>
        </p:txBody>
      </p:sp>
      <p:sp>
        <p:nvSpPr>
          <p:cNvPr id="95235" name="Rectangle 24"/>
          <p:cNvSpPr>
            <a:spLocks noGrp="1" noChangeArrowheads="1"/>
          </p:cNvSpPr>
          <p:nvPr>
            <p:ph idx="1"/>
          </p:nvPr>
        </p:nvSpPr>
        <p:spPr/>
        <p:txBody>
          <a:bodyPr rIns="91440"/>
          <a:lstStyle/>
          <a:p>
            <a:pPr eaLnBrk="1" hangingPunct="1"/>
            <a:r>
              <a:rPr lang="en-US" altLang="zh-TW" dirty="0" smtClean="0">
                <a:ea typeface="ヒラギノ角ゴ Pro W3" pitchFamily="-65" charset="-128"/>
              </a:rPr>
              <a:t>Earnings Per Share EPS</a:t>
            </a:r>
          </a:p>
          <a:p>
            <a:pPr lvl="1" eaLnBrk="1" hangingPunct="1"/>
            <a:r>
              <a:rPr lang="en-US" altLang="zh-TW" dirty="0" smtClean="0">
                <a:ea typeface="ヒラギノ角ゴ Pro W3" pitchFamily="-65" charset="-128"/>
              </a:rPr>
              <a:t>Net income reported on a per-share basis</a:t>
            </a:r>
          </a:p>
          <a:p>
            <a:pPr eaLnBrk="1" hangingPunct="1"/>
            <a:endParaRPr lang="en-US" altLang="zh-TW" dirty="0" smtClean="0">
              <a:ea typeface="ヒラギノ角ゴ Pro W3" pitchFamily="-65" charset="-128"/>
            </a:endParaRPr>
          </a:p>
          <a:p>
            <a:pPr eaLnBrk="1" hangingPunct="1"/>
            <a:r>
              <a:rPr lang="en-US" altLang="zh-TW" dirty="0" smtClean="0">
                <a:ea typeface="ヒラギノ角ゴ Pro W3" pitchFamily="-65" charset="-128"/>
              </a:rPr>
              <a:t>EPS = Net Income</a:t>
            </a:r>
          </a:p>
          <a:p>
            <a:pPr eaLnBrk="1" hangingPunct="1">
              <a:buNone/>
            </a:pPr>
            <a:r>
              <a:rPr lang="en-US" altLang="zh-TW" dirty="0" smtClean="0">
                <a:ea typeface="ヒラギノ角ゴ Pro W3" pitchFamily="-65" charset="-128"/>
              </a:rPr>
              <a:t>		     Shares Outstanding</a:t>
            </a:r>
          </a:p>
          <a:p>
            <a:pPr eaLnBrk="1" hangingPunct="1">
              <a:buFontTx/>
              <a:buNone/>
            </a:pPr>
            <a:r>
              <a:rPr lang="en-US" altLang="zh-TW" dirty="0" smtClean="0">
                <a:ea typeface="ヒラギノ角ゴ Pro W3" pitchFamily="-65" charset="-128"/>
              </a:rPr>
              <a:t> </a:t>
            </a:r>
          </a:p>
        </p:txBody>
      </p:sp>
      <p:sp>
        <p:nvSpPr>
          <p:cNvPr id="7" name="Slide Number Placeholder 6"/>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47</a:t>
            </a:fld>
            <a:endParaRPr lang="en-US"/>
          </a:p>
        </p:txBody>
      </p:sp>
      <p:sp>
        <p:nvSpPr>
          <p:cNvPr id="8"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11" name="Straight Connector 10"/>
          <p:cNvCxnSpPr/>
          <p:nvPr/>
        </p:nvCxnSpPr>
        <p:spPr>
          <a:xfrm flipV="1">
            <a:off x="1447800" y="3573016"/>
            <a:ext cx="3196208" cy="8384"/>
          </a:xfrm>
          <a:prstGeom prst="line">
            <a:avLst/>
          </a:prstGeom>
        </p:spPr>
        <p:style>
          <a:lnRef idx="2">
            <a:schemeClr val="dk1"/>
          </a:lnRef>
          <a:fillRef idx="0">
            <a:schemeClr val="dk1"/>
          </a:fillRef>
          <a:effectRef idx="1">
            <a:schemeClr val="dk1"/>
          </a:effectRef>
          <a:fontRef idx="minor">
            <a:schemeClr val="tx1"/>
          </a:fontRef>
        </p:style>
      </p:cxnSp>
      <p:sp>
        <p:nvSpPr>
          <p:cNvPr id="13" name="Rectangle 12"/>
          <p:cNvSpPr/>
          <p:nvPr/>
        </p:nvSpPr>
        <p:spPr>
          <a:xfrm>
            <a:off x="762000" y="2996952"/>
            <a:ext cx="4242048"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14663856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out Cathay Pacific’s EPS as of 2019</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48</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1488070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49</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pPr eaLnBrk="1" hangingPunct="1"/>
            <a:r>
              <a:rPr lang="en-US" altLang="zh-CN" dirty="0">
                <a:ea typeface="SimSun" pitchFamily="2" charset="-122"/>
              </a:rPr>
              <a:t>The Language of Business</a:t>
            </a:r>
          </a:p>
          <a:p>
            <a:pPr eaLnBrk="1" hangingPunct="1"/>
            <a:r>
              <a:rPr lang="en-US" altLang="zh-CN" b="1" dirty="0">
                <a:solidFill>
                  <a:srgbClr val="FF0000"/>
                </a:solidFill>
                <a:ea typeface="SimSun" pitchFamily="2" charset="-122"/>
              </a:rPr>
              <a:t>What is finance? Why do we need a financial system? </a:t>
            </a:r>
          </a:p>
          <a:p>
            <a:pPr eaLnBrk="1" hangingPunct="1"/>
            <a:r>
              <a:rPr lang="en-US" altLang="zh-CN" dirty="0">
                <a:ea typeface="SimSun" pitchFamily="2" charset="-122"/>
              </a:rPr>
              <a:t>Who are the players? </a:t>
            </a:r>
          </a:p>
          <a:p>
            <a:r>
              <a:rPr lang="en-US" altLang="zh-CN" dirty="0" smtClean="0">
                <a:ea typeface="SimSun" pitchFamily="2" charset="-122"/>
              </a:rPr>
              <a:t>How does it work?</a:t>
            </a:r>
          </a:p>
          <a:p>
            <a:pPr eaLnBrk="1" hangingPunct="1">
              <a:buNone/>
            </a:pPr>
            <a:endParaRPr lang="en-US" altLang="zh-CN" dirty="0" smtClean="0">
              <a:ea typeface="SimSun" pitchFamily="2" charset="-122"/>
            </a:endParaRPr>
          </a:p>
        </p:txBody>
      </p:sp>
    </p:spTree>
    <p:extLst>
      <p:ext uri="{BB962C8B-B14F-4D97-AF65-F5344CB8AC3E}">
        <p14:creationId xmlns:p14="http://schemas.microsoft.com/office/powerpoint/2010/main" val="228003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Personal Response System (PRS) </a:t>
            </a:r>
            <a:endParaRPr lang="zh-TW" altLang="en-US" dirty="0"/>
          </a:p>
        </p:txBody>
      </p:sp>
      <p:sp>
        <p:nvSpPr>
          <p:cNvPr id="3" name="Content Placeholder 2"/>
          <p:cNvSpPr>
            <a:spLocks noGrp="1"/>
          </p:cNvSpPr>
          <p:nvPr>
            <p:ph sz="half" idx="1"/>
          </p:nvPr>
        </p:nvSpPr>
        <p:spPr/>
        <p:txBody>
          <a:bodyPr>
            <a:noAutofit/>
          </a:bodyPr>
          <a:lstStyle/>
          <a:p>
            <a:pPr>
              <a:lnSpc>
                <a:spcPct val="100000"/>
              </a:lnSpc>
            </a:pPr>
            <a:r>
              <a:rPr lang="en-US" altLang="zh-TW" b="1" dirty="0" smtClean="0"/>
              <a:t> </a:t>
            </a:r>
            <a:r>
              <a:rPr lang="en-US" altLang="zh-TW" dirty="0" smtClean="0"/>
              <a:t>We will be using </a:t>
            </a:r>
            <a:r>
              <a:rPr lang="en-US" altLang="zh-TW" dirty="0" err="1" smtClean="0"/>
              <a:t>iPRS</a:t>
            </a:r>
            <a:r>
              <a:rPr lang="en-US" altLang="zh-TW" dirty="0" smtClean="0"/>
              <a:t> in every class so you can participate in class exercises and earn participation credit</a:t>
            </a:r>
          </a:p>
          <a:p>
            <a:pPr>
              <a:lnSpc>
                <a:spcPct val="100000"/>
              </a:lnSpc>
            </a:pPr>
            <a:r>
              <a:rPr lang="en-US" altLang="zh-TW" dirty="0" smtClean="0"/>
              <a:t>You must use </a:t>
            </a:r>
            <a:r>
              <a:rPr lang="en-US" altLang="zh-TW" dirty="0" err="1" smtClean="0"/>
              <a:t>iPRS</a:t>
            </a:r>
            <a:r>
              <a:rPr lang="en-US" altLang="zh-TW" dirty="0" smtClean="0"/>
              <a:t> app on your smartphone. </a:t>
            </a:r>
          </a:p>
          <a:p>
            <a:pPr>
              <a:lnSpc>
                <a:spcPct val="100000"/>
              </a:lnSpc>
            </a:pPr>
            <a:r>
              <a:rPr lang="en-US" altLang="zh-TW" dirty="0" smtClean="0"/>
              <a:t>Make sure you login to </a:t>
            </a:r>
            <a:r>
              <a:rPr lang="en-US" altLang="zh-TW" dirty="0" err="1" smtClean="0"/>
              <a:t>iPRS</a:t>
            </a:r>
            <a:r>
              <a:rPr lang="en-US" altLang="zh-TW" dirty="0" smtClean="0"/>
              <a:t> apps (HKUST I learn) every time, as participation counts! </a:t>
            </a:r>
            <a:endParaRPr lang="zh-TW" altLang="zh-TW" dirty="0" smtClean="0"/>
          </a:p>
          <a:p>
            <a:pPr>
              <a:lnSpc>
                <a:spcPct val="100000"/>
              </a:lnSpc>
            </a:pPr>
            <a:endParaRPr lang="zh-TW" altLang="en-US" dirty="0"/>
          </a:p>
        </p:txBody>
      </p:sp>
      <p:pic>
        <p:nvPicPr>
          <p:cNvPr id="7" name="Picture 2" descr="Image result for image of clickers or PRS">
            <a:hlinkClick r:id="rId2"/>
          </p:cNvPr>
          <p:cNvPicPr>
            <a:picLocks noGrp="1" noChangeAspect="1" noChangeArrowheads="1"/>
          </p:cNvPicPr>
          <p:nvPr>
            <p:ph sz="half" idx="2"/>
          </p:nvPr>
        </p:nvPicPr>
        <p:blipFill>
          <a:blip r:embed="rId3" cstate="print"/>
          <a:srcRect/>
          <a:stretch>
            <a:fillRect/>
          </a:stretch>
        </p:blipFill>
        <p:spPr bwMode="auto">
          <a:xfrm>
            <a:off x="4712507" y="2564904"/>
            <a:ext cx="4162063" cy="2448272"/>
          </a:xfrm>
          <a:prstGeom prst="rect">
            <a:avLst/>
          </a:prstGeom>
          <a:noFill/>
        </p:spPr>
      </p:pic>
      <p:sp>
        <p:nvSpPr>
          <p:cNvPr id="9"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
        <p:nvSpPr>
          <p:cNvPr id="10"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5</a:t>
            </a:fld>
            <a:endParaRPr lang="en-US" altLang="en-US" dirty="0"/>
          </a:p>
        </p:txBody>
      </p:sp>
    </p:spTree>
    <p:extLst>
      <p:ext uri="{BB962C8B-B14F-4D97-AF65-F5344CB8AC3E}">
        <p14:creationId xmlns:p14="http://schemas.microsoft.com/office/powerpoint/2010/main" val="361860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r>
              <a:rPr lang="en-US" altLang="zh-TW" smtClean="0"/>
              <a:t>Imagine…</a:t>
            </a:r>
          </a:p>
        </p:txBody>
      </p:sp>
      <p:sp>
        <p:nvSpPr>
          <p:cNvPr id="13316" name="Slide Number Placeholder 6"/>
          <p:cNvSpPr>
            <a:spLocks noGrp="1"/>
          </p:cNvSpPr>
          <p:nvPr>
            <p:ph type="sldNum" sz="quarter" idx="10"/>
          </p:nvPr>
        </p:nvSpPr>
        <p:spPr/>
        <p:txBody>
          <a:bodyPr/>
          <a:lstStyle/>
          <a:p>
            <a:fld id="{15A432C8-08E5-4AA8-8666-D85FE01FF151}" type="slidenum">
              <a:rPr lang="en-US" altLang="en-US" smtClean="0"/>
              <a:pPr/>
              <a:t>50</a:t>
            </a:fld>
            <a:endParaRPr lang="en-US" altLang="en-US" dirty="0"/>
          </a:p>
        </p:txBody>
      </p:sp>
      <p:sp>
        <p:nvSpPr>
          <p:cNvPr id="7" name="Content Placeholder 6"/>
          <p:cNvSpPr>
            <a:spLocks noGrp="1"/>
          </p:cNvSpPr>
          <p:nvPr>
            <p:ph sz="half" idx="1"/>
          </p:nvPr>
        </p:nvSpPr>
        <p:spPr/>
        <p:txBody>
          <a:bodyPr/>
          <a:lstStyle/>
          <a:p>
            <a:r>
              <a:rPr lang="en-US" altLang="zh-TW" smtClean="0"/>
              <a:t>A region without money…</a:t>
            </a:r>
          </a:p>
          <a:p>
            <a:r>
              <a:rPr lang="en-US" altLang="zh-TW" smtClean="0"/>
              <a:t>A country with no banking system…</a:t>
            </a:r>
          </a:p>
          <a:p>
            <a:r>
              <a:rPr lang="en-US" altLang="zh-TW" smtClean="0"/>
              <a:t>A world with no global capital flows…</a:t>
            </a:r>
          </a:p>
          <a:p>
            <a:endParaRPr lang="de-DE" dirty="0"/>
          </a:p>
        </p:txBody>
      </p:sp>
      <p:pic>
        <p:nvPicPr>
          <p:cNvPr id="16" name="Picture 5" descr="150px-Grameen_Yunus_Dec_04">
            <a:hlinkClick r:id="rId3"/>
          </p:cNvPr>
          <p:cNvPicPr>
            <a:picLocks noGrp="1" noChangeAspect="1" noChangeArrowheads="1"/>
          </p:cNvPicPr>
          <p:nvPr>
            <p:ph sz="half" idx="2"/>
          </p:nvPr>
        </p:nvPicPr>
        <p:blipFill>
          <a:blip r:embed="rId4" cstate="print"/>
          <a:stretch>
            <a:fillRect/>
          </a:stretch>
        </p:blipFill>
        <p:spPr bwMode="auto">
          <a:xfrm>
            <a:off x="5715000" y="1447800"/>
            <a:ext cx="3009900" cy="4113530"/>
          </a:xfrm>
          <a:prstGeom prst="rect">
            <a:avLst/>
          </a:prstGeom>
          <a:solidFill>
            <a:srgbClr val="FFFFFF">
              <a:shade val="85000"/>
            </a:srgbClr>
          </a:solidFill>
          <a:ln w="190500" cap="rnd">
            <a:solidFill>
              <a:srgbClr val="FFFFFF"/>
            </a:solidFill>
          </a:ln>
          <a:effectLst>
            <a:outerShdw blurRad="50800" dist="38100" dir="2700000" algn="tl" rotWithShape="0">
              <a:prstClr val="black">
                <a:alpha val="40000"/>
              </a:prstClr>
            </a:outerShdw>
          </a:effectLst>
          <a:scene3d>
            <a:camera prst="perspectiveContrastingLeftFacing">
              <a:rot lat="507186" lon="886250" rev="21413945"/>
            </a:camera>
            <a:lightRig rig="soft" dir="t"/>
          </a:scene3d>
          <a:sp3d contourW="12700" prstMaterial="matte">
            <a:bevelT w="63500" h="50800"/>
            <a:contourClr>
              <a:srgbClr val="C0C0C0"/>
            </a:contourClr>
          </a:sp3d>
        </p:spPr>
      </p:pic>
      <p:sp>
        <p:nvSpPr>
          <p:cNvPr id="24580" name="AutoShape 4"/>
          <p:cNvSpPr>
            <a:spLocks noChangeArrowheads="1"/>
          </p:cNvSpPr>
          <p:nvPr/>
        </p:nvSpPr>
        <p:spPr bwMode="auto">
          <a:xfrm>
            <a:off x="2438400" y="3886200"/>
            <a:ext cx="3581400" cy="2133600"/>
          </a:xfrm>
          <a:prstGeom prst="cloudCallout">
            <a:avLst>
              <a:gd name="adj1" fmla="val 46100"/>
              <a:gd name="adj2" fmla="val -59672"/>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altLang="zh-TW" sz="2000" b="1" dirty="0">
                <a:solidFill>
                  <a:schemeClr val="tx1"/>
                </a:solidFill>
                <a:ea typeface="PMingLiU" pitchFamily="18" charset="-120"/>
              </a:rPr>
              <a:t>Why was Muhammad </a:t>
            </a:r>
            <a:r>
              <a:rPr lang="en-US" altLang="zh-TW" sz="2000" b="1" dirty="0" err="1">
                <a:solidFill>
                  <a:schemeClr val="tx1"/>
                </a:solidFill>
                <a:ea typeface="PMingLiU" pitchFamily="18" charset="-120"/>
              </a:rPr>
              <a:t>Yunus</a:t>
            </a:r>
            <a:r>
              <a:rPr lang="en-US" altLang="zh-TW" sz="2000" b="1" dirty="0">
                <a:solidFill>
                  <a:schemeClr val="tx1"/>
                </a:solidFill>
                <a:ea typeface="PMingLiU" pitchFamily="18" charset="-120"/>
              </a:rPr>
              <a:t> the 2006 Nobel Peace Prize winner?</a:t>
            </a: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TW" smtClean="0">
                <a:ea typeface="PMingLiU" pitchFamily="18" charset="-120"/>
              </a:rPr>
              <a:t>Evolution of Financial System</a:t>
            </a:r>
          </a:p>
        </p:txBody>
      </p:sp>
      <p:sp>
        <p:nvSpPr>
          <p:cNvPr id="16388" name="Slide Number Placeholder 4"/>
          <p:cNvSpPr>
            <a:spLocks noGrp="1"/>
          </p:cNvSpPr>
          <p:nvPr>
            <p:ph type="sldNum" sz="quarter" idx="10"/>
          </p:nvPr>
        </p:nvSpPr>
        <p:spPr>
          <a:noFill/>
        </p:spPr>
        <p:txBody>
          <a:bodyPr/>
          <a:lstStyle/>
          <a:p>
            <a:fld id="{71070031-8951-4CCA-93F7-127A675A7D22}" type="slidenum">
              <a:rPr lang="en-US" altLang="en-US"/>
              <a:pPr/>
              <a:t>51</a:t>
            </a:fld>
            <a:endParaRPr lang="en-US" altLang="en-US"/>
          </a:p>
        </p:txBody>
      </p:sp>
      <p:sp>
        <p:nvSpPr>
          <p:cNvPr id="28675" name="AutoShape 3"/>
          <p:cNvSpPr>
            <a:spLocks noChangeArrowheads="1"/>
          </p:cNvSpPr>
          <p:nvPr/>
        </p:nvSpPr>
        <p:spPr bwMode="auto">
          <a:xfrm rot="-1559406">
            <a:off x="669925" y="2436875"/>
            <a:ext cx="8821738" cy="2089150"/>
          </a:xfrm>
          <a:prstGeom prst="rightArrow">
            <a:avLst>
              <a:gd name="adj1" fmla="val 50000"/>
              <a:gd name="adj2" fmla="val 105566"/>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en-US">
              <a:solidFill>
                <a:schemeClr val="tx1"/>
              </a:solidFill>
              <a:latin typeface="+mn-lt"/>
              <a:ea typeface="PMingLiU" pitchFamily="18" charset="-120"/>
            </a:endParaRPr>
          </a:p>
        </p:txBody>
      </p:sp>
      <p:sp>
        <p:nvSpPr>
          <p:cNvPr id="28676" name="Oval 4"/>
          <p:cNvSpPr>
            <a:spLocks noChangeArrowheads="1"/>
          </p:cNvSpPr>
          <p:nvPr/>
        </p:nvSpPr>
        <p:spPr bwMode="auto">
          <a:xfrm>
            <a:off x="5867400" y="1676400"/>
            <a:ext cx="2057400" cy="1676400"/>
          </a:xfrm>
          <a:prstGeom prst="ellipse">
            <a:avLst/>
          </a:prstGeom>
          <a:solidFill>
            <a:schemeClr val="accent3"/>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Securitization</a:t>
            </a:r>
          </a:p>
        </p:txBody>
      </p:sp>
      <p:sp>
        <p:nvSpPr>
          <p:cNvPr id="28677" name="Rectangle 5"/>
          <p:cNvSpPr>
            <a:spLocks noChangeArrowheads="1"/>
          </p:cNvSpPr>
          <p:nvPr/>
        </p:nvSpPr>
        <p:spPr bwMode="auto">
          <a:xfrm>
            <a:off x="4038600" y="2590800"/>
            <a:ext cx="2057400" cy="1676986"/>
          </a:xfrm>
          <a:prstGeom prst="ellipse">
            <a:avLst/>
          </a:prstGeom>
          <a:solidFill>
            <a:schemeClr val="accent3">
              <a:lumMod val="60000"/>
              <a:lumOff val="4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Corporate</a:t>
            </a:r>
          </a:p>
          <a:p>
            <a:pPr algn="ctr"/>
            <a:r>
              <a:rPr lang="en-US" altLang="zh-TW" sz="2000">
                <a:solidFill>
                  <a:schemeClr val="tx1"/>
                </a:solidFill>
                <a:latin typeface="+mn-lt"/>
                <a:ea typeface="PMingLiU" pitchFamily="18" charset="-120"/>
              </a:rPr>
              <a:t>Bond </a:t>
            </a:r>
          </a:p>
          <a:p>
            <a:pPr algn="ctr"/>
            <a:r>
              <a:rPr lang="en-US" altLang="zh-TW" sz="2000">
                <a:solidFill>
                  <a:schemeClr val="tx1"/>
                </a:solidFill>
                <a:latin typeface="+mn-lt"/>
                <a:ea typeface="PMingLiU" pitchFamily="18" charset="-120"/>
              </a:rPr>
              <a:t>Markets</a:t>
            </a:r>
          </a:p>
        </p:txBody>
      </p:sp>
      <p:sp>
        <p:nvSpPr>
          <p:cNvPr id="28678" name="Rectangle 6"/>
          <p:cNvSpPr>
            <a:spLocks noChangeArrowheads="1"/>
          </p:cNvSpPr>
          <p:nvPr/>
        </p:nvSpPr>
        <p:spPr bwMode="auto">
          <a:xfrm>
            <a:off x="314846" y="4267200"/>
            <a:ext cx="2057400" cy="1666937"/>
          </a:xfrm>
          <a:prstGeom prst="ellipse">
            <a:avLst/>
          </a:prstGeom>
          <a:solidFill>
            <a:schemeClr val="accent3">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solidFill>
                  <a:schemeClr val="tx1"/>
                </a:solidFill>
                <a:latin typeface="+mn-lt"/>
                <a:ea typeface="PMingLiU" pitchFamily="18" charset="-120"/>
              </a:rPr>
              <a:t>Exclusive</a:t>
            </a:r>
          </a:p>
          <a:p>
            <a:pPr algn="ctr"/>
            <a:r>
              <a:rPr lang="en-US" altLang="zh-TW" sz="2000" dirty="0">
                <a:solidFill>
                  <a:schemeClr val="tx1"/>
                </a:solidFill>
                <a:latin typeface="+mn-lt"/>
                <a:ea typeface="PMingLiU" pitchFamily="18" charset="-120"/>
              </a:rPr>
              <a:t>Reliance</a:t>
            </a:r>
          </a:p>
          <a:p>
            <a:pPr algn="ctr"/>
            <a:r>
              <a:rPr lang="en-US" altLang="zh-TW" sz="2000" dirty="0">
                <a:solidFill>
                  <a:schemeClr val="tx1"/>
                </a:solidFill>
                <a:ea typeface="PMingLiU" pitchFamily="18" charset="-120"/>
              </a:rPr>
              <a:t>o</a:t>
            </a:r>
            <a:r>
              <a:rPr lang="en-US" altLang="zh-TW" sz="2000" dirty="0" smtClean="0">
                <a:solidFill>
                  <a:schemeClr val="tx1"/>
                </a:solidFill>
                <a:latin typeface="+mn-lt"/>
                <a:ea typeface="PMingLiU" pitchFamily="18" charset="-120"/>
              </a:rPr>
              <a:t>n </a:t>
            </a:r>
            <a:r>
              <a:rPr lang="en-US" altLang="zh-TW" sz="2000" dirty="0">
                <a:solidFill>
                  <a:schemeClr val="tx1"/>
                </a:solidFill>
                <a:latin typeface="+mn-lt"/>
                <a:ea typeface="PMingLiU" pitchFamily="18" charset="-120"/>
              </a:rPr>
              <a:t>Bank</a:t>
            </a:r>
          </a:p>
          <a:p>
            <a:pPr algn="ctr"/>
            <a:r>
              <a:rPr lang="en-US" altLang="zh-TW" sz="2000" dirty="0">
                <a:solidFill>
                  <a:schemeClr val="tx1"/>
                </a:solidFill>
                <a:latin typeface="+mn-lt"/>
                <a:ea typeface="PMingLiU" pitchFamily="18" charset="-120"/>
              </a:rPr>
              <a:t>Finance</a:t>
            </a:r>
          </a:p>
        </p:txBody>
      </p:sp>
      <p:sp>
        <p:nvSpPr>
          <p:cNvPr id="28679" name="Oval 7"/>
          <p:cNvSpPr>
            <a:spLocks noChangeArrowheads="1"/>
          </p:cNvSpPr>
          <p:nvPr/>
        </p:nvSpPr>
        <p:spPr bwMode="auto">
          <a:xfrm>
            <a:off x="2133600" y="3401911"/>
            <a:ext cx="2057400" cy="1676986"/>
          </a:xfrm>
          <a:prstGeom prst="ellipse">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Equity</a:t>
            </a:r>
          </a:p>
          <a:p>
            <a:pPr algn="ctr"/>
            <a:r>
              <a:rPr lang="en-US" altLang="zh-TW" sz="2000">
                <a:solidFill>
                  <a:schemeClr val="tx1"/>
                </a:solidFill>
                <a:latin typeface="+mn-lt"/>
                <a:ea typeface="PMingLiU" pitchFamily="18" charset="-120"/>
              </a:rPr>
              <a:t>Finance</a:t>
            </a:r>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anim calcmode="lin" valueType="num">
                                      <p:cBhvr additive="base">
                                        <p:cTn id="13" dur="500" fill="hold"/>
                                        <p:tgtEl>
                                          <p:spTgt spid="28678"/>
                                        </p:tgtEl>
                                        <p:attrNameLst>
                                          <p:attrName>ppt_x</p:attrName>
                                        </p:attrNameLst>
                                      </p:cBhvr>
                                      <p:tavLst>
                                        <p:tav tm="0">
                                          <p:val>
                                            <p:strVal val="0-#ppt_w/2"/>
                                          </p:val>
                                        </p:tav>
                                        <p:tav tm="100000">
                                          <p:val>
                                            <p:strVal val="#ppt_x"/>
                                          </p:val>
                                        </p:tav>
                                      </p:tavLst>
                                    </p:anim>
                                    <p:anim calcmode="lin" valueType="num">
                                      <p:cBhvr additive="base">
                                        <p:cTn id="14"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 calcmode="lin" valueType="num">
                                      <p:cBhvr additive="base">
                                        <p:cTn id="19" dur="500" fill="hold"/>
                                        <p:tgtEl>
                                          <p:spTgt spid="28679"/>
                                        </p:tgtEl>
                                        <p:attrNameLst>
                                          <p:attrName>ppt_x</p:attrName>
                                        </p:attrNameLst>
                                      </p:cBhvr>
                                      <p:tavLst>
                                        <p:tav tm="0">
                                          <p:val>
                                            <p:strVal val="0-#ppt_w/2"/>
                                          </p:val>
                                        </p:tav>
                                        <p:tav tm="100000">
                                          <p:val>
                                            <p:strVal val="#ppt_x"/>
                                          </p:val>
                                        </p:tav>
                                      </p:tavLst>
                                    </p:anim>
                                    <p:anim calcmode="lin" valueType="num">
                                      <p:cBhvr additive="base">
                                        <p:cTn id="20"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7"/>
                                        </p:tgtEl>
                                        <p:attrNameLst>
                                          <p:attrName>style.visibility</p:attrName>
                                        </p:attrNameLst>
                                      </p:cBhvr>
                                      <p:to>
                                        <p:strVal val="visible"/>
                                      </p:to>
                                    </p:set>
                                    <p:anim calcmode="lin" valueType="num">
                                      <p:cBhvr additive="base">
                                        <p:cTn id="25" dur="500" fill="hold"/>
                                        <p:tgtEl>
                                          <p:spTgt spid="28677"/>
                                        </p:tgtEl>
                                        <p:attrNameLst>
                                          <p:attrName>ppt_x</p:attrName>
                                        </p:attrNameLst>
                                      </p:cBhvr>
                                      <p:tavLst>
                                        <p:tav tm="0">
                                          <p:val>
                                            <p:strVal val="0-#ppt_w/2"/>
                                          </p:val>
                                        </p:tav>
                                        <p:tav tm="100000">
                                          <p:val>
                                            <p:strVal val="#ppt_x"/>
                                          </p:val>
                                        </p:tav>
                                      </p:tavLst>
                                    </p:anim>
                                    <p:anim calcmode="lin" valueType="num">
                                      <p:cBhvr additive="base">
                                        <p:cTn id="26"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6"/>
                                        </p:tgtEl>
                                        <p:attrNameLst>
                                          <p:attrName>style.visibility</p:attrName>
                                        </p:attrNameLst>
                                      </p:cBhvr>
                                      <p:to>
                                        <p:strVal val="visible"/>
                                      </p:to>
                                    </p:set>
                                    <p:anim calcmode="lin" valueType="num">
                                      <p:cBhvr additive="base">
                                        <p:cTn id="31" dur="500" fill="hold"/>
                                        <p:tgtEl>
                                          <p:spTgt spid="28676"/>
                                        </p:tgtEl>
                                        <p:attrNameLst>
                                          <p:attrName>ppt_x</p:attrName>
                                        </p:attrNameLst>
                                      </p:cBhvr>
                                      <p:tavLst>
                                        <p:tav tm="0">
                                          <p:val>
                                            <p:strVal val="0-#ppt_w/2"/>
                                          </p:val>
                                        </p:tav>
                                        <p:tav tm="100000">
                                          <p:val>
                                            <p:strVal val="#ppt_x"/>
                                          </p:val>
                                        </p:tav>
                                      </p:tavLst>
                                    </p:anim>
                                    <p:anim calcmode="lin" valueType="num">
                                      <p:cBhvr additive="base">
                                        <p:cTn id="32"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autoUpdateAnimBg="0"/>
      <p:bldP spid="28677" grpId="0" animBg="1" autoUpdateAnimBg="0"/>
      <p:bldP spid="28678" grpId="0" animBg="1" autoUpdateAnimBg="0"/>
      <p:bldP spid="2867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TW" dirty="0" smtClean="0"/>
              <a:t>Tech, tech, FinTech</a:t>
            </a:r>
            <a:endParaRPr lang="zh-TW" altLang="en-US" dirty="0"/>
          </a:p>
        </p:txBody>
      </p:sp>
      <p:sp>
        <p:nvSpPr>
          <p:cNvPr id="3" name="Content Placeholder 2"/>
          <p:cNvSpPr>
            <a:spLocks noGrp="1"/>
          </p:cNvSpPr>
          <p:nvPr>
            <p:ph sz="half" idx="1"/>
          </p:nvPr>
        </p:nvSpPr>
        <p:spPr/>
        <p:txBody>
          <a:bodyPr/>
          <a:lstStyle/>
          <a:p>
            <a:r>
              <a:rPr lang="en-US" altLang="zh-TW" dirty="0" smtClean="0"/>
              <a:t>When I started working, this is the technology we had:</a:t>
            </a:r>
          </a:p>
          <a:p>
            <a:pPr lvl="1"/>
            <a:r>
              <a:rPr lang="en-US" altLang="zh-TW" dirty="0"/>
              <a:t> </a:t>
            </a:r>
            <a:r>
              <a:rPr lang="en-US" altLang="zh-TW" dirty="0" smtClean="0"/>
              <a:t>Mainframe computer</a:t>
            </a:r>
          </a:p>
          <a:p>
            <a:pPr lvl="1"/>
            <a:r>
              <a:rPr lang="en-US" altLang="zh-TW" dirty="0" smtClean="0"/>
              <a:t>Telephone</a:t>
            </a:r>
          </a:p>
          <a:p>
            <a:pPr lvl="1"/>
            <a:r>
              <a:rPr lang="en-US" altLang="zh-TW" dirty="0" smtClean="0"/>
              <a:t>Telex</a:t>
            </a:r>
          </a:p>
          <a:p>
            <a:pPr lvl="1"/>
            <a:r>
              <a:rPr lang="en-US" altLang="zh-TW" dirty="0" smtClean="0"/>
              <a:t>Typewriter</a:t>
            </a:r>
          </a:p>
          <a:p>
            <a:pPr lvl="1"/>
            <a:r>
              <a:rPr lang="en-US" altLang="zh-TW" dirty="0" smtClean="0"/>
              <a:t>Post</a:t>
            </a:r>
            <a:endParaRPr lang="zh-TW" altLang="en-US" dirty="0"/>
          </a:p>
        </p:txBody>
      </p:sp>
      <p:sp>
        <p:nvSpPr>
          <p:cNvPr id="4" name="Content Placeholder 3"/>
          <p:cNvSpPr>
            <a:spLocks noGrp="1"/>
          </p:cNvSpPr>
          <p:nvPr>
            <p:ph sz="half" idx="2"/>
          </p:nvPr>
        </p:nvSpPr>
        <p:spPr/>
        <p:txBody>
          <a:bodyPr/>
          <a:lstStyle/>
          <a:p>
            <a:endParaRPr lang="zh-TW" altLang="en-US" dirty="0"/>
          </a:p>
          <a:p>
            <a:endParaRPr lang="zh-TW" altLang="en-US" dirty="0"/>
          </a:p>
        </p:txBody>
      </p:sp>
      <p:pic>
        <p:nvPicPr>
          <p:cNvPr id="17416" name="Picture 8" descr="http://daviddiazdeleon.files.wordpress.com/2011/09/telex.jpg"/>
          <p:cNvPicPr>
            <a:picLocks noChangeAspect="1" noChangeArrowheads="1"/>
          </p:cNvPicPr>
          <p:nvPr/>
        </p:nvPicPr>
        <p:blipFill>
          <a:blip r:embed="rId2" cstate="print"/>
          <a:srcRect/>
          <a:stretch>
            <a:fillRect/>
          </a:stretch>
        </p:blipFill>
        <p:spPr bwMode="auto">
          <a:xfrm>
            <a:off x="5029200" y="3124200"/>
            <a:ext cx="3924300" cy="2872588"/>
          </a:xfrm>
          <a:prstGeom prst="rect">
            <a:avLst/>
          </a:prstGeom>
          <a:noFill/>
        </p:spPr>
      </p:pic>
      <p:sp>
        <p:nvSpPr>
          <p:cNvPr id="17418" name="AutoShape 10" descr="Image result for telephone 1970"/>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17420" name="AutoShape 12" descr="Image result for telephone 1970"/>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pic>
        <p:nvPicPr>
          <p:cNvPr id="17422" name="Picture 14" descr="Rotary dial Two-tone Grey dial telephone from 1970's"/>
          <p:cNvPicPr>
            <a:picLocks noChangeAspect="1" noChangeArrowheads="1"/>
          </p:cNvPicPr>
          <p:nvPr/>
        </p:nvPicPr>
        <p:blipFill>
          <a:blip r:embed="rId3" cstate="print"/>
          <a:srcRect/>
          <a:stretch>
            <a:fillRect/>
          </a:stretch>
        </p:blipFill>
        <p:spPr bwMode="auto">
          <a:xfrm>
            <a:off x="5486400" y="381000"/>
            <a:ext cx="3238500" cy="2428875"/>
          </a:xfrm>
          <a:prstGeom prst="rect">
            <a:avLst/>
          </a:prstGeom>
          <a:noFill/>
        </p:spPr>
      </p:pic>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What is a telex?</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53</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121401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p:txBody>
          <a:bodyPr/>
          <a:lstStyle/>
          <a:p>
            <a:pPr eaLnBrk="1" hangingPunct="1"/>
            <a:r>
              <a:rPr lang="en-US" altLang="zh-TW" dirty="0" smtClean="0">
                <a:latin typeface="+mn-lt"/>
                <a:ea typeface="PMingLiU" pitchFamily="18" charset="-120"/>
              </a:rPr>
              <a:t>Disruptive Technologies</a:t>
            </a:r>
          </a:p>
        </p:txBody>
      </p:sp>
      <p:sp>
        <p:nvSpPr>
          <p:cNvPr id="18436" name="Slide Number Placeholder 3"/>
          <p:cNvSpPr>
            <a:spLocks noGrp="1"/>
          </p:cNvSpPr>
          <p:nvPr>
            <p:ph type="sldNum" sz="quarter" idx="10"/>
          </p:nvPr>
        </p:nvSpPr>
        <p:spPr>
          <a:noFill/>
        </p:spPr>
        <p:txBody>
          <a:bodyPr/>
          <a:lstStyle/>
          <a:p>
            <a:fld id="{290808E9-5C8E-4376-B83D-DE5AE1166E50}" type="slidenum">
              <a:rPr lang="en-US" altLang="en-US"/>
              <a:pPr/>
              <a:t>54</a:t>
            </a:fld>
            <a:endParaRPr lang="en-US" altLang="en-US"/>
          </a:p>
        </p:txBody>
      </p:sp>
      <p:sp>
        <p:nvSpPr>
          <p:cNvPr id="18437"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r>
              <a:rPr lang="zh-TW" altLang="en-US" sz="1000">
                <a:ea typeface="PMingLiU" pitchFamily="18" charset="-120"/>
              </a:rPr>
              <a:t>Fall 08</a:t>
            </a:r>
            <a:endParaRPr lang="en-US" altLang="en-US" sz="1000">
              <a:ea typeface="PMingLiU" pitchFamily="18" charset="-120"/>
            </a:endParaRPr>
          </a:p>
        </p:txBody>
      </p:sp>
      <p:sp>
        <p:nvSpPr>
          <p:cNvPr id="508931" name="AutoShape 3"/>
          <p:cNvSpPr>
            <a:spLocks noChangeArrowheads="1"/>
          </p:cNvSpPr>
          <p:nvPr/>
        </p:nvSpPr>
        <p:spPr bwMode="auto">
          <a:xfrm rot="-1559406">
            <a:off x="17463" y="2595825"/>
            <a:ext cx="9126537" cy="2089150"/>
          </a:xfrm>
          <a:prstGeom prst="rightArrow">
            <a:avLst>
              <a:gd name="adj1" fmla="val 50000"/>
              <a:gd name="adj2" fmla="val 109214"/>
            </a:avLst>
          </a:prstGeom>
          <a:solidFill>
            <a:schemeClr val="accent3">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zh-TW">
              <a:ea typeface="PMingLiU" pitchFamily="18" charset="-120"/>
            </a:endParaRPr>
          </a:p>
        </p:txBody>
      </p:sp>
      <p:sp>
        <p:nvSpPr>
          <p:cNvPr id="508932" name="Rectangle 4"/>
          <p:cNvSpPr>
            <a:spLocks noChangeArrowheads="1"/>
          </p:cNvSpPr>
          <p:nvPr/>
        </p:nvSpPr>
        <p:spPr bwMode="auto">
          <a:xfrm>
            <a:off x="97398" y="5342467"/>
            <a:ext cx="1837531" cy="8128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rPr>
              <a:t>Post</a:t>
            </a:r>
          </a:p>
        </p:txBody>
      </p:sp>
      <p:sp>
        <p:nvSpPr>
          <p:cNvPr id="508933" name="Rectangle 5"/>
          <p:cNvSpPr>
            <a:spLocks noChangeArrowheads="1"/>
          </p:cNvSpPr>
          <p:nvPr/>
        </p:nvSpPr>
        <p:spPr bwMode="auto">
          <a:xfrm>
            <a:off x="503430" y="4409918"/>
            <a:ext cx="1837531" cy="914400"/>
          </a:xfrm>
          <a:prstGeom prst="ellipse">
            <a:avLst/>
          </a:prstGeom>
          <a:solidFill>
            <a:srgbClr val="CCDAEC"/>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rPr>
              <a:t>Telegraph</a:t>
            </a:r>
          </a:p>
        </p:txBody>
      </p:sp>
      <p:sp>
        <p:nvSpPr>
          <p:cNvPr id="508934" name="Rectangle 6"/>
          <p:cNvSpPr>
            <a:spLocks noChangeArrowheads="1"/>
          </p:cNvSpPr>
          <p:nvPr/>
        </p:nvSpPr>
        <p:spPr bwMode="auto">
          <a:xfrm>
            <a:off x="2340961" y="4505010"/>
            <a:ext cx="1837531" cy="914400"/>
          </a:xfrm>
          <a:prstGeom prst="ellipse">
            <a:avLst/>
          </a:prstGeom>
          <a:solidFill>
            <a:srgbClr val="C5D4E9"/>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Telephone</a:t>
            </a:r>
          </a:p>
        </p:txBody>
      </p:sp>
      <p:sp>
        <p:nvSpPr>
          <p:cNvPr id="508935" name="Rectangle 7"/>
          <p:cNvSpPr>
            <a:spLocks noChangeArrowheads="1"/>
          </p:cNvSpPr>
          <p:nvPr/>
        </p:nvSpPr>
        <p:spPr bwMode="auto">
          <a:xfrm>
            <a:off x="3725069" y="3714907"/>
            <a:ext cx="1837531" cy="914400"/>
          </a:xfrm>
          <a:prstGeom prst="ellipse">
            <a:avLst/>
          </a:prstGeom>
          <a:solidFill>
            <a:srgbClr val="B0C4E2"/>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Telex</a:t>
            </a:r>
          </a:p>
        </p:txBody>
      </p:sp>
      <p:sp>
        <p:nvSpPr>
          <p:cNvPr id="508936" name="Rectangle 8"/>
          <p:cNvSpPr>
            <a:spLocks noChangeArrowheads="1"/>
          </p:cNvSpPr>
          <p:nvPr/>
        </p:nvSpPr>
        <p:spPr bwMode="auto">
          <a:xfrm>
            <a:off x="4993975" y="2939700"/>
            <a:ext cx="1837531" cy="914400"/>
          </a:xfrm>
          <a:prstGeom prst="ellipse">
            <a:avLst/>
          </a:prstGeom>
          <a:solidFill>
            <a:srgbClr val="97B2D9"/>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Fax</a:t>
            </a:r>
          </a:p>
        </p:txBody>
      </p:sp>
      <p:sp>
        <p:nvSpPr>
          <p:cNvPr id="508937" name="Rectangle 9"/>
          <p:cNvSpPr>
            <a:spLocks noChangeArrowheads="1"/>
          </p:cNvSpPr>
          <p:nvPr/>
        </p:nvSpPr>
        <p:spPr bwMode="auto">
          <a:xfrm>
            <a:off x="6341669" y="2276594"/>
            <a:ext cx="1837531" cy="914400"/>
          </a:xfrm>
          <a:prstGeom prst="ellipse">
            <a:avLst/>
          </a:prstGeom>
          <a:solidFill>
            <a:srgbClr val="83A3D3"/>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Internet</a:t>
            </a:r>
          </a:p>
        </p:txBody>
      </p:sp>
      <p:sp>
        <p:nvSpPr>
          <p:cNvPr id="508938" name="Oval 10"/>
          <p:cNvSpPr>
            <a:spLocks noChangeArrowheads="1"/>
          </p:cNvSpPr>
          <p:nvPr/>
        </p:nvSpPr>
        <p:spPr bwMode="auto">
          <a:xfrm>
            <a:off x="1621972" y="3557486"/>
            <a:ext cx="1905000" cy="990600"/>
          </a:xfrm>
          <a:prstGeom prst="ellipse">
            <a:avLst/>
          </a:prstGeom>
          <a:solidFill>
            <a:srgbClr val="BCCDE6"/>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Typewriter</a:t>
            </a:r>
          </a:p>
        </p:txBody>
      </p:sp>
      <p:sp>
        <p:nvSpPr>
          <p:cNvPr id="508939" name="Oval 11"/>
          <p:cNvSpPr>
            <a:spLocks noChangeArrowheads="1"/>
          </p:cNvSpPr>
          <p:nvPr/>
        </p:nvSpPr>
        <p:spPr bwMode="auto">
          <a:xfrm>
            <a:off x="2969666" y="2715936"/>
            <a:ext cx="1905000" cy="990600"/>
          </a:xfrm>
          <a:prstGeom prst="ellipse">
            <a:avLst/>
          </a:prstGeom>
          <a:solidFill>
            <a:srgbClr val="A3BADD"/>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Computer</a:t>
            </a:r>
          </a:p>
        </p:txBody>
      </p:sp>
      <p:sp>
        <p:nvSpPr>
          <p:cNvPr id="508940" name="Oval 12"/>
          <p:cNvSpPr>
            <a:spLocks noChangeArrowheads="1"/>
          </p:cNvSpPr>
          <p:nvPr/>
        </p:nvSpPr>
        <p:spPr bwMode="auto">
          <a:xfrm>
            <a:off x="4318798" y="1949100"/>
            <a:ext cx="1905000" cy="990600"/>
          </a:xfrm>
          <a:prstGeom prst="ellipse">
            <a:avLst/>
          </a:prstGeom>
          <a:solidFill>
            <a:srgbClr val="88A7D4"/>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PC</a:t>
            </a:r>
          </a:p>
        </p:txBody>
      </p:sp>
      <p:sp>
        <p:nvSpPr>
          <p:cNvPr id="508941" name="AutoShape 13"/>
          <p:cNvSpPr>
            <a:spLocks noChangeArrowheads="1"/>
          </p:cNvSpPr>
          <p:nvPr/>
        </p:nvSpPr>
        <p:spPr bwMode="auto">
          <a:xfrm>
            <a:off x="7315200" y="0"/>
            <a:ext cx="1828800" cy="1417638"/>
          </a:xfrm>
          <a:prstGeom prst="cloudCallout">
            <a:avLst>
              <a:gd name="adj1" fmla="val 7833"/>
              <a:gd name="adj2" fmla="val 17238"/>
            </a:avLst>
          </a:prstGeom>
          <a:solidFill>
            <a:schemeClr val="accent2">
              <a:lumMod val="40000"/>
              <a:lumOff val="60000"/>
            </a:schemeClr>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altLang="zh-TW" sz="2000" b="1" dirty="0">
                <a:latin typeface="+mn-lt"/>
                <a:ea typeface="PMingLiU" pitchFamily="18" charset="-120"/>
              </a:rPr>
              <a:t>The next big thing?</a:t>
            </a:r>
          </a:p>
        </p:txBody>
      </p:sp>
      <p:sp>
        <p:nvSpPr>
          <p:cNvPr id="508942" name="AutoShape 14"/>
          <p:cNvSpPr>
            <a:spLocks noChangeArrowheads="1"/>
          </p:cNvSpPr>
          <p:nvPr/>
        </p:nvSpPr>
        <p:spPr bwMode="auto">
          <a:xfrm>
            <a:off x="4953000" y="4724400"/>
            <a:ext cx="3962400" cy="762000"/>
          </a:xfrm>
          <a:prstGeom prst="rect">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altLang="zh-TW" sz="2000" dirty="0">
                <a:solidFill>
                  <a:schemeClr val="tx1"/>
                </a:solidFill>
                <a:latin typeface="+mn-lt"/>
                <a:ea typeface="PMingLiU" pitchFamily="18" charset="-120"/>
              </a:rPr>
              <a:t>Recent developments: </a:t>
            </a:r>
            <a:r>
              <a:rPr lang="en-US" altLang="zh-TW" sz="2000" dirty="0" smtClean="0">
                <a:solidFill>
                  <a:schemeClr val="tx1"/>
                </a:solidFill>
                <a:ea typeface="PMingLiU" pitchFamily="18" charset="-120"/>
              </a:rPr>
              <a:t>artificial intelligence (AI), Big Data</a:t>
            </a:r>
            <a:r>
              <a:rPr lang="en-US" altLang="zh-TW" sz="2000" dirty="0" smtClean="0">
                <a:solidFill>
                  <a:schemeClr val="tx1"/>
                </a:solidFill>
                <a:latin typeface="+mn-lt"/>
                <a:ea typeface="PMingLiU" pitchFamily="18" charset="-120"/>
              </a:rPr>
              <a:t>……</a:t>
            </a:r>
            <a:endParaRPr lang="en-US" altLang="zh-TW" sz="2000" dirty="0">
              <a:solidFill>
                <a:schemeClr val="tx1"/>
              </a:solidFill>
              <a:latin typeface="+mn-lt"/>
              <a:ea typeface="PMingLiU" pitchFamily="18" charset="-120"/>
            </a:endParaRPr>
          </a:p>
        </p:txBody>
      </p:sp>
      <p:sp>
        <p:nvSpPr>
          <p:cNvPr id="1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19" name="Rectangle 9"/>
          <p:cNvSpPr>
            <a:spLocks noChangeArrowheads="1"/>
          </p:cNvSpPr>
          <p:nvPr/>
        </p:nvSpPr>
        <p:spPr bwMode="auto">
          <a:xfrm>
            <a:off x="5449929" y="1195260"/>
            <a:ext cx="2066131"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smtClean="0">
                <a:ea typeface="PMingLiU" pitchFamily="18" charset="-120"/>
              </a:rPr>
              <a:t>Mobile Internet</a:t>
            </a:r>
            <a:endParaRPr lang="en-US" altLang="zh-TW" sz="2000" dirty="0">
              <a:ea typeface="PMingLiU" pitchFamily="18" charset="-120"/>
            </a:endParaRPr>
          </a:p>
        </p:txBody>
      </p:sp>
      <p:sp>
        <p:nvSpPr>
          <p:cNvPr id="20" name="Rectangle 9"/>
          <p:cNvSpPr>
            <a:spLocks noChangeArrowheads="1"/>
          </p:cNvSpPr>
          <p:nvPr/>
        </p:nvSpPr>
        <p:spPr bwMode="auto">
          <a:xfrm>
            <a:off x="7461195" y="1453845"/>
            <a:ext cx="1555859"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err="1" smtClean="0">
                <a:ea typeface="PMingLiU" pitchFamily="18" charset="-120"/>
              </a:rPr>
              <a:t>IoT</a:t>
            </a:r>
            <a:endParaRPr lang="en-US" altLang="zh-TW" sz="2000" dirty="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8931"/>
                                        </p:tgtEl>
                                        <p:attrNameLst>
                                          <p:attrName>style.visibility</p:attrName>
                                        </p:attrNameLst>
                                      </p:cBhvr>
                                      <p:to>
                                        <p:strVal val="visible"/>
                                      </p:to>
                                    </p:set>
                                    <p:anim calcmode="lin" valueType="num">
                                      <p:cBhvr additive="base">
                                        <p:cTn id="7" dur="500" fill="hold"/>
                                        <p:tgtEl>
                                          <p:spTgt spid="508931"/>
                                        </p:tgtEl>
                                        <p:attrNameLst>
                                          <p:attrName>ppt_x</p:attrName>
                                        </p:attrNameLst>
                                      </p:cBhvr>
                                      <p:tavLst>
                                        <p:tav tm="0">
                                          <p:val>
                                            <p:strVal val="0-#ppt_w/2"/>
                                          </p:val>
                                        </p:tav>
                                        <p:tav tm="100000">
                                          <p:val>
                                            <p:strVal val="#ppt_x"/>
                                          </p:val>
                                        </p:tav>
                                      </p:tavLst>
                                    </p:anim>
                                    <p:anim calcmode="lin" valueType="num">
                                      <p:cBhvr additive="base">
                                        <p:cTn id="8" dur="500" fill="hold"/>
                                        <p:tgtEl>
                                          <p:spTgt spid="5089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8932"/>
                                        </p:tgtEl>
                                        <p:attrNameLst>
                                          <p:attrName>style.visibility</p:attrName>
                                        </p:attrNameLst>
                                      </p:cBhvr>
                                      <p:to>
                                        <p:strVal val="visible"/>
                                      </p:to>
                                    </p:set>
                                    <p:anim calcmode="lin" valueType="num">
                                      <p:cBhvr additive="base">
                                        <p:cTn id="13" dur="500" fill="hold"/>
                                        <p:tgtEl>
                                          <p:spTgt spid="508932"/>
                                        </p:tgtEl>
                                        <p:attrNameLst>
                                          <p:attrName>ppt_x</p:attrName>
                                        </p:attrNameLst>
                                      </p:cBhvr>
                                      <p:tavLst>
                                        <p:tav tm="0">
                                          <p:val>
                                            <p:strVal val="0-#ppt_w/2"/>
                                          </p:val>
                                        </p:tav>
                                        <p:tav tm="100000">
                                          <p:val>
                                            <p:strVal val="#ppt_x"/>
                                          </p:val>
                                        </p:tav>
                                      </p:tavLst>
                                    </p:anim>
                                    <p:anim calcmode="lin" valueType="num">
                                      <p:cBhvr additive="base">
                                        <p:cTn id="14"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8933"/>
                                        </p:tgtEl>
                                        <p:attrNameLst>
                                          <p:attrName>style.visibility</p:attrName>
                                        </p:attrNameLst>
                                      </p:cBhvr>
                                      <p:to>
                                        <p:strVal val="visible"/>
                                      </p:to>
                                    </p:set>
                                    <p:anim calcmode="lin" valueType="num">
                                      <p:cBhvr additive="base">
                                        <p:cTn id="19" dur="500" fill="hold"/>
                                        <p:tgtEl>
                                          <p:spTgt spid="508933"/>
                                        </p:tgtEl>
                                        <p:attrNameLst>
                                          <p:attrName>ppt_x</p:attrName>
                                        </p:attrNameLst>
                                      </p:cBhvr>
                                      <p:tavLst>
                                        <p:tav tm="0">
                                          <p:val>
                                            <p:strVal val="0-#ppt_w/2"/>
                                          </p:val>
                                        </p:tav>
                                        <p:tav tm="100000">
                                          <p:val>
                                            <p:strVal val="#ppt_x"/>
                                          </p:val>
                                        </p:tav>
                                      </p:tavLst>
                                    </p:anim>
                                    <p:anim calcmode="lin" valueType="num">
                                      <p:cBhvr additive="base">
                                        <p:cTn id="20"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8934"/>
                                        </p:tgtEl>
                                        <p:attrNameLst>
                                          <p:attrName>style.visibility</p:attrName>
                                        </p:attrNameLst>
                                      </p:cBhvr>
                                      <p:to>
                                        <p:strVal val="visible"/>
                                      </p:to>
                                    </p:set>
                                    <p:anim calcmode="lin" valueType="num">
                                      <p:cBhvr additive="base">
                                        <p:cTn id="25" dur="500" fill="hold"/>
                                        <p:tgtEl>
                                          <p:spTgt spid="508934"/>
                                        </p:tgtEl>
                                        <p:attrNameLst>
                                          <p:attrName>ppt_x</p:attrName>
                                        </p:attrNameLst>
                                      </p:cBhvr>
                                      <p:tavLst>
                                        <p:tav tm="0">
                                          <p:val>
                                            <p:strVal val="0-#ppt_w/2"/>
                                          </p:val>
                                        </p:tav>
                                        <p:tav tm="100000">
                                          <p:val>
                                            <p:strVal val="#ppt_x"/>
                                          </p:val>
                                        </p:tav>
                                      </p:tavLst>
                                    </p:anim>
                                    <p:anim calcmode="lin" valueType="num">
                                      <p:cBhvr additive="base">
                                        <p:cTn id="26" dur="500" fill="hold"/>
                                        <p:tgtEl>
                                          <p:spTgt spid="5089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8938"/>
                                        </p:tgtEl>
                                        <p:attrNameLst>
                                          <p:attrName>style.visibility</p:attrName>
                                        </p:attrNameLst>
                                      </p:cBhvr>
                                      <p:to>
                                        <p:strVal val="visible"/>
                                      </p:to>
                                    </p:set>
                                    <p:anim calcmode="lin" valueType="num">
                                      <p:cBhvr additive="base">
                                        <p:cTn id="31" dur="500" fill="hold"/>
                                        <p:tgtEl>
                                          <p:spTgt spid="508938"/>
                                        </p:tgtEl>
                                        <p:attrNameLst>
                                          <p:attrName>ppt_x</p:attrName>
                                        </p:attrNameLst>
                                      </p:cBhvr>
                                      <p:tavLst>
                                        <p:tav tm="0">
                                          <p:val>
                                            <p:strVal val="0-#ppt_w/2"/>
                                          </p:val>
                                        </p:tav>
                                        <p:tav tm="100000">
                                          <p:val>
                                            <p:strVal val="#ppt_x"/>
                                          </p:val>
                                        </p:tav>
                                      </p:tavLst>
                                    </p:anim>
                                    <p:anim calcmode="lin" valueType="num">
                                      <p:cBhvr additive="base">
                                        <p:cTn id="32" dur="500" fill="hold"/>
                                        <p:tgtEl>
                                          <p:spTgt spid="5089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8935"/>
                                        </p:tgtEl>
                                        <p:attrNameLst>
                                          <p:attrName>style.visibility</p:attrName>
                                        </p:attrNameLst>
                                      </p:cBhvr>
                                      <p:to>
                                        <p:strVal val="visible"/>
                                      </p:to>
                                    </p:set>
                                    <p:anim calcmode="lin" valueType="num">
                                      <p:cBhvr additive="base">
                                        <p:cTn id="37" dur="500" fill="hold"/>
                                        <p:tgtEl>
                                          <p:spTgt spid="508935"/>
                                        </p:tgtEl>
                                        <p:attrNameLst>
                                          <p:attrName>ppt_x</p:attrName>
                                        </p:attrNameLst>
                                      </p:cBhvr>
                                      <p:tavLst>
                                        <p:tav tm="0">
                                          <p:val>
                                            <p:strVal val="0-#ppt_w/2"/>
                                          </p:val>
                                        </p:tav>
                                        <p:tav tm="100000">
                                          <p:val>
                                            <p:strVal val="#ppt_x"/>
                                          </p:val>
                                        </p:tav>
                                      </p:tavLst>
                                    </p:anim>
                                    <p:anim calcmode="lin" valueType="num">
                                      <p:cBhvr additive="base">
                                        <p:cTn id="38" dur="500" fill="hold"/>
                                        <p:tgtEl>
                                          <p:spTgt spid="5089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8939"/>
                                        </p:tgtEl>
                                        <p:attrNameLst>
                                          <p:attrName>style.visibility</p:attrName>
                                        </p:attrNameLst>
                                      </p:cBhvr>
                                      <p:to>
                                        <p:strVal val="visible"/>
                                      </p:to>
                                    </p:set>
                                    <p:anim calcmode="lin" valueType="num">
                                      <p:cBhvr additive="base">
                                        <p:cTn id="43" dur="500" fill="hold"/>
                                        <p:tgtEl>
                                          <p:spTgt spid="508939"/>
                                        </p:tgtEl>
                                        <p:attrNameLst>
                                          <p:attrName>ppt_x</p:attrName>
                                        </p:attrNameLst>
                                      </p:cBhvr>
                                      <p:tavLst>
                                        <p:tav tm="0">
                                          <p:val>
                                            <p:strVal val="0-#ppt_w/2"/>
                                          </p:val>
                                        </p:tav>
                                        <p:tav tm="100000">
                                          <p:val>
                                            <p:strVal val="#ppt_x"/>
                                          </p:val>
                                        </p:tav>
                                      </p:tavLst>
                                    </p:anim>
                                    <p:anim calcmode="lin" valueType="num">
                                      <p:cBhvr additive="base">
                                        <p:cTn id="44" dur="500" fill="hold"/>
                                        <p:tgtEl>
                                          <p:spTgt spid="50893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8936"/>
                                        </p:tgtEl>
                                        <p:attrNameLst>
                                          <p:attrName>style.visibility</p:attrName>
                                        </p:attrNameLst>
                                      </p:cBhvr>
                                      <p:to>
                                        <p:strVal val="visible"/>
                                      </p:to>
                                    </p:set>
                                    <p:anim calcmode="lin" valueType="num">
                                      <p:cBhvr additive="base">
                                        <p:cTn id="49" dur="500" fill="hold"/>
                                        <p:tgtEl>
                                          <p:spTgt spid="508936"/>
                                        </p:tgtEl>
                                        <p:attrNameLst>
                                          <p:attrName>ppt_x</p:attrName>
                                        </p:attrNameLst>
                                      </p:cBhvr>
                                      <p:tavLst>
                                        <p:tav tm="0">
                                          <p:val>
                                            <p:strVal val="0-#ppt_w/2"/>
                                          </p:val>
                                        </p:tav>
                                        <p:tav tm="100000">
                                          <p:val>
                                            <p:strVal val="#ppt_x"/>
                                          </p:val>
                                        </p:tav>
                                      </p:tavLst>
                                    </p:anim>
                                    <p:anim calcmode="lin" valueType="num">
                                      <p:cBhvr additive="base">
                                        <p:cTn id="50" dur="500" fill="hold"/>
                                        <p:tgtEl>
                                          <p:spTgt spid="50893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08940"/>
                                        </p:tgtEl>
                                        <p:attrNameLst>
                                          <p:attrName>style.visibility</p:attrName>
                                        </p:attrNameLst>
                                      </p:cBhvr>
                                      <p:to>
                                        <p:strVal val="visible"/>
                                      </p:to>
                                    </p:set>
                                    <p:anim calcmode="lin" valueType="num">
                                      <p:cBhvr additive="base">
                                        <p:cTn id="55" dur="500" fill="hold"/>
                                        <p:tgtEl>
                                          <p:spTgt spid="508940"/>
                                        </p:tgtEl>
                                        <p:attrNameLst>
                                          <p:attrName>ppt_x</p:attrName>
                                        </p:attrNameLst>
                                      </p:cBhvr>
                                      <p:tavLst>
                                        <p:tav tm="0">
                                          <p:val>
                                            <p:strVal val="0-#ppt_w/2"/>
                                          </p:val>
                                        </p:tav>
                                        <p:tav tm="100000">
                                          <p:val>
                                            <p:strVal val="#ppt_x"/>
                                          </p:val>
                                        </p:tav>
                                      </p:tavLst>
                                    </p:anim>
                                    <p:anim calcmode="lin" valueType="num">
                                      <p:cBhvr additive="base">
                                        <p:cTn id="56" dur="500" fill="hold"/>
                                        <p:tgtEl>
                                          <p:spTgt spid="50894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08937"/>
                                        </p:tgtEl>
                                        <p:attrNameLst>
                                          <p:attrName>style.visibility</p:attrName>
                                        </p:attrNameLst>
                                      </p:cBhvr>
                                      <p:to>
                                        <p:strVal val="visible"/>
                                      </p:to>
                                    </p:set>
                                    <p:anim calcmode="lin" valueType="num">
                                      <p:cBhvr additive="base">
                                        <p:cTn id="61" dur="500" fill="hold"/>
                                        <p:tgtEl>
                                          <p:spTgt spid="508937"/>
                                        </p:tgtEl>
                                        <p:attrNameLst>
                                          <p:attrName>ppt_x</p:attrName>
                                        </p:attrNameLst>
                                      </p:cBhvr>
                                      <p:tavLst>
                                        <p:tav tm="0">
                                          <p:val>
                                            <p:strVal val="0-#ppt_w/2"/>
                                          </p:val>
                                        </p:tav>
                                        <p:tav tm="100000">
                                          <p:val>
                                            <p:strVal val="#ppt_x"/>
                                          </p:val>
                                        </p:tav>
                                      </p:tavLst>
                                    </p:anim>
                                    <p:anim calcmode="lin" valueType="num">
                                      <p:cBhvr additive="base">
                                        <p:cTn id="62" dur="500" fill="hold"/>
                                        <p:tgtEl>
                                          <p:spTgt spid="50893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0-#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8941"/>
                                        </p:tgtEl>
                                        <p:attrNameLst>
                                          <p:attrName>style.visibility</p:attrName>
                                        </p:attrNameLst>
                                      </p:cBhvr>
                                      <p:to>
                                        <p:strVal val="visible"/>
                                      </p:to>
                                    </p:set>
                                    <p:animEffect transition="in" filter="fade">
                                      <p:cBhvr>
                                        <p:cTn id="73" dur="500"/>
                                        <p:tgtEl>
                                          <p:spTgt spid="50894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08942"/>
                                        </p:tgtEl>
                                        <p:attrNameLst>
                                          <p:attrName>style.visibility</p:attrName>
                                        </p:attrNameLst>
                                      </p:cBhvr>
                                      <p:to>
                                        <p:strVal val="visible"/>
                                      </p:to>
                                    </p:set>
                                    <p:animEffect transition="in" filter="fade">
                                      <p:cBhvr>
                                        <p:cTn id="78" dur="500"/>
                                        <p:tgtEl>
                                          <p:spTgt spid="508942"/>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0-#ppt_w/2"/>
                                          </p:val>
                                        </p:tav>
                                        <p:tav tm="100000">
                                          <p:val>
                                            <p:strVal val="#ppt_x"/>
                                          </p:val>
                                        </p:tav>
                                      </p:tavLst>
                                    </p:anim>
                                    <p:anim calcmode="lin" valueType="num">
                                      <p:cBhvr additive="base">
                                        <p:cTn id="8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nimBg="1"/>
      <p:bldP spid="508932" grpId="0" animBg="1" autoUpdateAnimBg="0"/>
      <p:bldP spid="508933" grpId="0" animBg="1" autoUpdateAnimBg="0"/>
      <p:bldP spid="508934" grpId="0" animBg="1" autoUpdateAnimBg="0"/>
      <p:bldP spid="508935" grpId="0" animBg="1" autoUpdateAnimBg="0"/>
      <p:bldP spid="508936" grpId="0" animBg="1" autoUpdateAnimBg="0"/>
      <p:bldP spid="508937" grpId="0" animBg="1" autoUpdateAnimBg="0"/>
      <p:bldP spid="508938" grpId="0" animBg="1" autoUpdateAnimBg="0"/>
      <p:bldP spid="508939" grpId="0" animBg="1" autoUpdateAnimBg="0"/>
      <p:bldP spid="508940" grpId="0" animBg="1" autoUpdateAnimBg="0"/>
      <p:bldP spid="508941" grpId="0" animBg="1"/>
      <p:bldP spid="508942" grpId="0" animBg="1"/>
      <p:bldP spid="19" grpId="0" animBg="1" autoUpdateAnimBg="0"/>
      <p:bldP spid="2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pbs.twimg.com/media/CD0d9i2WMAAUunx.png:large"/>
          <p:cNvPicPr>
            <a:picLocks noGrp="1" noChangeAspect="1" noChangeArrowheads="1"/>
          </p:cNvPicPr>
          <p:nvPr>
            <p:ph idx="1"/>
          </p:nvPr>
        </p:nvPicPr>
        <p:blipFill>
          <a:blip r:embed="rId3" cstate="print"/>
          <a:srcRect/>
          <a:stretch>
            <a:fillRect/>
          </a:stretch>
        </p:blipFill>
        <p:spPr bwMode="auto">
          <a:xfrm>
            <a:off x="2007707" y="76200"/>
            <a:ext cx="6526693" cy="6329459"/>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CCDAE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Class discussion</a:t>
            </a:r>
            <a:endParaRPr lang="zh-TW" altLang="en-US" dirty="0"/>
          </a:p>
        </p:txBody>
      </p:sp>
      <p:sp>
        <p:nvSpPr>
          <p:cNvPr id="3" name="Content Placeholder 2"/>
          <p:cNvSpPr>
            <a:spLocks noGrp="1"/>
          </p:cNvSpPr>
          <p:nvPr>
            <p:ph idx="1"/>
          </p:nvPr>
        </p:nvSpPr>
        <p:spPr>
          <a:xfrm>
            <a:off x="457200" y="1600200"/>
            <a:ext cx="6324600" cy="4525963"/>
          </a:xfrm>
        </p:spPr>
        <p:txBody>
          <a:bodyPr/>
          <a:lstStyle/>
          <a:p>
            <a:r>
              <a:rPr lang="en-US" altLang="zh-TW" dirty="0" smtClean="0"/>
              <a:t>What do we need for financial markets to exist and function properly?</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56</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Overview - Class discussion</a:t>
            </a:r>
            <a:endParaRPr lang="en-US" altLang="en-US" dirty="0"/>
          </a:p>
        </p:txBody>
      </p:sp>
      <p:pic>
        <p:nvPicPr>
          <p:cNvPr id="6" name="Picture 3" descr="C:\Users\Wolfgang\Documents\EdPres\04_Business Development\HKUST Business School\Purchasing Process\Trial Project\istockphoto\ist2_4854654-group.jpg"/>
          <p:cNvPicPr>
            <a:picLocks noChangeAspect="1" noChangeArrowheads="1"/>
          </p:cNvPicPr>
          <p:nvPr/>
        </p:nvPicPr>
        <p:blipFill>
          <a:blip r:embed="rId2" cstate="print"/>
          <a:stretch>
            <a:fillRect/>
          </a:stretch>
        </p:blipFill>
        <p:spPr bwMode="auto">
          <a:xfrm>
            <a:off x="6858000" y="304800"/>
            <a:ext cx="1801888" cy="2699648"/>
          </a:xfrm>
          <a:prstGeom prst="rect">
            <a:avLst/>
          </a:prstGeom>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1905000" y="0"/>
            <a:ext cx="8229600" cy="1143000"/>
          </a:xfrm>
        </p:spPr>
        <p:txBody>
          <a:bodyPr/>
          <a:lstStyle/>
          <a:p>
            <a:pPr eaLnBrk="1" hangingPunct="1"/>
            <a:r>
              <a:rPr lang="en-US" altLang="zh-CN" smtClean="0">
                <a:ea typeface="SimSun" pitchFamily="2" charset="-122"/>
              </a:rPr>
              <a:t>Financial Markets</a:t>
            </a:r>
          </a:p>
        </p:txBody>
      </p:sp>
      <p:sp>
        <p:nvSpPr>
          <p:cNvPr id="52230" name="Rectangle 3"/>
          <p:cNvSpPr>
            <a:spLocks noChangeArrowheads="1"/>
          </p:cNvSpPr>
          <p:nvPr/>
        </p:nvSpPr>
        <p:spPr bwMode="auto">
          <a:xfrm>
            <a:off x="3429000" y="2057400"/>
            <a:ext cx="1447800" cy="1219200"/>
          </a:xfrm>
          <a:prstGeom prst="rect">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Commercial</a:t>
            </a:r>
          </a:p>
          <a:p>
            <a:pPr algn="ctr"/>
            <a:r>
              <a:rPr lang="en-US" altLang="zh-CN">
                <a:ea typeface="SimSun" pitchFamily="2" charset="-122"/>
              </a:rPr>
              <a:t>Banks</a:t>
            </a:r>
          </a:p>
        </p:txBody>
      </p:sp>
      <p:sp>
        <p:nvSpPr>
          <p:cNvPr id="52231" name="Rectangle 4"/>
          <p:cNvSpPr>
            <a:spLocks noChangeArrowheads="1"/>
          </p:cNvSpPr>
          <p:nvPr/>
        </p:nvSpPr>
        <p:spPr bwMode="auto">
          <a:xfrm>
            <a:off x="3429000" y="3733800"/>
            <a:ext cx="1447800" cy="1219200"/>
          </a:xfrm>
          <a:prstGeom prst="rect">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Investment</a:t>
            </a:r>
          </a:p>
          <a:p>
            <a:pPr algn="ctr"/>
            <a:r>
              <a:rPr lang="en-US" altLang="zh-CN">
                <a:ea typeface="SimSun" pitchFamily="2" charset="-122"/>
              </a:rPr>
              <a:t>Banks</a:t>
            </a:r>
          </a:p>
        </p:txBody>
      </p:sp>
      <p:sp>
        <p:nvSpPr>
          <p:cNvPr id="52232" name="Rectangle 5"/>
          <p:cNvSpPr>
            <a:spLocks noChangeArrowheads="1"/>
          </p:cNvSpPr>
          <p:nvPr/>
        </p:nvSpPr>
        <p:spPr bwMode="auto">
          <a:xfrm>
            <a:off x="457200" y="1752600"/>
            <a:ext cx="1981200" cy="1143000"/>
          </a:xfrm>
          <a:prstGeom prst="rect">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Corporations</a:t>
            </a:r>
          </a:p>
        </p:txBody>
      </p:sp>
      <p:sp>
        <p:nvSpPr>
          <p:cNvPr id="52233" name="Rectangle 6"/>
          <p:cNvSpPr>
            <a:spLocks noChangeArrowheads="1"/>
          </p:cNvSpPr>
          <p:nvPr/>
        </p:nvSpPr>
        <p:spPr bwMode="auto">
          <a:xfrm>
            <a:off x="533400" y="3276600"/>
            <a:ext cx="1752600" cy="1295400"/>
          </a:xfrm>
          <a:prstGeom prst="rect">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Institutionals</a:t>
            </a:r>
          </a:p>
        </p:txBody>
      </p:sp>
      <p:sp>
        <p:nvSpPr>
          <p:cNvPr id="52234" name="Oval 7"/>
          <p:cNvSpPr>
            <a:spLocks noChangeArrowheads="1"/>
          </p:cNvSpPr>
          <p:nvPr/>
        </p:nvSpPr>
        <p:spPr bwMode="auto">
          <a:xfrm>
            <a:off x="5638800" y="5486400"/>
            <a:ext cx="1981200" cy="914400"/>
          </a:xfrm>
          <a:prstGeom prst="ellipse">
            <a:avLst/>
          </a:prstGeom>
          <a:solidFill>
            <a:srgbClr val="CBF5F9"/>
          </a:solidFill>
          <a:ln w="9525">
            <a:solidFill>
              <a:schemeClr val="tx1"/>
            </a:solidFill>
            <a:round/>
            <a:headEnd/>
            <a:tailEnd/>
          </a:ln>
        </p:spPr>
        <p:txBody>
          <a:bodyPr wrap="none" anchor="ctr"/>
          <a:lstStyle/>
          <a:p>
            <a:pPr algn="ctr"/>
            <a:r>
              <a:rPr lang="en-US" altLang="zh-CN">
                <a:ea typeface="SimSun" pitchFamily="2" charset="-122"/>
              </a:rPr>
              <a:t>Regulators</a:t>
            </a:r>
          </a:p>
        </p:txBody>
      </p:sp>
      <p:sp>
        <p:nvSpPr>
          <p:cNvPr id="52235" name="AutoShape 8"/>
          <p:cNvSpPr>
            <a:spLocks noChangeArrowheads="1"/>
          </p:cNvSpPr>
          <p:nvPr/>
        </p:nvSpPr>
        <p:spPr bwMode="auto">
          <a:xfrm>
            <a:off x="685800" y="5029200"/>
            <a:ext cx="1676400" cy="1143000"/>
          </a:xfrm>
          <a:prstGeom prst="hexagon">
            <a:avLst>
              <a:gd name="adj" fmla="val 36667"/>
              <a:gd name="vf" fmla="val 115470"/>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Public</a:t>
            </a:r>
          </a:p>
        </p:txBody>
      </p:sp>
      <p:sp>
        <p:nvSpPr>
          <p:cNvPr id="52236" name="AutoShape 9"/>
          <p:cNvSpPr>
            <a:spLocks noChangeArrowheads="1"/>
          </p:cNvSpPr>
          <p:nvPr/>
        </p:nvSpPr>
        <p:spPr bwMode="auto">
          <a:xfrm>
            <a:off x="6172200" y="1371600"/>
            <a:ext cx="1828800" cy="762000"/>
          </a:xfrm>
          <a:prstGeom prst="roundRect">
            <a:avLst>
              <a:gd name="adj" fmla="val 16667"/>
            </a:avLst>
          </a:prstGeom>
          <a:solidFill>
            <a:srgbClr val="FCFCA2"/>
          </a:solidFill>
          <a:ln w="9525">
            <a:solidFill>
              <a:schemeClr val="tx1"/>
            </a:solidFill>
            <a:round/>
            <a:headEnd/>
            <a:tailEnd/>
          </a:ln>
        </p:spPr>
        <p:txBody>
          <a:bodyPr wrap="none" anchor="ctr"/>
          <a:lstStyle/>
          <a:p>
            <a:pPr algn="ctr"/>
            <a:r>
              <a:rPr lang="en-US" altLang="zh-CN">
                <a:ea typeface="SimSun" pitchFamily="2" charset="-122"/>
              </a:rPr>
              <a:t>Media &amp; PR</a:t>
            </a:r>
          </a:p>
        </p:txBody>
      </p:sp>
      <p:sp>
        <p:nvSpPr>
          <p:cNvPr id="52237" name="AutoShape 10"/>
          <p:cNvSpPr>
            <a:spLocks noChangeArrowheads="1"/>
          </p:cNvSpPr>
          <p:nvPr/>
        </p:nvSpPr>
        <p:spPr bwMode="auto">
          <a:xfrm>
            <a:off x="6781800" y="3733800"/>
            <a:ext cx="1371600" cy="990600"/>
          </a:xfrm>
          <a:prstGeom prst="roundRect">
            <a:avLst>
              <a:gd name="adj" fmla="val 16667"/>
            </a:avLst>
          </a:prstGeom>
          <a:solidFill>
            <a:srgbClr val="FCFCA2"/>
          </a:solidFill>
          <a:ln w="9525">
            <a:solidFill>
              <a:schemeClr val="tx1"/>
            </a:solidFill>
            <a:round/>
            <a:headEnd/>
            <a:tailEnd/>
          </a:ln>
        </p:spPr>
        <p:txBody>
          <a:bodyPr wrap="none" anchor="ctr"/>
          <a:lstStyle/>
          <a:p>
            <a:pPr algn="ctr"/>
            <a:r>
              <a:rPr lang="en-US" altLang="zh-CN">
                <a:ea typeface="SimSun" pitchFamily="2" charset="-122"/>
              </a:rPr>
              <a:t>Information</a:t>
            </a:r>
          </a:p>
          <a:p>
            <a:pPr algn="ctr"/>
            <a:r>
              <a:rPr lang="en-US" altLang="zh-CN">
                <a:ea typeface="SimSun" pitchFamily="2" charset="-122"/>
              </a:rPr>
              <a:t>Providers</a:t>
            </a:r>
          </a:p>
        </p:txBody>
      </p:sp>
      <p:sp>
        <p:nvSpPr>
          <p:cNvPr id="52238" name="Oval 11"/>
          <p:cNvSpPr>
            <a:spLocks noChangeArrowheads="1"/>
          </p:cNvSpPr>
          <p:nvPr/>
        </p:nvSpPr>
        <p:spPr bwMode="auto">
          <a:xfrm>
            <a:off x="3352800" y="5562600"/>
            <a:ext cx="1752600" cy="685800"/>
          </a:xfrm>
          <a:prstGeom prst="ellipse">
            <a:avLst/>
          </a:prstGeom>
          <a:solidFill>
            <a:srgbClr val="CBF5F9"/>
          </a:solidFill>
          <a:ln w="9525">
            <a:solidFill>
              <a:schemeClr val="tx1"/>
            </a:solidFill>
            <a:round/>
            <a:headEnd/>
            <a:tailEnd/>
          </a:ln>
        </p:spPr>
        <p:txBody>
          <a:bodyPr wrap="none" anchor="ctr"/>
          <a:lstStyle/>
          <a:p>
            <a:pPr algn="ctr"/>
            <a:r>
              <a:rPr lang="en-US" altLang="zh-CN">
                <a:ea typeface="SimSun" pitchFamily="2" charset="-122"/>
              </a:rPr>
              <a:t>Exchanges</a:t>
            </a:r>
          </a:p>
        </p:txBody>
      </p:sp>
      <p:sp>
        <p:nvSpPr>
          <p:cNvPr id="52239" name="AutoShape 12"/>
          <p:cNvSpPr>
            <a:spLocks noChangeArrowheads="1"/>
          </p:cNvSpPr>
          <p:nvPr/>
        </p:nvSpPr>
        <p:spPr bwMode="auto">
          <a:xfrm>
            <a:off x="5562600" y="2438400"/>
            <a:ext cx="1219200" cy="1219200"/>
          </a:xfrm>
          <a:prstGeom prst="diamond">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Brokers</a:t>
            </a:r>
          </a:p>
        </p:txBody>
      </p:sp>
      <p:cxnSp>
        <p:nvCxnSpPr>
          <p:cNvPr id="52240" name="AutoShape 13"/>
          <p:cNvCxnSpPr>
            <a:cxnSpLocks noChangeShapeType="1"/>
            <a:stCxn id="52232" idx="3"/>
            <a:endCxn id="52230" idx="1"/>
          </p:cNvCxnSpPr>
          <p:nvPr/>
        </p:nvCxnSpPr>
        <p:spPr bwMode="auto">
          <a:xfrm>
            <a:off x="2438400" y="2324100"/>
            <a:ext cx="990600" cy="342900"/>
          </a:xfrm>
          <a:prstGeom prst="straightConnector1">
            <a:avLst/>
          </a:prstGeom>
          <a:noFill/>
          <a:ln w="9525">
            <a:solidFill>
              <a:schemeClr val="tx1"/>
            </a:solidFill>
            <a:round/>
            <a:headEnd type="triangle" w="med" len="med"/>
            <a:tailEnd type="triangle" w="med" len="med"/>
          </a:ln>
        </p:spPr>
      </p:cxnSp>
      <p:cxnSp>
        <p:nvCxnSpPr>
          <p:cNvPr id="52241" name="AutoShape 14"/>
          <p:cNvCxnSpPr>
            <a:cxnSpLocks noChangeShapeType="1"/>
            <a:stCxn id="52233" idx="3"/>
            <a:endCxn id="52231" idx="1"/>
          </p:cNvCxnSpPr>
          <p:nvPr/>
        </p:nvCxnSpPr>
        <p:spPr bwMode="auto">
          <a:xfrm>
            <a:off x="2286000" y="3924300"/>
            <a:ext cx="1143000" cy="419100"/>
          </a:xfrm>
          <a:prstGeom prst="straightConnector1">
            <a:avLst/>
          </a:prstGeom>
          <a:noFill/>
          <a:ln w="9525">
            <a:solidFill>
              <a:schemeClr val="tx1"/>
            </a:solidFill>
            <a:round/>
            <a:headEnd type="triangle" w="med" len="med"/>
            <a:tailEnd type="triangle" w="med" len="med"/>
          </a:ln>
        </p:spPr>
      </p:cxnSp>
      <p:cxnSp>
        <p:nvCxnSpPr>
          <p:cNvPr id="52242" name="AutoShape 15"/>
          <p:cNvCxnSpPr>
            <a:cxnSpLocks noChangeShapeType="1"/>
            <a:stCxn id="52232" idx="3"/>
            <a:endCxn id="52231" idx="1"/>
          </p:cNvCxnSpPr>
          <p:nvPr/>
        </p:nvCxnSpPr>
        <p:spPr bwMode="auto">
          <a:xfrm>
            <a:off x="2438400" y="2324100"/>
            <a:ext cx="990600" cy="2019300"/>
          </a:xfrm>
          <a:prstGeom prst="straightConnector1">
            <a:avLst/>
          </a:prstGeom>
          <a:noFill/>
          <a:ln w="9525">
            <a:solidFill>
              <a:schemeClr val="tx1"/>
            </a:solidFill>
            <a:round/>
            <a:headEnd type="triangle" w="med" len="med"/>
            <a:tailEnd type="triangle" w="med" len="med"/>
          </a:ln>
        </p:spPr>
      </p:cxnSp>
      <p:cxnSp>
        <p:nvCxnSpPr>
          <p:cNvPr id="52243" name="AutoShape 16"/>
          <p:cNvCxnSpPr>
            <a:cxnSpLocks noChangeShapeType="1"/>
            <a:stCxn id="52235" idx="2"/>
            <a:endCxn id="52231" idx="1"/>
          </p:cNvCxnSpPr>
          <p:nvPr/>
        </p:nvCxnSpPr>
        <p:spPr bwMode="auto">
          <a:xfrm flipV="1">
            <a:off x="2362200" y="4343400"/>
            <a:ext cx="1066800" cy="1257300"/>
          </a:xfrm>
          <a:prstGeom prst="straightConnector1">
            <a:avLst/>
          </a:prstGeom>
          <a:noFill/>
          <a:ln w="9525">
            <a:solidFill>
              <a:schemeClr val="tx1"/>
            </a:solidFill>
            <a:round/>
            <a:headEnd type="triangle" w="med" len="med"/>
            <a:tailEnd type="triangle" w="med" len="med"/>
          </a:ln>
        </p:spPr>
      </p:cxnSp>
      <p:cxnSp>
        <p:nvCxnSpPr>
          <p:cNvPr id="52244" name="AutoShape 17"/>
          <p:cNvCxnSpPr>
            <a:cxnSpLocks noChangeShapeType="1"/>
            <a:stCxn id="52231" idx="2"/>
            <a:endCxn id="52238" idx="0"/>
          </p:cNvCxnSpPr>
          <p:nvPr/>
        </p:nvCxnSpPr>
        <p:spPr bwMode="auto">
          <a:xfrm rot="16200000" flipH="1">
            <a:off x="3886200" y="5219700"/>
            <a:ext cx="609600" cy="76200"/>
          </a:xfrm>
          <a:prstGeom prst="straightConnector1">
            <a:avLst/>
          </a:prstGeom>
          <a:noFill/>
          <a:ln w="9525">
            <a:solidFill>
              <a:schemeClr val="tx1"/>
            </a:solidFill>
            <a:round/>
            <a:headEnd type="triangle" w="med" len="med"/>
            <a:tailEnd type="triangle" w="med" len="med"/>
          </a:ln>
        </p:spPr>
      </p:cxnSp>
      <p:cxnSp>
        <p:nvCxnSpPr>
          <p:cNvPr id="52245" name="AutoShape 18"/>
          <p:cNvCxnSpPr>
            <a:cxnSpLocks noChangeShapeType="1"/>
            <a:stCxn id="52235" idx="2"/>
            <a:endCxn id="52238" idx="2"/>
          </p:cNvCxnSpPr>
          <p:nvPr/>
        </p:nvCxnSpPr>
        <p:spPr bwMode="auto">
          <a:xfrm rot="5400000" flipH="1" flipV="1">
            <a:off x="2095500" y="4914900"/>
            <a:ext cx="266700" cy="2247900"/>
          </a:xfrm>
          <a:prstGeom prst="straightConnector1">
            <a:avLst/>
          </a:prstGeom>
          <a:noFill/>
          <a:ln w="9525">
            <a:solidFill>
              <a:schemeClr val="tx1"/>
            </a:solidFill>
            <a:round/>
            <a:headEnd type="triangle" w="med" len="med"/>
            <a:tailEnd type="triangle" w="med" len="med"/>
          </a:ln>
        </p:spPr>
      </p:cxnSp>
      <p:cxnSp>
        <p:nvCxnSpPr>
          <p:cNvPr id="52246" name="AutoShape 19"/>
          <p:cNvCxnSpPr>
            <a:cxnSpLocks noChangeShapeType="1"/>
            <a:stCxn id="52238" idx="6"/>
            <a:endCxn id="52234" idx="2"/>
          </p:cNvCxnSpPr>
          <p:nvPr/>
        </p:nvCxnSpPr>
        <p:spPr bwMode="auto">
          <a:xfrm>
            <a:off x="5105400" y="5905500"/>
            <a:ext cx="533400" cy="38100"/>
          </a:xfrm>
          <a:prstGeom prst="straightConnector1">
            <a:avLst/>
          </a:prstGeom>
          <a:noFill/>
          <a:ln w="9525">
            <a:solidFill>
              <a:schemeClr val="tx1"/>
            </a:solidFill>
            <a:round/>
            <a:headEnd type="triangle" w="med" len="med"/>
            <a:tailEnd type="triangle" w="med" len="med"/>
          </a:ln>
        </p:spPr>
      </p:cxnSp>
      <p:cxnSp>
        <p:nvCxnSpPr>
          <p:cNvPr id="52247" name="AutoShape 20"/>
          <p:cNvCxnSpPr>
            <a:cxnSpLocks noChangeShapeType="1"/>
            <a:stCxn id="52232" idx="3"/>
            <a:endCxn id="52238" idx="1"/>
          </p:cNvCxnSpPr>
          <p:nvPr/>
        </p:nvCxnSpPr>
        <p:spPr bwMode="auto">
          <a:xfrm>
            <a:off x="2438400" y="2324100"/>
            <a:ext cx="1171575" cy="3338513"/>
          </a:xfrm>
          <a:prstGeom prst="straightConnector1">
            <a:avLst/>
          </a:prstGeom>
          <a:noFill/>
          <a:ln w="9525">
            <a:solidFill>
              <a:schemeClr val="tx1"/>
            </a:solidFill>
            <a:round/>
            <a:headEnd type="triangle" w="med" len="med"/>
            <a:tailEnd type="triangle" w="med" len="med"/>
          </a:ln>
        </p:spPr>
      </p:cxnSp>
      <p:cxnSp>
        <p:nvCxnSpPr>
          <p:cNvPr id="52248" name="AutoShape 21"/>
          <p:cNvCxnSpPr>
            <a:cxnSpLocks noChangeShapeType="1"/>
            <a:stCxn id="52233" idx="2"/>
            <a:endCxn id="52238" idx="1"/>
          </p:cNvCxnSpPr>
          <p:nvPr/>
        </p:nvCxnSpPr>
        <p:spPr bwMode="auto">
          <a:xfrm rot="16200000" flipH="1">
            <a:off x="1964531" y="4017169"/>
            <a:ext cx="1090613" cy="2200275"/>
          </a:xfrm>
          <a:prstGeom prst="straightConnector1">
            <a:avLst/>
          </a:prstGeom>
          <a:noFill/>
          <a:ln w="9525">
            <a:solidFill>
              <a:schemeClr val="tx1"/>
            </a:solidFill>
            <a:round/>
            <a:headEnd type="triangle" w="med" len="med"/>
            <a:tailEnd type="triangle" w="med" len="med"/>
          </a:ln>
        </p:spPr>
      </p:cxnSp>
      <p:cxnSp>
        <p:nvCxnSpPr>
          <p:cNvPr id="52249" name="AutoShape 22"/>
          <p:cNvCxnSpPr>
            <a:cxnSpLocks noChangeShapeType="1"/>
            <a:stCxn id="52230" idx="3"/>
            <a:endCxn id="52236" idx="1"/>
          </p:cNvCxnSpPr>
          <p:nvPr/>
        </p:nvCxnSpPr>
        <p:spPr bwMode="auto">
          <a:xfrm flipV="1">
            <a:off x="4876800" y="1752600"/>
            <a:ext cx="1295400" cy="914400"/>
          </a:xfrm>
          <a:prstGeom prst="straightConnector1">
            <a:avLst/>
          </a:prstGeom>
          <a:noFill/>
          <a:ln w="9525">
            <a:solidFill>
              <a:schemeClr val="tx1"/>
            </a:solidFill>
            <a:round/>
            <a:headEnd type="triangle" w="med" len="med"/>
            <a:tailEnd type="triangle" w="med" len="med"/>
          </a:ln>
        </p:spPr>
      </p:cxnSp>
      <p:cxnSp>
        <p:nvCxnSpPr>
          <p:cNvPr id="52250" name="AutoShape 23"/>
          <p:cNvCxnSpPr>
            <a:cxnSpLocks noChangeShapeType="1"/>
            <a:stCxn id="52239" idx="1"/>
            <a:endCxn id="52230" idx="3"/>
          </p:cNvCxnSpPr>
          <p:nvPr/>
        </p:nvCxnSpPr>
        <p:spPr bwMode="auto">
          <a:xfrm flipH="1" flipV="1">
            <a:off x="4876800" y="2667000"/>
            <a:ext cx="685800" cy="381000"/>
          </a:xfrm>
          <a:prstGeom prst="straightConnector1">
            <a:avLst/>
          </a:prstGeom>
          <a:noFill/>
          <a:ln w="9525">
            <a:solidFill>
              <a:schemeClr val="tx1"/>
            </a:solidFill>
            <a:round/>
            <a:headEnd type="triangle" w="med" len="med"/>
            <a:tailEnd type="triangle" w="med" len="med"/>
          </a:ln>
        </p:spPr>
      </p:cxnSp>
      <p:cxnSp>
        <p:nvCxnSpPr>
          <p:cNvPr id="52251" name="AutoShape 24"/>
          <p:cNvCxnSpPr>
            <a:cxnSpLocks noChangeShapeType="1"/>
            <a:stCxn id="52239" idx="1"/>
            <a:endCxn id="52231" idx="0"/>
          </p:cNvCxnSpPr>
          <p:nvPr/>
        </p:nvCxnSpPr>
        <p:spPr bwMode="auto">
          <a:xfrm flipH="1">
            <a:off x="4152900" y="3048000"/>
            <a:ext cx="1409700" cy="685800"/>
          </a:xfrm>
          <a:prstGeom prst="straightConnector1">
            <a:avLst/>
          </a:prstGeom>
          <a:noFill/>
          <a:ln w="9525">
            <a:solidFill>
              <a:schemeClr val="tx1"/>
            </a:solidFill>
            <a:round/>
            <a:headEnd type="triangle" w="med" len="med"/>
            <a:tailEnd type="triangle" w="med" len="med"/>
          </a:ln>
        </p:spPr>
      </p:cxnSp>
      <p:cxnSp>
        <p:nvCxnSpPr>
          <p:cNvPr id="52252" name="AutoShape 25"/>
          <p:cNvCxnSpPr>
            <a:cxnSpLocks noChangeShapeType="1"/>
            <a:stCxn id="52239" idx="3"/>
            <a:endCxn id="52237" idx="0"/>
          </p:cNvCxnSpPr>
          <p:nvPr/>
        </p:nvCxnSpPr>
        <p:spPr bwMode="auto">
          <a:xfrm>
            <a:off x="6781800" y="3048000"/>
            <a:ext cx="685800" cy="685800"/>
          </a:xfrm>
          <a:prstGeom prst="straightConnector1">
            <a:avLst/>
          </a:prstGeom>
          <a:noFill/>
          <a:ln w="9525">
            <a:solidFill>
              <a:srgbClr val="FF0000"/>
            </a:solidFill>
            <a:round/>
            <a:headEnd type="triangle" w="med" len="med"/>
            <a:tailEnd type="triangle" w="med" len="med"/>
          </a:ln>
        </p:spPr>
      </p:cxnSp>
      <p:cxnSp>
        <p:nvCxnSpPr>
          <p:cNvPr id="52253" name="AutoShape 26"/>
          <p:cNvCxnSpPr>
            <a:cxnSpLocks noChangeShapeType="1"/>
            <a:stCxn id="52236" idx="2"/>
            <a:endCxn id="52239" idx="3"/>
          </p:cNvCxnSpPr>
          <p:nvPr/>
        </p:nvCxnSpPr>
        <p:spPr bwMode="auto">
          <a:xfrm flipH="1">
            <a:off x="6781800" y="2133600"/>
            <a:ext cx="304800" cy="914400"/>
          </a:xfrm>
          <a:prstGeom prst="straightConnector1">
            <a:avLst/>
          </a:prstGeom>
          <a:noFill/>
          <a:ln w="9525">
            <a:solidFill>
              <a:schemeClr val="tx1"/>
            </a:solidFill>
            <a:round/>
            <a:headEnd type="triangle" w="med" len="med"/>
            <a:tailEnd type="triangle" w="med" len="med"/>
          </a:ln>
        </p:spPr>
      </p:cxnSp>
      <p:cxnSp>
        <p:nvCxnSpPr>
          <p:cNvPr id="52254" name="AutoShape 27"/>
          <p:cNvCxnSpPr>
            <a:cxnSpLocks noChangeShapeType="1"/>
            <a:stCxn id="52231" idx="3"/>
            <a:endCxn id="52234" idx="1"/>
          </p:cNvCxnSpPr>
          <p:nvPr/>
        </p:nvCxnSpPr>
        <p:spPr bwMode="auto">
          <a:xfrm>
            <a:off x="4876800" y="4343400"/>
            <a:ext cx="1052513" cy="1276350"/>
          </a:xfrm>
          <a:prstGeom prst="straightConnector1">
            <a:avLst/>
          </a:prstGeom>
          <a:noFill/>
          <a:ln w="9525">
            <a:solidFill>
              <a:schemeClr val="tx1"/>
            </a:solidFill>
            <a:round/>
            <a:headEnd type="triangle" w="med" len="med"/>
            <a:tailEnd type="triangle" w="med" len="med"/>
          </a:ln>
        </p:spPr>
      </p:cxnSp>
      <p:cxnSp>
        <p:nvCxnSpPr>
          <p:cNvPr id="52255" name="AutoShape 28"/>
          <p:cNvCxnSpPr>
            <a:cxnSpLocks noChangeShapeType="1"/>
            <a:stCxn id="52231" idx="3"/>
            <a:endCxn id="52237" idx="1"/>
          </p:cNvCxnSpPr>
          <p:nvPr/>
        </p:nvCxnSpPr>
        <p:spPr bwMode="auto">
          <a:xfrm flipV="1">
            <a:off x="4876800" y="4229100"/>
            <a:ext cx="1905000" cy="114300"/>
          </a:xfrm>
          <a:prstGeom prst="straightConnector1">
            <a:avLst/>
          </a:prstGeom>
          <a:noFill/>
          <a:ln w="9525">
            <a:solidFill>
              <a:srgbClr val="FF0000"/>
            </a:solidFill>
            <a:round/>
            <a:headEnd type="triangle" w="med" len="med"/>
            <a:tailEnd type="triangle" w="med" len="med"/>
          </a:ln>
        </p:spPr>
      </p:cxnSp>
      <p:cxnSp>
        <p:nvCxnSpPr>
          <p:cNvPr id="52256" name="AutoShape 29"/>
          <p:cNvCxnSpPr>
            <a:cxnSpLocks noChangeShapeType="1"/>
            <a:stCxn id="52230" idx="2"/>
            <a:endCxn id="52237" idx="1"/>
          </p:cNvCxnSpPr>
          <p:nvPr/>
        </p:nvCxnSpPr>
        <p:spPr bwMode="auto">
          <a:xfrm>
            <a:off x="4152900" y="3276600"/>
            <a:ext cx="2628900" cy="952500"/>
          </a:xfrm>
          <a:prstGeom prst="straightConnector1">
            <a:avLst/>
          </a:prstGeom>
          <a:noFill/>
          <a:ln w="9525">
            <a:solidFill>
              <a:srgbClr val="FF0000"/>
            </a:solidFill>
            <a:round/>
            <a:headEnd type="triangle" w="med" len="med"/>
            <a:tailEnd type="triangle" w="med" len="med"/>
          </a:ln>
        </p:spPr>
      </p:cxnSp>
      <p:cxnSp>
        <p:nvCxnSpPr>
          <p:cNvPr id="52257" name="AutoShape 30"/>
          <p:cNvCxnSpPr>
            <a:cxnSpLocks noChangeShapeType="1"/>
            <a:stCxn id="52238" idx="7"/>
            <a:endCxn id="52239" idx="2"/>
          </p:cNvCxnSpPr>
          <p:nvPr/>
        </p:nvCxnSpPr>
        <p:spPr bwMode="auto">
          <a:xfrm rot="5400000" flipH="1" flipV="1">
            <a:off x="4507706" y="3998119"/>
            <a:ext cx="2005013" cy="1323975"/>
          </a:xfrm>
          <a:prstGeom prst="straightConnector1">
            <a:avLst/>
          </a:prstGeom>
          <a:noFill/>
          <a:ln w="9525">
            <a:solidFill>
              <a:schemeClr val="tx1"/>
            </a:solidFill>
            <a:round/>
            <a:headEnd type="triangle" w="med" len="med"/>
            <a:tailEnd type="triangle" w="med" len="med"/>
          </a:ln>
        </p:spPr>
      </p:cxnSp>
      <p:cxnSp>
        <p:nvCxnSpPr>
          <p:cNvPr id="52258" name="AutoShape 31"/>
          <p:cNvCxnSpPr>
            <a:cxnSpLocks noChangeShapeType="1"/>
            <a:stCxn id="52232" idx="0"/>
            <a:endCxn id="52236" idx="0"/>
          </p:cNvCxnSpPr>
          <p:nvPr/>
        </p:nvCxnSpPr>
        <p:spPr bwMode="auto">
          <a:xfrm rot="-5400000">
            <a:off x="4076700" y="-1257300"/>
            <a:ext cx="381000" cy="5638800"/>
          </a:xfrm>
          <a:prstGeom prst="bentConnector3">
            <a:avLst>
              <a:gd name="adj1" fmla="val 160000"/>
            </a:avLst>
          </a:prstGeom>
          <a:noFill/>
          <a:ln w="9525">
            <a:solidFill>
              <a:schemeClr val="tx1"/>
            </a:solidFill>
            <a:miter lim="800000"/>
            <a:headEnd type="triangle" w="med" len="med"/>
            <a:tailEnd type="triangle" w="med" len="med"/>
          </a:ln>
        </p:spPr>
      </p:cxnSp>
      <p:cxnSp>
        <p:nvCxnSpPr>
          <p:cNvPr id="52259" name="AutoShape 32"/>
          <p:cNvCxnSpPr>
            <a:cxnSpLocks noChangeShapeType="1"/>
            <a:stCxn id="52235" idx="2"/>
            <a:endCxn id="52230" idx="1"/>
          </p:cNvCxnSpPr>
          <p:nvPr/>
        </p:nvCxnSpPr>
        <p:spPr bwMode="auto">
          <a:xfrm flipV="1">
            <a:off x="2362200" y="2667000"/>
            <a:ext cx="1066800" cy="2933700"/>
          </a:xfrm>
          <a:prstGeom prst="straightConnector1">
            <a:avLst/>
          </a:prstGeom>
          <a:noFill/>
          <a:ln w="9525">
            <a:solidFill>
              <a:schemeClr val="tx1"/>
            </a:solidFill>
            <a:round/>
            <a:headEnd type="triangle" w="med" len="med"/>
            <a:tailEnd type="triangle" w="med" len="med"/>
          </a:ln>
        </p:spPr>
      </p:cxnSp>
      <p:cxnSp>
        <p:nvCxnSpPr>
          <p:cNvPr id="52260" name="AutoShape 33"/>
          <p:cNvCxnSpPr>
            <a:cxnSpLocks noChangeShapeType="1"/>
            <a:stCxn id="52230" idx="3"/>
            <a:endCxn id="52234" idx="0"/>
          </p:cNvCxnSpPr>
          <p:nvPr/>
        </p:nvCxnSpPr>
        <p:spPr bwMode="auto">
          <a:xfrm>
            <a:off x="4876800" y="2667000"/>
            <a:ext cx="1752600" cy="2819400"/>
          </a:xfrm>
          <a:prstGeom prst="straightConnector1">
            <a:avLst/>
          </a:prstGeom>
          <a:noFill/>
          <a:ln w="9525">
            <a:solidFill>
              <a:schemeClr val="tx1"/>
            </a:solidFill>
            <a:round/>
            <a:headEnd type="triangle" w="med" len="med"/>
            <a:tailEnd type="triangle" w="med" len="med"/>
          </a:ln>
        </p:spPr>
      </p:cxnSp>
      <p:cxnSp>
        <p:nvCxnSpPr>
          <p:cNvPr id="52261" name="AutoShape 34"/>
          <p:cNvCxnSpPr>
            <a:cxnSpLocks noChangeShapeType="1"/>
            <a:stCxn id="52237" idx="2"/>
            <a:endCxn id="52234" idx="0"/>
          </p:cNvCxnSpPr>
          <p:nvPr/>
        </p:nvCxnSpPr>
        <p:spPr bwMode="auto">
          <a:xfrm flipH="1">
            <a:off x="6629400" y="4724400"/>
            <a:ext cx="838200" cy="762000"/>
          </a:xfrm>
          <a:prstGeom prst="straightConnector1">
            <a:avLst/>
          </a:prstGeom>
          <a:noFill/>
          <a:ln w="9525">
            <a:solidFill>
              <a:srgbClr val="FF0000"/>
            </a:solidFill>
            <a:round/>
            <a:headEnd type="triangle" w="med" len="med"/>
            <a:tailEnd type="triangle" w="med" len="med"/>
          </a:ln>
        </p:spPr>
      </p:cxnSp>
      <p:cxnSp>
        <p:nvCxnSpPr>
          <p:cNvPr id="52262" name="AutoShape 35"/>
          <p:cNvCxnSpPr>
            <a:cxnSpLocks noChangeShapeType="1"/>
            <a:stCxn id="52233" idx="1"/>
            <a:endCxn id="52237" idx="3"/>
          </p:cNvCxnSpPr>
          <p:nvPr/>
        </p:nvCxnSpPr>
        <p:spPr bwMode="auto">
          <a:xfrm rot="10800000" flipH="1" flipV="1">
            <a:off x="533400" y="3924300"/>
            <a:ext cx="7620000" cy="304800"/>
          </a:xfrm>
          <a:prstGeom prst="bentConnector5">
            <a:avLst>
              <a:gd name="adj1" fmla="val -3000"/>
              <a:gd name="adj2" fmla="val 907810"/>
              <a:gd name="adj3" fmla="val 103000"/>
            </a:avLst>
          </a:prstGeom>
          <a:noFill/>
          <a:ln w="9525">
            <a:solidFill>
              <a:srgbClr val="FF0000"/>
            </a:solidFill>
            <a:miter lim="800000"/>
            <a:headEnd type="triangle" w="med" len="med"/>
            <a:tailEnd type="triangle" w="med" len="med"/>
          </a:ln>
        </p:spPr>
      </p:cxnSp>
      <p:cxnSp>
        <p:nvCxnSpPr>
          <p:cNvPr id="52263" name="AutoShape 36"/>
          <p:cNvCxnSpPr>
            <a:cxnSpLocks noChangeShapeType="1"/>
            <a:stCxn id="52233" idx="1"/>
            <a:endCxn id="52236" idx="3"/>
          </p:cNvCxnSpPr>
          <p:nvPr/>
        </p:nvCxnSpPr>
        <p:spPr bwMode="auto">
          <a:xfrm rot="10800000" flipH="1">
            <a:off x="533400" y="1752600"/>
            <a:ext cx="7467600" cy="2171700"/>
          </a:xfrm>
          <a:prstGeom prst="bentConnector5">
            <a:avLst>
              <a:gd name="adj1" fmla="val -3060"/>
              <a:gd name="adj2" fmla="val 122657"/>
              <a:gd name="adj3" fmla="val 103060"/>
            </a:avLst>
          </a:prstGeom>
          <a:noFill/>
          <a:ln w="9525">
            <a:solidFill>
              <a:schemeClr val="tx1"/>
            </a:solidFill>
            <a:miter lim="800000"/>
            <a:headEnd type="triangle" w="med" len="med"/>
            <a:tailEnd type="triangle" w="med" len="med"/>
          </a:ln>
        </p:spPr>
      </p:cxnSp>
      <p:cxnSp>
        <p:nvCxnSpPr>
          <p:cNvPr id="52264" name="AutoShape 37"/>
          <p:cNvCxnSpPr>
            <a:cxnSpLocks noChangeShapeType="1"/>
            <a:stCxn id="52230" idx="2"/>
            <a:endCxn id="52231" idx="0"/>
          </p:cNvCxnSpPr>
          <p:nvPr/>
        </p:nvCxnSpPr>
        <p:spPr bwMode="auto">
          <a:xfrm>
            <a:off x="4152900" y="3276600"/>
            <a:ext cx="0" cy="457200"/>
          </a:xfrm>
          <a:prstGeom prst="straightConnector1">
            <a:avLst/>
          </a:prstGeom>
          <a:noFill/>
          <a:ln w="9525">
            <a:solidFill>
              <a:schemeClr val="tx1"/>
            </a:solidFill>
            <a:round/>
            <a:headEnd type="triangle" w="med" len="med"/>
            <a:tailEnd type="triangle" w="med" len="med"/>
          </a:ln>
        </p:spPr>
      </p:cxnSp>
      <p:cxnSp>
        <p:nvCxnSpPr>
          <p:cNvPr id="52265" name="AutoShape 38"/>
          <p:cNvCxnSpPr>
            <a:cxnSpLocks noChangeShapeType="1"/>
            <a:stCxn id="52237" idx="0"/>
            <a:endCxn id="52236" idx="2"/>
          </p:cNvCxnSpPr>
          <p:nvPr/>
        </p:nvCxnSpPr>
        <p:spPr bwMode="auto">
          <a:xfrm flipH="1" flipV="1">
            <a:off x="7086600" y="2133600"/>
            <a:ext cx="381000" cy="1600200"/>
          </a:xfrm>
          <a:prstGeom prst="straightConnector1">
            <a:avLst/>
          </a:prstGeom>
          <a:noFill/>
          <a:ln w="9525">
            <a:solidFill>
              <a:srgbClr val="FF0000"/>
            </a:solidFill>
            <a:round/>
            <a:headEnd type="triangle" w="med" len="med"/>
            <a:tailEnd type="triangle" w="med" len="med"/>
          </a:ln>
        </p:spPr>
      </p:cxnSp>
      <p:cxnSp>
        <p:nvCxnSpPr>
          <p:cNvPr id="52266" name="AutoShape 39"/>
          <p:cNvCxnSpPr>
            <a:cxnSpLocks noChangeShapeType="1"/>
            <a:stCxn id="52238" idx="7"/>
            <a:endCxn id="52237" idx="1"/>
          </p:cNvCxnSpPr>
          <p:nvPr/>
        </p:nvCxnSpPr>
        <p:spPr bwMode="auto">
          <a:xfrm rot="5400000" flipH="1" flipV="1">
            <a:off x="5098256" y="3979069"/>
            <a:ext cx="1433513" cy="1933575"/>
          </a:xfrm>
          <a:prstGeom prst="straightConnector1">
            <a:avLst/>
          </a:prstGeom>
          <a:noFill/>
          <a:ln w="9525">
            <a:solidFill>
              <a:srgbClr val="FF0000"/>
            </a:solidFill>
            <a:round/>
            <a:headEnd type="triangle" w="med" len="med"/>
            <a:tailEnd type="triangle" w="med" len="med"/>
          </a:ln>
        </p:spPr>
      </p:cxnSp>
      <p:cxnSp>
        <p:nvCxnSpPr>
          <p:cNvPr id="52267" name="AutoShape 40"/>
          <p:cNvCxnSpPr>
            <a:cxnSpLocks noChangeShapeType="1"/>
            <a:stCxn id="52232" idx="2"/>
            <a:endCxn id="52237" idx="1"/>
          </p:cNvCxnSpPr>
          <p:nvPr/>
        </p:nvCxnSpPr>
        <p:spPr bwMode="auto">
          <a:xfrm>
            <a:off x="1447800" y="2895600"/>
            <a:ext cx="5334000" cy="1333500"/>
          </a:xfrm>
          <a:prstGeom prst="straightConnector1">
            <a:avLst/>
          </a:prstGeom>
          <a:noFill/>
          <a:ln w="9525">
            <a:solidFill>
              <a:srgbClr val="FF0000"/>
            </a:solidFill>
            <a:round/>
            <a:headEnd type="triangle" w="med" len="med"/>
            <a:tailEnd type="triangle" w="med" len="med"/>
          </a:ln>
        </p:spPr>
      </p:cxnSp>
      <p:cxnSp>
        <p:nvCxnSpPr>
          <p:cNvPr id="52268" name="AutoShape 41"/>
          <p:cNvCxnSpPr>
            <a:cxnSpLocks noChangeShapeType="1"/>
          </p:cNvCxnSpPr>
          <p:nvPr/>
        </p:nvCxnSpPr>
        <p:spPr bwMode="auto">
          <a:xfrm>
            <a:off x="2286000" y="3581400"/>
            <a:ext cx="4419600" cy="685800"/>
          </a:xfrm>
          <a:prstGeom prst="bentConnector3">
            <a:avLst>
              <a:gd name="adj1" fmla="val 67384"/>
            </a:avLst>
          </a:prstGeom>
          <a:noFill/>
          <a:ln w="9525">
            <a:solidFill>
              <a:srgbClr val="FF0000"/>
            </a:solidFill>
            <a:miter lim="800000"/>
            <a:headEnd type="triangle" w="med" len="med"/>
            <a:tailEnd type="triangle" w="med" len="med"/>
          </a:ln>
        </p:spPr>
      </p:cxnSp>
      <p:sp>
        <p:nvSpPr>
          <p:cNvPr id="52269" name="AutoShape 42"/>
          <p:cNvSpPr>
            <a:spLocks noChangeArrowheads="1"/>
          </p:cNvSpPr>
          <p:nvPr/>
        </p:nvSpPr>
        <p:spPr bwMode="auto">
          <a:xfrm>
            <a:off x="7543800" y="2438400"/>
            <a:ext cx="1295400" cy="838200"/>
          </a:xfrm>
          <a:prstGeom prst="roundRect">
            <a:avLst>
              <a:gd name="adj" fmla="val 16667"/>
            </a:avLst>
          </a:prstGeom>
          <a:solidFill>
            <a:srgbClr val="F5FEA2"/>
          </a:solidFill>
          <a:ln w="9525">
            <a:solidFill>
              <a:schemeClr val="tx1"/>
            </a:solidFill>
            <a:round/>
            <a:headEnd/>
            <a:tailEnd/>
          </a:ln>
        </p:spPr>
        <p:txBody>
          <a:bodyPr wrap="none" anchor="ctr"/>
          <a:lstStyle/>
          <a:p>
            <a:pPr algn="ctr"/>
            <a:r>
              <a:rPr lang="en-US" altLang="zh-CN">
                <a:ea typeface="SimSun" pitchFamily="2" charset="-122"/>
              </a:rPr>
              <a:t>Service </a:t>
            </a:r>
          </a:p>
          <a:p>
            <a:pPr algn="ctr"/>
            <a:r>
              <a:rPr lang="en-US" altLang="zh-CN">
                <a:ea typeface="SimSun" pitchFamily="2" charset="-122"/>
              </a:rPr>
              <a:t>Providers</a:t>
            </a:r>
          </a:p>
        </p:txBody>
      </p:sp>
      <p:cxnSp>
        <p:nvCxnSpPr>
          <p:cNvPr id="52270" name="AutoShape 43"/>
          <p:cNvCxnSpPr>
            <a:cxnSpLocks noChangeShapeType="1"/>
            <a:stCxn id="52269" idx="0"/>
            <a:endCxn id="52236" idx="2"/>
          </p:cNvCxnSpPr>
          <p:nvPr/>
        </p:nvCxnSpPr>
        <p:spPr bwMode="auto">
          <a:xfrm flipH="1" flipV="1">
            <a:off x="7086600" y="2133600"/>
            <a:ext cx="1104900" cy="304800"/>
          </a:xfrm>
          <a:prstGeom prst="straightConnector1">
            <a:avLst/>
          </a:prstGeom>
          <a:noFill/>
          <a:ln w="9525">
            <a:solidFill>
              <a:schemeClr val="tx1"/>
            </a:solidFill>
            <a:round/>
            <a:headEnd type="triangle" w="med" len="med"/>
            <a:tailEnd type="triangle" w="med" len="med"/>
          </a:ln>
        </p:spPr>
      </p:cxnSp>
      <p:cxnSp>
        <p:nvCxnSpPr>
          <p:cNvPr id="52271" name="AutoShape 44"/>
          <p:cNvCxnSpPr>
            <a:cxnSpLocks noChangeShapeType="1"/>
            <a:stCxn id="52230" idx="0"/>
            <a:endCxn id="52269" idx="1"/>
          </p:cNvCxnSpPr>
          <p:nvPr/>
        </p:nvCxnSpPr>
        <p:spPr bwMode="auto">
          <a:xfrm rot="5400000" flipV="1">
            <a:off x="5448300" y="762000"/>
            <a:ext cx="800100" cy="3390900"/>
          </a:xfrm>
          <a:prstGeom prst="curvedConnector4">
            <a:avLst>
              <a:gd name="adj1" fmla="val -28569"/>
              <a:gd name="adj2" fmla="val 60676"/>
            </a:avLst>
          </a:prstGeom>
          <a:noFill/>
          <a:ln w="9525">
            <a:solidFill>
              <a:schemeClr val="tx1"/>
            </a:solidFill>
            <a:round/>
            <a:headEnd type="triangle" w="med" len="med"/>
            <a:tailEnd type="triangle" w="med" len="med"/>
          </a:ln>
        </p:spPr>
      </p:cxnSp>
      <p:cxnSp>
        <p:nvCxnSpPr>
          <p:cNvPr id="52272" name="AutoShape 45"/>
          <p:cNvCxnSpPr>
            <a:cxnSpLocks noChangeShapeType="1"/>
            <a:stCxn id="52269" idx="1"/>
            <a:endCxn id="52231" idx="3"/>
          </p:cNvCxnSpPr>
          <p:nvPr/>
        </p:nvCxnSpPr>
        <p:spPr bwMode="auto">
          <a:xfrm rot="10800000" flipV="1">
            <a:off x="4876800" y="2857500"/>
            <a:ext cx="2667000" cy="1485900"/>
          </a:xfrm>
          <a:prstGeom prst="curvedConnector3">
            <a:avLst>
              <a:gd name="adj1" fmla="val 34222"/>
            </a:avLst>
          </a:prstGeom>
          <a:noFill/>
          <a:ln w="9525">
            <a:solidFill>
              <a:schemeClr val="tx1"/>
            </a:solidFill>
            <a:round/>
            <a:headEnd type="triangle" w="med" len="med"/>
            <a:tailEnd type="triangle" w="med" len="med"/>
          </a:ln>
        </p:spPr>
      </p:cxnSp>
      <p:cxnSp>
        <p:nvCxnSpPr>
          <p:cNvPr id="52273" name="AutoShape 46"/>
          <p:cNvCxnSpPr>
            <a:cxnSpLocks noChangeShapeType="1"/>
            <a:stCxn id="52233" idx="2"/>
            <a:endCxn id="52269" idx="3"/>
          </p:cNvCxnSpPr>
          <p:nvPr/>
        </p:nvCxnSpPr>
        <p:spPr bwMode="auto">
          <a:xfrm rot="5400000" flipH="1" flipV="1">
            <a:off x="4267200" y="0"/>
            <a:ext cx="1714500" cy="7429500"/>
          </a:xfrm>
          <a:prstGeom prst="curvedConnector4">
            <a:avLst>
              <a:gd name="adj1" fmla="val -43241"/>
              <a:gd name="adj2" fmla="val 101343"/>
            </a:avLst>
          </a:prstGeom>
          <a:noFill/>
          <a:ln w="9525">
            <a:solidFill>
              <a:schemeClr val="tx1"/>
            </a:solidFill>
            <a:round/>
            <a:headEnd type="triangle" w="med" len="med"/>
            <a:tailEnd type="triangle" w="med" len="med"/>
          </a:ln>
        </p:spPr>
      </p:cxnSp>
      <p:cxnSp>
        <p:nvCxnSpPr>
          <p:cNvPr id="52274" name="AutoShape 47"/>
          <p:cNvCxnSpPr>
            <a:cxnSpLocks noChangeShapeType="1"/>
            <a:stCxn id="52232" idx="1"/>
            <a:endCxn id="52269" idx="3"/>
          </p:cNvCxnSpPr>
          <p:nvPr/>
        </p:nvCxnSpPr>
        <p:spPr bwMode="auto">
          <a:xfrm rot="10800000" flipH="1" flipV="1">
            <a:off x="457200" y="2324100"/>
            <a:ext cx="8382000" cy="533400"/>
          </a:xfrm>
          <a:prstGeom prst="curvedConnector5">
            <a:avLst>
              <a:gd name="adj1" fmla="val -3602"/>
              <a:gd name="adj2" fmla="val -251491"/>
              <a:gd name="adj3" fmla="val 102727"/>
            </a:avLst>
          </a:prstGeom>
          <a:noFill/>
          <a:ln w="9525">
            <a:solidFill>
              <a:schemeClr val="tx1"/>
            </a:solidFill>
            <a:round/>
            <a:headEnd type="triangle" w="med" len="med"/>
            <a:tailEnd type="triangle" w="med" len="med"/>
          </a:ln>
        </p:spPr>
      </p:cxnSp>
      <p:sp>
        <p:nvSpPr>
          <p:cNvPr id="52275" name="Oval 48"/>
          <p:cNvSpPr>
            <a:spLocks noChangeArrowheads="1"/>
          </p:cNvSpPr>
          <p:nvPr/>
        </p:nvSpPr>
        <p:spPr bwMode="auto">
          <a:xfrm>
            <a:off x="2971800" y="1143000"/>
            <a:ext cx="2438400" cy="4343400"/>
          </a:xfrm>
          <a:prstGeom prst="ellipse">
            <a:avLst/>
          </a:prstGeom>
          <a:noFill/>
          <a:ln w="76200">
            <a:solidFill>
              <a:srgbClr val="FF0000"/>
            </a:solidFill>
            <a:round/>
            <a:headEnd/>
            <a:tailEnd/>
          </a:ln>
        </p:spPr>
        <p:txBody>
          <a:bodyPr wrap="none" anchor="ctr"/>
          <a:lstStyle/>
          <a:p>
            <a:endParaRPr lang="zh-CN" altLang="en-US">
              <a:ea typeface="SimSun" pitchFamily="2" charset="-122"/>
            </a:endParaRPr>
          </a:p>
        </p:txBody>
      </p:sp>
      <p:sp>
        <p:nvSpPr>
          <p:cNvPr id="5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53"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building blocks for capital markets</a:t>
            </a:r>
            <a:endParaRPr lang="en-US" dirty="0"/>
          </a:p>
        </p:txBody>
      </p:sp>
      <p:pic>
        <p:nvPicPr>
          <p:cNvPr id="6" name="Content Placeholder 5"/>
          <p:cNvPicPr>
            <a:picLocks noGrp="1" noChangeAspect="1"/>
          </p:cNvPicPr>
          <p:nvPr>
            <p:ph idx="1"/>
          </p:nvPr>
        </p:nvPicPr>
        <p:blipFill>
          <a:blip r:embed="rId3"/>
          <a:stretch>
            <a:fillRect/>
          </a:stretch>
        </p:blipFill>
        <p:spPr>
          <a:xfrm>
            <a:off x="1526125" y="1524000"/>
            <a:ext cx="6470596" cy="4419600"/>
          </a:xfrm>
          <a:prstGeom prst="rect">
            <a:avLst/>
          </a:prstGeom>
        </p:spPr>
      </p:pic>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58</a:t>
            </a:fld>
            <a:endParaRPr lang="en-US" altLang="en-US"/>
          </a:p>
        </p:txBody>
      </p:sp>
      <p:sp>
        <p:nvSpPr>
          <p:cNvPr id="5" name="Footer Placeholder 4"/>
          <p:cNvSpPr>
            <a:spLocks noGrp="1"/>
          </p:cNvSpPr>
          <p:nvPr>
            <p:ph type="ftr" sz="quarter" idx="11"/>
          </p:nvPr>
        </p:nvSpPr>
        <p:spPr/>
        <p:txBody>
          <a:bodyPr/>
          <a:lstStyle/>
          <a:p>
            <a:pPr>
              <a:defRPr/>
            </a:pPr>
            <a:r>
              <a:rPr lang="en-US" altLang="zh-TW" dirty="0" smtClean="0"/>
              <a:t>Overview</a:t>
            </a:r>
            <a:endParaRPr lang="en-US" altLang="zh-TW" dirty="0"/>
          </a:p>
        </p:txBody>
      </p:sp>
      <p:sp>
        <p:nvSpPr>
          <p:cNvPr id="7" name="TextBox 6"/>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96160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en-US" altLang="zh-CN" smtClean="0">
                <a:ea typeface="SimSun" pitchFamily="2" charset="-122"/>
              </a:rPr>
              <a:t>Functions of Financial Markets</a:t>
            </a:r>
          </a:p>
        </p:txBody>
      </p:sp>
      <p:sp>
        <p:nvSpPr>
          <p:cNvPr id="419843" name="Rectangle 3"/>
          <p:cNvSpPr>
            <a:spLocks noGrp="1" noChangeArrowheads="1"/>
          </p:cNvSpPr>
          <p:nvPr>
            <p:ph idx="1"/>
          </p:nvPr>
        </p:nvSpPr>
        <p:spPr/>
        <p:txBody>
          <a:bodyPr>
            <a:normAutofit lnSpcReduction="10000"/>
          </a:bodyPr>
          <a:lstStyle/>
          <a:p>
            <a:pPr eaLnBrk="1" hangingPunct="1"/>
            <a:r>
              <a:rPr lang="en-US" altLang="zh-CN" sz="2600" dirty="0" smtClean="0">
                <a:ea typeface="SimSun" pitchFamily="2" charset="-122"/>
              </a:rPr>
              <a:t>Channeling funds</a:t>
            </a:r>
          </a:p>
          <a:p>
            <a:pPr eaLnBrk="1" hangingPunct="1"/>
            <a:r>
              <a:rPr lang="en-US" altLang="zh-CN" sz="2600" dirty="0" smtClean="0">
                <a:ea typeface="SimSun" pitchFamily="2" charset="-122"/>
              </a:rPr>
              <a:t>Efficiency</a:t>
            </a:r>
          </a:p>
          <a:p>
            <a:pPr eaLnBrk="1" hangingPunct="1"/>
            <a:r>
              <a:rPr lang="en-US" altLang="zh-CN" sz="2600" dirty="0" smtClean="0">
                <a:ea typeface="SimSun" pitchFamily="2" charset="-122"/>
              </a:rPr>
              <a:t>Price determination</a:t>
            </a:r>
          </a:p>
          <a:p>
            <a:pPr eaLnBrk="1" hangingPunct="1"/>
            <a:r>
              <a:rPr lang="en-US" altLang="zh-CN" sz="2600" dirty="0" smtClean="0">
                <a:ea typeface="SimSun" pitchFamily="2" charset="-122"/>
              </a:rPr>
              <a:t>Risk sharing</a:t>
            </a:r>
          </a:p>
          <a:p>
            <a:pPr eaLnBrk="1" hangingPunct="1"/>
            <a:r>
              <a:rPr lang="en-US" altLang="zh-CN" sz="2600" dirty="0" smtClean="0">
                <a:ea typeface="SimSun" pitchFamily="2" charset="-122"/>
              </a:rPr>
              <a:t>Liquidity</a:t>
            </a:r>
          </a:p>
          <a:p>
            <a:pPr eaLnBrk="1" hangingPunct="1"/>
            <a:r>
              <a:rPr lang="en-US" altLang="zh-CN" sz="2600" dirty="0" smtClean="0">
                <a:ea typeface="SimSun" pitchFamily="2" charset="-122"/>
              </a:rPr>
              <a:t>Financial stability</a:t>
            </a:r>
          </a:p>
          <a:p>
            <a:pPr eaLnBrk="1" hangingPunct="1"/>
            <a:r>
              <a:rPr lang="en-US" altLang="zh-CN" sz="2600" dirty="0" smtClean="0">
                <a:ea typeface="SimSun" pitchFamily="2" charset="-122"/>
              </a:rPr>
              <a:t>Information aggregation and coordination</a:t>
            </a:r>
          </a:p>
        </p:txBody>
      </p:sp>
      <p:sp>
        <p:nvSpPr>
          <p:cNvPr id="51204" name="Slide Number Placeholder 3"/>
          <p:cNvSpPr>
            <a:spLocks noGrp="1"/>
          </p:cNvSpPr>
          <p:nvPr>
            <p:ph type="sldNum" sz="quarter" idx="10"/>
          </p:nvPr>
        </p:nvSpPr>
        <p:spPr>
          <a:prstGeom prst="rect">
            <a:avLst/>
          </a:prstGeom>
          <a:noFill/>
        </p:spPr>
        <p:txBody>
          <a:bodyPr/>
          <a:lstStyle/>
          <a:p>
            <a:fld id="{10FC0607-1910-4A25-B5D3-91DF9BF3207B}" type="slidenum">
              <a:rPr lang="en-US" altLang="en-US" smtClean="0"/>
              <a:pPr/>
              <a:t>59</a:t>
            </a:fld>
            <a:endParaRPr lang="en-US" altLang="en-US"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 calcmode="lin" valueType="num">
                                      <p:cBhvr additive="base">
                                        <p:cTn id="7" dur="500" fill="hold"/>
                                        <p:tgtEl>
                                          <p:spTgt spid="419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43">
                                            <p:txEl>
                                              <p:pRg st="1" end="1"/>
                                            </p:txEl>
                                          </p:spTgt>
                                        </p:tgtEl>
                                        <p:attrNameLst>
                                          <p:attrName>style.visibility</p:attrName>
                                        </p:attrNameLst>
                                      </p:cBhvr>
                                      <p:to>
                                        <p:strVal val="visible"/>
                                      </p:to>
                                    </p:set>
                                    <p:anim calcmode="lin" valueType="num">
                                      <p:cBhvr additive="base">
                                        <p:cTn id="13" dur="500" fill="hold"/>
                                        <p:tgtEl>
                                          <p:spTgt spid="419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43">
                                            <p:txEl>
                                              <p:pRg st="2" end="2"/>
                                            </p:txEl>
                                          </p:spTgt>
                                        </p:tgtEl>
                                        <p:attrNameLst>
                                          <p:attrName>style.visibility</p:attrName>
                                        </p:attrNameLst>
                                      </p:cBhvr>
                                      <p:to>
                                        <p:strVal val="visible"/>
                                      </p:to>
                                    </p:set>
                                    <p:anim calcmode="lin" valueType="num">
                                      <p:cBhvr additive="base">
                                        <p:cTn id="19" dur="500" fill="hold"/>
                                        <p:tgtEl>
                                          <p:spTgt spid="419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43">
                                            <p:txEl>
                                              <p:pRg st="3" end="3"/>
                                            </p:txEl>
                                          </p:spTgt>
                                        </p:tgtEl>
                                        <p:attrNameLst>
                                          <p:attrName>style.visibility</p:attrName>
                                        </p:attrNameLst>
                                      </p:cBhvr>
                                      <p:to>
                                        <p:strVal val="visible"/>
                                      </p:to>
                                    </p:set>
                                    <p:anim calcmode="lin" valueType="num">
                                      <p:cBhvr additive="base">
                                        <p:cTn id="25" dur="500" fill="hold"/>
                                        <p:tgtEl>
                                          <p:spTgt spid="419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43">
                                            <p:txEl>
                                              <p:pRg st="4" end="4"/>
                                            </p:txEl>
                                          </p:spTgt>
                                        </p:tgtEl>
                                        <p:attrNameLst>
                                          <p:attrName>style.visibility</p:attrName>
                                        </p:attrNameLst>
                                      </p:cBhvr>
                                      <p:to>
                                        <p:strVal val="visible"/>
                                      </p:to>
                                    </p:set>
                                    <p:anim calcmode="lin" valueType="num">
                                      <p:cBhvr additive="base">
                                        <p:cTn id="31" dur="500" fill="hold"/>
                                        <p:tgtEl>
                                          <p:spTgt spid="419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43">
                                            <p:txEl>
                                              <p:pRg st="5" end="5"/>
                                            </p:txEl>
                                          </p:spTgt>
                                        </p:tgtEl>
                                        <p:attrNameLst>
                                          <p:attrName>style.visibility</p:attrName>
                                        </p:attrNameLst>
                                      </p:cBhvr>
                                      <p:to>
                                        <p:strVal val="visible"/>
                                      </p:to>
                                    </p:set>
                                    <p:anim calcmode="lin" valueType="num">
                                      <p:cBhvr additive="base">
                                        <p:cTn id="37" dur="500" fill="hold"/>
                                        <p:tgtEl>
                                          <p:spTgt spid="4198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9843">
                                            <p:txEl>
                                              <p:pRg st="6" end="6"/>
                                            </p:txEl>
                                          </p:spTgt>
                                        </p:tgtEl>
                                        <p:attrNameLst>
                                          <p:attrName>style.visibility</p:attrName>
                                        </p:attrNameLst>
                                      </p:cBhvr>
                                      <p:to>
                                        <p:strVal val="visible"/>
                                      </p:to>
                                    </p:set>
                                    <p:anim calcmode="lin" valueType="num">
                                      <p:cBhvr additive="base">
                                        <p:cTn id="43" dur="500" fill="hold"/>
                                        <p:tgtEl>
                                          <p:spTgt spid="4198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Online Quizzes</a:t>
            </a:r>
            <a:endParaRPr lang="zh-TW" altLang="en-US" dirty="0"/>
          </a:p>
        </p:txBody>
      </p:sp>
      <p:sp>
        <p:nvSpPr>
          <p:cNvPr id="3" name="Content Placeholder 2"/>
          <p:cNvSpPr>
            <a:spLocks noGrp="1"/>
          </p:cNvSpPr>
          <p:nvPr>
            <p:ph idx="1"/>
          </p:nvPr>
        </p:nvSpPr>
        <p:spPr/>
        <p:txBody>
          <a:bodyPr/>
          <a:lstStyle/>
          <a:p>
            <a:r>
              <a:rPr lang="en-US" altLang="zh-TW" dirty="0" smtClean="0"/>
              <a:t>Are designed to check that you have mastered the key concepts from the class</a:t>
            </a:r>
          </a:p>
          <a:p>
            <a:r>
              <a:rPr lang="en-US" altLang="zh-TW" dirty="0" smtClean="0"/>
              <a:t>Will help prepare you for the exams</a:t>
            </a:r>
          </a:p>
          <a:p>
            <a:r>
              <a:rPr lang="en-US" altLang="zh-TW" dirty="0" smtClean="0"/>
              <a:t>Will be spaced out through the course </a:t>
            </a:r>
          </a:p>
          <a:p>
            <a:r>
              <a:rPr lang="en-US" altLang="zh-TW" dirty="0" smtClean="0"/>
              <a:t>Will be taken online in a limited time</a:t>
            </a:r>
          </a:p>
          <a:p>
            <a:r>
              <a:rPr lang="en-US" altLang="zh-TW" dirty="0" smtClean="0"/>
              <a:t>Will cover materials covered in class</a:t>
            </a:r>
          </a:p>
          <a:p>
            <a:r>
              <a:rPr lang="en-US" altLang="zh-TW" dirty="0" smtClean="0"/>
              <a:t>Will take the form of MCQ and T/F questions</a:t>
            </a:r>
          </a:p>
          <a:p>
            <a:r>
              <a:rPr lang="en-US" altLang="zh-TW" dirty="0" smtClean="0"/>
              <a:t>Represent </a:t>
            </a:r>
            <a:r>
              <a:rPr lang="en-US" altLang="zh-TW" b="1" dirty="0" smtClean="0"/>
              <a:t>20%</a:t>
            </a:r>
            <a:r>
              <a:rPr lang="en-US" altLang="zh-TW" dirty="0" smtClean="0"/>
              <a:t> of the grade (5% each)</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a map of Asia </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60</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28929011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idx="4294967295"/>
          </p:nvPr>
        </p:nvSpPr>
        <p:spPr/>
        <p:txBody>
          <a:bodyPr/>
          <a:lstStyle/>
          <a:p>
            <a:pPr eaLnBrk="1" hangingPunct="1"/>
            <a:r>
              <a:rPr lang="en-US" altLang="zh-CN" smtClean="0">
                <a:ea typeface="SimSun" pitchFamily="2" charset="-122"/>
              </a:rPr>
              <a:t>Asia’s Financial Markets</a:t>
            </a:r>
          </a:p>
        </p:txBody>
      </p:sp>
      <p:sp>
        <p:nvSpPr>
          <p:cNvPr id="473091" name="Rectangle 3"/>
          <p:cNvSpPr>
            <a:spLocks noGrp="1" noChangeArrowheads="1"/>
          </p:cNvSpPr>
          <p:nvPr>
            <p:ph type="body" idx="4294967295"/>
          </p:nvPr>
        </p:nvSpPr>
        <p:spPr/>
        <p:txBody>
          <a:bodyPr/>
          <a:lstStyle/>
          <a:p>
            <a:pPr eaLnBrk="1" hangingPunct="1"/>
            <a:r>
              <a:rPr lang="en-US" altLang="zh-CN" smtClean="0">
                <a:ea typeface="SimSun" pitchFamily="2" charset="-122"/>
              </a:rPr>
              <a:t>Fragmented markets</a:t>
            </a:r>
          </a:p>
          <a:p>
            <a:pPr eaLnBrk="1" hangingPunct="1"/>
            <a:r>
              <a:rPr lang="en-US" altLang="zh-CN" smtClean="0">
                <a:ea typeface="SimSun" pitchFamily="2" charset="-122"/>
              </a:rPr>
              <a:t>Lack of information</a:t>
            </a:r>
          </a:p>
          <a:p>
            <a:pPr eaLnBrk="1" hangingPunct="1"/>
            <a:r>
              <a:rPr lang="en-US" altLang="zh-CN" smtClean="0">
                <a:ea typeface="SimSun" pitchFamily="2" charset="-122"/>
              </a:rPr>
              <a:t>Reliability of information</a:t>
            </a:r>
          </a:p>
          <a:p>
            <a:pPr eaLnBrk="1" hangingPunct="1"/>
            <a:r>
              <a:rPr lang="en-US" altLang="zh-CN" smtClean="0">
                <a:ea typeface="SimSun" pitchFamily="2" charset="-122"/>
              </a:rPr>
              <a:t>Timeliness and accuracy of information</a:t>
            </a:r>
          </a:p>
          <a:p>
            <a:pPr eaLnBrk="1" hangingPunct="1"/>
            <a:r>
              <a:rPr lang="en-US" altLang="zh-CN" smtClean="0">
                <a:ea typeface="SimSun" pitchFamily="2" charset="-122"/>
              </a:rPr>
              <a:t>Legal (un)certainty</a:t>
            </a:r>
          </a:p>
          <a:p>
            <a:pPr eaLnBrk="1" hangingPunct="1"/>
            <a:r>
              <a:rPr lang="en-US" altLang="zh-CN" smtClean="0">
                <a:ea typeface="SimSun" pitchFamily="2" charset="-122"/>
              </a:rPr>
              <a:t>Weak regulators</a:t>
            </a:r>
          </a:p>
        </p:txBody>
      </p:sp>
      <p:sp>
        <p:nvSpPr>
          <p:cNvPr id="473092" name="AutoShape 4"/>
          <p:cNvSpPr>
            <a:spLocks/>
          </p:cNvSpPr>
          <p:nvPr/>
        </p:nvSpPr>
        <p:spPr bwMode="auto">
          <a:xfrm>
            <a:off x="381000" y="2438400"/>
            <a:ext cx="76200" cy="2209800"/>
          </a:xfrm>
          <a:prstGeom prst="leftBrace">
            <a:avLst>
              <a:gd name="adj1" fmla="val 241667"/>
              <a:gd name="adj2" fmla="val 50000"/>
            </a:avLst>
          </a:prstGeom>
          <a:noFill/>
          <a:ln w="9525">
            <a:solidFill>
              <a:srgbClr val="008000"/>
            </a:solidFill>
            <a:miter lim="800000"/>
            <a:headEnd/>
            <a:tailEnd/>
          </a:ln>
        </p:spPr>
        <p:txBody>
          <a:bodyPr wrap="none" anchor="ctr"/>
          <a:lstStyle/>
          <a:p>
            <a:endParaRPr lang="zh-CN" altLang="en-US">
              <a:ea typeface="SimSun" pitchFamily="2" charset="-122"/>
            </a:endParaRPr>
          </a:p>
        </p:txBody>
      </p:sp>
      <p:sp>
        <p:nvSpPr>
          <p:cNvPr id="473093" name="Text Box 5"/>
          <p:cNvSpPr txBox="1">
            <a:spLocks noChangeArrowheads="1"/>
          </p:cNvSpPr>
          <p:nvPr/>
        </p:nvSpPr>
        <p:spPr bwMode="auto">
          <a:xfrm>
            <a:off x="1600200" y="5257800"/>
            <a:ext cx="3810000" cy="528638"/>
          </a:xfrm>
          <a:prstGeom prst="rect">
            <a:avLst/>
          </a:prstGeom>
          <a:noFill/>
          <a:ln w="9525">
            <a:solidFill>
              <a:srgbClr val="008000"/>
            </a:solidFill>
            <a:miter lim="800000"/>
            <a:headEnd/>
            <a:tailEnd/>
          </a:ln>
        </p:spPr>
        <p:txBody>
          <a:bodyPr>
            <a:spAutoFit/>
          </a:bodyPr>
          <a:lstStyle/>
          <a:p>
            <a:pPr>
              <a:spcBef>
                <a:spcPct val="50000"/>
              </a:spcBef>
            </a:pPr>
            <a:r>
              <a:rPr lang="en-US" altLang="zh-CN" sz="2800">
                <a:latin typeface="Tahoma" pitchFamily="34" charset="0"/>
                <a:ea typeface="SimSun" pitchFamily="2" charset="-122"/>
              </a:rPr>
              <a:t>Affects price efficiency</a:t>
            </a:r>
          </a:p>
        </p:txBody>
      </p:sp>
      <p:cxnSp>
        <p:nvCxnSpPr>
          <p:cNvPr id="473094" name="AutoShape 6"/>
          <p:cNvCxnSpPr>
            <a:cxnSpLocks noChangeShapeType="1"/>
            <a:stCxn id="473092" idx="1"/>
            <a:endCxn id="473093" idx="1"/>
          </p:cNvCxnSpPr>
          <p:nvPr/>
        </p:nvCxnSpPr>
        <p:spPr bwMode="auto">
          <a:xfrm rot="10800000" flipH="1" flipV="1">
            <a:off x="381000" y="3543300"/>
            <a:ext cx="1219200" cy="1979613"/>
          </a:xfrm>
          <a:prstGeom prst="bentConnector3">
            <a:avLst>
              <a:gd name="adj1" fmla="val -18750"/>
            </a:avLst>
          </a:prstGeom>
          <a:noFill/>
          <a:ln w="9525">
            <a:solidFill>
              <a:srgbClr val="008000"/>
            </a:solidFill>
            <a:miter lim="800000"/>
            <a:headEnd/>
            <a:tailEnd type="triangle" w="med" len="med"/>
          </a:ln>
        </p:spPr>
      </p:cxnSp>
      <p:sp>
        <p:nvSpPr>
          <p:cNvPr id="473095" name="AutoShape 7"/>
          <p:cNvSpPr>
            <a:spLocks/>
          </p:cNvSpPr>
          <p:nvPr/>
        </p:nvSpPr>
        <p:spPr bwMode="auto">
          <a:xfrm>
            <a:off x="4876800" y="2514600"/>
            <a:ext cx="762000" cy="990600"/>
          </a:xfrm>
          <a:prstGeom prst="rightBrace">
            <a:avLst>
              <a:gd name="adj1" fmla="val 10833"/>
              <a:gd name="adj2" fmla="val 50000"/>
            </a:avLst>
          </a:prstGeom>
          <a:noFill/>
          <a:ln w="9525">
            <a:solidFill>
              <a:srgbClr val="333399"/>
            </a:solidFill>
            <a:miter lim="800000"/>
            <a:headEnd/>
            <a:tailEnd/>
          </a:ln>
        </p:spPr>
        <p:txBody>
          <a:bodyPr wrap="none" anchor="ctr"/>
          <a:lstStyle/>
          <a:p>
            <a:pPr algn="ctr"/>
            <a:endParaRPr lang="zh-CN" altLang="zh-CN">
              <a:solidFill>
                <a:srgbClr val="333399"/>
              </a:solidFill>
              <a:ea typeface="SimSun" pitchFamily="2" charset="-122"/>
            </a:endParaRPr>
          </a:p>
        </p:txBody>
      </p:sp>
      <p:sp>
        <p:nvSpPr>
          <p:cNvPr id="473096" name="Text Box 8"/>
          <p:cNvSpPr txBox="1">
            <a:spLocks noChangeArrowheads="1"/>
          </p:cNvSpPr>
          <p:nvPr/>
        </p:nvSpPr>
        <p:spPr bwMode="auto">
          <a:xfrm>
            <a:off x="5638800" y="2667000"/>
            <a:ext cx="1828800" cy="831850"/>
          </a:xfrm>
          <a:prstGeom prst="rect">
            <a:avLst/>
          </a:prstGeom>
          <a:noFill/>
          <a:ln w="9525">
            <a:solidFill>
              <a:srgbClr val="333399"/>
            </a:solidFill>
            <a:miter lim="800000"/>
            <a:headEnd/>
            <a:tailEnd/>
          </a:ln>
        </p:spPr>
        <p:txBody>
          <a:bodyPr>
            <a:spAutoFit/>
          </a:bodyPr>
          <a:lstStyle/>
          <a:p>
            <a:pPr>
              <a:spcBef>
                <a:spcPct val="50000"/>
              </a:spcBef>
            </a:pPr>
            <a:r>
              <a:rPr lang="en-US" altLang="zh-CN" sz="2400">
                <a:latin typeface="Tahoma" pitchFamily="34" charset="0"/>
                <a:ea typeface="SimSun" pitchFamily="2" charset="-122"/>
              </a:rPr>
              <a:t>Information asymmetry</a:t>
            </a:r>
          </a:p>
        </p:txBody>
      </p:sp>
      <p:cxnSp>
        <p:nvCxnSpPr>
          <p:cNvPr id="473097" name="AutoShape 9"/>
          <p:cNvCxnSpPr>
            <a:cxnSpLocks noChangeShapeType="1"/>
            <a:stCxn id="473095" idx="1"/>
            <a:endCxn id="473096" idx="1"/>
          </p:cNvCxnSpPr>
          <p:nvPr/>
        </p:nvCxnSpPr>
        <p:spPr bwMode="auto">
          <a:xfrm>
            <a:off x="5638800" y="3009900"/>
            <a:ext cx="0" cy="73025"/>
          </a:xfrm>
          <a:prstGeom prst="straightConnector1">
            <a:avLst/>
          </a:prstGeom>
          <a:noFill/>
          <a:ln w="9525">
            <a:solidFill>
              <a:schemeClr val="folHlink"/>
            </a:solidFill>
            <a:miter lim="800000"/>
            <a:headEnd/>
            <a:tailEnd type="triangle" w="med" len="med"/>
          </a:ln>
        </p:spPr>
      </p:cxnSp>
      <p:sp>
        <p:nvSpPr>
          <p:cNvPr id="473098" name="Text Box 10"/>
          <p:cNvSpPr txBox="1">
            <a:spLocks noChangeArrowheads="1"/>
          </p:cNvSpPr>
          <p:nvPr/>
        </p:nvSpPr>
        <p:spPr bwMode="auto">
          <a:xfrm>
            <a:off x="5562600" y="1600200"/>
            <a:ext cx="2286000" cy="831850"/>
          </a:xfrm>
          <a:prstGeom prst="rect">
            <a:avLst/>
          </a:prstGeom>
          <a:noFill/>
          <a:ln w="9525">
            <a:solidFill>
              <a:srgbClr val="CC0066"/>
            </a:solidFill>
            <a:miter lim="800000"/>
            <a:headEnd/>
            <a:tailEnd/>
          </a:ln>
        </p:spPr>
        <p:txBody>
          <a:bodyPr>
            <a:spAutoFit/>
          </a:bodyPr>
          <a:lstStyle/>
          <a:p>
            <a:pPr>
              <a:spcBef>
                <a:spcPct val="50000"/>
              </a:spcBef>
            </a:pPr>
            <a:r>
              <a:rPr lang="en-US" altLang="zh-CN" sz="2400">
                <a:latin typeface="Tahoma" pitchFamily="34" charset="0"/>
                <a:ea typeface="SimSun" pitchFamily="2" charset="-122"/>
              </a:rPr>
              <a:t>No transaction efficiency</a:t>
            </a:r>
          </a:p>
        </p:txBody>
      </p:sp>
      <p:sp>
        <p:nvSpPr>
          <p:cNvPr id="473099" name="AutoShape 11"/>
          <p:cNvSpPr>
            <a:spLocks/>
          </p:cNvSpPr>
          <p:nvPr/>
        </p:nvSpPr>
        <p:spPr bwMode="auto">
          <a:xfrm>
            <a:off x="4724400" y="1600200"/>
            <a:ext cx="228600" cy="838200"/>
          </a:xfrm>
          <a:prstGeom prst="rightBracket">
            <a:avLst>
              <a:gd name="adj" fmla="val 30556"/>
            </a:avLst>
          </a:prstGeom>
          <a:noFill/>
          <a:ln w="9525">
            <a:solidFill>
              <a:srgbClr val="CC0066"/>
            </a:solidFill>
            <a:miter lim="800000"/>
            <a:headEnd/>
            <a:tailEnd/>
          </a:ln>
        </p:spPr>
        <p:txBody>
          <a:bodyPr wrap="none" anchor="ctr"/>
          <a:lstStyle/>
          <a:p>
            <a:endParaRPr lang="zh-CN" altLang="en-US">
              <a:ea typeface="SimSun" pitchFamily="2" charset="-122"/>
            </a:endParaRPr>
          </a:p>
        </p:txBody>
      </p:sp>
      <p:cxnSp>
        <p:nvCxnSpPr>
          <p:cNvPr id="473100" name="AutoShape 12"/>
          <p:cNvCxnSpPr>
            <a:cxnSpLocks noChangeShapeType="1"/>
            <a:stCxn id="473099" idx="2"/>
            <a:endCxn id="473098" idx="1"/>
          </p:cNvCxnSpPr>
          <p:nvPr/>
        </p:nvCxnSpPr>
        <p:spPr bwMode="auto">
          <a:xfrm flipV="1">
            <a:off x="4953000" y="2016125"/>
            <a:ext cx="609600" cy="3175"/>
          </a:xfrm>
          <a:prstGeom prst="straightConnector1">
            <a:avLst/>
          </a:prstGeom>
          <a:noFill/>
          <a:ln w="9525">
            <a:solidFill>
              <a:srgbClr val="CC0066"/>
            </a:solidFill>
            <a:miter lim="800000"/>
            <a:headEnd/>
            <a:tailEnd type="triangle" w="med" len="med"/>
          </a:ln>
        </p:spPr>
      </p:cxnSp>
      <p:sp>
        <p:nvSpPr>
          <p:cNvPr id="1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17"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61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 calcmode="lin" valueType="num">
                                      <p:cBhvr additive="base">
                                        <p:cTn id="7" dur="500" fill="hold"/>
                                        <p:tgtEl>
                                          <p:spTgt spid="473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3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3091">
                                            <p:txEl>
                                              <p:pRg st="1" end="1"/>
                                            </p:txEl>
                                          </p:spTgt>
                                        </p:tgtEl>
                                        <p:attrNameLst>
                                          <p:attrName>style.visibility</p:attrName>
                                        </p:attrNameLst>
                                      </p:cBhvr>
                                      <p:to>
                                        <p:strVal val="visible"/>
                                      </p:to>
                                    </p:set>
                                    <p:anim calcmode="lin" valueType="num">
                                      <p:cBhvr additive="base">
                                        <p:cTn id="13" dur="500" fill="hold"/>
                                        <p:tgtEl>
                                          <p:spTgt spid="473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3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3091">
                                            <p:txEl>
                                              <p:pRg st="2" end="2"/>
                                            </p:txEl>
                                          </p:spTgt>
                                        </p:tgtEl>
                                        <p:attrNameLst>
                                          <p:attrName>style.visibility</p:attrName>
                                        </p:attrNameLst>
                                      </p:cBhvr>
                                      <p:to>
                                        <p:strVal val="visible"/>
                                      </p:to>
                                    </p:set>
                                    <p:anim calcmode="lin" valueType="num">
                                      <p:cBhvr additive="base">
                                        <p:cTn id="19" dur="5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3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3091">
                                            <p:txEl>
                                              <p:pRg st="3" end="3"/>
                                            </p:txEl>
                                          </p:spTgt>
                                        </p:tgtEl>
                                        <p:attrNameLst>
                                          <p:attrName>style.visibility</p:attrName>
                                        </p:attrNameLst>
                                      </p:cBhvr>
                                      <p:to>
                                        <p:strVal val="visible"/>
                                      </p:to>
                                    </p:set>
                                    <p:anim calcmode="lin" valueType="num">
                                      <p:cBhvr additive="base">
                                        <p:cTn id="25" dur="5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3091">
                                            <p:txEl>
                                              <p:pRg st="4" end="4"/>
                                            </p:txEl>
                                          </p:spTgt>
                                        </p:tgtEl>
                                        <p:attrNameLst>
                                          <p:attrName>style.visibility</p:attrName>
                                        </p:attrNameLst>
                                      </p:cBhvr>
                                      <p:to>
                                        <p:strVal val="visible"/>
                                      </p:to>
                                    </p:set>
                                    <p:anim calcmode="lin" valueType="num">
                                      <p:cBhvr additive="base">
                                        <p:cTn id="31" dur="500" fill="hold"/>
                                        <p:tgtEl>
                                          <p:spTgt spid="4730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3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3091">
                                            <p:txEl>
                                              <p:pRg st="5" end="5"/>
                                            </p:txEl>
                                          </p:spTgt>
                                        </p:tgtEl>
                                        <p:attrNameLst>
                                          <p:attrName>style.visibility</p:attrName>
                                        </p:attrNameLst>
                                      </p:cBhvr>
                                      <p:to>
                                        <p:strVal val="visible"/>
                                      </p:to>
                                    </p:set>
                                    <p:anim calcmode="lin" valueType="num">
                                      <p:cBhvr additive="base">
                                        <p:cTn id="37" dur="500" fill="hold"/>
                                        <p:tgtEl>
                                          <p:spTgt spid="4730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3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73099"/>
                                        </p:tgtEl>
                                        <p:attrNameLst>
                                          <p:attrName>style.visibility</p:attrName>
                                        </p:attrNameLst>
                                      </p:cBhvr>
                                      <p:to>
                                        <p:strVal val="visible"/>
                                      </p:to>
                                    </p:set>
                                    <p:animEffect transition="in" filter="dissolve">
                                      <p:cBhvr>
                                        <p:cTn id="43" dur="500"/>
                                        <p:tgtEl>
                                          <p:spTgt spid="47309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473100"/>
                                        </p:tgtEl>
                                        <p:attrNameLst>
                                          <p:attrName>style.visibility</p:attrName>
                                        </p:attrNameLst>
                                      </p:cBhvr>
                                      <p:to>
                                        <p:strVal val="visible"/>
                                      </p:to>
                                    </p:set>
                                    <p:animEffect transition="in" filter="dissolve">
                                      <p:cBhvr>
                                        <p:cTn id="47" dur="500"/>
                                        <p:tgtEl>
                                          <p:spTgt spid="473100"/>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473098"/>
                                        </p:tgtEl>
                                        <p:attrNameLst>
                                          <p:attrName>style.visibility</p:attrName>
                                        </p:attrNameLst>
                                      </p:cBhvr>
                                      <p:to>
                                        <p:strVal val="visible"/>
                                      </p:to>
                                    </p:set>
                                    <p:animEffect transition="in" filter="dissolve">
                                      <p:cBhvr>
                                        <p:cTn id="51" dur="500"/>
                                        <p:tgtEl>
                                          <p:spTgt spid="4730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3095"/>
                                        </p:tgtEl>
                                        <p:attrNameLst>
                                          <p:attrName>style.visibility</p:attrName>
                                        </p:attrNameLst>
                                      </p:cBhvr>
                                      <p:to>
                                        <p:strVal val="visible"/>
                                      </p:to>
                                    </p:set>
                                    <p:animEffect transition="in" filter="dissolve">
                                      <p:cBhvr>
                                        <p:cTn id="56" dur="500"/>
                                        <p:tgtEl>
                                          <p:spTgt spid="473095"/>
                                        </p:tgtEl>
                                      </p:cBhvr>
                                    </p:animEffect>
                                  </p:childTnLst>
                                </p:cTn>
                              </p:par>
                            </p:childTnLst>
                          </p:cTn>
                        </p:par>
                        <p:par>
                          <p:cTn id="57" fill="hold">
                            <p:stCondLst>
                              <p:cond delay="500"/>
                            </p:stCondLst>
                            <p:childTnLst>
                              <p:par>
                                <p:cTn id="58" presetID="9" presetClass="entr" presetSubtype="0" fill="hold" nodeType="afterEffect">
                                  <p:stCondLst>
                                    <p:cond delay="0"/>
                                  </p:stCondLst>
                                  <p:childTnLst>
                                    <p:set>
                                      <p:cBhvr>
                                        <p:cTn id="59" dur="1" fill="hold">
                                          <p:stCondLst>
                                            <p:cond delay="0"/>
                                          </p:stCondLst>
                                        </p:cTn>
                                        <p:tgtEl>
                                          <p:spTgt spid="473097"/>
                                        </p:tgtEl>
                                        <p:attrNameLst>
                                          <p:attrName>style.visibility</p:attrName>
                                        </p:attrNameLst>
                                      </p:cBhvr>
                                      <p:to>
                                        <p:strVal val="visible"/>
                                      </p:to>
                                    </p:set>
                                    <p:animEffect transition="in" filter="dissolve">
                                      <p:cBhvr>
                                        <p:cTn id="60" dur="500"/>
                                        <p:tgtEl>
                                          <p:spTgt spid="47309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473096"/>
                                        </p:tgtEl>
                                        <p:attrNameLst>
                                          <p:attrName>style.visibility</p:attrName>
                                        </p:attrNameLst>
                                      </p:cBhvr>
                                      <p:to>
                                        <p:strVal val="visible"/>
                                      </p:to>
                                    </p:set>
                                    <p:animEffect transition="in" filter="dissolve">
                                      <p:cBhvr>
                                        <p:cTn id="64" dur="500"/>
                                        <p:tgtEl>
                                          <p:spTgt spid="47309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73092"/>
                                        </p:tgtEl>
                                        <p:attrNameLst>
                                          <p:attrName>style.visibility</p:attrName>
                                        </p:attrNameLst>
                                      </p:cBhvr>
                                      <p:to>
                                        <p:strVal val="visible"/>
                                      </p:to>
                                    </p:set>
                                    <p:animEffect transition="in" filter="dissolve">
                                      <p:cBhvr>
                                        <p:cTn id="69" dur="500"/>
                                        <p:tgtEl>
                                          <p:spTgt spid="473092"/>
                                        </p:tgtEl>
                                      </p:cBhvr>
                                    </p:animEffect>
                                  </p:childTnLst>
                                </p:cTn>
                              </p:par>
                            </p:childTnLst>
                          </p:cTn>
                        </p:par>
                        <p:par>
                          <p:cTn id="70" fill="hold">
                            <p:stCondLst>
                              <p:cond delay="500"/>
                            </p:stCondLst>
                            <p:childTnLst>
                              <p:par>
                                <p:cTn id="71" presetID="9" presetClass="entr" presetSubtype="0" fill="hold" nodeType="afterEffect">
                                  <p:stCondLst>
                                    <p:cond delay="0"/>
                                  </p:stCondLst>
                                  <p:childTnLst>
                                    <p:set>
                                      <p:cBhvr>
                                        <p:cTn id="72" dur="1" fill="hold">
                                          <p:stCondLst>
                                            <p:cond delay="0"/>
                                          </p:stCondLst>
                                        </p:cTn>
                                        <p:tgtEl>
                                          <p:spTgt spid="473094"/>
                                        </p:tgtEl>
                                        <p:attrNameLst>
                                          <p:attrName>style.visibility</p:attrName>
                                        </p:attrNameLst>
                                      </p:cBhvr>
                                      <p:to>
                                        <p:strVal val="visible"/>
                                      </p:to>
                                    </p:set>
                                    <p:animEffect transition="in" filter="dissolve">
                                      <p:cBhvr>
                                        <p:cTn id="73" dur="500"/>
                                        <p:tgtEl>
                                          <p:spTgt spid="473094"/>
                                        </p:tgtEl>
                                      </p:cBhvr>
                                    </p:animEffect>
                                  </p:childTnLst>
                                </p:cTn>
                              </p:par>
                            </p:childTnLst>
                          </p:cTn>
                        </p:par>
                        <p:par>
                          <p:cTn id="74" fill="hold">
                            <p:stCondLst>
                              <p:cond delay="1000"/>
                            </p:stCondLst>
                            <p:childTnLst>
                              <p:par>
                                <p:cTn id="75" presetID="9" presetClass="entr" presetSubtype="0" fill="hold" grpId="0" nodeType="afterEffect">
                                  <p:stCondLst>
                                    <p:cond delay="0"/>
                                  </p:stCondLst>
                                  <p:childTnLst>
                                    <p:set>
                                      <p:cBhvr>
                                        <p:cTn id="76" dur="1" fill="hold">
                                          <p:stCondLst>
                                            <p:cond delay="0"/>
                                          </p:stCondLst>
                                        </p:cTn>
                                        <p:tgtEl>
                                          <p:spTgt spid="473093"/>
                                        </p:tgtEl>
                                        <p:attrNameLst>
                                          <p:attrName>style.visibility</p:attrName>
                                        </p:attrNameLst>
                                      </p:cBhvr>
                                      <p:to>
                                        <p:strVal val="visible"/>
                                      </p:to>
                                    </p:set>
                                    <p:animEffect transition="in" filter="dissolve">
                                      <p:cBhvr>
                                        <p:cTn id="77" dur="500"/>
                                        <p:tgtEl>
                                          <p:spTgt spid="47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P spid="473092" grpId="0" animBg="1"/>
      <p:bldP spid="473093" grpId="0" animBg="1"/>
      <p:bldP spid="473095" grpId="0" animBg="1"/>
      <p:bldP spid="473096" grpId="0" animBg="1"/>
      <p:bldP spid="473098" grpId="0" animBg="1"/>
      <p:bldP spid="47309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McKinsey Asian Capital Markets Development Index</a:t>
            </a:r>
            <a:endParaRPr lang="en-US" dirty="0"/>
          </a:p>
        </p:txBody>
      </p:sp>
      <p:pic>
        <p:nvPicPr>
          <p:cNvPr id="7" name="Content Placeholder 6"/>
          <p:cNvPicPr>
            <a:picLocks noGrp="1" noChangeAspect="1"/>
          </p:cNvPicPr>
          <p:nvPr>
            <p:ph idx="1"/>
          </p:nvPr>
        </p:nvPicPr>
        <p:blipFill>
          <a:blip r:embed="rId3"/>
          <a:stretch>
            <a:fillRect/>
          </a:stretch>
        </p:blipFill>
        <p:spPr>
          <a:xfrm>
            <a:off x="1828801" y="1143000"/>
            <a:ext cx="6551410" cy="4679631"/>
          </a:xfrm>
          <a:prstGeom prst="rect">
            <a:avLst/>
          </a:prstGeom>
        </p:spPr>
      </p:pic>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62</a:t>
            </a:fld>
            <a:endParaRPr lang="en-US" altLang="en-US"/>
          </a:p>
        </p:txBody>
      </p:sp>
      <p:sp>
        <p:nvSpPr>
          <p:cNvPr id="4" name="Footer Placeholder 3"/>
          <p:cNvSpPr>
            <a:spLocks noGrp="1"/>
          </p:cNvSpPr>
          <p:nvPr>
            <p:ph type="ftr" sz="quarter" idx="11"/>
          </p:nvPr>
        </p:nvSpPr>
        <p:spPr/>
        <p:txBody>
          <a:bodyPr/>
          <a:lstStyle/>
          <a:p>
            <a:pPr>
              <a:defRPr/>
            </a:pPr>
            <a:r>
              <a:rPr lang="en-US" altLang="zh-TW" dirty="0" smtClean="0"/>
              <a:t>Overview</a:t>
            </a:r>
            <a:endParaRPr lang="en-US" altLang="zh-TW" dirty="0"/>
          </a:p>
        </p:txBody>
      </p:sp>
      <p:sp>
        <p:nvSpPr>
          <p:cNvPr id="6" name="TextBox 5"/>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2072436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Constituents of the McKinsey ACMD Index</a:t>
            </a:r>
            <a:endParaRPr lang="en-US" dirty="0"/>
          </a:p>
        </p:txBody>
      </p:sp>
      <p:pic>
        <p:nvPicPr>
          <p:cNvPr id="6" name="Content Placeholder 5"/>
          <p:cNvPicPr>
            <a:picLocks noGrp="1" noChangeAspect="1"/>
          </p:cNvPicPr>
          <p:nvPr>
            <p:ph idx="1"/>
          </p:nvPr>
        </p:nvPicPr>
        <p:blipFill>
          <a:blip r:embed="rId3"/>
          <a:stretch>
            <a:fillRect/>
          </a:stretch>
        </p:blipFill>
        <p:spPr>
          <a:xfrm>
            <a:off x="694292" y="1524000"/>
            <a:ext cx="7200144" cy="4343400"/>
          </a:xfrm>
          <a:prstGeom prst="rect">
            <a:avLst/>
          </a:prstGeom>
        </p:spPr>
      </p:pic>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63</a:t>
            </a:fld>
            <a:endParaRPr lang="en-US" altLang="en-US"/>
          </a:p>
        </p:txBody>
      </p:sp>
      <p:sp>
        <p:nvSpPr>
          <p:cNvPr id="5" name="Footer Placeholder 4"/>
          <p:cNvSpPr>
            <a:spLocks noGrp="1"/>
          </p:cNvSpPr>
          <p:nvPr>
            <p:ph type="ftr" sz="quarter" idx="11"/>
          </p:nvPr>
        </p:nvSpPr>
        <p:spPr/>
        <p:txBody>
          <a:bodyPr/>
          <a:lstStyle/>
          <a:p>
            <a:pPr>
              <a:defRPr/>
            </a:pPr>
            <a:r>
              <a:rPr lang="en-US" altLang="zh-TW" dirty="0" smtClean="0"/>
              <a:t>Overview</a:t>
            </a:r>
            <a:endParaRPr lang="en-US" altLang="zh-TW" dirty="0"/>
          </a:p>
        </p:txBody>
      </p:sp>
      <p:sp>
        <p:nvSpPr>
          <p:cNvPr id="7" name="TextBox 6"/>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3028768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When everything in a country is fully owned by the government, can there be an effective capital market?</a:t>
            </a:r>
          </a:p>
          <a:p>
            <a:r>
              <a:rPr lang="en-US" dirty="0" smtClean="0"/>
              <a:t>Why is climate change a risk factor for capital markets?</a:t>
            </a:r>
          </a:p>
          <a:p>
            <a:r>
              <a:rPr lang="en-US" dirty="0" smtClean="0"/>
              <a:t>What are some of the challenges investors face in frontier markets?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1606276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65</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r>
              <a:rPr lang="en-US" altLang="zh-CN" dirty="0">
                <a:ea typeface="SimSun" pitchFamily="2" charset="-122"/>
              </a:rPr>
              <a:t>The Language of Business</a:t>
            </a:r>
          </a:p>
          <a:p>
            <a:pPr eaLnBrk="1" hangingPunct="1"/>
            <a:r>
              <a:rPr lang="en-US" altLang="zh-CN" dirty="0" smtClean="0">
                <a:ea typeface="SimSun" pitchFamily="2" charset="-122"/>
              </a:rPr>
              <a:t>What is finance? Why do we need a financial system? </a:t>
            </a:r>
          </a:p>
          <a:p>
            <a:pPr eaLnBrk="1" hangingPunct="1"/>
            <a:r>
              <a:rPr lang="en-US" altLang="zh-CN" b="1" dirty="0" smtClean="0">
                <a:solidFill>
                  <a:srgbClr val="C00000"/>
                </a:solidFill>
                <a:ea typeface="SimSun" pitchFamily="2" charset="-122"/>
              </a:rPr>
              <a:t>Who are the players? </a:t>
            </a:r>
          </a:p>
          <a:p>
            <a:r>
              <a:rPr lang="en-US" altLang="zh-CN" dirty="0" smtClean="0">
                <a:ea typeface="SimSun" pitchFamily="2" charset="-122"/>
              </a:rPr>
              <a:t>How does it work?</a:t>
            </a:r>
          </a:p>
          <a:p>
            <a:pPr eaLnBrk="1" hangingPunct="1">
              <a:buNone/>
            </a:pPr>
            <a:endParaRPr lang="en-US" altLang="zh-CN"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9" name="Rectangle 5"/>
          <p:cNvSpPr>
            <a:spLocks noGrp="1" noChangeArrowheads="1"/>
          </p:cNvSpPr>
          <p:nvPr>
            <p:ph type="title"/>
          </p:nvPr>
        </p:nvSpPr>
        <p:spPr/>
        <p:txBody>
          <a:bodyPr/>
          <a:lstStyle/>
          <a:p>
            <a:pPr eaLnBrk="1" hangingPunct="1"/>
            <a:r>
              <a:rPr lang="en-US" altLang="zh-CN" smtClean="0">
                <a:ea typeface="SimSun" pitchFamily="2" charset="-122"/>
              </a:rPr>
              <a:t>The Players</a:t>
            </a:r>
          </a:p>
        </p:txBody>
      </p:sp>
      <p:sp>
        <p:nvSpPr>
          <p:cNvPr id="397318" name="Rectangle 6"/>
          <p:cNvSpPr>
            <a:spLocks noGrp="1" noChangeArrowheads="1"/>
          </p:cNvSpPr>
          <p:nvPr>
            <p:ph sz="half" idx="1"/>
          </p:nvPr>
        </p:nvSpPr>
        <p:spPr>
          <a:xfrm>
            <a:off x="304800" y="1447800"/>
            <a:ext cx="4191000" cy="4525963"/>
          </a:xfrm>
        </p:spPr>
        <p:txBody>
          <a:bodyPr/>
          <a:lstStyle/>
          <a:p>
            <a:pPr eaLnBrk="1" hangingPunct="1"/>
            <a:r>
              <a:rPr lang="en-US" altLang="zh-CN" sz="2600" dirty="0" smtClean="0">
                <a:solidFill>
                  <a:srgbClr val="CC00CC"/>
                </a:solidFill>
                <a:ea typeface="SimSun" pitchFamily="2" charset="-122"/>
              </a:rPr>
              <a:t>Sources</a:t>
            </a:r>
            <a:r>
              <a:rPr lang="en-US" altLang="zh-CN" sz="2600" dirty="0" smtClean="0">
                <a:ea typeface="SimSun" pitchFamily="2" charset="-122"/>
              </a:rPr>
              <a:t> of funds (Investors) </a:t>
            </a:r>
          </a:p>
          <a:p>
            <a:pPr lvl="1" eaLnBrk="1" hangingPunct="1"/>
            <a:r>
              <a:rPr lang="en-US" altLang="zh-CN" sz="2200" dirty="0" err="1" smtClean="0">
                <a:ea typeface="SimSun" pitchFamily="2" charset="-122"/>
              </a:rPr>
              <a:t>Institutionals</a:t>
            </a:r>
            <a:endParaRPr lang="en-US" altLang="zh-CN" sz="2200" dirty="0" smtClean="0">
              <a:ea typeface="SimSun" pitchFamily="2" charset="-122"/>
            </a:endParaRPr>
          </a:p>
          <a:p>
            <a:pPr lvl="1" eaLnBrk="1" hangingPunct="1"/>
            <a:r>
              <a:rPr lang="en-US" altLang="zh-CN" sz="2200" dirty="0" smtClean="0">
                <a:ea typeface="SimSun" pitchFamily="2" charset="-122"/>
              </a:rPr>
              <a:t>Sovereigns and quasi-sovereigns</a:t>
            </a:r>
          </a:p>
          <a:p>
            <a:pPr lvl="1" eaLnBrk="1" hangingPunct="1"/>
            <a:r>
              <a:rPr lang="en-US" altLang="zh-CN" sz="2200" dirty="0" smtClean="0">
                <a:ea typeface="SimSun" pitchFamily="2" charset="-122"/>
              </a:rPr>
              <a:t>Banks &amp; FIs</a:t>
            </a:r>
          </a:p>
          <a:p>
            <a:pPr lvl="1" eaLnBrk="1" hangingPunct="1"/>
            <a:r>
              <a:rPr lang="en-US" altLang="zh-CN" sz="2200" dirty="0" smtClean="0">
                <a:ea typeface="SimSun" pitchFamily="2" charset="-122"/>
              </a:rPr>
              <a:t>Corporations</a:t>
            </a:r>
          </a:p>
          <a:p>
            <a:pPr lvl="1" eaLnBrk="1" hangingPunct="1"/>
            <a:r>
              <a:rPr lang="en-US" altLang="zh-CN" sz="2200" dirty="0" smtClean="0">
                <a:ea typeface="SimSun" pitchFamily="2" charset="-122"/>
              </a:rPr>
              <a:t>HNWI</a:t>
            </a:r>
          </a:p>
          <a:p>
            <a:pPr lvl="1" eaLnBrk="1" hangingPunct="1"/>
            <a:r>
              <a:rPr lang="en-US" altLang="zh-CN" sz="2200" dirty="0" smtClean="0">
                <a:ea typeface="SimSun" pitchFamily="2" charset="-122"/>
              </a:rPr>
              <a:t>Public (households)</a:t>
            </a:r>
          </a:p>
        </p:txBody>
      </p:sp>
      <p:sp>
        <p:nvSpPr>
          <p:cNvPr id="397319" name="Rectangle 7"/>
          <p:cNvSpPr>
            <a:spLocks noGrp="1" noChangeArrowheads="1"/>
          </p:cNvSpPr>
          <p:nvPr>
            <p:ph sz="half" idx="2"/>
          </p:nvPr>
        </p:nvSpPr>
        <p:spPr>
          <a:xfrm>
            <a:off x="4648200" y="1447800"/>
            <a:ext cx="4038600" cy="4525963"/>
          </a:xfrm>
        </p:spPr>
        <p:txBody>
          <a:bodyPr/>
          <a:lstStyle/>
          <a:p>
            <a:pPr eaLnBrk="1" hangingPunct="1"/>
            <a:r>
              <a:rPr lang="en-US" altLang="zh-CN" sz="2600" dirty="0" smtClean="0">
                <a:solidFill>
                  <a:srgbClr val="008000"/>
                </a:solidFill>
                <a:ea typeface="SimSun" pitchFamily="2" charset="-122"/>
              </a:rPr>
              <a:t>Users</a:t>
            </a:r>
            <a:r>
              <a:rPr lang="en-US" altLang="zh-CN" sz="2600" dirty="0" smtClean="0">
                <a:ea typeface="SimSun" pitchFamily="2" charset="-122"/>
              </a:rPr>
              <a:t> of funds (Issuers)</a:t>
            </a:r>
          </a:p>
          <a:p>
            <a:pPr lvl="1" eaLnBrk="1" hangingPunct="1"/>
            <a:r>
              <a:rPr lang="en-US" altLang="zh-CN" sz="2200" dirty="0" smtClean="0">
                <a:ea typeface="SimSun" pitchFamily="2" charset="-122"/>
              </a:rPr>
              <a:t>SSAs:</a:t>
            </a:r>
          </a:p>
          <a:p>
            <a:pPr lvl="2" eaLnBrk="1" hangingPunct="1"/>
            <a:r>
              <a:rPr lang="en-US" altLang="zh-CN" sz="2100" dirty="0" err="1" smtClean="0">
                <a:ea typeface="SimSun" pitchFamily="2" charset="-122"/>
              </a:rPr>
              <a:t>Supras</a:t>
            </a:r>
            <a:endParaRPr lang="en-US" altLang="zh-CN" sz="2100" dirty="0" smtClean="0">
              <a:ea typeface="SimSun" pitchFamily="2" charset="-122"/>
            </a:endParaRPr>
          </a:p>
          <a:p>
            <a:pPr lvl="2" eaLnBrk="1" hangingPunct="1"/>
            <a:r>
              <a:rPr lang="en-US" altLang="zh-CN" sz="2100" dirty="0" smtClean="0">
                <a:ea typeface="SimSun" pitchFamily="2" charset="-122"/>
              </a:rPr>
              <a:t>Sovereigns </a:t>
            </a:r>
          </a:p>
          <a:p>
            <a:pPr lvl="2" eaLnBrk="1" hangingPunct="1"/>
            <a:r>
              <a:rPr lang="en-US" altLang="zh-CN" sz="2100" dirty="0" smtClean="0">
                <a:ea typeface="SimSun" pitchFamily="2" charset="-122"/>
              </a:rPr>
              <a:t>Agencies</a:t>
            </a:r>
          </a:p>
          <a:p>
            <a:pPr lvl="1" eaLnBrk="1" hangingPunct="1"/>
            <a:r>
              <a:rPr lang="en-US" altLang="zh-CN" sz="2200" dirty="0" smtClean="0">
                <a:ea typeface="SimSun" pitchFamily="2" charset="-122"/>
              </a:rPr>
              <a:t>Banks</a:t>
            </a:r>
          </a:p>
          <a:p>
            <a:pPr lvl="1" eaLnBrk="1" hangingPunct="1"/>
            <a:r>
              <a:rPr lang="en-US" altLang="zh-CN" sz="2200" dirty="0" smtClean="0">
                <a:ea typeface="SimSun" pitchFamily="2" charset="-122"/>
              </a:rPr>
              <a:t>Corporations</a:t>
            </a:r>
          </a:p>
          <a:p>
            <a:pPr lvl="1" eaLnBrk="1" hangingPunct="1"/>
            <a:r>
              <a:rPr lang="en-US" altLang="zh-CN" sz="2200" dirty="0" smtClean="0">
                <a:ea typeface="SimSun" pitchFamily="2" charset="-122"/>
              </a:rPr>
              <a:t>SPVs</a:t>
            </a:r>
          </a:p>
        </p:txBody>
      </p:sp>
      <p:sp>
        <p:nvSpPr>
          <p:cNvPr id="57348" name="Slide Number Placeholder 3"/>
          <p:cNvSpPr>
            <a:spLocks noGrp="1"/>
          </p:cNvSpPr>
          <p:nvPr>
            <p:ph type="sldNum" sz="quarter" idx="10"/>
          </p:nvPr>
        </p:nvSpPr>
        <p:spPr>
          <a:prstGeom prst="rect">
            <a:avLst/>
          </a:prstGeom>
          <a:noFill/>
        </p:spPr>
        <p:txBody>
          <a:bodyPr/>
          <a:lstStyle/>
          <a:p>
            <a:fld id="{6CE6E7A2-81B8-48A1-A94D-C934EA72186C}" type="slidenum">
              <a:rPr lang="en-US" altLang="en-US" smtClean="0"/>
              <a:pPr/>
              <a:t>66</a:t>
            </a:fld>
            <a:endParaRPr lang="en-US" altLang="en-US"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8">
                                            <p:txEl>
                                              <p:pRg st="0" end="0"/>
                                            </p:txEl>
                                          </p:spTgt>
                                        </p:tgtEl>
                                        <p:attrNameLst>
                                          <p:attrName>style.visibility</p:attrName>
                                        </p:attrNameLst>
                                      </p:cBhvr>
                                      <p:to>
                                        <p:strVal val="visible"/>
                                      </p:to>
                                    </p:set>
                                    <p:anim calcmode="lin" valueType="num">
                                      <p:cBhvr additive="base">
                                        <p:cTn id="7" dur="500" fill="hold"/>
                                        <p:tgtEl>
                                          <p:spTgt spid="3973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7318">
                                            <p:txEl>
                                              <p:pRg st="1" end="1"/>
                                            </p:txEl>
                                          </p:spTgt>
                                        </p:tgtEl>
                                        <p:attrNameLst>
                                          <p:attrName>style.visibility</p:attrName>
                                        </p:attrNameLst>
                                      </p:cBhvr>
                                      <p:to>
                                        <p:strVal val="visible"/>
                                      </p:to>
                                    </p:set>
                                    <p:anim calcmode="lin" valueType="num">
                                      <p:cBhvr additive="base">
                                        <p:cTn id="11" dur="500" fill="hold"/>
                                        <p:tgtEl>
                                          <p:spTgt spid="39731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731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7318">
                                            <p:txEl>
                                              <p:pRg st="2" end="2"/>
                                            </p:txEl>
                                          </p:spTgt>
                                        </p:tgtEl>
                                        <p:attrNameLst>
                                          <p:attrName>style.visibility</p:attrName>
                                        </p:attrNameLst>
                                      </p:cBhvr>
                                      <p:to>
                                        <p:strVal val="visible"/>
                                      </p:to>
                                    </p:set>
                                    <p:anim calcmode="lin" valueType="num">
                                      <p:cBhvr additive="base">
                                        <p:cTn id="15" dur="500" fill="hold"/>
                                        <p:tgtEl>
                                          <p:spTgt spid="39731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731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97318">
                                            <p:txEl>
                                              <p:pRg st="3" end="3"/>
                                            </p:txEl>
                                          </p:spTgt>
                                        </p:tgtEl>
                                        <p:attrNameLst>
                                          <p:attrName>style.visibility</p:attrName>
                                        </p:attrNameLst>
                                      </p:cBhvr>
                                      <p:to>
                                        <p:strVal val="visible"/>
                                      </p:to>
                                    </p:set>
                                    <p:anim calcmode="lin" valueType="num">
                                      <p:cBhvr additive="base">
                                        <p:cTn id="19" dur="500" fill="hold"/>
                                        <p:tgtEl>
                                          <p:spTgt spid="39731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731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7318">
                                            <p:txEl>
                                              <p:pRg st="4" end="4"/>
                                            </p:txEl>
                                          </p:spTgt>
                                        </p:tgtEl>
                                        <p:attrNameLst>
                                          <p:attrName>style.visibility</p:attrName>
                                        </p:attrNameLst>
                                      </p:cBhvr>
                                      <p:to>
                                        <p:strVal val="visible"/>
                                      </p:to>
                                    </p:set>
                                    <p:anim calcmode="lin" valueType="num">
                                      <p:cBhvr additive="base">
                                        <p:cTn id="23" dur="500" fill="hold"/>
                                        <p:tgtEl>
                                          <p:spTgt spid="39731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731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97318">
                                            <p:txEl>
                                              <p:pRg st="5" end="5"/>
                                            </p:txEl>
                                          </p:spTgt>
                                        </p:tgtEl>
                                        <p:attrNameLst>
                                          <p:attrName>style.visibility</p:attrName>
                                        </p:attrNameLst>
                                      </p:cBhvr>
                                      <p:to>
                                        <p:strVal val="visible"/>
                                      </p:to>
                                    </p:set>
                                    <p:anim calcmode="lin" valueType="num">
                                      <p:cBhvr additive="base">
                                        <p:cTn id="27" dur="500" fill="hold"/>
                                        <p:tgtEl>
                                          <p:spTgt spid="39731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7318">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97318">
                                            <p:txEl>
                                              <p:pRg st="6" end="6"/>
                                            </p:txEl>
                                          </p:spTgt>
                                        </p:tgtEl>
                                        <p:attrNameLst>
                                          <p:attrName>style.visibility</p:attrName>
                                        </p:attrNameLst>
                                      </p:cBhvr>
                                      <p:to>
                                        <p:strVal val="visible"/>
                                      </p:to>
                                    </p:set>
                                    <p:anim calcmode="lin" valueType="num">
                                      <p:cBhvr additive="base">
                                        <p:cTn id="31" dur="500" fill="hold"/>
                                        <p:tgtEl>
                                          <p:spTgt spid="39731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73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97319">
                                            <p:txEl>
                                              <p:pRg st="0" end="0"/>
                                            </p:txEl>
                                          </p:spTgt>
                                        </p:tgtEl>
                                        <p:attrNameLst>
                                          <p:attrName>style.visibility</p:attrName>
                                        </p:attrNameLst>
                                      </p:cBhvr>
                                      <p:to>
                                        <p:strVal val="visible"/>
                                      </p:to>
                                    </p:set>
                                    <p:anim calcmode="lin" valueType="num">
                                      <p:cBhvr additive="base">
                                        <p:cTn id="37" dur="500" fill="hold"/>
                                        <p:tgtEl>
                                          <p:spTgt spid="3973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973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97319">
                                            <p:txEl>
                                              <p:pRg st="1" end="1"/>
                                            </p:txEl>
                                          </p:spTgt>
                                        </p:tgtEl>
                                        <p:attrNameLst>
                                          <p:attrName>style.visibility</p:attrName>
                                        </p:attrNameLst>
                                      </p:cBhvr>
                                      <p:to>
                                        <p:strVal val="visible"/>
                                      </p:to>
                                    </p:set>
                                    <p:anim calcmode="lin" valueType="num">
                                      <p:cBhvr additive="base">
                                        <p:cTn id="41" dur="500" fill="hold"/>
                                        <p:tgtEl>
                                          <p:spTgt spid="397319">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97319">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97319">
                                            <p:txEl>
                                              <p:pRg st="2" end="2"/>
                                            </p:txEl>
                                          </p:spTgt>
                                        </p:tgtEl>
                                        <p:attrNameLst>
                                          <p:attrName>style.visibility</p:attrName>
                                        </p:attrNameLst>
                                      </p:cBhvr>
                                      <p:to>
                                        <p:strVal val="visible"/>
                                      </p:to>
                                    </p:set>
                                    <p:anim calcmode="lin" valueType="num">
                                      <p:cBhvr additive="base">
                                        <p:cTn id="45" dur="500" fill="hold"/>
                                        <p:tgtEl>
                                          <p:spTgt spid="397319">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97319">
                                            <p:txEl>
                                              <p:pRg st="2" end="2"/>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97319">
                                            <p:txEl>
                                              <p:pRg st="3" end="3"/>
                                            </p:txEl>
                                          </p:spTgt>
                                        </p:tgtEl>
                                        <p:attrNameLst>
                                          <p:attrName>style.visibility</p:attrName>
                                        </p:attrNameLst>
                                      </p:cBhvr>
                                      <p:to>
                                        <p:strVal val="visible"/>
                                      </p:to>
                                    </p:set>
                                    <p:anim calcmode="lin" valueType="num">
                                      <p:cBhvr additive="base">
                                        <p:cTn id="49" dur="500" fill="hold"/>
                                        <p:tgtEl>
                                          <p:spTgt spid="397319">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97319">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97319">
                                            <p:txEl>
                                              <p:pRg st="4" end="4"/>
                                            </p:txEl>
                                          </p:spTgt>
                                        </p:tgtEl>
                                        <p:attrNameLst>
                                          <p:attrName>style.visibility</p:attrName>
                                        </p:attrNameLst>
                                      </p:cBhvr>
                                      <p:to>
                                        <p:strVal val="visible"/>
                                      </p:to>
                                    </p:set>
                                    <p:anim calcmode="lin" valueType="num">
                                      <p:cBhvr additive="base">
                                        <p:cTn id="53" dur="500" fill="hold"/>
                                        <p:tgtEl>
                                          <p:spTgt spid="397319">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97319">
                                            <p:txEl>
                                              <p:pRg st="4" end="4"/>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97319">
                                            <p:txEl>
                                              <p:pRg st="5" end="5"/>
                                            </p:txEl>
                                          </p:spTgt>
                                        </p:tgtEl>
                                        <p:attrNameLst>
                                          <p:attrName>style.visibility</p:attrName>
                                        </p:attrNameLst>
                                      </p:cBhvr>
                                      <p:to>
                                        <p:strVal val="visible"/>
                                      </p:to>
                                    </p:set>
                                    <p:anim calcmode="lin" valueType="num">
                                      <p:cBhvr additive="base">
                                        <p:cTn id="57" dur="500" fill="hold"/>
                                        <p:tgtEl>
                                          <p:spTgt spid="397319">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97319">
                                            <p:txEl>
                                              <p:pRg st="5" end="5"/>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97319">
                                            <p:txEl>
                                              <p:pRg st="6" end="6"/>
                                            </p:txEl>
                                          </p:spTgt>
                                        </p:tgtEl>
                                        <p:attrNameLst>
                                          <p:attrName>style.visibility</p:attrName>
                                        </p:attrNameLst>
                                      </p:cBhvr>
                                      <p:to>
                                        <p:strVal val="visible"/>
                                      </p:to>
                                    </p:set>
                                    <p:anim calcmode="lin" valueType="num">
                                      <p:cBhvr additive="base">
                                        <p:cTn id="61" dur="500" fill="hold"/>
                                        <p:tgtEl>
                                          <p:spTgt spid="397319">
                                            <p:txEl>
                                              <p:pRg st="6" end="6"/>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97319">
                                            <p:txEl>
                                              <p:pRg st="6" end="6"/>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97319">
                                            <p:txEl>
                                              <p:pRg st="7" end="7"/>
                                            </p:txEl>
                                          </p:spTgt>
                                        </p:tgtEl>
                                        <p:attrNameLst>
                                          <p:attrName>style.visibility</p:attrName>
                                        </p:attrNameLst>
                                      </p:cBhvr>
                                      <p:to>
                                        <p:strVal val="visible"/>
                                      </p:to>
                                    </p:set>
                                    <p:anim calcmode="lin" valueType="num">
                                      <p:cBhvr additive="base">
                                        <p:cTn id="65" dur="500" fill="hold"/>
                                        <p:tgtEl>
                                          <p:spTgt spid="397319">
                                            <p:txEl>
                                              <p:pRg st="7" end="7"/>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973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8" grpId="0" build="p" autoUpdateAnimBg="0"/>
      <p:bldP spid="39731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Rectangle 5"/>
          <p:cNvSpPr>
            <a:spLocks noGrp="1" noChangeArrowheads="1"/>
          </p:cNvSpPr>
          <p:nvPr>
            <p:ph type="title"/>
          </p:nvPr>
        </p:nvSpPr>
        <p:spPr/>
        <p:txBody>
          <a:bodyPr/>
          <a:lstStyle/>
          <a:p>
            <a:pPr eaLnBrk="1" hangingPunct="1"/>
            <a:r>
              <a:rPr lang="en-US" altLang="zh-CN" smtClean="0">
                <a:ea typeface="SimSun" pitchFamily="2" charset="-122"/>
              </a:rPr>
              <a:t>The Players</a:t>
            </a:r>
          </a:p>
        </p:txBody>
      </p:sp>
      <p:sp>
        <p:nvSpPr>
          <p:cNvPr id="399366" name="Rectangle 6"/>
          <p:cNvSpPr>
            <a:spLocks noGrp="1" noChangeArrowheads="1"/>
          </p:cNvSpPr>
          <p:nvPr>
            <p:ph sz="half" idx="1"/>
          </p:nvPr>
        </p:nvSpPr>
        <p:spPr/>
        <p:txBody>
          <a:bodyPr/>
          <a:lstStyle/>
          <a:p>
            <a:pPr eaLnBrk="1" hangingPunct="1"/>
            <a:r>
              <a:rPr lang="en-US" altLang="zh-CN" sz="2600" dirty="0" smtClean="0">
                <a:solidFill>
                  <a:srgbClr val="008000"/>
                </a:solidFill>
                <a:ea typeface="SimSun" pitchFamily="2" charset="-122"/>
              </a:rPr>
              <a:t>Intermediaries</a:t>
            </a:r>
          </a:p>
          <a:p>
            <a:pPr lvl="1" eaLnBrk="1" hangingPunct="1"/>
            <a:r>
              <a:rPr lang="en-US" altLang="zh-CN" sz="2200" dirty="0" smtClean="0">
                <a:ea typeface="SimSun" pitchFamily="2" charset="-122"/>
              </a:rPr>
              <a:t>Investment bankers</a:t>
            </a:r>
          </a:p>
          <a:p>
            <a:pPr lvl="1" eaLnBrk="1" hangingPunct="1"/>
            <a:r>
              <a:rPr lang="en-US" altLang="zh-CN" sz="2200" dirty="0" smtClean="0">
                <a:ea typeface="SimSun" pitchFamily="2" charset="-122"/>
              </a:rPr>
              <a:t>Primary dealers/traders</a:t>
            </a:r>
          </a:p>
          <a:p>
            <a:pPr lvl="1" eaLnBrk="1" hangingPunct="1"/>
            <a:r>
              <a:rPr lang="en-US" altLang="zh-CN" sz="2200" dirty="0" smtClean="0">
                <a:ea typeface="SimSun" pitchFamily="2" charset="-122"/>
              </a:rPr>
              <a:t>Brokers</a:t>
            </a:r>
          </a:p>
          <a:p>
            <a:pPr lvl="1" eaLnBrk="1" hangingPunct="1"/>
            <a:r>
              <a:rPr lang="en-US" altLang="zh-CN" sz="2200" dirty="0" smtClean="0">
                <a:ea typeface="SimSun" pitchFamily="2" charset="-122"/>
              </a:rPr>
              <a:t>Credit and liquidity enhancers</a:t>
            </a:r>
          </a:p>
          <a:p>
            <a:pPr lvl="1" eaLnBrk="1" hangingPunct="1"/>
            <a:endParaRPr lang="en-US" altLang="zh-CN" sz="2200" dirty="0" smtClean="0">
              <a:ea typeface="SimSun" pitchFamily="2" charset="-122"/>
            </a:endParaRPr>
          </a:p>
        </p:txBody>
      </p:sp>
      <p:sp>
        <p:nvSpPr>
          <p:cNvPr id="399367" name="Rectangle 7"/>
          <p:cNvSpPr>
            <a:spLocks noGrp="1" noChangeArrowheads="1"/>
          </p:cNvSpPr>
          <p:nvPr>
            <p:ph sz="half" idx="2"/>
          </p:nvPr>
        </p:nvSpPr>
        <p:spPr/>
        <p:txBody>
          <a:bodyPr/>
          <a:lstStyle/>
          <a:p>
            <a:pPr eaLnBrk="1" hangingPunct="1"/>
            <a:r>
              <a:rPr lang="en-US" altLang="zh-CN" sz="2600" dirty="0" smtClean="0">
                <a:solidFill>
                  <a:srgbClr val="333399"/>
                </a:solidFill>
                <a:ea typeface="SimSun" pitchFamily="2" charset="-122"/>
              </a:rPr>
              <a:t>Other actors</a:t>
            </a:r>
          </a:p>
          <a:p>
            <a:pPr lvl="1" eaLnBrk="1" hangingPunct="1"/>
            <a:r>
              <a:rPr lang="en-US" altLang="zh-CN" sz="2200" dirty="0" smtClean="0">
                <a:ea typeface="SimSun" pitchFamily="2" charset="-122"/>
              </a:rPr>
              <a:t>Regulators</a:t>
            </a:r>
          </a:p>
          <a:p>
            <a:pPr lvl="1" eaLnBrk="1" hangingPunct="1"/>
            <a:r>
              <a:rPr lang="en-US" altLang="zh-CN" sz="2200" dirty="0" smtClean="0">
                <a:ea typeface="SimSun" pitchFamily="2" charset="-122"/>
              </a:rPr>
              <a:t>Service providers</a:t>
            </a:r>
          </a:p>
          <a:p>
            <a:pPr lvl="1" eaLnBrk="1" hangingPunct="1"/>
            <a:r>
              <a:rPr lang="en-US" altLang="zh-CN" sz="2200" dirty="0" smtClean="0">
                <a:ea typeface="SimSun" pitchFamily="2" charset="-122"/>
              </a:rPr>
              <a:t>Rating agencies</a:t>
            </a:r>
          </a:p>
        </p:txBody>
      </p:sp>
      <p:sp>
        <p:nvSpPr>
          <p:cNvPr id="58372" name="Slide Number Placeholder 3"/>
          <p:cNvSpPr>
            <a:spLocks noGrp="1"/>
          </p:cNvSpPr>
          <p:nvPr>
            <p:ph type="sldNum" sz="quarter" idx="10"/>
          </p:nvPr>
        </p:nvSpPr>
        <p:spPr>
          <a:prstGeom prst="rect">
            <a:avLst/>
          </a:prstGeom>
          <a:noFill/>
        </p:spPr>
        <p:txBody>
          <a:bodyPr/>
          <a:lstStyle/>
          <a:p>
            <a:fld id="{58CBF04B-01B3-47AC-9C26-5D59E457A0AB}" type="slidenum">
              <a:rPr lang="en-US" altLang="en-US" smtClean="0"/>
              <a:pPr/>
              <a:t>67</a:t>
            </a:fld>
            <a:endParaRPr lang="en-US" altLang="en-US"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3" name="Cloud Callout 2"/>
          <p:cNvSpPr/>
          <p:nvPr/>
        </p:nvSpPr>
        <p:spPr>
          <a:xfrm>
            <a:off x="2667000" y="48829"/>
            <a:ext cx="6019800" cy="1524000"/>
          </a:xfrm>
          <a:prstGeom prst="cloudCallout">
            <a:avLst>
              <a:gd name="adj1" fmla="val -38037"/>
              <a:gd name="adj2" fmla="val 72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 We will explain the difference between “intermediaries” and “financial intermediaries” later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6">
                                            <p:txEl>
                                              <p:pRg st="0" end="0"/>
                                            </p:txEl>
                                          </p:spTgt>
                                        </p:tgtEl>
                                        <p:attrNameLst>
                                          <p:attrName>style.visibility</p:attrName>
                                        </p:attrNameLst>
                                      </p:cBhvr>
                                      <p:to>
                                        <p:strVal val="visible"/>
                                      </p:to>
                                    </p:set>
                                    <p:anim calcmode="lin" valueType="num">
                                      <p:cBhvr additive="base">
                                        <p:cTn id="7" dur="500" fill="hold"/>
                                        <p:tgtEl>
                                          <p:spTgt spid="3993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9366">
                                            <p:txEl>
                                              <p:pRg st="1" end="1"/>
                                            </p:txEl>
                                          </p:spTgt>
                                        </p:tgtEl>
                                        <p:attrNameLst>
                                          <p:attrName>style.visibility</p:attrName>
                                        </p:attrNameLst>
                                      </p:cBhvr>
                                      <p:to>
                                        <p:strVal val="visible"/>
                                      </p:to>
                                    </p:set>
                                    <p:anim calcmode="lin" valueType="num">
                                      <p:cBhvr additive="base">
                                        <p:cTn id="11" dur="500" fill="hold"/>
                                        <p:tgtEl>
                                          <p:spTgt spid="39936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936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9366">
                                            <p:txEl>
                                              <p:pRg st="2" end="2"/>
                                            </p:txEl>
                                          </p:spTgt>
                                        </p:tgtEl>
                                        <p:attrNameLst>
                                          <p:attrName>style.visibility</p:attrName>
                                        </p:attrNameLst>
                                      </p:cBhvr>
                                      <p:to>
                                        <p:strVal val="visible"/>
                                      </p:to>
                                    </p:set>
                                    <p:anim calcmode="lin" valueType="num">
                                      <p:cBhvr additive="base">
                                        <p:cTn id="15" dur="500" fill="hold"/>
                                        <p:tgtEl>
                                          <p:spTgt spid="39936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936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99366">
                                            <p:txEl>
                                              <p:pRg st="3" end="3"/>
                                            </p:txEl>
                                          </p:spTgt>
                                        </p:tgtEl>
                                        <p:attrNameLst>
                                          <p:attrName>style.visibility</p:attrName>
                                        </p:attrNameLst>
                                      </p:cBhvr>
                                      <p:to>
                                        <p:strVal val="visible"/>
                                      </p:to>
                                    </p:set>
                                    <p:anim calcmode="lin" valueType="num">
                                      <p:cBhvr additive="base">
                                        <p:cTn id="19" dur="500" fill="hold"/>
                                        <p:tgtEl>
                                          <p:spTgt spid="39936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6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9366">
                                            <p:txEl>
                                              <p:pRg st="4" end="4"/>
                                            </p:txEl>
                                          </p:spTgt>
                                        </p:tgtEl>
                                        <p:attrNameLst>
                                          <p:attrName>style.visibility</p:attrName>
                                        </p:attrNameLst>
                                      </p:cBhvr>
                                      <p:to>
                                        <p:strVal val="visible"/>
                                      </p:to>
                                    </p:set>
                                    <p:anim calcmode="lin" valueType="num">
                                      <p:cBhvr additive="base">
                                        <p:cTn id="23" dur="500" fill="hold"/>
                                        <p:tgtEl>
                                          <p:spTgt spid="39936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93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99367">
                                            <p:txEl>
                                              <p:pRg st="0" end="0"/>
                                            </p:txEl>
                                          </p:spTgt>
                                        </p:tgtEl>
                                        <p:attrNameLst>
                                          <p:attrName>style.visibility</p:attrName>
                                        </p:attrNameLst>
                                      </p:cBhvr>
                                      <p:to>
                                        <p:strVal val="visible"/>
                                      </p:to>
                                    </p:set>
                                    <p:anim calcmode="lin" valueType="num">
                                      <p:cBhvr additive="base">
                                        <p:cTn id="29" dur="500" fill="hold"/>
                                        <p:tgtEl>
                                          <p:spTgt spid="399367">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99367">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99367">
                                            <p:txEl>
                                              <p:pRg st="1" end="1"/>
                                            </p:txEl>
                                          </p:spTgt>
                                        </p:tgtEl>
                                        <p:attrNameLst>
                                          <p:attrName>style.visibility</p:attrName>
                                        </p:attrNameLst>
                                      </p:cBhvr>
                                      <p:to>
                                        <p:strVal val="visible"/>
                                      </p:to>
                                    </p:set>
                                    <p:anim calcmode="lin" valueType="num">
                                      <p:cBhvr additive="base">
                                        <p:cTn id="33" dur="500" fill="hold"/>
                                        <p:tgtEl>
                                          <p:spTgt spid="399367">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99367">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99367">
                                            <p:txEl>
                                              <p:pRg st="2" end="2"/>
                                            </p:txEl>
                                          </p:spTgt>
                                        </p:tgtEl>
                                        <p:attrNameLst>
                                          <p:attrName>style.visibility</p:attrName>
                                        </p:attrNameLst>
                                      </p:cBhvr>
                                      <p:to>
                                        <p:strVal val="visible"/>
                                      </p:to>
                                    </p:set>
                                    <p:anim calcmode="lin" valueType="num">
                                      <p:cBhvr additive="base">
                                        <p:cTn id="37" dur="500" fill="hold"/>
                                        <p:tgtEl>
                                          <p:spTgt spid="399367">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99367">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99367">
                                            <p:txEl>
                                              <p:pRg st="3" end="3"/>
                                            </p:txEl>
                                          </p:spTgt>
                                        </p:tgtEl>
                                        <p:attrNameLst>
                                          <p:attrName>style.visibility</p:attrName>
                                        </p:attrNameLst>
                                      </p:cBhvr>
                                      <p:to>
                                        <p:strVal val="visible"/>
                                      </p:to>
                                    </p:set>
                                    <p:anim calcmode="lin" valueType="num">
                                      <p:cBhvr additive="base">
                                        <p:cTn id="41" dur="500" fill="hold"/>
                                        <p:tgtEl>
                                          <p:spTgt spid="399367">
                                            <p:txEl>
                                              <p:p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993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6" grpId="0" build="p" autoUpdateAnimBg="0"/>
      <p:bldP spid="399367"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bg>
      <p:bgPr>
        <a:solidFill>
          <a:srgbClr val="CCDAEC"/>
        </a:solidFill>
        <a:effectLst/>
      </p:bgPr>
    </p:bg>
    <p:spTree>
      <p:nvGrpSpPr>
        <p:cNvPr id="1" name=""/>
        <p:cNvGrpSpPr/>
        <p:nvPr/>
      </p:nvGrpSpPr>
      <p:grpSpPr>
        <a:xfrm>
          <a:off x="0" y="0"/>
          <a:ext cx="0" cy="0"/>
          <a:chOff x="0" y="0"/>
          <a:chExt cx="0" cy="0"/>
        </a:xfrm>
      </p:grpSpPr>
      <p:sp>
        <p:nvSpPr>
          <p:cNvPr id="59397" name="Rectangle 2"/>
          <p:cNvSpPr>
            <a:spLocks noGrp="1" noChangeArrowheads="1"/>
          </p:cNvSpPr>
          <p:nvPr>
            <p:ph type="title" idx="4294967295"/>
          </p:nvPr>
        </p:nvSpPr>
        <p:spPr/>
        <p:txBody>
          <a:bodyPr/>
          <a:lstStyle/>
          <a:p>
            <a:pPr eaLnBrk="1" hangingPunct="1"/>
            <a:r>
              <a:rPr lang="en-US" altLang="zh-CN" dirty="0" smtClean="0">
                <a:ea typeface="SimSun" pitchFamily="2" charset="-122"/>
              </a:rPr>
              <a:t>Class discussion</a:t>
            </a:r>
          </a:p>
        </p:txBody>
      </p:sp>
      <p:sp>
        <p:nvSpPr>
          <p:cNvPr id="401411" name="Rectangle 3"/>
          <p:cNvSpPr>
            <a:spLocks noGrp="1" noChangeArrowheads="1"/>
          </p:cNvSpPr>
          <p:nvPr>
            <p:ph type="body" idx="4294967295"/>
          </p:nvPr>
        </p:nvSpPr>
        <p:spPr/>
        <p:txBody>
          <a:bodyPr/>
          <a:lstStyle/>
          <a:p>
            <a:pPr eaLnBrk="1" hangingPunct="1"/>
            <a:r>
              <a:rPr lang="en-US" altLang="zh-CN" dirty="0" smtClean="0">
                <a:ea typeface="SimSun" pitchFamily="2" charset="-122"/>
              </a:rPr>
              <a:t>What are the objectives and incentives of each of the </a:t>
            </a:r>
          </a:p>
          <a:p>
            <a:pPr eaLnBrk="1" hangingPunct="1">
              <a:buNone/>
            </a:pPr>
            <a:r>
              <a:rPr lang="en-US" altLang="zh-CN" dirty="0" smtClean="0">
                <a:ea typeface="SimSun" pitchFamily="2" charset="-122"/>
              </a:rPr>
              <a:t>	categories of players in the markets?</a:t>
            </a:r>
          </a:p>
        </p:txBody>
      </p:sp>
      <p:sp>
        <p:nvSpPr>
          <p:cNvPr id="401412" name="Text Box 4"/>
          <p:cNvSpPr txBox="1">
            <a:spLocks noChangeArrowheads="1"/>
          </p:cNvSpPr>
          <p:nvPr/>
        </p:nvSpPr>
        <p:spPr bwMode="auto">
          <a:xfrm>
            <a:off x="914400" y="3220522"/>
            <a:ext cx="7696200" cy="264687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ctr">
              <a:spcBef>
                <a:spcPct val="30000"/>
              </a:spcBef>
            </a:pPr>
            <a:r>
              <a:rPr lang="en-US" altLang="zh-CN" sz="2800" dirty="0">
                <a:latin typeface="Tahoma" pitchFamily="34" charset="0"/>
                <a:ea typeface="SimSun" pitchFamily="2" charset="-122"/>
              </a:rPr>
              <a:t>“Incentives are the cornerstone of modern life and understanding them - or, often, ferreting them out - is the key to solving just about any riddle, from violent crime to sports cheating to online dating.” </a:t>
            </a:r>
          </a:p>
          <a:p>
            <a:pPr algn="ctr">
              <a:spcBef>
                <a:spcPct val="30000"/>
              </a:spcBef>
            </a:pPr>
            <a:r>
              <a:rPr lang="en-US" altLang="zh-CN" sz="2000" i="1" dirty="0">
                <a:latin typeface="Tahoma" pitchFamily="34" charset="0"/>
                <a:ea typeface="SimSun" pitchFamily="2" charset="-122"/>
              </a:rPr>
              <a:t>Steven Levitt/Stephen </a:t>
            </a:r>
            <a:r>
              <a:rPr lang="en-US" altLang="zh-CN" sz="2000" i="1" dirty="0" err="1">
                <a:latin typeface="Tahoma" pitchFamily="34" charset="0"/>
                <a:ea typeface="SimSun" pitchFamily="2" charset="-122"/>
              </a:rPr>
              <a:t>Dubner</a:t>
            </a:r>
            <a:r>
              <a:rPr lang="en-US" altLang="zh-CN" sz="2000" i="1" dirty="0">
                <a:latin typeface="Tahoma" pitchFamily="34" charset="0"/>
                <a:ea typeface="SimSun" pitchFamily="2" charset="-122"/>
              </a:rPr>
              <a:t>, </a:t>
            </a:r>
            <a:r>
              <a:rPr lang="en-US" altLang="zh-CN" sz="2000" i="1" dirty="0" err="1" smtClean="0">
                <a:latin typeface="Tahoma" pitchFamily="34" charset="0"/>
                <a:ea typeface="SimSun" pitchFamily="2" charset="-122"/>
              </a:rPr>
              <a:t>Freakonomics</a:t>
            </a:r>
            <a:endParaRPr lang="en-US" altLang="zh-CN" sz="2000" i="1" dirty="0">
              <a:latin typeface="Tahoma" pitchFamily="34" charset="0"/>
              <a:ea typeface="SimSun" pitchFamily="2" charset="-122"/>
            </a:endParaRP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 – Class discussion</a:t>
            </a:r>
          </a:p>
        </p:txBody>
      </p:sp>
      <p:sp>
        <p:nvSpPr>
          <p:cNvPr id="9" name="Slide Number Placeholder 6"/>
          <p:cNvSpPr>
            <a:spLocks noGrp="1"/>
          </p:cNvSpPr>
          <p:nvPr>
            <p:ph type="sldNum" sz="quarter" idx="10"/>
          </p:nvPr>
        </p:nvSpPr>
        <p:spPr>
          <a:xfrm>
            <a:off x="8239125" y="6586538"/>
            <a:ext cx="919163" cy="293687"/>
          </a:xfrm>
          <a:noFill/>
        </p:spPr>
        <p:txBody>
          <a:bodyPr/>
          <a:lstStyle/>
          <a:p>
            <a:fld id="{105170A2-AF99-400B-BE1E-B4580B573468}" type="slidenum">
              <a:rPr lang="en-US" altLang="en-US"/>
              <a:pPr/>
              <a:t>68</a:t>
            </a:fld>
            <a:endParaRPr lang="en-US" altLang="en-US" dirty="0"/>
          </a:p>
        </p:txBody>
      </p:sp>
      <p:pic>
        <p:nvPicPr>
          <p:cNvPr id="7" name="Picture 3" descr="C:\Users\Wolfgang\Documents\EdPres\04_Business Development\HKUST Business School\Purchasing Process\Trial Project\istockphoto\ist2_4854654-group.jpg"/>
          <p:cNvPicPr>
            <a:picLocks noChangeAspect="1" noChangeArrowheads="1"/>
          </p:cNvPicPr>
          <p:nvPr/>
        </p:nvPicPr>
        <p:blipFill>
          <a:blip r:embed="rId3" cstate="print"/>
          <a:stretch>
            <a:fillRect/>
          </a:stretch>
        </p:blipFill>
        <p:spPr bwMode="auto">
          <a:xfrm>
            <a:off x="7162800" y="228600"/>
            <a:ext cx="1801888" cy="2699648"/>
          </a:xfrm>
          <a:prstGeom prst="rect">
            <a:avLst/>
          </a:prstGeom>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1411">
                                            <p:txEl>
                                              <p:pRg st="1" end="1"/>
                                            </p:txEl>
                                          </p:spTgt>
                                        </p:tgtEl>
                                        <p:attrNameLst>
                                          <p:attrName>style.visibility</p:attrName>
                                        </p:attrNameLst>
                                      </p:cBhvr>
                                      <p:to>
                                        <p:strVal val="visible"/>
                                      </p:to>
                                    </p:set>
                                    <p:anim calcmode="lin" valueType="num">
                                      <p:cBhvr additive="base">
                                        <p:cTn id="13" dur="500" fill="hold"/>
                                        <p:tgtEl>
                                          <p:spTgt spid="401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1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grpId="0" nodeType="clickEffect">
                                  <p:stCondLst>
                                    <p:cond delay="0"/>
                                  </p:stCondLst>
                                  <p:childTnLst>
                                    <p:set>
                                      <p:cBhvr>
                                        <p:cTn id="18" dur="1" fill="hold">
                                          <p:stCondLst>
                                            <p:cond delay="0"/>
                                          </p:stCondLst>
                                        </p:cTn>
                                        <p:tgtEl>
                                          <p:spTgt spid="401412"/>
                                        </p:tgtEl>
                                        <p:attrNameLst>
                                          <p:attrName>style.visibility</p:attrName>
                                        </p:attrNameLst>
                                      </p:cBhvr>
                                      <p:to>
                                        <p:strVal val="visible"/>
                                      </p:to>
                                    </p:set>
                                    <p:animEffect transition="in" filter="wheel(4)">
                                      <p:cBhvr>
                                        <p:cTn id="19" dur="2000"/>
                                        <p:tgtEl>
                                          <p:spTgt spid="401412"/>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autoUpdateAnimBg="0"/>
      <p:bldP spid="4014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69</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r>
              <a:rPr lang="en-US" altLang="zh-CN" dirty="0">
                <a:ea typeface="SimSun" pitchFamily="2" charset="-122"/>
              </a:rPr>
              <a:t>The Language of Business</a:t>
            </a:r>
          </a:p>
          <a:p>
            <a:pPr eaLnBrk="1" hangingPunct="1"/>
            <a:r>
              <a:rPr lang="en-US" altLang="zh-CN" dirty="0" smtClean="0">
                <a:ea typeface="SimSun" pitchFamily="2" charset="-122"/>
              </a:rPr>
              <a:t>What is finance? Why do we need a financial system? </a:t>
            </a:r>
          </a:p>
          <a:p>
            <a:pPr eaLnBrk="1" hangingPunct="1"/>
            <a:r>
              <a:rPr lang="en-US" altLang="zh-CN" dirty="0" smtClean="0">
                <a:ea typeface="SimSun" pitchFamily="2" charset="-122"/>
              </a:rPr>
              <a:t>Who are the players? </a:t>
            </a:r>
          </a:p>
          <a:p>
            <a:r>
              <a:rPr lang="en-US" altLang="zh-CN" b="1" dirty="0" smtClean="0">
                <a:solidFill>
                  <a:srgbClr val="C00000"/>
                </a:solidFill>
                <a:ea typeface="SimSun" pitchFamily="2" charset="-122"/>
              </a:rPr>
              <a:t>How does it work?</a:t>
            </a:r>
          </a:p>
          <a:p>
            <a:pPr eaLnBrk="1" hangingPunct="1">
              <a:buNone/>
            </a:pPr>
            <a:endParaRPr lang="en-US" altLang="zh-CN"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Group assignment</a:t>
            </a:r>
            <a:endParaRPr lang="zh-TW" altLang="en-US" dirty="0"/>
          </a:p>
        </p:txBody>
      </p:sp>
      <p:sp>
        <p:nvSpPr>
          <p:cNvPr id="5" name="Content Placeholder 4"/>
          <p:cNvSpPr>
            <a:spLocks noGrp="1"/>
          </p:cNvSpPr>
          <p:nvPr>
            <p:ph idx="1"/>
          </p:nvPr>
        </p:nvSpPr>
        <p:spPr/>
        <p:txBody>
          <a:bodyPr>
            <a:normAutofit fontScale="77500" lnSpcReduction="20000"/>
          </a:bodyPr>
          <a:lstStyle/>
          <a:p>
            <a:r>
              <a:rPr lang="en-US" altLang="zh-TW" dirty="0" smtClean="0"/>
              <a:t>You will be formed into groups of 6-7 students (final number TBC)</a:t>
            </a:r>
          </a:p>
          <a:p>
            <a:r>
              <a:rPr lang="en-US" altLang="zh-TW" dirty="0" smtClean="0"/>
              <a:t>Assignment 1: </a:t>
            </a:r>
          </a:p>
          <a:p>
            <a:pPr lvl="1"/>
            <a:r>
              <a:rPr lang="en-US" altLang="zh-TW" dirty="0" smtClean="0"/>
              <a:t>Each group will be assigned a topic from the course content by lucky draw</a:t>
            </a:r>
            <a:endParaRPr lang="zh-TW" altLang="en-US" dirty="0" smtClean="0"/>
          </a:p>
          <a:p>
            <a:pPr lvl="2"/>
            <a:r>
              <a:rPr lang="en-US" altLang="zh-TW" dirty="0" smtClean="0"/>
              <a:t>Each group has to submit one (short) video and one (short) article that I can use for this course and will be called upon to present their topic</a:t>
            </a:r>
          </a:p>
          <a:p>
            <a:pPr lvl="1"/>
            <a:r>
              <a:rPr lang="en-US" altLang="zh-TW" dirty="0" smtClean="0"/>
              <a:t>Your submission for assignment 1 is due in Week 4.</a:t>
            </a:r>
          </a:p>
          <a:p>
            <a:r>
              <a:rPr lang="en-US" altLang="zh-TW" dirty="0" smtClean="0"/>
              <a:t>Assignment 2:</a:t>
            </a:r>
          </a:p>
          <a:p>
            <a:pPr lvl="1"/>
            <a:r>
              <a:rPr lang="en-US" altLang="zh-TW" dirty="0" smtClean="0"/>
              <a:t>Each group will be called upon to give a digest of significant financial news in the week assigned to them by lucky draw, and submit a PowerPoint presentation with voice over ppt.</a:t>
            </a:r>
          </a:p>
          <a:p>
            <a:r>
              <a:rPr lang="en-US" altLang="zh-TW" dirty="0" smtClean="0"/>
              <a:t>These submissions accounts for </a:t>
            </a:r>
            <a:r>
              <a:rPr lang="en-US" altLang="zh-TW" b="1" dirty="0" smtClean="0"/>
              <a:t>20%</a:t>
            </a:r>
            <a:r>
              <a:rPr lang="en-US" altLang="zh-TW" dirty="0" smtClean="0"/>
              <a:t> of the grade (10% each)</a:t>
            </a:r>
          </a:p>
          <a:p>
            <a:r>
              <a:rPr lang="en-US" altLang="zh-TW" dirty="0" smtClean="0"/>
              <a:t>Grading will be based on the relevance of the submissions to the course and maximum points will be obtained for videos and articles that will be integrated in the course.</a:t>
            </a:r>
          </a:p>
          <a:p>
            <a:r>
              <a:rPr lang="en-US" altLang="zh-TW" dirty="0" smtClean="0"/>
              <a:t>You will be asked to do peer evaluation at the end of the course. </a:t>
            </a:r>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7</a:t>
            </a:fld>
            <a:endParaRPr lang="en-US" altLang="en-US"/>
          </a:p>
        </p:txBody>
      </p:sp>
      <p:sp>
        <p:nvSpPr>
          <p:cNvPr id="6" name="Footer Placeholder 4"/>
          <p:cNvSpPr txBox="1">
            <a:spLocks/>
          </p:cNvSpPr>
          <p:nvPr/>
        </p:nvSpPr>
        <p:spPr>
          <a:xfrm>
            <a:off x="1905000" y="6172200"/>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2000" b="1" kern="1200" dirty="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5" name="Rectangle 2"/>
          <p:cNvSpPr>
            <a:spLocks noGrp="1" noChangeArrowheads="1"/>
          </p:cNvSpPr>
          <p:nvPr>
            <p:ph type="title" idx="4294967295"/>
          </p:nvPr>
        </p:nvSpPr>
        <p:spPr/>
        <p:txBody>
          <a:bodyPr/>
          <a:lstStyle/>
          <a:p>
            <a:pPr eaLnBrk="1" hangingPunct="1"/>
            <a:r>
              <a:rPr lang="en-US" altLang="zh-CN" smtClean="0">
                <a:ea typeface="SimSun" pitchFamily="2" charset="-122"/>
              </a:rPr>
              <a:t>Classification of Financial Markets</a:t>
            </a:r>
          </a:p>
        </p:txBody>
      </p:sp>
      <p:sp>
        <p:nvSpPr>
          <p:cNvPr id="302083" name="Rectangle 3"/>
          <p:cNvSpPr>
            <a:spLocks noGrp="1" noChangeArrowheads="1"/>
          </p:cNvSpPr>
          <p:nvPr>
            <p:ph type="body" idx="4294967295"/>
          </p:nvPr>
        </p:nvSpPr>
        <p:spPr/>
        <p:txBody>
          <a:bodyPr/>
          <a:lstStyle/>
          <a:p>
            <a:r>
              <a:rPr lang="en-US" altLang="zh-CN" dirty="0" smtClean="0">
                <a:ea typeface="SimSun" pitchFamily="2" charset="-122"/>
              </a:rPr>
              <a:t>Primary v. Secondary</a:t>
            </a:r>
          </a:p>
          <a:p>
            <a:pPr eaLnBrk="1" hangingPunct="1"/>
            <a:r>
              <a:rPr lang="en-US" altLang="zh-CN" dirty="0" smtClean="0">
                <a:ea typeface="SimSun" pitchFamily="2" charset="-122"/>
              </a:rPr>
              <a:t>Debt v. Equity </a:t>
            </a:r>
          </a:p>
          <a:p>
            <a:pPr eaLnBrk="1" hangingPunct="1"/>
            <a:r>
              <a:rPr lang="en-US" altLang="zh-CN" dirty="0" smtClean="0">
                <a:ea typeface="SimSun" pitchFamily="2" charset="-122"/>
              </a:rPr>
              <a:t>Exchanges v. OTC</a:t>
            </a:r>
          </a:p>
          <a:p>
            <a:pPr eaLnBrk="1" hangingPunct="1"/>
            <a:r>
              <a:rPr lang="en-US" altLang="zh-CN" dirty="0" smtClean="0">
                <a:ea typeface="SimSun" pitchFamily="2" charset="-122"/>
              </a:rPr>
              <a:t>Domestic v. International</a:t>
            </a:r>
          </a:p>
          <a:p>
            <a:pPr eaLnBrk="1" hangingPunct="1"/>
            <a:r>
              <a:rPr lang="en-US" altLang="zh-CN" dirty="0" smtClean="0">
                <a:ea typeface="SimSun" pitchFamily="2" charset="-122"/>
              </a:rPr>
              <a:t>Public v. Private</a:t>
            </a:r>
          </a:p>
          <a:p>
            <a:pPr eaLnBrk="1" hangingPunct="1"/>
            <a:r>
              <a:rPr lang="en-US" altLang="zh-CN" dirty="0" smtClean="0">
                <a:ea typeface="SimSun" pitchFamily="2" charset="-122"/>
              </a:rPr>
              <a:t>……</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2083">
                                            <p:txEl>
                                              <p:pRg st="1" end="1"/>
                                            </p:txEl>
                                          </p:spTgt>
                                        </p:tgtEl>
                                        <p:attrNameLst>
                                          <p:attrName>style.visibility</p:attrName>
                                        </p:attrNameLst>
                                      </p:cBhvr>
                                      <p:to>
                                        <p:strVal val="visible"/>
                                      </p:to>
                                    </p:set>
                                    <p:anim calcmode="lin" valueType="num">
                                      <p:cBhvr additive="base">
                                        <p:cTn id="13" dur="500" fill="hold"/>
                                        <p:tgtEl>
                                          <p:spTgt spid="302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2083">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2083">
                                            <p:txEl>
                                              <p:pRg st="2" end="2"/>
                                            </p:txEl>
                                          </p:spTgt>
                                        </p:tgtEl>
                                        <p:attrNameLst>
                                          <p:attrName>style.visibility</p:attrName>
                                        </p:attrNameLst>
                                      </p:cBhvr>
                                      <p:to>
                                        <p:strVal val="visible"/>
                                      </p:to>
                                    </p:set>
                                    <p:anim calcmode="lin" valueType="num">
                                      <p:cBhvr additive="base">
                                        <p:cTn id="19" dur="500" fill="hold"/>
                                        <p:tgtEl>
                                          <p:spTgt spid="302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2083">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2083">
                                            <p:txEl>
                                              <p:pRg st="3" end="3"/>
                                            </p:txEl>
                                          </p:spTgt>
                                        </p:tgtEl>
                                        <p:attrNameLst>
                                          <p:attrName>style.visibility</p:attrName>
                                        </p:attrNameLst>
                                      </p:cBhvr>
                                      <p:to>
                                        <p:strVal val="visible"/>
                                      </p:to>
                                    </p:set>
                                    <p:anim calcmode="lin" valueType="num">
                                      <p:cBhvr additive="base">
                                        <p:cTn id="25" dur="500" fill="hold"/>
                                        <p:tgtEl>
                                          <p:spTgt spid="302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2083">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3" end="3"/>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2083">
                                            <p:txEl>
                                              <p:pRg st="4" end="4"/>
                                            </p:txEl>
                                          </p:spTgt>
                                        </p:tgtEl>
                                        <p:attrNameLst>
                                          <p:attrName>style.visibility</p:attrName>
                                        </p:attrNameLst>
                                      </p:cBhvr>
                                      <p:to>
                                        <p:strVal val="visible"/>
                                      </p:to>
                                    </p:set>
                                    <p:anim calcmode="lin" valueType="num">
                                      <p:cBhvr additive="base">
                                        <p:cTn id="31" dur="500" fill="hold"/>
                                        <p:tgtEl>
                                          <p:spTgt spid="302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2083">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4" end="4"/>
                                            </p:txEl>
                                          </p:spTgt>
                                        </p:tgtEl>
                                        <p:attrNameLst>
                                          <p:attrName>ppt_c</p:attrName>
                                        </p:attrNameLst>
                                      </p:cBhvr>
                                      <p:to>
                                        <a:schemeClr val="folHlink"/>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2083">
                                            <p:txEl>
                                              <p:pRg st="5" end="5"/>
                                            </p:txEl>
                                          </p:spTgt>
                                        </p:tgtEl>
                                        <p:attrNameLst>
                                          <p:attrName>style.visibility</p:attrName>
                                        </p:attrNameLst>
                                      </p:cBhvr>
                                      <p:to>
                                        <p:strVal val="visible"/>
                                      </p:to>
                                    </p:set>
                                    <p:anim calcmode="lin" valueType="num">
                                      <p:cBhvr additive="base">
                                        <p:cTn id="37" dur="500" fill="hold"/>
                                        <p:tgtEl>
                                          <p:spTgt spid="3020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2083">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p:txBody>
          <a:bodyPr/>
          <a:lstStyle/>
          <a:p>
            <a:pPr eaLnBrk="1" hangingPunct="1"/>
            <a:r>
              <a:rPr lang="en-US" altLang="zh-CN" smtClean="0">
                <a:ea typeface="SimSun" pitchFamily="2" charset="-122"/>
              </a:rPr>
              <a:t>Primary &amp; Secondary Markets</a:t>
            </a:r>
          </a:p>
        </p:txBody>
      </p:sp>
      <p:sp>
        <p:nvSpPr>
          <p:cNvPr id="361475" name="Rectangle 3"/>
          <p:cNvSpPr>
            <a:spLocks noGrp="1" noChangeArrowheads="1"/>
          </p:cNvSpPr>
          <p:nvPr>
            <p:ph idx="1"/>
          </p:nvPr>
        </p:nvSpPr>
        <p:spPr/>
        <p:txBody>
          <a:bodyPr/>
          <a:lstStyle/>
          <a:p>
            <a:pPr eaLnBrk="1" hangingPunct="1"/>
            <a:r>
              <a:rPr lang="en-US" altLang="zh-CN" smtClean="0">
                <a:ea typeface="SimSun" pitchFamily="2" charset="-122"/>
              </a:rPr>
              <a:t>Primary market = raising money/capital for the </a:t>
            </a:r>
            <a:r>
              <a:rPr lang="en-US" altLang="zh-CN" smtClean="0">
                <a:solidFill>
                  <a:srgbClr val="96041C"/>
                </a:solidFill>
                <a:ea typeface="SimSun" pitchFamily="2" charset="-122"/>
              </a:rPr>
              <a:t>first</a:t>
            </a:r>
            <a:r>
              <a:rPr lang="en-US" altLang="zh-CN" smtClean="0">
                <a:ea typeface="SimSun" pitchFamily="2" charset="-122"/>
              </a:rPr>
              <a:t> time</a:t>
            </a:r>
          </a:p>
          <a:p>
            <a:pPr eaLnBrk="1" hangingPunct="1"/>
            <a:r>
              <a:rPr lang="en-US" altLang="zh-CN" smtClean="0">
                <a:ea typeface="SimSun" pitchFamily="2" charset="-122"/>
              </a:rPr>
              <a:t>Secondary market = selling securities onto another investor</a:t>
            </a:r>
          </a:p>
        </p:txBody>
      </p:sp>
      <p:sp>
        <p:nvSpPr>
          <p:cNvPr id="4"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
        <p:nvSpPr>
          <p:cNvPr id="5"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a:ea typeface="SimSun" pitchFamily="2" charset="-122"/>
            </a:endParaRPr>
          </a:p>
        </p:txBody>
      </p:sp>
      <p:sp>
        <p:nvSpPr>
          <p:cNvPr id="71686" name="Rectangle 2"/>
          <p:cNvSpPr>
            <a:spLocks noGrp="1" noChangeArrowheads="1"/>
          </p:cNvSpPr>
          <p:nvPr>
            <p:ph type="title" idx="4294967295"/>
          </p:nvPr>
        </p:nvSpPr>
        <p:spPr>
          <a:xfrm>
            <a:off x="1371600" y="381000"/>
            <a:ext cx="7772400" cy="1143000"/>
          </a:xfrm>
        </p:spPr>
        <p:txBody>
          <a:bodyPr/>
          <a:lstStyle/>
          <a:p>
            <a:pPr eaLnBrk="1" hangingPunct="1"/>
            <a:r>
              <a:rPr lang="en-US" altLang="zh-CN" sz="3500" smtClean="0">
                <a:ea typeface="SimSun" pitchFamily="2" charset="-122"/>
              </a:rPr>
              <a:t>Primary v. Secondary Markets</a:t>
            </a:r>
          </a:p>
        </p:txBody>
      </p:sp>
      <p:sp>
        <p:nvSpPr>
          <p:cNvPr id="304131" name="Rectangle 3"/>
          <p:cNvSpPr>
            <a:spLocks noChangeArrowheads="1"/>
          </p:cNvSpPr>
          <p:nvPr/>
        </p:nvSpPr>
        <p:spPr bwMode="auto">
          <a:xfrm rot="18142">
            <a:off x="7007225" y="2360613"/>
            <a:ext cx="1828800" cy="1598612"/>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A</a:t>
            </a:r>
          </a:p>
        </p:txBody>
      </p:sp>
      <p:sp>
        <p:nvSpPr>
          <p:cNvPr id="304132" name="Rectangle 4"/>
          <p:cNvSpPr>
            <a:spLocks noChangeArrowheads="1"/>
          </p:cNvSpPr>
          <p:nvPr/>
        </p:nvSpPr>
        <p:spPr bwMode="auto">
          <a:xfrm rot="18142">
            <a:off x="7010400" y="4724400"/>
            <a:ext cx="1828800" cy="1104900"/>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B</a:t>
            </a:r>
          </a:p>
        </p:txBody>
      </p:sp>
      <p:sp>
        <p:nvSpPr>
          <p:cNvPr id="304133" name="AutoShape 5"/>
          <p:cNvSpPr>
            <a:spLocks noChangeArrowheads="1"/>
          </p:cNvSpPr>
          <p:nvPr/>
        </p:nvSpPr>
        <p:spPr bwMode="auto">
          <a:xfrm>
            <a:off x="2209800" y="2286000"/>
            <a:ext cx="4648200" cy="914400"/>
          </a:xfrm>
          <a:prstGeom prst="rightArrow">
            <a:avLst>
              <a:gd name="adj1" fmla="val 50000"/>
              <a:gd name="adj2" fmla="val 127083"/>
            </a:avLst>
          </a:prstGeom>
          <a:solidFill>
            <a:srgbClr val="00FF00"/>
          </a:solidFill>
          <a:ln w="9525">
            <a:solidFill>
              <a:schemeClr val="tx1"/>
            </a:solidFill>
            <a:miter lim="800000"/>
            <a:headEnd/>
            <a:tailEnd/>
          </a:ln>
        </p:spPr>
        <p:txBody>
          <a:bodyPr wrap="none" anchor="ctr"/>
          <a:lstStyle/>
          <a:p>
            <a:pPr algn="ctr"/>
            <a:r>
              <a:rPr lang="en-US" altLang="zh-CN" sz="2800" b="1" i="1">
                <a:latin typeface="Times New Roman" pitchFamily="18" charset="0"/>
                <a:ea typeface="SimSun" pitchFamily="2" charset="-122"/>
              </a:rPr>
              <a:t>Primary Market</a:t>
            </a:r>
          </a:p>
        </p:txBody>
      </p:sp>
      <p:sp>
        <p:nvSpPr>
          <p:cNvPr id="304134" name="AutoShape 6"/>
          <p:cNvSpPr>
            <a:spLocks noChangeArrowheads="1"/>
          </p:cNvSpPr>
          <p:nvPr/>
        </p:nvSpPr>
        <p:spPr bwMode="auto">
          <a:xfrm>
            <a:off x="5410200" y="2971800"/>
            <a:ext cx="1371600" cy="2971800"/>
          </a:xfrm>
          <a:prstGeom prst="curvedRightArrow">
            <a:avLst>
              <a:gd name="adj1" fmla="val 60356"/>
              <a:gd name="adj2" fmla="val 91311"/>
              <a:gd name="adj3" fmla="val 34722"/>
            </a:avLst>
          </a:prstGeom>
          <a:solidFill>
            <a:srgbClr val="FFFF00"/>
          </a:solidFill>
          <a:ln w="9525">
            <a:solidFill>
              <a:schemeClr val="tx1"/>
            </a:solidFill>
            <a:miter lim="800000"/>
            <a:headEnd/>
            <a:tailEnd/>
          </a:ln>
        </p:spPr>
        <p:txBody>
          <a:bodyPr wrap="none" anchor="ctr"/>
          <a:lstStyle/>
          <a:p>
            <a:endParaRPr lang="zh-CN" altLang="en-US">
              <a:ea typeface="SimSun" pitchFamily="2" charset="-122"/>
            </a:endParaRPr>
          </a:p>
        </p:txBody>
      </p:sp>
      <p:sp>
        <p:nvSpPr>
          <p:cNvPr id="304135" name="Text Box 7"/>
          <p:cNvSpPr txBox="1">
            <a:spLocks noChangeArrowheads="1"/>
          </p:cNvSpPr>
          <p:nvPr/>
        </p:nvSpPr>
        <p:spPr bwMode="auto">
          <a:xfrm>
            <a:off x="4800600" y="3487738"/>
            <a:ext cx="1905000" cy="1160462"/>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ea typeface="SimSun" pitchFamily="2" charset="-122"/>
              </a:rPr>
              <a:t>Secondary</a:t>
            </a:r>
          </a:p>
          <a:p>
            <a:pPr>
              <a:spcBef>
                <a:spcPct val="50000"/>
              </a:spcBef>
            </a:pPr>
            <a:r>
              <a:rPr lang="en-US" altLang="zh-CN" sz="2800" b="1" i="1">
                <a:latin typeface="Times New Roman" pitchFamily="18" charset="0"/>
                <a:ea typeface="SimSun" pitchFamily="2" charset="-122"/>
              </a:rPr>
              <a:t>Market</a:t>
            </a:r>
          </a:p>
        </p:txBody>
      </p:sp>
      <p:sp>
        <p:nvSpPr>
          <p:cNvPr id="304136" name="Rectangle 8"/>
          <p:cNvSpPr>
            <a:spLocks noChangeArrowheads="1"/>
          </p:cNvSpPr>
          <p:nvPr/>
        </p:nvSpPr>
        <p:spPr bwMode="auto">
          <a:xfrm>
            <a:off x="2133600" y="1981200"/>
            <a:ext cx="4724400" cy="4114800"/>
          </a:xfrm>
          <a:prstGeom prst="rect">
            <a:avLst/>
          </a:prstGeom>
          <a:noFill/>
          <a:ln w="38100">
            <a:solidFill>
              <a:schemeClr val="tx1"/>
            </a:solidFill>
            <a:miter lim="800000"/>
            <a:headEnd/>
            <a:tailEnd/>
          </a:ln>
        </p:spPr>
        <p:txBody>
          <a:bodyPr wrap="none" anchor="ctr"/>
          <a:lstStyle/>
          <a:p>
            <a:endParaRPr lang="zh-CN" altLang="en-US">
              <a:ea typeface="SimSun" pitchFamily="2" charset="-122"/>
            </a:endParaRPr>
          </a:p>
        </p:txBody>
      </p:sp>
      <p:sp>
        <p:nvSpPr>
          <p:cNvPr id="304137" name="AutoShape 9"/>
          <p:cNvSpPr>
            <a:spLocks noChangeArrowheads="1"/>
          </p:cNvSpPr>
          <p:nvPr/>
        </p:nvSpPr>
        <p:spPr bwMode="auto">
          <a:xfrm>
            <a:off x="0" y="4876800"/>
            <a:ext cx="1905000" cy="1295400"/>
          </a:xfrm>
          <a:prstGeom prst="wedgeEllipseCallout">
            <a:avLst>
              <a:gd name="adj1" fmla="val 59750"/>
              <a:gd name="adj2" fmla="val -84806"/>
            </a:avLst>
          </a:prstGeom>
          <a:solidFill>
            <a:schemeClr val="tx2">
              <a:lumMod val="20000"/>
              <a:lumOff val="80000"/>
            </a:schemeClr>
          </a:solidFill>
          <a:ln w="9525">
            <a:solidFill>
              <a:schemeClr val="tx1"/>
            </a:solidFill>
            <a:miter lim="800000"/>
            <a:headEnd/>
            <a:tailEnd/>
          </a:ln>
        </p:spPr>
        <p:txBody>
          <a:bodyPr anchor="ctr" anchorCtr="1"/>
          <a:lstStyle/>
          <a:p>
            <a:pPr algn="ctr"/>
            <a:r>
              <a:rPr lang="en-US" altLang="zh-CN" sz="2400">
                <a:latin typeface="Times New Roman" pitchFamily="18" charset="0"/>
                <a:ea typeface="SimSun" pitchFamily="2" charset="-122"/>
              </a:rPr>
              <a:t>Financial</a:t>
            </a:r>
          </a:p>
          <a:p>
            <a:pPr algn="ctr"/>
            <a:r>
              <a:rPr lang="en-US" altLang="zh-CN" sz="2400">
                <a:latin typeface="Times New Roman" pitchFamily="18" charset="0"/>
                <a:ea typeface="SimSun" pitchFamily="2" charset="-122"/>
              </a:rPr>
              <a:t>Market</a:t>
            </a:r>
          </a:p>
        </p:txBody>
      </p:sp>
      <p:sp>
        <p:nvSpPr>
          <p:cNvPr id="304138" name="Rectangle 10"/>
          <p:cNvSpPr>
            <a:spLocks noChangeArrowheads="1"/>
          </p:cNvSpPr>
          <p:nvPr/>
        </p:nvSpPr>
        <p:spPr bwMode="auto">
          <a:xfrm>
            <a:off x="304800" y="2438400"/>
            <a:ext cx="1600200" cy="1524000"/>
          </a:xfrm>
          <a:prstGeom prst="rect">
            <a:avLst/>
          </a:prstGeom>
          <a:solidFill>
            <a:srgbClr val="FF6600"/>
          </a:solidFill>
          <a:ln w="9525">
            <a:solidFill>
              <a:schemeClr val="tx1"/>
            </a:solidFill>
            <a:miter lim="800000"/>
            <a:headEnd/>
            <a:tailEnd/>
          </a:ln>
        </p:spPr>
        <p:txBody>
          <a:bodyPr anchor="ctr"/>
          <a:lstStyle/>
          <a:p>
            <a:pPr algn="ctr"/>
            <a:r>
              <a:rPr lang="en-US" altLang="zh-CN" sz="2400" b="1">
                <a:latin typeface="Times New Roman" pitchFamily="18" charset="0"/>
                <a:ea typeface="SimSun" pitchFamily="2" charset="-122"/>
              </a:rPr>
              <a:t>Borrower/</a:t>
            </a:r>
          </a:p>
          <a:p>
            <a:pPr algn="ctr"/>
            <a:r>
              <a:rPr lang="en-US" altLang="zh-CN" sz="2400" b="1">
                <a:latin typeface="Times New Roman" pitchFamily="18" charset="0"/>
                <a:ea typeface="SimSun" pitchFamily="2" charset="-122"/>
              </a:rPr>
              <a:t>Issuer</a:t>
            </a:r>
          </a:p>
        </p:txBody>
      </p:sp>
      <p:sp>
        <p:nvSpPr>
          <p:cNvPr id="12"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72</a:t>
            </a:fld>
            <a:endParaRPr lang="en-US" altLang="en-US"/>
          </a:p>
        </p:txBody>
      </p:sp>
      <p:sp>
        <p:nvSpPr>
          <p:cNvPr id="13"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8"/>
                                        </p:tgtEl>
                                        <p:attrNameLst>
                                          <p:attrName>style.visibility</p:attrName>
                                        </p:attrNameLst>
                                      </p:cBhvr>
                                      <p:to>
                                        <p:strVal val="visible"/>
                                      </p:to>
                                    </p:set>
                                    <p:anim calcmode="lin" valueType="num">
                                      <p:cBhvr additive="base">
                                        <p:cTn id="7" dur="500" fill="hold"/>
                                        <p:tgtEl>
                                          <p:spTgt spid="304138"/>
                                        </p:tgtEl>
                                        <p:attrNameLst>
                                          <p:attrName>ppt_x</p:attrName>
                                        </p:attrNameLst>
                                      </p:cBhvr>
                                      <p:tavLst>
                                        <p:tav tm="0">
                                          <p:val>
                                            <p:strVal val="0-#ppt_w/2"/>
                                          </p:val>
                                        </p:tav>
                                        <p:tav tm="100000">
                                          <p:val>
                                            <p:strVal val="#ppt_x"/>
                                          </p:val>
                                        </p:tav>
                                      </p:tavLst>
                                    </p:anim>
                                    <p:anim calcmode="lin" valueType="num">
                                      <p:cBhvr additive="base">
                                        <p:cTn id="8" dur="500" fill="hold"/>
                                        <p:tgtEl>
                                          <p:spTgt spid="304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133"/>
                                        </p:tgtEl>
                                        <p:attrNameLst>
                                          <p:attrName>style.visibility</p:attrName>
                                        </p:attrNameLst>
                                      </p:cBhvr>
                                      <p:to>
                                        <p:strVal val="visible"/>
                                      </p:to>
                                    </p:set>
                                    <p:anim calcmode="lin" valueType="num">
                                      <p:cBhvr additive="base">
                                        <p:cTn id="13" dur="500" fill="hold"/>
                                        <p:tgtEl>
                                          <p:spTgt spid="304133"/>
                                        </p:tgtEl>
                                        <p:attrNameLst>
                                          <p:attrName>ppt_x</p:attrName>
                                        </p:attrNameLst>
                                      </p:cBhvr>
                                      <p:tavLst>
                                        <p:tav tm="0">
                                          <p:val>
                                            <p:strVal val="0-#ppt_w/2"/>
                                          </p:val>
                                        </p:tav>
                                        <p:tav tm="100000">
                                          <p:val>
                                            <p:strVal val="#ppt_x"/>
                                          </p:val>
                                        </p:tav>
                                      </p:tavLst>
                                    </p:anim>
                                    <p:anim calcmode="lin" valueType="num">
                                      <p:cBhvr additive="base">
                                        <p:cTn id="14"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4131"/>
                                        </p:tgtEl>
                                        <p:attrNameLst>
                                          <p:attrName>style.visibility</p:attrName>
                                        </p:attrNameLst>
                                      </p:cBhvr>
                                      <p:to>
                                        <p:strVal val="visible"/>
                                      </p:to>
                                    </p:set>
                                    <p:anim calcmode="lin" valueType="num">
                                      <p:cBhvr additive="base">
                                        <p:cTn id="19" dur="500" fill="hold"/>
                                        <p:tgtEl>
                                          <p:spTgt spid="304131"/>
                                        </p:tgtEl>
                                        <p:attrNameLst>
                                          <p:attrName>ppt_x</p:attrName>
                                        </p:attrNameLst>
                                      </p:cBhvr>
                                      <p:tavLst>
                                        <p:tav tm="0">
                                          <p:val>
                                            <p:strVal val="1+#ppt_w/2"/>
                                          </p:val>
                                        </p:tav>
                                        <p:tav tm="100000">
                                          <p:val>
                                            <p:strVal val="#ppt_x"/>
                                          </p:val>
                                        </p:tav>
                                      </p:tavLst>
                                    </p:anim>
                                    <p:anim calcmode="lin" valueType="num">
                                      <p:cBhvr additive="base">
                                        <p:cTn id="20" dur="500" fill="hold"/>
                                        <p:tgtEl>
                                          <p:spTgt spid="3041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4134"/>
                                        </p:tgtEl>
                                        <p:attrNameLst>
                                          <p:attrName>style.visibility</p:attrName>
                                        </p:attrNameLst>
                                      </p:cBhvr>
                                      <p:to>
                                        <p:strVal val="visible"/>
                                      </p:to>
                                    </p:set>
                                    <p:anim calcmode="lin" valueType="num">
                                      <p:cBhvr additive="base">
                                        <p:cTn id="25" dur="500" fill="hold"/>
                                        <p:tgtEl>
                                          <p:spTgt spid="304134"/>
                                        </p:tgtEl>
                                        <p:attrNameLst>
                                          <p:attrName>ppt_x</p:attrName>
                                        </p:attrNameLst>
                                      </p:cBhvr>
                                      <p:tavLst>
                                        <p:tav tm="0">
                                          <p:val>
                                            <p:strVal val="#ppt_x"/>
                                          </p:val>
                                        </p:tav>
                                        <p:tav tm="100000">
                                          <p:val>
                                            <p:strVal val="#ppt_x"/>
                                          </p:val>
                                        </p:tav>
                                      </p:tavLst>
                                    </p:anim>
                                    <p:anim calcmode="lin" valueType="num">
                                      <p:cBhvr additive="base">
                                        <p:cTn id="26" dur="500" fill="hold"/>
                                        <p:tgtEl>
                                          <p:spTgt spid="30413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04132"/>
                                        </p:tgtEl>
                                        <p:attrNameLst>
                                          <p:attrName>style.visibility</p:attrName>
                                        </p:attrNameLst>
                                      </p:cBhvr>
                                      <p:to>
                                        <p:strVal val="visible"/>
                                      </p:to>
                                    </p:set>
                                    <p:anim calcmode="lin" valueType="num">
                                      <p:cBhvr additive="base">
                                        <p:cTn id="31" dur="500" fill="hold"/>
                                        <p:tgtEl>
                                          <p:spTgt spid="304132"/>
                                        </p:tgtEl>
                                        <p:attrNameLst>
                                          <p:attrName>ppt_x</p:attrName>
                                        </p:attrNameLst>
                                      </p:cBhvr>
                                      <p:tavLst>
                                        <p:tav tm="0">
                                          <p:val>
                                            <p:strVal val="#ppt_x"/>
                                          </p:val>
                                        </p:tav>
                                        <p:tav tm="100000">
                                          <p:val>
                                            <p:strVal val="#ppt_x"/>
                                          </p:val>
                                        </p:tav>
                                      </p:tavLst>
                                    </p:anim>
                                    <p:anim calcmode="lin" valueType="num">
                                      <p:cBhvr additive="base">
                                        <p:cTn id="32" dur="500" fill="hold"/>
                                        <p:tgtEl>
                                          <p:spTgt spid="304132"/>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304135"/>
                                        </p:tgtEl>
                                        <p:attrNameLst>
                                          <p:attrName>style.visibility</p:attrName>
                                        </p:attrNameLst>
                                      </p:cBhvr>
                                      <p:to>
                                        <p:strVal val="visible"/>
                                      </p:to>
                                    </p:set>
                                    <p:animEffect transition="in" filter="wipe(down)">
                                      <p:cBhvr>
                                        <p:cTn id="36" dur="500"/>
                                        <p:tgtEl>
                                          <p:spTgt spid="3041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4136"/>
                                        </p:tgtEl>
                                        <p:attrNameLst>
                                          <p:attrName>style.visibility</p:attrName>
                                        </p:attrNameLst>
                                      </p:cBhvr>
                                      <p:to>
                                        <p:strVal val="visible"/>
                                      </p:to>
                                    </p:set>
                                    <p:animEffect transition="in" filter="wipe(down)">
                                      <p:cBhvr>
                                        <p:cTn id="41" dur="500"/>
                                        <p:tgtEl>
                                          <p:spTgt spid="304136"/>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304137"/>
                                        </p:tgtEl>
                                        <p:attrNameLst>
                                          <p:attrName>style.visibility</p:attrName>
                                        </p:attrNameLst>
                                      </p:cBhvr>
                                      <p:to>
                                        <p:strVal val="visible"/>
                                      </p:to>
                                    </p:set>
                                    <p:anim calcmode="lin" valueType="num">
                                      <p:cBhvr additive="base">
                                        <p:cTn id="45" dur="500" fill="hold"/>
                                        <p:tgtEl>
                                          <p:spTgt spid="304137"/>
                                        </p:tgtEl>
                                        <p:attrNameLst>
                                          <p:attrName>ppt_x</p:attrName>
                                        </p:attrNameLst>
                                      </p:cBhvr>
                                      <p:tavLst>
                                        <p:tav tm="0">
                                          <p:val>
                                            <p:strVal val="#ppt_x"/>
                                          </p:val>
                                        </p:tav>
                                        <p:tav tm="100000">
                                          <p:val>
                                            <p:strVal val="#ppt_x"/>
                                          </p:val>
                                        </p:tav>
                                      </p:tavLst>
                                    </p:anim>
                                    <p:anim calcmode="lin" valueType="num">
                                      <p:cBhvr additive="base">
                                        <p:cTn id="46" dur="500" fill="hold"/>
                                        <p:tgtEl>
                                          <p:spTgt spid="304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animBg="1" autoUpdateAnimBg="0"/>
      <p:bldP spid="304132" grpId="0" autoUpdateAnimBg="0"/>
      <p:bldP spid="304132" grpId="1" animBg="1"/>
      <p:bldP spid="304133" grpId="0" animBg="1" autoUpdateAnimBg="0"/>
      <p:bldP spid="304134" grpId="0" animBg="1"/>
      <p:bldP spid="304135" grpId="0" autoUpdateAnimBg="0"/>
      <p:bldP spid="304136" grpId="0" animBg="1"/>
      <p:bldP spid="304137" grpId="0" animBg="1" autoUpdateAnimBg="0"/>
      <p:bldP spid="304138"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pPr eaLnBrk="1" hangingPunct="1"/>
            <a:r>
              <a:rPr lang="en-US" altLang="zh-CN" sz="4100" dirty="0" smtClean="0">
                <a:ea typeface="SimSun" pitchFamily="2" charset="-122"/>
              </a:rPr>
              <a:t>Test Your Understanding/PRS time!</a:t>
            </a:r>
          </a:p>
        </p:txBody>
      </p:sp>
      <p:sp>
        <p:nvSpPr>
          <p:cNvPr id="8" name="Content Placeholder 7"/>
          <p:cNvSpPr>
            <a:spLocks noGrp="1"/>
          </p:cNvSpPr>
          <p:nvPr>
            <p:ph sz="half" idx="1"/>
          </p:nvPr>
        </p:nvSpPr>
        <p:spPr/>
        <p:txBody>
          <a:bodyPr/>
          <a:lstStyle/>
          <a:p>
            <a:pPr>
              <a:lnSpc>
                <a:spcPct val="100000"/>
              </a:lnSpc>
            </a:pPr>
            <a:r>
              <a:rPr lang="en-US" altLang="zh-CN" dirty="0" smtClean="0">
                <a:ea typeface="SimSun" pitchFamily="2" charset="-122"/>
              </a:rPr>
              <a:t>Is an IPO (initial public offering) a </a:t>
            </a:r>
            <a:r>
              <a:rPr lang="en-US" altLang="zh-CN" b="1" dirty="0" smtClean="0">
                <a:ea typeface="SimSun" pitchFamily="2" charset="-122"/>
              </a:rPr>
              <a:t>primary</a:t>
            </a:r>
            <a:r>
              <a:rPr lang="en-US" altLang="zh-CN" dirty="0" smtClean="0">
                <a:ea typeface="SimSun" pitchFamily="2" charset="-122"/>
              </a:rPr>
              <a:t> market or </a:t>
            </a:r>
            <a:r>
              <a:rPr lang="en-US" altLang="zh-CN" b="1" dirty="0" smtClean="0">
                <a:ea typeface="SimSun" pitchFamily="2" charset="-122"/>
              </a:rPr>
              <a:t>secondary</a:t>
            </a:r>
            <a:r>
              <a:rPr lang="en-US" altLang="zh-CN" dirty="0" smtClean="0">
                <a:ea typeface="SimSun" pitchFamily="2" charset="-122"/>
              </a:rPr>
              <a:t> market transaction?</a:t>
            </a:r>
          </a:p>
          <a:p>
            <a:pPr lvl="1">
              <a:lnSpc>
                <a:spcPct val="100000"/>
              </a:lnSpc>
            </a:pPr>
            <a:r>
              <a:rPr lang="en-US" altLang="zh-CN" dirty="0" smtClean="0">
                <a:ea typeface="SimSun" pitchFamily="2" charset="-122"/>
              </a:rPr>
              <a:t>Primary</a:t>
            </a:r>
          </a:p>
          <a:p>
            <a:pPr lvl="1">
              <a:lnSpc>
                <a:spcPct val="100000"/>
              </a:lnSpc>
            </a:pPr>
            <a:r>
              <a:rPr lang="en-US" altLang="zh-CN" dirty="0" smtClean="0">
                <a:ea typeface="SimSun" pitchFamily="2" charset="-122"/>
              </a:rPr>
              <a:t>Secondary </a:t>
            </a:r>
          </a:p>
          <a:p>
            <a:pPr>
              <a:lnSpc>
                <a:spcPct val="100000"/>
              </a:lnSpc>
            </a:pPr>
            <a:r>
              <a:rPr lang="en-US" altLang="zh-TW" dirty="0" smtClean="0"/>
              <a:t>If you buy shares from another investor, is it </a:t>
            </a:r>
            <a:r>
              <a:rPr lang="en-US" altLang="zh-CN" b="1" dirty="0" smtClean="0">
                <a:ea typeface="SimSun" pitchFamily="2" charset="-122"/>
              </a:rPr>
              <a:t>primary</a:t>
            </a:r>
            <a:r>
              <a:rPr lang="en-US" altLang="zh-CN" dirty="0" smtClean="0">
                <a:ea typeface="SimSun" pitchFamily="2" charset="-122"/>
              </a:rPr>
              <a:t> market or </a:t>
            </a:r>
            <a:r>
              <a:rPr lang="en-US" altLang="zh-CN" b="1" dirty="0" smtClean="0">
                <a:ea typeface="SimSun" pitchFamily="2" charset="-122"/>
              </a:rPr>
              <a:t>secondary</a:t>
            </a:r>
            <a:r>
              <a:rPr lang="en-US" altLang="zh-CN" dirty="0" smtClean="0">
                <a:ea typeface="SimSun" pitchFamily="2" charset="-122"/>
              </a:rPr>
              <a:t> market transaction?</a:t>
            </a:r>
          </a:p>
          <a:p>
            <a:pPr lvl="1">
              <a:lnSpc>
                <a:spcPct val="100000"/>
              </a:lnSpc>
            </a:pPr>
            <a:r>
              <a:rPr lang="en-US" altLang="zh-CN" dirty="0">
                <a:ea typeface="SimSun" pitchFamily="2" charset="-122"/>
              </a:rPr>
              <a:t>Primary</a:t>
            </a:r>
          </a:p>
          <a:p>
            <a:pPr lvl="1">
              <a:lnSpc>
                <a:spcPct val="100000"/>
              </a:lnSpc>
            </a:pPr>
            <a:r>
              <a:rPr lang="en-US" altLang="zh-CN" dirty="0">
                <a:ea typeface="SimSun" pitchFamily="2" charset="-122"/>
              </a:rPr>
              <a:t>Secondary </a:t>
            </a:r>
          </a:p>
          <a:p>
            <a:pPr>
              <a:lnSpc>
                <a:spcPct val="100000"/>
              </a:lnSpc>
            </a:pPr>
            <a:endParaRPr lang="zh-TW" altLang="en-US" dirty="0"/>
          </a:p>
        </p:txBody>
      </p:sp>
      <p:sp>
        <p:nvSpPr>
          <p:cNvPr id="9" name="Content Placeholder 8"/>
          <p:cNvSpPr>
            <a:spLocks noGrp="1"/>
          </p:cNvSpPr>
          <p:nvPr>
            <p:ph sz="half" idx="2"/>
          </p:nvPr>
        </p:nvSpPr>
        <p:spPr/>
        <p:txBody>
          <a:bodyPr/>
          <a:lstStyle/>
          <a:p>
            <a:endParaRPr lang="zh-TW" alt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3852" y="1676400"/>
            <a:ext cx="3810548" cy="354025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73</a:t>
            </a:fld>
            <a:endParaRPr lang="en-US" altLang="en-US"/>
          </a:p>
        </p:txBody>
      </p:sp>
      <p:sp>
        <p:nvSpPr>
          <p:cNvPr id="10"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r>
              <a:rPr lang="en-US" altLang="zh-CN" smtClean="0">
                <a:ea typeface="SimSun" pitchFamily="2" charset="-122"/>
              </a:rPr>
              <a:t>Debt v. Equity</a:t>
            </a:r>
          </a:p>
        </p:txBody>
      </p:sp>
      <p:sp>
        <p:nvSpPr>
          <p:cNvPr id="478211" name="Rectangle 3"/>
          <p:cNvSpPr>
            <a:spLocks noGrp="1" noChangeArrowheads="1"/>
          </p:cNvSpPr>
          <p:nvPr>
            <p:ph sz="half" idx="1"/>
          </p:nvPr>
        </p:nvSpPr>
        <p:spPr/>
        <p:txBody>
          <a:bodyPr/>
          <a:lstStyle/>
          <a:p>
            <a:pPr eaLnBrk="1" hangingPunct="1">
              <a:lnSpc>
                <a:spcPct val="90000"/>
              </a:lnSpc>
            </a:pPr>
            <a:r>
              <a:rPr lang="en-US" altLang="zh-CN" sz="2600" dirty="0" smtClean="0">
                <a:solidFill>
                  <a:srgbClr val="008000"/>
                </a:solidFill>
                <a:ea typeface="SimSun" pitchFamily="2" charset="-122"/>
              </a:rPr>
              <a:t>Debt</a:t>
            </a:r>
          </a:p>
          <a:p>
            <a:pPr lvl="1" eaLnBrk="1" hangingPunct="1">
              <a:lnSpc>
                <a:spcPct val="90000"/>
              </a:lnSpc>
            </a:pPr>
            <a:r>
              <a:rPr lang="en-US" altLang="zh-CN" sz="2200" dirty="0" smtClean="0">
                <a:ea typeface="SimSun" pitchFamily="2" charset="-122"/>
              </a:rPr>
              <a:t>Legally binding obligation</a:t>
            </a:r>
          </a:p>
          <a:p>
            <a:pPr lvl="1" eaLnBrk="1" hangingPunct="1">
              <a:lnSpc>
                <a:spcPct val="90000"/>
              </a:lnSpc>
            </a:pPr>
            <a:r>
              <a:rPr lang="en-US" altLang="zh-CN" sz="2200" dirty="0" smtClean="0">
                <a:ea typeface="SimSun" pitchFamily="2" charset="-122"/>
              </a:rPr>
              <a:t>No voting rights</a:t>
            </a:r>
          </a:p>
          <a:p>
            <a:pPr lvl="1" eaLnBrk="1" hangingPunct="1">
              <a:lnSpc>
                <a:spcPct val="90000"/>
              </a:lnSpc>
            </a:pPr>
            <a:r>
              <a:rPr lang="en-US" altLang="zh-CN" sz="2200" dirty="0" smtClean="0">
                <a:ea typeface="SimSun" pitchFamily="2" charset="-122"/>
              </a:rPr>
              <a:t>Requires repayment of principal and interest</a:t>
            </a:r>
          </a:p>
          <a:p>
            <a:pPr lvl="1" eaLnBrk="1" hangingPunct="1">
              <a:lnSpc>
                <a:spcPct val="90000"/>
              </a:lnSpc>
            </a:pPr>
            <a:r>
              <a:rPr lang="en-US" altLang="zh-CN" sz="2200" dirty="0" smtClean="0">
                <a:ea typeface="SimSun" pitchFamily="2" charset="-122"/>
              </a:rPr>
              <a:t>Interest is tax-deductible (some countries </a:t>
            </a:r>
            <a:r>
              <a:rPr lang="en-US" altLang="zh-CN" sz="2200" dirty="0" err="1" smtClean="0">
                <a:ea typeface="SimSun" pitchFamily="2" charset="-122"/>
              </a:rPr>
              <a:t>inc.</a:t>
            </a:r>
            <a:r>
              <a:rPr lang="en-US" altLang="zh-CN" sz="2200" dirty="0" smtClean="0">
                <a:ea typeface="SimSun" pitchFamily="2" charset="-122"/>
              </a:rPr>
              <a:t> US, but not always)</a:t>
            </a:r>
          </a:p>
          <a:p>
            <a:pPr lvl="1" eaLnBrk="1" hangingPunct="1">
              <a:lnSpc>
                <a:spcPct val="90000"/>
              </a:lnSpc>
            </a:pPr>
            <a:r>
              <a:rPr lang="en-US" altLang="zh-CN" sz="2200" dirty="0" smtClean="0">
                <a:ea typeface="SimSun" pitchFamily="2" charset="-122"/>
              </a:rPr>
              <a:t>Covenants can be restrictive</a:t>
            </a:r>
          </a:p>
        </p:txBody>
      </p:sp>
      <p:sp>
        <p:nvSpPr>
          <p:cNvPr id="478212" name="Rectangle 4"/>
          <p:cNvSpPr>
            <a:spLocks noGrp="1" noChangeArrowheads="1"/>
          </p:cNvSpPr>
          <p:nvPr>
            <p:ph sz="half" idx="2"/>
          </p:nvPr>
        </p:nvSpPr>
        <p:spPr/>
        <p:txBody>
          <a:bodyPr/>
          <a:lstStyle/>
          <a:p>
            <a:pPr eaLnBrk="1" hangingPunct="1">
              <a:lnSpc>
                <a:spcPct val="90000"/>
              </a:lnSpc>
            </a:pPr>
            <a:r>
              <a:rPr lang="en-US" altLang="zh-CN" sz="2600" smtClean="0">
                <a:solidFill>
                  <a:srgbClr val="C91F03"/>
                </a:solidFill>
                <a:ea typeface="SimSun" pitchFamily="2" charset="-122"/>
              </a:rPr>
              <a:t>Equity</a:t>
            </a:r>
          </a:p>
          <a:p>
            <a:pPr lvl="1" eaLnBrk="1" hangingPunct="1">
              <a:lnSpc>
                <a:spcPct val="90000"/>
              </a:lnSpc>
            </a:pPr>
            <a:r>
              <a:rPr lang="en-US" altLang="zh-CN" sz="2200" smtClean="0">
                <a:ea typeface="SimSun" pitchFamily="2" charset="-122"/>
              </a:rPr>
              <a:t>Ownership</a:t>
            </a:r>
          </a:p>
          <a:p>
            <a:pPr lvl="1" eaLnBrk="1" hangingPunct="1">
              <a:lnSpc>
                <a:spcPct val="90000"/>
              </a:lnSpc>
            </a:pPr>
            <a:r>
              <a:rPr lang="en-US" altLang="zh-CN" sz="2200" smtClean="0">
                <a:ea typeface="SimSun" pitchFamily="2" charset="-122"/>
              </a:rPr>
              <a:t>Voting rights on common stock</a:t>
            </a:r>
          </a:p>
          <a:p>
            <a:pPr lvl="1" eaLnBrk="1" hangingPunct="1">
              <a:lnSpc>
                <a:spcPct val="90000"/>
              </a:lnSpc>
            </a:pPr>
            <a:r>
              <a:rPr lang="en-US" altLang="zh-CN" sz="2200" smtClean="0">
                <a:ea typeface="SimSun" pitchFamily="2" charset="-122"/>
              </a:rPr>
              <a:t>Dividends on common stock are optional</a:t>
            </a:r>
          </a:p>
          <a:p>
            <a:pPr lvl="1" eaLnBrk="1" hangingPunct="1">
              <a:lnSpc>
                <a:spcPct val="90000"/>
              </a:lnSpc>
            </a:pPr>
            <a:r>
              <a:rPr lang="en-US" altLang="zh-CN" sz="2200" smtClean="0">
                <a:ea typeface="SimSun" pitchFamily="2" charset="-122"/>
              </a:rPr>
              <a:t>Dividends are paid from after-tax profits</a:t>
            </a:r>
          </a:p>
          <a:p>
            <a:pPr lvl="1" eaLnBrk="1" hangingPunct="1">
              <a:lnSpc>
                <a:spcPct val="90000"/>
              </a:lnSpc>
            </a:pPr>
            <a:r>
              <a:rPr lang="en-US" altLang="zh-CN" sz="2200" smtClean="0">
                <a:ea typeface="SimSun" pitchFamily="2" charset="-122"/>
              </a:rPr>
              <a:t>All cumulative preferred dividends must be paid before dividends paid on common stock</a:t>
            </a:r>
          </a:p>
        </p:txBody>
      </p:sp>
      <p:sp>
        <p:nvSpPr>
          <p:cNvPr id="63492" name="Slide Number Placeholder 3"/>
          <p:cNvSpPr>
            <a:spLocks noGrp="1"/>
          </p:cNvSpPr>
          <p:nvPr>
            <p:ph type="sldNum" sz="quarter" idx="10"/>
          </p:nvPr>
        </p:nvSpPr>
        <p:spPr>
          <a:prstGeom prst="rect">
            <a:avLst/>
          </a:prstGeom>
          <a:noFill/>
        </p:spPr>
        <p:txBody>
          <a:bodyPr/>
          <a:lstStyle/>
          <a:p>
            <a:fld id="{1A47DF43-25BB-4670-B365-463E6007913E}" type="slidenum">
              <a:rPr lang="en-US" altLang="en-US" smtClean="0"/>
              <a:pPr/>
              <a:t>74</a:t>
            </a:fld>
            <a:endParaRPr lang="en-US" altLang="en-US" smtClean="0"/>
          </a:p>
        </p:txBody>
      </p:sp>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
        <p:nvSpPr>
          <p:cNvPr id="2" name="Cloud Callout 1"/>
          <p:cNvSpPr/>
          <p:nvPr/>
        </p:nvSpPr>
        <p:spPr>
          <a:xfrm>
            <a:off x="1905000" y="5333999"/>
            <a:ext cx="3048000" cy="809625"/>
          </a:xfrm>
          <a:prstGeom prst="cloudCallout">
            <a:avLst>
              <a:gd name="adj1" fmla="val -30725"/>
              <a:gd name="adj2" fmla="val -1242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conditions in the contract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p:cTn id="7" dur="500" fill="hold"/>
                                        <p:tgtEl>
                                          <p:spTgt spid="4782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78211">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p:cTn id="11" dur="500" fill="hold"/>
                                        <p:tgtEl>
                                          <p:spTgt spid="478211">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478211">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p:cTn id="15" dur="500" fill="hold"/>
                                        <p:tgtEl>
                                          <p:spTgt spid="47821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478211">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p:cTn id="19" dur="500" fill="hold"/>
                                        <p:tgtEl>
                                          <p:spTgt spid="478211">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78211">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anim calcmode="lin" valueType="num">
                                      <p:cBhvr>
                                        <p:cTn id="23" dur="500" fill="hold"/>
                                        <p:tgtEl>
                                          <p:spTgt spid="478211">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478211">
                                            <p:txEl>
                                              <p:pRg st="4" end="4"/>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478211">
                                            <p:txEl>
                                              <p:pRg st="5" end="5"/>
                                            </p:txEl>
                                          </p:spTgt>
                                        </p:tgtEl>
                                        <p:attrNameLst>
                                          <p:attrName>style.visibility</p:attrName>
                                        </p:attrNameLst>
                                      </p:cBhvr>
                                      <p:to>
                                        <p:strVal val="visible"/>
                                      </p:to>
                                    </p:set>
                                    <p:anim calcmode="lin" valueType="num">
                                      <p:cBhvr>
                                        <p:cTn id="27" dur="500" fill="hold"/>
                                        <p:tgtEl>
                                          <p:spTgt spid="478211">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478211">
                                            <p:txEl>
                                              <p:pRg st="5" end="5"/>
                                            </p:txEl>
                                          </p:spTgt>
                                        </p:tgtEl>
                                        <p:attrNameLst>
                                          <p:attrName>ppt_h</p:attrName>
                                        </p:attrNameLst>
                                      </p:cBhvr>
                                      <p:tavLst>
                                        <p:tav tm="0">
                                          <p:val>
                                            <p:strVal val="#ppt_h"/>
                                          </p:val>
                                        </p:tav>
                                        <p:tav tm="100000">
                                          <p:val>
                                            <p:strVal val="#ppt_h"/>
                                          </p:val>
                                        </p:tav>
                                      </p:tavLst>
                                    </p:anim>
                                  </p:childTnLst>
                                </p:cTn>
                              </p:par>
                            </p:childTnLst>
                          </p:cTn>
                        </p:par>
                        <p:par>
                          <p:cTn id="29" fill="hold">
                            <p:stCondLst>
                              <p:cond delay="500"/>
                            </p:stCondLst>
                            <p:childTnLst>
                              <p:par>
                                <p:cTn id="30" presetID="17" presetClass="entr" presetSubtype="10" fill="hold" grpId="0" nodeType="afterEffect">
                                  <p:stCondLst>
                                    <p:cond delay="0"/>
                                  </p:stCondLst>
                                  <p:childTnLst>
                                    <p:set>
                                      <p:cBhvr>
                                        <p:cTn id="31" dur="1" fill="hold">
                                          <p:stCondLst>
                                            <p:cond delay="0"/>
                                          </p:stCondLst>
                                        </p:cTn>
                                        <p:tgtEl>
                                          <p:spTgt spid="478212">
                                            <p:txEl>
                                              <p:pRg st="0" end="0"/>
                                            </p:txEl>
                                          </p:spTgt>
                                        </p:tgtEl>
                                        <p:attrNameLst>
                                          <p:attrName>style.visibility</p:attrName>
                                        </p:attrNameLst>
                                      </p:cBhvr>
                                      <p:to>
                                        <p:strVal val="visible"/>
                                      </p:to>
                                    </p:set>
                                    <p:anim calcmode="lin" valueType="num">
                                      <p:cBhvr>
                                        <p:cTn id="32" dur="500" fill="hold"/>
                                        <p:tgtEl>
                                          <p:spTgt spid="478212">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78212">
                                            <p:txEl>
                                              <p:pRg st="0" end="0"/>
                                            </p:txEl>
                                          </p:spTgt>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0"/>
                                  </p:stCondLst>
                                  <p:childTnLst>
                                    <p:set>
                                      <p:cBhvr>
                                        <p:cTn id="35" dur="1" fill="hold">
                                          <p:stCondLst>
                                            <p:cond delay="0"/>
                                          </p:stCondLst>
                                        </p:cTn>
                                        <p:tgtEl>
                                          <p:spTgt spid="478212">
                                            <p:txEl>
                                              <p:pRg st="1" end="1"/>
                                            </p:txEl>
                                          </p:spTgt>
                                        </p:tgtEl>
                                        <p:attrNameLst>
                                          <p:attrName>style.visibility</p:attrName>
                                        </p:attrNameLst>
                                      </p:cBhvr>
                                      <p:to>
                                        <p:strVal val="visible"/>
                                      </p:to>
                                    </p:set>
                                    <p:anim calcmode="lin" valueType="num">
                                      <p:cBhvr>
                                        <p:cTn id="36" dur="500" fill="hold"/>
                                        <p:tgtEl>
                                          <p:spTgt spid="478212">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478212">
                                            <p:txEl>
                                              <p:pRg st="1" end="1"/>
                                            </p:txEl>
                                          </p:spTgt>
                                        </p:tgtEl>
                                        <p:attrNameLst>
                                          <p:attrName>ppt_h</p:attrName>
                                        </p:attrNameLst>
                                      </p:cBhvr>
                                      <p:tavLst>
                                        <p:tav tm="0">
                                          <p:val>
                                            <p:strVal val="#ppt_h"/>
                                          </p:val>
                                        </p:tav>
                                        <p:tav tm="100000">
                                          <p:val>
                                            <p:strVal val="#ppt_h"/>
                                          </p:val>
                                        </p:tav>
                                      </p:tavLst>
                                    </p:anim>
                                  </p:childTnLst>
                                </p:cTn>
                              </p:par>
                              <p:par>
                                <p:cTn id="38" presetID="17" presetClass="entr" presetSubtype="10" fill="hold" grpId="0" nodeType="withEffect">
                                  <p:stCondLst>
                                    <p:cond delay="0"/>
                                  </p:stCondLst>
                                  <p:childTnLst>
                                    <p:set>
                                      <p:cBhvr>
                                        <p:cTn id="39" dur="1" fill="hold">
                                          <p:stCondLst>
                                            <p:cond delay="0"/>
                                          </p:stCondLst>
                                        </p:cTn>
                                        <p:tgtEl>
                                          <p:spTgt spid="478212">
                                            <p:txEl>
                                              <p:pRg st="2" end="2"/>
                                            </p:txEl>
                                          </p:spTgt>
                                        </p:tgtEl>
                                        <p:attrNameLst>
                                          <p:attrName>style.visibility</p:attrName>
                                        </p:attrNameLst>
                                      </p:cBhvr>
                                      <p:to>
                                        <p:strVal val="visible"/>
                                      </p:to>
                                    </p:set>
                                    <p:anim calcmode="lin" valueType="num">
                                      <p:cBhvr>
                                        <p:cTn id="40" dur="500" fill="hold"/>
                                        <p:tgtEl>
                                          <p:spTgt spid="478212">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478212">
                                            <p:txEl>
                                              <p:pRg st="2" end="2"/>
                                            </p:txEl>
                                          </p:spTgt>
                                        </p:tgtEl>
                                        <p:attrNameLst>
                                          <p:attrName>ppt_h</p:attrName>
                                        </p:attrNameLst>
                                      </p:cBhvr>
                                      <p:tavLst>
                                        <p:tav tm="0">
                                          <p:val>
                                            <p:strVal val="#ppt_h"/>
                                          </p:val>
                                        </p:tav>
                                        <p:tav tm="100000">
                                          <p:val>
                                            <p:strVal val="#ppt_h"/>
                                          </p:val>
                                        </p:tav>
                                      </p:tavLst>
                                    </p:anim>
                                  </p:childTnLst>
                                </p:cTn>
                              </p:par>
                              <p:par>
                                <p:cTn id="42" presetID="17" presetClass="entr" presetSubtype="10" fill="hold" grpId="0" nodeType="withEffect">
                                  <p:stCondLst>
                                    <p:cond delay="0"/>
                                  </p:stCondLst>
                                  <p:childTnLst>
                                    <p:set>
                                      <p:cBhvr>
                                        <p:cTn id="43" dur="1" fill="hold">
                                          <p:stCondLst>
                                            <p:cond delay="0"/>
                                          </p:stCondLst>
                                        </p:cTn>
                                        <p:tgtEl>
                                          <p:spTgt spid="478212">
                                            <p:txEl>
                                              <p:pRg st="3" end="3"/>
                                            </p:txEl>
                                          </p:spTgt>
                                        </p:tgtEl>
                                        <p:attrNameLst>
                                          <p:attrName>style.visibility</p:attrName>
                                        </p:attrNameLst>
                                      </p:cBhvr>
                                      <p:to>
                                        <p:strVal val="visible"/>
                                      </p:to>
                                    </p:set>
                                    <p:anim calcmode="lin" valueType="num">
                                      <p:cBhvr>
                                        <p:cTn id="44" dur="500" fill="hold"/>
                                        <p:tgtEl>
                                          <p:spTgt spid="478212">
                                            <p:txEl>
                                              <p:pRg st="3" end="3"/>
                                            </p:txEl>
                                          </p:spTgt>
                                        </p:tgtEl>
                                        <p:attrNameLst>
                                          <p:attrName>ppt_w</p:attrName>
                                        </p:attrNameLst>
                                      </p:cBhvr>
                                      <p:tavLst>
                                        <p:tav tm="0">
                                          <p:val>
                                            <p:fltVal val="0"/>
                                          </p:val>
                                        </p:tav>
                                        <p:tav tm="100000">
                                          <p:val>
                                            <p:strVal val="#ppt_w"/>
                                          </p:val>
                                        </p:tav>
                                      </p:tavLst>
                                    </p:anim>
                                    <p:anim calcmode="lin" valueType="num">
                                      <p:cBhvr>
                                        <p:cTn id="45" dur="500" fill="hold"/>
                                        <p:tgtEl>
                                          <p:spTgt spid="478212">
                                            <p:txEl>
                                              <p:pRg st="3" end="3"/>
                                            </p:txEl>
                                          </p:spTgt>
                                        </p:tgtEl>
                                        <p:attrNameLst>
                                          <p:attrName>ppt_h</p:attrName>
                                        </p:attrNameLst>
                                      </p:cBhvr>
                                      <p:tavLst>
                                        <p:tav tm="0">
                                          <p:val>
                                            <p:strVal val="#ppt_h"/>
                                          </p:val>
                                        </p:tav>
                                        <p:tav tm="100000">
                                          <p:val>
                                            <p:strVal val="#ppt_h"/>
                                          </p:val>
                                        </p:tav>
                                      </p:tavLst>
                                    </p:anim>
                                  </p:childTnLst>
                                </p:cTn>
                              </p:par>
                              <p:par>
                                <p:cTn id="46" presetID="17" presetClass="entr" presetSubtype="10" fill="hold" grpId="0" nodeType="withEffect">
                                  <p:stCondLst>
                                    <p:cond delay="0"/>
                                  </p:stCondLst>
                                  <p:childTnLst>
                                    <p:set>
                                      <p:cBhvr>
                                        <p:cTn id="47" dur="1" fill="hold">
                                          <p:stCondLst>
                                            <p:cond delay="0"/>
                                          </p:stCondLst>
                                        </p:cTn>
                                        <p:tgtEl>
                                          <p:spTgt spid="478212">
                                            <p:txEl>
                                              <p:pRg st="4" end="4"/>
                                            </p:txEl>
                                          </p:spTgt>
                                        </p:tgtEl>
                                        <p:attrNameLst>
                                          <p:attrName>style.visibility</p:attrName>
                                        </p:attrNameLst>
                                      </p:cBhvr>
                                      <p:to>
                                        <p:strVal val="visible"/>
                                      </p:to>
                                    </p:set>
                                    <p:anim calcmode="lin" valueType="num">
                                      <p:cBhvr>
                                        <p:cTn id="48" dur="500" fill="hold"/>
                                        <p:tgtEl>
                                          <p:spTgt spid="478212">
                                            <p:txEl>
                                              <p:pRg st="4" end="4"/>
                                            </p:txEl>
                                          </p:spTgt>
                                        </p:tgtEl>
                                        <p:attrNameLst>
                                          <p:attrName>ppt_w</p:attrName>
                                        </p:attrNameLst>
                                      </p:cBhvr>
                                      <p:tavLst>
                                        <p:tav tm="0">
                                          <p:val>
                                            <p:fltVal val="0"/>
                                          </p:val>
                                        </p:tav>
                                        <p:tav tm="100000">
                                          <p:val>
                                            <p:strVal val="#ppt_w"/>
                                          </p:val>
                                        </p:tav>
                                      </p:tavLst>
                                    </p:anim>
                                    <p:anim calcmode="lin" valueType="num">
                                      <p:cBhvr>
                                        <p:cTn id="49" dur="500" fill="hold"/>
                                        <p:tgtEl>
                                          <p:spTgt spid="478212">
                                            <p:txEl>
                                              <p:pRg st="4" end="4"/>
                                            </p:txEl>
                                          </p:spTgt>
                                        </p:tgtEl>
                                        <p:attrNameLst>
                                          <p:attrName>ppt_h</p:attrName>
                                        </p:attrNameLst>
                                      </p:cBhvr>
                                      <p:tavLst>
                                        <p:tav tm="0">
                                          <p:val>
                                            <p:strVal val="#ppt_h"/>
                                          </p:val>
                                        </p:tav>
                                        <p:tav tm="100000">
                                          <p:val>
                                            <p:strVal val="#ppt_h"/>
                                          </p:val>
                                        </p:tav>
                                      </p:tavLst>
                                    </p:anim>
                                  </p:childTnLst>
                                </p:cTn>
                              </p:par>
                              <p:par>
                                <p:cTn id="50" presetID="17" presetClass="entr" presetSubtype="10" fill="hold" grpId="0" nodeType="withEffect">
                                  <p:stCondLst>
                                    <p:cond delay="0"/>
                                  </p:stCondLst>
                                  <p:childTnLst>
                                    <p:set>
                                      <p:cBhvr>
                                        <p:cTn id="51" dur="1" fill="hold">
                                          <p:stCondLst>
                                            <p:cond delay="0"/>
                                          </p:stCondLst>
                                        </p:cTn>
                                        <p:tgtEl>
                                          <p:spTgt spid="478212">
                                            <p:txEl>
                                              <p:pRg st="5" end="5"/>
                                            </p:txEl>
                                          </p:spTgt>
                                        </p:tgtEl>
                                        <p:attrNameLst>
                                          <p:attrName>style.visibility</p:attrName>
                                        </p:attrNameLst>
                                      </p:cBhvr>
                                      <p:to>
                                        <p:strVal val="visible"/>
                                      </p:to>
                                    </p:set>
                                    <p:anim calcmode="lin" valueType="num">
                                      <p:cBhvr>
                                        <p:cTn id="52" dur="500" fill="hold"/>
                                        <p:tgtEl>
                                          <p:spTgt spid="478212">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47821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P spid="478212" grpId="0" build="p" autoUpdateAnimBg="0"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Securities &amp; Capital Markets</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Securities = negotiable, tradable financial instruments</a:t>
            </a:r>
          </a:p>
          <a:p>
            <a:pPr lvl="1"/>
            <a:r>
              <a:rPr lang="en-US" dirty="0" smtClean="0"/>
              <a:t>Include equity securities (stocks/shares) and debt securities (bonds/notes)</a:t>
            </a:r>
          </a:p>
          <a:p>
            <a:r>
              <a:rPr lang="en-US" dirty="0" smtClean="0"/>
              <a:t>Capital markets = markets where securities are traded and where firms can raise capital (either equity capital or debt capital)</a:t>
            </a:r>
          </a:p>
          <a:p>
            <a:pPr lvl="1"/>
            <a:r>
              <a:rPr lang="en-US" dirty="0" smtClean="0"/>
              <a:t>Include Equity </a:t>
            </a:r>
            <a:r>
              <a:rPr lang="en-US" dirty="0"/>
              <a:t>C</a:t>
            </a:r>
            <a:r>
              <a:rPr lang="en-US" dirty="0" smtClean="0"/>
              <a:t>apital Markets (ECM) and Debt </a:t>
            </a:r>
            <a:r>
              <a:rPr lang="en-US" dirty="0"/>
              <a:t>C</a:t>
            </a:r>
            <a:r>
              <a:rPr lang="en-US" dirty="0" smtClean="0"/>
              <a:t>apital Markets (DCM)</a:t>
            </a:r>
          </a:p>
          <a:p>
            <a:r>
              <a:rPr lang="en-US" dirty="0" smtClean="0"/>
              <a:t>Financial markets include but are not limited to, capital markets. For example:</a:t>
            </a:r>
          </a:p>
          <a:p>
            <a:pPr lvl="1"/>
            <a:r>
              <a:rPr lang="en-US" dirty="0" smtClean="0"/>
              <a:t>Foreign Exchange (FX) market (market for trading currencies) – the largest and most liquid of all financial markets, is not a “capital market” since participants don’t raise capital</a:t>
            </a:r>
          </a:p>
          <a:p>
            <a:pPr lvl="1"/>
            <a:r>
              <a:rPr lang="en-US" dirty="0" smtClean="0"/>
              <a:t>Commodities market</a:t>
            </a:r>
          </a:p>
          <a:p>
            <a:pPr lvl="1"/>
            <a:r>
              <a:rPr lang="en-US" dirty="0" smtClean="0"/>
              <a:t>Loan market</a:t>
            </a:r>
          </a:p>
          <a:p>
            <a:pPr lvl="1"/>
            <a:r>
              <a:rPr lang="en-US" dirty="0" smtClean="0"/>
              <a:t>Money market (interbank, commercial paper, CDs…)</a:t>
            </a:r>
          </a:p>
          <a:p>
            <a:pPr lvl="1"/>
            <a:r>
              <a:rPr lang="en-US" dirty="0" smtClean="0"/>
              <a:t>Derivatives market</a:t>
            </a:r>
          </a:p>
        </p:txBody>
      </p:sp>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75</a:t>
            </a:fld>
            <a:endParaRPr lang="en-US" altLang="en-US"/>
          </a:p>
        </p:txBody>
      </p:sp>
      <p:sp>
        <p:nvSpPr>
          <p:cNvPr id="4" name="Footer Placeholder 3"/>
          <p:cNvSpPr>
            <a:spLocks noGrp="1"/>
          </p:cNvSpPr>
          <p:nvPr>
            <p:ph type="ftr" sz="quarter" idx="11"/>
          </p:nvPr>
        </p:nvSpPr>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1992601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p:cNvSpPr>
            <a:spLocks noGrp="1" noChangeArrowheads="1"/>
          </p:cNvSpPr>
          <p:nvPr>
            <p:ph type="title"/>
          </p:nvPr>
        </p:nvSpPr>
        <p:spPr/>
        <p:txBody>
          <a:bodyPr/>
          <a:lstStyle/>
          <a:p>
            <a:pPr eaLnBrk="1" hangingPunct="1"/>
            <a:r>
              <a:rPr lang="en-US" altLang="zh-CN" dirty="0" smtClean="0">
                <a:ea typeface="SimSun" pitchFamily="2" charset="-122"/>
              </a:rPr>
              <a:t>Debt v. Equity Markets</a:t>
            </a:r>
          </a:p>
        </p:txBody>
      </p:sp>
      <p:sp>
        <p:nvSpPr>
          <p:cNvPr id="69636" name="Slide Number Placeholder 3"/>
          <p:cNvSpPr>
            <a:spLocks noGrp="1"/>
          </p:cNvSpPr>
          <p:nvPr>
            <p:ph type="sldNum" sz="quarter" idx="10"/>
          </p:nvPr>
        </p:nvSpPr>
        <p:spPr>
          <a:prstGeom prst="rect">
            <a:avLst/>
          </a:prstGeom>
          <a:noFill/>
        </p:spPr>
        <p:txBody>
          <a:bodyPr/>
          <a:lstStyle/>
          <a:p>
            <a:fld id="{DF7846ED-4505-4857-9441-4B51D50615BA}" type="slidenum">
              <a:rPr lang="en-US" altLang="en-US" smtClean="0"/>
              <a:pPr/>
              <a:t>76</a:t>
            </a:fld>
            <a:endParaRPr lang="en-US" altLang="en-US" smtClean="0"/>
          </a:p>
        </p:txBody>
      </p:sp>
      <p:sp>
        <p:nvSpPr>
          <p:cNvPr id="452621" name="Text Box 13"/>
          <p:cNvSpPr txBox="1">
            <a:spLocks noChangeArrowheads="1"/>
          </p:cNvSpPr>
          <p:nvPr/>
        </p:nvSpPr>
        <p:spPr bwMode="auto">
          <a:xfrm>
            <a:off x="6400800" y="5791200"/>
            <a:ext cx="1219200" cy="457200"/>
          </a:xfrm>
          <a:prstGeom prst="rect">
            <a:avLst/>
          </a:prstGeom>
          <a:noFill/>
          <a:ln w="9525">
            <a:noFill/>
            <a:miter lim="800000"/>
            <a:headEnd/>
            <a:tailEnd/>
          </a:ln>
        </p:spPr>
        <p:txBody>
          <a:bodyPr>
            <a:spAutoFit/>
          </a:bodyPr>
          <a:lstStyle/>
          <a:p>
            <a:pPr>
              <a:spcBef>
                <a:spcPct val="50000"/>
              </a:spcBef>
            </a:pPr>
            <a:r>
              <a:rPr lang="en-US" altLang="zh-CN" sz="2400" dirty="0">
                <a:ea typeface="新細明體" charset="-120"/>
              </a:rPr>
              <a:t>Hybrids</a:t>
            </a:r>
          </a:p>
        </p:txBody>
      </p:sp>
      <p:sp>
        <p:nvSpPr>
          <p:cNvPr id="18" name="Oval 3"/>
          <p:cNvSpPr>
            <a:spLocks noChangeArrowheads="1"/>
          </p:cNvSpPr>
          <p:nvPr/>
        </p:nvSpPr>
        <p:spPr bwMode="auto">
          <a:xfrm>
            <a:off x="533400" y="2133600"/>
            <a:ext cx="5410200" cy="4038600"/>
          </a:xfrm>
          <a:prstGeom prst="ellipse">
            <a:avLst/>
          </a:prstGeom>
          <a:noFill/>
          <a:ln w="76200">
            <a:solidFill>
              <a:srgbClr val="FF3300"/>
            </a:solidFill>
            <a:round/>
            <a:headEnd/>
            <a:tailEnd/>
          </a:ln>
        </p:spPr>
        <p:txBody>
          <a:bodyPr wrap="none" anchor="ctr"/>
          <a:lstStyle/>
          <a:p>
            <a:pPr algn="ctr"/>
            <a:endParaRPr lang="zh-CN" altLang="zh-CN">
              <a:solidFill>
                <a:srgbClr val="FF3300"/>
              </a:solidFill>
              <a:ea typeface="新細明體" charset="-120"/>
            </a:endParaRPr>
          </a:p>
        </p:txBody>
      </p:sp>
      <p:sp>
        <p:nvSpPr>
          <p:cNvPr id="19" name="Oval 4"/>
          <p:cNvSpPr>
            <a:spLocks noChangeArrowheads="1"/>
          </p:cNvSpPr>
          <p:nvPr/>
        </p:nvSpPr>
        <p:spPr bwMode="auto">
          <a:xfrm>
            <a:off x="5486400" y="2514600"/>
            <a:ext cx="2667000" cy="2590800"/>
          </a:xfrm>
          <a:prstGeom prst="ellipse">
            <a:avLst/>
          </a:prstGeom>
          <a:noFill/>
          <a:ln w="76200">
            <a:solidFill>
              <a:schemeClr val="folHlink"/>
            </a:solidFill>
            <a:round/>
            <a:headEnd/>
            <a:tailEnd/>
          </a:ln>
        </p:spPr>
        <p:txBody>
          <a:bodyPr wrap="none" anchor="ctr"/>
          <a:lstStyle/>
          <a:p>
            <a:endParaRPr lang="zh-CN" altLang="en-US">
              <a:ea typeface="SimSun" pitchFamily="2" charset="-122"/>
            </a:endParaRPr>
          </a:p>
        </p:txBody>
      </p:sp>
      <p:sp>
        <p:nvSpPr>
          <p:cNvPr id="20" name="Line 5"/>
          <p:cNvSpPr>
            <a:spLocks noChangeShapeType="1"/>
          </p:cNvSpPr>
          <p:nvPr/>
        </p:nvSpPr>
        <p:spPr bwMode="auto">
          <a:xfrm flipH="1">
            <a:off x="2590800" y="2209800"/>
            <a:ext cx="0" cy="3886200"/>
          </a:xfrm>
          <a:prstGeom prst="line">
            <a:avLst/>
          </a:prstGeom>
          <a:noFill/>
          <a:ln w="9525">
            <a:solidFill>
              <a:schemeClr val="tx1"/>
            </a:solidFill>
            <a:round/>
            <a:headEnd/>
            <a:tailEnd/>
          </a:ln>
        </p:spPr>
        <p:txBody>
          <a:bodyPr/>
          <a:lstStyle/>
          <a:p>
            <a:endParaRPr lang="zh-TW" altLang="en-US"/>
          </a:p>
        </p:txBody>
      </p:sp>
      <p:sp>
        <p:nvSpPr>
          <p:cNvPr id="21" name="Line 6"/>
          <p:cNvSpPr>
            <a:spLocks noChangeShapeType="1"/>
          </p:cNvSpPr>
          <p:nvPr/>
        </p:nvSpPr>
        <p:spPr bwMode="auto">
          <a:xfrm>
            <a:off x="4191000" y="2209800"/>
            <a:ext cx="0" cy="3810000"/>
          </a:xfrm>
          <a:prstGeom prst="line">
            <a:avLst/>
          </a:prstGeom>
          <a:noFill/>
          <a:ln w="9525">
            <a:solidFill>
              <a:schemeClr val="tx1"/>
            </a:solidFill>
            <a:round/>
            <a:headEnd/>
            <a:tailEnd/>
          </a:ln>
        </p:spPr>
        <p:txBody>
          <a:bodyPr/>
          <a:lstStyle/>
          <a:p>
            <a:endParaRPr lang="zh-TW" altLang="en-US"/>
          </a:p>
        </p:txBody>
      </p:sp>
      <p:sp>
        <p:nvSpPr>
          <p:cNvPr id="22" name="Text Box 7"/>
          <p:cNvSpPr txBox="1">
            <a:spLocks noChangeArrowheads="1"/>
          </p:cNvSpPr>
          <p:nvPr/>
        </p:nvSpPr>
        <p:spPr bwMode="auto">
          <a:xfrm>
            <a:off x="6248400" y="3200400"/>
            <a:ext cx="1752600" cy="946150"/>
          </a:xfrm>
          <a:prstGeom prst="rect">
            <a:avLst/>
          </a:prstGeom>
          <a:noFill/>
          <a:ln w="9525">
            <a:noFill/>
            <a:miter lim="800000"/>
            <a:headEnd/>
            <a:tailEnd/>
          </a:ln>
        </p:spPr>
        <p:txBody>
          <a:bodyPr>
            <a:spAutoFit/>
          </a:bodyPr>
          <a:lstStyle/>
          <a:p>
            <a:pPr>
              <a:spcBef>
                <a:spcPct val="50000"/>
              </a:spcBef>
            </a:pPr>
            <a:r>
              <a:rPr lang="en-US" altLang="zh-CN" sz="2800">
                <a:solidFill>
                  <a:schemeClr val="folHlink"/>
                </a:solidFill>
                <a:ea typeface="新細明體" charset="-120"/>
              </a:rPr>
              <a:t>Equity Markets</a:t>
            </a:r>
          </a:p>
        </p:txBody>
      </p:sp>
      <p:sp>
        <p:nvSpPr>
          <p:cNvPr id="23" name="Text Box 8"/>
          <p:cNvSpPr txBox="1">
            <a:spLocks noChangeArrowheads="1"/>
          </p:cNvSpPr>
          <p:nvPr/>
        </p:nvSpPr>
        <p:spPr bwMode="auto">
          <a:xfrm>
            <a:off x="2667000" y="2178050"/>
            <a:ext cx="1676400" cy="946150"/>
          </a:xfrm>
          <a:prstGeom prst="rect">
            <a:avLst/>
          </a:prstGeom>
          <a:noFill/>
          <a:ln w="9525">
            <a:noFill/>
            <a:miter lim="800000"/>
            <a:headEnd/>
            <a:tailEnd/>
          </a:ln>
        </p:spPr>
        <p:txBody>
          <a:bodyPr>
            <a:spAutoFit/>
          </a:bodyPr>
          <a:lstStyle/>
          <a:p>
            <a:pPr>
              <a:spcBef>
                <a:spcPct val="50000"/>
              </a:spcBef>
            </a:pPr>
            <a:r>
              <a:rPr lang="en-US" altLang="zh-CN" sz="2800" dirty="0">
                <a:solidFill>
                  <a:srgbClr val="FF3300"/>
                </a:solidFill>
                <a:ea typeface="新細明體" charset="-120"/>
              </a:rPr>
              <a:t>Debt Markets</a:t>
            </a:r>
          </a:p>
        </p:txBody>
      </p:sp>
      <p:sp>
        <p:nvSpPr>
          <p:cNvPr id="24" name="Text Box 9"/>
          <p:cNvSpPr txBox="1">
            <a:spLocks noChangeArrowheads="1"/>
          </p:cNvSpPr>
          <p:nvPr/>
        </p:nvSpPr>
        <p:spPr bwMode="auto">
          <a:xfrm>
            <a:off x="990600" y="3719513"/>
            <a:ext cx="1371600" cy="1004887"/>
          </a:xfrm>
          <a:prstGeom prst="rect">
            <a:avLst/>
          </a:prstGeom>
          <a:noFill/>
          <a:ln w="9525">
            <a:noFill/>
            <a:miter lim="800000"/>
            <a:headEnd/>
            <a:tailEnd/>
          </a:ln>
        </p:spPr>
        <p:txBody>
          <a:bodyPr>
            <a:spAutoFit/>
          </a:bodyPr>
          <a:lstStyle/>
          <a:p>
            <a:pPr>
              <a:spcBef>
                <a:spcPct val="50000"/>
              </a:spcBef>
            </a:pPr>
            <a:r>
              <a:rPr lang="en-US" altLang="zh-CN" sz="2400">
                <a:ea typeface="新細明體" charset="-120"/>
              </a:rPr>
              <a:t>Money</a:t>
            </a:r>
          </a:p>
          <a:p>
            <a:pPr>
              <a:spcBef>
                <a:spcPct val="50000"/>
              </a:spcBef>
            </a:pPr>
            <a:r>
              <a:rPr lang="en-US" altLang="zh-CN" sz="2400">
                <a:ea typeface="新細明體" charset="-120"/>
              </a:rPr>
              <a:t>Markets</a:t>
            </a:r>
          </a:p>
        </p:txBody>
      </p:sp>
      <p:sp>
        <p:nvSpPr>
          <p:cNvPr id="25" name="Text Box 10"/>
          <p:cNvSpPr txBox="1">
            <a:spLocks noChangeArrowheads="1"/>
          </p:cNvSpPr>
          <p:nvPr/>
        </p:nvSpPr>
        <p:spPr bwMode="auto">
          <a:xfrm>
            <a:off x="2819400" y="3948113"/>
            <a:ext cx="1295400" cy="1004887"/>
          </a:xfrm>
          <a:prstGeom prst="rect">
            <a:avLst/>
          </a:prstGeom>
          <a:noFill/>
          <a:ln w="9525">
            <a:noFill/>
            <a:miter lim="800000"/>
            <a:headEnd/>
            <a:tailEnd/>
          </a:ln>
        </p:spPr>
        <p:txBody>
          <a:bodyPr>
            <a:spAutoFit/>
          </a:bodyPr>
          <a:lstStyle/>
          <a:p>
            <a:pPr>
              <a:spcBef>
                <a:spcPct val="50000"/>
              </a:spcBef>
            </a:pPr>
            <a:r>
              <a:rPr lang="en-US" altLang="zh-CN" sz="2400" dirty="0">
                <a:ea typeface="新細明體" charset="-120"/>
              </a:rPr>
              <a:t>Loan</a:t>
            </a:r>
          </a:p>
          <a:p>
            <a:pPr>
              <a:spcBef>
                <a:spcPct val="50000"/>
              </a:spcBef>
            </a:pPr>
            <a:r>
              <a:rPr lang="en-US" altLang="zh-CN" sz="2400" dirty="0">
                <a:ea typeface="新細明體" charset="-120"/>
              </a:rPr>
              <a:t>Markets</a:t>
            </a:r>
          </a:p>
        </p:txBody>
      </p:sp>
      <p:sp>
        <p:nvSpPr>
          <p:cNvPr id="26" name="Text Box 11"/>
          <p:cNvSpPr txBox="1">
            <a:spLocks noChangeArrowheads="1"/>
          </p:cNvSpPr>
          <p:nvPr/>
        </p:nvSpPr>
        <p:spPr bwMode="auto">
          <a:xfrm>
            <a:off x="4724400" y="3536950"/>
            <a:ext cx="457200" cy="1187450"/>
          </a:xfrm>
          <a:prstGeom prst="rect">
            <a:avLst/>
          </a:prstGeom>
          <a:noFill/>
          <a:ln w="9525">
            <a:noFill/>
            <a:miter lim="800000"/>
            <a:headEnd/>
            <a:tailEnd/>
          </a:ln>
        </p:spPr>
        <p:txBody>
          <a:bodyPr>
            <a:spAutoFit/>
          </a:bodyPr>
          <a:lstStyle/>
          <a:p>
            <a:pPr>
              <a:spcBef>
                <a:spcPct val="50000"/>
              </a:spcBef>
            </a:pPr>
            <a:r>
              <a:rPr lang="en-US" altLang="zh-CN" sz="2400" b="1">
                <a:ea typeface="新細明體" charset="-120"/>
              </a:rPr>
              <a:t>DCM</a:t>
            </a:r>
          </a:p>
        </p:txBody>
      </p:sp>
      <p:sp>
        <p:nvSpPr>
          <p:cNvPr id="27" name="Line 12"/>
          <p:cNvSpPr>
            <a:spLocks noChangeShapeType="1"/>
          </p:cNvSpPr>
          <p:nvPr/>
        </p:nvSpPr>
        <p:spPr bwMode="auto">
          <a:xfrm flipH="1" flipV="1">
            <a:off x="5715000" y="3810000"/>
            <a:ext cx="685800" cy="1905000"/>
          </a:xfrm>
          <a:prstGeom prst="line">
            <a:avLst/>
          </a:prstGeom>
          <a:noFill/>
          <a:ln w="9525">
            <a:solidFill>
              <a:schemeClr val="tx1"/>
            </a:solidFill>
            <a:round/>
            <a:headEnd/>
            <a:tailEnd type="triangle" w="med" len="med"/>
          </a:ln>
        </p:spPr>
        <p:txBody>
          <a:bodyPr/>
          <a:lstStyle/>
          <a:p>
            <a:endParaRPr lang="zh-TW" altLang="en-US"/>
          </a:p>
        </p:txBody>
      </p:sp>
      <p:sp>
        <p:nvSpPr>
          <p:cNvPr id="15"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2621"/>
                                        </p:tgtEl>
                                        <p:attrNameLst>
                                          <p:attrName>style.visibility</p:attrName>
                                        </p:attrNameLst>
                                      </p:cBhvr>
                                      <p:to>
                                        <p:strVal val="visible"/>
                                      </p:to>
                                    </p:set>
                                    <p:animEffect transition="in" filter="dissolve">
                                      <p:cBhvr>
                                        <p:cTn id="7" dur="500"/>
                                        <p:tgtEl>
                                          <p:spTgt spid="4526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dissolv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dissolv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21" grpId="0"/>
      <p:bldP spid="18" grpId="0" animBg="1"/>
      <p:bldP spid="19" grpId="0" animBg="1"/>
      <p:bldP spid="20" grpId="0" animBg="1"/>
      <p:bldP spid="21" grpId="0" animBg="1"/>
      <p:bldP spid="22" grpId="0"/>
      <p:bldP spid="23" grpId="0"/>
      <p:bldP spid="24" grpId="0"/>
      <p:bldP spid="25" grpId="0"/>
      <p:bldP spid="26" grpId="0"/>
      <p:bldP spid="2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pPr eaLnBrk="1" hangingPunct="1"/>
            <a:r>
              <a:rPr lang="en-US" altLang="zh-CN" sz="4100" dirty="0" smtClean="0">
                <a:ea typeface="SimSun" pitchFamily="2" charset="-122"/>
              </a:rPr>
              <a:t>Test Your Understanding/PRS time!</a:t>
            </a:r>
          </a:p>
        </p:txBody>
      </p:sp>
      <p:sp>
        <p:nvSpPr>
          <p:cNvPr id="8" name="Content Placeholder 7"/>
          <p:cNvSpPr>
            <a:spLocks noGrp="1"/>
          </p:cNvSpPr>
          <p:nvPr>
            <p:ph sz="half" idx="1"/>
          </p:nvPr>
        </p:nvSpPr>
        <p:spPr/>
        <p:txBody>
          <a:bodyPr/>
          <a:lstStyle/>
          <a:p>
            <a:r>
              <a:rPr lang="en-US" altLang="zh-CN" dirty="0" smtClean="0">
                <a:ea typeface="SimSun" pitchFamily="2" charset="-122"/>
              </a:rPr>
              <a:t>If a company issues bonds, which type of market does it use?</a:t>
            </a:r>
          </a:p>
          <a:p>
            <a:pPr lvl="1"/>
            <a:r>
              <a:rPr lang="en-US" altLang="zh-CN" dirty="0" smtClean="0">
                <a:ea typeface="SimSun" pitchFamily="2" charset="-122"/>
              </a:rPr>
              <a:t>ECM</a:t>
            </a:r>
          </a:p>
          <a:p>
            <a:pPr lvl="1"/>
            <a:r>
              <a:rPr lang="en-US" altLang="zh-CN" dirty="0" smtClean="0">
                <a:ea typeface="SimSun" pitchFamily="2" charset="-122"/>
              </a:rPr>
              <a:t>DCM</a:t>
            </a:r>
          </a:p>
          <a:p>
            <a:r>
              <a:rPr lang="en-US" altLang="zh-TW" dirty="0" smtClean="0"/>
              <a:t>The FX market is a</a:t>
            </a:r>
          </a:p>
          <a:p>
            <a:pPr lvl="1"/>
            <a:r>
              <a:rPr lang="en-US" altLang="zh-TW" dirty="0" smtClean="0"/>
              <a:t>Capital market</a:t>
            </a:r>
          </a:p>
          <a:p>
            <a:pPr lvl="1"/>
            <a:r>
              <a:rPr lang="en-US" altLang="zh-TW" dirty="0" smtClean="0"/>
              <a:t>Financial market</a:t>
            </a:r>
            <a:endParaRPr lang="zh-TW" altLang="en-US" dirty="0"/>
          </a:p>
        </p:txBody>
      </p:sp>
      <p:sp>
        <p:nvSpPr>
          <p:cNvPr id="9" name="Content Placeholder 8"/>
          <p:cNvSpPr>
            <a:spLocks noGrp="1"/>
          </p:cNvSpPr>
          <p:nvPr>
            <p:ph sz="half" idx="2"/>
          </p:nvPr>
        </p:nvSpPr>
        <p:spPr/>
        <p:txBody>
          <a:bodyPr/>
          <a:lstStyle/>
          <a:p>
            <a:endParaRPr lang="zh-TW" alt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3852" y="1676400"/>
            <a:ext cx="3810548" cy="354025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77</a:t>
            </a:fld>
            <a:endParaRPr lang="en-US" altLang="en-US"/>
          </a:p>
        </p:txBody>
      </p:sp>
      <p:sp>
        <p:nvSpPr>
          <p:cNvPr id="10"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39420729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TW" smtClean="0">
                <a:ea typeface="PMingLiU" pitchFamily="18" charset="-120"/>
              </a:rPr>
              <a:t>Market Organization</a:t>
            </a:r>
          </a:p>
        </p:txBody>
      </p:sp>
      <p:sp>
        <p:nvSpPr>
          <p:cNvPr id="34819" name="Rectangle 3"/>
          <p:cNvSpPr>
            <a:spLocks noGrp="1" noChangeArrowheads="1"/>
          </p:cNvSpPr>
          <p:nvPr>
            <p:ph idx="1"/>
          </p:nvPr>
        </p:nvSpPr>
        <p:spPr/>
        <p:txBody>
          <a:bodyPr/>
          <a:lstStyle/>
          <a:p>
            <a:pPr marL="0" indent="0" eaLnBrk="1" hangingPunct="1">
              <a:buNone/>
            </a:pPr>
            <a:r>
              <a:rPr lang="en-US" altLang="zh-TW" b="1" dirty="0" smtClean="0">
                <a:ea typeface="PMingLiU" pitchFamily="18" charset="-120"/>
              </a:rPr>
              <a:t>4 main types of market organization:</a:t>
            </a:r>
          </a:p>
          <a:p>
            <a:r>
              <a:rPr lang="en-US" altLang="zh-TW" dirty="0" smtClean="0">
                <a:ea typeface="PMingLiU" pitchFamily="18" charset="-120"/>
              </a:rPr>
              <a:t>Direct search </a:t>
            </a:r>
          </a:p>
          <a:p>
            <a:r>
              <a:rPr lang="en-US" altLang="zh-TW" dirty="0" smtClean="0">
                <a:ea typeface="PMingLiU" pitchFamily="18" charset="-120"/>
              </a:rPr>
              <a:t>Brokered market</a:t>
            </a:r>
          </a:p>
          <a:p>
            <a:r>
              <a:rPr lang="en-US" altLang="zh-TW" dirty="0" smtClean="0">
                <a:ea typeface="PMingLiU" pitchFamily="18" charset="-120"/>
              </a:rPr>
              <a:t>Dealer market</a:t>
            </a:r>
          </a:p>
          <a:p>
            <a:r>
              <a:rPr lang="en-US" altLang="zh-TW" dirty="0" smtClean="0">
                <a:ea typeface="PMingLiU" pitchFamily="18" charset="-120"/>
              </a:rPr>
              <a:t>Auction market</a:t>
            </a:r>
          </a:p>
        </p:txBody>
      </p:sp>
      <p:sp>
        <p:nvSpPr>
          <p:cNvPr id="19460" name="Slide Number Placeholder 5"/>
          <p:cNvSpPr>
            <a:spLocks noGrp="1"/>
          </p:cNvSpPr>
          <p:nvPr>
            <p:ph type="sldNum" sz="quarter" idx="10"/>
          </p:nvPr>
        </p:nvSpPr>
        <p:spPr>
          <a:noFill/>
        </p:spPr>
        <p:txBody>
          <a:bodyPr/>
          <a:lstStyle/>
          <a:p>
            <a:fld id="{7CD08B60-B0C7-48E8-AA3E-813BA92A375D}" type="slidenum">
              <a:rPr lang="en-US" altLang="en-US"/>
              <a:pPr/>
              <a:t>78</a:t>
            </a:fld>
            <a:endParaRPr lang="en-US" altLang="en-US"/>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en-US" altLang="zh-TW" dirty="0" smtClean="0"/>
              <a:t>Methods of Price Determination</a:t>
            </a:r>
          </a:p>
        </p:txBody>
      </p:sp>
      <p:sp>
        <p:nvSpPr>
          <p:cNvPr id="36867" name="Rectangle 3"/>
          <p:cNvSpPr>
            <a:spLocks noGrp="1" noChangeArrowheads="1"/>
          </p:cNvSpPr>
          <p:nvPr>
            <p:ph idx="1"/>
          </p:nvPr>
        </p:nvSpPr>
        <p:spPr/>
        <p:txBody>
          <a:bodyPr/>
          <a:lstStyle/>
          <a:p>
            <a:r>
              <a:rPr lang="en-US" altLang="zh-TW" b="1" dirty="0" smtClean="0">
                <a:solidFill>
                  <a:schemeClr val="accent2">
                    <a:lumMod val="75000"/>
                  </a:schemeClr>
                </a:solidFill>
              </a:rPr>
              <a:t>Dealer markets:</a:t>
            </a:r>
            <a:r>
              <a:rPr lang="en-US" altLang="zh-TW" dirty="0"/>
              <a:t> Pr</a:t>
            </a:r>
            <a:r>
              <a:rPr lang="en-US" altLang="zh-TW" dirty="0" smtClean="0"/>
              <a:t>ice determined by market makers (traders/dealers) based on supply/demand; their existing position; their view of the market</a:t>
            </a:r>
          </a:p>
          <a:p>
            <a:r>
              <a:rPr lang="en-US" altLang="zh-TW" b="1" dirty="0" smtClean="0">
                <a:solidFill>
                  <a:schemeClr val="accent2">
                    <a:lumMod val="75000"/>
                  </a:schemeClr>
                </a:solidFill>
              </a:rPr>
              <a:t>Broker markets: </a:t>
            </a:r>
            <a:r>
              <a:rPr lang="en-US" altLang="zh-TW" dirty="0"/>
              <a:t>Pric</a:t>
            </a:r>
            <a:r>
              <a:rPr lang="en-US" altLang="zh-TW" dirty="0" smtClean="0"/>
              <a:t>e determined by supply/demand</a:t>
            </a:r>
          </a:p>
          <a:p>
            <a:r>
              <a:rPr lang="en-US" altLang="zh-TW" b="1" dirty="0" smtClean="0">
                <a:solidFill>
                  <a:schemeClr val="accent2">
                    <a:lumMod val="75000"/>
                  </a:schemeClr>
                </a:solidFill>
              </a:rPr>
              <a:t>Auction markets: </a:t>
            </a:r>
            <a:r>
              <a:rPr lang="en-US" altLang="zh-TW" dirty="0"/>
              <a:t>All </a:t>
            </a:r>
            <a:r>
              <a:rPr lang="en-US" altLang="zh-TW" dirty="0" smtClean="0"/>
              <a:t>bids and offers entered into system; price determined at equilibrium point (Dutch auction) or highest price bid </a:t>
            </a:r>
          </a:p>
        </p:txBody>
      </p:sp>
      <p:sp>
        <p:nvSpPr>
          <p:cNvPr id="20484" name="Slide Number Placeholder 5"/>
          <p:cNvSpPr>
            <a:spLocks noGrp="1"/>
          </p:cNvSpPr>
          <p:nvPr>
            <p:ph type="sldNum" sz="quarter" idx="10"/>
          </p:nvPr>
        </p:nvSpPr>
        <p:spPr/>
        <p:txBody>
          <a:bodyPr/>
          <a:lstStyle/>
          <a:p>
            <a:fld id="{4909941C-2D9C-44B6-A315-7868B9DCD9D8}" type="slidenum">
              <a:rPr lang="en-US" altLang="en-US" smtClean="0"/>
              <a:pPr/>
              <a:t>79</a:t>
            </a:fld>
            <a:endParaRPr lang="en-US" altLang="en-US"/>
          </a:p>
        </p:txBody>
      </p:sp>
      <p:sp>
        <p:nvSpPr>
          <p:cNvPr id="36868" name="Rectangle 4"/>
          <p:cNvSpPr>
            <a:spLocks noChangeArrowheads="1"/>
          </p:cNvSpPr>
          <p:nvPr/>
        </p:nvSpPr>
        <p:spPr bwMode="auto">
          <a:xfrm>
            <a:off x="381000" y="4572000"/>
            <a:ext cx="8305800" cy="9906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eaLnBrk="0" hangingPunct="0"/>
            <a:r>
              <a:rPr lang="en-US" altLang="zh-TW" sz="2400" b="1" dirty="0">
                <a:ea typeface="PMingLiU" pitchFamily="18" charset="-120"/>
              </a:rPr>
              <a:t>Some exchanges are auction markets while others are dealer markets </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Effect transition="in" filter="fade">
                                      <p:cBhvr>
                                        <p:cTn id="19"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Exams</a:t>
            </a:r>
            <a:endParaRPr lang="zh-TW" altLang="en-US" dirty="0"/>
          </a:p>
        </p:txBody>
      </p:sp>
      <p:sp>
        <p:nvSpPr>
          <p:cNvPr id="3" name="Content Placeholder 2"/>
          <p:cNvSpPr>
            <a:spLocks noGrp="1"/>
          </p:cNvSpPr>
          <p:nvPr>
            <p:ph idx="1"/>
          </p:nvPr>
        </p:nvSpPr>
        <p:spPr/>
        <p:txBody>
          <a:bodyPr>
            <a:normAutofit fontScale="85000" lnSpcReduction="10000"/>
          </a:bodyPr>
          <a:lstStyle/>
          <a:p>
            <a:r>
              <a:rPr lang="en-US" altLang="zh-TW" dirty="0" smtClean="0"/>
              <a:t>There will be 2 exams, one roughly half-way through the course and one at the end during the final exam period.</a:t>
            </a:r>
          </a:p>
          <a:p>
            <a:r>
              <a:rPr lang="en-US" altLang="zh-TW" dirty="0" smtClean="0"/>
              <a:t>Midterm will be </a:t>
            </a:r>
            <a:r>
              <a:rPr lang="en-US" altLang="zh-TW" b="1" dirty="0" smtClean="0"/>
              <a:t>during class time. </a:t>
            </a:r>
            <a:r>
              <a:rPr lang="en-US" altLang="zh-TW" dirty="0" smtClean="0"/>
              <a:t>Time for Final exams will be scheduled by the school. Both Exams will be </a:t>
            </a:r>
            <a:r>
              <a:rPr lang="en-US" altLang="zh-TW" b="1" dirty="0" smtClean="0">
                <a:solidFill>
                  <a:srgbClr val="FF0000"/>
                </a:solidFill>
              </a:rPr>
              <a:t>face to face/ online (TBC) </a:t>
            </a:r>
            <a:r>
              <a:rPr lang="en-US" altLang="zh-TW" dirty="0" smtClean="0"/>
              <a:t>. Please do not plan to travel during the exam periods as there will be </a:t>
            </a:r>
            <a:r>
              <a:rPr lang="en-US" altLang="zh-TW" b="1" dirty="0" smtClean="0"/>
              <a:t>no make ups</a:t>
            </a:r>
          </a:p>
          <a:p>
            <a:r>
              <a:rPr lang="en-US" altLang="zh-TW" b="1" dirty="0" smtClean="0">
                <a:solidFill>
                  <a:srgbClr val="C00000"/>
                </a:solidFill>
              </a:rPr>
              <a:t>You MUST report to TA any time conflict for the Midterm no later than the add-drop period</a:t>
            </a:r>
          </a:p>
          <a:p>
            <a:r>
              <a:rPr lang="en-US" altLang="zh-TW" dirty="0" smtClean="0"/>
              <a:t>Make yourself familiar with the exam rules of the school and HKUST. Be reminded that academic integrity is taken extremely seriously at HKUST.</a:t>
            </a:r>
          </a:p>
          <a:p>
            <a:r>
              <a:rPr lang="en-US" altLang="zh-TW" dirty="0" smtClean="0"/>
              <a:t>The mid-term will represent 25% of the grade and the final 25%. Exams will include mostly MCQ and T/F questions but may also include some open questions.</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8</a:t>
            </a:fld>
            <a:endParaRPr lang="en-US" altLang="en-US"/>
          </a:p>
        </p:txBody>
      </p:sp>
      <p:sp>
        <p:nvSpPr>
          <p:cNvPr id="7"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altLang="zh-TW" dirty="0" smtClean="0"/>
              <a:t>Exchanges vs. Over-the-Counter (OTC)</a:t>
            </a:r>
          </a:p>
        </p:txBody>
      </p:sp>
      <p:sp>
        <p:nvSpPr>
          <p:cNvPr id="6" name="Text Placeholder 5"/>
          <p:cNvSpPr>
            <a:spLocks noGrp="1"/>
          </p:cNvSpPr>
          <p:nvPr>
            <p:ph type="body" idx="1"/>
          </p:nvPr>
        </p:nvSpPr>
        <p:spPr/>
        <p:txBody>
          <a:bodyPr/>
          <a:lstStyle/>
          <a:p>
            <a:r>
              <a:rPr lang="en-US" altLang="zh-TW" dirty="0" smtClean="0"/>
              <a:t>Exchanges</a:t>
            </a:r>
            <a:endParaRPr lang="en-US" altLang="zh-TW" dirty="0"/>
          </a:p>
        </p:txBody>
      </p:sp>
      <p:sp>
        <p:nvSpPr>
          <p:cNvPr id="37891" name="Rectangle 3"/>
          <p:cNvSpPr>
            <a:spLocks noGrp="1" noChangeArrowheads="1"/>
          </p:cNvSpPr>
          <p:nvPr>
            <p:ph sz="half" idx="2"/>
          </p:nvPr>
        </p:nvSpPr>
        <p:spPr/>
        <p:txBody>
          <a:bodyPr/>
          <a:lstStyle/>
          <a:p>
            <a:r>
              <a:rPr lang="en-US" altLang="zh-TW" dirty="0" smtClean="0"/>
              <a:t>One centralized “location”</a:t>
            </a:r>
          </a:p>
          <a:p>
            <a:r>
              <a:rPr lang="en-US" altLang="zh-TW" dirty="0" smtClean="0"/>
              <a:t>2 types: stock exchanges and derivatives exchanges </a:t>
            </a:r>
          </a:p>
          <a:p>
            <a:r>
              <a:rPr lang="en-US" altLang="zh-TW" dirty="0" smtClean="0"/>
              <a:t>Can be auction markets or dealer markets</a:t>
            </a:r>
          </a:p>
        </p:txBody>
      </p:sp>
      <p:sp>
        <p:nvSpPr>
          <p:cNvPr id="7" name="Text Placeholder 6"/>
          <p:cNvSpPr>
            <a:spLocks noGrp="1"/>
          </p:cNvSpPr>
          <p:nvPr>
            <p:ph type="body" sz="quarter" idx="3"/>
          </p:nvPr>
        </p:nvSpPr>
        <p:spPr/>
        <p:txBody>
          <a:bodyPr/>
          <a:lstStyle/>
          <a:p>
            <a:r>
              <a:rPr lang="en-US" altLang="zh-TW" dirty="0"/>
              <a:t>Over-the-counter (OTC</a:t>
            </a:r>
            <a:r>
              <a:rPr lang="en-US" altLang="zh-TW" dirty="0" smtClean="0"/>
              <a:t>)</a:t>
            </a:r>
            <a:endParaRPr lang="en-US" altLang="zh-TW" dirty="0"/>
          </a:p>
        </p:txBody>
      </p:sp>
      <p:sp>
        <p:nvSpPr>
          <p:cNvPr id="8" name="Content Placeholder 7"/>
          <p:cNvSpPr>
            <a:spLocks noGrp="1"/>
          </p:cNvSpPr>
          <p:nvPr>
            <p:ph sz="quarter" idx="4"/>
          </p:nvPr>
        </p:nvSpPr>
        <p:spPr/>
        <p:txBody>
          <a:bodyPr/>
          <a:lstStyle/>
          <a:p>
            <a:r>
              <a:rPr lang="en-US" altLang="zh-TW" dirty="0"/>
              <a:t>Not localized</a:t>
            </a:r>
          </a:p>
          <a:p>
            <a:r>
              <a:rPr lang="en-US" altLang="zh-TW" dirty="0"/>
              <a:t>Dealer markets</a:t>
            </a:r>
          </a:p>
          <a:p>
            <a:r>
              <a:rPr lang="en-US" altLang="zh-TW" dirty="0"/>
              <a:t>Examples: bond </a:t>
            </a:r>
            <a:r>
              <a:rPr lang="en-US" altLang="zh-TW" dirty="0" smtClean="0"/>
              <a:t>market</a:t>
            </a:r>
            <a:endParaRPr lang="en-US" altLang="zh-TW" dirty="0"/>
          </a:p>
        </p:txBody>
      </p:sp>
      <p:sp>
        <p:nvSpPr>
          <p:cNvPr id="21508" name="Slide Number Placeholder 5"/>
          <p:cNvSpPr>
            <a:spLocks noGrp="1"/>
          </p:cNvSpPr>
          <p:nvPr>
            <p:ph type="sldNum" sz="quarter" idx="10"/>
          </p:nvPr>
        </p:nvSpPr>
        <p:spPr/>
        <p:txBody>
          <a:bodyPr/>
          <a:lstStyle/>
          <a:p>
            <a:fld id="{00E26614-7ABB-4D82-9810-B67F6BEC5A4A}" type="slidenum">
              <a:rPr lang="en-US" altLang="en-US" smtClean="0"/>
              <a:pPr/>
              <a:t>80</a:t>
            </a:fld>
            <a:endParaRPr lang="en-US" altLang="en-US"/>
          </a:p>
        </p:txBody>
      </p:sp>
      <p:sp>
        <p:nvSpPr>
          <p:cNvPr id="9" name="Footer Placeholder 4"/>
          <p:cNvSpPr>
            <a:spLocks noGrp="1"/>
          </p:cNvSpPr>
          <p:nvPr>
            <p:ph type="ftr" sz="quarter" idx="11"/>
          </p:nvPr>
        </p:nvSpPr>
        <p:spPr bwMode="auto">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altLang="zh-TW" sz="3700" dirty="0" smtClean="0">
                <a:ea typeface="PMingLiU" pitchFamily="18" charset="-120"/>
              </a:rPr>
              <a:t>Game: Identify these Asian securities exchanges</a:t>
            </a:r>
          </a:p>
        </p:txBody>
      </p:sp>
      <p:pic>
        <p:nvPicPr>
          <p:cNvPr id="47109" name="Picture 5" descr="The main trading room of the Tokyo Stock Exchange, where nowadays the trading is done through computers">
            <a:hlinkClick r:id="rId3" tooltip="The main trading room of the Tokyo Stock Exchange, where nowadays the trading is done through computers"/>
          </p:cNvPr>
          <p:cNvPicPr>
            <a:picLocks noGrp="1" noChangeAspect="1" noChangeArrowheads="1"/>
          </p:cNvPicPr>
          <p:nvPr>
            <p:ph sz="half" idx="2"/>
          </p:nvPr>
        </p:nvPicPr>
        <p:blipFill>
          <a:blip r:embed="rId4" cstate="print"/>
          <a:stretch>
            <a:fillRect/>
          </a:stretch>
        </p:blipFill>
        <p:spPr>
          <a:xfrm>
            <a:off x="6781800" y="3657600"/>
            <a:ext cx="2053690" cy="2741676"/>
          </a:xfrm>
        </p:spPr>
      </p:pic>
      <p:sp>
        <p:nvSpPr>
          <p:cNvPr id="22532" name="Slide Number Placeholder 6"/>
          <p:cNvSpPr>
            <a:spLocks noGrp="1"/>
          </p:cNvSpPr>
          <p:nvPr>
            <p:ph type="sldNum" sz="quarter" idx="10"/>
          </p:nvPr>
        </p:nvSpPr>
        <p:spPr>
          <a:noFill/>
        </p:spPr>
        <p:txBody>
          <a:bodyPr/>
          <a:lstStyle/>
          <a:p>
            <a:fld id="{105170A2-AF99-400B-BE1E-B4580B573468}" type="slidenum">
              <a:rPr lang="en-US" altLang="en-US"/>
              <a:pPr/>
              <a:t>81</a:t>
            </a:fld>
            <a:endParaRPr lang="en-US" altLang="en-US"/>
          </a:p>
        </p:txBody>
      </p:sp>
      <p:sp>
        <p:nvSpPr>
          <p:cNvPr id="47110" name="Oval 6"/>
          <p:cNvSpPr>
            <a:spLocks noChangeArrowheads="1"/>
          </p:cNvSpPr>
          <p:nvPr/>
        </p:nvSpPr>
        <p:spPr bwMode="auto">
          <a:xfrm>
            <a:off x="228600" y="20574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1</a:t>
            </a:r>
          </a:p>
        </p:txBody>
      </p:sp>
      <p:sp>
        <p:nvSpPr>
          <p:cNvPr id="47111" name="Oval 7"/>
          <p:cNvSpPr>
            <a:spLocks noChangeArrowheads="1"/>
          </p:cNvSpPr>
          <p:nvPr/>
        </p:nvSpPr>
        <p:spPr bwMode="auto">
          <a:xfrm>
            <a:off x="304800" y="44196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a:ea typeface="PMingLiU" pitchFamily="18" charset="-120"/>
              </a:rPr>
              <a:t>2</a:t>
            </a:r>
          </a:p>
        </p:txBody>
      </p:sp>
      <p:sp>
        <p:nvSpPr>
          <p:cNvPr id="47112" name="Oval 8"/>
          <p:cNvSpPr>
            <a:spLocks noChangeArrowheads="1"/>
          </p:cNvSpPr>
          <p:nvPr/>
        </p:nvSpPr>
        <p:spPr bwMode="auto">
          <a:xfrm>
            <a:off x="5029200" y="17526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3</a:t>
            </a:r>
          </a:p>
        </p:txBody>
      </p:sp>
      <p:pic>
        <p:nvPicPr>
          <p:cNvPr id="66562" name="Picture 2" descr="http://www.t3bstocktradingcourse.com/howtotradesingaporestocks/wp-content/plugins/rss-poster/cache/a350e_i4hvB2YfvbQw.jpg"/>
          <p:cNvPicPr>
            <a:picLocks noChangeAspect="1" noChangeArrowheads="1"/>
          </p:cNvPicPr>
          <p:nvPr/>
        </p:nvPicPr>
        <p:blipFill>
          <a:blip r:embed="rId5" cstate="print"/>
          <a:srcRect/>
          <a:stretch>
            <a:fillRect/>
          </a:stretch>
        </p:blipFill>
        <p:spPr bwMode="auto">
          <a:xfrm>
            <a:off x="990600" y="1625600"/>
            <a:ext cx="3124200" cy="2082800"/>
          </a:xfrm>
          <a:prstGeom prst="rect">
            <a:avLst/>
          </a:prstGeom>
          <a:noFill/>
        </p:spPr>
      </p:pic>
      <p:pic>
        <p:nvPicPr>
          <p:cNvPr id="66564" name="Picture 4" descr="http://capitalfinanceint.com/news/wp-content/uploads/2012/07/hkex-trading-floor.jpg"/>
          <p:cNvPicPr>
            <a:picLocks noChangeAspect="1" noChangeArrowheads="1"/>
          </p:cNvPicPr>
          <p:nvPr/>
        </p:nvPicPr>
        <p:blipFill>
          <a:blip r:embed="rId6" cstate="print"/>
          <a:srcRect/>
          <a:stretch>
            <a:fillRect/>
          </a:stretch>
        </p:blipFill>
        <p:spPr bwMode="auto">
          <a:xfrm>
            <a:off x="990600" y="3886200"/>
            <a:ext cx="3124200" cy="2096503"/>
          </a:xfrm>
          <a:prstGeom prst="rect">
            <a:avLst/>
          </a:prstGeom>
          <a:noFill/>
        </p:spPr>
      </p:pic>
      <p:pic>
        <p:nvPicPr>
          <p:cNvPr id="66566" name="Picture 6" descr="http://roychua.com/blog/images/roy/20050914_Sgx01.jpg">
            <a:hlinkClick r:id="" tooltip="Click to view image"/>
          </p:cNvPr>
          <p:cNvPicPr>
            <a:picLocks noChangeAspect="1" noChangeArrowheads="1"/>
          </p:cNvPicPr>
          <p:nvPr/>
        </p:nvPicPr>
        <p:blipFill>
          <a:blip r:embed="rId7" cstate="print"/>
          <a:srcRect/>
          <a:stretch>
            <a:fillRect/>
          </a:stretch>
        </p:blipFill>
        <p:spPr bwMode="auto">
          <a:xfrm>
            <a:off x="5715000" y="990600"/>
            <a:ext cx="3047998" cy="2285999"/>
          </a:xfrm>
          <a:prstGeom prst="rect">
            <a:avLst/>
          </a:prstGeom>
          <a:noFill/>
        </p:spPr>
      </p:pic>
      <p:sp>
        <p:nvSpPr>
          <p:cNvPr id="15" name="Oval 8"/>
          <p:cNvSpPr>
            <a:spLocks noChangeArrowheads="1"/>
          </p:cNvSpPr>
          <p:nvPr/>
        </p:nvSpPr>
        <p:spPr bwMode="auto">
          <a:xfrm>
            <a:off x="6096000" y="45720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smtClean="0">
                <a:ea typeface="PMingLiU" pitchFamily="18" charset="-120"/>
              </a:rPr>
              <a:t>4</a:t>
            </a:r>
            <a:endParaRPr lang="en-US" altLang="zh-TW" sz="2000" b="1" dirty="0">
              <a:ea typeface="PMingLiU" pitchFamily="18" charset="-120"/>
            </a:endParaRPr>
          </a:p>
        </p:txBody>
      </p:sp>
      <p:sp>
        <p:nvSpPr>
          <p:cNvPr id="1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fade">
                                      <p:cBhvr>
                                        <p:cTn id="7" dur="500"/>
                                        <p:tgtEl>
                                          <p:spTgt spid="47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11"/>
                                        </p:tgtEl>
                                        <p:attrNameLst>
                                          <p:attrName>style.visibility</p:attrName>
                                        </p:attrNameLst>
                                      </p:cBhvr>
                                      <p:to>
                                        <p:strVal val="visible"/>
                                      </p:to>
                                    </p:set>
                                    <p:animEffect transition="in" filter="fade">
                                      <p:cBhvr>
                                        <p:cTn id="10" dur="500"/>
                                        <p:tgtEl>
                                          <p:spTgt spid="47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109"/>
                                        </p:tgtEl>
                                        <p:attrNameLst>
                                          <p:attrName>style.visibility</p:attrName>
                                        </p:attrNameLst>
                                      </p:cBhvr>
                                      <p:to>
                                        <p:strVal val="visible"/>
                                      </p:to>
                                    </p:set>
                                    <p:animEffect transition="in" filter="fade">
                                      <p:cBhvr>
                                        <p:cTn id="15" dur="500"/>
                                        <p:tgtEl>
                                          <p:spTgt spid="4710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112"/>
                                        </p:tgtEl>
                                        <p:attrNameLst>
                                          <p:attrName>style.visibility</p:attrName>
                                        </p:attrNameLst>
                                      </p:cBhvr>
                                      <p:to>
                                        <p:strVal val="visible"/>
                                      </p:to>
                                    </p:set>
                                    <p:animEffect transition="in" filter="fade">
                                      <p:cBhvr>
                                        <p:cTn id="18" dur="500"/>
                                        <p:tgtEl>
                                          <p:spTgt spid="471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animBg="1"/>
      <p:bldP spid="1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misunderstandings</a:t>
            </a:r>
            <a:endParaRPr lang="en-US" dirty="0"/>
          </a:p>
        </p:txBody>
      </p:sp>
      <p:sp>
        <p:nvSpPr>
          <p:cNvPr id="8" name="Content Placeholder 7"/>
          <p:cNvSpPr>
            <a:spLocks noGrp="1"/>
          </p:cNvSpPr>
          <p:nvPr>
            <p:ph idx="1"/>
          </p:nvPr>
        </p:nvSpPr>
        <p:spPr/>
        <p:txBody>
          <a:bodyPr>
            <a:normAutofit fontScale="85000" lnSpcReduction="20000"/>
          </a:bodyPr>
          <a:lstStyle/>
          <a:p>
            <a:r>
              <a:rPr lang="en-US" dirty="0" smtClean="0"/>
              <a:t>Trading v. listing: financial instruments can be </a:t>
            </a:r>
            <a:r>
              <a:rPr lang="en-US" b="1" dirty="0" smtClean="0"/>
              <a:t>listed</a:t>
            </a:r>
            <a:r>
              <a:rPr lang="en-US" dirty="0" smtClean="0"/>
              <a:t> on an exchange …</a:t>
            </a:r>
          </a:p>
          <a:p>
            <a:pPr lvl="1"/>
            <a:r>
              <a:rPr lang="en-US" dirty="0" smtClean="0"/>
              <a:t>to </a:t>
            </a:r>
            <a:r>
              <a:rPr lang="en-US" b="1" dirty="0" smtClean="0"/>
              <a:t>list</a:t>
            </a:r>
            <a:r>
              <a:rPr lang="en-US" dirty="0" smtClean="0"/>
              <a:t> a security or a financial instrument on an exchange, the firm needs to meet the listing requirements and rules of that particular exchange</a:t>
            </a:r>
          </a:p>
          <a:p>
            <a:r>
              <a:rPr lang="en-US" dirty="0" smtClean="0"/>
              <a:t>… But don’t necessarily </a:t>
            </a:r>
            <a:r>
              <a:rPr lang="en-US" b="1" dirty="0" smtClean="0"/>
              <a:t>trade</a:t>
            </a:r>
            <a:r>
              <a:rPr lang="en-US" dirty="0" smtClean="0"/>
              <a:t> on that exchange</a:t>
            </a:r>
          </a:p>
          <a:p>
            <a:pPr lvl="1"/>
            <a:r>
              <a:rPr lang="en-US" dirty="0" smtClean="0"/>
              <a:t>Trading has to do with supply and demand for that particular instrument</a:t>
            </a:r>
          </a:p>
          <a:p>
            <a:pPr lvl="1"/>
            <a:r>
              <a:rPr lang="en-US" dirty="0" smtClean="0"/>
              <a:t>A stock can be listed on an exchange but very rarely trade on it if there is no or limited liquidity</a:t>
            </a:r>
          </a:p>
          <a:p>
            <a:r>
              <a:rPr lang="en-US" dirty="0" smtClean="0"/>
              <a:t>Some financial instruments ONLY trade on exchanges</a:t>
            </a:r>
          </a:p>
          <a:p>
            <a:pPr lvl="1"/>
            <a:r>
              <a:rPr lang="en-US" dirty="0" smtClean="0"/>
              <a:t> for example </a:t>
            </a:r>
            <a:r>
              <a:rPr lang="en-US" b="1" dirty="0" smtClean="0"/>
              <a:t>futures</a:t>
            </a:r>
            <a:r>
              <a:rPr lang="en-US" dirty="0" smtClean="0"/>
              <a:t> are exchange specific financial instruments</a:t>
            </a:r>
          </a:p>
          <a:p>
            <a:r>
              <a:rPr lang="en-US" dirty="0" smtClean="0"/>
              <a:t>Others can be traded on exchanges or OTC </a:t>
            </a:r>
          </a:p>
          <a:p>
            <a:pPr lvl="1"/>
            <a:r>
              <a:rPr lang="en-US" dirty="0" smtClean="0"/>
              <a:t> for example bonds are often listed on exchanges but generally trade OTC.</a:t>
            </a:r>
          </a:p>
          <a:p>
            <a:pPr lvl="1"/>
            <a:r>
              <a:rPr lang="en-US" dirty="0" smtClean="0"/>
              <a:t>Spot FX only trades OTC</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82</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13658210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altLang="zh-TW" dirty="0" smtClean="0"/>
              <a:t>Current issues related to market organization</a:t>
            </a:r>
          </a:p>
        </p:txBody>
      </p:sp>
      <p:sp>
        <p:nvSpPr>
          <p:cNvPr id="45059" name="Rectangle 3"/>
          <p:cNvSpPr>
            <a:spLocks noGrp="1" noChangeArrowheads="1"/>
          </p:cNvSpPr>
          <p:nvPr>
            <p:ph idx="1"/>
          </p:nvPr>
        </p:nvSpPr>
        <p:spPr/>
        <p:txBody>
          <a:bodyPr/>
          <a:lstStyle/>
          <a:p>
            <a:r>
              <a:rPr lang="en-US" altLang="zh-TW" dirty="0" smtClean="0"/>
              <a:t>The advent of electronic trading</a:t>
            </a:r>
          </a:p>
          <a:p>
            <a:r>
              <a:rPr lang="en-US" altLang="zh-TW" dirty="0" smtClean="0"/>
              <a:t>Will open outcry disappear?</a:t>
            </a:r>
          </a:p>
          <a:p>
            <a:r>
              <a:rPr lang="en-US" altLang="zh-TW" dirty="0" smtClean="0"/>
              <a:t>Demutualization and listing of exchanges</a:t>
            </a:r>
          </a:p>
          <a:p>
            <a:r>
              <a:rPr lang="en-US" altLang="zh-TW" dirty="0" smtClean="0"/>
              <a:t>Mergers and consolidation</a:t>
            </a:r>
          </a:p>
          <a:p>
            <a:r>
              <a:rPr lang="en-US" altLang="zh-TW" dirty="0" smtClean="0"/>
              <a:t>Dark pools and private exchanges</a:t>
            </a:r>
          </a:p>
          <a:p>
            <a:r>
              <a:rPr lang="en-US" altLang="zh-TW" dirty="0" smtClean="0"/>
              <a:t>Advent of High Frequency Trading (HFT)</a:t>
            </a:r>
          </a:p>
          <a:p>
            <a:r>
              <a:rPr lang="en-US" altLang="zh-TW" dirty="0" smtClean="0"/>
              <a:t>Regulators push to move OTC onto exchanges</a:t>
            </a:r>
          </a:p>
          <a:p>
            <a:endParaRPr lang="en-US" altLang="zh-TW" dirty="0" smtClean="0"/>
          </a:p>
        </p:txBody>
      </p:sp>
      <p:sp>
        <p:nvSpPr>
          <p:cNvPr id="23556" name="Slide Number Placeholder 5"/>
          <p:cNvSpPr>
            <a:spLocks noGrp="1"/>
          </p:cNvSpPr>
          <p:nvPr>
            <p:ph type="sldNum" sz="quarter" idx="10"/>
          </p:nvPr>
        </p:nvSpPr>
        <p:spPr/>
        <p:txBody>
          <a:bodyPr/>
          <a:lstStyle/>
          <a:p>
            <a:fld id="{B724DC02-F787-452F-97F9-8C07CB44480B}" type="slidenum">
              <a:rPr lang="en-US" altLang="en-US" smtClean="0"/>
              <a:pPr/>
              <a:t>83</a:t>
            </a:fld>
            <a:endParaRPr lang="en-US" altLang="en-US"/>
          </a:p>
        </p:txBody>
      </p:sp>
      <p:sp>
        <p:nvSpPr>
          <p:cNvPr id="23559" name="AutoShape 4"/>
          <p:cNvSpPr>
            <a:spLocks noChangeArrowheads="1"/>
          </p:cNvSpPr>
          <p:nvPr/>
        </p:nvSpPr>
        <p:spPr bwMode="auto">
          <a:xfrm>
            <a:off x="6324600" y="4114800"/>
            <a:ext cx="2286000" cy="1524000"/>
          </a:xfrm>
          <a:prstGeom prst="cloudCallout">
            <a:avLst>
              <a:gd name="adj1" fmla="val -32744"/>
              <a:gd name="adj2" fmla="val -106953"/>
            </a:avLst>
          </a:prstGeom>
          <a:solidFill>
            <a:schemeClr val="accent1">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r>
              <a:rPr lang="en-US" altLang="zh-TW" sz="2400" b="1" dirty="0">
                <a:solidFill>
                  <a:schemeClr val="tx1"/>
                </a:solidFill>
                <a:ea typeface="PMingLiU" pitchFamily="18" charset="-120"/>
              </a:rPr>
              <a:t>Impact?</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23559"/>
                                        </p:tgtEl>
                                        <p:attrNameLst>
                                          <p:attrName>style.visibility</p:attrName>
                                        </p:attrNameLst>
                                      </p:cBhvr>
                                      <p:to>
                                        <p:strVal val="visible"/>
                                      </p:to>
                                    </p:set>
                                    <p:animEffect transition="in" filter="fade">
                                      <p:cBhvr>
                                        <p:cTn id="3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2355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ourse buyouts"/>
          <p:cNvPicPr>
            <a:picLocks noGrp="1" noChangeAspect="1" noChangeArrowheads="1"/>
          </p:cNvPicPr>
          <p:nvPr>
            <p:ph idx="4294967295"/>
          </p:nvPr>
        </p:nvPicPr>
        <p:blipFill>
          <a:blip r:embed="rId3" cstate="print"/>
          <a:srcRect/>
          <a:stretch>
            <a:fillRect/>
          </a:stretch>
        </p:blipFill>
        <p:spPr bwMode="auto">
          <a:xfrm>
            <a:off x="-24587" y="0"/>
            <a:ext cx="9168588" cy="6096000"/>
          </a:xfrm>
          <a:prstGeom prst="rect">
            <a:avLst/>
          </a:prstGeom>
          <a:noFill/>
        </p:spPr>
      </p:pic>
      <p:sp>
        <p:nvSpPr>
          <p:cNvPr id="8" name="TextBox 7"/>
          <p:cNvSpPr txBox="1"/>
          <p:nvPr/>
        </p:nvSpPr>
        <p:spPr>
          <a:xfrm>
            <a:off x="1981200" y="6248400"/>
            <a:ext cx="6934200" cy="307777"/>
          </a:xfrm>
          <a:prstGeom prst="rect">
            <a:avLst/>
          </a:prstGeom>
          <a:noFill/>
        </p:spPr>
        <p:txBody>
          <a:bodyPr wrap="square" rtlCol="0">
            <a:spAutoFit/>
          </a:bodyPr>
          <a:lstStyle/>
          <a:p>
            <a:r>
              <a:rPr lang="en-US" altLang="zh-TW" sz="1400" i="1" dirty="0" smtClean="0">
                <a:latin typeface="+mj-lt"/>
              </a:rPr>
              <a:t>Source: FT“</a:t>
            </a:r>
            <a:r>
              <a:rPr lang="zh-TW" altLang="zh-TW" sz="1400" i="1" dirty="0">
                <a:latin typeface="+mj-lt"/>
              </a:rPr>
              <a:t>ICE and NYSE Euronext go where other exchanges have struggled</a:t>
            </a:r>
            <a:r>
              <a:rPr lang="en-US" altLang="zh-TW" sz="1400" i="1" dirty="0">
                <a:latin typeface="+mj-lt"/>
              </a:rPr>
              <a:t>” 3 October </a:t>
            </a:r>
            <a:r>
              <a:rPr lang="en-US" altLang="zh-TW" sz="1400" i="1" dirty="0" smtClean="0">
                <a:latin typeface="+mj-lt"/>
              </a:rPr>
              <a:t>2013</a:t>
            </a:r>
            <a:endParaRPr lang="zh-TW" altLang="zh-TW" sz="1400" i="1" dirty="0">
              <a:latin typeface="+mj-l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TW" dirty="0" smtClean="0"/>
              <a:t>Test Your Understanding</a:t>
            </a:r>
          </a:p>
        </p:txBody>
      </p:sp>
      <p:sp>
        <p:nvSpPr>
          <p:cNvPr id="11" name="Content Placeholder 10"/>
          <p:cNvSpPr>
            <a:spLocks noGrp="1"/>
          </p:cNvSpPr>
          <p:nvPr>
            <p:ph sz="half" idx="1"/>
          </p:nvPr>
        </p:nvSpPr>
        <p:spPr/>
        <p:txBody>
          <a:bodyPr/>
          <a:lstStyle/>
          <a:p>
            <a:r>
              <a:rPr lang="en-US" altLang="zh-TW" dirty="0" smtClean="0"/>
              <a:t>Futures are traded on</a:t>
            </a:r>
          </a:p>
          <a:p>
            <a:pPr lvl="1"/>
            <a:r>
              <a:rPr lang="en-US" altLang="zh-TW" dirty="0" smtClean="0"/>
              <a:t>Exchange </a:t>
            </a:r>
            <a:r>
              <a:rPr lang="en-US" altLang="zh-TW" dirty="0"/>
              <a:t>markets</a:t>
            </a:r>
          </a:p>
          <a:p>
            <a:pPr lvl="1"/>
            <a:r>
              <a:rPr lang="en-US" altLang="zh-TW" dirty="0"/>
              <a:t>OTC markets</a:t>
            </a:r>
          </a:p>
          <a:p>
            <a:r>
              <a:rPr lang="en-US" altLang="zh-TW" dirty="0" smtClean="0"/>
              <a:t>FX is traded on</a:t>
            </a:r>
          </a:p>
          <a:p>
            <a:pPr lvl="1"/>
            <a:r>
              <a:rPr lang="en-US" altLang="zh-TW" dirty="0" smtClean="0"/>
              <a:t>Exchange markets</a:t>
            </a:r>
          </a:p>
          <a:p>
            <a:pPr lvl="1"/>
            <a:r>
              <a:rPr lang="en-US" altLang="zh-TW" dirty="0" smtClean="0"/>
              <a:t>OTC markets</a:t>
            </a:r>
          </a:p>
          <a:p>
            <a:endParaRPr lang="de-DE" dirty="0"/>
          </a:p>
        </p:txBody>
      </p:sp>
      <p:sp>
        <p:nvSpPr>
          <p:cNvPr id="24580" name="Slide Number Placeholder 6"/>
          <p:cNvSpPr>
            <a:spLocks noGrp="1"/>
          </p:cNvSpPr>
          <p:nvPr>
            <p:ph type="sldNum" sz="quarter" idx="10"/>
          </p:nvPr>
        </p:nvSpPr>
        <p:spPr/>
        <p:txBody>
          <a:bodyPr/>
          <a:lstStyle/>
          <a:p>
            <a:fld id="{9E5F8F64-4B8F-4665-AA29-8A4088286F12}" type="slidenum">
              <a:rPr lang="en-US" altLang="en-US" smtClean="0"/>
              <a:pPr/>
              <a:t>85</a:t>
            </a:fld>
            <a:endParaRPr lang="en-US" altLang="en-US"/>
          </a:p>
        </p:txBody>
      </p:sp>
      <p:sp>
        <p:nvSpPr>
          <p:cNvPr id="12" name="Footer Placeholder 4"/>
          <p:cNvSpPr>
            <a:spLocks noGrp="1"/>
          </p:cNvSpPr>
          <p:nvPr>
            <p:ph type="ftr" sz="quarter" idx="11"/>
          </p:nvPr>
        </p:nvSpPr>
        <p:spPr bwMode="auto">
          <a:noFill/>
          <a:ln>
            <a:miter lim="800000"/>
            <a:headEnd/>
            <a:tailEnd/>
          </a:ln>
        </p:spPr>
        <p:txBody>
          <a:bodyPr/>
          <a:lstStyle/>
          <a:p>
            <a:r>
              <a:rPr lang="en-US" altLang="zh-TW" dirty="0" smtClean="0"/>
              <a:t>Overview</a:t>
            </a:r>
          </a:p>
        </p:txBody>
      </p:sp>
      <p:pic>
        <p:nvPicPr>
          <p:cNvPr id="14"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694930"/>
            <a:ext cx="3429548" cy="3186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Domestic, Euro and Foreign markets</a:t>
            </a:r>
            <a:endParaRPr lang="en-US" dirty="0"/>
          </a:p>
        </p:txBody>
      </p:sp>
      <p:sp>
        <p:nvSpPr>
          <p:cNvPr id="8" name="Content Placeholder 7"/>
          <p:cNvSpPr>
            <a:spLocks noGrp="1"/>
          </p:cNvSpPr>
          <p:nvPr>
            <p:ph idx="1"/>
          </p:nvPr>
        </p:nvSpPr>
        <p:spPr/>
        <p:txBody>
          <a:bodyPr/>
          <a:lstStyle/>
          <a:p>
            <a:r>
              <a:rPr lang="en-US" dirty="0" smtClean="0"/>
              <a:t>To determine if a securities issue is domestic, foreign or “Euro” we need to check three key variables:</a:t>
            </a:r>
          </a:p>
          <a:p>
            <a:pPr lvl="1"/>
            <a:r>
              <a:rPr lang="en-US" dirty="0" smtClean="0"/>
              <a:t>what currency is the security issued in?</a:t>
            </a:r>
          </a:p>
          <a:p>
            <a:pPr lvl="1"/>
            <a:r>
              <a:rPr lang="en-US" dirty="0" smtClean="0"/>
              <a:t>Where is the security placed? (where are the investors)</a:t>
            </a:r>
          </a:p>
          <a:p>
            <a:pPr lvl="1"/>
            <a:r>
              <a:rPr lang="en-US" dirty="0" smtClean="0"/>
              <a:t>Where is the issuer?</a:t>
            </a:r>
          </a:p>
          <a:p>
            <a:r>
              <a:rPr lang="en-US" dirty="0" smtClean="0"/>
              <a:t>Domestic issues: placed with investors in the country of the currency and the issuer is also from the country of the currency</a:t>
            </a:r>
          </a:p>
          <a:p>
            <a:pPr lvl="1"/>
            <a:r>
              <a:rPr lang="en-US" dirty="0" smtClean="0"/>
              <a:t>Example: HK Land issues a HKD bond placed to HK investors</a:t>
            </a:r>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86</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1889947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Euro and Foreign markets</a:t>
            </a:r>
          </a:p>
        </p:txBody>
      </p:sp>
      <p:sp>
        <p:nvSpPr>
          <p:cNvPr id="3" name="Content Placeholder 2"/>
          <p:cNvSpPr>
            <a:spLocks noGrp="1"/>
          </p:cNvSpPr>
          <p:nvPr>
            <p:ph idx="1"/>
          </p:nvPr>
        </p:nvSpPr>
        <p:spPr/>
        <p:txBody>
          <a:bodyPr/>
          <a:lstStyle/>
          <a:p>
            <a:r>
              <a:rPr lang="en-US" dirty="0" smtClean="0"/>
              <a:t>Foreign issues: </a:t>
            </a:r>
            <a:r>
              <a:rPr lang="en-US" dirty="0"/>
              <a:t>placed with investors in the country of the currency </a:t>
            </a:r>
            <a:r>
              <a:rPr lang="en-US" dirty="0" smtClean="0"/>
              <a:t>but </a:t>
            </a:r>
            <a:r>
              <a:rPr lang="en-US" dirty="0"/>
              <a:t>the issuer is </a:t>
            </a:r>
            <a:r>
              <a:rPr lang="en-US" dirty="0" smtClean="0"/>
              <a:t>from a different country</a:t>
            </a:r>
          </a:p>
          <a:p>
            <a:pPr lvl="1"/>
            <a:r>
              <a:rPr lang="en-US" dirty="0" smtClean="0"/>
              <a:t>Example: HK Land issues USD bond to US investors </a:t>
            </a:r>
          </a:p>
          <a:p>
            <a:r>
              <a:rPr lang="en-US" dirty="0" smtClean="0"/>
              <a:t>“Euro” issues: </a:t>
            </a:r>
            <a:r>
              <a:rPr lang="en-US" dirty="0"/>
              <a:t>placed with investors </a:t>
            </a:r>
            <a:r>
              <a:rPr lang="en-US" u="sng" dirty="0"/>
              <a:t>outside</a:t>
            </a:r>
            <a:r>
              <a:rPr lang="en-US" dirty="0"/>
              <a:t> the country of the currency</a:t>
            </a:r>
            <a:r>
              <a:rPr lang="en-US" dirty="0" smtClean="0"/>
              <a:t>. It doesn’t matter where the issuer is from. </a:t>
            </a:r>
            <a:endParaRPr lang="en-US" dirty="0"/>
          </a:p>
          <a:p>
            <a:r>
              <a:rPr lang="en-US" dirty="0" smtClean="0"/>
              <a:t>WARNING!! Very confusing as “Euro” here is NOT the Euro currency. “Euro” here means the currency is used OUTSIDE its country. </a:t>
            </a:r>
          </a:p>
          <a:p>
            <a:pPr lvl="1"/>
            <a:r>
              <a:rPr lang="en-US" dirty="0" smtClean="0"/>
              <a:t>Example 1: HK Land issues a EUR denominated bond to HK investors</a:t>
            </a:r>
          </a:p>
          <a:p>
            <a:pPr lvl="1"/>
            <a:r>
              <a:rPr lang="en-US" dirty="0" smtClean="0"/>
              <a:t>Example 2: HK Land issues a USD denominated bond to EU investors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87</a:t>
            </a:fld>
            <a:endParaRPr lang="en-US" altLang="en-US"/>
          </a:p>
        </p:txBody>
      </p:sp>
      <p:sp>
        <p:nvSpPr>
          <p:cNvPr id="5" name="Footer Placeholder 4"/>
          <p:cNvSpPr>
            <a:spLocks noGrp="1"/>
          </p:cNvSpPr>
          <p:nvPr>
            <p:ph type="ftr" sz="quarter" idx="11"/>
          </p:nvPr>
        </p:nvSpPr>
        <p:spPr/>
        <p:txBody>
          <a:bodyPr/>
          <a:lstStyle/>
          <a:p>
            <a:pPr>
              <a:defRPr/>
            </a:pPr>
            <a:r>
              <a:rPr lang="en-US" altLang="en-US" dirty="0"/>
              <a:t>O</a:t>
            </a:r>
            <a:r>
              <a:rPr lang="en-US" altLang="en-US" dirty="0" smtClean="0"/>
              <a:t>verview</a:t>
            </a:r>
            <a:endParaRPr lang="en-US" altLang="en-US" dirty="0"/>
          </a:p>
        </p:txBody>
      </p:sp>
    </p:spTree>
    <p:extLst>
      <p:ext uri="{BB962C8B-B14F-4D97-AF65-F5344CB8AC3E}">
        <p14:creationId xmlns:p14="http://schemas.microsoft.com/office/powerpoint/2010/main" val="36310748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pPr eaLnBrk="1" hangingPunct="1"/>
            <a:r>
              <a:rPr lang="en-US" altLang="zh-CN" dirty="0" smtClean="0">
                <a:ea typeface="SimSun" pitchFamily="2" charset="-122"/>
              </a:rPr>
              <a:t> BIS Classification of Bond Markets</a:t>
            </a:r>
          </a:p>
        </p:txBody>
      </p:sp>
      <p:sp>
        <p:nvSpPr>
          <p:cNvPr id="87049" name="Oval 6"/>
          <p:cNvSpPr>
            <a:spLocks noChangeArrowheads="1"/>
          </p:cNvSpPr>
          <p:nvPr/>
        </p:nvSpPr>
        <p:spPr bwMode="auto">
          <a:xfrm>
            <a:off x="3124200" y="3657600"/>
            <a:ext cx="1219200" cy="304800"/>
          </a:xfrm>
          <a:prstGeom prst="ellipse">
            <a:avLst/>
          </a:prstGeom>
          <a:noFill/>
          <a:ln w="9525">
            <a:solidFill>
              <a:srgbClr val="C91F03"/>
            </a:solidFill>
            <a:round/>
            <a:headEnd/>
            <a:tailEnd/>
          </a:ln>
        </p:spPr>
        <p:txBody>
          <a:bodyPr wrap="none" anchor="ctr"/>
          <a:lstStyle/>
          <a:p>
            <a:endParaRPr lang="zh-CN" altLang="en-US">
              <a:ea typeface="SimSun" pitchFamily="2" charset="-122"/>
            </a:endParaRPr>
          </a:p>
        </p:txBody>
      </p:sp>
      <p:pic>
        <p:nvPicPr>
          <p:cNvPr id="12" name="Picture 3"/>
          <p:cNvPicPr>
            <a:picLocks noGrp="1" noChangeAspect="1" noChangeArrowheads="1"/>
          </p:cNvPicPr>
          <p:nvPr>
            <p:ph idx="1"/>
          </p:nvPr>
        </p:nvPicPr>
        <p:blipFill>
          <a:blip r:embed="rId3" cstate="print"/>
          <a:srcRect/>
          <a:stretch>
            <a:fillRect/>
          </a:stretch>
        </p:blipFill>
        <p:spPr bwMode="auto">
          <a:xfrm>
            <a:off x="221517" y="2667000"/>
            <a:ext cx="8690991" cy="2590800"/>
          </a:xfrm>
          <a:prstGeom prst="rect">
            <a:avLst/>
          </a:prstGeom>
          <a:noFill/>
          <a:ln w="9525">
            <a:noFill/>
            <a:miter lim="800000"/>
            <a:headEnd/>
            <a:tailEnd/>
          </a:ln>
        </p:spPr>
      </p:pic>
      <p:cxnSp>
        <p:nvCxnSpPr>
          <p:cNvPr id="14" name="Straight Connector 13"/>
          <p:cNvCxnSpPr/>
          <p:nvPr/>
        </p:nvCxnSpPr>
        <p:spPr>
          <a:xfrm>
            <a:off x="304800" y="4648200"/>
            <a:ext cx="853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4800" y="41910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88</a:t>
            </a:fld>
            <a:endParaRPr lang="en-US" altLang="en-US"/>
          </a:p>
        </p:txBody>
      </p:sp>
      <p:sp>
        <p:nvSpPr>
          <p:cNvPr id="8"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
        <p:nvSpPr>
          <p:cNvPr id="2" name="TextBox 1"/>
          <p:cNvSpPr txBox="1"/>
          <p:nvPr/>
        </p:nvSpPr>
        <p:spPr>
          <a:xfrm>
            <a:off x="381000" y="1295400"/>
            <a:ext cx="8382000" cy="1219200"/>
          </a:xfrm>
          <a:prstGeom prst="rect">
            <a:avLst/>
          </a:prstGeom>
          <a:solidFill>
            <a:schemeClr val="accent1">
              <a:lumMod val="20000"/>
              <a:lumOff val="80000"/>
            </a:schemeClr>
          </a:solidFill>
        </p:spPr>
        <p:txBody>
          <a:bodyPr vert="horz" wrap="square" lIns="91440" tIns="45720" rIns="91440" bIns="45720" rtlCol="0" anchor="ctr">
            <a:normAutofit fontScale="62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For the BIS,</a:t>
            </a:r>
            <a:r>
              <a:rPr kumimoji="0" lang="en-US" sz="4400" b="0" i="0" u="none" strike="noStrike" kern="1200" cap="none" spc="0" normalizeH="0" noProof="0" dirty="0" smtClean="0">
                <a:ln>
                  <a:noFill/>
                </a:ln>
                <a:solidFill>
                  <a:schemeClr val="tx1"/>
                </a:solidFill>
                <a:effectLst/>
                <a:uLnTx/>
                <a:uFillTx/>
                <a:latin typeface="+mj-lt"/>
                <a:ea typeface="+mj-ea"/>
                <a:cs typeface="+mj-cs"/>
              </a:rPr>
              <a:t> securities issues are classified as domestic or international</a:t>
            </a:r>
            <a:r>
              <a:rPr lang="en-US" sz="4400" dirty="0" smtClean="0">
                <a:latin typeface="+mj-lt"/>
                <a:ea typeface="+mj-ea"/>
                <a:cs typeface="+mj-cs"/>
              </a:rPr>
              <a:t>. The international category includes foreign and “euro” issues.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13"/>
          <p:cNvSpPr>
            <a:spLocks noGrp="1" noChangeArrowheads="1"/>
          </p:cNvSpPr>
          <p:nvPr>
            <p:ph type="title" idx="4294967295"/>
          </p:nvPr>
        </p:nvSpPr>
        <p:spPr/>
        <p:txBody>
          <a:bodyPr/>
          <a:lstStyle/>
          <a:p>
            <a:pPr eaLnBrk="1" hangingPunct="1"/>
            <a:r>
              <a:rPr lang="en-US" altLang="zh-CN" dirty="0" smtClean="0">
                <a:ea typeface="SimSun" pitchFamily="2" charset="-122"/>
              </a:rPr>
              <a:t>Internal v. External classification</a:t>
            </a:r>
          </a:p>
        </p:txBody>
      </p:sp>
      <p:sp>
        <p:nvSpPr>
          <p:cNvPr id="86022" name="Rectangle 3"/>
          <p:cNvSpPr>
            <a:spLocks noChangeArrowheads="1"/>
          </p:cNvSpPr>
          <p:nvPr/>
        </p:nvSpPr>
        <p:spPr bwMode="auto">
          <a:xfrm>
            <a:off x="1447800" y="1676400"/>
            <a:ext cx="2514600" cy="1295400"/>
          </a:xfrm>
          <a:prstGeom prst="rect">
            <a:avLst/>
          </a:prstGeom>
          <a:solidFill>
            <a:srgbClr val="BCCDE6"/>
          </a:solidFill>
          <a:ln w="9525">
            <a:solidFill>
              <a:schemeClr val="tx1"/>
            </a:solidFill>
            <a:miter lim="800000"/>
            <a:headEnd/>
            <a:tailEnd/>
          </a:ln>
        </p:spPr>
        <p:txBody>
          <a:bodyPr wrap="none" anchor="ctr"/>
          <a:lstStyle/>
          <a:p>
            <a:pPr algn="ctr"/>
            <a:r>
              <a:rPr lang="en-US" altLang="zh-CN" sz="2000" dirty="0">
                <a:solidFill>
                  <a:srgbClr val="FF0000"/>
                </a:solidFill>
                <a:latin typeface="Arial Unicode MS" pitchFamily="34" charset="-128"/>
                <a:ea typeface="SimSun" pitchFamily="2" charset="-122"/>
              </a:rPr>
              <a:t>Internal</a:t>
            </a:r>
          </a:p>
          <a:p>
            <a:pPr algn="ctr"/>
            <a:r>
              <a:rPr lang="en-US" altLang="zh-CN" sz="2000" dirty="0">
                <a:latin typeface="Arial Unicode MS" pitchFamily="34" charset="-128"/>
                <a:ea typeface="SimSun" pitchFamily="2" charset="-122"/>
              </a:rPr>
              <a:t> (national)</a:t>
            </a:r>
          </a:p>
          <a:p>
            <a:pPr algn="ctr"/>
            <a:r>
              <a:rPr lang="en-US" altLang="zh-CN" sz="2000" dirty="0">
                <a:latin typeface="Arial Unicode MS" pitchFamily="34" charset="-128"/>
                <a:ea typeface="SimSun" pitchFamily="2" charset="-122"/>
              </a:rPr>
              <a:t> </a:t>
            </a:r>
            <a:r>
              <a:rPr lang="en-US" altLang="zh-CN" sz="2000" dirty="0">
                <a:solidFill>
                  <a:srgbClr val="FF0000"/>
                </a:solidFill>
                <a:latin typeface="Arial Unicode MS" pitchFamily="34" charset="-128"/>
                <a:ea typeface="SimSun" pitchFamily="2" charset="-122"/>
              </a:rPr>
              <a:t>Market</a:t>
            </a:r>
          </a:p>
        </p:txBody>
      </p:sp>
      <p:sp>
        <p:nvSpPr>
          <p:cNvPr id="86023" name="Rectangle 4"/>
          <p:cNvSpPr>
            <a:spLocks noChangeArrowheads="1"/>
          </p:cNvSpPr>
          <p:nvPr/>
        </p:nvSpPr>
        <p:spPr bwMode="auto">
          <a:xfrm>
            <a:off x="5029200" y="1676400"/>
            <a:ext cx="3124200" cy="1295400"/>
          </a:xfrm>
          <a:prstGeom prst="rect">
            <a:avLst/>
          </a:prstGeom>
          <a:solidFill>
            <a:srgbClr val="B0C4E2"/>
          </a:solidFill>
          <a:ln w="9525">
            <a:solidFill>
              <a:schemeClr val="tx1"/>
            </a:solidFill>
            <a:miter lim="800000"/>
            <a:headEnd/>
            <a:tailEnd/>
          </a:ln>
        </p:spPr>
        <p:txBody>
          <a:bodyPr wrap="none" anchor="ctr"/>
          <a:lstStyle/>
          <a:p>
            <a:pPr algn="ctr"/>
            <a:r>
              <a:rPr lang="en-US" altLang="zh-CN" sz="2000" dirty="0">
                <a:solidFill>
                  <a:srgbClr val="FF0000"/>
                </a:solidFill>
                <a:latin typeface="Arial Unicode MS" pitchFamily="34" charset="-128"/>
                <a:ea typeface="SimSun" pitchFamily="2" charset="-122"/>
              </a:rPr>
              <a:t>External</a:t>
            </a:r>
          </a:p>
          <a:p>
            <a:pPr algn="ctr"/>
            <a:r>
              <a:rPr lang="en-US" altLang="zh-CN" sz="2000" dirty="0">
                <a:latin typeface="Arial Unicode MS" pitchFamily="34" charset="-128"/>
                <a:ea typeface="SimSun" pitchFamily="2" charset="-122"/>
              </a:rPr>
              <a:t> (international, offshore, </a:t>
            </a:r>
          </a:p>
          <a:p>
            <a:pPr algn="ctr"/>
            <a:r>
              <a:rPr lang="en-US" altLang="zh-CN" sz="2000" dirty="0" err="1">
                <a:latin typeface="Arial Unicode MS" pitchFamily="34" charset="-128"/>
                <a:ea typeface="SimSun" pitchFamily="2" charset="-122"/>
              </a:rPr>
              <a:t>Euromarket</a:t>
            </a:r>
            <a:r>
              <a:rPr lang="en-US" altLang="zh-CN" sz="2000" dirty="0">
                <a:latin typeface="Arial Unicode MS" pitchFamily="34" charset="-128"/>
                <a:ea typeface="SimSun" pitchFamily="2" charset="-122"/>
              </a:rPr>
              <a:t>)</a:t>
            </a:r>
          </a:p>
          <a:p>
            <a:pPr algn="ctr"/>
            <a:r>
              <a:rPr lang="en-US" altLang="zh-CN" sz="2000" dirty="0">
                <a:solidFill>
                  <a:srgbClr val="FF0000"/>
                </a:solidFill>
                <a:latin typeface="Arial Unicode MS" pitchFamily="34" charset="-128"/>
                <a:ea typeface="SimSun" pitchFamily="2" charset="-122"/>
              </a:rPr>
              <a:t>Market</a:t>
            </a:r>
          </a:p>
        </p:txBody>
      </p:sp>
      <p:sp>
        <p:nvSpPr>
          <p:cNvPr id="86024" name="Rectangle 5"/>
          <p:cNvSpPr>
            <a:spLocks noChangeArrowheads="1"/>
          </p:cNvSpPr>
          <p:nvPr/>
        </p:nvSpPr>
        <p:spPr bwMode="auto">
          <a:xfrm>
            <a:off x="1066800" y="3657600"/>
            <a:ext cx="1447800" cy="990600"/>
          </a:xfrm>
          <a:prstGeom prst="rect">
            <a:avLst/>
          </a:prstGeom>
          <a:solidFill>
            <a:srgbClr val="97B2D9"/>
          </a:solidFill>
          <a:ln w="9525">
            <a:solidFill>
              <a:schemeClr val="tx1"/>
            </a:solidFill>
            <a:miter lim="800000"/>
            <a:headEnd/>
            <a:tailEnd/>
          </a:ln>
        </p:spPr>
        <p:txBody>
          <a:bodyPr wrap="none" anchor="ctr"/>
          <a:lstStyle/>
          <a:p>
            <a:pPr algn="ctr"/>
            <a:r>
              <a:rPr lang="en-US" altLang="zh-CN" sz="2000">
                <a:latin typeface="Arial Unicode MS" pitchFamily="34" charset="-128"/>
                <a:ea typeface="SimSun" pitchFamily="2" charset="-122"/>
              </a:rPr>
              <a:t>Domestic</a:t>
            </a:r>
          </a:p>
          <a:p>
            <a:pPr algn="ctr"/>
            <a:r>
              <a:rPr lang="en-US" altLang="zh-CN" sz="2000">
                <a:latin typeface="Arial Unicode MS" pitchFamily="34" charset="-128"/>
                <a:ea typeface="SimSun" pitchFamily="2" charset="-122"/>
              </a:rPr>
              <a:t>Market</a:t>
            </a:r>
          </a:p>
        </p:txBody>
      </p:sp>
      <p:sp>
        <p:nvSpPr>
          <p:cNvPr id="86025" name="Rectangle 6"/>
          <p:cNvSpPr>
            <a:spLocks noChangeArrowheads="1"/>
          </p:cNvSpPr>
          <p:nvPr/>
        </p:nvSpPr>
        <p:spPr bwMode="auto">
          <a:xfrm>
            <a:off x="2819400" y="3657600"/>
            <a:ext cx="1447800" cy="990600"/>
          </a:xfrm>
          <a:prstGeom prst="rect">
            <a:avLst/>
          </a:prstGeom>
          <a:solidFill>
            <a:srgbClr val="A3BADD"/>
          </a:solidFill>
          <a:ln w="9525">
            <a:solidFill>
              <a:schemeClr val="tx1"/>
            </a:solidFill>
            <a:miter lim="800000"/>
            <a:headEnd/>
            <a:tailEnd/>
          </a:ln>
        </p:spPr>
        <p:txBody>
          <a:bodyPr wrap="none" anchor="ctr"/>
          <a:lstStyle/>
          <a:p>
            <a:pPr algn="ctr"/>
            <a:r>
              <a:rPr lang="en-US" altLang="zh-CN" sz="2000" dirty="0">
                <a:latin typeface="Arial Unicode MS" pitchFamily="34" charset="-128"/>
                <a:ea typeface="SimSun" pitchFamily="2" charset="-122"/>
              </a:rPr>
              <a:t>Foreign</a:t>
            </a:r>
          </a:p>
          <a:p>
            <a:pPr algn="ctr"/>
            <a:r>
              <a:rPr lang="en-US" altLang="zh-CN" sz="2000" dirty="0">
                <a:latin typeface="Arial Unicode MS" pitchFamily="34" charset="-128"/>
                <a:ea typeface="SimSun" pitchFamily="2" charset="-122"/>
              </a:rPr>
              <a:t>Market</a:t>
            </a:r>
          </a:p>
        </p:txBody>
      </p:sp>
      <p:cxnSp>
        <p:nvCxnSpPr>
          <p:cNvPr id="86026" name="AutoShape 7"/>
          <p:cNvCxnSpPr>
            <a:cxnSpLocks noChangeShapeType="1"/>
            <a:stCxn id="86022" idx="2"/>
          </p:cNvCxnSpPr>
          <p:nvPr/>
        </p:nvCxnSpPr>
        <p:spPr bwMode="auto">
          <a:xfrm rot="5400000">
            <a:off x="2038350" y="2990850"/>
            <a:ext cx="685800" cy="647700"/>
          </a:xfrm>
          <a:prstGeom prst="straightConnector1">
            <a:avLst/>
          </a:prstGeom>
          <a:noFill/>
          <a:ln w="9525">
            <a:solidFill>
              <a:schemeClr val="tx1"/>
            </a:solidFill>
            <a:round/>
            <a:headEnd/>
            <a:tailEnd/>
          </a:ln>
        </p:spPr>
      </p:cxnSp>
      <p:cxnSp>
        <p:nvCxnSpPr>
          <p:cNvPr id="86027" name="AutoShape 8"/>
          <p:cNvCxnSpPr>
            <a:cxnSpLocks noChangeShapeType="1"/>
            <a:stCxn id="86022" idx="2"/>
          </p:cNvCxnSpPr>
          <p:nvPr/>
        </p:nvCxnSpPr>
        <p:spPr bwMode="auto">
          <a:xfrm rot="16200000" flipH="1">
            <a:off x="2686050" y="2990850"/>
            <a:ext cx="685800" cy="647700"/>
          </a:xfrm>
          <a:prstGeom prst="straightConnector1">
            <a:avLst/>
          </a:prstGeom>
          <a:noFill/>
          <a:ln w="9525">
            <a:solidFill>
              <a:schemeClr val="tx1"/>
            </a:solidFill>
            <a:round/>
            <a:headEnd/>
            <a:tailEnd/>
          </a:ln>
        </p:spPr>
      </p:cxnSp>
      <p:sp>
        <p:nvSpPr>
          <p:cNvPr id="86028" name="Text Box 9"/>
          <p:cNvSpPr txBox="1">
            <a:spLocks noChangeArrowheads="1"/>
          </p:cNvSpPr>
          <p:nvPr/>
        </p:nvSpPr>
        <p:spPr bwMode="auto">
          <a:xfrm>
            <a:off x="304800" y="4800600"/>
            <a:ext cx="2220913" cy="701675"/>
          </a:xfrm>
          <a:prstGeom prst="rect">
            <a:avLst/>
          </a:prstGeom>
          <a:solidFill>
            <a:srgbClr val="CCFF99"/>
          </a:solidFill>
          <a:ln w="9525">
            <a:noFill/>
            <a:miter lim="800000"/>
            <a:headEnd/>
            <a:tailEnd/>
          </a:ln>
        </p:spPr>
        <p:txBody>
          <a:bodyPr wrap="none">
            <a:spAutoFit/>
          </a:bodyPr>
          <a:lstStyle/>
          <a:p>
            <a:r>
              <a:rPr lang="en-US" altLang="zh-CN" sz="2000">
                <a:latin typeface="Arial Unicode MS" pitchFamily="34" charset="-128"/>
                <a:ea typeface="SimSun" pitchFamily="2" charset="-122"/>
              </a:rPr>
              <a:t>Issuers domiciled </a:t>
            </a:r>
          </a:p>
          <a:p>
            <a:r>
              <a:rPr lang="en-US" altLang="zh-CN" sz="2000">
                <a:latin typeface="Arial Unicode MS" pitchFamily="34" charset="-128"/>
                <a:ea typeface="SimSun" pitchFamily="2" charset="-122"/>
              </a:rPr>
              <a:t>in the country</a:t>
            </a:r>
          </a:p>
        </p:txBody>
      </p:sp>
      <p:sp>
        <p:nvSpPr>
          <p:cNvPr id="86029" name="Text Box 10"/>
          <p:cNvSpPr txBox="1">
            <a:spLocks noChangeArrowheads="1"/>
          </p:cNvSpPr>
          <p:nvPr/>
        </p:nvSpPr>
        <p:spPr bwMode="auto">
          <a:xfrm>
            <a:off x="2819400" y="4800600"/>
            <a:ext cx="3657600" cy="1016000"/>
          </a:xfrm>
          <a:prstGeom prst="rect">
            <a:avLst/>
          </a:prstGeom>
          <a:solidFill>
            <a:srgbClr val="CCFF99"/>
          </a:solidFill>
          <a:ln w="9525">
            <a:noFill/>
            <a:miter lim="800000"/>
            <a:headEnd/>
            <a:tailEnd/>
          </a:ln>
        </p:spPr>
        <p:txBody>
          <a:bodyPr>
            <a:spAutoFit/>
          </a:bodyPr>
          <a:lstStyle/>
          <a:p>
            <a:r>
              <a:rPr lang="en-US" altLang="zh-CN" sz="2000" dirty="0">
                <a:latin typeface="Arial Unicode MS" pitchFamily="34" charset="-128"/>
                <a:ea typeface="SimSun" pitchFamily="2" charset="-122"/>
              </a:rPr>
              <a:t>Issuers not domiciled in the country, e.g. </a:t>
            </a:r>
            <a:r>
              <a:rPr lang="en-US" altLang="zh-CN" sz="2000" i="1" dirty="0">
                <a:latin typeface="Arial Unicode MS" pitchFamily="34" charset="-128"/>
                <a:ea typeface="SimSun" pitchFamily="2" charset="-122"/>
              </a:rPr>
              <a:t>Yankee</a:t>
            </a:r>
            <a:r>
              <a:rPr lang="en-US" altLang="zh-CN" sz="2000" dirty="0">
                <a:latin typeface="Arial Unicode MS" pitchFamily="34" charset="-128"/>
                <a:ea typeface="SimSun" pitchFamily="2" charset="-122"/>
              </a:rPr>
              <a:t> market in the US</a:t>
            </a:r>
          </a:p>
        </p:txBody>
      </p:sp>
      <p:sp>
        <p:nvSpPr>
          <p:cNvPr id="86030" name="Text Box 11"/>
          <p:cNvSpPr txBox="1">
            <a:spLocks noChangeArrowheads="1"/>
          </p:cNvSpPr>
          <p:nvPr/>
        </p:nvSpPr>
        <p:spPr bwMode="auto">
          <a:xfrm>
            <a:off x="4800600" y="3124200"/>
            <a:ext cx="4038600" cy="1616075"/>
          </a:xfrm>
          <a:prstGeom prst="rect">
            <a:avLst/>
          </a:prstGeom>
          <a:solidFill>
            <a:srgbClr val="CCFF99"/>
          </a:solidFill>
          <a:ln w="9525">
            <a:noFill/>
            <a:miter lim="800000"/>
            <a:headEnd/>
            <a:tailEnd/>
          </a:ln>
        </p:spPr>
        <p:txBody>
          <a:bodyPr>
            <a:spAutoFit/>
          </a:bodyPr>
          <a:lstStyle/>
          <a:p>
            <a:pPr>
              <a:spcBef>
                <a:spcPct val="50000"/>
              </a:spcBef>
            </a:pPr>
            <a:r>
              <a:rPr lang="en-US" altLang="zh-CN" sz="2000">
                <a:latin typeface="Arial Unicode MS" pitchFamily="34" charset="-128"/>
                <a:ea typeface="SimSun" pitchFamily="2" charset="-122"/>
              </a:rPr>
              <a:t>Securities offered simultaneously to investors in a number of countries and issued outside the jurisdiction of a single country</a:t>
            </a:r>
          </a:p>
        </p:txBody>
      </p:sp>
      <p:sp>
        <p:nvSpPr>
          <p:cNvPr id="86031" name="Rectangle 12"/>
          <p:cNvSpPr>
            <a:spLocks noChangeArrowheads="1"/>
          </p:cNvSpPr>
          <p:nvPr/>
        </p:nvSpPr>
        <p:spPr bwMode="auto">
          <a:xfrm>
            <a:off x="0" y="5867400"/>
            <a:ext cx="5174302" cy="276999"/>
          </a:xfrm>
          <a:prstGeom prst="rect">
            <a:avLst/>
          </a:prstGeom>
          <a:noFill/>
          <a:ln w="9525">
            <a:noFill/>
            <a:miter lim="800000"/>
            <a:headEnd/>
            <a:tailEnd/>
          </a:ln>
        </p:spPr>
        <p:txBody>
          <a:bodyPr wrap="none">
            <a:spAutoFit/>
          </a:bodyPr>
          <a:lstStyle/>
          <a:p>
            <a:r>
              <a:rPr lang="en-US" altLang="zh-CN" sz="1200" i="1" dirty="0">
                <a:latin typeface="+mj-lt"/>
                <a:ea typeface="SimSun" pitchFamily="2" charset="-122"/>
              </a:rPr>
              <a:t>Source: </a:t>
            </a:r>
            <a:r>
              <a:rPr lang="en-US" altLang="zh-CN" sz="1200" i="1" dirty="0" err="1">
                <a:latin typeface="+mj-lt"/>
                <a:ea typeface="SimSun" pitchFamily="2" charset="-122"/>
              </a:rPr>
              <a:t>Fabozzi</a:t>
            </a:r>
            <a:r>
              <a:rPr lang="en-US" altLang="zh-CN" sz="1200" i="1" dirty="0">
                <a:latin typeface="+mj-lt"/>
                <a:ea typeface="SimSun" pitchFamily="2" charset="-122"/>
              </a:rPr>
              <a:t>/Modigliani “Capital Markets: Institutions and Instruments” 1996</a:t>
            </a:r>
          </a:p>
        </p:txBody>
      </p:sp>
      <p:sp>
        <p:nvSpPr>
          <p:cNvPr id="13"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89</a:t>
            </a:fld>
            <a:endParaRPr lang="en-US" altLang="en-US"/>
          </a:p>
        </p:txBody>
      </p:sp>
      <p:sp>
        <p:nvSpPr>
          <p:cNvPr id="14"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altLang="zh-TW" dirty="0" smtClean="0"/>
              <a:t>Financial Calculator</a:t>
            </a:r>
            <a:endParaRPr lang="zh-TW" altLang="en-US" dirty="0"/>
          </a:p>
        </p:txBody>
      </p:sp>
      <p:sp>
        <p:nvSpPr>
          <p:cNvPr id="9" name="Content Placeholder 8"/>
          <p:cNvSpPr>
            <a:spLocks noGrp="1"/>
          </p:cNvSpPr>
          <p:nvPr>
            <p:ph sz="half" idx="1"/>
          </p:nvPr>
        </p:nvSpPr>
        <p:spPr>
          <a:xfrm>
            <a:off x="179512" y="533400"/>
            <a:ext cx="4752528" cy="5592763"/>
          </a:xfrm>
        </p:spPr>
        <p:txBody>
          <a:bodyPr>
            <a:noAutofit/>
          </a:bodyPr>
          <a:lstStyle/>
          <a:p>
            <a:pPr lvl="0">
              <a:lnSpc>
                <a:spcPct val="100000"/>
              </a:lnSpc>
            </a:pPr>
            <a:r>
              <a:rPr lang="en-US" altLang="zh-TW" dirty="0" smtClean="0"/>
              <a:t>Financial calculators have built-in functions that save time in solving time value of money problems, and their use is permitted in examinations. We will also work on examples in lectures. </a:t>
            </a:r>
          </a:p>
          <a:p>
            <a:pPr lvl="0">
              <a:lnSpc>
                <a:spcPct val="100000"/>
              </a:lnSpc>
            </a:pPr>
            <a:r>
              <a:rPr lang="en-US" altLang="zh-TW" dirty="0" smtClean="0"/>
              <a:t>It is suggested that you procure a financial calculator and become proficient in using its time value of money functions. You should refer to the user manual for instructions. </a:t>
            </a:r>
          </a:p>
          <a:p>
            <a:pPr lvl="0">
              <a:lnSpc>
                <a:spcPct val="100000"/>
              </a:lnSpc>
            </a:pPr>
            <a:r>
              <a:rPr lang="en-US" altLang="zh-TW" dirty="0" smtClean="0"/>
              <a:t>Financial calculator: recommended models – </a:t>
            </a:r>
            <a:r>
              <a:rPr lang="en-US" altLang="zh-TW" b="1" dirty="0" smtClean="0"/>
              <a:t>TI BA II Plus </a:t>
            </a:r>
            <a:r>
              <a:rPr lang="en-US" altLang="zh-TW" dirty="0" smtClean="0"/>
              <a:t>or </a:t>
            </a:r>
            <a:r>
              <a:rPr lang="en-US" altLang="zh-TW" b="1" dirty="0" smtClean="0"/>
              <a:t>HP 12C</a:t>
            </a:r>
            <a:endParaRPr lang="zh-TW" altLang="zh-TW" b="1" dirty="0" smtClean="0"/>
          </a:p>
          <a:p>
            <a:pPr>
              <a:lnSpc>
                <a:spcPct val="100000"/>
              </a:lnSpc>
            </a:pPr>
            <a:r>
              <a:rPr lang="en-US" altLang="zh-TW" dirty="0" smtClean="0"/>
              <a:t>NOTE: Programmable calculators and calculators with text display functions are NOT allowed during examinations. All HKEAA approved calculators are allowed during examinations.</a:t>
            </a:r>
            <a:endParaRPr lang="zh-TW" altLang="zh-TW" dirty="0" smtClean="0"/>
          </a:p>
          <a:p>
            <a:pPr>
              <a:lnSpc>
                <a:spcPct val="100000"/>
              </a:lnSpc>
            </a:pPr>
            <a:endParaRPr lang="zh-TW" altLang="en-US" dirty="0"/>
          </a:p>
        </p:txBody>
      </p:sp>
      <p:sp>
        <p:nvSpPr>
          <p:cNvPr id="6" name="Rectangle 2"/>
          <p:cNvSpPr txBox="1">
            <a:spLocks noChangeArrowheads="1"/>
          </p:cNvSpPr>
          <p:nvPr/>
        </p:nvSpPr>
        <p:spPr>
          <a:xfrm>
            <a:off x="251520" y="764704"/>
            <a:ext cx="8640960" cy="92211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3400" b="1" i="0" u="none" strike="noStrike" kern="1200" cap="none" spc="0" normalizeH="0" baseline="0" noProof="0" dirty="0" smtClean="0">
              <a:ln>
                <a:noFill/>
              </a:ln>
              <a:solidFill>
                <a:srgbClr val="00216E"/>
              </a:solidFill>
              <a:effectLst/>
              <a:uLnTx/>
              <a:uFillTx/>
              <a:latin typeface="Arial" pitchFamily="34" charset="0"/>
              <a:ea typeface="SimSun" pitchFamily="2" charset="-122"/>
              <a:cs typeface="+mj-cs"/>
            </a:endParaRPr>
          </a:p>
        </p:txBody>
      </p:sp>
      <p:pic>
        <p:nvPicPr>
          <p:cNvPr id="15" name="Picture 2" descr="Image result for image for HP12C">
            <a:hlinkClick r:id="rId2"/>
          </p:cNvPr>
          <p:cNvPicPr>
            <a:picLocks noGrp="1" noChangeAspect="1" noChangeArrowheads="1"/>
          </p:cNvPicPr>
          <p:nvPr>
            <p:ph sz="half" idx="2"/>
          </p:nvPr>
        </p:nvPicPr>
        <p:blipFill>
          <a:blip r:embed="rId3" cstate="print"/>
          <a:srcRect/>
          <a:stretch>
            <a:fillRect/>
          </a:stretch>
        </p:blipFill>
        <p:spPr bwMode="auto">
          <a:xfrm>
            <a:off x="5105400" y="2636912"/>
            <a:ext cx="4038600" cy="2617013"/>
          </a:xfrm>
          <a:prstGeom prst="rect">
            <a:avLst/>
          </a:prstGeom>
          <a:noFill/>
        </p:spPr>
      </p:pic>
      <p:sp>
        <p:nvSpPr>
          <p:cNvPr id="16" name="Rectangle 15"/>
          <p:cNvSpPr/>
          <p:nvPr/>
        </p:nvSpPr>
        <p:spPr>
          <a:xfrm>
            <a:off x="5364088" y="3573016"/>
            <a:ext cx="172819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Straight Arrow Connector 18"/>
          <p:cNvCxnSpPr/>
          <p:nvPr/>
        </p:nvCxnSpPr>
        <p:spPr>
          <a:xfrm>
            <a:off x="2438400" y="3352800"/>
            <a:ext cx="2925688" cy="3642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
        <p:nvSpPr>
          <p:cNvPr id="11"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a:t>
            </a:fld>
            <a:endParaRPr lang="en-US" altLang="en-US"/>
          </a:p>
        </p:txBody>
      </p:sp>
    </p:spTree>
    <p:extLst>
      <p:ext uri="{BB962C8B-B14F-4D97-AF65-F5344CB8AC3E}">
        <p14:creationId xmlns:p14="http://schemas.microsoft.com/office/powerpoint/2010/main" val="2109460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p:txBody>
          <a:bodyPr/>
          <a:lstStyle/>
          <a:p>
            <a:pPr eaLnBrk="1" hangingPunct="1"/>
            <a:r>
              <a:rPr lang="en-US" altLang="zh-CN" smtClean="0">
                <a:ea typeface="SimSun" pitchFamily="2" charset="-122"/>
              </a:rPr>
              <a:t>Test Your Understanding</a:t>
            </a:r>
          </a:p>
        </p:txBody>
      </p:sp>
      <p:sp>
        <p:nvSpPr>
          <p:cNvPr id="88070" name="Rectangle 3"/>
          <p:cNvSpPr>
            <a:spLocks noGrp="1" noChangeArrowheads="1"/>
          </p:cNvSpPr>
          <p:nvPr>
            <p:ph sz="half" idx="1"/>
          </p:nvPr>
        </p:nvSpPr>
        <p:spPr/>
        <p:txBody>
          <a:bodyPr/>
          <a:lstStyle/>
          <a:p>
            <a:pPr eaLnBrk="1" hangingPunct="1">
              <a:lnSpc>
                <a:spcPct val="90000"/>
              </a:lnSpc>
            </a:pPr>
            <a:r>
              <a:rPr lang="en-US" altLang="zh-CN" dirty="0" smtClean="0">
                <a:ea typeface="SimSun" pitchFamily="2" charset="-122"/>
              </a:rPr>
              <a:t>HK Land issues a HKD bond to HK investors. This is a:</a:t>
            </a:r>
          </a:p>
          <a:p>
            <a:pPr lvl="1" eaLnBrk="1" hangingPunct="1">
              <a:lnSpc>
                <a:spcPct val="90000"/>
              </a:lnSpc>
            </a:pPr>
            <a:r>
              <a:rPr lang="en-US" altLang="zh-CN" sz="2000" dirty="0" smtClean="0">
                <a:ea typeface="SimSun" pitchFamily="2" charset="-122"/>
              </a:rPr>
              <a:t>Domestic issue</a:t>
            </a:r>
          </a:p>
          <a:p>
            <a:pPr lvl="1" eaLnBrk="1" hangingPunct="1">
              <a:lnSpc>
                <a:spcPct val="90000"/>
              </a:lnSpc>
            </a:pPr>
            <a:r>
              <a:rPr lang="en-US" altLang="zh-CN" sz="2000" dirty="0" smtClean="0">
                <a:ea typeface="SimSun" pitchFamily="2" charset="-122"/>
              </a:rPr>
              <a:t>Euro issue</a:t>
            </a:r>
          </a:p>
          <a:p>
            <a:pPr lvl="1" eaLnBrk="1" hangingPunct="1">
              <a:lnSpc>
                <a:spcPct val="90000"/>
              </a:lnSpc>
            </a:pPr>
            <a:r>
              <a:rPr lang="en-US" altLang="zh-CN" sz="2000" dirty="0" smtClean="0">
                <a:ea typeface="SimSun" pitchFamily="2" charset="-122"/>
              </a:rPr>
              <a:t>Foreign issue</a:t>
            </a:r>
          </a:p>
          <a:p>
            <a:pPr eaLnBrk="1" hangingPunct="1">
              <a:lnSpc>
                <a:spcPct val="90000"/>
              </a:lnSpc>
            </a:pPr>
            <a:r>
              <a:rPr lang="en-US" altLang="zh-CN" dirty="0" smtClean="0">
                <a:ea typeface="SimSun" pitchFamily="2" charset="-122"/>
              </a:rPr>
              <a:t>BIS records the issue as a:</a:t>
            </a:r>
          </a:p>
          <a:p>
            <a:pPr lvl="1" eaLnBrk="1" hangingPunct="1">
              <a:lnSpc>
                <a:spcPct val="90000"/>
              </a:lnSpc>
            </a:pPr>
            <a:r>
              <a:rPr lang="en-US" altLang="zh-CN" sz="2000" smtClean="0">
                <a:ea typeface="SimSun" pitchFamily="2" charset="-122"/>
              </a:rPr>
              <a:t>domestic </a:t>
            </a:r>
            <a:r>
              <a:rPr lang="en-US" altLang="zh-CN" sz="2000" dirty="0" smtClean="0">
                <a:ea typeface="SimSun" pitchFamily="2" charset="-122"/>
              </a:rPr>
              <a:t>securities issue</a:t>
            </a:r>
          </a:p>
          <a:p>
            <a:pPr lvl="1" eaLnBrk="1" hangingPunct="1">
              <a:lnSpc>
                <a:spcPct val="90000"/>
              </a:lnSpc>
            </a:pPr>
            <a:r>
              <a:rPr lang="en-US" altLang="zh-CN" sz="2000" dirty="0" smtClean="0">
                <a:ea typeface="SimSun" pitchFamily="2" charset="-122"/>
              </a:rPr>
              <a:t>International securities issue</a:t>
            </a:r>
          </a:p>
          <a:p>
            <a:pPr eaLnBrk="1" hangingPunct="1">
              <a:lnSpc>
                <a:spcPct val="90000"/>
              </a:lnSpc>
            </a:pPr>
            <a:r>
              <a:rPr lang="en-US" altLang="zh-CN" dirty="0" smtClean="0">
                <a:ea typeface="SimSun" pitchFamily="2" charset="-122"/>
              </a:rPr>
              <a:t>This issue was done in an</a:t>
            </a:r>
          </a:p>
          <a:p>
            <a:pPr lvl="1" eaLnBrk="1" hangingPunct="1">
              <a:lnSpc>
                <a:spcPct val="90000"/>
              </a:lnSpc>
            </a:pPr>
            <a:r>
              <a:rPr lang="en-US" altLang="zh-CN" sz="2000" dirty="0" smtClean="0">
                <a:ea typeface="SimSun" pitchFamily="2" charset="-122"/>
              </a:rPr>
              <a:t>Internal market</a:t>
            </a:r>
          </a:p>
          <a:p>
            <a:pPr lvl="1" eaLnBrk="1" hangingPunct="1">
              <a:lnSpc>
                <a:spcPct val="90000"/>
              </a:lnSpc>
            </a:pPr>
            <a:r>
              <a:rPr lang="en-US" altLang="zh-CN" sz="2000" dirty="0" smtClean="0">
                <a:ea typeface="SimSun" pitchFamily="2" charset="-122"/>
              </a:rPr>
              <a:t>External market</a:t>
            </a:r>
          </a:p>
        </p:txBody>
      </p:sp>
      <p:sp>
        <p:nvSpPr>
          <p:cNvPr id="88068" name="Slide Number Placeholder 3"/>
          <p:cNvSpPr>
            <a:spLocks noGrp="1"/>
          </p:cNvSpPr>
          <p:nvPr>
            <p:ph type="sldNum" sz="quarter" idx="10"/>
          </p:nvPr>
        </p:nvSpPr>
        <p:spPr>
          <a:prstGeom prst="rect">
            <a:avLst/>
          </a:prstGeom>
          <a:noFill/>
        </p:spPr>
        <p:txBody>
          <a:bodyPr/>
          <a:lstStyle/>
          <a:p>
            <a:fld id="{3FA03E4E-C796-42A4-B66E-AC7EC0245DD3}" type="slidenum">
              <a:rPr lang="en-US" altLang="en-US" smtClean="0"/>
              <a:pPr/>
              <a:t>90</a:t>
            </a:fld>
            <a:endParaRPr lang="en-US" altLang="en-US" smtClean="0"/>
          </a:p>
        </p:txBody>
      </p:sp>
      <p:pic>
        <p:nvPicPr>
          <p:cNvPr id="10"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166405" y="1828800"/>
            <a:ext cx="3690795"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7"/>
          <p:cNvSpPr>
            <a:spLocks noGrp="1" noChangeArrowheads="1"/>
          </p:cNvSpPr>
          <p:nvPr>
            <p:ph type="title"/>
          </p:nvPr>
        </p:nvSpPr>
        <p:spPr/>
        <p:txBody>
          <a:bodyPr/>
          <a:lstStyle/>
          <a:p>
            <a:pPr eaLnBrk="1" hangingPunct="1"/>
            <a:r>
              <a:rPr lang="en-US" altLang="zh-CN" smtClean="0">
                <a:ea typeface="SimSun" pitchFamily="2" charset="-122"/>
              </a:rPr>
              <a:t>Private v. Public </a:t>
            </a:r>
          </a:p>
        </p:txBody>
      </p:sp>
      <p:sp>
        <p:nvSpPr>
          <p:cNvPr id="349188" name="Rectangle 4"/>
          <p:cNvSpPr>
            <a:spLocks noChangeArrowheads="1"/>
          </p:cNvSpPr>
          <p:nvPr/>
        </p:nvSpPr>
        <p:spPr bwMode="auto">
          <a:xfrm>
            <a:off x="5943600" y="1981200"/>
            <a:ext cx="2209800" cy="1600200"/>
          </a:xfrm>
          <a:prstGeom prst="rect">
            <a:avLst/>
          </a:prstGeom>
          <a:solidFill>
            <a:srgbClr val="FFFF00"/>
          </a:solidFill>
          <a:ln w="9525">
            <a:solidFill>
              <a:schemeClr val="tx1"/>
            </a:solidFill>
            <a:miter lim="800000"/>
            <a:headEnd/>
            <a:tailEnd/>
          </a:ln>
        </p:spPr>
        <p:txBody>
          <a:bodyPr wrap="none" anchor="ctr"/>
          <a:lstStyle/>
          <a:p>
            <a:pPr algn="ctr"/>
            <a:r>
              <a:rPr lang="en-US" altLang="zh-CN" sz="2800">
                <a:latin typeface="Times New Roman" pitchFamily="18" charset="0"/>
                <a:ea typeface="SimSun" pitchFamily="2" charset="-122"/>
              </a:rPr>
              <a:t>General</a:t>
            </a:r>
          </a:p>
          <a:p>
            <a:pPr algn="ctr"/>
            <a:r>
              <a:rPr lang="en-US" altLang="zh-CN" sz="2800">
                <a:latin typeface="Times New Roman" pitchFamily="18" charset="0"/>
                <a:ea typeface="SimSun" pitchFamily="2" charset="-122"/>
              </a:rPr>
              <a:t>Public</a:t>
            </a:r>
          </a:p>
          <a:p>
            <a:pPr algn="ctr"/>
            <a:r>
              <a:rPr lang="en-US" altLang="zh-CN" sz="2800">
                <a:latin typeface="Times New Roman" pitchFamily="18" charset="0"/>
                <a:ea typeface="SimSun" pitchFamily="2" charset="-122"/>
              </a:rPr>
              <a:t>(individuals)</a:t>
            </a:r>
          </a:p>
        </p:txBody>
      </p:sp>
      <p:sp>
        <p:nvSpPr>
          <p:cNvPr id="349199" name="AutoShape 15"/>
          <p:cNvSpPr>
            <a:spLocks noChangeArrowheads="1"/>
          </p:cNvSpPr>
          <p:nvPr/>
        </p:nvSpPr>
        <p:spPr bwMode="auto">
          <a:xfrm rot="5400000">
            <a:off x="1924050" y="2266950"/>
            <a:ext cx="2476500" cy="5410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5170 h 21600"/>
              <a:gd name="T20" fmla="*/ 18512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57" y="0"/>
                </a:moveTo>
                <a:lnTo>
                  <a:pt x="9913" y="7416"/>
                </a:lnTo>
                <a:lnTo>
                  <a:pt x="13001" y="7416"/>
                </a:lnTo>
                <a:lnTo>
                  <a:pt x="13001" y="15170"/>
                </a:lnTo>
                <a:lnTo>
                  <a:pt x="0" y="15170"/>
                </a:lnTo>
                <a:lnTo>
                  <a:pt x="0" y="21600"/>
                </a:lnTo>
                <a:lnTo>
                  <a:pt x="18512" y="21600"/>
                </a:lnTo>
                <a:lnTo>
                  <a:pt x="18512" y="7416"/>
                </a:lnTo>
                <a:lnTo>
                  <a:pt x="21600" y="7416"/>
                </a:lnTo>
                <a:close/>
              </a:path>
            </a:pathLst>
          </a:custGeom>
          <a:solidFill>
            <a:schemeClr val="accent1">
              <a:lumMod val="20000"/>
              <a:lumOff val="80000"/>
            </a:schemeClr>
          </a:solidFill>
          <a:ln w="9525">
            <a:solidFill>
              <a:schemeClr val="tx1"/>
            </a:solidFill>
            <a:miter lim="800000"/>
            <a:headEnd/>
            <a:tailEnd/>
          </a:ln>
        </p:spPr>
        <p:txBody>
          <a:bodyPr wrap="none" anchor="ctr"/>
          <a:lstStyle/>
          <a:p>
            <a:endParaRPr lang="zh-TW" altLang="en-US"/>
          </a:p>
        </p:txBody>
      </p:sp>
      <p:sp>
        <p:nvSpPr>
          <p:cNvPr id="349201" name="Text Box 17"/>
          <p:cNvSpPr txBox="1">
            <a:spLocks noChangeArrowheads="1"/>
          </p:cNvSpPr>
          <p:nvPr/>
        </p:nvSpPr>
        <p:spPr bwMode="auto">
          <a:xfrm>
            <a:off x="1828800" y="5257800"/>
            <a:ext cx="2667000" cy="519113"/>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ea typeface="SimSun" pitchFamily="2" charset="-122"/>
              </a:rPr>
              <a:t>Private Markets</a:t>
            </a:r>
          </a:p>
        </p:txBody>
      </p:sp>
      <p:sp>
        <p:nvSpPr>
          <p:cNvPr id="349203" name="Oval 19"/>
          <p:cNvSpPr>
            <a:spLocks noChangeArrowheads="1"/>
          </p:cNvSpPr>
          <p:nvPr/>
        </p:nvSpPr>
        <p:spPr bwMode="auto">
          <a:xfrm>
            <a:off x="5715000" y="3657600"/>
            <a:ext cx="2743200" cy="2438400"/>
          </a:xfrm>
          <a:prstGeom prst="ellipse">
            <a:avLst/>
          </a:prstGeom>
          <a:solidFill>
            <a:srgbClr val="66FF99"/>
          </a:solidFill>
          <a:ln w="9525">
            <a:solidFill>
              <a:schemeClr val="tx1"/>
            </a:solidFill>
            <a:round/>
            <a:headEnd/>
            <a:tailEnd/>
          </a:ln>
        </p:spPr>
        <p:txBody>
          <a:bodyPr wrap="none" anchor="ctr"/>
          <a:lstStyle/>
          <a:p>
            <a:pPr algn="ctr"/>
            <a:r>
              <a:rPr lang="en-US" altLang="zh-CN" sz="2800">
                <a:latin typeface="Times New Roman" pitchFamily="18" charset="0"/>
                <a:ea typeface="SimSun" pitchFamily="2" charset="-122"/>
              </a:rPr>
              <a:t>Sophisticated</a:t>
            </a:r>
          </a:p>
          <a:p>
            <a:pPr algn="ctr"/>
            <a:r>
              <a:rPr lang="en-US" altLang="zh-CN" sz="2800">
                <a:latin typeface="Times New Roman" pitchFamily="18" charset="0"/>
                <a:ea typeface="SimSun" pitchFamily="2" charset="-122"/>
              </a:rPr>
              <a:t>Investors</a:t>
            </a:r>
          </a:p>
          <a:p>
            <a:pPr algn="ctr"/>
            <a:r>
              <a:rPr lang="en-US" altLang="zh-CN" sz="2800">
                <a:latin typeface="Times New Roman" pitchFamily="18" charset="0"/>
                <a:ea typeface="SimSun" pitchFamily="2" charset="-122"/>
              </a:rPr>
              <a:t>(institutions)</a:t>
            </a:r>
          </a:p>
        </p:txBody>
      </p:sp>
      <p:sp>
        <p:nvSpPr>
          <p:cNvPr id="349206" name="AutoShape 22"/>
          <p:cNvSpPr>
            <a:spLocks/>
          </p:cNvSpPr>
          <p:nvPr/>
        </p:nvSpPr>
        <p:spPr bwMode="auto">
          <a:xfrm>
            <a:off x="4876800" y="1981200"/>
            <a:ext cx="914400" cy="2971800"/>
          </a:xfrm>
          <a:prstGeom prst="leftBrace">
            <a:avLst>
              <a:gd name="adj1" fmla="val 27083"/>
              <a:gd name="adj2" fmla="val 50000"/>
            </a:avLst>
          </a:prstGeom>
          <a:noFill/>
          <a:ln w="9525">
            <a:solidFill>
              <a:schemeClr val="tx1"/>
            </a:solidFill>
            <a:round/>
            <a:headEnd/>
            <a:tailEnd/>
          </a:ln>
        </p:spPr>
        <p:txBody>
          <a:bodyPr wrap="none" anchor="ctr"/>
          <a:lstStyle/>
          <a:p>
            <a:endParaRPr lang="zh-CN" altLang="en-US">
              <a:ea typeface="SimSun" pitchFamily="2" charset="-122"/>
            </a:endParaRPr>
          </a:p>
        </p:txBody>
      </p:sp>
      <p:sp>
        <p:nvSpPr>
          <p:cNvPr id="349207" name="AutoShape 23"/>
          <p:cNvSpPr>
            <a:spLocks noChangeArrowheads="1"/>
          </p:cNvSpPr>
          <p:nvPr/>
        </p:nvSpPr>
        <p:spPr bwMode="auto">
          <a:xfrm>
            <a:off x="1752600" y="2819400"/>
            <a:ext cx="3505200" cy="1371600"/>
          </a:xfrm>
          <a:prstGeom prst="notchedRightArrow">
            <a:avLst>
              <a:gd name="adj1" fmla="val 50000"/>
              <a:gd name="adj2" fmla="val 63889"/>
            </a:avLst>
          </a:prstGeom>
          <a:solidFill>
            <a:schemeClr val="accent1">
              <a:lumMod val="20000"/>
              <a:lumOff val="80000"/>
            </a:schemeClr>
          </a:solidFill>
          <a:ln w="9525">
            <a:solidFill>
              <a:schemeClr val="tx1"/>
            </a:solidFill>
            <a:miter lim="800000"/>
            <a:headEnd/>
            <a:tailEnd/>
          </a:ln>
        </p:spPr>
        <p:txBody>
          <a:bodyPr wrap="none" anchor="ctr"/>
          <a:lstStyle/>
          <a:p>
            <a:endParaRPr lang="zh-CN" altLang="en-US">
              <a:ea typeface="SimSun" pitchFamily="2" charset="-122"/>
            </a:endParaRPr>
          </a:p>
        </p:txBody>
      </p:sp>
      <p:sp>
        <p:nvSpPr>
          <p:cNvPr id="349208" name="Text Box 24"/>
          <p:cNvSpPr txBox="1">
            <a:spLocks noChangeArrowheads="1"/>
          </p:cNvSpPr>
          <p:nvPr/>
        </p:nvSpPr>
        <p:spPr bwMode="auto">
          <a:xfrm>
            <a:off x="2514600" y="3200400"/>
            <a:ext cx="2446338" cy="523875"/>
          </a:xfrm>
          <a:prstGeom prst="rect">
            <a:avLst/>
          </a:prstGeom>
          <a:solidFill>
            <a:schemeClr val="accent1">
              <a:lumMod val="20000"/>
              <a:lumOff val="80000"/>
            </a:schemeClr>
          </a:solidFill>
          <a:ln w="9525">
            <a:noFill/>
            <a:miter lim="800000"/>
            <a:headEnd/>
            <a:tailEnd/>
          </a:ln>
        </p:spPr>
        <p:txBody>
          <a:bodyPr wrap="none">
            <a:spAutoFit/>
          </a:bodyPr>
          <a:lstStyle/>
          <a:p>
            <a:r>
              <a:rPr lang="en-US" altLang="zh-CN" sz="2800" b="1" i="1" dirty="0">
                <a:latin typeface="Times New Roman" pitchFamily="18" charset="0"/>
                <a:ea typeface="SimSun" pitchFamily="2" charset="-122"/>
              </a:rPr>
              <a:t>Public Markets</a:t>
            </a:r>
          </a:p>
        </p:txBody>
      </p:sp>
      <p:sp>
        <p:nvSpPr>
          <p:cNvPr id="349209" name="Rectangle 25"/>
          <p:cNvSpPr>
            <a:spLocks noChangeArrowheads="1"/>
          </p:cNvSpPr>
          <p:nvPr/>
        </p:nvSpPr>
        <p:spPr bwMode="auto">
          <a:xfrm>
            <a:off x="381000" y="2438400"/>
            <a:ext cx="1828800" cy="1981200"/>
          </a:xfrm>
          <a:prstGeom prst="rect">
            <a:avLst/>
          </a:prstGeom>
          <a:solidFill>
            <a:srgbClr val="FF99CC"/>
          </a:solidFill>
          <a:ln w="9525">
            <a:solidFill>
              <a:schemeClr val="tx1"/>
            </a:solidFill>
            <a:miter lim="800000"/>
            <a:headEnd/>
            <a:tailEnd/>
          </a:ln>
        </p:spPr>
        <p:txBody>
          <a:bodyPr wrap="none" anchor="ctr"/>
          <a:lstStyle/>
          <a:p>
            <a:pPr algn="ctr"/>
            <a:r>
              <a:rPr lang="en-US" altLang="zh-CN" sz="2800" b="1">
                <a:latin typeface="Times New Roman" pitchFamily="18" charset="0"/>
                <a:ea typeface="SimSun" pitchFamily="2" charset="-122"/>
              </a:rPr>
              <a:t>Issuer</a:t>
            </a:r>
          </a:p>
        </p:txBody>
      </p:sp>
      <p:sp>
        <p:nvSpPr>
          <p:cNvPr id="349210" name="AutoShape 26"/>
          <p:cNvSpPr>
            <a:spLocks noChangeArrowheads="1"/>
          </p:cNvSpPr>
          <p:nvPr/>
        </p:nvSpPr>
        <p:spPr bwMode="auto">
          <a:xfrm>
            <a:off x="2286000" y="1828800"/>
            <a:ext cx="2362200" cy="990600"/>
          </a:xfrm>
          <a:prstGeom prst="wedgeRoundRectCallout">
            <a:avLst>
              <a:gd name="adj1" fmla="val 57662"/>
              <a:gd name="adj2" fmla="val 91185"/>
              <a:gd name="adj3" fmla="val 16667"/>
            </a:avLst>
          </a:prstGeom>
          <a:solidFill>
            <a:srgbClr val="CCFF33"/>
          </a:solidFill>
          <a:ln w="9525">
            <a:solidFill>
              <a:schemeClr val="tx1"/>
            </a:solidFill>
            <a:miter lim="800000"/>
            <a:headEnd/>
            <a:tailEnd/>
          </a:ln>
        </p:spPr>
        <p:txBody>
          <a:bodyPr anchor="ctr" anchorCtr="1"/>
          <a:lstStyle/>
          <a:p>
            <a:pPr algn="ctr"/>
            <a:r>
              <a:rPr lang="en-US" altLang="zh-CN" sz="2400" i="1" dirty="0" smtClean="0">
                <a:latin typeface="Times New Roman" pitchFamily="18" charset="0"/>
                <a:ea typeface="SimSun" pitchFamily="2" charset="-122"/>
              </a:rPr>
              <a:t>Disclosure</a:t>
            </a:r>
            <a:endParaRPr lang="en-US" altLang="zh-CN" sz="2400" i="1" dirty="0">
              <a:latin typeface="Times New Roman" pitchFamily="18" charset="0"/>
              <a:ea typeface="SimSun" pitchFamily="2" charset="-122"/>
            </a:endParaRPr>
          </a:p>
          <a:p>
            <a:pPr algn="ctr"/>
            <a:r>
              <a:rPr lang="en-US" altLang="zh-CN" sz="2400" i="1" dirty="0" smtClean="0">
                <a:latin typeface="Times New Roman" pitchFamily="18" charset="0"/>
                <a:ea typeface="SimSun" pitchFamily="2" charset="-122"/>
              </a:rPr>
              <a:t>Registration</a:t>
            </a:r>
            <a:endParaRPr lang="en-US" altLang="zh-CN" sz="2400" i="1" dirty="0">
              <a:latin typeface="Times New Roman" pitchFamily="18" charset="0"/>
              <a:ea typeface="SimSun" pitchFamily="2" charset="-122"/>
            </a:endParaRPr>
          </a:p>
        </p:txBody>
      </p:sp>
      <p:sp>
        <p:nvSpPr>
          <p:cNvPr id="12"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91</a:t>
            </a:fld>
            <a:endParaRPr lang="en-US" altLang="en-US"/>
          </a:p>
        </p:txBody>
      </p:sp>
      <p:sp>
        <p:nvSpPr>
          <p:cNvPr id="13"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09"/>
                                        </p:tgtEl>
                                        <p:attrNameLst>
                                          <p:attrName>style.visibility</p:attrName>
                                        </p:attrNameLst>
                                      </p:cBhvr>
                                      <p:to>
                                        <p:strVal val="visible"/>
                                      </p:to>
                                    </p:set>
                                    <p:anim calcmode="lin" valueType="num">
                                      <p:cBhvr additive="base">
                                        <p:cTn id="7" dur="500" fill="hold"/>
                                        <p:tgtEl>
                                          <p:spTgt spid="349209"/>
                                        </p:tgtEl>
                                        <p:attrNameLst>
                                          <p:attrName>ppt_x</p:attrName>
                                        </p:attrNameLst>
                                      </p:cBhvr>
                                      <p:tavLst>
                                        <p:tav tm="0">
                                          <p:val>
                                            <p:strVal val="0-#ppt_w/2"/>
                                          </p:val>
                                        </p:tav>
                                        <p:tav tm="100000">
                                          <p:val>
                                            <p:strVal val="#ppt_x"/>
                                          </p:val>
                                        </p:tav>
                                      </p:tavLst>
                                    </p:anim>
                                    <p:anim calcmode="lin" valueType="num">
                                      <p:cBhvr additive="base">
                                        <p:cTn id="8" dur="500" fill="hold"/>
                                        <p:tgtEl>
                                          <p:spTgt spid="3492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9199"/>
                                        </p:tgtEl>
                                        <p:attrNameLst>
                                          <p:attrName>style.visibility</p:attrName>
                                        </p:attrNameLst>
                                      </p:cBhvr>
                                      <p:to>
                                        <p:strVal val="visible"/>
                                      </p:to>
                                    </p:set>
                                    <p:animEffect transition="in" filter="dissolve">
                                      <p:cBhvr>
                                        <p:cTn id="13" dur="500"/>
                                        <p:tgtEl>
                                          <p:spTgt spid="34919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49203"/>
                                        </p:tgtEl>
                                        <p:attrNameLst>
                                          <p:attrName>style.visibility</p:attrName>
                                        </p:attrNameLst>
                                      </p:cBhvr>
                                      <p:to>
                                        <p:strVal val="visible"/>
                                      </p:to>
                                    </p:set>
                                    <p:anim calcmode="lin" valueType="num">
                                      <p:cBhvr additive="base">
                                        <p:cTn id="18" dur="500" fill="hold"/>
                                        <p:tgtEl>
                                          <p:spTgt spid="349203"/>
                                        </p:tgtEl>
                                        <p:attrNameLst>
                                          <p:attrName>ppt_x</p:attrName>
                                        </p:attrNameLst>
                                      </p:cBhvr>
                                      <p:tavLst>
                                        <p:tav tm="0">
                                          <p:val>
                                            <p:strVal val="1+#ppt_w/2"/>
                                          </p:val>
                                        </p:tav>
                                        <p:tav tm="100000">
                                          <p:val>
                                            <p:strVal val="#ppt_x"/>
                                          </p:val>
                                        </p:tav>
                                      </p:tavLst>
                                    </p:anim>
                                    <p:anim calcmode="lin" valueType="num">
                                      <p:cBhvr additive="base">
                                        <p:cTn id="19" dur="500" fill="hold"/>
                                        <p:tgtEl>
                                          <p:spTgt spid="34920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49201"/>
                                        </p:tgtEl>
                                        <p:attrNameLst>
                                          <p:attrName>style.visibility</p:attrName>
                                        </p:attrNameLst>
                                      </p:cBhvr>
                                      <p:to>
                                        <p:strVal val="visible"/>
                                      </p:to>
                                    </p:set>
                                    <p:animEffect transition="in" filter="dissolve">
                                      <p:cBhvr>
                                        <p:cTn id="24" dur="500"/>
                                        <p:tgtEl>
                                          <p:spTgt spid="34920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49207"/>
                                        </p:tgtEl>
                                        <p:attrNameLst>
                                          <p:attrName>style.visibility</p:attrName>
                                        </p:attrNameLst>
                                      </p:cBhvr>
                                      <p:to>
                                        <p:strVal val="visible"/>
                                      </p:to>
                                    </p:set>
                                    <p:animEffect transition="in" filter="dissolve">
                                      <p:cBhvr>
                                        <p:cTn id="29" dur="500"/>
                                        <p:tgtEl>
                                          <p:spTgt spid="34920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49188"/>
                                        </p:tgtEl>
                                        <p:attrNameLst>
                                          <p:attrName>style.visibility</p:attrName>
                                        </p:attrNameLst>
                                      </p:cBhvr>
                                      <p:to>
                                        <p:strVal val="visible"/>
                                      </p:to>
                                    </p:set>
                                    <p:anim calcmode="lin" valueType="num">
                                      <p:cBhvr additive="base">
                                        <p:cTn id="34" dur="500" fill="hold"/>
                                        <p:tgtEl>
                                          <p:spTgt spid="349188"/>
                                        </p:tgtEl>
                                        <p:attrNameLst>
                                          <p:attrName>ppt_x</p:attrName>
                                        </p:attrNameLst>
                                      </p:cBhvr>
                                      <p:tavLst>
                                        <p:tav tm="0">
                                          <p:val>
                                            <p:strVal val="1+#ppt_w/2"/>
                                          </p:val>
                                        </p:tav>
                                        <p:tav tm="100000">
                                          <p:val>
                                            <p:strVal val="#ppt_x"/>
                                          </p:val>
                                        </p:tav>
                                      </p:tavLst>
                                    </p:anim>
                                    <p:anim calcmode="lin" valueType="num">
                                      <p:cBhvr additive="base">
                                        <p:cTn id="35"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49206"/>
                                        </p:tgtEl>
                                        <p:attrNameLst>
                                          <p:attrName>style.visibility</p:attrName>
                                        </p:attrNameLst>
                                      </p:cBhvr>
                                      <p:to>
                                        <p:strVal val="visible"/>
                                      </p:to>
                                    </p:set>
                                    <p:animEffect transition="in" filter="dissolve">
                                      <p:cBhvr>
                                        <p:cTn id="40" dur="500"/>
                                        <p:tgtEl>
                                          <p:spTgt spid="34920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49208"/>
                                        </p:tgtEl>
                                        <p:attrNameLst>
                                          <p:attrName>style.visibility</p:attrName>
                                        </p:attrNameLst>
                                      </p:cBhvr>
                                      <p:to>
                                        <p:strVal val="visible"/>
                                      </p:to>
                                    </p:set>
                                    <p:animEffect transition="in" filter="dissolve">
                                      <p:cBhvr>
                                        <p:cTn id="45" dur="500"/>
                                        <p:tgtEl>
                                          <p:spTgt spid="34920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49210"/>
                                        </p:tgtEl>
                                        <p:attrNameLst>
                                          <p:attrName>style.visibility</p:attrName>
                                        </p:attrNameLst>
                                      </p:cBhvr>
                                      <p:to>
                                        <p:strVal val="visible"/>
                                      </p:to>
                                    </p:set>
                                    <p:animEffect transition="in" filter="dissolve">
                                      <p:cBhvr>
                                        <p:cTn id="50" dur="500"/>
                                        <p:tgtEl>
                                          <p:spTgt spid="349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P spid="349199" grpId="0" animBg="1"/>
      <p:bldP spid="349201" grpId="0"/>
      <p:bldP spid="349203" grpId="0" animBg="1"/>
      <p:bldP spid="349206" grpId="0" animBg="1"/>
      <p:bldP spid="349207" grpId="0" animBg="1"/>
      <p:bldP spid="349208" grpId="0" animBg="1"/>
      <p:bldP spid="349209" grpId="0" animBg="1"/>
      <p:bldP spid="3492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p:cNvSpPr>
            <a:spLocks noGrp="1" noChangeArrowheads="1"/>
          </p:cNvSpPr>
          <p:nvPr>
            <p:ph type="title"/>
          </p:nvPr>
        </p:nvSpPr>
        <p:spPr/>
        <p:txBody>
          <a:bodyPr/>
          <a:lstStyle/>
          <a:p>
            <a:pPr eaLnBrk="1" hangingPunct="1"/>
            <a:r>
              <a:rPr lang="en-US" altLang="zh-CN" smtClean="0">
                <a:ea typeface="SimSun" pitchFamily="2" charset="-122"/>
              </a:rPr>
              <a:t>Public Issues</a:t>
            </a:r>
          </a:p>
        </p:txBody>
      </p:sp>
      <p:sp>
        <p:nvSpPr>
          <p:cNvPr id="494595" name="Rectangle 3"/>
          <p:cNvSpPr>
            <a:spLocks noGrp="1" noChangeArrowheads="1"/>
          </p:cNvSpPr>
          <p:nvPr>
            <p:ph idx="1"/>
          </p:nvPr>
        </p:nvSpPr>
        <p:spPr/>
        <p:txBody>
          <a:bodyPr>
            <a:normAutofit fontScale="92500" lnSpcReduction="20000"/>
          </a:bodyPr>
          <a:lstStyle/>
          <a:p>
            <a:pPr eaLnBrk="1" hangingPunct="1"/>
            <a:r>
              <a:rPr lang="en-US" altLang="zh-CN" sz="2600" dirty="0" smtClean="0">
                <a:ea typeface="SimSun" pitchFamily="2" charset="-122"/>
              </a:rPr>
              <a:t>Targeted at the general public (also called “retail” issues)</a:t>
            </a:r>
          </a:p>
          <a:p>
            <a:pPr eaLnBrk="1" hangingPunct="1"/>
            <a:r>
              <a:rPr lang="en-US" altLang="zh-CN" sz="2600" dirty="0" smtClean="0">
                <a:ea typeface="SimSun" pitchFamily="2" charset="-122"/>
              </a:rPr>
              <a:t>Subject to regulatory control</a:t>
            </a:r>
          </a:p>
          <a:p>
            <a:pPr eaLnBrk="1" hangingPunct="1"/>
            <a:r>
              <a:rPr lang="en-US" altLang="zh-CN" sz="2600" dirty="0" smtClean="0">
                <a:ea typeface="SimSun" pitchFamily="2" charset="-122"/>
              </a:rPr>
              <a:t>Typically underwritten by an investment bank</a:t>
            </a:r>
          </a:p>
          <a:p>
            <a:pPr eaLnBrk="1" hangingPunct="1"/>
            <a:r>
              <a:rPr lang="en-US" altLang="zh-CN" sz="2600" dirty="0" smtClean="0">
                <a:ea typeface="SimSun" pitchFamily="2" charset="-122"/>
              </a:rPr>
              <a:t>Typically require</a:t>
            </a:r>
          </a:p>
          <a:p>
            <a:pPr lvl="1" eaLnBrk="1" hangingPunct="1"/>
            <a:r>
              <a:rPr lang="en-US" altLang="zh-CN" sz="2200" dirty="0" smtClean="0">
                <a:ea typeface="SimSun" pitchFamily="2" charset="-122"/>
              </a:rPr>
              <a:t>Registration/filing </a:t>
            </a:r>
          </a:p>
          <a:p>
            <a:pPr lvl="1" eaLnBrk="1" hangingPunct="1"/>
            <a:r>
              <a:rPr lang="en-US" altLang="zh-CN" sz="2200" dirty="0" smtClean="0">
                <a:ea typeface="SimSun" pitchFamily="2" charset="-122"/>
              </a:rPr>
              <a:t>Disclosure (prospectus) + due diligence</a:t>
            </a:r>
          </a:p>
          <a:p>
            <a:pPr lvl="1" eaLnBrk="1" hangingPunct="1"/>
            <a:r>
              <a:rPr lang="en-US" altLang="zh-CN" sz="2200" dirty="0" smtClean="0">
                <a:ea typeface="SimSun" pitchFamily="2" charset="-122"/>
              </a:rPr>
              <a:t>Rating (in some countries)</a:t>
            </a:r>
          </a:p>
          <a:p>
            <a:pPr lvl="1" eaLnBrk="1" hangingPunct="1"/>
            <a:r>
              <a:rPr lang="en-US" altLang="zh-CN" sz="2200" dirty="0" smtClean="0">
                <a:ea typeface="SimSun" pitchFamily="2" charset="-122"/>
              </a:rPr>
              <a:t>In some countries there may be a need for prior approval from regulator (e.g. PRC) and a queuing system </a:t>
            </a:r>
          </a:p>
        </p:txBody>
      </p:sp>
      <p:sp>
        <p:nvSpPr>
          <p:cNvPr id="90116" name="Slide Number Placeholder 3"/>
          <p:cNvSpPr>
            <a:spLocks noGrp="1"/>
          </p:cNvSpPr>
          <p:nvPr>
            <p:ph type="sldNum" sz="quarter" idx="10"/>
          </p:nvPr>
        </p:nvSpPr>
        <p:spPr>
          <a:prstGeom prst="rect">
            <a:avLst/>
          </a:prstGeom>
          <a:noFill/>
        </p:spPr>
        <p:txBody>
          <a:bodyPr/>
          <a:lstStyle/>
          <a:p>
            <a:fld id="{F0B4FA84-FD48-4EEB-81A1-DA0B2C5D2CDC}" type="slidenum">
              <a:rPr lang="en-US" altLang="en-US" smtClean="0"/>
              <a:pPr/>
              <a:t>92</a:t>
            </a:fld>
            <a:endParaRPr lang="en-US" altLang="en-US" smtClean="0"/>
          </a:p>
        </p:txBody>
      </p:sp>
      <p:sp>
        <p:nvSpPr>
          <p:cNvPr id="5"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 calcmode="lin" valueType="num">
                                      <p:cBhvr additive="base">
                                        <p:cTn id="7" dur="500" fill="hold"/>
                                        <p:tgtEl>
                                          <p:spTgt spid="494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4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4595">
                                            <p:txEl>
                                              <p:pRg st="1" end="1"/>
                                            </p:txEl>
                                          </p:spTgt>
                                        </p:tgtEl>
                                        <p:attrNameLst>
                                          <p:attrName>style.visibility</p:attrName>
                                        </p:attrNameLst>
                                      </p:cBhvr>
                                      <p:to>
                                        <p:strVal val="visible"/>
                                      </p:to>
                                    </p:set>
                                    <p:anim calcmode="lin" valueType="num">
                                      <p:cBhvr additive="base">
                                        <p:cTn id="13" dur="500" fill="hold"/>
                                        <p:tgtEl>
                                          <p:spTgt spid="494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4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4595">
                                            <p:txEl>
                                              <p:pRg st="2" end="2"/>
                                            </p:txEl>
                                          </p:spTgt>
                                        </p:tgtEl>
                                        <p:attrNameLst>
                                          <p:attrName>style.visibility</p:attrName>
                                        </p:attrNameLst>
                                      </p:cBhvr>
                                      <p:to>
                                        <p:strVal val="visible"/>
                                      </p:to>
                                    </p:set>
                                    <p:anim calcmode="lin" valueType="num">
                                      <p:cBhvr additive="base">
                                        <p:cTn id="19" dur="500" fill="hold"/>
                                        <p:tgtEl>
                                          <p:spTgt spid="494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4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4595">
                                            <p:txEl>
                                              <p:pRg st="3" end="3"/>
                                            </p:txEl>
                                          </p:spTgt>
                                        </p:tgtEl>
                                        <p:attrNameLst>
                                          <p:attrName>style.visibility</p:attrName>
                                        </p:attrNameLst>
                                      </p:cBhvr>
                                      <p:to>
                                        <p:strVal val="visible"/>
                                      </p:to>
                                    </p:set>
                                    <p:anim calcmode="lin" valueType="num">
                                      <p:cBhvr additive="base">
                                        <p:cTn id="25" dur="500" fill="hold"/>
                                        <p:tgtEl>
                                          <p:spTgt spid="494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4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4595">
                                            <p:txEl>
                                              <p:pRg st="4" end="4"/>
                                            </p:txEl>
                                          </p:spTgt>
                                        </p:tgtEl>
                                        <p:attrNameLst>
                                          <p:attrName>style.visibility</p:attrName>
                                        </p:attrNameLst>
                                      </p:cBhvr>
                                      <p:to>
                                        <p:strVal val="visible"/>
                                      </p:to>
                                    </p:set>
                                    <p:anim calcmode="lin" valueType="num">
                                      <p:cBhvr additive="base">
                                        <p:cTn id="31" dur="500" fill="hold"/>
                                        <p:tgtEl>
                                          <p:spTgt spid="4945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4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4595">
                                            <p:txEl>
                                              <p:pRg st="5" end="5"/>
                                            </p:txEl>
                                          </p:spTgt>
                                        </p:tgtEl>
                                        <p:attrNameLst>
                                          <p:attrName>style.visibility</p:attrName>
                                        </p:attrNameLst>
                                      </p:cBhvr>
                                      <p:to>
                                        <p:strVal val="visible"/>
                                      </p:to>
                                    </p:set>
                                    <p:anim calcmode="lin" valueType="num">
                                      <p:cBhvr additive="base">
                                        <p:cTn id="37" dur="500" fill="hold"/>
                                        <p:tgtEl>
                                          <p:spTgt spid="4945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4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4595">
                                            <p:txEl>
                                              <p:pRg st="6" end="6"/>
                                            </p:txEl>
                                          </p:spTgt>
                                        </p:tgtEl>
                                        <p:attrNameLst>
                                          <p:attrName>style.visibility</p:attrName>
                                        </p:attrNameLst>
                                      </p:cBhvr>
                                      <p:to>
                                        <p:strVal val="visible"/>
                                      </p:to>
                                    </p:set>
                                    <p:anim calcmode="lin" valueType="num">
                                      <p:cBhvr additive="base">
                                        <p:cTn id="43" dur="500" fill="hold"/>
                                        <p:tgtEl>
                                          <p:spTgt spid="4945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45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4595">
                                            <p:txEl>
                                              <p:pRg st="7" end="7"/>
                                            </p:txEl>
                                          </p:spTgt>
                                        </p:tgtEl>
                                        <p:attrNameLst>
                                          <p:attrName>style.visibility</p:attrName>
                                        </p:attrNameLst>
                                      </p:cBhvr>
                                      <p:to>
                                        <p:strVal val="visible"/>
                                      </p:to>
                                    </p:set>
                                    <p:anim calcmode="lin" valueType="num">
                                      <p:cBhvr additive="base">
                                        <p:cTn id="49" dur="500" fill="hold"/>
                                        <p:tgtEl>
                                          <p:spTgt spid="4945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45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p:cNvSpPr>
            <a:spLocks noGrp="1" noChangeArrowheads="1"/>
          </p:cNvSpPr>
          <p:nvPr>
            <p:ph type="title"/>
          </p:nvPr>
        </p:nvSpPr>
        <p:spPr/>
        <p:txBody>
          <a:bodyPr/>
          <a:lstStyle/>
          <a:p>
            <a:pPr eaLnBrk="1" hangingPunct="1"/>
            <a:r>
              <a:rPr lang="en-US" altLang="zh-CN" smtClean="0">
                <a:ea typeface="SimSun" pitchFamily="2" charset="-122"/>
              </a:rPr>
              <a:t>Private Issues (Private Placements)</a:t>
            </a:r>
          </a:p>
        </p:txBody>
      </p:sp>
      <p:sp>
        <p:nvSpPr>
          <p:cNvPr id="495619" name="Rectangle 3"/>
          <p:cNvSpPr>
            <a:spLocks noGrp="1" noChangeArrowheads="1"/>
          </p:cNvSpPr>
          <p:nvPr>
            <p:ph idx="1"/>
          </p:nvPr>
        </p:nvSpPr>
        <p:spPr/>
        <p:txBody>
          <a:bodyPr/>
          <a:lstStyle/>
          <a:p>
            <a:pPr eaLnBrk="1" hangingPunct="1"/>
            <a:r>
              <a:rPr lang="en-US" altLang="zh-CN" dirty="0" smtClean="0">
                <a:ea typeface="SimSun" pitchFamily="2" charset="-122"/>
              </a:rPr>
              <a:t>Targeted at “sophisticated investors” or QIBs</a:t>
            </a:r>
          </a:p>
          <a:p>
            <a:pPr eaLnBrk="1" hangingPunct="1"/>
            <a:r>
              <a:rPr lang="en-US" altLang="zh-CN" dirty="0" smtClean="0">
                <a:ea typeface="SimSun" pitchFamily="2" charset="-122"/>
              </a:rPr>
              <a:t>Typically exempted from registration requirements (in the US various exemptions may apply depending on the nature of the issue e.g. rule 144A)</a:t>
            </a:r>
          </a:p>
          <a:p>
            <a:pPr eaLnBrk="1" hangingPunct="1"/>
            <a:r>
              <a:rPr lang="en-US" altLang="zh-CN" dirty="0" smtClean="0">
                <a:ea typeface="SimSun" pitchFamily="2" charset="-122"/>
              </a:rPr>
              <a:t>Lower standards of disclosure and due diligence as investors are deemed “sophisticated”</a:t>
            </a:r>
          </a:p>
          <a:p>
            <a:pPr eaLnBrk="1" hangingPunct="1"/>
            <a:r>
              <a:rPr lang="en-US" altLang="zh-CN" dirty="0" smtClean="0">
                <a:ea typeface="SimSun" pitchFamily="2" charset="-122"/>
              </a:rPr>
              <a:t>Generally no need for underwriting</a:t>
            </a:r>
          </a:p>
        </p:txBody>
      </p:sp>
      <p:sp>
        <p:nvSpPr>
          <p:cNvPr id="91140" name="Slide Number Placeholder 3"/>
          <p:cNvSpPr>
            <a:spLocks noGrp="1"/>
          </p:cNvSpPr>
          <p:nvPr>
            <p:ph type="sldNum" sz="quarter" idx="10"/>
          </p:nvPr>
        </p:nvSpPr>
        <p:spPr>
          <a:prstGeom prst="rect">
            <a:avLst/>
          </a:prstGeom>
          <a:noFill/>
        </p:spPr>
        <p:txBody>
          <a:bodyPr/>
          <a:lstStyle/>
          <a:p>
            <a:fld id="{ED9F088D-E354-4E18-A8A7-B023347C7513}" type="slidenum">
              <a:rPr lang="en-US" altLang="en-US" smtClean="0"/>
              <a:pPr/>
              <a:t>93</a:t>
            </a:fld>
            <a:endParaRPr lang="en-US" altLang="en-US" smtClean="0"/>
          </a:p>
        </p:txBody>
      </p:sp>
      <p:sp>
        <p:nvSpPr>
          <p:cNvPr id="5"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 calcmode="lin" valueType="num">
                                      <p:cBhvr additive="base">
                                        <p:cTn id="7" dur="500" fill="hold"/>
                                        <p:tgtEl>
                                          <p:spTgt spid="495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5619">
                                            <p:txEl>
                                              <p:pRg st="1" end="1"/>
                                            </p:txEl>
                                          </p:spTgt>
                                        </p:tgtEl>
                                        <p:attrNameLst>
                                          <p:attrName>style.visibility</p:attrName>
                                        </p:attrNameLst>
                                      </p:cBhvr>
                                      <p:to>
                                        <p:strVal val="visible"/>
                                      </p:to>
                                    </p:set>
                                    <p:anim calcmode="lin" valueType="num">
                                      <p:cBhvr additive="base">
                                        <p:cTn id="13" dur="500" fill="hold"/>
                                        <p:tgtEl>
                                          <p:spTgt spid="495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5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5619">
                                            <p:txEl>
                                              <p:pRg st="2" end="2"/>
                                            </p:txEl>
                                          </p:spTgt>
                                        </p:tgtEl>
                                        <p:attrNameLst>
                                          <p:attrName>style.visibility</p:attrName>
                                        </p:attrNameLst>
                                      </p:cBhvr>
                                      <p:to>
                                        <p:strVal val="visible"/>
                                      </p:to>
                                    </p:set>
                                    <p:anim calcmode="lin" valueType="num">
                                      <p:cBhvr additive="base">
                                        <p:cTn id="19" dur="500" fill="hold"/>
                                        <p:tgtEl>
                                          <p:spTgt spid="495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5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5619">
                                            <p:txEl>
                                              <p:pRg st="3" end="3"/>
                                            </p:txEl>
                                          </p:spTgt>
                                        </p:tgtEl>
                                        <p:attrNameLst>
                                          <p:attrName>style.visibility</p:attrName>
                                        </p:attrNameLst>
                                      </p:cBhvr>
                                      <p:to>
                                        <p:strVal val="visible"/>
                                      </p:to>
                                    </p:set>
                                    <p:anim calcmode="lin" valueType="num">
                                      <p:cBhvr additive="base">
                                        <p:cTn id="25" dur="500" fill="hold"/>
                                        <p:tgtEl>
                                          <p:spTgt spid="495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56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2"/>
          <p:cNvSpPr>
            <a:spLocks noGrp="1" noChangeArrowheads="1"/>
          </p:cNvSpPr>
          <p:nvPr>
            <p:ph type="title"/>
          </p:nvPr>
        </p:nvSpPr>
        <p:spPr/>
        <p:txBody>
          <a:bodyPr/>
          <a:lstStyle/>
          <a:p>
            <a:pPr eaLnBrk="1" hangingPunct="1"/>
            <a:r>
              <a:rPr lang="en-US" altLang="zh-CN" smtClean="0">
                <a:ea typeface="SimSun" pitchFamily="2" charset="-122"/>
              </a:rPr>
              <a:t>Test Your Understanding</a:t>
            </a:r>
          </a:p>
        </p:txBody>
      </p:sp>
      <p:sp>
        <p:nvSpPr>
          <p:cNvPr id="92166" name="Rectangle 3"/>
          <p:cNvSpPr>
            <a:spLocks noGrp="1" noChangeArrowheads="1"/>
          </p:cNvSpPr>
          <p:nvPr>
            <p:ph sz="half" idx="1"/>
          </p:nvPr>
        </p:nvSpPr>
        <p:spPr/>
        <p:txBody>
          <a:bodyPr/>
          <a:lstStyle/>
          <a:p>
            <a:pPr eaLnBrk="1" hangingPunct="1">
              <a:lnSpc>
                <a:spcPct val="90000"/>
              </a:lnSpc>
            </a:pPr>
            <a:r>
              <a:rPr lang="en-US" altLang="zh-CN" dirty="0" smtClean="0">
                <a:ea typeface="SimSun" pitchFamily="2" charset="-122"/>
              </a:rPr>
              <a:t>HK Land issues a HKD bond to HK investors. The placing banks are targeting individual investors in HK. This is a:</a:t>
            </a:r>
          </a:p>
          <a:p>
            <a:pPr lvl="1" eaLnBrk="1" hangingPunct="1">
              <a:lnSpc>
                <a:spcPct val="90000"/>
              </a:lnSpc>
            </a:pPr>
            <a:r>
              <a:rPr lang="en-US" altLang="zh-CN" dirty="0" smtClean="0">
                <a:ea typeface="SimSun" pitchFamily="2" charset="-122"/>
              </a:rPr>
              <a:t>Public issue</a:t>
            </a:r>
          </a:p>
          <a:p>
            <a:pPr lvl="1" eaLnBrk="1" hangingPunct="1">
              <a:lnSpc>
                <a:spcPct val="90000"/>
              </a:lnSpc>
            </a:pPr>
            <a:r>
              <a:rPr lang="en-US" altLang="zh-CN" dirty="0" smtClean="0">
                <a:ea typeface="SimSun" pitchFamily="2" charset="-122"/>
              </a:rPr>
              <a:t>Private issue</a:t>
            </a:r>
          </a:p>
          <a:p>
            <a:pPr eaLnBrk="1" hangingPunct="1">
              <a:lnSpc>
                <a:spcPct val="90000"/>
              </a:lnSpc>
            </a:pPr>
            <a:r>
              <a:rPr lang="en-US" altLang="zh-CN" dirty="0" smtClean="0">
                <a:ea typeface="SimSun" pitchFamily="2" charset="-122"/>
              </a:rPr>
              <a:t>The MTRC places a USD bond with sophisticated investors in the US under rule 144A. This is a:</a:t>
            </a:r>
          </a:p>
          <a:p>
            <a:pPr lvl="1" eaLnBrk="1" hangingPunct="1">
              <a:lnSpc>
                <a:spcPct val="90000"/>
              </a:lnSpc>
            </a:pPr>
            <a:r>
              <a:rPr lang="en-US" altLang="zh-CN" dirty="0" smtClean="0">
                <a:ea typeface="SimSun" pitchFamily="2" charset="-122"/>
              </a:rPr>
              <a:t>Public issue</a:t>
            </a:r>
          </a:p>
          <a:p>
            <a:pPr lvl="1" eaLnBrk="1" hangingPunct="1">
              <a:lnSpc>
                <a:spcPct val="90000"/>
              </a:lnSpc>
            </a:pPr>
            <a:r>
              <a:rPr lang="en-US" altLang="zh-CN" dirty="0" smtClean="0">
                <a:ea typeface="SimSun" pitchFamily="2" charset="-122"/>
              </a:rPr>
              <a:t>Private issue</a:t>
            </a:r>
          </a:p>
        </p:txBody>
      </p:sp>
      <p:sp>
        <p:nvSpPr>
          <p:cNvPr id="92164" name="Slide Number Placeholder 3"/>
          <p:cNvSpPr>
            <a:spLocks noGrp="1"/>
          </p:cNvSpPr>
          <p:nvPr>
            <p:ph type="sldNum" sz="quarter" idx="10"/>
          </p:nvPr>
        </p:nvSpPr>
        <p:spPr>
          <a:prstGeom prst="rect">
            <a:avLst/>
          </a:prstGeom>
          <a:noFill/>
        </p:spPr>
        <p:txBody>
          <a:bodyPr/>
          <a:lstStyle/>
          <a:p>
            <a:fld id="{4DE3A7D2-7811-412E-8FFF-BEC9150613CA}" type="slidenum">
              <a:rPr lang="en-US" altLang="en-US" smtClean="0"/>
              <a:pPr/>
              <a:t>94</a:t>
            </a:fld>
            <a:endParaRPr lang="en-US" altLang="en-US" smtClean="0"/>
          </a:p>
        </p:txBody>
      </p:sp>
      <p:pic>
        <p:nvPicPr>
          <p:cNvPr id="12"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084388" y="1752600"/>
            <a:ext cx="3854830"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0" ma:contentTypeDescription="Create a new document." ma:contentTypeScope="" ma:versionID="a3a242d243cce56d589afac68a37481d">
  <xsd:schema xmlns:xsd="http://www.w3.org/2001/XMLSchema" xmlns:xs="http://www.w3.org/2001/XMLSchema" xmlns:p="http://schemas.microsoft.com/office/2006/metadata/properties" xmlns:ns3="eade027f-faa8-4d0b-811b-220684f1c7d6" targetNamespace="http://schemas.microsoft.com/office/2006/metadata/properties" ma:root="true" ma:fieldsID="9dc2b7a3ad4de487f6fd169cf01aa18a" ns3:_="">
    <xsd:import namespace="eade027f-faa8-4d0b-811b-220684f1c7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FEE819-7EB3-49FC-A1F1-F3D1E9CDD852}">
  <ds:schemaRefs>
    <ds:schemaRef ds:uri="http://schemas.microsoft.com/office/2006/metadata/properties"/>
    <ds:schemaRef ds:uri="eade027f-faa8-4d0b-811b-220684f1c7d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65225F08-7E71-4F85-9ED7-A438CBB62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1C46D7-31FA-4851-9651-6BFC5A17AB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2842</TotalTime>
  <Words>10758</Words>
  <Application>Microsoft Office PowerPoint</Application>
  <PresentationFormat>On-screen Show (4:3)</PresentationFormat>
  <Paragraphs>1238</Paragraphs>
  <Slides>94</Slides>
  <Notes>54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94</vt:i4>
      </vt:variant>
    </vt:vector>
  </HeadingPairs>
  <TitlesOfParts>
    <vt:vector size="110" baseType="lpstr">
      <vt:lpstr>Arial Unicode MS</vt:lpstr>
      <vt:lpstr>ＭＳ Ｐゴシック</vt:lpstr>
      <vt:lpstr>新細明體</vt:lpstr>
      <vt:lpstr>新細明體</vt:lpstr>
      <vt:lpstr>宋体</vt:lpstr>
      <vt:lpstr>宋体</vt:lpstr>
      <vt:lpstr>ヒラギノ角ゴ Pro W3</vt:lpstr>
      <vt:lpstr>Arial</vt:lpstr>
      <vt:lpstr>Calibri</vt:lpstr>
      <vt:lpstr>Symbol</vt:lpstr>
      <vt:lpstr>Tahoma</vt:lpstr>
      <vt:lpstr>Times New Roman</vt:lpstr>
      <vt:lpstr>Verdana</vt:lpstr>
      <vt:lpstr>Wingdings</vt:lpstr>
      <vt:lpstr>Wingdings 2</vt:lpstr>
      <vt:lpstr>HKUST Business School</vt:lpstr>
      <vt:lpstr>FINA 1303 INTRODUCTION TO FINANCIAL MARKETS</vt:lpstr>
      <vt:lpstr>Course Objective</vt:lpstr>
      <vt:lpstr> Grading</vt:lpstr>
      <vt:lpstr>Participation</vt:lpstr>
      <vt:lpstr>Personal Response System (PRS) </vt:lpstr>
      <vt:lpstr>Online Quizzes</vt:lpstr>
      <vt:lpstr>Group assignment</vt:lpstr>
      <vt:lpstr>Exams</vt:lpstr>
      <vt:lpstr>Financial Calculator</vt:lpstr>
      <vt:lpstr>Textbook</vt:lpstr>
      <vt:lpstr>How to study for this class</vt:lpstr>
      <vt:lpstr>Course Map</vt:lpstr>
      <vt:lpstr>Course Tentative Agenda  First Half: Overview, Rates, Financial Intermediation, Sell-side</vt:lpstr>
      <vt:lpstr>Course Tentative Agenda  Second Half: Buy-side, Pricing Basics, Regulation, Monetary Policy</vt:lpstr>
      <vt:lpstr>Copyright Issues</vt:lpstr>
      <vt:lpstr>Contact Info</vt:lpstr>
      <vt:lpstr>Ask Questions</vt:lpstr>
      <vt:lpstr>Course Map</vt:lpstr>
      <vt:lpstr>Course Map</vt:lpstr>
      <vt:lpstr>Quick reminder on types of firms</vt:lpstr>
      <vt:lpstr>Some examples of corporate organization in the financial industry</vt:lpstr>
      <vt:lpstr>The corporation</vt:lpstr>
      <vt:lpstr>Why does it matter?</vt:lpstr>
      <vt:lpstr>Pop Quiz!</vt:lpstr>
      <vt:lpstr>Financial Statements</vt:lpstr>
      <vt:lpstr>Accounting standards</vt:lpstr>
      <vt:lpstr>Quick Search!</vt:lpstr>
      <vt:lpstr>Role of the auditor</vt:lpstr>
      <vt:lpstr>Pop Quiz!</vt:lpstr>
      <vt:lpstr>Types of Financial Statements</vt:lpstr>
      <vt:lpstr>The Balance Sheet</vt:lpstr>
      <vt:lpstr>Illustration: Global Corporation Balance Sheet for 2012 and 2013</vt:lpstr>
      <vt:lpstr>The Balance Sheet</vt:lpstr>
      <vt:lpstr>Shareholder’s Equity (Capital)</vt:lpstr>
      <vt:lpstr>Market v. Book Value</vt:lpstr>
      <vt:lpstr>Quick Search!</vt:lpstr>
      <vt:lpstr>Funding the business</vt:lpstr>
      <vt:lpstr>Life Cycle of Firms</vt:lpstr>
      <vt:lpstr>Life cycle and funding</vt:lpstr>
      <vt:lpstr>The Income Statement</vt:lpstr>
      <vt:lpstr>Illustration: Global Corporation’s Income Statement Sheet for 2013 and 2012</vt:lpstr>
      <vt:lpstr>The Statement of Cash Flows</vt:lpstr>
      <vt:lpstr>Illustration Global Corporation’s Statement of Cash Flows for 2013 and 2012</vt:lpstr>
      <vt:lpstr>Pop Quiz!</vt:lpstr>
      <vt:lpstr>Some important ratios and terms you should know about</vt:lpstr>
      <vt:lpstr>EBITDA</vt:lpstr>
      <vt:lpstr>EPS</vt:lpstr>
      <vt:lpstr>Quick Search!</vt:lpstr>
      <vt:lpstr>Course Map</vt:lpstr>
      <vt:lpstr>Imagine…</vt:lpstr>
      <vt:lpstr>Evolution of Financial System</vt:lpstr>
      <vt:lpstr>Tech, tech, FinTech</vt:lpstr>
      <vt:lpstr>Quick Search!</vt:lpstr>
      <vt:lpstr>Disruptive Technologies</vt:lpstr>
      <vt:lpstr>PowerPoint Presentation</vt:lpstr>
      <vt:lpstr>Class discussion</vt:lpstr>
      <vt:lpstr>Financial Markets</vt:lpstr>
      <vt:lpstr>Key building blocks for capital markets</vt:lpstr>
      <vt:lpstr>Functions of Financial Markets</vt:lpstr>
      <vt:lpstr>Quick Search!</vt:lpstr>
      <vt:lpstr>Asia’s Financial Markets</vt:lpstr>
      <vt:lpstr>McKinsey Asian Capital Markets Development Index</vt:lpstr>
      <vt:lpstr>Constituents of the McKinsey ACMD Index</vt:lpstr>
      <vt:lpstr>Pop Quiz!</vt:lpstr>
      <vt:lpstr>Course Map</vt:lpstr>
      <vt:lpstr>The Players</vt:lpstr>
      <vt:lpstr>The Players</vt:lpstr>
      <vt:lpstr>Class discussion</vt:lpstr>
      <vt:lpstr>Course Map</vt:lpstr>
      <vt:lpstr>Classification of Financial Markets</vt:lpstr>
      <vt:lpstr>Primary &amp; Secondary Markets</vt:lpstr>
      <vt:lpstr>Primary v. Secondary Markets</vt:lpstr>
      <vt:lpstr>Test Your Understanding/PRS time!</vt:lpstr>
      <vt:lpstr>Debt v. Equity</vt:lpstr>
      <vt:lpstr>Securities &amp; Capital Markets</vt:lpstr>
      <vt:lpstr>Debt v. Equity Markets</vt:lpstr>
      <vt:lpstr>Test Your Understanding/PRS time!</vt:lpstr>
      <vt:lpstr>Market Organization</vt:lpstr>
      <vt:lpstr>Methods of Price Determination</vt:lpstr>
      <vt:lpstr>Exchanges vs. Over-the-Counter (OTC)</vt:lpstr>
      <vt:lpstr>Game: Identify these Asian securities exchanges</vt:lpstr>
      <vt:lpstr>Some misunderstandings</vt:lpstr>
      <vt:lpstr>Current issues related to market organization</vt:lpstr>
      <vt:lpstr>PowerPoint Presentation</vt:lpstr>
      <vt:lpstr>Test Your Understanding</vt:lpstr>
      <vt:lpstr>Domestic, Euro and Foreign markets</vt:lpstr>
      <vt:lpstr>Domestic, Euro and Foreign markets</vt:lpstr>
      <vt:lpstr> BIS Classification of Bond Markets</vt:lpstr>
      <vt:lpstr>Internal v. External classification</vt:lpstr>
      <vt:lpstr>Test Your Understanding</vt:lpstr>
      <vt:lpstr>Private v. Public </vt:lpstr>
      <vt:lpstr>Public Issues</vt:lpstr>
      <vt:lpstr>Private Issues (Private Placements)</vt:lpstr>
      <vt:lpstr>Test Your Understanding</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Bing Shin LEUNG</cp:lastModifiedBy>
  <cp:revision>322</cp:revision>
  <cp:lastPrinted>2020-02-18T06:56:24Z</cp:lastPrinted>
  <dcterms:created xsi:type="dcterms:W3CDTF">2009-10-21T08:48:32Z</dcterms:created>
  <dcterms:modified xsi:type="dcterms:W3CDTF">2022-02-21T06:06:44Z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