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4"/>
  </p:sldMasterIdLst>
  <p:notesMasterIdLst>
    <p:notesMasterId r:id="rId82"/>
  </p:notesMasterIdLst>
  <p:handoutMasterIdLst>
    <p:handoutMasterId r:id="rId83"/>
  </p:handoutMasterIdLst>
  <p:sldIdLst>
    <p:sldId id="628" r:id="rId5"/>
    <p:sldId id="629" r:id="rId6"/>
    <p:sldId id="630" r:id="rId7"/>
    <p:sldId id="619" r:id="rId8"/>
    <p:sldId id="620" r:id="rId9"/>
    <p:sldId id="621" r:id="rId10"/>
    <p:sldId id="625" r:id="rId11"/>
    <p:sldId id="626" r:id="rId12"/>
    <p:sldId id="716" r:id="rId13"/>
    <p:sldId id="677" r:id="rId14"/>
    <p:sldId id="656" r:id="rId15"/>
    <p:sldId id="657" r:id="rId16"/>
    <p:sldId id="658" r:id="rId17"/>
    <p:sldId id="659" r:id="rId18"/>
    <p:sldId id="660" r:id="rId19"/>
    <p:sldId id="661" r:id="rId20"/>
    <p:sldId id="662" r:id="rId21"/>
    <p:sldId id="663" r:id="rId22"/>
    <p:sldId id="664" r:id="rId23"/>
    <p:sldId id="665" r:id="rId24"/>
    <p:sldId id="666" r:id="rId25"/>
    <p:sldId id="667" r:id="rId26"/>
    <p:sldId id="668" r:id="rId27"/>
    <p:sldId id="669" r:id="rId28"/>
    <p:sldId id="670" r:id="rId29"/>
    <p:sldId id="671" r:id="rId30"/>
    <p:sldId id="672" r:id="rId31"/>
    <p:sldId id="673" r:id="rId32"/>
    <p:sldId id="674" r:id="rId33"/>
    <p:sldId id="675" r:id="rId34"/>
    <p:sldId id="676" r:id="rId35"/>
    <p:sldId id="678" r:id="rId36"/>
    <p:sldId id="679" r:id="rId37"/>
    <p:sldId id="717" r:id="rId38"/>
    <p:sldId id="680" r:id="rId39"/>
    <p:sldId id="708" r:id="rId40"/>
    <p:sldId id="689" r:id="rId41"/>
    <p:sldId id="692" r:id="rId42"/>
    <p:sldId id="693" r:id="rId43"/>
    <p:sldId id="694" r:id="rId44"/>
    <p:sldId id="695" r:id="rId45"/>
    <p:sldId id="696" r:id="rId46"/>
    <p:sldId id="698" r:id="rId47"/>
    <p:sldId id="701" r:id="rId48"/>
    <p:sldId id="702" r:id="rId49"/>
    <p:sldId id="703" r:id="rId50"/>
    <p:sldId id="705" r:id="rId51"/>
    <p:sldId id="706" r:id="rId52"/>
    <p:sldId id="718" r:id="rId53"/>
    <p:sldId id="709" r:id="rId54"/>
    <p:sldId id="710" r:id="rId55"/>
    <p:sldId id="711" r:id="rId56"/>
    <p:sldId id="714" r:id="rId57"/>
    <p:sldId id="719" r:id="rId58"/>
    <p:sldId id="611" r:id="rId59"/>
    <p:sldId id="631" r:id="rId60"/>
    <p:sldId id="634" r:id="rId61"/>
    <p:sldId id="635" r:id="rId62"/>
    <p:sldId id="636" r:id="rId63"/>
    <p:sldId id="637" r:id="rId64"/>
    <p:sldId id="638" r:id="rId65"/>
    <p:sldId id="639" r:id="rId66"/>
    <p:sldId id="640" r:id="rId67"/>
    <p:sldId id="641" r:id="rId68"/>
    <p:sldId id="642" r:id="rId69"/>
    <p:sldId id="643" r:id="rId70"/>
    <p:sldId id="644" r:id="rId71"/>
    <p:sldId id="645" r:id="rId72"/>
    <p:sldId id="646" r:id="rId73"/>
    <p:sldId id="647" r:id="rId74"/>
    <p:sldId id="648" r:id="rId75"/>
    <p:sldId id="649" r:id="rId76"/>
    <p:sldId id="650" r:id="rId77"/>
    <p:sldId id="651" r:id="rId78"/>
    <p:sldId id="652" r:id="rId79"/>
    <p:sldId id="653" r:id="rId80"/>
    <p:sldId id="654" r:id="rId81"/>
  </p:sldIdLst>
  <p:sldSz cx="9144000" cy="6858000" type="screen4x3"/>
  <p:notesSz cx="9926638" cy="679767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2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olfgang Ettlich" initials="WE"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AEC"/>
    <a:srgbClr val="FFFFCC"/>
    <a:srgbClr val="BCCDE6"/>
    <a:srgbClr val="97B2D9"/>
    <a:srgbClr val="A3BADD"/>
    <a:srgbClr val="B0C4E2"/>
    <a:srgbClr val="C5D4E9"/>
    <a:srgbClr val="83A3D3"/>
    <a:srgbClr val="88A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556" autoAdjust="0"/>
  </p:normalViewPr>
  <p:slideViewPr>
    <p:cSldViewPr>
      <p:cViewPr varScale="1">
        <p:scale>
          <a:sx n="86" d="100"/>
          <a:sy n="86" d="100"/>
        </p:scale>
        <p:origin x="233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1950" y="-108"/>
      </p:cViewPr>
      <p:guideLst>
        <p:guide orient="horz" pos="2141"/>
        <p:guide pos="312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notesMaster" Target="notesMasters/notesMaster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688" cy="339399"/>
          </a:xfrm>
          <a:prstGeom prst="rect">
            <a:avLst/>
          </a:prstGeom>
        </p:spPr>
        <p:txBody>
          <a:bodyPr vert="horz" lIns="90507" tIns="45254" rIns="90507" bIns="45254" rtlCol="0"/>
          <a:lstStyle>
            <a:lvl1pPr algn="l">
              <a:defRPr sz="1200"/>
            </a:lvl1pPr>
          </a:lstStyle>
          <a:p>
            <a:endParaRPr lang="de-DE"/>
          </a:p>
        </p:txBody>
      </p:sp>
      <p:sp>
        <p:nvSpPr>
          <p:cNvPr id="3" name="Date Placeholder 2"/>
          <p:cNvSpPr>
            <a:spLocks noGrp="1"/>
          </p:cNvSpPr>
          <p:nvPr>
            <p:ph type="dt" sz="quarter" idx="1"/>
          </p:nvPr>
        </p:nvSpPr>
        <p:spPr>
          <a:xfrm>
            <a:off x="5621661" y="1"/>
            <a:ext cx="4302687" cy="339399"/>
          </a:xfrm>
          <a:prstGeom prst="rect">
            <a:avLst/>
          </a:prstGeom>
        </p:spPr>
        <p:txBody>
          <a:bodyPr vert="horz" lIns="90507" tIns="45254" rIns="90507" bIns="45254" rtlCol="0"/>
          <a:lstStyle>
            <a:lvl1pPr algn="r">
              <a:defRPr sz="1200"/>
            </a:lvl1pPr>
          </a:lstStyle>
          <a:p>
            <a:fld id="{E5E95A84-55FF-4C83-AC25-170C356E3173}" type="datetimeFigureOut">
              <a:rPr lang="de-DE" smtClean="0"/>
              <a:pPr/>
              <a:t>21.02.2022</a:t>
            </a:fld>
            <a:endParaRPr lang="de-DE"/>
          </a:p>
        </p:txBody>
      </p:sp>
      <p:sp>
        <p:nvSpPr>
          <p:cNvPr id="4" name="Footer Placeholder 3"/>
          <p:cNvSpPr>
            <a:spLocks noGrp="1"/>
          </p:cNvSpPr>
          <p:nvPr>
            <p:ph type="ftr" sz="quarter" idx="2"/>
          </p:nvPr>
        </p:nvSpPr>
        <p:spPr>
          <a:xfrm>
            <a:off x="1" y="6456122"/>
            <a:ext cx="4302688" cy="340477"/>
          </a:xfrm>
          <a:prstGeom prst="rect">
            <a:avLst/>
          </a:prstGeom>
        </p:spPr>
        <p:txBody>
          <a:bodyPr vert="horz" lIns="90507" tIns="45254" rIns="90507" bIns="45254" rtlCol="0" anchor="b"/>
          <a:lstStyle>
            <a:lvl1pPr algn="l">
              <a:defRPr sz="1200"/>
            </a:lvl1pPr>
          </a:lstStyle>
          <a:p>
            <a:endParaRPr lang="de-DE"/>
          </a:p>
        </p:txBody>
      </p:sp>
      <p:sp>
        <p:nvSpPr>
          <p:cNvPr id="5" name="Slide Number Placeholder 4"/>
          <p:cNvSpPr>
            <a:spLocks noGrp="1"/>
          </p:cNvSpPr>
          <p:nvPr>
            <p:ph type="sldNum" sz="quarter" idx="3"/>
          </p:nvPr>
        </p:nvSpPr>
        <p:spPr>
          <a:xfrm>
            <a:off x="5621661" y="6456122"/>
            <a:ext cx="4302687" cy="340477"/>
          </a:xfrm>
          <a:prstGeom prst="rect">
            <a:avLst/>
          </a:prstGeom>
        </p:spPr>
        <p:txBody>
          <a:bodyPr vert="horz" lIns="90507" tIns="45254" rIns="90507" bIns="45254" rtlCol="0" anchor="b"/>
          <a:lstStyle>
            <a:lvl1pPr algn="r">
              <a:defRPr sz="1200"/>
            </a:lvl1pPr>
          </a:lstStyle>
          <a:p>
            <a:fld id="{2F0760A7-FB7C-42BC-BC0A-09E2A1490457}" type="slidenum">
              <a:rPr lang="de-DE" smtClean="0"/>
              <a:pPr/>
              <a:t>‹#›</a:t>
            </a:fld>
            <a:endParaRPr lang="de-DE"/>
          </a:p>
        </p:txBody>
      </p:sp>
    </p:spTree>
    <p:extLst>
      <p:ext uri="{BB962C8B-B14F-4D97-AF65-F5344CB8AC3E}">
        <p14:creationId xmlns:p14="http://schemas.microsoft.com/office/powerpoint/2010/main" val="19537309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8" name="Rectangle 4"/>
          <p:cNvSpPr>
            <a:spLocks noGrp="1" noRot="1" noChangeAspect="1" noChangeArrowheads="1" noTextEdit="1"/>
          </p:cNvSpPr>
          <p:nvPr>
            <p:ph type="sldImg" idx="2"/>
          </p:nvPr>
        </p:nvSpPr>
        <p:spPr bwMode="auto">
          <a:xfrm>
            <a:off x="3108325" y="509588"/>
            <a:ext cx="3741738" cy="2805112"/>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92664" y="3450556"/>
            <a:ext cx="7941310" cy="2837294"/>
          </a:xfrm>
          <a:prstGeom prst="rect">
            <a:avLst/>
          </a:prstGeom>
          <a:noFill/>
          <a:ln w="9525">
            <a:noFill/>
            <a:miter lim="800000"/>
            <a:headEnd/>
            <a:tailEnd/>
          </a:ln>
          <a:effectLst/>
        </p:spPr>
        <p:txBody>
          <a:bodyPr vert="horz" wrap="square" lIns="95566" tIns="47784" rIns="95566" bIns="47784"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7174" name="Rectangle 6"/>
          <p:cNvSpPr>
            <a:spLocks noGrp="1" noChangeArrowheads="1"/>
          </p:cNvSpPr>
          <p:nvPr>
            <p:ph type="ftr" sz="quarter" idx="4"/>
          </p:nvPr>
        </p:nvSpPr>
        <p:spPr bwMode="auto">
          <a:xfrm>
            <a:off x="1" y="6456612"/>
            <a:ext cx="4301543" cy="339884"/>
          </a:xfrm>
          <a:prstGeom prst="rect">
            <a:avLst/>
          </a:prstGeom>
          <a:noFill/>
          <a:ln w="9525">
            <a:noFill/>
            <a:miter lim="800000"/>
            <a:headEnd/>
            <a:tailEnd/>
          </a:ln>
          <a:effectLst/>
        </p:spPr>
        <p:txBody>
          <a:bodyPr vert="horz" wrap="square" lIns="95566" tIns="47784" rIns="95566" bIns="47784" numCol="1" anchor="b" anchorCtr="0" compatLnSpc="1">
            <a:prstTxWarp prst="textNoShape">
              <a:avLst/>
            </a:prstTxWarp>
          </a:bodyPr>
          <a:lstStyle>
            <a:lvl1pPr>
              <a:defRPr sz="1300" smtClean="0"/>
            </a:lvl1pPr>
          </a:lstStyle>
          <a:p>
            <a:pPr>
              <a:defRPr/>
            </a:pPr>
            <a:endParaRPr lang="en-US" altLang="zh-TW"/>
          </a:p>
        </p:txBody>
      </p:sp>
      <p:sp>
        <p:nvSpPr>
          <p:cNvPr id="7175" name="Rectangle 7"/>
          <p:cNvSpPr>
            <a:spLocks noGrp="1" noChangeArrowheads="1"/>
          </p:cNvSpPr>
          <p:nvPr>
            <p:ph type="sldNum" sz="quarter" idx="5"/>
          </p:nvPr>
        </p:nvSpPr>
        <p:spPr bwMode="auto">
          <a:xfrm>
            <a:off x="5622800" y="6456612"/>
            <a:ext cx="4301543" cy="339884"/>
          </a:xfrm>
          <a:prstGeom prst="rect">
            <a:avLst/>
          </a:prstGeom>
          <a:noFill/>
          <a:ln w="9525">
            <a:noFill/>
            <a:miter lim="800000"/>
            <a:headEnd/>
            <a:tailEnd/>
          </a:ln>
          <a:effectLst/>
        </p:spPr>
        <p:txBody>
          <a:bodyPr vert="horz" wrap="square" lIns="95566" tIns="47784" rIns="95566" bIns="47784" numCol="1" anchor="b" anchorCtr="0" compatLnSpc="1">
            <a:prstTxWarp prst="textNoShape">
              <a:avLst/>
            </a:prstTxWarp>
          </a:bodyPr>
          <a:lstStyle>
            <a:lvl1pPr algn="r">
              <a:defRPr sz="1300" smtClean="0"/>
            </a:lvl1pPr>
          </a:lstStyle>
          <a:p>
            <a:pPr>
              <a:defRPr/>
            </a:pPr>
            <a:fld id="{65A11C32-994B-4717-BE91-B1BC5B174454}" type="slidenum">
              <a:rPr lang="en-US" altLang="zh-TW"/>
              <a:pPr>
                <a:defRPr/>
              </a:pPr>
              <a:t>‹#›</a:t>
            </a:fld>
            <a:endParaRPr lang="en-US" altLang="zh-TW"/>
          </a:p>
        </p:txBody>
      </p:sp>
    </p:spTree>
    <p:extLst>
      <p:ext uri="{BB962C8B-B14F-4D97-AF65-F5344CB8AC3E}">
        <p14:creationId xmlns:p14="http://schemas.microsoft.com/office/powerpoint/2010/main" val="5439506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08325" y="509588"/>
            <a:ext cx="3740150" cy="2805112"/>
          </a:xfrm>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1</a:t>
            </a:fld>
            <a:endParaRPr lang="en-US" altLang="zh-TW"/>
          </a:p>
        </p:txBody>
      </p:sp>
    </p:spTree>
    <p:extLst>
      <p:ext uri="{BB962C8B-B14F-4D97-AF65-F5344CB8AC3E}">
        <p14:creationId xmlns:p14="http://schemas.microsoft.com/office/powerpoint/2010/main" val="1170474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4A01875B-1765-476B-B597-4E5BD480D9DF}" type="slidenum">
              <a:rPr lang="en-US" altLang="en-US" sz="1300">
                <a:latin typeface="Verdana" pitchFamily="-1" charset="0"/>
              </a:rPr>
              <a:pPr eaLnBrk="1" hangingPunct="1"/>
              <a:t>12</a:t>
            </a:fld>
            <a:endParaRPr lang="en-US" altLang="en-US" sz="1300">
              <a:latin typeface="Verdana" pitchFamily="-1" charset="0"/>
            </a:endParaRPr>
          </a:p>
        </p:txBody>
      </p:sp>
      <p:sp>
        <p:nvSpPr>
          <p:cNvPr id="35843"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156E08E9-71FA-4EA3-8DDB-1FD50C8158DB}" type="slidenum">
              <a:rPr lang="en-US" altLang="en-US" sz="1300">
                <a:latin typeface="Verdana" pitchFamily="-1" charset="0"/>
              </a:rPr>
              <a:pPr algn="r" eaLnBrk="1" hangingPunct="1"/>
              <a:t>12</a:t>
            </a:fld>
            <a:endParaRPr lang="en-US" altLang="en-US" sz="1300">
              <a:latin typeface="Verdana" pitchFamily="-1" charset="0"/>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1170748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583D6482-AE3F-4307-8435-1571E222F157}" type="slidenum">
              <a:rPr lang="en-US" altLang="en-US" sz="1300">
                <a:latin typeface="Verdana" pitchFamily="-1" charset="0"/>
              </a:rPr>
              <a:pPr eaLnBrk="1" hangingPunct="1"/>
              <a:t>13</a:t>
            </a:fld>
            <a:endParaRPr lang="en-US" altLang="en-US" sz="1300">
              <a:latin typeface="Verdana" pitchFamily="-1" charset="0"/>
            </a:endParaRPr>
          </a:p>
        </p:txBody>
      </p:sp>
      <p:sp>
        <p:nvSpPr>
          <p:cNvPr id="37891"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FF3DBF34-DBE7-447D-B808-F45D34CCE6D9}" type="slidenum">
              <a:rPr lang="en-US" altLang="en-US" sz="1300">
                <a:latin typeface="Verdana" pitchFamily="-1" charset="0"/>
              </a:rPr>
              <a:pPr algn="r" eaLnBrk="1" hangingPunct="1"/>
              <a:t>13</a:t>
            </a:fld>
            <a:endParaRPr lang="en-US" altLang="en-US" sz="1300">
              <a:latin typeface="Verdana" pitchFamily="-1" charset="0"/>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2407829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F8D91712-82CF-440B-BFEB-D4ACEAD64413}" type="slidenum">
              <a:rPr lang="en-US" altLang="en-US" sz="1300">
                <a:latin typeface="Verdana" pitchFamily="-1" charset="0"/>
              </a:rPr>
              <a:pPr eaLnBrk="1" hangingPunct="1"/>
              <a:t>14</a:t>
            </a:fld>
            <a:endParaRPr lang="en-US" altLang="en-US" sz="1300">
              <a:latin typeface="Verdana" pitchFamily="-1" charset="0"/>
            </a:endParaRPr>
          </a:p>
        </p:txBody>
      </p:sp>
      <p:sp>
        <p:nvSpPr>
          <p:cNvPr id="39939"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A6FE54FA-23C8-4B6C-98CA-7D48A0639FA9}" type="slidenum">
              <a:rPr lang="en-US" altLang="en-US" sz="1300">
                <a:latin typeface="Verdana" pitchFamily="-1" charset="0"/>
              </a:rPr>
              <a:pPr algn="r" eaLnBrk="1" hangingPunct="1"/>
              <a:t>14</a:t>
            </a:fld>
            <a:endParaRPr lang="en-US" altLang="en-US" sz="1300">
              <a:latin typeface="Verdana" pitchFamily="-1" charset="0"/>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672174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8680EE31-5BF6-4292-AB13-494BCC8A8E25}" type="slidenum">
              <a:rPr lang="en-US" altLang="en-US" sz="1300">
                <a:latin typeface="Verdana" pitchFamily="-1" charset="0"/>
              </a:rPr>
              <a:pPr eaLnBrk="1" hangingPunct="1"/>
              <a:t>15</a:t>
            </a:fld>
            <a:endParaRPr lang="en-US" altLang="en-US" sz="1300">
              <a:latin typeface="Verdana" pitchFamily="-1" charset="0"/>
            </a:endParaRPr>
          </a:p>
        </p:txBody>
      </p:sp>
      <p:sp>
        <p:nvSpPr>
          <p:cNvPr id="41987"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7022D901-DAC2-4ADA-BFED-4996FB74BC43}" type="slidenum">
              <a:rPr lang="en-US" altLang="en-US" sz="1300">
                <a:latin typeface="Verdana" pitchFamily="-1" charset="0"/>
              </a:rPr>
              <a:pPr algn="r" eaLnBrk="1" hangingPunct="1"/>
              <a:t>15</a:t>
            </a:fld>
            <a:endParaRPr lang="en-US" altLang="en-US" sz="1300">
              <a:latin typeface="Verdana" pitchFamily="-1" charset="0"/>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2929671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0302E813-A70C-417C-8E78-709CC4836F53}" type="slidenum">
              <a:rPr lang="en-US" altLang="en-US" sz="1300">
                <a:latin typeface="Verdana" pitchFamily="-1" charset="0"/>
              </a:rPr>
              <a:pPr eaLnBrk="1" hangingPunct="1"/>
              <a:t>16</a:t>
            </a:fld>
            <a:endParaRPr lang="en-US" altLang="en-US" sz="1300">
              <a:latin typeface="Verdana" pitchFamily="-1" charset="0"/>
            </a:endParaRPr>
          </a:p>
        </p:txBody>
      </p:sp>
      <p:sp>
        <p:nvSpPr>
          <p:cNvPr id="44035"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BBFDEC63-2078-44C8-B9FA-20930B591BD4}" type="slidenum">
              <a:rPr lang="en-US" altLang="en-US" sz="1300">
                <a:latin typeface="Verdana" pitchFamily="-1" charset="0"/>
              </a:rPr>
              <a:pPr algn="r" eaLnBrk="1" hangingPunct="1"/>
              <a:t>16</a:t>
            </a:fld>
            <a:endParaRPr lang="en-US" altLang="en-US" sz="1300">
              <a:latin typeface="Verdana" pitchFamily="-1" charset="0"/>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2932589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AC7B3976-5408-4B82-AC80-D04436DA0E63}" type="slidenum">
              <a:rPr lang="en-US" altLang="en-US" sz="1300">
                <a:latin typeface="Verdana" pitchFamily="-1" charset="0"/>
              </a:rPr>
              <a:pPr eaLnBrk="1" hangingPunct="1"/>
              <a:t>17</a:t>
            </a:fld>
            <a:endParaRPr lang="en-US" altLang="en-US" sz="1300">
              <a:latin typeface="Verdana" pitchFamily="-1" charset="0"/>
            </a:endParaRPr>
          </a:p>
        </p:txBody>
      </p:sp>
      <p:sp>
        <p:nvSpPr>
          <p:cNvPr id="46083"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F89E1B52-B6C5-4C08-8E68-5E09C1D07697}" type="slidenum">
              <a:rPr lang="en-US" altLang="en-US" sz="1300">
                <a:latin typeface="Verdana" pitchFamily="-1" charset="0"/>
              </a:rPr>
              <a:pPr algn="r" eaLnBrk="1" hangingPunct="1"/>
              <a:t>17</a:t>
            </a:fld>
            <a:endParaRPr lang="en-US" altLang="en-US" sz="1300">
              <a:latin typeface="Verdana" pitchFamily="-1" charset="0"/>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3235395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215F2DB1-CA57-457D-9FF2-25434204DCD2}" type="slidenum">
              <a:rPr lang="en-US" altLang="en-US" sz="1300">
                <a:latin typeface="Verdana" pitchFamily="-1" charset="0"/>
              </a:rPr>
              <a:pPr eaLnBrk="1" hangingPunct="1"/>
              <a:t>19</a:t>
            </a:fld>
            <a:endParaRPr lang="en-US" altLang="en-US" sz="1300">
              <a:latin typeface="Verdana" pitchFamily="-1" charset="0"/>
            </a:endParaRPr>
          </a:p>
        </p:txBody>
      </p:sp>
      <p:sp>
        <p:nvSpPr>
          <p:cNvPr id="48131"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52C8A5DD-8508-44BA-A002-C89E4C29EEDE}" type="slidenum">
              <a:rPr lang="en-US" altLang="en-US" sz="1300">
                <a:latin typeface="Verdana" pitchFamily="-1" charset="0"/>
              </a:rPr>
              <a:pPr algn="r" eaLnBrk="1" hangingPunct="1"/>
              <a:t>19</a:t>
            </a:fld>
            <a:endParaRPr lang="en-US" altLang="en-US" sz="1300">
              <a:latin typeface="Verdana" pitchFamily="-1" charset="0"/>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2707101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391F409F-559A-4984-99C5-A483DD0394A5}" type="slidenum">
              <a:rPr lang="en-US" altLang="en-US" sz="1300">
                <a:latin typeface="Verdana" pitchFamily="-1" charset="0"/>
              </a:rPr>
              <a:pPr eaLnBrk="1" hangingPunct="1"/>
              <a:t>20</a:t>
            </a:fld>
            <a:endParaRPr lang="en-US" altLang="en-US" sz="1300">
              <a:latin typeface="Verdana" pitchFamily="-1" charset="0"/>
            </a:endParaRPr>
          </a:p>
        </p:txBody>
      </p:sp>
      <p:sp>
        <p:nvSpPr>
          <p:cNvPr id="50179"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84B6B48A-CC2A-4A75-B62A-33FF51D936B2}" type="slidenum">
              <a:rPr lang="en-US" altLang="en-US" sz="1300">
                <a:latin typeface="Verdana" pitchFamily="-1" charset="0"/>
              </a:rPr>
              <a:pPr algn="r" eaLnBrk="1" hangingPunct="1"/>
              <a:t>20</a:t>
            </a:fld>
            <a:endParaRPr lang="en-US" altLang="en-US" sz="1300">
              <a:latin typeface="Verdana" pitchFamily="-1" charset="0"/>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1822504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0D4DECC4-47EE-4EE9-B345-9032E578551D}" type="slidenum">
              <a:rPr lang="en-US" altLang="en-US" sz="1300">
                <a:latin typeface="Verdana" pitchFamily="-1" charset="0"/>
              </a:rPr>
              <a:pPr eaLnBrk="1" hangingPunct="1"/>
              <a:t>21</a:t>
            </a:fld>
            <a:endParaRPr lang="en-US" altLang="en-US" sz="1300">
              <a:latin typeface="Verdana" pitchFamily="-1" charset="0"/>
            </a:endParaRPr>
          </a:p>
        </p:txBody>
      </p:sp>
      <p:sp>
        <p:nvSpPr>
          <p:cNvPr id="52227"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C3A73075-D612-4AB5-A08A-6160579518E4}" type="slidenum">
              <a:rPr lang="en-US" altLang="en-US" sz="1300">
                <a:latin typeface="Verdana" pitchFamily="-1" charset="0"/>
              </a:rPr>
              <a:pPr algn="r" eaLnBrk="1" hangingPunct="1"/>
              <a:t>21</a:t>
            </a:fld>
            <a:endParaRPr lang="en-US" altLang="en-US" sz="1300">
              <a:latin typeface="Verdana" pitchFamily="-1" charset="0"/>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4195955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6369F37E-1E59-4F15-95F1-6CB09A63081E}" type="slidenum">
              <a:rPr lang="en-US" altLang="en-US" sz="1300">
                <a:latin typeface="Verdana" pitchFamily="-1" charset="0"/>
              </a:rPr>
              <a:pPr eaLnBrk="1" hangingPunct="1"/>
              <a:t>22</a:t>
            </a:fld>
            <a:endParaRPr lang="en-US" altLang="en-US" sz="1300">
              <a:latin typeface="Verdana" pitchFamily="-1" charset="0"/>
            </a:endParaRPr>
          </a:p>
        </p:txBody>
      </p:sp>
      <p:sp>
        <p:nvSpPr>
          <p:cNvPr id="68611"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70242648-7BA3-4B69-9C35-6BEB43BF59E8}" type="slidenum">
              <a:rPr lang="en-US" altLang="en-US" sz="1300">
                <a:latin typeface="Verdana" pitchFamily="-1" charset="0"/>
              </a:rPr>
              <a:pPr algn="r" eaLnBrk="1" hangingPunct="1"/>
              <a:t>22</a:t>
            </a:fld>
            <a:endParaRPr lang="en-US" altLang="en-US" sz="1300">
              <a:latin typeface="Verdana" pitchFamily="-1" charset="0"/>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2609409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06738" y="509588"/>
            <a:ext cx="3741737" cy="2805112"/>
          </a:xfrm>
        </p:spPr>
      </p:sp>
      <p:sp>
        <p:nvSpPr>
          <p:cNvPr id="3" name="Notes Placeholder 2"/>
          <p:cNvSpPr>
            <a:spLocks noGrp="1"/>
          </p:cNvSpPr>
          <p:nvPr>
            <p:ph type="body" idx="1"/>
          </p:nvPr>
        </p:nvSpPr>
        <p:spPr/>
        <p:txBody>
          <a:bodyPr>
            <a:normAutofit/>
          </a:bodyPr>
          <a:lstStyle/>
          <a:p>
            <a:endParaRPr lang="zh-TW" alt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2</a:t>
            </a:fld>
            <a:endParaRPr lang="en-US" altLang="zh-TW"/>
          </a:p>
        </p:txBody>
      </p:sp>
    </p:spTree>
    <p:extLst>
      <p:ext uri="{BB962C8B-B14F-4D97-AF65-F5344CB8AC3E}">
        <p14:creationId xmlns:p14="http://schemas.microsoft.com/office/powerpoint/2010/main" val="3005427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066939F6-FB02-4B9C-9238-C54FA1E0241D}" type="slidenum">
              <a:rPr lang="en-US" altLang="en-US" sz="1300">
                <a:latin typeface="Verdana" pitchFamily="-1" charset="0"/>
              </a:rPr>
              <a:pPr eaLnBrk="1" hangingPunct="1"/>
              <a:t>23</a:t>
            </a:fld>
            <a:endParaRPr lang="en-US" altLang="en-US" sz="1300">
              <a:latin typeface="Verdana" pitchFamily="-1" charset="0"/>
            </a:endParaRPr>
          </a:p>
        </p:txBody>
      </p:sp>
      <p:sp>
        <p:nvSpPr>
          <p:cNvPr id="70659"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9AB06433-8E67-43B6-B61E-7DD454A26E4F}" type="slidenum">
              <a:rPr lang="en-US" altLang="en-US" sz="1300">
                <a:latin typeface="Verdana" pitchFamily="-1" charset="0"/>
              </a:rPr>
              <a:pPr algn="r" eaLnBrk="1" hangingPunct="1"/>
              <a:t>23</a:t>
            </a:fld>
            <a:endParaRPr lang="en-US" altLang="en-US" sz="1300">
              <a:latin typeface="Verdana" pitchFamily="-1" charset="0"/>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3465772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28A213AB-9426-4E98-A4E3-E3747DEC17DE}" type="slidenum">
              <a:rPr lang="en-US" altLang="en-US" sz="1300">
                <a:latin typeface="Verdana" pitchFamily="-1" charset="0"/>
              </a:rPr>
              <a:pPr eaLnBrk="1" hangingPunct="1"/>
              <a:t>24</a:t>
            </a:fld>
            <a:endParaRPr lang="en-US" altLang="en-US" sz="1300">
              <a:latin typeface="Verdana" pitchFamily="-1" charset="0"/>
            </a:endParaRPr>
          </a:p>
        </p:txBody>
      </p:sp>
      <p:sp>
        <p:nvSpPr>
          <p:cNvPr id="66563"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86A9C701-4BBE-43AC-8A31-906250827846}" type="slidenum">
              <a:rPr lang="en-US" altLang="en-US" sz="1300">
                <a:latin typeface="Verdana" pitchFamily="-1" charset="0"/>
              </a:rPr>
              <a:pPr algn="r" eaLnBrk="1" hangingPunct="1"/>
              <a:t>24</a:t>
            </a:fld>
            <a:endParaRPr lang="en-US" altLang="en-US" sz="1300">
              <a:latin typeface="Verdana" pitchFamily="-1" charset="0"/>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9798385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0334F5B4-D285-4F69-A897-509E2EBD1CAB}" type="slidenum">
              <a:rPr lang="en-US" altLang="en-US" sz="1300">
                <a:latin typeface="Verdana" pitchFamily="-1" charset="0"/>
              </a:rPr>
              <a:pPr eaLnBrk="1" hangingPunct="1"/>
              <a:t>25</a:t>
            </a:fld>
            <a:endParaRPr lang="en-US" altLang="en-US" sz="1300">
              <a:latin typeface="Verdana" pitchFamily="-1" charset="0"/>
            </a:endParaRPr>
          </a:p>
        </p:txBody>
      </p:sp>
      <p:sp>
        <p:nvSpPr>
          <p:cNvPr id="72707"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CB34EA54-3D06-48F9-96D1-61C125C37C50}" type="slidenum">
              <a:rPr lang="en-US" altLang="en-US" sz="1300">
                <a:latin typeface="Verdana" pitchFamily="-1" charset="0"/>
              </a:rPr>
              <a:pPr algn="r" eaLnBrk="1" hangingPunct="1"/>
              <a:t>25</a:t>
            </a:fld>
            <a:endParaRPr lang="en-US" altLang="en-US" sz="1300">
              <a:latin typeface="Verdana" pitchFamily="-1" charset="0"/>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27844679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87EED9A-830E-4374-B066-975237FED121}" type="slidenum">
              <a:rPr lang="en-US" altLang="en-US" sz="1300">
                <a:latin typeface="Verdana" pitchFamily="-1" charset="0"/>
              </a:rPr>
              <a:pPr eaLnBrk="1" hangingPunct="1"/>
              <a:t>26</a:t>
            </a:fld>
            <a:endParaRPr lang="en-US" altLang="en-US" sz="1300">
              <a:latin typeface="Verdana" pitchFamily="-1" charset="0"/>
            </a:endParaRPr>
          </a:p>
        </p:txBody>
      </p:sp>
      <p:sp>
        <p:nvSpPr>
          <p:cNvPr id="74755"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E5EB96DF-3235-4668-99BF-BE84C58B84D1}" type="slidenum">
              <a:rPr lang="en-US" altLang="en-US" sz="1300">
                <a:latin typeface="Verdana" pitchFamily="-1" charset="0"/>
              </a:rPr>
              <a:pPr algn="r" eaLnBrk="1" hangingPunct="1"/>
              <a:t>26</a:t>
            </a:fld>
            <a:endParaRPr lang="en-US" altLang="en-US" sz="1300">
              <a:latin typeface="Verdana" pitchFamily="-1" charset="0"/>
            </a:endParaRP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101177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B7BAAB44-2822-4E1A-81EF-479DA1A827A9}" type="slidenum">
              <a:rPr lang="en-US" altLang="en-US" sz="1300">
                <a:latin typeface="Verdana" pitchFamily="-1" charset="0"/>
              </a:rPr>
              <a:pPr eaLnBrk="1" hangingPunct="1"/>
              <a:t>27</a:t>
            </a:fld>
            <a:endParaRPr lang="en-US" altLang="en-US" sz="1300">
              <a:latin typeface="Verdana" pitchFamily="-1" charset="0"/>
            </a:endParaRPr>
          </a:p>
        </p:txBody>
      </p:sp>
      <p:sp>
        <p:nvSpPr>
          <p:cNvPr id="76803"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2790E850-22B8-46D2-B056-4A6B0F875B77}" type="slidenum">
              <a:rPr lang="en-US" altLang="en-US" sz="1300">
                <a:latin typeface="Verdana" pitchFamily="-1" charset="0"/>
              </a:rPr>
              <a:pPr algn="r" eaLnBrk="1" hangingPunct="1"/>
              <a:t>27</a:t>
            </a:fld>
            <a:endParaRPr lang="en-US" altLang="en-US" sz="1300">
              <a:latin typeface="Verdana" pitchFamily="-1" charset="0"/>
            </a:endParaRPr>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Verdana" pitchFamily="-1" charset="0"/>
              <a:ea typeface="ＭＳ Ｐゴシック" pitchFamily="-1" charset="-128"/>
            </a:endParaRPr>
          </a:p>
        </p:txBody>
      </p:sp>
    </p:spTree>
    <p:extLst>
      <p:ext uri="{BB962C8B-B14F-4D97-AF65-F5344CB8AC3E}">
        <p14:creationId xmlns:p14="http://schemas.microsoft.com/office/powerpoint/2010/main" val="1632657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DFC5FF16-F6D5-4E48-8254-7A3CA3B8C0BB}" type="slidenum">
              <a:rPr lang="en-US" altLang="en-US" sz="1300">
                <a:latin typeface="Verdana" pitchFamily="-1" charset="0"/>
              </a:rPr>
              <a:pPr eaLnBrk="1" hangingPunct="1"/>
              <a:t>29</a:t>
            </a:fld>
            <a:endParaRPr lang="en-US" altLang="en-US" sz="1300">
              <a:latin typeface="Verdana" pitchFamily="-1" charset="0"/>
            </a:endParaRPr>
          </a:p>
        </p:txBody>
      </p:sp>
      <p:sp>
        <p:nvSpPr>
          <p:cNvPr id="78851"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05A0FEA1-44C4-4E9D-A4A0-360C250345C8}" type="slidenum">
              <a:rPr lang="en-US" altLang="en-US" sz="1300">
                <a:latin typeface="Verdana" pitchFamily="-1" charset="0"/>
              </a:rPr>
              <a:pPr algn="r" eaLnBrk="1" hangingPunct="1"/>
              <a:t>29</a:t>
            </a:fld>
            <a:endParaRPr lang="en-US" altLang="en-US" sz="1300">
              <a:latin typeface="Verdana" pitchFamily="-1" charset="0"/>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26218704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28A213AB-9426-4E98-A4E3-E3747DEC17DE}" type="slidenum">
              <a:rPr lang="en-US" altLang="en-US" sz="1300">
                <a:latin typeface="Verdana" pitchFamily="-1" charset="0"/>
              </a:rPr>
              <a:pPr eaLnBrk="1" hangingPunct="1"/>
              <a:t>30</a:t>
            </a:fld>
            <a:endParaRPr lang="en-US" altLang="en-US" sz="1300">
              <a:latin typeface="Verdana" pitchFamily="-1" charset="0"/>
            </a:endParaRPr>
          </a:p>
        </p:txBody>
      </p:sp>
      <p:sp>
        <p:nvSpPr>
          <p:cNvPr id="66563"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86A9C701-4BBE-43AC-8A31-906250827846}" type="slidenum">
              <a:rPr lang="en-US" altLang="en-US" sz="1300">
                <a:latin typeface="Verdana" pitchFamily="-1" charset="0"/>
              </a:rPr>
              <a:pPr algn="r" eaLnBrk="1" hangingPunct="1"/>
              <a:t>30</a:t>
            </a:fld>
            <a:endParaRPr lang="en-US" altLang="en-US" sz="1300">
              <a:latin typeface="Verdana" pitchFamily="-1" charset="0"/>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1650149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9C6C6547-5883-4656-9228-210F5DECDD04}" type="slidenum">
              <a:rPr lang="en-US" altLang="en-US" sz="1300">
                <a:latin typeface="Verdana" pitchFamily="-1" charset="0"/>
              </a:rPr>
              <a:pPr eaLnBrk="1" hangingPunct="1"/>
              <a:t>31</a:t>
            </a:fld>
            <a:endParaRPr lang="en-US" altLang="en-US" sz="1300">
              <a:latin typeface="Verdana" pitchFamily="-1" charset="0"/>
            </a:endParaRPr>
          </a:p>
        </p:txBody>
      </p:sp>
      <p:sp>
        <p:nvSpPr>
          <p:cNvPr id="80899"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A99C0F2E-AD3A-41B8-BC36-C5ADD03D4D00}" type="slidenum">
              <a:rPr lang="en-US" altLang="en-US" sz="1300">
                <a:latin typeface="Verdana" pitchFamily="-1" charset="0"/>
              </a:rPr>
              <a:pPr algn="r" eaLnBrk="1" hangingPunct="1"/>
              <a:t>31</a:t>
            </a:fld>
            <a:endParaRPr lang="en-US" altLang="en-US" sz="1300">
              <a:latin typeface="Verdana" pitchFamily="-1" charset="0"/>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7281296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C212E413-099E-4139-9C8C-A793932DCA09}" type="slidenum">
              <a:rPr lang="en-US" altLang="en-US" sz="1300">
                <a:latin typeface="Verdana" pitchFamily="-1" charset="0"/>
              </a:rPr>
              <a:pPr eaLnBrk="1" hangingPunct="1"/>
              <a:t>32</a:t>
            </a:fld>
            <a:endParaRPr lang="en-US" altLang="en-US" sz="1300">
              <a:latin typeface="Verdana" pitchFamily="-1" charset="0"/>
            </a:endParaRPr>
          </a:p>
        </p:txBody>
      </p:sp>
      <p:sp>
        <p:nvSpPr>
          <p:cNvPr id="95235"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53046652-BC21-4838-9754-E9E3EBFDE65F}" type="slidenum">
              <a:rPr lang="en-US" altLang="en-US" sz="1300">
                <a:latin typeface="Verdana" pitchFamily="-1" charset="0"/>
              </a:rPr>
              <a:pPr algn="r" eaLnBrk="1" hangingPunct="1"/>
              <a:t>32</a:t>
            </a:fld>
            <a:endParaRPr lang="en-US" altLang="en-US" sz="1300">
              <a:latin typeface="Verdana" pitchFamily="-1" charset="0"/>
            </a:endParaRPr>
          </a:p>
        </p:txBody>
      </p:sp>
      <p:sp>
        <p:nvSpPr>
          <p:cNvPr id="95236" name="Rectangle 2"/>
          <p:cNvSpPr>
            <a:spLocks noGrp="1" noRot="1" noChangeAspect="1" noChangeArrowheads="1" noTextEdit="1"/>
          </p:cNvSpPr>
          <p:nvPr>
            <p:ph type="sldImg"/>
          </p:nvPr>
        </p:nvSpPr>
        <p:spPr>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365254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28A213AB-9426-4E98-A4E3-E3747DEC17DE}" type="slidenum">
              <a:rPr lang="en-US" altLang="en-US" sz="1300">
                <a:latin typeface="Verdana" pitchFamily="-1" charset="0"/>
              </a:rPr>
              <a:pPr eaLnBrk="1" hangingPunct="1"/>
              <a:t>33</a:t>
            </a:fld>
            <a:endParaRPr lang="en-US" altLang="en-US" sz="1300">
              <a:latin typeface="Verdana" pitchFamily="-1" charset="0"/>
            </a:endParaRPr>
          </a:p>
        </p:txBody>
      </p:sp>
      <p:sp>
        <p:nvSpPr>
          <p:cNvPr id="66563"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86A9C701-4BBE-43AC-8A31-906250827846}" type="slidenum">
              <a:rPr lang="en-US" altLang="en-US" sz="1300">
                <a:latin typeface="Verdana" pitchFamily="-1" charset="0"/>
              </a:rPr>
              <a:pPr algn="r" eaLnBrk="1" hangingPunct="1"/>
              <a:t>33</a:t>
            </a:fld>
            <a:endParaRPr lang="en-US" altLang="en-US" sz="1300">
              <a:latin typeface="Verdana" pitchFamily="-1" charset="0"/>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1277802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4</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3108325" y="509588"/>
            <a:ext cx="3740150" cy="2805112"/>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24174112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388468D2-3F84-45ED-9648-B3E0C1203D87}" type="slidenum">
              <a:rPr lang="en-US" altLang="en-US" sz="1300">
                <a:latin typeface="Verdana" pitchFamily="-1" charset="0"/>
              </a:rPr>
              <a:pPr eaLnBrk="1" hangingPunct="1"/>
              <a:t>35</a:t>
            </a:fld>
            <a:endParaRPr lang="en-US" altLang="en-US" sz="1300">
              <a:latin typeface="Verdana" pitchFamily="-1" charset="0"/>
            </a:endParaRPr>
          </a:p>
        </p:txBody>
      </p:sp>
      <p:sp>
        <p:nvSpPr>
          <p:cNvPr id="93187"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1706DF16-EFBE-4070-825E-F97C8E1C8680}" type="slidenum">
              <a:rPr lang="en-US" altLang="en-US" sz="1300">
                <a:latin typeface="Verdana" pitchFamily="-1" charset="0"/>
              </a:rPr>
              <a:pPr algn="r" eaLnBrk="1" hangingPunct="1"/>
              <a:t>35</a:t>
            </a:fld>
            <a:endParaRPr lang="en-US" altLang="en-US" sz="1300">
              <a:latin typeface="Verdana" pitchFamily="-1" charset="0"/>
            </a:endParaRPr>
          </a:p>
        </p:txBody>
      </p:sp>
      <p:sp>
        <p:nvSpPr>
          <p:cNvPr id="93188" name="Rectangle 2"/>
          <p:cNvSpPr>
            <a:spLocks noGrp="1" noRot="1" noChangeAspect="1" noChangeArrowheads="1" noTextEdit="1"/>
          </p:cNvSpPr>
          <p:nvPr>
            <p:ph type="sldImg"/>
          </p:nvPr>
        </p:nvSpPr>
        <p:spPr>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6461459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36</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3108325" y="509588"/>
            <a:ext cx="3740150" cy="2805112"/>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2006082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3899F231-6CBA-4F66-BBD2-5EABB598D67C}" type="slidenum">
              <a:rPr lang="en-US" altLang="en-US" sz="1300">
                <a:latin typeface="Verdana" pitchFamily="-1" charset="0"/>
              </a:rPr>
              <a:pPr eaLnBrk="1" hangingPunct="1"/>
              <a:t>37</a:t>
            </a:fld>
            <a:endParaRPr lang="en-US" altLang="en-US" sz="1300">
              <a:latin typeface="Verdana" pitchFamily="-1" charset="0"/>
            </a:endParaRPr>
          </a:p>
        </p:txBody>
      </p:sp>
      <p:sp>
        <p:nvSpPr>
          <p:cNvPr id="119811"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98743424-2DF7-408E-8240-37218E3C7C5D}" type="slidenum">
              <a:rPr lang="en-US" altLang="en-US" sz="1300">
                <a:latin typeface="Verdana" pitchFamily="-1" charset="0"/>
              </a:rPr>
              <a:pPr algn="r" eaLnBrk="1" hangingPunct="1"/>
              <a:t>37</a:t>
            </a:fld>
            <a:endParaRPr lang="en-US" altLang="en-US" sz="1300">
              <a:latin typeface="Verdana" pitchFamily="-1" charset="0"/>
            </a:endParaRPr>
          </a:p>
        </p:txBody>
      </p:sp>
      <p:sp>
        <p:nvSpPr>
          <p:cNvPr id="119812" name="Rectangle 2"/>
          <p:cNvSpPr>
            <a:spLocks noGrp="1" noRot="1" noChangeAspect="1" noChangeArrowheads="1" noTextEdit="1"/>
          </p:cNvSpPr>
          <p:nvPr>
            <p:ph type="sldImg"/>
          </p:nvPr>
        </p:nvSpPr>
        <p:spPr>
          <a:ln/>
        </p:spPr>
      </p:sp>
      <p:sp>
        <p:nvSpPr>
          <p:cNvPr id="1198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15788196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8A347749-4F19-486B-A630-E24DAF0C7E2C}" type="slidenum">
              <a:rPr lang="en-US" altLang="en-US" sz="1300">
                <a:latin typeface="Verdana" pitchFamily="-1" charset="0"/>
              </a:rPr>
              <a:pPr eaLnBrk="1" hangingPunct="1"/>
              <a:t>38</a:t>
            </a:fld>
            <a:endParaRPr lang="en-US" altLang="en-US" sz="1300">
              <a:latin typeface="Verdana" pitchFamily="-1" charset="0"/>
            </a:endParaRPr>
          </a:p>
        </p:txBody>
      </p:sp>
      <p:sp>
        <p:nvSpPr>
          <p:cNvPr id="125955"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DBA7E9BC-7A58-4F91-B5A8-4E7162B215B2}" type="slidenum">
              <a:rPr lang="en-US" altLang="en-US" sz="1300">
                <a:latin typeface="Verdana" pitchFamily="-1" charset="0"/>
              </a:rPr>
              <a:pPr algn="r" eaLnBrk="1" hangingPunct="1"/>
              <a:t>38</a:t>
            </a:fld>
            <a:endParaRPr lang="en-US" altLang="en-US" sz="1300">
              <a:latin typeface="Verdana" pitchFamily="-1" charset="0"/>
            </a:endParaRPr>
          </a:p>
        </p:txBody>
      </p:sp>
      <p:sp>
        <p:nvSpPr>
          <p:cNvPr id="125956" name="Rectangle 2"/>
          <p:cNvSpPr>
            <a:spLocks noGrp="1" noRot="1" noChangeAspect="1" noChangeArrowheads="1" noTextEdit="1"/>
          </p:cNvSpPr>
          <p:nvPr>
            <p:ph type="sldImg"/>
          </p:nvPr>
        </p:nvSpPr>
        <p:spPr>
          <a:ln/>
        </p:spPr>
      </p:sp>
      <p:sp>
        <p:nvSpPr>
          <p:cNvPr id="1259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577338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21AE2DCF-4A20-4415-8678-9F948A14492D}" type="slidenum">
              <a:rPr lang="en-US" altLang="en-US" sz="1300">
                <a:latin typeface="Verdana" pitchFamily="-1" charset="0"/>
              </a:rPr>
              <a:pPr eaLnBrk="1" hangingPunct="1"/>
              <a:t>39</a:t>
            </a:fld>
            <a:endParaRPr lang="en-US" altLang="en-US" sz="1300">
              <a:latin typeface="Verdana" pitchFamily="-1" charset="0"/>
            </a:endParaRPr>
          </a:p>
        </p:txBody>
      </p:sp>
      <p:sp>
        <p:nvSpPr>
          <p:cNvPr id="128003"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B1B64A8A-F207-48FB-866D-153EC74E0F6A}" type="slidenum">
              <a:rPr lang="en-US" altLang="en-US" sz="1300">
                <a:latin typeface="Verdana" pitchFamily="-1" charset="0"/>
              </a:rPr>
              <a:pPr algn="r" eaLnBrk="1" hangingPunct="1"/>
              <a:t>39</a:t>
            </a:fld>
            <a:endParaRPr lang="en-US" altLang="en-US" sz="1300">
              <a:latin typeface="Verdana" pitchFamily="-1" charset="0"/>
            </a:endParaRPr>
          </a:p>
        </p:txBody>
      </p:sp>
      <p:sp>
        <p:nvSpPr>
          <p:cNvPr id="128004" name="Rectangle 2"/>
          <p:cNvSpPr>
            <a:spLocks noGrp="1" noRot="1" noChangeAspect="1" noChangeArrowheads="1" noTextEdit="1"/>
          </p:cNvSpPr>
          <p:nvPr>
            <p:ph type="sldImg"/>
          </p:nvPr>
        </p:nvSpPr>
        <p:spPr>
          <a:ln/>
        </p:spPr>
      </p:sp>
      <p:sp>
        <p:nvSpPr>
          <p:cNvPr id="1280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10836558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6C877AF-6AB6-4566-9E54-E2E9BECF957C}" type="slidenum">
              <a:rPr lang="en-US" altLang="en-US" sz="1300">
                <a:latin typeface="Verdana" pitchFamily="-1" charset="0"/>
              </a:rPr>
              <a:pPr eaLnBrk="1" hangingPunct="1"/>
              <a:t>40</a:t>
            </a:fld>
            <a:endParaRPr lang="en-US" altLang="en-US" sz="1300">
              <a:latin typeface="Verdana" pitchFamily="-1" charset="0"/>
            </a:endParaRPr>
          </a:p>
        </p:txBody>
      </p:sp>
      <p:sp>
        <p:nvSpPr>
          <p:cNvPr id="130051"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9C1F0F78-9C09-4440-8C7D-8F9B1399FB4A}" type="slidenum">
              <a:rPr lang="en-US" altLang="en-US" sz="1300">
                <a:latin typeface="Verdana" pitchFamily="-1" charset="0"/>
              </a:rPr>
              <a:pPr algn="r" eaLnBrk="1" hangingPunct="1"/>
              <a:t>40</a:t>
            </a:fld>
            <a:endParaRPr lang="en-US" altLang="en-US" sz="1300">
              <a:latin typeface="Verdana" pitchFamily="-1" charset="0"/>
            </a:endParaRPr>
          </a:p>
        </p:txBody>
      </p:sp>
      <p:sp>
        <p:nvSpPr>
          <p:cNvPr id="130052" name="Rectangle 2"/>
          <p:cNvSpPr>
            <a:spLocks noGrp="1" noRot="1" noChangeAspect="1" noChangeArrowheads="1" noTextEdit="1"/>
          </p:cNvSpPr>
          <p:nvPr>
            <p:ph type="sldImg"/>
          </p:nvPr>
        </p:nvSpPr>
        <p:spPr>
          <a:ln/>
        </p:spPr>
      </p:sp>
      <p:sp>
        <p:nvSpPr>
          <p:cNvPr id="1300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26457869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91866D47-A203-4CAB-AFF3-8D28E510DE18}" type="slidenum">
              <a:rPr lang="en-US" altLang="en-US" sz="1300">
                <a:latin typeface="Verdana" pitchFamily="-1" charset="0"/>
              </a:rPr>
              <a:pPr eaLnBrk="1" hangingPunct="1"/>
              <a:t>41</a:t>
            </a:fld>
            <a:endParaRPr lang="en-US" altLang="en-US" sz="1300">
              <a:latin typeface="Verdana" pitchFamily="-1" charset="0"/>
            </a:endParaRPr>
          </a:p>
        </p:txBody>
      </p:sp>
      <p:sp>
        <p:nvSpPr>
          <p:cNvPr id="132099"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FD5F8F30-B602-491A-97E6-410FC3F87967}" type="slidenum">
              <a:rPr lang="en-US" altLang="en-US" sz="1300">
                <a:latin typeface="Verdana" pitchFamily="-1" charset="0"/>
              </a:rPr>
              <a:pPr algn="r" eaLnBrk="1" hangingPunct="1"/>
              <a:t>41</a:t>
            </a:fld>
            <a:endParaRPr lang="en-US" altLang="en-US" sz="1300">
              <a:latin typeface="Verdana" pitchFamily="-1" charset="0"/>
            </a:endParaRPr>
          </a:p>
        </p:txBody>
      </p:sp>
      <p:sp>
        <p:nvSpPr>
          <p:cNvPr id="132100" name="Rectangle 2"/>
          <p:cNvSpPr>
            <a:spLocks noGrp="1" noRot="1" noChangeAspect="1" noChangeArrowheads="1" noTextEdit="1"/>
          </p:cNvSpPr>
          <p:nvPr>
            <p:ph type="sldImg"/>
          </p:nvPr>
        </p:nvSpPr>
        <p:spPr>
          <a:ln/>
        </p:spPr>
      </p:sp>
      <p:sp>
        <p:nvSpPr>
          <p:cNvPr id="1321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36531670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9F36D2C3-5F7B-46C7-BD4A-6F5109D8B8BD}" type="slidenum">
              <a:rPr lang="en-US" altLang="en-US" sz="1300">
                <a:latin typeface="Verdana" pitchFamily="-1" charset="0"/>
              </a:rPr>
              <a:pPr eaLnBrk="1" hangingPunct="1"/>
              <a:t>42</a:t>
            </a:fld>
            <a:endParaRPr lang="en-US" altLang="en-US" sz="1300">
              <a:latin typeface="Verdana" pitchFamily="-1" charset="0"/>
            </a:endParaRPr>
          </a:p>
        </p:txBody>
      </p:sp>
      <p:sp>
        <p:nvSpPr>
          <p:cNvPr id="134147"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F6B3A852-2A6D-40EE-9205-D9A268E1227A}" type="slidenum">
              <a:rPr lang="en-US" altLang="en-US" sz="1300">
                <a:latin typeface="Verdana" pitchFamily="-1" charset="0"/>
              </a:rPr>
              <a:pPr algn="r" eaLnBrk="1" hangingPunct="1"/>
              <a:t>42</a:t>
            </a:fld>
            <a:endParaRPr lang="en-US" altLang="en-US" sz="1300">
              <a:latin typeface="Verdana" pitchFamily="-1" charset="0"/>
            </a:endParaRPr>
          </a:p>
        </p:txBody>
      </p:sp>
      <p:sp>
        <p:nvSpPr>
          <p:cNvPr id="134148" name="Rectangle 2"/>
          <p:cNvSpPr>
            <a:spLocks noGrp="1" noRot="1" noChangeAspect="1" noChangeArrowheads="1" noTextEdit="1"/>
          </p:cNvSpPr>
          <p:nvPr>
            <p:ph type="sldImg"/>
          </p:nvPr>
        </p:nvSpPr>
        <p:spPr>
          <a:ln/>
        </p:spPr>
      </p:sp>
      <p:sp>
        <p:nvSpPr>
          <p:cNvPr id="134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41848077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99C481CF-6E64-4AA5-9EC7-1E1B8EFDD916}" type="slidenum">
              <a:rPr lang="en-US" altLang="en-US" sz="1300">
                <a:latin typeface="Verdana" pitchFamily="-1" charset="0"/>
              </a:rPr>
              <a:pPr eaLnBrk="1" hangingPunct="1"/>
              <a:t>43</a:t>
            </a:fld>
            <a:endParaRPr lang="en-US" altLang="en-US" sz="1300">
              <a:latin typeface="Verdana" pitchFamily="-1" charset="0"/>
            </a:endParaRPr>
          </a:p>
        </p:txBody>
      </p:sp>
      <p:sp>
        <p:nvSpPr>
          <p:cNvPr id="138243"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E8E5BC7C-7A8A-4546-BB6E-89D8C9B8BBC8}" type="slidenum">
              <a:rPr lang="en-US" altLang="en-US" sz="1300">
                <a:latin typeface="Verdana" pitchFamily="-1" charset="0"/>
              </a:rPr>
              <a:pPr algn="r" eaLnBrk="1" hangingPunct="1"/>
              <a:t>43</a:t>
            </a:fld>
            <a:endParaRPr lang="en-US" altLang="en-US" sz="1300">
              <a:latin typeface="Verdana" pitchFamily="-1" charset="0"/>
            </a:endParaRPr>
          </a:p>
        </p:txBody>
      </p:sp>
      <p:sp>
        <p:nvSpPr>
          <p:cNvPr id="138244" name="Rectangle 2"/>
          <p:cNvSpPr>
            <a:spLocks noGrp="1" noRot="1" noChangeAspect="1" noChangeArrowheads="1" noTextEdit="1"/>
          </p:cNvSpPr>
          <p:nvPr>
            <p:ph type="sldImg"/>
          </p:nvPr>
        </p:nvSpPr>
        <p:spPr>
          <a:ln/>
        </p:spPr>
      </p:sp>
      <p:sp>
        <p:nvSpPr>
          <p:cNvPr id="1382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7279727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CC0AF24A-ECBE-46F9-9A02-B226A0B60F63}" type="slidenum">
              <a:rPr lang="en-US" altLang="en-US" sz="1300">
                <a:latin typeface="Verdana" pitchFamily="-1" charset="0"/>
              </a:rPr>
              <a:pPr eaLnBrk="1" hangingPunct="1"/>
              <a:t>44</a:t>
            </a:fld>
            <a:endParaRPr lang="en-US" altLang="en-US" sz="1300">
              <a:latin typeface="Verdana" pitchFamily="-1" charset="0"/>
            </a:endParaRPr>
          </a:p>
        </p:txBody>
      </p:sp>
      <p:sp>
        <p:nvSpPr>
          <p:cNvPr id="142339"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58F56341-DE59-43C4-B057-3743618F9882}" type="slidenum">
              <a:rPr lang="en-US" altLang="en-US" sz="1300">
                <a:latin typeface="Verdana" pitchFamily="-1" charset="0"/>
              </a:rPr>
              <a:pPr algn="r" eaLnBrk="1" hangingPunct="1"/>
              <a:t>44</a:t>
            </a:fld>
            <a:endParaRPr lang="en-US" altLang="en-US" sz="1300">
              <a:latin typeface="Verdana" pitchFamily="-1" charset="0"/>
            </a:endParaRPr>
          </a:p>
        </p:txBody>
      </p:sp>
      <p:sp>
        <p:nvSpPr>
          <p:cNvPr id="142340" name="Rectangle 2"/>
          <p:cNvSpPr>
            <a:spLocks noGrp="1" noRot="1" noChangeAspect="1" noChangeArrowheads="1" noTextEdit="1"/>
          </p:cNvSpPr>
          <p:nvPr>
            <p:ph type="sldImg"/>
          </p:nvPr>
        </p:nvSpPr>
        <p:spPr>
          <a:ln/>
        </p:spPr>
      </p:sp>
      <p:sp>
        <p:nvSpPr>
          <p:cNvPr id="1423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2384595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DC444FC-D7D3-44D0-A9E8-CD83475E7E46}" type="slidenum">
              <a:rPr lang="en-US" altLang="en-US">
                <a:latin typeface="Arial" charset="0"/>
                <a:cs typeface="Arial" charset="0"/>
              </a:rPr>
              <a:pPr fontAlgn="base">
                <a:spcBef>
                  <a:spcPct val="0"/>
                </a:spcBef>
                <a:spcAft>
                  <a:spcPct val="0"/>
                </a:spcAft>
              </a:pPr>
              <a:t>5</a:t>
            </a:fld>
            <a:endParaRPr lang="en-US" altLang="en-US">
              <a:latin typeface="Arial" charset="0"/>
              <a:cs typeface="Arial" charset="0"/>
            </a:endParaRPr>
          </a:p>
        </p:txBody>
      </p:sp>
      <p:sp>
        <p:nvSpPr>
          <p:cNvPr id="82946" name="Placeholder 2"/>
          <p:cNvSpPr>
            <a:spLocks noGrp="1" noRot="1" noChangeAspect="1" noChangeArrowheads="1" noTextEdit="1"/>
          </p:cNvSpPr>
          <p:nvPr>
            <p:ph type="sldImg"/>
          </p:nvPr>
        </p:nvSpPr>
        <p:spPr bwMode="auto">
          <a:xfrm>
            <a:off x="3108325" y="509588"/>
            <a:ext cx="3740150" cy="2805112"/>
          </a:xfrm>
          <a:noFill/>
          <a:ln>
            <a:solidFill>
              <a:srgbClr val="000000"/>
            </a:solidFill>
            <a:miter lim="800000"/>
            <a:headEnd/>
            <a:tailEnd/>
          </a:ln>
        </p:spPr>
      </p:sp>
      <p:sp>
        <p:nvSpPr>
          <p:cNvPr id="82947"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22357122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3D1469E2-AD6B-43B8-AEF9-DE61DD29C59B}" type="slidenum">
              <a:rPr lang="en-US" altLang="en-US" sz="1300">
                <a:latin typeface="Verdana" pitchFamily="-1" charset="0"/>
              </a:rPr>
              <a:pPr eaLnBrk="1" hangingPunct="1"/>
              <a:t>46</a:t>
            </a:fld>
            <a:endParaRPr lang="en-US" altLang="en-US" sz="1300">
              <a:latin typeface="Verdana" pitchFamily="-1" charset="0"/>
            </a:endParaRPr>
          </a:p>
        </p:txBody>
      </p:sp>
      <p:sp>
        <p:nvSpPr>
          <p:cNvPr id="144387"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A88E3829-CBA4-4227-83E2-04B469275D1D}" type="slidenum">
              <a:rPr lang="en-US" altLang="en-US" sz="1300">
                <a:latin typeface="Verdana" pitchFamily="-1" charset="0"/>
              </a:rPr>
              <a:pPr algn="r" eaLnBrk="1" hangingPunct="1"/>
              <a:t>46</a:t>
            </a:fld>
            <a:endParaRPr lang="en-US" altLang="en-US" sz="1300">
              <a:latin typeface="Verdana" pitchFamily="-1" charset="0"/>
            </a:endParaRPr>
          </a:p>
        </p:txBody>
      </p:sp>
      <p:sp>
        <p:nvSpPr>
          <p:cNvPr id="144388" name="Rectangle 2"/>
          <p:cNvSpPr>
            <a:spLocks noGrp="1" noRot="1" noChangeAspect="1" noChangeArrowheads="1" noTextEdit="1"/>
          </p:cNvSpPr>
          <p:nvPr>
            <p:ph type="sldImg"/>
          </p:nvPr>
        </p:nvSpPr>
        <p:spPr>
          <a:ln/>
        </p:spPr>
      </p:sp>
      <p:sp>
        <p:nvSpPr>
          <p:cNvPr id="1443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36664545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29D9526A-6481-4DD9-814F-7E4A3B2F5CB9}" type="slidenum">
              <a:rPr lang="en-US" altLang="en-US" sz="1300">
                <a:latin typeface="Verdana" pitchFamily="-1" charset="0"/>
              </a:rPr>
              <a:pPr eaLnBrk="1" hangingPunct="1"/>
              <a:t>47</a:t>
            </a:fld>
            <a:endParaRPr lang="en-US" altLang="en-US" sz="1300">
              <a:latin typeface="Verdana" pitchFamily="-1" charset="0"/>
            </a:endParaRPr>
          </a:p>
        </p:txBody>
      </p:sp>
      <p:sp>
        <p:nvSpPr>
          <p:cNvPr id="148483"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C2D262B4-B841-408C-83BB-DB571E852F25}" type="slidenum">
              <a:rPr lang="en-US" altLang="en-US" sz="1300">
                <a:latin typeface="Verdana" pitchFamily="-1" charset="0"/>
              </a:rPr>
              <a:pPr algn="r" eaLnBrk="1" hangingPunct="1"/>
              <a:t>47</a:t>
            </a:fld>
            <a:endParaRPr lang="en-US" altLang="en-US" sz="1300">
              <a:latin typeface="Verdana" pitchFamily="-1" charset="0"/>
            </a:endParaRPr>
          </a:p>
        </p:txBody>
      </p:sp>
      <p:sp>
        <p:nvSpPr>
          <p:cNvPr id="148484" name="Rectangle 2"/>
          <p:cNvSpPr>
            <a:spLocks noGrp="1" noRot="1" noChangeAspect="1" noChangeArrowheads="1" noTextEdit="1"/>
          </p:cNvSpPr>
          <p:nvPr>
            <p:ph type="sldImg"/>
          </p:nvPr>
        </p:nvSpPr>
        <p:spPr>
          <a:ln/>
        </p:spPr>
      </p:sp>
      <p:sp>
        <p:nvSpPr>
          <p:cNvPr id="1484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5901456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C6BD6FDB-0B99-43EA-8D90-3D395EC7E52A}" type="slidenum">
              <a:rPr lang="en-US" altLang="en-US" sz="1300">
                <a:latin typeface="Verdana" pitchFamily="-1" charset="0"/>
              </a:rPr>
              <a:pPr eaLnBrk="1" hangingPunct="1"/>
              <a:t>48</a:t>
            </a:fld>
            <a:endParaRPr lang="en-US" altLang="en-US" sz="1300">
              <a:latin typeface="Verdana" pitchFamily="-1" charset="0"/>
            </a:endParaRPr>
          </a:p>
        </p:txBody>
      </p:sp>
      <p:sp>
        <p:nvSpPr>
          <p:cNvPr id="150531"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1B5C8EEC-F899-4F5D-9E40-BEC2CD741F3F}" type="slidenum">
              <a:rPr lang="en-US" altLang="en-US" sz="1300">
                <a:latin typeface="Verdana" pitchFamily="-1" charset="0"/>
              </a:rPr>
              <a:pPr algn="r" eaLnBrk="1" hangingPunct="1"/>
              <a:t>48</a:t>
            </a:fld>
            <a:endParaRPr lang="en-US" altLang="en-US" sz="1300">
              <a:latin typeface="Verdana" pitchFamily="-1" charset="0"/>
            </a:endParaRPr>
          </a:p>
        </p:txBody>
      </p:sp>
      <p:sp>
        <p:nvSpPr>
          <p:cNvPr id="150532" name="Rectangle 2"/>
          <p:cNvSpPr>
            <a:spLocks noGrp="1" noRot="1" noChangeAspect="1" noChangeArrowheads="1" noTextEdit="1"/>
          </p:cNvSpPr>
          <p:nvPr>
            <p:ph type="sldImg"/>
          </p:nvPr>
        </p:nvSpPr>
        <p:spPr>
          <a:ln/>
        </p:spPr>
      </p:sp>
      <p:sp>
        <p:nvSpPr>
          <p:cNvPr id="1505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39116190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CF07343-9C06-4E12-8087-FA5044426C03}" type="slidenum">
              <a:rPr lang="en-US" altLang="en-US">
                <a:latin typeface="Arial" charset="0"/>
                <a:cs typeface="Arial" charset="0"/>
              </a:rPr>
              <a:pPr fontAlgn="base">
                <a:spcBef>
                  <a:spcPct val="0"/>
                </a:spcBef>
                <a:spcAft>
                  <a:spcPct val="0"/>
                </a:spcAft>
              </a:pPr>
              <a:t>50</a:t>
            </a:fld>
            <a:endParaRPr lang="en-US" altLang="en-US">
              <a:latin typeface="Arial" charset="0"/>
              <a:cs typeface="Arial" charset="0"/>
            </a:endParaRPr>
          </a:p>
        </p:txBody>
      </p:sp>
      <p:sp>
        <p:nvSpPr>
          <p:cNvPr id="99330" name="Placeholder 2"/>
          <p:cNvSpPr>
            <a:spLocks noGrp="1" noRot="1" noChangeAspect="1" noChangeArrowheads="1" noTextEdit="1"/>
          </p:cNvSpPr>
          <p:nvPr>
            <p:ph type="sldImg"/>
          </p:nvPr>
        </p:nvSpPr>
        <p:spPr bwMode="auto">
          <a:xfrm>
            <a:off x="3108325" y="509588"/>
            <a:ext cx="3740150" cy="2805112"/>
          </a:xfrm>
          <a:noFill/>
          <a:ln>
            <a:solidFill>
              <a:srgbClr val="000000"/>
            </a:solidFill>
            <a:miter lim="800000"/>
            <a:headEnd/>
            <a:tailEnd/>
          </a:ln>
        </p:spPr>
      </p:sp>
      <p:sp>
        <p:nvSpPr>
          <p:cNvPr id="99331"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8714594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3238B1-9636-4D41-A500-7C6E84868669}" type="slidenum">
              <a:rPr lang="en-US" altLang="en-US">
                <a:latin typeface="Arial" charset="0"/>
                <a:cs typeface="Arial" charset="0"/>
              </a:rPr>
              <a:pPr fontAlgn="base">
                <a:spcBef>
                  <a:spcPct val="0"/>
                </a:spcBef>
                <a:spcAft>
                  <a:spcPct val="0"/>
                </a:spcAft>
              </a:pPr>
              <a:t>51</a:t>
            </a:fld>
            <a:endParaRPr lang="en-US" altLang="en-US">
              <a:latin typeface="Arial" charset="0"/>
              <a:cs typeface="Arial" charset="0"/>
            </a:endParaRPr>
          </a:p>
        </p:txBody>
      </p:sp>
      <p:sp>
        <p:nvSpPr>
          <p:cNvPr id="103426" name="Placeholder 2"/>
          <p:cNvSpPr>
            <a:spLocks noGrp="1" noRot="1" noChangeAspect="1" noChangeArrowheads="1" noTextEdit="1"/>
          </p:cNvSpPr>
          <p:nvPr>
            <p:ph type="sldImg"/>
          </p:nvPr>
        </p:nvSpPr>
        <p:spPr bwMode="auto">
          <a:xfrm>
            <a:off x="3108325" y="509588"/>
            <a:ext cx="3740150" cy="2805112"/>
          </a:xfrm>
          <a:noFill/>
          <a:ln>
            <a:solidFill>
              <a:srgbClr val="000000"/>
            </a:solidFill>
            <a:miter lim="800000"/>
            <a:headEnd/>
            <a:tailEnd/>
          </a:ln>
        </p:spPr>
      </p:sp>
      <p:sp>
        <p:nvSpPr>
          <p:cNvPr id="103427"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41246570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3238B1-9636-4D41-A500-7C6E84868669}" type="slidenum">
              <a:rPr lang="en-US" altLang="en-US">
                <a:latin typeface="Arial" charset="0"/>
                <a:cs typeface="Arial" charset="0"/>
              </a:rPr>
              <a:pPr fontAlgn="base">
                <a:spcBef>
                  <a:spcPct val="0"/>
                </a:spcBef>
                <a:spcAft>
                  <a:spcPct val="0"/>
                </a:spcAft>
              </a:pPr>
              <a:t>52</a:t>
            </a:fld>
            <a:endParaRPr lang="en-US" altLang="en-US">
              <a:latin typeface="Arial" charset="0"/>
              <a:cs typeface="Arial" charset="0"/>
            </a:endParaRPr>
          </a:p>
        </p:txBody>
      </p:sp>
      <p:sp>
        <p:nvSpPr>
          <p:cNvPr id="103426" name="Placeholder 2"/>
          <p:cNvSpPr>
            <a:spLocks noGrp="1" noRot="1" noChangeAspect="1" noChangeArrowheads="1" noTextEdit="1"/>
          </p:cNvSpPr>
          <p:nvPr>
            <p:ph type="sldImg"/>
          </p:nvPr>
        </p:nvSpPr>
        <p:spPr bwMode="auto">
          <a:xfrm>
            <a:off x="3108325" y="509588"/>
            <a:ext cx="3740150" cy="2805112"/>
          </a:xfrm>
          <a:noFill/>
          <a:ln>
            <a:solidFill>
              <a:srgbClr val="000000"/>
            </a:solidFill>
            <a:miter lim="800000"/>
            <a:headEnd/>
            <a:tailEnd/>
          </a:ln>
        </p:spPr>
      </p:sp>
      <p:sp>
        <p:nvSpPr>
          <p:cNvPr id="103427"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23580179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3238B1-9636-4D41-A500-7C6E84868669}" type="slidenum">
              <a:rPr lang="en-US" altLang="en-US">
                <a:latin typeface="Arial" charset="0"/>
                <a:cs typeface="Arial" charset="0"/>
              </a:rPr>
              <a:pPr fontAlgn="base">
                <a:spcBef>
                  <a:spcPct val="0"/>
                </a:spcBef>
                <a:spcAft>
                  <a:spcPct val="0"/>
                </a:spcAft>
              </a:pPr>
              <a:t>53</a:t>
            </a:fld>
            <a:endParaRPr lang="en-US" altLang="en-US">
              <a:latin typeface="Arial" charset="0"/>
              <a:cs typeface="Arial" charset="0"/>
            </a:endParaRPr>
          </a:p>
        </p:txBody>
      </p:sp>
      <p:sp>
        <p:nvSpPr>
          <p:cNvPr id="103426" name="Placeholder 2"/>
          <p:cNvSpPr>
            <a:spLocks noGrp="1" noRot="1" noChangeAspect="1" noChangeArrowheads="1" noTextEdit="1"/>
          </p:cNvSpPr>
          <p:nvPr>
            <p:ph type="sldImg"/>
          </p:nvPr>
        </p:nvSpPr>
        <p:spPr bwMode="auto">
          <a:xfrm>
            <a:off x="3108325" y="509588"/>
            <a:ext cx="3740150" cy="2805112"/>
          </a:xfrm>
          <a:noFill/>
          <a:ln>
            <a:solidFill>
              <a:srgbClr val="000000"/>
            </a:solidFill>
            <a:miter lim="800000"/>
            <a:headEnd/>
            <a:tailEnd/>
          </a:ln>
        </p:spPr>
      </p:sp>
      <p:sp>
        <p:nvSpPr>
          <p:cNvPr id="103427"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39379214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3238B1-9636-4D41-A500-7C6E84868669}" type="slidenum">
              <a:rPr lang="en-US" altLang="en-US">
                <a:latin typeface="Arial" charset="0"/>
                <a:cs typeface="Arial" charset="0"/>
              </a:rPr>
              <a:pPr fontAlgn="base">
                <a:spcBef>
                  <a:spcPct val="0"/>
                </a:spcBef>
                <a:spcAft>
                  <a:spcPct val="0"/>
                </a:spcAft>
              </a:pPr>
              <a:t>55</a:t>
            </a:fld>
            <a:endParaRPr lang="en-US" altLang="en-US">
              <a:latin typeface="Arial" charset="0"/>
              <a:cs typeface="Arial" charset="0"/>
            </a:endParaRPr>
          </a:p>
        </p:txBody>
      </p:sp>
      <p:sp>
        <p:nvSpPr>
          <p:cNvPr id="103426" name="Placeholder 2"/>
          <p:cNvSpPr>
            <a:spLocks noGrp="1" noRot="1" noChangeAspect="1" noChangeArrowheads="1" noTextEdit="1"/>
          </p:cNvSpPr>
          <p:nvPr>
            <p:ph type="sldImg"/>
          </p:nvPr>
        </p:nvSpPr>
        <p:spPr bwMode="auto">
          <a:xfrm>
            <a:off x="3108325" y="509588"/>
            <a:ext cx="3740150" cy="2805112"/>
          </a:xfrm>
          <a:noFill/>
          <a:ln>
            <a:solidFill>
              <a:srgbClr val="000000"/>
            </a:solidFill>
            <a:miter lim="800000"/>
            <a:headEnd/>
            <a:tailEnd/>
          </a:ln>
        </p:spPr>
      </p:sp>
      <p:sp>
        <p:nvSpPr>
          <p:cNvPr id="103427"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37926977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p:spPr>
        <p:txBody>
          <a:bodyPr/>
          <a:lstStyle/>
          <a:p>
            <a:fld id="{58D1C851-FD34-49E9-B0C1-9007448668F1}" type="slidenum">
              <a:rPr lang="zh-TW" altLang="en-US"/>
              <a:pPr/>
              <a:t>56</a:t>
            </a:fld>
            <a:endParaRPr lang="en-US" altLang="zh-TW"/>
          </a:p>
        </p:txBody>
      </p:sp>
      <p:sp>
        <p:nvSpPr>
          <p:cNvPr id="135170" name="Rectangle 2"/>
          <p:cNvSpPr>
            <a:spLocks noGrp="1" noRot="1" noChangeAspect="1" noChangeArrowheads="1" noTextEdit="1"/>
          </p:cNvSpPr>
          <p:nvPr>
            <p:ph type="sldImg"/>
          </p:nvPr>
        </p:nvSpPr>
        <p:spPr>
          <a:xfrm>
            <a:off x="3108325" y="509588"/>
            <a:ext cx="3740150" cy="2805112"/>
          </a:xfrm>
          <a:ln/>
        </p:spPr>
      </p:sp>
      <p:sp>
        <p:nvSpPr>
          <p:cNvPr id="135171" name="Rectangle 3"/>
          <p:cNvSpPr>
            <a:spLocks noGrp="1" noChangeArrowheads="1"/>
          </p:cNvSpPr>
          <p:nvPr>
            <p:ph type="body" idx="1"/>
          </p:nvPr>
        </p:nvSpPr>
        <p:spPr>
          <a:noFill/>
          <a:ln/>
        </p:spPr>
        <p:txBody>
          <a:bodyPr/>
          <a:lstStyle/>
          <a:p>
            <a:pPr eaLnBrk="1" hangingPunct="1"/>
            <a:r>
              <a:rPr lang="en-US" altLang="zh-TW" dirty="0" smtClean="0">
                <a:latin typeface="Arial Unicode MS" pitchFamily="34" charset="-122"/>
              </a:rPr>
              <a:t>Detailed Explanation:</a:t>
            </a:r>
          </a:p>
          <a:p>
            <a:pPr eaLnBrk="1" hangingPunct="1"/>
            <a:r>
              <a:rPr lang="en-US" altLang="zh-TW" dirty="0" smtClean="0">
                <a:latin typeface="Arial Unicode MS" pitchFamily="34" charset="-122"/>
              </a:rPr>
              <a:t>Generally used for </a:t>
            </a:r>
            <a:r>
              <a:rPr lang="en-US" altLang="zh-TW" b="1" dirty="0" smtClean="0">
                <a:latin typeface="Arial Unicode MS" pitchFamily="34" charset="-122"/>
              </a:rPr>
              <a:t>short term instruments</a:t>
            </a:r>
            <a:r>
              <a:rPr lang="en-US" altLang="zh-TW" dirty="0" smtClean="0">
                <a:latin typeface="Arial Unicode MS" pitchFamily="34" charset="-122"/>
              </a:rPr>
              <a:t>, in particular in the </a:t>
            </a:r>
            <a:r>
              <a:rPr lang="en-US" altLang="zh-TW" b="1" dirty="0" smtClean="0">
                <a:latin typeface="Arial Unicode MS" pitchFamily="34" charset="-122"/>
              </a:rPr>
              <a:t>money markets</a:t>
            </a:r>
            <a:r>
              <a:rPr lang="en-US" altLang="zh-TW" dirty="0" smtClean="0">
                <a:latin typeface="Arial Unicode MS" pitchFamily="34" charset="-122"/>
              </a:rPr>
              <a:t>.</a:t>
            </a:r>
          </a:p>
          <a:p>
            <a:pPr eaLnBrk="1" hangingPunct="1"/>
            <a:r>
              <a:rPr lang="en-US" altLang="zh-TW" dirty="0" smtClean="0">
                <a:latin typeface="Arial Unicode MS" pitchFamily="34" charset="-122"/>
              </a:rPr>
              <a:t>The year basis is determined by market convention depending on currency (see later)</a:t>
            </a:r>
          </a:p>
          <a:p>
            <a:pPr eaLnBrk="1" hangingPunct="1"/>
            <a:endParaRPr lang="en-US" altLang="zh-TW" dirty="0" smtClean="0">
              <a:latin typeface="Arial Unicode MS" pitchFamily="34" charset="-122"/>
            </a:endParaRPr>
          </a:p>
          <a:p>
            <a:pPr eaLnBrk="1" hangingPunct="1"/>
            <a:r>
              <a:rPr lang="en-US" altLang="zh-TW" dirty="0" smtClean="0">
                <a:latin typeface="Arial Unicode MS" pitchFamily="34" charset="-122"/>
              </a:rPr>
              <a:t>Example: </a:t>
            </a:r>
          </a:p>
          <a:p>
            <a:pPr eaLnBrk="1" hangingPunct="1"/>
            <a:r>
              <a:rPr lang="en-US" altLang="zh-TW" dirty="0" smtClean="0">
                <a:latin typeface="Arial Unicode MS" pitchFamily="34" charset="-122"/>
              </a:rPr>
              <a:t>Calculate the  interest earned on a 100$ simple loan for 3 months at a rate of 5%</a:t>
            </a:r>
          </a:p>
          <a:p>
            <a:pPr eaLnBrk="1" hangingPunct="1"/>
            <a:r>
              <a:rPr lang="en-US" altLang="zh-TW" dirty="0" smtClean="0">
                <a:latin typeface="Arial Unicode MS" pitchFamily="34" charset="-122"/>
              </a:rPr>
              <a:t>Interest = 100 x 90/360 x 5/100</a:t>
            </a:r>
          </a:p>
          <a:p>
            <a:pPr eaLnBrk="1" hangingPunct="1"/>
            <a:endParaRPr lang="en-US" altLang="zh-TW" dirty="0" smtClean="0">
              <a:latin typeface="Arial Unicode MS" pitchFamily="34" charset="-122"/>
            </a:endParaRPr>
          </a:p>
          <a:p>
            <a:pPr eaLnBrk="1" hangingPunct="1"/>
            <a:endParaRPr lang="en-US" altLang="zh-TW" dirty="0" smtClean="0">
              <a:latin typeface="Arial Unicode MS" pitchFamily="34" charset="-122"/>
            </a:endParaRPr>
          </a:p>
        </p:txBody>
      </p:sp>
    </p:spTree>
    <p:extLst>
      <p:ext uri="{BB962C8B-B14F-4D97-AF65-F5344CB8AC3E}">
        <p14:creationId xmlns:p14="http://schemas.microsoft.com/office/powerpoint/2010/main" val="5512298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7"/>
          <p:cNvSpPr>
            <a:spLocks noGrp="1" noChangeArrowheads="1"/>
          </p:cNvSpPr>
          <p:nvPr>
            <p:ph type="sldNum" sz="quarter" idx="5"/>
          </p:nvPr>
        </p:nvSpPr>
        <p:spPr>
          <a:noFill/>
        </p:spPr>
        <p:txBody>
          <a:bodyPr/>
          <a:lstStyle/>
          <a:p>
            <a:fld id="{46238E25-73A0-405B-8338-F13F4D401E95}" type="slidenum">
              <a:rPr lang="zh-TW" altLang="en-US"/>
              <a:pPr/>
              <a:t>59</a:t>
            </a:fld>
            <a:endParaRPr lang="en-US" altLang="zh-TW"/>
          </a:p>
        </p:txBody>
      </p:sp>
      <p:sp>
        <p:nvSpPr>
          <p:cNvPr id="161794" name="Rectangle 2"/>
          <p:cNvSpPr>
            <a:spLocks noGrp="1" noRot="1" noChangeAspect="1" noChangeArrowheads="1" noTextEdit="1"/>
          </p:cNvSpPr>
          <p:nvPr>
            <p:ph type="sldImg"/>
          </p:nvPr>
        </p:nvSpPr>
        <p:spPr>
          <a:xfrm>
            <a:off x="3108325" y="509588"/>
            <a:ext cx="3740150" cy="2805112"/>
          </a:xfrm>
          <a:ln/>
        </p:spPr>
      </p:sp>
      <p:sp>
        <p:nvSpPr>
          <p:cNvPr id="161795" name="Rectangle 3"/>
          <p:cNvSpPr>
            <a:spLocks noGrp="1" noChangeArrowheads="1"/>
          </p:cNvSpPr>
          <p:nvPr>
            <p:ph type="body" idx="1"/>
          </p:nvPr>
        </p:nvSpPr>
        <p:spPr>
          <a:noFill/>
          <a:ln/>
        </p:spPr>
        <p:txBody>
          <a:bodyPr/>
          <a:lstStyle/>
          <a:p>
            <a:pPr eaLnBrk="1" hangingPunct="1"/>
            <a:r>
              <a:rPr lang="en-US" altLang="zh-TW" dirty="0" smtClean="0">
                <a:latin typeface="Arial Unicode MS" pitchFamily="34" charset="-122"/>
              </a:rPr>
              <a:t>Detailed Explanation:</a:t>
            </a:r>
          </a:p>
          <a:p>
            <a:pPr eaLnBrk="1" hangingPunct="1"/>
            <a:r>
              <a:rPr lang="en-US" altLang="zh-TW" dirty="0" smtClean="0">
                <a:latin typeface="Arial Unicode MS" pitchFamily="34" charset="-122"/>
              </a:rPr>
              <a:t>If we want to compare the yield on two instruments it</a:t>
            </a:r>
            <a:r>
              <a:rPr lang="en-US" altLang="zh-TW" dirty="0" smtClean="0">
                <a:latin typeface="Arial" charset="0"/>
              </a:rPr>
              <a:t>’</a:t>
            </a:r>
            <a:r>
              <a:rPr lang="en-US" altLang="zh-TW" dirty="0" smtClean="0">
                <a:latin typeface="Arial Unicode MS" pitchFamily="34" charset="-122"/>
              </a:rPr>
              <a:t>s important to understand the mechanics involved in the computation of yield. Such mechanisms include ascertaining the applicable market conventions, to ensure that the comparison is effected appropriately.</a:t>
            </a:r>
          </a:p>
          <a:p>
            <a:pPr eaLnBrk="1" hangingPunct="1"/>
            <a:r>
              <a:rPr lang="en-US" altLang="zh-TW" dirty="0" smtClean="0">
                <a:latin typeface="Arial Unicode MS" pitchFamily="34" charset="-122"/>
              </a:rPr>
              <a:t>Conventions include day count conventions (on which basis is the interest computed); trade, value and settlement dates; and business day conventions.</a:t>
            </a:r>
          </a:p>
          <a:p>
            <a:pPr eaLnBrk="1" hangingPunct="1"/>
            <a:r>
              <a:rPr lang="en-US" altLang="zh-TW" dirty="0" smtClean="0">
                <a:latin typeface="Arial Unicode MS" pitchFamily="34" charset="-122"/>
              </a:rPr>
              <a:t>Obviously, the frequency of payment of the coupon will be also need to be taken into consideration (</a:t>
            </a:r>
            <a:r>
              <a:rPr lang="en-US" altLang="zh-TW" dirty="0" err="1" smtClean="0">
                <a:latin typeface="Arial Unicode MS" pitchFamily="34" charset="-122"/>
              </a:rPr>
              <a:t>eg</a:t>
            </a:r>
            <a:r>
              <a:rPr lang="en-US" altLang="zh-TW" dirty="0" smtClean="0">
                <a:latin typeface="Arial Unicode MS" pitchFamily="34" charset="-122"/>
              </a:rPr>
              <a:t> quarterly, semi-annually, annually).</a:t>
            </a:r>
          </a:p>
          <a:p>
            <a:pPr eaLnBrk="1" hangingPunct="1"/>
            <a:endParaRPr lang="zh-TW" altLang="en-US" dirty="0" smtClean="0">
              <a:latin typeface="Arial Unicode MS" pitchFamily="34" charset="-122"/>
            </a:endParaRPr>
          </a:p>
          <a:p>
            <a:pPr eaLnBrk="1" hangingPunct="1"/>
            <a:endParaRPr lang="en-US" altLang="zh-TW" dirty="0" smtClean="0">
              <a:latin typeface="Arial Unicode MS" pitchFamily="34" charset="-122"/>
            </a:endParaRPr>
          </a:p>
        </p:txBody>
      </p:sp>
    </p:spTree>
    <p:extLst>
      <p:ext uri="{BB962C8B-B14F-4D97-AF65-F5344CB8AC3E}">
        <p14:creationId xmlns:p14="http://schemas.microsoft.com/office/powerpoint/2010/main" val="4221804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C0FA307-27F6-42B1-A60D-EE6DCAFC97F5}" type="slidenum">
              <a:rPr lang="en-US" altLang="en-US">
                <a:latin typeface="Arial" charset="0"/>
                <a:cs typeface="Arial" charset="0"/>
              </a:rPr>
              <a:pPr fontAlgn="base">
                <a:spcBef>
                  <a:spcPct val="0"/>
                </a:spcBef>
                <a:spcAft>
                  <a:spcPct val="0"/>
                </a:spcAft>
              </a:pPr>
              <a:t>6</a:t>
            </a:fld>
            <a:endParaRPr lang="en-US" altLang="en-US">
              <a:latin typeface="Arial" charset="0"/>
              <a:cs typeface="Arial" charset="0"/>
            </a:endParaRPr>
          </a:p>
        </p:txBody>
      </p:sp>
      <p:sp>
        <p:nvSpPr>
          <p:cNvPr id="84994" name="Placeholder 2"/>
          <p:cNvSpPr>
            <a:spLocks noGrp="1" noRot="1" noChangeAspect="1" noChangeArrowheads="1" noTextEdit="1"/>
          </p:cNvSpPr>
          <p:nvPr>
            <p:ph type="sldImg"/>
          </p:nvPr>
        </p:nvSpPr>
        <p:spPr bwMode="auto">
          <a:xfrm>
            <a:off x="3267075" y="509588"/>
            <a:ext cx="3400425" cy="2549525"/>
          </a:xfrm>
          <a:noFill/>
          <a:ln>
            <a:solidFill>
              <a:srgbClr val="000000"/>
            </a:solidFill>
            <a:miter lim="800000"/>
            <a:headEnd/>
            <a:tailEnd/>
          </a:ln>
        </p:spPr>
      </p:sp>
      <p:sp>
        <p:nvSpPr>
          <p:cNvPr id="84995" name="Placeholder 3"/>
          <p:cNvSpPr>
            <a:spLocks noGrp="1" noChangeArrowheads="1"/>
          </p:cNvSpPr>
          <p:nvPr>
            <p:ph type="body" idx="1"/>
          </p:nvPr>
        </p:nvSpPr>
        <p:spPr bwMode="auto">
          <a:xfrm>
            <a:off x="1323552" y="3228895"/>
            <a:ext cx="7279535" cy="3058954"/>
          </a:xfrm>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424360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7"/>
          <p:cNvSpPr>
            <a:spLocks noGrp="1" noChangeArrowheads="1"/>
          </p:cNvSpPr>
          <p:nvPr>
            <p:ph type="sldNum" sz="quarter" idx="5"/>
          </p:nvPr>
        </p:nvSpPr>
        <p:spPr>
          <a:noFill/>
        </p:spPr>
        <p:txBody>
          <a:bodyPr/>
          <a:lstStyle/>
          <a:p>
            <a:fld id="{F660992F-AB5F-466B-B79D-25408C6BA15A}" type="slidenum">
              <a:rPr lang="zh-TW" altLang="en-US"/>
              <a:pPr/>
              <a:t>60</a:t>
            </a:fld>
            <a:endParaRPr lang="en-US" altLang="zh-TW"/>
          </a:p>
        </p:txBody>
      </p:sp>
      <p:sp>
        <p:nvSpPr>
          <p:cNvPr id="163842" name="Rectangle 2"/>
          <p:cNvSpPr>
            <a:spLocks noGrp="1" noRot="1" noChangeAspect="1" noChangeArrowheads="1" noTextEdit="1"/>
          </p:cNvSpPr>
          <p:nvPr>
            <p:ph type="sldImg"/>
          </p:nvPr>
        </p:nvSpPr>
        <p:spPr>
          <a:xfrm>
            <a:off x="3108325" y="509588"/>
            <a:ext cx="3740150" cy="2805112"/>
          </a:xfrm>
          <a:ln/>
        </p:spPr>
      </p:sp>
      <p:sp>
        <p:nvSpPr>
          <p:cNvPr id="163843" name="Rectangle 3"/>
          <p:cNvSpPr>
            <a:spLocks noGrp="1" noChangeArrowheads="1"/>
          </p:cNvSpPr>
          <p:nvPr>
            <p:ph type="body" idx="1"/>
          </p:nvPr>
        </p:nvSpPr>
        <p:spPr>
          <a:noFill/>
          <a:ln/>
        </p:spPr>
        <p:txBody>
          <a:bodyPr/>
          <a:lstStyle/>
          <a:p>
            <a:pPr eaLnBrk="1" hangingPunct="1">
              <a:lnSpc>
                <a:spcPct val="90000"/>
              </a:lnSpc>
            </a:pPr>
            <a:r>
              <a:rPr lang="en-US" altLang="zh-TW" sz="800" dirty="0">
                <a:latin typeface="Arial Unicode MS" pitchFamily="34" charset="-122"/>
              </a:rPr>
              <a:t>Detailed </a:t>
            </a:r>
            <a:r>
              <a:rPr lang="en-US" altLang="zh-TW" sz="800" dirty="0" err="1">
                <a:latin typeface="Arial Unicode MS" pitchFamily="34" charset="-122"/>
              </a:rPr>
              <a:t>Explantion</a:t>
            </a:r>
            <a:r>
              <a:rPr lang="en-US" altLang="zh-TW" sz="800" dirty="0">
                <a:latin typeface="Arial Unicode MS" pitchFamily="34" charset="-122"/>
              </a:rPr>
              <a:t>:</a:t>
            </a:r>
          </a:p>
          <a:p>
            <a:pPr eaLnBrk="1" hangingPunct="1">
              <a:lnSpc>
                <a:spcPct val="90000"/>
              </a:lnSpc>
            </a:pPr>
            <a:r>
              <a:rPr lang="en-US" altLang="zh-TW" sz="800" dirty="0">
                <a:latin typeface="Arial Unicode MS" pitchFamily="34" charset="-122"/>
              </a:rPr>
              <a:t>Day count conventions specify how to count the number of days between two dates and how to calculate the size of an interest period when the number of days is a fraction of a normal period. Day count conventions differ in assumptions on the number of days in a year as well as the number of days in a month.</a:t>
            </a:r>
          </a:p>
          <a:p>
            <a:pPr eaLnBrk="1" hangingPunct="1">
              <a:lnSpc>
                <a:spcPct val="90000"/>
              </a:lnSpc>
            </a:pPr>
            <a:r>
              <a:rPr lang="en-US" altLang="zh-TW" sz="800" dirty="0">
                <a:latin typeface="Arial Unicode MS" pitchFamily="34" charset="-122"/>
              </a:rPr>
              <a:t>Actual  = actual number of days between two dates. Leap years count for 366 days, non-leap years count for 365</a:t>
            </a:r>
          </a:p>
          <a:p>
            <a:pPr eaLnBrk="1" hangingPunct="1">
              <a:lnSpc>
                <a:spcPct val="90000"/>
              </a:lnSpc>
            </a:pPr>
            <a:r>
              <a:rPr lang="en-US" altLang="zh-TW" sz="800" dirty="0">
                <a:latin typeface="Arial Unicode MS" pitchFamily="34" charset="-122"/>
              </a:rPr>
              <a:t>365 = all years are assumed to have 365 days</a:t>
            </a:r>
          </a:p>
          <a:p>
            <a:pPr eaLnBrk="1" hangingPunct="1">
              <a:lnSpc>
                <a:spcPct val="90000"/>
              </a:lnSpc>
            </a:pPr>
            <a:r>
              <a:rPr lang="en-US" altLang="zh-TW" sz="800" dirty="0">
                <a:latin typeface="Arial Unicode MS" pitchFamily="34" charset="-122"/>
              </a:rPr>
              <a:t>360 = all years are assumed to have 360 days and to have 12 months of 30 days each</a:t>
            </a:r>
          </a:p>
          <a:p>
            <a:pPr eaLnBrk="1" hangingPunct="1">
              <a:lnSpc>
                <a:spcPct val="90000"/>
              </a:lnSpc>
            </a:pPr>
            <a:r>
              <a:rPr lang="en-US" altLang="zh-TW" sz="800" dirty="0">
                <a:latin typeface="Arial Unicode MS" pitchFamily="34" charset="-122"/>
              </a:rPr>
              <a:t>30 = all months are assumed to have 30 days; if the first date falls on the 31</a:t>
            </a:r>
            <a:r>
              <a:rPr lang="en-US" altLang="zh-TW" sz="800" baseline="30000" dirty="0">
                <a:latin typeface="Arial Unicode MS" pitchFamily="34" charset="-122"/>
              </a:rPr>
              <a:t>st</a:t>
            </a:r>
            <a:r>
              <a:rPr lang="en-US" altLang="zh-TW" sz="800" dirty="0">
                <a:latin typeface="Arial Unicode MS" pitchFamily="34" charset="-122"/>
              </a:rPr>
              <a:t>, it is changed to the 30</a:t>
            </a:r>
            <a:r>
              <a:rPr lang="en-US" altLang="zh-TW" sz="800" baseline="30000" dirty="0">
                <a:latin typeface="Arial Unicode MS" pitchFamily="34" charset="-122"/>
              </a:rPr>
              <a:t>th</a:t>
            </a:r>
            <a:r>
              <a:rPr lang="en-US" altLang="zh-TW" sz="800" dirty="0">
                <a:latin typeface="Arial Unicode MS" pitchFamily="34" charset="-122"/>
              </a:rPr>
              <a:t> ; if the second date falls on the 31</a:t>
            </a:r>
            <a:r>
              <a:rPr lang="en-US" altLang="zh-TW" sz="800" baseline="30000" dirty="0">
                <a:latin typeface="Arial Unicode MS" pitchFamily="34" charset="-122"/>
              </a:rPr>
              <a:t>st</a:t>
            </a:r>
            <a:r>
              <a:rPr lang="en-US" altLang="zh-TW" sz="800" dirty="0">
                <a:latin typeface="Arial Unicode MS" pitchFamily="34" charset="-122"/>
              </a:rPr>
              <a:t>, it is changed to the 30</a:t>
            </a:r>
            <a:r>
              <a:rPr lang="en-US" altLang="zh-TW" sz="800" baseline="30000" dirty="0">
                <a:latin typeface="Arial Unicode MS" pitchFamily="34" charset="-122"/>
              </a:rPr>
              <a:t>th</a:t>
            </a:r>
            <a:r>
              <a:rPr lang="en-US" altLang="zh-TW" sz="800" dirty="0">
                <a:latin typeface="Arial Unicode MS" pitchFamily="34" charset="-122"/>
              </a:rPr>
              <a:t>, but only is the first date falls on the 30</a:t>
            </a:r>
            <a:r>
              <a:rPr lang="en-US" altLang="zh-TW" sz="800" baseline="30000" dirty="0">
                <a:latin typeface="Arial Unicode MS" pitchFamily="34" charset="-122"/>
              </a:rPr>
              <a:t>th</a:t>
            </a:r>
            <a:r>
              <a:rPr lang="en-US" altLang="zh-TW" sz="800" dirty="0">
                <a:latin typeface="Arial Unicode MS" pitchFamily="34" charset="-122"/>
              </a:rPr>
              <a:t> or 31</a:t>
            </a:r>
            <a:r>
              <a:rPr lang="en-US" altLang="zh-TW" sz="800" baseline="30000" dirty="0">
                <a:latin typeface="Arial Unicode MS" pitchFamily="34" charset="-122"/>
              </a:rPr>
              <a:t>st</a:t>
            </a:r>
            <a:endParaRPr lang="en-US" altLang="zh-TW" sz="800" dirty="0">
              <a:latin typeface="Arial Unicode MS" pitchFamily="34" charset="-122"/>
            </a:endParaRPr>
          </a:p>
          <a:p>
            <a:pPr eaLnBrk="1" hangingPunct="1">
              <a:lnSpc>
                <a:spcPct val="90000"/>
              </a:lnSpc>
            </a:pPr>
            <a:r>
              <a:rPr lang="en-US" altLang="zh-TW" sz="800" dirty="0">
                <a:latin typeface="Arial Unicode MS" pitchFamily="34" charset="-122"/>
              </a:rPr>
              <a:t>The calculation basis may be using the actual number of days elapsed (</a:t>
            </a:r>
            <a:r>
              <a:rPr lang="en-US" altLang="zh-TW" sz="800" dirty="0">
                <a:latin typeface="Arial" charset="0"/>
              </a:rPr>
              <a:t>“</a:t>
            </a:r>
            <a:r>
              <a:rPr lang="en-US" altLang="zh-TW" sz="800" dirty="0">
                <a:latin typeface="Arial Unicode MS" pitchFamily="34" charset="-122"/>
              </a:rPr>
              <a:t>actual</a:t>
            </a:r>
            <a:r>
              <a:rPr lang="en-US" altLang="zh-TW" sz="800" dirty="0">
                <a:latin typeface="Arial" charset="0"/>
              </a:rPr>
              <a:t>”</a:t>
            </a:r>
            <a:r>
              <a:rPr lang="en-US" altLang="zh-TW" sz="800" dirty="0">
                <a:latin typeface="Arial Unicode MS" pitchFamily="34" charset="-122"/>
              </a:rPr>
              <a:t>) or a 30 day month in a 360 day year </a:t>
            </a:r>
            <a:r>
              <a:rPr lang="en-US" altLang="zh-TW" sz="800" dirty="0">
                <a:latin typeface="Arial" charset="0"/>
              </a:rPr>
              <a:t>“</a:t>
            </a:r>
            <a:r>
              <a:rPr lang="en-US" altLang="zh-TW" sz="800" dirty="0">
                <a:latin typeface="Arial Unicode MS" pitchFamily="34" charset="-122"/>
              </a:rPr>
              <a:t>bond</a:t>
            </a:r>
            <a:r>
              <a:rPr lang="en-US" altLang="zh-TW" sz="800" dirty="0">
                <a:latin typeface="Arial" charset="0"/>
              </a:rPr>
              <a:t>”</a:t>
            </a:r>
            <a:r>
              <a:rPr lang="en-US" altLang="zh-TW" sz="800" dirty="0">
                <a:latin typeface="Arial Unicode MS" pitchFamily="34" charset="-122"/>
              </a:rPr>
              <a:t> basis (as in Eurobond). 30/360 means that each month is assumed to have 30 days and a year 360 days.</a:t>
            </a:r>
          </a:p>
          <a:p>
            <a:pPr eaLnBrk="1" hangingPunct="1">
              <a:lnSpc>
                <a:spcPct val="90000"/>
              </a:lnSpc>
            </a:pPr>
            <a:r>
              <a:rPr lang="en-US" altLang="zh-TW" sz="800" dirty="0">
                <a:latin typeface="Arial Unicode MS" pitchFamily="34" charset="-122"/>
              </a:rPr>
              <a:t>Many ST instruments (CP and T Bills) pay interest calculated on a 360 day year basis; others pay interest calculated on a 365 day basis (T Bonds and T Notes). For interbank money market instruments, the calculation basis will vary according to the currency, and whether the trade is on the domestic MM or </a:t>
            </a:r>
            <a:r>
              <a:rPr lang="en-US" altLang="zh-TW" sz="800" dirty="0" err="1">
                <a:latin typeface="Arial Unicode MS" pitchFamily="34" charset="-122"/>
              </a:rPr>
              <a:t>euromarket</a:t>
            </a:r>
            <a:r>
              <a:rPr lang="en-US" altLang="zh-TW" sz="800" dirty="0">
                <a:latin typeface="Arial Unicode MS" pitchFamily="34" charset="-122"/>
              </a:rPr>
              <a:t>.</a:t>
            </a:r>
          </a:p>
          <a:p>
            <a:pPr eaLnBrk="1" hangingPunct="1">
              <a:lnSpc>
                <a:spcPct val="90000"/>
              </a:lnSpc>
            </a:pPr>
            <a:r>
              <a:rPr lang="en-US" altLang="zh-TW" sz="800" dirty="0">
                <a:latin typeface="Arial Unicode MS" pitchFamily="34" charset="-122"/>
              </a:rPr>
              <a:t>Most major </a:t>
            </a:r>
            <a:r>
              <a:rPr lang="en-US" altLang="zh-TW" sz="800" dirty="0" err="1">
                <a:latin typeface="Arial Unicode MS" pitchFamily="34" charset="-122"/>
              </a:rPr>
              <a:t>eurocurrencies</a:t>
            </a:r>
            <a:r>
              <a:rPr lang="en-US" altLang="zh-TW" sz="800" dirty="0">
                <a:latin typeface="Arial Unicode MS" pitchFamily="34" charset="-122"/>
              </a:rPr>
              <a:t> interbank </a:t>
            </a:r>
            <a:r>
              <a:rPr lang="en-US" altLang="zh-TW" sz="800" dirty="0" err="1">
                <a:latin typeface="Arial Unicode MS" pitchFamily="34" charset="-122"/>
              </a:rPr>
              <a:t>depo</a:t>
            </a:r>
            <a:r>
              <a:rPr lang="en-US" altLang="zh-TW" sz="800" dirty="0">
                <a:latin typeface="Arial Unicode MS" pitchFamily="34" charset="-122"/>
              </a:rPr>
              <a:t> other than sterling pay interest on an actual/360 day basis; money market interest in sterling is actual/365.</a:t>
            </a:r>
          </a:p>
          <a:p>
            <a:pPr eaLnBrk="1" hangingPunct="1">
              <a:lnSpc>
                <a:spcPct val="90000"/>
              </a:lnSpc>
            </a:pPr>
            <a:r>
              <a:rPr lang="en-US" altLang="zh-TW" sz="800" dirty="0">
                <a:latin typeface="Arial Unicode MS" pitchFamily="34" charset="-122"/>
              </a:rPr>
              <a:t>The HK$ interbank market is traded on an actual/365 basis as is Australia, Canada, Malaysia, NZ, Singapore, South Korea, Taiwan, Thailand</a:t>
            </a:r>
          </a:p>
          <a:p>
            <a:pPr eaLnBrk="1" hangingPunct="1">
              <a:lnSpc>
                <a:spcPct val="90000"/>
              </a:lnSpc>
            </a:pPr>
            <a:r>
              <a:rPr lang="en-US" altLang="zh-TW" sz="800" b="1" dirty="0">
                <a:latin typeface="Verdana" pitchFamily="34" charset="0"/>
                <a:cs typeface="Arial Unicode MS" pitchFamily="34" charset="-122"/>
              </a:rPr>
              <a:t>Actual/Actual</a:t>
            </a:r>
            <a:r>
              <a:rPr lang="en-US" altLang="zh-TW" sz="800" dirty="0">
                <a:latin typeface="Verdana" pitchFamily="34" charset="0"/>
                <a:cs typeface="Arial Unicode MS" pitchFamily="34" charset="-122"/>
              </a:rPr>
              <a:t>, means that the numerator is the number of days between the two dates. The denominator is the actual number of days in the coupon period multiplied by the coupon frequency. This is mainly relates to bonds. This normally results in day count factors of 1.0 for annual coupons, 0.5 for semi annual coupons and 0.25 for quarterly coupons.</a:t>
            </a:r>
          </a:p>
          <a:p>
            <a:pPr eaLnBrk="1" hangingPunct="1">
              <a:lnSpc>
                <a:spcPct val="90000"/>
              </a:lnSpc>
            </a:pPr>
            <a:r>
              <a:rPr lang="en-US" altLang="zh-TW" sz="800" b="1" dirty="0">
                <a:latin typeface="Verdana" pitchFamily="34" charset="0"/>
                <a:cs typeface="Arial Unicode MS" pitchFamily="34" charset="-122"/>
              </a:rPr>
              <a:t>Actual/365</a:t>
            </a:r>
            <a:r>
              <a:rPr lang="en-US" altLang="zh-TW" sz="800" dirty="0">
                <a:latin typeface="Verdana" pitchFamily="34" charset="0"/>
                <a:cs typeface="Arial Unicode MS" pitchFamily="34" charset="-122"/>
              </a:rPr>
              <a:t>(Fixed), known as </a:t>
            </a:r>
            <a:r>
              <a:rPr lang="en-US" altLang="zh-TW" sz="800" b="1" dirty="0">
                <a:latin typeface="Verdana" pitchFamily="34" charset="0"/>
                <a:cs typeface="Arial Unicode MS" pitchFamily="34" charset="-122"/>
              </a:rPr>
              <a:t>bond basis</a:t>
            </a:r>
            <a:r>
              <a:rPr lang="en-US" altLang="zh-TW" sz="800" dirty="0">
                <a:latin typeface="Verdana" pitchFamily="34" charset="0"/>
                <a:cs typeface="Arial Unicode MS" pitchFamily="34" charset="-122"/>
              </a:rPr>
              <a:t> in the United States, means that the day count fraction is equal to the number of days between the last payment date and the next date divided by 365.</a:t>
            </a:r>
          </a:p>
          <a:p>
            <a:pPr eaLnBrk="1" hangingPunct="1">
              <a:lnSpc>
                <a:spcPct val="90000"/>
              </a:lnSpc>
            </a:pPr>
            <a:r>
              <a:rPr lang="en-US" altLang="zh-TW" sz="800" b="1" dirty="0">
                <a:latin typeface="Verdana" pitchFamily="34" charset="0"/>
                <a:cs typeface="Arial Unicode MS" pitchFamily="34" charset="-122"/>
              </a:rPr>
              <a:t>Actual/360</a:t>
            </a:r>
            <a:r>
              <a:rPr lang="en-US" altLang="zh-TW" sz="800" dirty="0">
                <a:latin typeface="Verdana" pitchFamily="34" charset="0"/>
                <a:cs typeface="Arial Unicode MS" pitchFamily="34" charset="-122"/>
              </a:rPr>
              <a:t>, known in the United States as </a:t>
            </a:r>
            <a:r>
              <a:rPr lang="en-US" altLang="zh-TW" sz="800" b="1" dirty="0">
                <a:latin typeface="Verdana" pitchFamily="34" charset="0"/>
                <a:cs typeface="Arial Unicode MS" pitchFamily="34" charset="-122"/>
              </a:rPr>
              <a:t>money market basis</a:t>
            </a:r>
            <a:r>
              <a:rPr lang="en-US" altLang="zh-TW" sz="800" dirty="0">
                <a:latin typeface="Verdana" pitchFamily="34" charset="0"/>
                <a:cs typeface="Arial Unicode MS" pitchFamily="34" charset="-122"/>
              </a:rPr>
              <a:t>, has a day count fraction equal to the number of days between the payment dates, divided by 360.</a:t>
            </a:r>
            <a:endParaRPr lang="en-US" altLang="zh-TW" sz="800" dirty="0">
              <a:latin typeface="Arial Unicode MS" pitchFamily="34" charset="-122"/>
              <a:cs typeface="Arial Unicode MS" pitchFamily="34" charset="-122"/>
            </a:endParaRPr>
          </a:p>
          <a:p>
            <a:pPr eaLnBrk="1" hangingPunct="1">
              <a:lnSpc>
                <a:spcPct val="90000"/>
              </a:lnSpc>
            </a:pPr>
            <a:r>
              <a:rPr lang="en-US" altLang="zh-TW" sz="800" b="1" dirty="0">
                <a:latin typeface="Verdana" pitchFamily="34" charset="0"/>
                <a:cs typeface="Arial Unicode MS" pitchFamily="34" charset="-122"/>
              </a:rPr>
              <a:t>30/360</a:t>
            </a:r>
            <a:r>
              <a:rPr lang="en-US" altLang="zh-TW" sz="800" dirty="0">
                <a:latin typeface="Verdana" pitchFamily="34" charset="0"/>
                <a:cs typeface="Arial Unicode MS" pitchFamily="34" charset="-122"/>
              </a:rPr>
              <a:t>, means that day count fractions are calculated assuming 30 day months and 360 days in a year. The second date is only adjusted if the first date is on the 31st of a month.</a:t>
            </a:r>
            <a:endParaRPr lang="en-US" altLang="zh-TW" sz="800" dirty="0">
              <a:latin typeface="Arial Unicode MS" pitchFamily="34" charset="-122"/>
              <a:cs typeface="Arial Unicode MS" pitchFamily="34" charset="-122"/>
            </a:endParaRPr>
          </a:p>
          <a:p>
            <a:pPr eaLnBrk="1" hangingPunct="1">
              <a:lnSpc>
                <a:spcPct val="90000"/>
              </a:lnSpc>
            </a:pPr>
            <a:r>
              <a:rPr lang="en-US" altLang="zh-TW" sz="800" dirty="0">
                <a:latin typeface="Verdana" pitchFamily="34" charset="0"/>
                <a:cs typeface="Arial Unicode MS" pitchFamily="34" charset="-122"/>
              </a:rPr>
              <a:t>30E/360, means that day count fractions are calculated assuming 30 day months and 360 days in a year. In this case, the second date is always adjusted to the 30th, if it is the 31st.</a:t>
            </a:r>
            <a:endParaRPr lang="en-US" altLang="zh-TW" sz="800" dirty="0">
              <a:latin typeface="Arial Unicode MS" pitchFamily="34" charset="-122"/>
              <a:cs typeface="Arial Unicode MS" pitchFamily="34" charset="-122"/>
            </a:endParaRPr>
          </a:p>
          <a:p>
            <a:pPr eaLnBrk="1" hangingPunct="1">
              <a:lnSpc>
                <a:spcPct val="90000"/>
              </a:lnSpc>
            </a:pPr>
            <a:r>
              <a:rPr lang="en-US" altLang="zh-TW" sz="800" dirty="0">
                <a:latin typeface="Verdana" pitchFamily="34" charset="0"/>
                <a:cs typeface="Arial Unicode MS" pitchFamily="34" charset="-122"/>
              </a:rPr>
              <a:t>30E+/360, means that day count fractions are calculated assuming 30 day months and 360 days in a year. If the second date is on the 31st, it is adjusted to the 30th and an second month is incremented by one.</a:t>
            </a:r>
            <a:endParaRPr lang="en-US" altLang="zh-TW" sz="800" dirty="0">
              <a:latin typeface="Arial Unicode MS" pitchFamily="34" charset="-122"/>
              <a:cs typeface="Arial Unicode MS" pitchFamily="34" charset="-122"/>
            </a:endParaRPr>
          </a:p>
          <a:p>
            <a:pPr eaLnBrk="1" hangingPunct="1">
              <a:lnSpc>
                <a:spcPct val="90000"/>
              </a:lnSpc>
            </a:pPr>
            <a:endParaRPr lang="en-US" altLang="zh-TW" sz="800" dirty="0">
              <a:latin typeface="Arial Unicode MS" pitchFamily="34" charset="-122"/>
              <a:cs typeface="Arial Unicode MS" pitchFamily="34" charset="-122"/>
            </a:endParaRPr>
          </a:p>
          <a:p>
            <a:pPr eaLnBrk="1" hangingPunct="1">
              <a:lnSpc>
                <a:spcPct val="90000"/>
              </a:lnSpc>
            </a:pPr>
            <a:endParaRPr lang="en-US" altLang="zh-TW" sz="800" dirty="0">
              <a:latin typeface="Arial Unicode MS" pitchFamily="34" charset="-122"/>
            </a:endParaRPr>
          </a:p>
          <a:p>
            <a:pPr eaLnBrk="1" hangingPunct="1">
              <a:lnSpc>
                <a:spcPct val="90000"/>
              </a:lnSpc>
            </a:pPr>
            <a:endParaRPr lang="zh-TW" altLang="en-US" sz="800" dirty="0">
              <a:latin typeface="Arial Unicode MS" pitchFamily="34" charset="-122"/>
            </a:endParaRPr>
          </a:p>
        </p:txBody>
      </p:sp>
    </p:spTree>
    <p:extLst>
      <p:ext uri="{BB962C8B-B14F-4D97-AF65-F5344CB8AC3E}">
        <p14:creationId xmlns:p14="http://schemas.microsoft.com/office/powerpoint/2010/main" val="11239858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Slide Image Placeholder 1"/>
          <p:cNvSpPr>
            <a:spLocks noGrp="1" noRot="1" noChangeAspect="1"/>
          </p:cNvSpPr>
          <p:nvPr>
            <p:ph type="sldImg"/>
          </p:nvPr>
        </p:nvSpPr>
        <p:spPr>
          <a:xfrm>
            <a:off x="3108325" y="509588"/>
            <a:ext cx="3740150" cy="2805112"/>
          </a:xfrm>
          <a:ln/>
        </p:spPr>
      </p:sp>
      <p:sp>
        <p:nvSpPr>
          <p:cNvPr id="165890" name="Notes Placeholder 2"/>
          <p:cNvSpPr>
            <a:spLocks noGrp="1"/>
          </p:cNvSpPr>
          <p:nvPr>
            <p:ph type="body" idx="1"/>
          </p:nvPr>
        </p:nvSpPr>
        <p:spPr>
          <a:noFill/>
          <a:ln/>
        </p:spPr>
        <p:txBody>
          <a:bodyPr/>
          <a:lstStyle/>
          <a:p>
            <a:pPr defTabSz="874263"/>
            <a:r>
              <a:rPr lang="en-US" altLang="zh-TW" dirty="0" smtClean="0">
                <a:latin typeface="Arial Unicode MS" pitchFamily="34" charset="-122"/>
              </a:rPr>
              <a:t>Source: </a:t>
            </a:r>
          </a:p>
          <a:p>
            <a:pPr defTabSz="874263"/>
            <a:r>
              <a:rPr lang="en-US" altLang="zh-TW" dirty="0" smtClean="0">
                <a:latin typeface="Arial Unicode MS" pitchFamily="34" charset="-122"/>
              </a:rPr>
              <a:t>http://asianbondsonline.adb.org/scripts/graphs.php?Graph_Title=Calculations%20Summary&amp;SourceURL=mt_reg_mktact_streetconv_calcs.gif&amp;Graph_Desc </a:t>
            </a:r>
          </a:p>
          <a:p>
            <a:pPr defTabSz="874263"/>
            <a:r>
              <a:rPr lang="en-US" altLang="zh-TW" dirty="0" smtClean="0">
                <a:latin typeface="Arial Unicode MS" pitchFamily="34" charset="-122"/>
              </a:rPr>
              <a:t>Summary Information compiled by </a:t>
            </a:r>
            <a:r>
              <a:rPr lang="en-US" altLang="zh-TW" dirty="0" err="1" smtClean="0">
                <a:latin typeface="Arial Unicode MS" pitchFamily="34" charset="-122"/>
              </a:rPr>
              <a:t>AsianBondsOnline</a:t>
            </a:r>
            <a:r>
              <a:rPr lang="en-US" altLang="zh-TW" dirty="0" smtClean="0">
                <a:latin typeface="Arial Unicode MS" pitchFamily="34" charset="-122"/>
              </a:rPr>
              <a:t> from lings listed in market pages</a:t>
            </a:r>
            <a:endParaRPr lang="zh-TW" altLang="en-US" dirty="0" smtClean="0">
              <a:latin typeface="Arial Unicode MS" pitchFamily="34" charset="-122"/>
            </a:endParaRPr>
          </a:p>
        </p:txBody>
      </p:sp>
      <p:sp>
        <p:nvSpPr>
          <p:cNvPr id="165891" name="Slide Number Placeholder 3"/>
          <p:cNvSpPr>
            <a:spLocks noGrp="1"/>
          </p:cNvSpPr>
          <p:nvPr>
            <p:ph type="sldNum" sz="quarter" idx="5"/>
          </p:nvPr>
        </p:nvSpPr>
        <p:spPr>
          <a:noFill/>
        </p:spPr>
        <p:txBody>
          <a:bodyPr/>
          <a:lstStyle/>
          <a:p>
            <a:fld id="{07B770AC-E80C-41D8-81EB-C1CF919EF607}" type="slidenum">
              <a:rPr lang="zh-TW" altLang="en-US"/>
              <a:pPr/>
              <a:t>61</a:t>
            </a:fld>
            <a:endParaRPr lang="en-US" altLang="zh-TW"/>
          </a:p>
        </p:txBody>
      </p:sp>
    </p:spTree>
    <p:extLst>
      <p:ext uri="{BB962C8B-B14F-4D97-AF65-F5344CB8AC3E}">
        <p14:creationId xmlns:p14="http://schemas.microsoft.com/office/powerpoint/2010/main" val="9072294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7"/>
          <p:cNvSpPr>
            <a:spLocks noGrp="1" noChangeArrowheads="1"/>
          </p:cNvSpPr>
          <p:nvPr>
            <p:ph type="sldNum" sz="quarter" idx="5"/>
          </p:nvPr>
        </p:nvSpPr>
        <p:spPr>
          <a:noFill/>
        </p:spPr>
        <p:txBody>
          <a:bodyPr/>
          <a:lstStyle/>
          <a:p>
            <a:fld id="{388444F4-7784-4189-B808-06E5EB55AD41}" type="slidenum">
              <a:rPr lang="zh-TW" altLang="en-US"/>
              <a:pPr/>
              <a:t>65</a:t>
            </a:fld>
            <a:endParaRPr lang="en-US" altLang="zh-TW"/>
          </a:p>
        </p:txBody>
      </p:sp>
      <p:sp>
        <p:nvSpPr>
          <p:cNvPr id="171010" name="Rectangle 2"/>
          <p:cNvSpPr>
            <a:spLocks noGrp="1" noRot="1" noChangeAspect="1" noChangeArrowheads="1" noTextEdit="1"/>
          </p:cNvSpPr>
          <p:nvPr>
            <p:ph type="sldImg"/>
          </p:nvPr>
        </p:nvSpPr>
        <p:spPr>
          <a:xfrm>
            <a:off x="3108325" y="509588"/>
            <a:ext cx="3740150" cy="2805112"/>
          </a:xfrm>
          <a:ln/>
        </p:spPr>
      </p:sp>
      <p:sp>
        <p:nvSpPr>
          <p:cNvPr id="171011" name="Rectangle 3"/>
          <p:cNvSpPr>
            <a:spLocks noGrp="1" noChangeArrowheads="1"/>
          </p:cNvSpPr>
          <p:nvPr>
            <p:ph type="body" idx="1"/>
          </p:nvPr>
        </p:nvSpPr>
        <p:spPr>
          <a:noFill/>
          <a:ln/>
        </p:spPr>
        <p:txBody>
          <a:bodyPr/>
          <a:lstStyle/>
          <a:p>
            <a:pPr eaLnBrk="1" hangingPunct="1"/>
            <a:endParaRPr lang="en-US" altLang="zh-TW" dirty="0" smtClean="0">
              <a:latin typeface="Arial Unicode MS" pitchFamily="34" charset="-122"/>
            </a:endParaRPr>
          </a:p>
          <a:p>
            <a:pPr eaLnBrk="1" hangingPunct="1"/>
            <a:r>
              <a:rPr lang="en-US" altLang="zh-TW" dirty="0" smtClean="0">
                <a:latin typeface="Arial Unicode MS" pitchFamily="34" charset="-122"/>
              </a:rPr>
              <a:t>Detailed Explanation:</a:t>
            </a:r>
          </a:p>
          <a:p>
            <a:pPr eaLnBrk="1" hangingPunct="1"/>
            <a:r>
              <a:rPr lang="en-US" altLang="zh-TW" dirty="0" smtClean="0">
                <a:latin typeface="Arial Unicode MS" pitchFamily="34" charset="-122"/>
              </a:rPr>
              <a:t>In finance, a contract </a:t>
            </a:r>
            <a:r>
              <a:rPr lang="en-US" altLang="zh-TW" dirty="0" smtClean="0">
                <a:latin typeface="Arial" charset="0"/>
              </a:rPr>
              <a:t>“</a:t>
            </a:r>
            <a:r>
              <a:rPr lang="en-US" altLang="zh-TW" dirty="0" smtClean="0">
                <a:latin typeface="Arial Unicode MS" pitchFamily="34" charset="-122"/>
              </a:rPr>
              <a:t>settles</a:t>
            </a:r>
            <a:r>
              <a:rPr lang="en-US" altLang="zh-TW" dirty="0" smtClean="0">
                <a:latin typeface="Arial" charset="0"/>
              </a:rPr>
              <a:t>”</a:t>
            </a:r>
            <a:r>
              <a:rPr lang="en-US" altLang="zh-TW" dirty="0" smtClean="0">
                <a:latin typeface="Arial Unicode MS" pitchFamily="34" charset="-122"/>
              </a:rPr>
              <a:t> when one party performs an obligation under that contract. In trading, a trade settles when the instrument being traded actually changes hands and/or is paid for, Both events typically occur on the same date, which is called the </a:t>
            </a:r>
            <a:r>
              <a:rPr lang="en-US" altLang="zh-TW" dirty="0" smtClean="0">
                <a:latin typeface="Arial" charset="0"/>
              </a:rPr>
              <a:t>“</a:t>
            </a:r>
            <a:r>
              <a:rPr lang="en-US" altLang="zh-TW" dirty="0" smtClean="0">
                <a:latin typeface="Arial Unicode MS" pitchFamily="34" charset="-122"/>
              </a:rPr>
              <a:t>settlement date</a:t>
            </a:r>
            <a:r>
              <a:rPr lang="en-US" altLang="zh-TW" dirty="0" smtClean="0">
                <a:latin typeface="Arial" charset="0"/>
              </a:rPr>
              <a:t>”</a:t>
            </a:r>
            <a:r>
              <a:rPr lang="en-US" altLang="zh-TW" dirty="0" smtClean="0">
                <a:latin typeface="Arial Unicode MS" pitchFamily="34" charset="-122"/>
              </a:rPr>
              <a:t> (or delivery date).</a:t>
            </a:r>
          </a:p>
          <a:p>
            <a:pPr eaLnBrk="1" hangingPunct="1"/>
            <a:r>
              <a:rPr lang="en-US" altLang="zh-TW" dirty="0" smtClean="0">
                <a:latin typeface="Arial Unicode MS" pitchFamily="34" charset="-122"/>
              </a:rPr>
              <a:t>Because of mistakes or events beyond the control of the counterparties, transactions sometimes fail to settle on the intended date. </a:t>
            </a:r>
            <a:r>
              <a:rPr lang="en-US" altLang="zh-TW" b="1" dirty="0" smtClean="0">
                <a:latin typeface="Arial Unicode MS" pitchFamily="34" charset="-122"/>
              </a:rPr>
              <a:t>For this reason, it is useful to distinguish between a transaction</a:t>
            </a:r>
            <a:r>
              <a:rPr lang="en-US" altLang="zh-TW" b="1" dirty="0" smtClean="0">
                <a:latin typeface="Arial" charset="0"/>
              </a:rPr>
              <a:t>’</a:t>
            </a:r>
            <a:r>
              <a:rPr lang="en-US" altLang="zh-TW" b="1" dirty="0" smtClean="0">
                <a:latin typeface="Arial Unicode MS" pitchFamily="34" charset="-122"/>
              </a:rPr>
              <a:t>s settlement date and its value date</a:t>
            </a:r>
            <a:r>
              <a:rPr lang="en-US" altLang="zh-TW" dirty="0" smtClean="0">
                <a:latin typeface="Arial Unicode MS" pitchFamily="34" charset="-122"/>
              </a:rPr>
              <a:t>.</a:t>
            </a:r>
          </a:p>
          <a:p>
            <a:pPr eaLnBrk="1" hangingPunct="1"/>
            <a:r>
              <a:rPr lang="en-US" altLang="zh-TW" dirty="0" smtClean="0">
                <a:latin typeface="Arial" charset="0"/>
              </a:rPr>
              <a:t>“</a:t>
            </a:r>
            <a:r>
              <a:rPr lang="en-US" altLang="zh-TW" dirty="0" smtClean="0">
                <a:latin typeface="Arial Unicode MS" pitchFamily="34" charset="-122"/>
              </a:rPr>
              <a:t>value date</a:t>
            </a:r>
            <a:r>
              <a:rPr lang="en-US" altLang="zh-TW" dirty="0" smtClean="0">
                <a:latin typeface="Arial" charset="0"/>
              </a:rPr>
              <a:t>”</a:t>
            </a:r>
            <a:r>
              <a:rPr lang="en-US" altLang="zh-TW" dirty="0" smtClean="0">
                <a:latin typeface="Arial Unicode MS" pitchFamily="34" charset="-122"/>
              </a:rPr>
              <a:t> is the date on which it is intended to settle at the time of the trade. </a:t>
            </a:r>
          </a:p>
          <a:p>
            <a:pPr eaLnBrk="1" hangingPunct="1"/>
            <a:r>
              <a:rPr lang="en-US" altLang="zh-TW" dirty="0" smtClean="0">
                <a:latin typeface="Arial Unicode MS" pitchFamily="34" charset="-122"/>
              </a:rPr>
              <a:t>Second meaning: </a:t>
            </a:r>
            <a:r>
              <a:rPr lang="en-US" altLang="zh-TW" dirty="0" smtClean="0">
                <a:latin typeface="Arial" charset="0"/>
              </a:rPr>
              <a:t>“</a:t>
            </a:r>
            <a:r>
              <a:rPr lang="en-US" altLang="zh-TW" dirty="0" smtClean="0">
                <a:latin typeface="Arial Unicode MS" pitchFamily="34" charset="-122"/>
              </a:rPr>
              <a:t>Value date</a:t>
            </a:r>
            <a:r>
              <a:rPr lang="en-US" altLang="zh-TW" dirty="0" smtClean="0">
                <a:latin typeface="Arial" charset="0"/>
              </a:rPr>
              <a:t>”</a:t>
            </a:r>
            <a:r>
              <a:rPr lang="en-US" altLang="zh-TW" dirty="0" smtClean="0">
                <a:latin typeface="Arial Unicode MS" pitchFamily="34" charset="-122"/>
              </a:rPr>
              <a:t> is also typically used in determining the value of a product that fluctuates in price (the date of valuation)</a:t>
            </a:r>
          </a:p>
          <a:p>
            <a:pPr eaLnBrk="1" hangingPunct="1"/>
            <a:r>
              <a:rPr lang="en-US" altLang="zh-TW" dirty="0" smtClean="0">
                <a:latin typeface="Arial Unicode MS" pitchFamily="34" charset="-122"/>
              </a:rPr>
              <a:t>In banking, </a:t>
            </a:r>
            <a:r>
              <a:rPr lang="en-US" altLang="zh-TW" dirty="0" smtClean="0">
                <a:latin typeface="Arial" charset="0"/>
              </a:rPr>
              <a:t>“</a:t>
            </a:r>
            <a:r>
              <a:rPr lang="en-US" altLang="zh-TW" dirty="0" smtClean="0">
                <a:latin typeface="Arial Unicode MS" pitchFamily="34" charset="-122"/>
              </a:rPr>
              <a:t>value date</a:t>
            </a:r>
            <a:r>
              <a:rPr lang="en-US" altLang="zh-TW" dirty="0" smtClean="0">
                <a:latin typeface="Arial" charset="0"/>
              </a:rPr>
              <a:t>”</a:t>
            </a:r>
            <a:r>
              <a:rPr lang="en-US" altLang="zh-TW" dirty="0" smtClean="0">
                <a:latin typeface="Arial Unicode MS" pitchFamily="34" charset="-122"/>
              </a:rPr>
              <a:t> is the date the transfer entry to an account is considered effective ; either the day the instruction is received or some future date specified by the originator (back value, good value).</a:t>
            </a:r>
          </a:p>
          <a:p>
            <a:pPr eaLnBrk="1" hangingPunct="1"/>
            <a:endParaRPr lang="zh-TW" altLang="en-US" dirty="0" smtClean="0">
              <a:latin typeface="Arial Unicode MS" pitchFamily="34" charset="-122"/>
            </a:endParaRPr>
          </a:p>
        </p:txBody>
      </p:sp>
    </p:spTree>
    <p:extLst>
      <p:ext uri="{BB962C8B-B14F-4D97-AF65-F5344CB8AC3E}">
        <p14:creationId xmlns:p14="http://schemas.microsoft.com/office/powerpoint/2010/main" val="30627811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7"/>
          <p:cNvSpPr>
            <a:spLocks noGrp="1" noChangeArrowheads="1"/>
          </p:cNvSpPr>
          <p:nvPr>
            <p:ph type="sldNum" sz="quarter" idx="5"/>
          </p:nvPr>
        </p:nvSpPr>
        <p:spPr>
          <a:noFill/>
        </p:spPr>
        <p:txBody>
          <a:bodyPr/>
          <a:lstStyle/>
          <a:p>
            <a:fld id="{7E898428-AAB3-430D-AADB-3A6443E38E49}" type="slidenum">
              <a:rPr lang="zh-TW" altLang="en-US"/>
              <a:pPr/>
              <a:t>67</a:t>
            </a:fld>
            <a:endParaRPr lang="en-US" altLang="zh-TW"/>
          </a:p>
        </p:txBody>
      </p:sp>
      <p:sp>
        <p:nvSpPr>
          <p:cNvPr id="174082" name="Rectangle 2"/>
          <p:cNvSpPr>
            <a:spLocks noGrp="1" noRot="1" noChangeAspect="1" noChangeArrowheads="1" noTextEdit="1"/>
          </p:cNvSpPr>
          <p:nvPr>
            <p:ph type="sldImg"/>
          </p:nvPr>
        </p:nvSpPr>
        <p:spPr>
          <a:xfrm>
            <a:off x="3108325" y="509588"/>
            <a:ext cx="3740150" cy="2805112"/>
          </a:xfrm>
          <a:ln/>
        </p:spPr>
      </p:sp>
      <p:sp>
        <p:nvSpPr>
          <p:cNvPr id="174083" name="Rectangle 3"/>
          <p:cNvSpPr>
            <a:spLocks noGrp="1" noChangeArrowheads="1"/>
          </p:cNvSpPr>
          <p:nvPr>
            <p:ph type="body" idx="1"/>
          </p:nvPr>
        </p:nvSpPr>
        <p:spPr>
          <a:noFill/>
          <a:ln/>
        </p:spPr>
        <p:txBody>
          <a:bodyPr/>
          <a:lstStyle/>
          <a:p>
            <a:pPr eaLnBrk="1" hangingPunct="1"/>
            <a:r>
              <a:rPr lang="en-US" altLang="zh-TW" smtClean="0">
                <a:latin typeface="Arial Unicode MS" pitchFamily="34" charset="-122"/>
              </a:rPr>
              <a:t>Detailed Explanation:</a:t>
            </a:r>
          </a:p>
          <a:p>
            <a:pPr eaLnBrk="1" hangingPunct="1"/>
            <a:r>
              <a:rPr lang="en-US" altLang="zh-TW" smtClean="0">
                <a:latin typeface="Arial Unicode MS" pitchFamily="34" charset="-122"/>
              </a:rPr>
              <a:t>Money transits through the payment system which is operated by banks. Banks are closed on certain days such as public holidays. Money cannot be remitted on days which are not banking days. It is important to know which days are NOT banking days because it affects payments and the calculation of interest</a:t>
            </a:r>
          </a:p>
        </p:txBody>
      </p:sp>
    </p:spTree>
    <p:extLst>
      <p:ext uri="{BB962C8B-B14F-4D97-AF65-F5344CB8AC3E}">
        <p14:creationId xmlns:p14="http://schemas.microsoft.com/office/powerpoint/2010/main" val="209801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7"/>
          <p:cNvSpPr>
            <a:spLocks noGrp="1" noChangeArrowheads="1"/>
          </p:cNvSpPr>
          <p:nvPr>
            <p:ph type="sldNum" sz="quarter" idx="5"/>
          </p:nvPr>
        </p:nvSpPr>
        <p:spPr>
          <a:noFill/>
        </p:spPr>
        <p:txBody>
          <a:bodyPr/>
          <a:lstStyle/>
          <a:p>
            <a:fld id="{A7A60DBF-3AD2-45F4-A587-E24A3C28D7D2}" type="slidenum">
              <a:rPr lang="zh-TW" altLang="en-US"/>
              <a:pPr/>
              <a:t>69</a:t>
            </a:fld>
            <a:endParaRPr lang="en-US" altLang="zh-TW"/>
          </a:p>
        </p:txBody>
      </p:sp>
      <p:sp>
        <p:nvSpPr>
          <p:cNvPr id="177154" name="Rectangle 2"/>
          <p:cNvSpPr>
            <a:spLocks noGrp="1" noRot="1" noChangeAspect="1" noChangeArrowheads="1" noTextEdit="1"/>
          </p:cNvSpPr>
          <p:nvPr>
            <p:ph type="sldImg"/>
          </p:nvPr>
        </p:nvSpPr>
        <p:spPr>
          <a:xfrm>
            <a:off x="3108325" y="509588"/>
            <a:ext cx="3740150" cy="2805112"/>
          </a:xfrm>
          <a:ln/>
        </p:spPr>
      </p:sp>
      <p:sp>
        <p:nvSpPr>
          <p:cNvPr id="177155" name="Rectangle 3"/>
          <p:cNvSpPr>
            <a:spLocks noGrp="1" noChangeArrowheads="1"/>
          </p:cNvSpPr>
          <p:nvPr>
            <p:ph type="body" idx="1"/>
          </p:nvPr>
        </p:nvSpPr>
        <p:spPr>
          <a:noFill/>
          <a:ln/>
        </p:spPr>
        <p:txBody>
          <a:bodyPr/>
          <a:lstStyle/>
          <a:p>
            <a:pPr eaLnBrk="1" hangingPunct="1"/>
            <a:r>
              <a:rPr lang="en-US" altLang="zh-TW" dirty="0" smtClean="0">
                <a:latin typeface="Arial Unicode MS" pitchFamily="34" charset="-122"/>
              </a:rPr>
              <a:t>Detailed Explanation:</a:t>
            </a:r>
          </a:p>
          <a:p>
            <a:pPr eaLnBrk="1" hangingPunct="1"/>
            <a:r>
              <a:rPr lang="en-US" altLang="zh-TW" dirty="0" smtClean="0">
                <a:latin typeface="Arial Unicode MS" pitchFamily="34" charset="-122"/>
              </a:rPr>
              <a:t>The business day convention is a procedure used for adjusting payment dates in response to days which are not </a:t>
            </a:r>
            <a:r>
              <a:rPr lang="en-US" altLang="zh-TW" dirty="0" smtClean="0">
                <a:latin typeface="Arial" charset="0"/>
              </a:rPr>
              <a:t>“</a:t>
            </a:r>
            <a:r>
              <a:rPr lang="en-US" altLang="zh-TW" dirty="0" smtClean="0">
                <a:latin typeface="Arial Unicode MS" pitchFamily="34" charset="-122"/>
              </a:rPr>
              <a:t>good business days</a:t>
            </a:r>
            <a:r>
              <a:rPr lang="en-US" altLang="zh-TW" dirty="0" smtClean="0">
                <a:latin typeface="Arial" charset="0"/>
              </a:rPr>
              <a:t>”</a:t>
            </a:r>
            <a:r>
              <a:rPr lang="en-US" altLang="zh-TW" dirty="0" smtClean="0">
                <a:latin typeface="Arial Unicode MS" pitchFamily="34" charset="-122"/>
              </a:rPr>
              <a:t>. </a:t>
            </a:r>
          </a:p>
          <a:p>
            <a:pPr eaLnBrk="1" hangingPunct="1"/>
            <a:r>
              <a:rPr lang="en-US" altLang="zh-TW" dirty="0" smtClean="0">
                <a:latin typeface="Arial Unicode MS" pitchFamily="34" charset="-122"/>
              </a:rPr>
              <a:t>A </a:t>
            </a:r>
            <a:r>
              <a:rPr lang="en-US" altLang="zh-TW" dirty="0" smtClean="0">
                <a:latin typeface="Arial" charset="0"/>
              </a:rPr>
              <a:t>“</a:t>
            </a:r>
            <a:r>
              <a:rPr lang="en-US" altLang="zh-TW" dirty="0" smtClean="0">
                <a:latin typeface="Arial Unicode MS" pitchFamily="34" charset="-122"/>
              </a:rPr>
              <a:t>good business day</a:t>
            </a:r>
            <a:r>
              <a:rPr lang="en-US" altLang="zh-TW" dirty="0" smtClean="0">
                <a:latin typeface="Arial" charset="0"/>
              </a:rPr>
              <a:t>”</a:t>
            </a:r>
            <a:r>
              <a:rPr lang="en-US" altLang="zh-TW" dirty="0" smtClean="0">
                <a:latin typeface="Arial Unicode MS" pitchFamily="34" charset="-122"/>
              </a:rPr>
              <a:t> is a day which is neither a holiday nor a week-end; it</a:t>
            </a:r>
            <a:r>
              <a:rPr lang="en-US" altLang="zh-TW" dirty="0" smtClean="0">
                <a:latin typeface="Arial" charset="0"/>
              </a:rPr>
              <a:t>’</a:t>
            </a:r>
            <a:r>
              <a:rPr lang="en-US" altLang="zh-TW" dirty="0" smtClean="0">
                <a:latin typeface="Arial Unicode MS" pitchFamily="34" charset="-122"/>
              </a:rPr>
              <a:t>s generally defined as a day when banks are open for business in the place where the payment is to be made.</a:t>
            </a:r>
          </a:p>
          <a:p>
            <a:pPr eaLnBrk="1" hangingPunct="1"/>
            <a:r>
              <a:rPr lang="en-US" altLang="zh-TW" dirty="0" smtClean="0">
                <a:latin typeface="Arial Unicode MS" pitchFamily="34" charset="-122"/>
              </a:rPr>
              <a:t>Following = if a payment falls on a day which is not a business day, then the payment rolls forward onto the next Business Day (even if it</a:t>
            </a:r>
            <a:r>
              <a:rPr lang="en-US" altLang="zh-TW" dirty="0" smtClean="0">
                <a:latin typeface="Arial" charset="0"/>
              </a:rPr>
              <a:t>’</a:t>
            </a:r>
            <a:r>
              <a:rPr lang="en-US" altLang="zh-TW" dirty="0" smtClean="0">
                <a:latin typeface="Arial Unicode MS" pitchFamily="34" charset="-122"/>
              </a:rPr>
              <a:t>s in another month)</a:t>
            </a:r>
          </a:p>
          <a:p>
            <a:pPr eaLnBrk="1" hangingPunct="1"/>
            <a:r>
              <a:rPr lang="en-US" altLang="zh-TW" dirty="0" smtClean="0">
                <a:latin typeface="Arial Unicode MS" pitchFamily="34" charset="-122"/>
              </a:rPr>
              <a:t>Preceding = if a payment falls on a day which is not a business day, then the payment rolls backwards onto the preceding Business Day (even if it</a:t>
            </a:r>
            <a:r>
              <a:rPr lang="en-US" altLang="zh-TW" dirty="0" smtClean="0">
                <a:latin typeface="Arial" charset="0"/>
              </a:rPr>
              <a:t>’</a:t>
            </a:r>
            <a:r>
              <a:rPr lang="en-US" altLang="zh-TW" dirty="0" smtClean="0">
                <a:latin typeface="Arial Unicode MS" pitchFamily="34" charset="-122"/>
              </a:rPr>
              <a:t>s in another month)</a:t>
            </a:r>
          </a:p>
          <a:p>
            <a:pPr eaLnBrk="1" hangingPunct="1"/>
            <a:r>
              <a:rPr lang="en-US" altLang="zh-TW" dirty="0" smtClean="0">
                <a:latin typeface="Arial Unicode MS" pitchFamily="34" charset="-122"/>
              </a:rPr>
              <a:t>Modified Following = if a payment falls on a day which is not a business day, then the payment rolls forward onto the next Business Day unless that day falls in the next calendar month in which case the payment rolls backwards to the immediately preceding business day</a:t>
            </a:r>
          </a:p>
          <a:p>
            <a:pPr eaLnBrk="1" hangingPunct="1"/>
            <a:r>
              <a:rPr lang="en-US" altLang="zh-TW" dirty="0" smtClean="0">
                <a:latin typeface="Arial Unicode MS" pitchFamily="34" charset="-122"/>
              </a:rPr>
              <a:t>ISDA Modified Following Business Day convention, which states that if the maturity date of a deposit falls on a day that is not a Business Day the maturity date shall be the first following day that is a Business Day, unless that day falls in the next calendar month, in which case the maturity date will be the first preceding day that is a Business Day. </a:t>
            </a:r>
          </a:p>
          <a:p>
            <a:pPr eaLnBrk="1" hangingPunct="1"/>
            <a:r>
              <a:rPr lang="en-US" altLang="zh-TW" dirty="0" smtClean="0">
                <a:latin typeface="Arial Unicode MS" pitchFamily="34" charset="-122"/>
              </a:rPr>
              <a:t>The modified following business day convention is generally applied in most markets in order to determine the maturity date for a transaction. Since most instruments are traded for standard periods (1 day, 1 week, 1 month, etc..) the maturity date is set by reference to the period but may not fall on a business day. This will then set the maturity date to fall on the next following business day unless it makes us change month in which case it will be the preceding business day. It</a:t>
            </a:r>
            <a:r>
              <a:rPr lang="en-US" altLang="zh-TW" dirty="0" smtClean="0">
                <a:latin typeface="Arial" charset="0"/>
              </a:rPr>
              <a:t>’</a:t>
            </a:r>
            <a:r>
              <a:rPr lang="en-US" altLang="zh-TW" dirty="0" smtClean="0">
                <a:latin typeface="Arial Unicode MS" pitchFamily="34" charset="-122"/>
              </a:rPr>
              <a:t>s important to know if the convention is used or not as again it affects the number of days in the calculation. Also important to note which countries are used as reference as the </a:t>
            </a:r>
            <a:r>
              <a:rPr lang="en-US" altLang="zh-TW" dirty="0" smtClean="0">
                <a:latin typeface="Arial" charset="0"/>
              </a:rPr>
              <a:t>“</a:t>
            </a:r>
            <a:r>
              <a:rPr lang="en-US" altLang="zh-TW" dirty="0" smtClean="0">
                <a:latin typeface="Arial Unicode MS" pitchFamily="34" charset="-122"/>
              </a:rPr>
              <a:t>business day</a:t>
            </a:r>
            <a:r>
              <a:rPr lang="en-US" altLang="zh-TW" dirty="0" smtClean="0">
                <a:latin typeface="Arial" charset="0"/>
              </a:rPr>
              <a:t>”</a:t>
            </a:r>
            <a:r>
              <a:rPr lang="en-US" altLang="zh-TW" dirty="0" smtClean="0">
                <a:latin typeface="Arial Unicode MS" pitchFamily="34" charset="-122"/>
              </a:rPr>
              <a:t> is typically defined as a day when banks are open for business in the country of reference.</a:t>
            </a:r>
          </a:p>
          <a:p>
            <a:pPr eaLnBrk="1" hangingPunct="1"/>
            <a:endParaRPr lang="en-US" altLang="zh-TW" dirty="0" smtClean="0">
              <a:latin typeface="Arial Unicode MS" pitchFamily="34" charset="-122"/>
            </a:endParaRPr>
          </a:p>
          <a:p>
            <a:pPr eaLnBrk="1" hangingPunct="1"/>
            <a:r>
              <a:rPr lang="en-US" altLang="zh-TW" b="1" dirty="0" smtClean="0">
                <a:latin typeface="Arial Unicode MS" pitchFamily="34" charset="-122"/>
              </a:rPr>
              <a:t>BBA LIBOR rates fixed at the end of the month end dealing.</a:t>
            </a:r>
            <a:br>
              <a:rPr lang="en-US" altLang="zh-TW" b="1" dirty="0" smtClean="0">
                <a:latin typeface="Arial Unicode MS" pitchFamily="34" charset="-122"/>
              </a:rPr>
            </a:br>
            <a:r>
              <a:rPr lang="en-US" altLang="zh-TW" dirty="0" smtClean="0">
                <a:latin typeface="Arial Unicode MS" pitchFamily="34" charset="-122"/>
              </a:rPr>
              <a:t>Where a deposit is made on the final business day of a particular calendar month, the maturity of the deposit shall be on the final business day of the month in which it matures (not the corresponding date in the month of maturity). Or in other words, in line with market convention, BBA LIBOR rates are dealt on an end-end basis. For instance a one month deposit for value 28th February would mature on 31st March, not the 28th of March.</a:t>
            </a:r>
          </a:p>
          <a:p>
            <a:pPr eaLnBrk="1" hangingPunct="1"/>
            <a:endParaRPr lang="en-US" altLang="zh-TW" dirty="0" smtClean="0">
              <a:latin typeface="Arial Unicode MS" pitchFamily="34" charset="-122"/>
            </a:endParaRPr>
          </a:p>
          <a:p>
            <a:pPr eaLnBrk="1" hangingPunct="1"/>
            <a:endParaRPr lang="en-US" altLang="zh-TW" dirty="0" smtClean="0">
              <a:latin typeface="Arial Unicode MS" pitchFamily="34" charset="-122"/>
            </a:endParaRPr>
          </a:p>
          <a:p>
            <a:pPr eaLnBrk="1" hangingPunct="1"/>
            <a:endParaRPr lang="zh-TW" altLang="en-US" dirty="0" smtClean="0">
              <a:latin typeface="Arial Unicode MS" pitchFamily="34" charset="-122"/>
            </a:endParaRPr>
          </a:p>
        </p:txBody>
      </p:sp>
    </p:spTree>
    <p:extLst>
      <p:ext uri="{BB962C8B-B14F-4D97-AF65-F5344CB8AC3E}">
        <p14:creationId xmlns:p14="http://schemas.microsoft.com/office/powerpoint/2010/main" val="13308650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7"/>
          <p:cNvSpPr>
            <a:spLocks noGrp="1" noChangeArrowheads="1"/>
          </p:cNvSpPr>
          <p:nvPr>
            <p:ph type="sldNum" sz="quarter" idx="5"/>
          </p:nvPr>
        </p:nvSpPr>
        <p:spPr>
          <a:noFill/>
        </p:spPr>
        <p:txBody>
          <a:bodyPr/>
          <a:lstStyle/>
          <a:p>
            <a:fld id="{7E898428-AAB3-430D-AADB-3A6443E38E49}" type="slidenum">
              <a:rPr lang="zh-TW" altLang="en-US"/>
              <a:pPr/>
              <a:t>71</a:t>
            </a:fld>
            <a:endParaRPr lang="en-US" altLang="zh-TW"/>
          </a:p>
        </p:txBody>
      </p:sp>
      <p:sp>
        <p:nvSpPr>
          <p:cNvPr id="174082" name="Rectangle 2"/>
          <p:cNvSpPr>
            <a:spLocks noGrp="1" noRot="1" noChangeAspect="1" noChangeArrowheads="1" noTextEdit="1"/>
          </p:cNvSpPr>
          <p:nvPr>
            <p:ph type="sldImg"/>
          </p:nvPr>
        </p:nvSpPr>
        <p:spPr>
          <a:xfrm>
            <a:off x="3108325" y="509588"/>
            <a:ext cx="3740150" cy="2805112"/>
          </a:xfrm>
          <a:ln/>
        </p:spPr>
      </p:sp>
      <p:sp>
        <p:nvSpPr>
          <p:cNvPr id="174083" name="Rectangle 3"/>
          <p:cNvSpPr>
            <a:spLocks noGrp="1" noChangeArrowheads="1"/>
          </p:cNvSpPr>
          <p:nvPr>
            <p:ph type="body" idx="1"/>
          </p:nvPr>
        </p:nvSpPr>
        <p:spPr>
          <a:noFill/>
          <a:ln/>
        </p:spPr>
        <p:txBody>
          <a:bodyPr/>
          <a:lstStyle/>
          <a:p>
            <a:pPr eaLnBrk="1" hangingPunct="1"/>
            <a:r>
              <a:rPr lang="en-US" altLang="zh-TW" smtClean="0">
                <a:latin typeface="Arial Unicode MS" pitchFamily="34" charset="-122"/>
              </a:rPr>
              <a:t>Detailed Explanation:</a:t>
            </a:r>
          </a:p>
          <a:p>
            <a:pPr eaLnBrk="1" hangingPunct="1"/>
            <a:r>
              <a:rPr lang="en-US" altLang="zh-TW" smtClean="0">
                <a:latin typeface="Arial Unicode MS" pitchFamily="34" charset="-122"/>
              </a:rPr>
              <a:t>Money transits through the payment system which is operated by banks. Banks are closed on certain days such as public holidays. Money cannot be remitted on days which are not banking days. It is important to know which days are NOT banking days because it affects payments and the calculation of interest</a:t>
            </a:r>
          </a:p>
        </p:txBody>
      </p:sp>
    </p:spTree>
    <p:extLst>
      <p:ext uri="{BB962C8B-B14F-4D97-AF65-F5344CB8AC3E}">
        <p14:creationId xmlns:p14="http://schemas.microsoft.com/office/powerpoint/2010/main" val="28729662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7"/>
          <p:cNvSpPr>
            <a:spLocks noGrp="1" noChangeArrowheads="1"/>
          </p:cNvSpPr>
          <p:nvPr>
            <p:ph type="sldNum" sz="quarter" idx="5"/>
          </p:nvPr>
        </p:nvSpPr>
        <p:spPr>
          <a:noFill/>
        </p:spPr>
        <p:txBody>
          <a:bodyPr/>
          <a:lstStyle/>
          <a:p>
            <a:fld id="{ADD07D62-B376-4BFA-B82F-B4BAF871DB43}" type="slidenum">
              <a:rPr lang="zh-TW" altLang="en-US"/>
              <a:pPr/>
              <a:t>73</a:t>
            </a:fld>
            <a:endParaRPr lang="en-US" altLang="zh-TW"/>
          </a:p>
        </p:txBody>
      </p:sp>
      <p:sp>
        <p:nvSpPr>
          <p:cNvPr id="180226" name="Rectangle 2"/>
          <p:cNvSpPr>
            <a:spLocks noGrp="1" noRot="1" noChangeAspect="1" noChangeArrowheads="1" noTextEdit="1"/>
          </p:cNvSpPr>
          <p:nvPr>
            <p:ph type="sldImg"/>
          </p:nvPr>
        </p:nvSpPr>
        <p:spPr>
          <a:xfrm>
            <a:off x="3108325" y="509588"/>
            <a:ext cx="3740150" cy="2805112"/>
          </a:xfrm>
          <a:ln/>
        </p:spPr>
      </p:sp>
      <p:sp>
        <p:nvSpPr>
          <p:cNvPr id="180227" name="Rectangle 3"/>
          <p:cNvSpPr>
            <a:spLocks noGrp="1" noChangeArrowheads="1"/>
          </p:cNvSpPr>
          <p:nvPr>
            <p:ph type="body" idx="1"/>
          </p:nvPr>
        </p:nvSpPr>
        <p:spPr>
          <a:noFill/>
          <a:ln/>
        </p:spPr>
        <p:txBody>
          <a:bodyPr/>
          <a:lstStyle/>
          <a:p>
            <a:pPr eaLnBrk="1" hangingPunct="1"/>
            <a:r>
              <a:rPr lang="en-US" altLang="zh-TW" dirty="0" smtClean="0">
                <a:latin typeface="Arial Unicode MS" pitchFamily="34" charset="-122"/>
              </a:rPr>
              <a:t>Short Explanation:</a:t>
            </a:r>
          </a:p>
          <a:p>
            <a:pPr eaLnBrk="1" hangingPunct="1"/>
            <a:r>
              <a:rPr lang="en-US" altLang="zh-TW" dirty="0" smtClean="0">
                <a:latin typeface="Arial Unicode MS" pitchFamily="34" charset="-122"/>
              </a:rPr>
              <a:t>DIY has a better return on the Sunny Bank deposit mainly due to the day count convention</a:t>
            </a:r>
          </a:p>
        </p:txBody>
      </p:sp>
    </p:spTree>
    <p:extLst>
      <p:ext uri="{BB962C8B-B14F-4D97-AF65-F5344CB8AC3E}">
        <p14:creationId xmlns:p14="http://schemas.microsoft.com/office/powerpoint/2010/main" val="2564775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7</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3108325" y="509588"/>
            <a:ext cx="3740150" cy="2805112"/>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2657375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8</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3108325" y="509588"/>
            <a:ext cx="3740150" cy="2805112"/>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2075904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E5383BF4-4C43-465B-A4AD-1A7A91AF155B}" type="slidenum">
              <a:rPr lang="en-US" altLang="en-US" sz="1300">
                <a:latin typeface="Verdana" pitchFamily="-1" charset="0"/>
              </a:rPr>
              <a:pPr eaLnBrk="1" hangingPunct="1"/>
              <a:t>10</a:t>
            </a:fld>
            <a:endParaRPr lang="en-US" altLang="en-US" sz="1300">
              <a:latin typeface="Verdana" pitchFamily="-1" charset="0"/>
            </a:endParaRPr>
          </a:p>
        </p:txBody>
      </p:sp>
      <p:sp>
        <p:nvSpPr>
          <p:cNvPr id="31747"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51C685AB-0E92-4AC1-BBEE-D9160E0AE436}" type="slidenum">
              <a:rPr lang="en-US" altLang="en-US" sz="1300">
                <a:latin typeface="Verdana" pitchFamily="-1" charset="0"/>
              </a:rPr>
              <a:pPr algn="r" eaLnBrk="1" hangingPunct="1"/>
              <a:t>10</a:t>
            </a:fld>
            <a:endParaRPr lang="en-US" altLang="en-US" sz="1300">
              <a:latin typeface="Verdana" pitchFamily="-1" charset="0"/>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861630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BD0E20AC-B7EE-4C51-86D4-E050A6F132A5}" type="slidenum">
              <a:rPr lang="en-US" altLang="en-US" sz="1300">
                <a:latin typeface="Verdana" pitchFamily="-1" charset="0"/>
              </a:rPr>
              <a:pPr eaLnBrk="1" hangingPunct="1"/>
              <a:t>11</a:t>
            </a:fld>
            <a:endParaRPr lang="en-US" altLang="en-US" sz="1300">
              <a:latin typeface="Verdana" pitchFamily="-1" charset="0"/>
            </a:endParaRPr>
          </a:p>
        </p:txBody>
      </p:sp>
      <p:sp>
        <p:nvSpPr>
          <p:cNvPr id="33795" name="Rectangle 7"/>
          <p:cNvSpPr txBox="1">
            <a:spLocks noGrp="1" noChangeArrowheads="1"/>
          </p:cNvSpPr>
          <p:nvPr/>
        </p:nvSpPr>
        <p:spPr bwMode="auto">
          <a:xfrm>
            <a:off x="5221872" y="6578399"/>
            <a:ext cx="3992014" cy="34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6866657E-1270-495C-A4FB-4BBB6C9156B5}" type="slidenum">
              <a:rPr lang="en-US" altLang="en-US" sz="1300">
                <a:latin typeface="Verdana" pitchFamily="-1" charset="0"/>
              </a:rPr>
              <a:pPr algn="r" eaLnBrk="1" hangingPunct="1"/>
              <a:t>11</a:t>
            </a:fld>
            <a:endParaRPr lang="en-US" altLang="en-US" sz="1300">
              <a:latin typeface="Verdana" pitchFamily="-1" charset="0"/>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23777351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smtClean="0"/>
              <a:t>Click to edit Master title style</a:t>
            </a:r>
            <a:endParaRPr lang="zh-TW" altLang="en-US" dirty="0"/>
          </a:p>
        </p:txBody>
      </p:sp>
      <p:sp>
        <p:nvSpPr>
          <p:cNvPr id="8" name="Text Placeholder 7"/>
          <p:cNvSpPr>
            <a:spLocks noGrp="1"/>
          </p:cNvSpPr>
          <p:nvPr>
            <p:ph type="body" sz="quarter" idx="14"/>
          </p:nvPr>
        </p:nvSpPr>
        <p:spPr>
          <a:xfrm>
            <a:off x="685800" y="4143380"/>
            <a:ext cx="8458201" cy="1714512"/>
          </a:xfrm>
          <a:solidFill>
            <a:schemeClr val="accent1">
              <a:lumMod val="20000"/>
              <a:lumOff val="80000"/>
              <a:alpha val="85098"/>
            </a:schemeClr>
          </a:solidFill>
        </p:spPr>
        <p:txBody>
          <a:bodyPr/>
          <a:lstStyle>
            <a:lvl1pPr>
              <a:buNone/>
              <a:defRPr>
                <a:solidFill>
                  <a:schemeClr val="tx1">
                    <a:lumMod val="65000"/>
                    <a:lumOff val="35000"/>
                  </a:schemeClr>
                </a:solidFill>
              </a:defRPr>
            </a:lvl1pPr>
            <a:lvl2pPr>
              <a:buNone/>
              <a:defRPr>
                <a:solidFill>
                  <a:schemeClr val="tx1">
                    <a:lumMod val="65000"/>
                    <a:lumOff val="35000"/>
                  </a:schemeClr>
                </a:solidFill>
              </a:defRPr>
            </a:lvl2pPr>
            <a:lvl3pPr>
              <a:buNone/>
              <a:defRPr>
                <a:solidFill>
                  <a:schemeClr val="tx1">
                    <a:lumMod val="65000"/>
                    <a:lumOff val="35000"/>
                  </a:schemeClr>
                </a:solidFill>
              </a:defRPr>
            </a:lvl3pPr>
            <a:lvl4pPr>
              <a:buNone/>
              <a:defRPr>
                <a:solidFill>
                  <a:schemeClr val="tx1">
                    <a:lumMod val="65000"/>
                    <a:lumOff val="35000"/>
                  </a:schemeClr>
                </a:solidFill>
              </a:defRPr>
            </a:lvl4pPr>
            <a:lvl5pPr>
              <a:buNone/>
              <a:defRPr>
                <a:solidFill>
                  <a:schemeClr val="tx1">
                    <a:lumMod val="65000"/>
                    <a:lumOff val="35000"/>
                  </a:schemeClr>
                </a:solidFill>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6" name="Footer Placeholder 4"/>
          <p:cNvSpPr>
            <a:spLocks noGrp="1"/>
          </p:cNvSpPr>
          <p:nvPr>
            <p:ph type="ftr" sz="quarter" idx="15"/>
          </p:nvPr>
        </p:nvSpPr>
        <p:spPr/>
        <p:txBody>
          <a:bodyPr/>
          <a:lstStyle>
            <a:lvl1pPr eaLnBrk="0" hangingPunct="0">
              <a:defRPr dirty="0"/>
            </a:lvl1pPr>
          </a:lstStyle>
          <a:p>
            <a:pPr>
              <a:defRPr/>
            </a:pPr>
            <a:r>
              <a:rPr lang="en-US" altLang="en-US" smtClean="0"/>
              <a:t>Footer TBD</a:t>
            </a:r>
            <a:endParaRPr lang="en-US" altLang="en-US" dirty="0"/>
          </a:p>
        </p:txBody>
      </p:sp>
      <p:sp>
        <p:nvSpPr>
          <p:cNvPr id="7" name="Slide Number Placeholder 5"/>
          <p:cNvSpPr>
            <a:spLocks noGrp="1"/>
          </p:cNvSpPr>
          <p:nvPr>
            <p:ph type="sldNum" sz="quarter" idx="16"/>
          </p:nvPr>
        </p:nvSpPr>
        <p:spPr/>
        <p:txBody>
          <a:bodyPr/>
          <a:lstStyle>
            <a:lvl1pPr eaLnBrk="0" hangingPunct="0">
              <a:defRPr b="1"/>
            </a:lvl1pPr>
          </a:lstStyle>
          <a:p>
            <a:pPr>
              <a:defRPr/>
            </a:pPr>
            <a:fld id="{13CBBFF1-FDFB-4FBE-BFB1-12CD324803D3}" type="slidenum">
              <a:rPr lang="en-US" altLang="en-US" smtClean="0"/>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7" name="Slide Number Placeholder 5"/>
          <p:cNvSpPr>
            <a:spLocks noGrp="1"/>
          </p:cNvSpPr>
          <p:nvPr>
            <p:ph type="sldNum" sz="quarter" idx="10"/>
          </p:nvPr>
        </p:nvSpPr>
        <p:spPr/>
        <p:txBody>
          <a:bodyPr/>
          <a:lstStyle>
            <a:lvl1pPr eaLnBrk="0" hangingPunct="0">
              <a:defRPr b="1"/>
            </a:lvl1pPr>
          </a:lstStyle>
          <a:p>
            <a:pPr>
              <a:defRPr/>
            </a:pPr>
            <a:fld id="{115E942A-6D57-4C31-9132-E9F26A69E2AF}" type="slidenum">
              <a:rPr lang="en-US" altLang="en-US" smtClean="0"/>
              <a:pPr>
                <a:defRPr/>
              </a:pPr>
              <a:t>‹#›</a:t>
            </a:fld>
            <a:endParaRPr lang="en-US" altLang="en-US"/>
          </a:p>
        </p:txBody>
      </p:sp>
      <p:sp>
        <p:nvSpPr>
          <p:cNvPr id="8"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Case)">
    <p:spTree>
      <p:nvGrpSpPr>
        <p:cNvPr id="1" name=""/>
        <p:cNvGrpSpPr/>
        <p:nvPr/>
      </p:nvGrpSpPr>
      <p:grpSpPr>
        <a:xfrm>
          <a:off x="0" y="0"/>
          <a:ext cx="0" cy="0"/>
          <a:chOff x="0" y="0"/>
          <a:chExt cx="0" cy="0"/>
        </a:xfrm>
      </p:grpSpPr>
      <p:sp>
        <p:nvSpPr>
          <p:cNvPr id="7" name="Rectangle 6"/>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lvl1pPr>
              <a:defRPr/>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457200" y="2174875"/>
            <a:ext cx="4040188" cy="3768725"/>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645025" y="2174875"/>
            <a:ext cx="4041775" cy="3768725"/>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8"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9"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Slide Number Placeholder 5"/>
          <p:cNvSpPr>
            <a:spLocks noGrp="1"/>
          </p:cNvSpPr>
          <p:nvPr>
            <p:ph type="sldNum" sz="quarter" idx="10"/>
          </p:nvPr>
        </p:nvSpPr>
        <p:spPr/>
        <p:txBody>
          <a:bodyPr/>
          <a:lstStyle>
            <a:lvl1pPr eaLnBrk="0" hangingPunct="0">
              <a:defRPr b="1"/>
            </a:lvl1pPr>
          </a:lstStyle>
          <a:p>
            <a:pPr>
              <a:defRPr/>
            </a:pPr>
            <a:fld id="{315E9AFD-F812-4B7C-9364-00DC22051B08}" type="slidenum">
              <a:rPr lang="en-US" altLang="en-US" smtClean="0"/>
              <a:pPr>
                <a:defRPr/>
              </a:pPr>
              <a:t>‹#›</a:t>
            </a:fld>
            <a:endParaRPr lang="en-US" altLang="en-US"/>
          </a:p>
        </p:txBody>
      </p:sp>
      <p:sp>
        <p:nvSpPr>
          <p:cNvPr id="4"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1_Title Only (Case)">
    <p:spTree>
      <p:nvGrpSpPr>
        <p:cNvPr id="1" name=""/>
        <p:cNvGrpSpPr/>
        <p:nvPr/>
      </p:nvGrpSpPr>
      <p:grpSpPr>
        <a:xfrm>
          <a:off x="0" y="0"/>
          <a:ext cx="0" cy="0"/>
          <a:chOff x="0" y="0"/>
          <a:chExt cx="0" cy="0"/>
        </a:xfrm>
      </p:grpSpPr>
      <p:sp>
        <p:nvSpPr>
          <p:cNvPr id="3" name="Rectangle 2"/>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4"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eaLnBrk="0" hangingPunct="0">
              <a:defRPr b="1"/>
            </a:lvl1pPr>
          </a:lstStyle>
          <a:p>
            <a:pPr>
              <a:defRPr/>
            </a:pPr>
            <a:fld id="{9D872A7E-2B3C-4E24-917C-D58E6D5AD492}" type="slidenum">
              <a:rPr lang="en-US" altLang="en-US" smtClean="0"/>
              <a:pPr>
                <a:defRPr/>
              </a:pPr>
              <a:t>‹#›</a:t>
            </a:fld>
            <a:endParaRPr lang="en-US" altLang="en-US"/>
          </a:p>
        </p:txBody>
      </p:sp>
      <p:sp>
        <p:nvSpPr>
          <p:cNvPr id="3"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otally_Blank">
    <p:spTree>
      <p:nvGrpSpPr>
        <p:cNvPr id="1" name=""/>
        <p:cNvGrpSpPr/>
        <p:nvPr/>
      </p:nvGrpSpPr>
      <p:grpSpPr>
        <a:xfrm>
          <a:off x="0" y="0"/>
          <a:ext cx="0" cy="0"/>
          <a:chOff x="0" y="0"/>
          <a:chExt cx="0" cy="0"/>
        </a:xfrm>
      </p:grpSpPr>
      <p:sp>
        <p:nvSpPr>
          <p:cNvPr id="4" name="Rectangle 3"/>
          <p:cNvSpPr/>
          <p:nvPr/>
        </p:nvSpPr>
        <p:spPr>
          <a:xfrm>
            <a:off x="0" y="61722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TW" smtClean="0"/>
              <a:t>Click to edit Master title style</a:t>
            </a:r>
            <a:endParaRPr lang="zh-TW" altLang="en-US"/>
          </a:p>
        </p:txBody>
      </p:sp>
      <p:sp>
        <p:nvSpPr>
          <p:cNvPr id="3" name="Content Placeholder 2"/>
          <p:cNvSpPr>
            <a:spLocks noGrp="1"/>
          </p:cNvSpPr>
          <p:nvPr>
            <p:ph idx="1"/>
          </p:nvPr>
        </p:nvSpPr>
        <p:spPr>
          <a:xfrm>
            <a:off x="3575050" y="273050"/>
            <a:ext cx="5111750" cy="585311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Slide Number Placeholder 5"/>
          <p:cNvSpPr>
            <a:spLocks noGrp="1"/>
          </p:cNvSpPr>
          <p:nvPr>
            <p:ph type="sldNum" sz="quarter" idx="10"/>
          </p:nvPr>
        </p:nvSpPr>
        <p:spPr/>
        <p:txBody>
          <a:bodyPr/>
          <a:lstStyle>
            <a:lvl1pPr eaLnBrk="0" hangingPunct="0">
              <a:defRPr b="1"/>
            </a:lvl1pPr>
          </a:lstStyle>
          <a:p>
            <a:pPr>
              <a:defRPr/>
            </a:pPr>
            <a:fld id="{C10E1CBE-FE12-49A0-8850-DFCFCD53F034}"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TW" smtClean="0"/>
              <a:t>Click to edit Master title style</a:t>
            </a:r>
            <a:endParaRPr lang="zh-TW" alt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TW" noProof="0" smtClean="0"/>
              <a:t>Click icon to add picture</a:t>
            </a:r>
            <a:endParaRPr lang="zh-TW"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Slide Number Placeholder 5"/>
          <p:cNvSpPr>
            <a:spLocks noGrp="1"/>
          </p:cNvSpPr>
          <p:nvPr>
            <p:ph type="sldNum" sz="quarter" idx="10"/>
          </p:nvPr>
        </p:nvSpPr>
        <p:spPr/>
        <p:txBody>
          <a:bodyPr/>
          <a:lstStyle>
            <a:lvl1pPr eaLnBrk="0" hangingPunct="0">
              <a:defRPr b="1"/>
            </a:lvl1pPr>
          </a:lstStyle>
          <a:p>
            <a:pPr>
              <a:defRPr/>
            </a:pPr>
            <a:fld id="{DF2B3A63-C5C6-497F-BE3F-3783B2C81E88}"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D3D93BDC-27BE-4DE9-9063-415E5F206F5F}"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Slide Number Placeholder 5"/>
          <p:cNvSpPr>
            <a:spLocks noGrp="1"/>
          </p:cNvSpPr>
          <p:nvPr>
            <p:ph type="sldNum" sz="quarter" idx="10"/>
          </p:nvPr>
        </p:nvSpPr>
        <p:spPr/>
        <p:txBody>
          <a:bodyPr/>
          <a:lstStyle>
            <a:lvl1pPr eaLnBrk="0" hangingPunct="0">
              <a:defRPr b="1"/>
            </a:lvl1pPr>
          </a:lstStyle>
          <a:p>
            <a:pPr>
              <a:defRPr/>
            </a:pPr>
            <a:fld id="{EECCD2C6-855C-4D38-A45B-CD6FE2F3B99D}"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3" name="Picture 3"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4" name="Picture 11"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smtClean="0"/>
              <a:t>Click to edit Master title style</a:t>
            </a:r>
            <a:endParaRPr lang="zh-TW" altLang="en-US" dirty="0"/>
          </a:p>
        </p:txBody>
      </p:sp>
      <p:sp>
        <p:nvSpPr>
          <p:cNvPr id="5" name="Footer Placeholder 4"/>
          <p:cNvSpPr>
            <a:spLocks noGrp="1"/>
          </p:cNvSpPr>
          <p:nvPr>
            <p:ph type="ftr" sz="quarter" idx="10"/>
          </p:nvPr>
        </p:nvSpPr>
        <p:spPr/>
        <p:txBody>
          <a:bodyPr/>
          <a:lstStyle>
            <a:lvl1pPr eaLnBrk="0" hangingPunct="0">
              <a:defRPr dirty="0"/>
            </a:lvl1pPr>
          </a:lstStyle>
          <a:p>
            <a:pPr>
              <a:defRPr/>
            </a:pPr>
            <a:r>
              <a:rPr lang="en-US" altLang="en-US" smtClean="0"/>
              <a:t>Footer TBD</a:t>
            </a:r>
            <a:endParaRPr lang="en-US" altLang="en-US" dirty="0"/>
          </a:p>
        </p:txBody>
      </p:sp>
      <p:sp>
        <p:nvSpPr>
          <p:cNvPr id="6" name="Slide Number Placeholder 5"/>
          <p:cNvSpPr>
            <a:spLocks noGrp="1"/>
          </p:cNvSpPr>
          <p:nvPr>
            <p:ph type="sldNum" sz="quarter" idx="11"/>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pic>
        <p:nvPicPr>
          <p:cNvPr id="4"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smtClean="0"/>
              <a:t>Click to edit Master title style</a:t>
            </a:r>
            <a:endParaRPr lang="zh-TW" altLang="en-US" dirty="0"/>
          </a:p>
        </p:txBody>
      </p:sp>
      <p:sp>
        <p:nvSpPr>
          <p:cNvPr id="8" name="Text Placeholder 7"/>
          <p:cNvSpPr>
            <a:spLocks noGrp="1"/>
          </p:cNvSpPr>
          <p:nvPr>
            <p:ph type="body" sz="quarter" idx="14"/>
          </p:nvPr>
        </p:nvSpPr>
        <p:spPr>
          <a:xfrm>
            <a:off x="685800" y="4143380"/>
            <a:ext cx="8458201" cy="1714512"/>
          </a:xfrm>
          <a:solidFill>
            <a:schemeClr val="accent1">
              <a:lumMod val="20000"/>
              <a:lumOff val="80000"/>
              <a:alpha val="85098"/>
            </a:schemeClr>
          </a:solidFill>
        </p:spPr>
        <p:txBody>
          <a:bodyPr/>
          <a:lstStyle>
            <a:lvl1pPr>
              <a:buNone/>
              <a:defRPr>
                <a:solidFill>
                  <a:schemeClr val="tx1">
                    <a:lumMod val="65000"/>
                    <a:lumOff val="35000"/>
                  </a:schemeClr>
                </a:solidFill>
              </a:defRPr>
            </a:lvl1pPr>
            <a:lvl2pPr>
              <a:buNone/>
              <a:defRPr>
                <a:solidFill>
                  <a:schemeClr val="tx1">
                    <a:lumMod val="65000"/>
                    <a:lumOff val="35000"/>
                  </a:schemeClr>
                </a:solidFill>
              </a:defRPr>
            </a:lvl2pPr>
            <a:lvl3pPr>
              <a:buNone/>
              <a:defRPr>
                <a:solidFill>
                  <a:schemeClr val="tx1">
                    <a:lumMod val="65000"/>
                    <a:lumOff val="35000"/>
                  </a:schemeClr>
                </a:solidFill>
              </a:defRPr>
            </a:lvl3pPr>
            <a:lvl4pPr>
              <a:buNone/>
              <a:defRPr>
                <a:solidFill>
                  <a:schemeClr val="tx1">
                    <a:lumMod val="65000"/>
                    <a:lumOff val="35000"/>
                  </a:schemeClr>
                </a:solidFill>
              </a:defRPr>
            </a:lvl4pPr>
            <a:lvl5pPr>
              <a:buNone/>
              <a:defRPr>
                <a:solidFill>
                  <a:schemeClr val="tx1">
                    <a:lumMod val="65000"/>
                    <a:lumOff val="35000"/>
                  </a:schemeClr>
                </a:solidFill>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5" name="Footer Placeholder 4"/>
          <p:cNvSpPr>
            <a:spLocks noGrp="1"/>
          </p:cNvSpPr>
          <p:nvPr>
            <p:ph type="ftr" sz="quarter" idx="15"/>
          </p:nvPr>
        </p:nvSpPr>
        <p:spPr/>
        <p:txBody>
          <a:bodyPr/>
          <a:lstStyle>
            <a:lvl1pPr>
              <a:defRPr dirty="0"/>
            </a:lvl1pPr>
          </a:lstStyle>
          <a:p>
            <a:pPr>
              <a:defRPr/>
            </a:pPr>
            <a:r>
              <a:rPr lang="en-US" altLang="en-US" smtClean="0"/>
              <a:t>Footer TBD</a:t>
            </a:r>
            <a:endParaRPr lang="en-US" altLang="en-US" dirty="0"/>
          </a:p>
        </p:txBody>
      </p:sp>
      <p:sp>
        <p:nvSpPr>
          <p:cNvPr id="6" name="Slide Number Placeholder 5"/>
          <p:cNvSpPr>
            <a:spLocks noGrp="1"/>
          </p:cNvSpPr>
          <p:nvPr>
            <p:ph type="sldNum" sz="quarter" idx="16"/>
          </p:nvPr>
        </p:nvSpPr>
        <p:spPr/>
        <p:txBody>
          <a:bodyPr/>
          <a:lstStyle>
            <a:lvl1pPr>
              <a:defRPr/>
            </a:lvl1pPr>
          </a:lstStyle>
          <a:p>
            <a:pPr>
              <a:defRPr/>
            </a:pPr>
            <a:fld id="{2CE9EA79-D759-4BF4-BF62-9B02F9F90E52}" type="slidenum">
              <a:rPr lang="en-US" altLang="en-US" smtClean="0"/>
              <a:pPr>
                <a:defRPr/>
              </a:pPr>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pic>
        <p:nvPicPr>
          <p:cNvPr id="3" name="Picture 3"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smtClean="0"/>
              <a:t>Click to edit Master title style</a:t>
            </a:r>
            <a:endParaRPr lang="zh-TW" altLang="en-US" dirty="0"/>
          </a:p>
        </p:txBody>
      </p:sp>
      <p:sp>
        <p:nvSpPr>
          <p:cNvPr id="4" name="Footer Placeholder 4"/>
          <p:cNvSpPr>
            <a:spLocks noGrp="1"/>
          </p:cNvSpPr>
          <p:nvPr>
            <p:ph type="ftr" sz="quarter" idx="10"/>
          </p:nvPr>
        </p:nvSpPr>
        <p:spPr/>
        <p:txBody>
          <a:bodyPr/>
          <a:lstStyle>
            <a:lvl1pPr>
              <a:defRPr dirty="0"/>
            </a:lvl1pPr>
          </a:lstStyle>
          <a:p>
            <a:pPr>
              <a:defRPr/>
            </a:pPr>
            <a:r>
              <a:rPr lang="en-US" altLang="en-US" smtClean="0"/>
              <a:t>Footer TBD</a:t>
            </a:r>
            <a:endParaRPr lang="en-US" altLang="en-US" dirty="0"/>
          </a:p>
        </p:txBody>
      </p:sp>
      <p:sp>
        <p:nvSpPr>
          <p:cNvPr id="5" name="Slide Number Placeholder 5"/>
          <p:cNvSpPr>
            <a:spLocks noGrp="1"/>
          </p:cNvSpPr>
          <p:nvPr>
            <p:ph type="sldNum" sz="quarter" idx="11"/>
          </p:nvPr>
        </p:nvSpPr>
        <p:spPr/>
        <p:txBody>
          <a:bodyPr/>
          <a:lstStyle>
            <a:lvl1pPr>
              <a:defRPr/>
            </a:lvl1pPr>
          </a:lstStyle>
          <a:p>
            <a:pPr>
              <a:defRPr/>
            </a:pPr>
            <a:fld id="{2CE9EA79-D759-4BF4-BF62-9B02F9F90E52}" type="slidenum">
              <a:rPr lang="en-US" altLang="en-US" smtClean="0"/>
              <a:pPr>
                <a:defRPr/>
              </a:pPr>
              <a:t>‹#›</a:t>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447800" y="685800"/>
            <a:ext cx="7496175" cy="1143000"/>
          </a:xfrm>
        </p:spPr>
        <p:txBody>
          <a:bodyPr/>
          <a:lstStyle/>
          <a:p>
            <a:r>
              <a:rPr lang="en-US" altLang="zh-TW" smtClean="0"/>
              <a:t>Click to edit Master title style</a:t>
            </a:r>
            <a:endParaRPr lang="zh-TW" altLang="en-US"/>
          </a:p>
        </p:txBody>
      </p:sp>
      <p:sp>
        <p:nvSpPr>
          <p:cNvPr id="3" name="Content Placeholder 2"/>
          <p:cNvSpPr>
            <a:spLocks noGrp="1"/>
          </p:cNvSpPr>
          <p:nvPr>
            <p:ph sz="quarter" idx="1"/>
          </p:nvPr>
        </p:nvSpPr>
        <p:spPr>
          <a:xfrm>
            <a:off x="1182688" y="2017713"/>
            <a:ext cx="3810000" cy="19812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Content Placeholder 3"/>
          <p:cNvSpPr>
            <a:spLocks noGrp="1"/>
          </p:cNvSpPr>
          <p:nvPr>
            <p:ph sz="quarter" idx="2"/>
          </p:nvPr>
        </p:nvSpPr>
        <p:spPr>
          <a:xfrm>
            <a:off x="5145088" y="2017713"/>
            <a:ext cx="3810000" cy="19812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Text Placeholder 4"/>
          <p:cNvSpPr>
            <a:spLocks noGrp="1"/>
          </p:cNvSpPr>
          <p:nvPr>
            <p:ph type="body" sz="half" idx="3"/>
          </p:nvPr>
        </p:nvSpPr>
        <p:spPr>
          <a:xfrm>
            <a:off x="1182688" y="4151313"/>
            <a:ext cx="7772400" cy="19812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Slide Number Placeholder 5"/>
          <p:cNvSpPr>
            <a:spLocks noGrp="1"/>
          </p:cNvSpPr>
          <p:nvPr>
            <p:ph type="sldNum" sz="quarter" idx="10"/>
          </p:nvPr>
        </p:nvSpPr>
        <p:spPr/>
        <p:txBody>
          <a:bodyPr/>
          <a:lstStyle>
            <a:lvl1pPr>
              <a:defRPr/>
            </a:lvl1pPr>
          </a:lstStyle>
          <a:p>
            <a:pPr>
              <a:defRPr/>
            </a:pPr>
            <a:fld id="{2CE9EA79-D759-4BF4-BF62-9B02F9F90E52}" type="slidenum">
              <a:rPr lang="en-US" altLang="en-US" smtClean="0"/>
              <a:pPr>
                <a:defRPr/>
              </a:pPr>
              <a:t>‹#›</a:t>
            </a:fld>
            <a:endParaRPr lang="en-US" altLang="en-US"/>
          </a:p>
        </p:txBody>
      </p:sp>
      <p:sp>
        <p:nvSpPr>
          <p:cNvPr id="7" name="Footer Placeholder 4"/>
          <p:cNvSpPr>
            <a:spLocks noGrp="1"/>
          </p:cNvSpPr>
          <p:nvPr>
            <p:ph type="ftr" sz="quarter" idx="11"/>
          </p:nvPr>
        </p:nvSpPr>
        <p:spPr/>
        <p:txBody>
          <a:bodyPr/>
          <a:lstStyle>
            <a:lvl1pPr>
              <a:defRPr/>
            </a:lvl1pPr>
          </a:lstStyle>
          <a:p>
            <a:pPr>
              <a:defRPr/>
            </a:pPr>
            <a:r>
              <a:rPr lang="en-US" altLang="en-US" smtClean="0"/>
              <a:t>Footer TBD</a:t>
            </a:r>
            <a:endParaRPr lang="en-US"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TW" smtClean="0"/>
              <a:t>Click to edit Master title style</a:t>
            </a:r>
            <a:endParaRPr lang="zh-TW" altLang="en-US"/>
          </a:p>
        </p:txBody>
      </p:sp>
      <p:sp>
        <p:nvSpPr>
          <p:cNvPr id="3" name="Content Placeholder 2"/>
          <p:cNvSpPr>
            <a:spLocks noGrp="1"/>
          </p:cNvSpPr>
          <p:nvPr>
            <p:ph sz="half" idx="1"/>
          </p:nvPr>
        </p:nvSpPr>
        <p:spPr>
          <a:xfrm>
            <a:off x="457200" y="1600200"/>
            <a:ext cx="4038600" cy="4525963"/>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Text Placeholder 3"/>
          <p:cNvSpPr>
            <a:spLocks noGrp="1"/>
          </p:cNvSpPr>
          <p:nvPr>
            <p:ph type="body" sz="half" idx="2"/>
          </p:nvPr>
        </p:nvSpPr>
        <p:spPr>
          <a:xfrm>
            <a:off x="4648200" y="1600200"/>
            <a:ext cx="4038600" cy="4525963"/>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TW"/>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ltLang="zh-TW" smtClean="0"/>
              <a:t>Footer TBD</a:t>
            </a:r>
            <a:endParaRPr lang="en-US" altLang="zh-TW"/>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B332919-1449-4065-B940-9F502B4188D7}" type="slidenum">
              <a:rPr lang="en-US" altLang="zh-TW"/>
              <a:pPr/>
              <a:t>‹#›</a:t>
            </a:fld>
            <a:endParaRPr lang="en-US" altLang="zh-TW"/>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1219200" y="1447800"/>
            <a:ext cx="3581400" cy="3840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3000" y="1447800"/>
            <a:ext cx="3581400" cy="3840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6-</a:t>
            </a:r>
            <a:fld id="{0808716D-1EAB-4845-A902-52F0D3A01853}"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extLst>
      <p:ext uri="{BB962C8B-B14F-4D97-AF65-F5344CB8AC3E}">
        <p14:creationId xmlns:p14="http://schemas.microsoft.com/office/powerpoint/2010/main" val="279485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Click to edit Master title style</a:t>
            </a:r>
            <a:endParaRPr lang="zh-TW" altLang="en-US" dirty="0"/>
          </a:p>
        </p:txBody>
      </p:sp>
      <p:sp>
        <p:nvSpPr>
          <p:cNvPr id="3" name="Content Placeholder 2"/>
          <p:cNvSpPr>
            <a:spLocks noGrp="1"/>
          </p:cNvSpPr>
          <p:nvPr>
            <p:ph idx="1"/>
          </p:nvPr>
        </p:nvSpPr>
        <p:spPr/>
        <p:txBody>
          <a:bodyPr>
            <a:normAutofit/>
          </a:bodyPr>
          <a:lstStyle>
            <a:lvl1pPr>
              <a:lnSpc>
                <a:spcPct val="150000"/>
              </a:lnSpc>
              <a:buSzPct val="100000"/>
              <a:buFont typeface="Wingdings 2" pitchFamily="18" charset="2"/>
              <a:buChar char="¡"/>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DD43D14F-EA8B-43E4-B169-114B5BB83D25}"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arge Image with Small 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lvl1pPr>
              <a:defRPr sz="3200"/>
            </a:lvl1pPr>
          </a:lstStyle>
          <a:p>
            <a:r>
              <a:rPr lang="en-US" altLang="zh-TW" dirty="0" smtClean="0"/>
              <a:t>Click to edit Master title style</a:t>
            </a:r>
            <a:endParaRPr lang="zh-TW" altLang="en-US" dirty="0"/>
          </a:p>
        </p:txBody>
      </p:sp>
      <p:sp>
        <p:nvSpPr>
          <p:cNvPr id="3" name="Content Placeholder 2"/>
          <p:cNvSpPr>
            <a:spLocks noGrp="1"/>
          </p:cNvSpPr>
          <p:nvPr>
            <p:ph idx="1"/>
          </p:nvPr>
        </p:nvSpPr>
        <p:spPr>
          <a:xfrm>
            <a:off x="457200" y="838201"/>
            <a:ext cx="8229600" cy="5029200"/>
          </a:xfrm>
        </p:spPr>
        <p:txBody>
          <a:bodyPr>
            <a:normAutofit/>
          </a:bodyPr>
          <a:lstStyle>
            <a:lvl1pPr>
              <a:lnSpc>
                <a:spcPct val="150000"/>
              </a:lnSpc>
              <a:buSzPct val="100000"/>
              <a:buFont typeface="Wingdings 2" pitchFamily="18" charset="2"/>
              <a:buChar char="¡"/>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Case)">
    <p:spTree>
      <p:nvGrpSpPr>
        <p:cNvPr id="1" name=""/>
        <p:cNvGrpSpPr/>
        <p:nvPr/>
      </p:nvGrpSpPr>
      <p:grpSpPr>
        <a:xfrm>
          <a:off x="0" y="0"/>
          <a:ext cx="0" cy="0"/>
          <a:chOff x="0" y="0"/>
          <a:chExt cx="0" cy="0"/>
        </a:xfrm>
      </p:grpSpPr>
      <p:sp>
        <p:nvSpPr>
          <p:cNvPr id="4" name="Rectangle 3"/>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idx="1"/>
          </p:nvPr>
        </p:nvSpPr>
        <p:spPr>
          <a:xfrm>
            <a:off x="457200" y="1600201"/>
            <a:ext cx="8229600" cy="4343400"/>
          </a:xfrm>
        </p:spPr>
        <p:txBody>
          <a:bodyPr>
            <a:normAutofit/>
          </a:bodyPr>
          <a:lstStyle>
            <a:lvl1pPr>
              <a:lnSpc>
                <a:spcPct val="150000"/>
              </a:lnSpc>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5" name="Slide Number Placeholder 5"/>
          <p:cNvSpPr>
            <a:spLocks noGrp="1"/>
          </p:cNvSpPr>
          <p:nvPr>
            <p:ph type="sldNum" sz="quarter" idx="10"/>
          </p:nvPr>
        </p:nvSpPr>
        <p:spPr/>
        <p:txBody>
          <a:bodyPr/>
          <a:lstStyle>
            <a:lvl1pPr eaLnBrk="0" hangingPunct="0">
              <a:defRPr>
                <a:ea typeface="新細明體" pitchFamily="18" charset="-120"/>
              </a:defRPr>
            </a:lvl1pPr>
          </a:lstStyle>
          <a:p>
            <a:pPr>
              <a:defRPr/>
            </a:pPr>
            <a:fld id="{2CE9EA79-D759-4BF4-BF62-9B02F9F90E52}"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ea typeface="新細明體" pitchFamily="18" charset="-120"/>
              </a:defRPr>
            </a:lvl1pPr>
          </a:lstStyle>
          <a:p>
            <a:pPr>
              <a:defRPr/>
            </a:pPr>
            <a:r>
              <a:rPr lang="en-US" altLang="en-US" smtClean="0"/>
              <a:t>Footer TBD</a:t>
            </a:r>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97040"/>
          </a:xfrm>
        </p:spPr>
        <p:txBody>
          <a:bodyPr>
            <a:normAutofit/>
          </a:bodyPr>
          <a:lstStyle>
            <a:lvl1pPr>
              <a:defRPr sz="2000"/>
            </a:lvl1pPr>
          </a:lstStyle>
          <a:p>
            <a:r>
              <a:rPr lang="en-US" altLang="zh-TW" smtClean="0"/>
              <a:t>Click to edit Master title style</a:t>
            </a:r>
            <a:endParaRPr lang="zh-TW" altLang="en-US" dirty="0"/>
          </a:p>
        </p:txBody>
      </p:sp>
      <p:sp>
        <p:nvSpPr>
          <p:cNvPr id="3" name="Content Placeholder 2"/>
          <p:cNvSpPr>
            <a:spLocks noGrp="1"/>
          </p:cNvSpPr>
          <p:nvPr>
            <p:ph idx="1"/>
          </p:nvPr>
        </p:nvSpPr>
        <p:spPr>
          <a:xfrm>
            <a:off x="457200" y="2214554"/>
            <a:ext cx="8229600" cy="3911609"/>
          </a:xfrm>
        </p:spPr>
        <p:txBody>
          <a:bodyPr>
            <a:normAutofit/>
          </a:bodyPr>
          <a:lstStyle>
            <a:lvl1pPr>
              <a:lnSpc>
                <a:spcPct val="150000"/>
              </a:lnSpc>
              <a:defRPr sz="2000" i="1"/>
            </a:lvl1pPr>
            <a:lvl2pPr>
              <a:lnSpc>
                <a:spcPct val="150000"/>
              </a:lnSpc>
              <a:defRPr sz="1800" i="1"/>
            </a:lvl2pPr>
            <a:lvl3pPr>
              <a:lnSpc>
                <a:spcPct val="150000"/>
              </a:lnSpc>
              <a:defRPr sz="1600" i="1"/>
            </a:lvl3pPr>
            <a:lvl4pPr>
              <a:lnSpc>
                <a:spcPct val="150000"/>
              </a:lnSpc>
              <a:defRPr sz="1400" i="1"/>
            </a:lvl4pPr>
            <a:lvl5pPr>
              <a:lnSpc>
                <a:spcPct val="150000"/>
              </a:lnSpc>
              <a:defRPr sz="1400" i="1"/>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Slide Number Placeholder 5"/>
          <p:cNvSpPr>
            <a:spLocks noGrp="1"/>
          </p:cNvSpPr>
          <p:nvPr>
            <p:ph type="sldNum" sz="quarter" idx="10"/>
          </p:nvPr>
        </p:nvSpPr>
        <p:spPr/>
        <p:txBody>
          <a:bodyPr/>
          <a:lstStyle>
            <a:lvl1pPr eaLnBrk="0" hangingPunct="0">
              <a:defRPr b="1"/>
            </a:lvl1pPr>
          </a:lstStyle>
          <a:p>
            <a:pPr>
              <a:defRPr/>
            </a:pPr>
            <a:fld id="{5D928B4D-4329-436D-BD2A-453B1197F68B}"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Click to edit Master title style</a:t>
            </a:r>
            <a:endParaRPr lang="zh-TW" altLang="en-US" dirty="0"/>
          </a:p>
        </p:txBody>
      </p:sp>
      <p:sp>
        <p:nvSpPr>
          <p:cNvPr id="3" name="Content Placeholder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Content Placeholder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Slide Number Placeholder 5"/>
          <p:cNvSpPr>
            <a:spLocks noGrp="1"/>
          </p:cNvSpPr>
          <p:nvPr>
            <p:ph type="sldNum" sz="quarter" idx="10"/>
          </p:nvPr>
        </p:nvSpPr>
        <p:spPr/>
        <p:txBody>
          <a:bodyPr/>
          <a:lstStyle>
            <a:lvl1pPr eaLnBrk="0" hangingPunct="0">
              <a:defRPr b="1"/>
            </a:lvl1pPr>
          </a:lstStyle>
          <a:p>
            <a:pPr>
              <a:defRPr/>
            </a:pPr>
            <a:fld id="{382BB6AC-7C61-4F0C-83C5-FA657B2ECCA1}"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1_Two Content (Case)">
    <p:spTree>
      <p:nvGrpSpPr>
        <p:cNvPr id="1" name=""/>
        <p:cNvGrpSpPr/>
        <p:nvPr/>
      </p:nvGrpSpPr>
      <p:grpSpPr>
        <a:xfrm>
          <a:off x="0" y="0"/>
          <a:ext cx="0" cy="0"/>
          <a:chOff x="0" y="0"/>
          <a:chExt cx="0" cy="0"/>
        </a:xfrm>
      </p:grpSpPr>
      <p:sp>
        <p:nvSpPr>
          <p:cNvPr id="5" name="Rectangle 4"/>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sz="half" idx="1"/>
          </p:nvPr>
        </p:nvSpPr>
        <p:spPr>
          <a:xfrm>
            <a:off x="457200" y="1600201"/>
            <a:ext cx="4038600" cy="43434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Content Placeholder 3"/>
          <p:cNvSpPr>
            <a:spLocks noGrp="1"/>
          </p:cNvSpPr>
          <p:nvPr>
            <p:ph sz="half" idx="2"/>
          </p:nvPr>
        </p:nvSpPr>
        <p:spPr>
          <a:xfrm>
            <a:off x="4648200" y="1600201"/>
            <a:ext cx="4038600" cy="43434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7"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descr="C:\Users\Wolfgang\Documents\EdPres\HKUST Master Slide Banner dark and transparent copy.gif"/>
          <p:cNvPicPr>
            <a:picLocks noChangeAspect="1" noChangeArrowheads="1"/>
          </p:cNvPicPr>
          <p:nvPr/>
        </p:nvPicPr>
        <p:blipFill>
          <a:blip r:embed="rId26" cstate="print"/>
          <a:srcRect r="6250"/>
          <a:stretch>
            <a:fillRect/>
          </a:stretch>
        </p:blipFill>
        <p:spPr bwMode="auto">
          <a:xfrm>
            <a:off x="0" y="6172200"/>
            <a:ext cx="9144000" cy="685800"/>
          </a:xfrm>
          <a:prstGeom prst="rect">
            <a:avLst/>
          </a:prstGeom>
          <a:noFill/>
          <a:ln w="9525">
            <a:noFill/>
            <a:miter lim="800000"/>
            <a:headEnd/>
            <a:tailEnd/>
          </a:ln>
        </p:spPr>
      </p:pic>
      <p:pic>
        <p:nvPicPr>
          <p:cNvPr id="3075" name="Picture 2" descr="C:\Users\Wolfgang\Documents\EdPres\HKUST Master Slide Banner dark and transparent copy.gif"/>
          <p:cNvPicPr>
            <a:picLocks noChangeAspect="1" noChangeArrowheads="1"/>
          </p:cNvPicPr>
          <p:nvPr/>
        </p:nvPicPr>
        <p:blipFill>
          <a:blip r:embed="rId26" cstate="print"/>
          <a:srcRect r="6250"/>
          <a:stretch>
            <a:fillRect/>
          </a:stretch>
        </p:blipFill>
        <p:spPr bwMode="auto">
          <a:xfrm>
            <a:off x="0" y="6172200"/>
            <a:ext cx="9144000" cy="685800"/>
          </a:xfrm>
          <a:prstGeom prst="rect">
            <a:avLst/>
          </a:prstGeom>
          <a:noFill/>
          <a:ln w="9525">
            <a:noFill/>
            <a:miter lim="800000"/>
            <a:headEnd/>
            <a:tailEnd/>
          </a:ln>
        </p:spPr>
      </p:pic>
      <p:sp>
        <p:nvSpPr>
          <p:cNvPr id="307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dirty="0" smtClean="0"/>
              <a:t>Click to edit Master title style</a:t>
            </a:r>
            <a:endParaRPr lang="zh-TW" altLang="en-US" dirty="0" smtClean="0"/>
          </a:p>
        </p:txBody>
      </p:sp>
      <p:sp>
        <p:nvSpPr>
          <p:cNvPr id="307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smtClean="0"/>
          </a:p>
        </p:txBody>
      </p:sp>
      <p:sp>
        <p:nvSpPr>
          <p:cNvPr id="6" name="Slide Number Placeholder 5"/>
          <p:cNvSpPr>
            <a:spLocks noGrp="1"/>
          </p:cNvSpPr>
          <p:nvPr>
            <p:ph type="sldNum" sz="quarter" idx="4"/>
          </p:nvPr>
        </p:nvSpPr>
        <p:spPr>
          <a:xfrm>
            <a:off x="8239125" y="6586538"/>
            <a:ext cx="919163" cy="29368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0">
                <a:solidFill>
                  <a:srgbClr val="002060"/>
                </a:solidFill>
                <a:latin typeface="Calibri" pitchFamily="34" charset="0"/>
              </a:defRPr>
            </a:lvl1pPr>
          </a:lstStyle>
          <a:p>
            <a:pPr>
              <a:defRPr/>
            </a:pPr>
            <a:fld id="{2CE9EA79-D759-4BF4-BF62-9B02F9F90E52}" type="slidenum">
              <a:rPr lang="en-US" altLang="en-US" smtClean="0"/>
              <a:pPr>
                <a:defRPr/>
              </a:pPr>
              <a:t>‹#›</a:t>
            </a:fld>
            <a:endParaRPr lang="en-US" altLang="en-US"/>
          </a:p>
        </p:txBody>
      </p:sp>
      <p:sp>
        <p:nvSpPr>
          <p:cNvPr id="10" name="Footer Placeholder 4"/>
          <p:cNvSpPr txBox="1">
            <a:spLocks/>
          </p:cNvSpPr>
          <p:nvPr/>
        </p:nvSpPr>
        <p:spPr>
          <a:xfrm>
            <a:off x="2000250" y="6542088"/>
            <a:ext cx="5929313" cy="357187"/>
          </a:xfrm>
          <a:prstGeom prst="rect">
            <a:avLst/>
          </a:prstGeom>
        </p:spPr>
        <p:txBody>
          <a:bodyPr anchor="ctr"/>
          <a:lstStyle/>
          <a:p>
            <a:pPr algn="ctr">
              <a:defRPr/>
            </a:pPr>
            <a:r>
              <a:rPr lang="en-US" altLang="zh-TW" sz="1200" dirty="0">
                <a:solidFill>
                  <a:srgbClr val="002060"/>
                </a:solidFill>
                <a:latin typeface="Calibri" pitchFamily="34" charset="0"/>
              </a:rPr>
              <a:t>© Prof Veronique Lafon-Vinais – All Rights Reserved</a:t>
            </a:r>
            <a:r>
              <a:rPr lang="en-US" altLang="zh-TW" sz="1200" b="1" dirty="0">
                <a:solidFill>
                  <a:srgbClr val="002060"/>
                </a:solidFill>
                <a:latin typeface="Calibri" pitchFamily="34" charset="0"/>
              </a:rPr>
              <a:t> </a:t>
            </a:r>
            <a:endParaRPr lang="zh-TW" altLang="en-US" sz="1200" b="1" dirty="0">
              <a:solidFill>
                <a:srgbClr val="002060"/>
              </a:solidFill>
              <a:latin typeface="Calibri" pitchFamily="34" charset="0"/>
            </a:endParaRPr>
          </a:p>
        </p:txBody>
      </p:sp>
      <p:sp>
        <p:nvSpPr>
          <p:cNvPr id="5" name="Footer Placeholder 4"/>
          <p:cNvSpPr>
            <a:spLocks noGrp="1"/>
          </p:cNvSpPr>
          <p:nvPr>
            <p:ph type="ftr" sz="quarter" idx="3"/>
          </p:nvPr>
        </p:nvSpPr>
        <p:spPr>
          <a:xfrm>
            <a:off x="1989138" y="6143625"/>
            <a:ext cx="7154862" cy="427038"/>
          </a:xfrm>
          <a:prstGeom prst="rect">
            <a:avLst/>
          </a:prstGeom>
        </p:spPr>
        <p:txBody>
          <a:bodyPr vert="horz" wrap="square" lIns="91440" tIns="45720" rIns="91440" bIns="45720" numCol="1" anchor="ctr" anchorCtr="0" compatLnSpc="1">
            <a:prstTxWarp prst="textNoShape">
              <a:avLst/>
            </a:prstTxWarp>
          </a:bodyPr>
          <a:lstStyle>
            <a:lvl1pPr eaLnBrk="1" hangingPunct="1">
              <a:defRPr sz="2000" b="1" dirty="0">
                <a:solidFill>
                  <a:srgbClr val="002060"/>
                </a:solidFill>
                <a:latin typeface="Calibri" pitchFamily="34" charset="0"/>
              </a:defRPr>
            </a:lvl1pPr>
          </a:lstStyle>
          <a:p>
            <a:pPr>
              <a:defRPr/>
            </a:pPr>
            <a:r>
              <a:rPr lang="en-US" altLang="en-US" smtClean="0"/>
              <a:t>Footer TBD</a:t>
            </a:r>
            <a:endParaRPr lang="en-US" altLang="en-US" dirty="0"/>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701" r:id="rId22"/>
    <p:sldLayoutId id="2147483702" r:id="rId23"/>
    <p:sldLayoutId id="2147483703" r:id="rId24"/>
  </p:sldLayoutIdLst>
  <p:timing>
    <p:tnLst>
      <p:par>
        <p:cTn id="1" dur="indefinite" restart="never" nodeType="tmRoot"/>
      </p:par>
    </p:tnLst>
  </p:timing>
  <p:hf hdr="0" dt="0"/>
  <p:txStyles>
    <p:titleStyle>
      <a:lvl1pPr algn="l" rtl="0" eaLnBrk="1" fontAlgn="base" hangingPunct="1">
        <a:spcBef>
          <a:spcPct val="0"/>
        </a:spcBef>
        <a:spcAft>
          <a:spcPct val="0"/>
        </a:spcAft>
        <a:defRPr sz="3200" b="1" kern="1200">
          <a:solidFill>
            <a:srgbClr val="17375E"/>
          </a:solidFill>
          <a:latin typeface="+mj-lt"/>
          <a:ea typeface="新細明體" charset="-120"/>
          <a:cs typeface="+mj-cs"/>
        </a:defRPr>
      </a:lvl1pPr>
      <a:lvl2pPr algn="l" rtl="0" eaLnBrk="1" fontAlgn="base" hangingPunct="1">
        <a:spcBef>
          <a:spcPct val="0"/>
        </a:spcBef>
        <a:spcAft>
          <a:spcPct val="0"/>
        </a:spcAft>
        <a:defRPr sz="4000" b="1">
          <a:solidFill>
            <a:srgbClr val="17375E"/>
          </a:solidFill>
          <a:latin typeface="Calibri" pitchFamily="34" charset="0"/>
          <a:ea typeface="新細明體" charset="-120"/>
        </a:defRPr>
      </a:lvl2pPr>
      <a:lvl3pPr algn="l" rtl="0" eaLnBrk="1" fontAlgn="base" hangingPunct="1">
        <a:spcBef>
          <a:spcPct val="0"/>
        </a:spcBef>
        <a:spcAft>
          <a:spcPct val="0"/>
        </a:spcAft>
        <a:defRPr sz="4000" b="1">
          <a:solidFill>
            <a:srgbClr val="17375E"/>
          </a:solidFill>
          <a:latin typeface="Calibri" pitchFamily="34" charset="0"/>
          <a:ea typeface="新細明體" charset="-120"/>
        </a:defRPr>
      </a:lvl3pPr>
      <a:lvl4pPr algn="l" rtl="0" eaLnBrk="1" fontAlgn="base" hangingPunct="1">
        <a:spcBef>
          <a:spcPct val="0"/>
        </a:spcBef>
        <a:spcAft>
          <a:spcPct val="0"/>
        </a:spcAft>
        <a:defRPr sz="4000" b="1">
          <a:solidFill>
            <a:srgbClr val="17375E"/>
          </a:solidFill>
          <a:latin typeface="Calibri" pitchFamily="34" charset="0"/>
          <a:ea typeface="新細明體" charset="-120"/>
        </a:defRPr>
      </a:lvl4pPr>
      <a:lvl5pPr algn="l" rtl="0" eaLnBrk="1" fontAlgn="base" hangingPunct="1">
        <a:spcBef>
          <a:spcPct val="0"/>
        </a:spcBef>
        <a:spcAft>
          <a:spcPct val="0"/>
        </a:spcAft>
        <a:defRPr sz="4000" b="1">
          <a:solidFill>
            <a:srgbClr val="17375E"/>
          </a:solidFill>
          <a:latin typeface="Calibri" pitchFamily="34" charset="0"/>
          <a:ea typeface="新細明體" charset="-120"/>
        </a:defRPr>
      </a:lvl5pPr>
      <a:lvl6pPr marL="457200" algn="l" rtl="0" eaLnBrk="1" fontAlgn="base" hangingPunct="1">
        <a:spcBef>
          <a:spcPct val="0"/>
        </a:spcBef>
        <a:spcAft>
          <a:spcPct val="0"/>
        </a:spcAft>
        <a:defRPr sz="4000" b="1">
          <a:solidFill>
            <a:schemeClr val="tx1"/>
          </a:solidFill>
          <a:latin typeface="Calibri" pitchFamily="34" charset="0"/>
          <a:ea typeface="新細明體" charset="-120"/>
        </a:defRPr>
      </a:lvl6pPr>
      <a:lvl7pPr marL="914400" algn="l" rtl="0" eaLnBrk="1" fontAlgn="base" hangingPunct="1">
        <a:spcBef>
          <a:spcPct val="0"/>
        </a:spcBef>
        <a:spcAft>
          <a:spcPct val="0"/>
        </a:spcAft>
        <a:defRPr sz="4000" b="1">
          <a:solidFill>
            <a:schemeClr val="tx1"/>
          </a:solidFill>
          <a:latin typeface="Calibri" pitchFamily="34" charset="0"/>
          <a:ea typeface="新細明體" charset="-120"/>
        </a:defRPr>
      </a:lvl7pPr>
      <a:lvl8pPr marL="1371600" algn="l" rtl="0" eaLnBrk="1" fontAlgn="base" hangingPunct="1">
        <a:spcBef>
          <a:spcPct val="0"/>
        </a:spcBef>
        <a:spcAft>
          <a:spcPct val="0"/>
        </a:spcAft>
        <a:defRPr sz="4000" b="1">
          <a:solidFill>
            <a:schemeClr val="tx1"/>
          </a:solidFill>
          <a:latin typeface="Calibri" pitchFamily="34" charset="0"/>
          <a:ea typeface="新細明體" charset="-120"/>
        </a:defRPr>
      </a:lvl8pPr>
      <a:lvl9pPr marL="1828800" algn="l" rtl="0" eaLnBrk="1" fontAlgn="base" hangingPunct="1">
        <a:spcBef>
          <a:spcPct val="0"/>
        </a:spcBef>
        <a:spcAft>
          <a:spcPct val="0"/>
        </a:spcAft>
        <a:defRPr sz="4000" b="1">
          <a:solidFill>
            <a:schemeClr val="tx1"/>
          </a:solidFill>
          <a:latin typeface="Calibri" pitchFamily="34" charset="0"/>
          <a:ea typeface="新細明體" charset="-120"/>
        </a:defRPr>
      </a:lvl9pPr>
    </p:titleStyle>
    <p:bodyStyle>
      <a:lvl1pPr marL="342900" indent="-342900" algn="l" rtl="0" eaLnBrk="1" fontAlgn="base" hangingPunct="1">
        <a:lnSpc>
          <a:spcPct val="150000"/>
        </a:lnSpc>
        <a:spcBef>
          <a:spcPct val="20000"/>
        </a:spcBef>
        <a:spcAft>
          <a:spcPct val="0"/>
        </a:spcAft>
        <a:buClr>
          <a:srgbClr val="953735"/>
        </a:buClr>
        <a:buSzPct val="100000"/>
        <a:buFont typeface="Wingdings 2" pitchFamily="18" charset="2"/>
        <a:buChar char="¡"/>
        <a:defRPr sz="2000" kern="1200">
          <a:solidFill>
            <a:schemeClr val="tx1"/>
          </a:solidFill>
          <a:latin typeface="+mn-lt"/>
          <a:ea typeface="新細明體" charset="-120"/>
          <a:cs typeface="+mn-cs"/>
        </a:defRPr>
      </a:lvl1pPr>
      <a:lvl2pPr marL="742950" indent="-285750" algn="l" rtl="0" eaLnBrk="1" fontAlgn="base" hangingPunct="1">
        <a:lnSpc>
          <a:spcPct val="150000"/>
        </a:lnSpc>
        <a:spcBef>
          <a:spcPct val="20000"/>
        </a:spcBef>
        <a:spcAft>
          <a:spcPct val="0"/>
        </a:spcAft>
        <a:buClr>
          <a:srgbClr val="953735"/>
        </a:buClr>
        <a:buFont typeface="Arial" charset="0"/>
        <a:buChar char="–"/>
        <a:defRPr kern="1200">
          <a:solidFill>
            <a:schemeClr val="tx1"/>
          </a:solidFill>
          <a:latin typeface="+mn-lt"/>
          <a:ea typeface="新細明體" charset="-120"/>
          <a:cs typeface="+mn-cs"/>
        </a:defRPr>
      </a:lvl2pPr>
      <a:lvl3pPr marL="1143000" indent="-228600" algn="l" rtl="0" eaLnBrk="1" fontAlgn="base" hangingPunct="1">
        <a:lnSpc>
          <a:spcPct val="150000"/>
        </a:lnSpc>
        <a:spcBef>
          <a:spcPct val="20000"/>
        </a:spcBef>
        <a:spcAft>
          <a:spcPct val="0"/>
        </a:spcAft>
        <a:buClr>
          <a:srgbClr val="953735"/>
        </a:buClr>
        <a:buFont typeface="Arial" charset="0"/>
        <a:buChar char="•"/>
        <a:defRPr sz="1600" kern="1200">
          <a:solidFill>
            <a:schemeClr val="tx1"/>
          </a:solidFill>
          <a:latin typeface="+mn-lt"/>
          <a:ea typeface="新細明體" charset="-120"/>
          <a:cs typeface="+mn-cs"/>
        </a:defRPr>
      </a:lvl3pPr>
      <a:lvl4pPr marL="1600200" indent="-228600" algn="l" rtl="0" eaLnBrk="1" fontAlgn="base" hangingPunct="1">
        <a:lnSpc>
          <a:spcPct val="150000"/>
        </a:lnSpc>
        <a:spcBef>
          <a:spcPct val="20000"/>
        </a:spcBef>
        <a:spcAft>
          <a:spcPct val="0"/>
        </a:spcAft>
        <a:buFont typeface="Arial" charset="0"/>
        <a:buChar char="–"/>
        <a:defRPr sz="1400" kern="1200">
          <a:solidFill>
            <a:schemeClr val="tx1"/>
          </a:solidFill>
          <a:latin typeface="+mn-lt"/>
          <a:ea typeface="新細明體" charset="-120"/>
          <a:cs typeface="+mn-cs"/>
        </a:defRPr>
      </a:lvl4pPr>
      <a:lvl5pPr marL="2057400" indent="-228600" algn="l" rtl="0" eaLnBrk="1" fontAlgn="base" hangingPunct="1">
        <a:lnSpc>
          <a:spcPct val="150000"/>
        </a:lnSpc>
        <a:spcBef>
          <a:spcPct val="20000"/>
        </a:spcBef>
        <a:spcAft>
          <a:spcPct val="0"/>
        </a:spcAft>
        <a:buClr>
          <a:srgbClr val="953735"/>
        </a:buClr>
        <a:buFont typeface="Arial" charset="0"/>
        <a:buChar char="»"/>
        <a:defRPr sz="1400" kern="1200">
          <a:solidFill>
            <a:schemeClr val="tx1"/>
          </a:solidFill>
          <a:latin typeface="+mn-lt"/>
          <a:ea typeface="新細明體"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vmlDrawing" Target="../drawings/vmlDrawing4.vml"/><Relationship Id="rId5" Type="http://schemas.openxmlformats.org/officeDocument/2006/relationships/image" Target="../media/image12.wmf"/><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image" Target="../media/image6.emf"/><Relationship Id="rId5" Type="http://schemas.openxmlformats.org/officeDocument/2006/relationships/image" Target="../media/image14.wmf"/><Relationship Id="rId4"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2.xml"/><Relationship Id="rId5" Type="http://schemas.openxmlformats.org/officeDocument/2006/relationships/hyperlink" Target="https://www.youtube.com/watch?v=aVvDy9gVe90" TargetMode="External"/><Relationship Id="rId4" Type="http://schemas.openxmlformats.org/officeDocument/2006/relationships/hyperlink" Target="https://www.treasury.gov/resource-center/data-chart-center/quarterly-refunding/Documents/auctions.pdf"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5.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33.xml"/><Relationship Id="rId1" Type="http://schemas.openxmlformats.org/officeDocument/2006/relationships/slideLayout" Target="../slideLayouts/slideLayout5.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16.jpeg"/><Relationship Id="rId2" Type="http://schemas.openxmlformats.org/officeDocument/2006/relationships/notesSlide" Target="../notesSlides/notesSlide38.xml"/><Relationship Id="rId1" Type="http://schemas.openxmlformats.org/officeDocument/2006/relationships/slideLayout" Target="../slideLayouts/slideLayout5.xml"/><Relationship Id="rId6" Type="http://schemas.openxmlformats.org/officeDocument/2006/relationships/image" Target="../media/image20.jpeg"/><Relationship Id="rId5" Type="http://schemas.openxmlformats.org/officeDocument/2006/relationships/image" Target="../media/image22.jpeg"/><Relationship Id="rId4" Type="http://schemas.openxmlformats.org/officeDocument/2006/relationships/image" Target="../media/image18.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41.xml"/><Relationship Id="rId1" Type="http://schemas.openxmlformats.org/officeDocument/2006/relationships/slideLayout" Target="../slideLayouts/slideLayout5.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notesSlide" Target="../notesSlides/notesSlide45.xml"/><Relationship Id="rId1" Type="http://schemas.openxmlformats.org/officeDocument/2006/relationships/slideLayout" Target="../slideLayouts/slideLayout5.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ctrTitle"/>
          </p:nvPr>
        </p:nvSpPr>
        <p:spPr/>
        <p:txBody>
          <a:bodyPr/>
          <a:lstStyle/>
          <a:p>
            <a:r>
              <a:rPr lang="en-US" altLang="zh-TW" sz="3200" b="0" dirty="0">
                <a:ea typeface="PMingLiU" pitchFamily="18" charset="-120"/>
              </a:rPr>
              <a:t>FINA </a:t>
            </a:r>
            <a:r>
              <a:rPr lang="en-US" altLang="zh-TW" sz="3200" b="0" dirty="0" smtClean="0">
                <a:ea typeface="PMingLiU" pitchFamily="18" charset="-120"/>
              </a:rPr>
              <a:t>1303</a:t>
            </a:r>
            <a:r>
              <a:rPr lang="en-US" altLang="zh-TW" sz="4400" dirty="0">
                <a:ea typeface="PMingLiU" pitchFamily="18" charset="-120"/>
              </a:rPr>
              <a:t/>
            </a:r>
            <a:br>
              <a:rPr lang="en-US" altLang="zh-TW" sz="4400" dirty="0">
                <a:ea typeface="PMingLiU" pitchFamily="18" charset="-120"/>
              </a:rPr>
            </a:br>
            <a:r>
              <a:rPr lang="en-US" altLang="zh-TW" sz="4400" dirty="0" smtClean="0">
                <a:ea typeface="PMingLiU" pitchFamily="18" charset="-120"/>
              </a:rPr>
              <a:t>FOUNDATIONS OF INTEREST RATES</a:t>
            </a:r>
            <a:br>
              <a:rPr lang="en-US" altLang="zh-TW" sz="4400" dirty="0" smtClean="0">
                <a:ea typeface="PMingLiU" pitchFamily="18" charset="-120"/>
              </a:rPr>
            </a:br>
            <a:r>
              <a:rPr lang="en-US" altLang="zh-TW" sz="4400" dirty="0" smtClean="0">
                <a:ea typeface="PMingLiU" pitchFamily="18" charset="-120"/>
              </a:rPr>
              <a:t>Part II </a:t>
            </a:r>
          </a:p>
        </p:txBody>
      </p:sp>
      <p:sp>
        <p:nvSpPr>
          <p:cNvPr id="3078" name="Rectangle 3"/>
          <p:cNvSpPr>
            <a:spLocks noGrp="1" noChangeArrowheads="1"/>
          </p:cNvSpPr>
          <p:nvPr>
            <p:ph type="body" sz="quarter" idx="14"/>
          </p:nvPr>
        </p:nvSpPr>
        <p:spPr/>
        <p:txBody>
          <a:bodyPr/>
          <a:lstStyle/>
          <a:p>
            <a:pPr lvl="0" eaLnBrk="0" hangingPunct="0">
              <a:defRPr/>
            </a:pPr>
            <a:r>
              <a:rPr lang="en-US" altLang="zh-TW" b="1" dirty="0">
                <a:solidFill>
                  <a:prstClr val="black"/>
                </a:solidFill>
              </a:rPr>
              <a:t>Veronique </a:t>
            </a:r>
            <a:r>
              <a:rPr lang="en-US" altLang="zh-TW" b="1" dirty="0" err="1">
                <a:solidFill>
                  <a:prstClr val="black"/>
                </a:solidFill>
              </a:rPr>
              <a:t>Lafon-Vinais</a:t>
            </a:r>
            <a:endParaRPr lang="en-US" altLang="zh-TW" b="1" dirty="0">
              <a:solidFill>
                <a:prstClr val="black"/>
              </a:solidFill>
            </a:endParaRPr>
          </a:p>
          <a:p>
            <a:pPr eaLnBrk="0" hangingPunct="0">
              <a:defRPr/>
            </a:pPr>
            <a:r>
              <a:rPr lang="fr-FR" altLang="zh-TW" dirty="0" err="1" smtClean="0"/>
              <a:t>Associate</a:t>
            </a:r>
            <a:r>
              <a:rPr lang="fr-FR" altLang="zh-TW" dirty="0" smtClean="0"/>
              <a:t> </a:t>
            </a:r>
            <a:r>
              <a:rPr lang="en-US" altLang="zh-TW" dirty="0" smtClean="0"/>
              <a:t>Professor of Business</a:t>
            </a:r>
            <a:r>
              <a:rPr lang="fr-FR" altLang="zh-TW" dirty="0" smtClean="0"/>
              <a:t> Education</a:t>
            </a:r>
            <a:r>
              <a:rPr lang="en-US" altLang="zh-TW" dirty="0" smtClean="0"/>
              <a:t> </a:t>
            </a:r>
            <a:r>
              <a:rPr lang="en-US" altLang="zh-TW" dirty="0" smtClean="0">
                <a:solidFill>
                  <a:srgbClr val="595959"/>
                </a:solidFill>
              </a:rPr>
              <a:t>- </a:t>
            </a:r>
            <a:r>
              <a:rPr lang="en-US" altLang="zh-TW" dirty="0">
                <a:solidFill>
                  <a:srgbClr val="595959"/>
                </a:solidFill>
              </a:rPr>
              <a:t>Department of Finance</a:t>
            </a:r>
            <a:endParaRPr lang="zh-TW" altLang="en-US" dirty="0">
              <a:solidFill>
                <a:srgbClr val="59595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dirty="0" smtClean="0">
                <a:ea typeface="ＭＳ Ｐゴシック" pitchFamily="-1" charset="-128"/>
              </a:rPr>
              <a:t>Zero-Coupon Bonds</a:t>
            </a:r>
          </a:p>
        </p:txBody>
      </p:sp>
      <p:sp>
        <p:nvSpPr>
          <p:cNvPr id="30723" name="Rectangle 8"/>
          <p:cNvSpPr>
            <a:spLocks noGrp="1" noChangeArrowheads="1"/>
          </p:cNvSpPr>
          <p:nvPr>
            <p:ph idx="1"/>
          </p:nvPr>
        </p:nvSpPr>
        <p:spPr/>
        <p:txBody>
          <a:bodyPr/>
          <a:lstStyle/>
          <a:p>
            <a:pPr eaLnBrk="1" hangingPunct="1"/>
            <a:r>
              <a:rPr lang="en-US" altLang="en-US" dirty="0" smtClean="0">
                <a:ea typeface="ＭＳ Ｐゴシック" pitchFamily="-1" charset="-128"/>
              </a:rPr>
              <a:t>Zero-coupon bonds </a:t>
            </a:r>
          </a:p>
          <a:p>
            <a:pPr lvl="1" eaLnBrk="1" hangingPunct="1"/>
            <a:r>
              <a:rPr lang="en-US" altLang="en-US" dirty="0" smtClean="0">
                <a:ea typeface="ＭＳ Ｐゴシック" pitchFamily="-1" charset="-128"/>
              </a:rPr>
              <a:t>Only two cash flows</a:t>
            </a:r>
          </a:p>
          <a:p>
            <a:pPr lvl="2" eaLnBrk="1" hangingPunct="1"/>
            <a:r>
              <a:rPr lang="en-US" altLang="en-US" sz="2000" dirty="0" smtClean="0">
                <a:ea typeface="ＭＳ Ｐゴシック" pitchFamily="-1" charset="-128"/>
              </a:rPr>
              <a:t>The bond’s market price at the time of purchase</a:t>
            </a:r>
          </a:p>
          <a:p>
            <a:pPr lvl="2" eaLnBrk="1" hangingPunct="1"/>
            <a:r>
              <a:rPr lang="en-US" altLang="en-US" sz="2000" dirty="0" smtClean="0">
                <a:ea typeface="ＭＳ Ｐゴシック" pitchFamily="-1" charset="-128"/>
              </a:rPr>
              <a:t>The bond’s face value (principal </a:t>
            </a:r>
            <a:r>
              <a:rPr lang="en-US" altLang="en-US" sz="2000" i="1" dirty="0" smtClean="0">
                <a:ea typeface="ＭＳ Ｐゴシック" pitchFamily="-1" charset="-128"/>
              </a:rPr>
              <a:t>P</a:t>
            </a:r>
            <a:r>
              <a:rPr lang="en-US" altLang="en-US" sz="2000" dirty="0" smtClean="0">
                <a:ea typeface="ＭＳ Ｐゴシック" pitchFamily="-1" charset="-128"/>
              </a:rPr>
              <a:t>) at maturity</a:t>
            </a:r>
          </a:p>
          <a:p>
            <a:pPr lvl="1" eaLnBrk="1" hangingPunct="1"/>
            <a:endParaRPr lang="en-US" altLang="en-US" dirty="0" smtClean="0">
              <a:ea typeface="ＭＳ Ｐゴシック" pitchFamily="-1" charset="-128"/>
            </a:endParaRPr>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pic>
        <p:nvPicPr>
          <p:cNvPr id="7" name="Picture 3"/>
          <p:cNvPicPr>
            <a:picLocks noChangeAspect="1" noChangeArrowheads="1"/>
          </p:cNvPicPr>
          <p:nvPr/>
        </p:nvPicPr>
        <p:blipFill>
          <a:blip r:embed="rId3" cstate="print"/>
          <a:srcRect/>
          <a:stretch>
            <a:fillRect/>
          </a:stretch>
        </p:blipFill>
        <p:spPr bwMode="auto">
          <a:xfrm>
            <a:off x="1115616" y="3709421"/>
            <a:ext cx="9952741" cy="943715"/>
          </a:xfrm>
          <a:prstGeom prst="rect">
            <a:avLst/>
          </a:prstGeom>
          <a:noFill/>
          <a:ln w="9525">
            <a:noFill/>
            <a:miter lim="800000"/>
            <a:headEnd/>
            <a:tailEnd/>
          </a:ln>
          <a:effectLst/>
        </p:spPr>
      </p:pic>
      <p:sp>
        <p:nvSpPr>
          <p:cNvPr id="8" name="Rectangle 7"/>
          <p:cNvSpPr/>
          <p:nvPr/>
        </p:nvSpPr>
        <p:spPr>
          <a:xfrm>
            <a:off x="971600" y="3645024"/>
            <a:ext cx="3312368"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341574474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dirty="0" smtClean="0">
                <a:ea typeface="ＭＳ Ｐゴシック" pitchFamily="-1" charset="-128"/>
              </a:rPr>
              <a:t>Zero-Coupon Bonds - Example</a:t>
            </a:r>
          </a:p>
        </p:txBody>
      </p:sp>
      <p:sp>
        <p:nvSpPr>
          <p:cNvPr id="32771" name="Rectangle 8"/>
          <p:cNvSpPr>
            <a:spLocks noGrp="1" noChangeArrowheads="1"/>
          </p:cNvSpPr>
          <p:nvPr>
            <p:ph idx="1"/>
          </p:nvPr>
        </p:nvSpPr>
        <p:spPr/>
        <p:txBody>
          <a:bodyPr/>
          <a:lstStyle/>
          <a:p>
            <a:pPr eaLnBrk="1" hangingPunct="1"/>
            <a:r>
              <a:rPr lang="en-US" altLang="en-US" dirty="0" smtClean="0">
                <a:ea typeface="ＭＳ Ｐゴシック" pitchFamily="-1" charset="-128"/>
              </a:rPr>
              <a:t>A one-year zero-coupon bond with a $100,000 face value has an initial price of $96,618.36</a:t>
            </a:r>
          </a:p>
          <a:p>
            <a:pPr lvl="1" eaLnBrk="1" hangingPunct="1"/>
            <a:r>
              <a:rPr lang="en-US" altLang="en-US" dirty="0" smtClean="0">
                <a:ea typeface="ＭＳ Ｐゴシック" pitchFamily="-1" charset="-128"/>
              </a:rPr>
              <a:t>If you purchased this bond and held it to maturity, you would have the following cash flows:</a:t>
            </a:r>
          </a:p>
        </p:txBody>
      </p:sp>
      <p:sp>
        <p:nvSpPr>
          <p:cNvPr id="8" name="Footer Placeholder 4"/>
          <p:cNvSpPr>
            <a:spLocks noGrp="1"/>
          </p:cNvSpPr>
          <p:nvPr>
            <p:ph type="ftr" sz="quarter" idx="11"/>
          </p:nvPr>
        </p:nvSpPr>
        <p:spPr/>
        <p:txBody>
          <a:bodyPr/>
          <a:lstStyle/>
          <a:p>
            <a:pPr>
              <a:defRPr/>
            </a:pPr>
            <a:r>
              <a:rPr lang="en-US" altLang="en-US" dirty="0"/>
              <a:t>Bond Basics</a:t>
            </a:r>
          </a:p>
        </p:txBody>
      </p:sp>
      <p:pic>
        <p:nvPicPr>
          <p:cNvPr id="32772" name="Picture 7" descr="Be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771901"/>
            <a:ext cx="3581400" cy="10398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9"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11</a:t>
            </a:fld>
            <a:endParaRPr lang="en-US" altLang="en-US"/>
          </a:p>
        </p:txBody>
      </p:sp>
    </p:spTree>
    <p:extLst>
      <p:ext uri="{BB962C8B-B14F-4D97-AF65-F5344CB8AC3E}">
        <p14:creationId xmlns:p14="http://schemas.microsoft.com/office/powerpoint/2010/main" val="414112624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13"/>
          <p:cNvSpPr>
            <a:spLocks noGrp="1" noChangeArrowheads="1"/>
          </p:cNvSpPr>
          <p:nvPr>
            <p:ph type="title"/>
          </p:nvPr>
        </p:nvSpPr>
        <p:spPr/>
        <p:txBody>
          <a:bodyPr/>
          <a:lstStyle/>
          <a:p>
            <a:pPr eaLnBrk="1" hangingPunct="1"/>
            <a:r>
              <a:rPr lang="en-US" altLang="en-US" dirty="0" smtClean="0">
                <a:ea typeface="ＭＳ Ｐゴシック" pitchFamily="-1" charset="-128"/>
              </a:rPr>
              <a:t>Zero-Coupon Bonds </a:t>
            </a:r>
          </a:p>
        </p:txBody>
      </p:sp>
      <p:sp>
        <p:nvSpPr>
          <p:cNvPr id="34820" name="Rectangle 14"/>
          <p:cNvSpPr>
            <a:spLocks noGrp="1" noChangeArrowheads="1"/>
          </p:cNvSpPr>
          <p:nvPr>
            <p:ph idx="1"/>
          </p:nvPr>
        </p:nvSpPr>
        <p:spPr/>
        <p:txBody>
          <a:bodyPr/>
          <a:lstStyle/>
          <a:p>
            <a:pPr eaLnBrk="1" hangingPunct="1"/>
            <a:r>
              <a:rPr lang="en-US" altLang="en-US" dirty="0" smtClean="0">
                <a:ea typeface="ＭＳ Ｐゴシック" pitchFamily="-1" charset="-128"/>
              </a:rPr>
              <a:t>Yield to Maturity of a Zero-Coupon Bond  </a:t>
            </a:r>
          </a:p>
          <a:p>
            <a:pPr lvl="1" eaLnBrk="1" hangingPunct="1"/>
            <a:r>
              <a:rPr lang="en-US" altLang="en-US" dirty="0" smtClean="0">
                <a:ea typeface="ＭＳ Ｐゴシック" pitchFamily="-1" charset="-128"/>
              </a:rPr>
              <a:t>The </a:t>
            </a:r>
            <a:r>
              <a:rPr lang="en-US" altLang="en-US" b="1" dirty="0" smtClean="0">
                <a:ea typeface="ＭＳ Ｐゴシック" pitchFamily="-1" charset="-128"/>
              </a:rPr>
              <a:t>discount rate </a:t>
            </a:r>
            <a:r>
              <a:rPr lang="en-US" altLang="en-US" dirty="0" smtClean="0">
                <a:ea typeface="ＭＳ Ｐゴシック" pitchFamily="-1" charset="-128"/>
              </a:rPr>
              <a:t>that sets the </a:t>
            </a:r>
            <a:r>
              <a:rPr lang="en-US" altLang="en-US" b="1" dirty="0" smtClean="0">
                <a:ea typeface="ＭＳ Ｐゴシック" pitchFamily="-1" charset="-128"/>
              </a:rPr>
              <a:t>present value </a:t>
            </a:r>
            <a:r>
              <a:rPr lang="en-US" altLang="en-US" dirty="0" smtClean="0">
                <a:ea typeface="ＭＳ Ｐゴシック" pitchFamily="-1" charset="-128"/>
              </a:rPr>
              <a:t>of the promised bond payments </a:t>
            </a:r>
            <a:r>
              <a:rPr lang="en-US" altLang="en-US" b="1" dirty="0" smtClean="0">
                <a:ea typeface="ＭＳ Ｐゴシック" pitchFamily="-1" charset="-128"/>
              </a:rPr>
              <a:t>equal to </a:t>
            </a:r>
            <a:r>
              <a:rPr lang="en-US" altLang="en-US" dirty="0" smtClean="0">
                <a:ea typeface="ＭＳ Ｐゴシック" pitchFamily="-1" charset="-128"/>
              </a:rPr>
              <a:t>the current </a:t>
            </a:r>
            <a:r>
              <a:rPr lang="en-US" altLang="en-US" b="1" dirty="0" smtClean="0">
                <a:ea typeface="ＭＳ Ｐゴシック" pitchFamily="-1" charset="-128"/>
              </a:rPr>
              <a:t>market price </a:t>
            </a:r>
            <a:r>
              <a:rPr lang="en-US" altLang="en-US" dirty="0" smtClean="0">
                <a:ea typeface="ＭＳ Ｐゴシック" pitchFamily="-1" charset="-128"/>
              </a:rPr>
              <a:t>of the bond</a:t>
            </a:r>
          </a:p>
          <a:p>
            <a:pPr lvl="1" eaLnBrk="1" hangingPunct="1"/>
            <a:r>
              <a:rPr lang="en-US" altLang="en-US" b="1" dirty="0" smtClean="0">
                <a:solidFill>
                  <a:schemeClr val="tx2">
                    <a:lumMod val="40000"/>
                    <a:lumOff val="60000"/>
                  </a:schemeClr>
                </a:solidFill>
                <a:ea typeface="ＭＳ Ｐゴシック" pitchFamily="-1" charset="-128"/>
              </a:rPr>
              <a:t>This is the same problem as when we solved for the rate of return</a:t>
            </a:r>
          </a:p>
          <a:p>
            <a:pPr lvl="1" eaLnBrk="1" hangingPunct="1"/>
            <a:r>
              <a:rPr lang="en-US" altLang="en-US" dirty="0" smtClean="0">
                <a:ea typeface="ＭＳ Ｐゴシック" pitchFamily="-1" charset="-128"/>
              </a:rPr>
              <a:t>Yield to Maturity of an n-Year Zero-Coupon Bond:</a:t>
            </a:r>
          </a:p>
        </p:txBody>
      </p:sp>
      <p:graphicFrame>
        <p:nvGraphicFramePr>
          <p:cNvPr id="34818" name="Object 2"/>
          <p:cNvGraphicFramePr>
            <a:graphicFrameLocks noChangeAspect="1"/>
          </p:cNvGraphicFramePr>
          <p:nvPr>
            <p:extLst>
              <p:ext uri="{D42A27DB-BD31-4B8C-83A1-F6EECF244321}">
                <p14:modId xmlns:p14="http://schemas.microsoft.com/office/powerpoint/2010/main" val="2847818216"/>
              </p:ext>
            </p:extLst>
          </p:nvPr>
        </p:nvGraphicFramePr>
        <p:xfrm>
          <a:off x="1966119" y="4114800"/>
          <a:ext cx="3557588" cy="976313"/>
        </p:xfrm>
        <a:graphic>
          <a:graphicData uri="http://schemas.openxmlformats.org/presentationml/2006/ole">
            <mc:AlternateContent xmlns:mc="http://schemas.openxmlformats.org/markup-compatibility/2006">
              <mc:Choice xmlns:v="urn:schemas-microsoft-com:vml" Requires="v">
                <p:oleObj spid="_x0000_s1041" r:id="rId4" imgW="1485255" imgH="406224" progId="Equation.DSMT4">
                  <p:embed/>
                </p:oleObj>
              </mc:Choice>
              <mc:Fallback>
                <p:oleObj r:id="rId4" imgW="1485255" imgH="406224"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6119" y="4114800"/>
                        <a:ext cx="3557588" cy="976313"/>
                      </a:xfrm>
                      <a:prstGeom prst="rect">
                        <a:avLst/>
                      </a:prstGeom>
                      <a:solidFill>
                        <a:srgbClr val="FFF4D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9"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
        <p:nvSpPr>
          <p:cNvPr id="10"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12</a:t>
            </a:fld>
            <a:endParaRPr lang="en-US" altLang="en-US"/>
          </a:p>
        </p:txBody>
      </p:sp>
    </p:spTree>
    <p:extLst>
      <p:ext uri="{BB962C8B-B14F-4D97-AF65-F5344CB8AC3E}">
        <p14:creationId xmlns:p14="http://schemas.microsoft.com/office/powerpoint/2010/main" val="344833013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6"/>
          <p:cNvSpPr>
            <a:spLocks noGrp="1" noChangeArrowheads="1"/>
          </p:cNvSpPr>
          <p:nvPr>
            <p:ph type="title"/>
          </p:nvPr>
        </p:nvSpPr>
        <p:spPr/>
        <p:txBody>
          <a:bodyPr>
            <a:normAutofit/>
          </a:bodyPr>
          <a:lstStyle/>
          <a:p>
            <a:r>
              <a:rPr lang="en-US" altLang="en-US" dirty="0" smtClean="0"/>
              <a:t>Example: Yields for Different Maturities</a:t>
            </a:r>
          </a:p>
        </p:txBody>
      </p:sp>
      <p:sp>
        <p:nvSpPr>
          <p:cNvPr id="36867" name="Rectangle 57"/>
          <p:cNvSpPr>
            <a:spLocks noGrp="1" noChangeArrowheads="1"/>
          </p:cNvSpPr>
          <p:nvPr>
            <p:ph idx="1"/>
          </p:nvPr>
        </p:nvSpPr>
        <p:spPr/>
        <p:txBody>
          <a:bodyPr/>
          <a:lstStyle/>
          <a:p>
            <a:r>
              <a:rPr lang="en-US" altLang="en-US" dirty="0" smtClean="0"/>
              <a:t>Suppose the following zero-coupon bonds are trading at the prices shown below per $100 face value. </a:t>
            </a:r>
          </a:p>
          <a:p>
            <a:r>
              <a:rPr lang="en-US" altLang="en-US" b="1" dirty="0" smtClean="0"/>
              <a:t>Determine the corresponding yield to maturity (YTM) for each bond.</a:t>
            </a:r>
          </a:p>
          <a:p>
            <a:endParaRPr lang="en-US" altLang="en-US" dirty="0" smtClean="0"/>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13</a:t>
            </a:fld>
            <a:endParaRPr lang="en-US" dirty="0"/>
          </a:p>
        </p:txBody>
      </p:sp>
      <p:graphicFrame>
        <p:nvGraphicFramePr>
          <p:cNvPr id="463925" name="Group 53"/>
          <p:cNvGraphicFramePr>
            <a:graphicFrameLocks noGrp="1"/>
          </p:cNvGraphicFramePr>
          <p:nvPr>
            <p:extLst>
              <p:ext uri="{D42A27DB-BD31-4B8C-83A1-F6EECF244321}">
                <p14:modId xmlns:p14="http://schemas.microsoft.com/office/powerpoint/2010/main" val="4193151250"/>
              </p:ext>
            </p:extLst>
          </p:nvPr>
        </p:nvGraphicFramePr>
        <p:xfrm>
          <a:off x="755576" y="3352800"/>
          <a:ext cx="6705600" cy="1220788"/>
        </p:xfrm>
        <a:graphic>
          <a:graphicData uri="http://schemas.openxmlformats.org/drawingml/2006/table">
            <a:tbl>
              <a:tblPr/>
              <a:tblGrid>
                <a:gridCol w="1463675">
                  <a:extLst>
                    <a:ext uri="{9D8B030D-6E8A-4147-A177-3AD203B41FA5}">
                      <a16:colId xmlns:a16="http://schemas.microsoft.com/office/drawing/2014/main" val="20000"/>
                    </a:ext>
                  </a:extLst>
                </a:gridCol>
                <a:gridCol w="1338213">
                  <a:extLst>
                    <a:ext uri="{9D8B030D-6E8A-4147-A177-3AD203B41FA5}">
                      <a16:colId xmlns:a16="http://schemas.microsoft.com/office/drawing/2014/main" val="20001"/>
                    </a:ext>
                  </a:extLst>
                </a:gridCol>
                <a:gridCol w="1282750">
                  <a:extLst>
                    <a:ext uri="{9D8B030D-6E8A-4147-A177-3AD203B41FA5}">
                      <a16:colId xmlns:a16="http://schemas.microsoft.com/office/drawing/2014/main" val="20002"/>
                    </a:ext>
                  </a:extLst>
                </a:gridCol>
                <a:gridCol w="1309687">
                  <a:extLst>
                    <a:ext uri="{9D8B030D-6E8A-4147-A177-3AD203B41FA5}">
                      <a16:colId xmlns:a16="http://schemas.microsoft.com/office/drawing/2014/main" val="20003"/>
                    </a:ext>
                  </a:extLst>
                </a:gridCol>
                <a:gridCol w="1311275">
                  <a:extLst>
                    <a:ext uri="{9D8B030D-6E8A-4147-A177-3AD203B41FA5}">
                      <a16:colId xmlns:a16="http://schemas.microsoft.com/office/drawing/2014/main" val="20004"/>
                    </a:ext>
                  </a:extLst>
                </a:gridCol>
              </a:tblGrid>
              <a:tr h="685800">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1" charset="2"/>
                        <a:buNone/>
                        <a:tabLst/>
                      </a:pPr>
                      <a:r>
                        <a:rPr kumimoji="0" lang="en-US" altLang="en-US" sz="2000" b="1" i="0" u="none" strike="noStrike" cap="none" normalizeH="0" baseline="0" dirty="0" smtClean="0">
                          <a:ln>
                            <a:noFill/>
                          </a:ln>
                          <a:solidFill>
                            <a:schemeClr val="tx1"/>
                          </a:solidFill>
                          <a:effectLst/>
                          <a:latin typeface="Verdana" pitchFamily="-1" charset="0"/>
                          <a:ea typeface="ＭＳ Ｐゴシック" pitchFamily="-1" charset="-128"/>
                        </a:rPr>
                        <a:t>Maturity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Verdana" pitchFamily="-1" charset="0"/>
                          <a:ea typeface="ＭＳ Ｐゴシック" pitchFamily="-1" charset="-128"/>
                        </a:rPr>
                        <a:t>1 year</a:t>
                      </a:r>
                      <a:endParaRPr kumimoji="0" lang="en-US" altLang="en-US" sz="2000" b="0" i="0" u="none" strike="noStrike" cap="none" normalizeH="0" baseline="0" dirty="0" smtClean="0">
                        <a:ln>
                          <a:noFill/>
                        </a:ln>
                        <a:solidFill>
                          <a:schemeClr val="tx1"/>
                        </a:solidFill>
                        <a:effectLst/>
                        <a:latin typeface="Verdana" pitchFamily="-1" charset="0"/>
                        <a:ea typeface="ＭＳ Ｐゴシック" pitchFamily="-1"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Verdana" pitchFamily="-1" charset="0"/>
                          <a:ea typeface="ＭＳ Ｐゴシック" pitchFamily="-1" charset="-128"/>
                        </a:rPr>
                        <a:t>2 years</a:t>
                      </a:r>
                      <a:endParaRPr kumimoji="0" lang="en-US" altLang="en-US" sz="2000" b="0" i="0" u="none" strike="noStrike" cap="none" normalizeH="0" baseline="0" smtClean="0">
                        <a:ln>
                          <a:noFill/>
                        </a:ln>
                        <a:solidFill>
                          <a:schemeClr val="tx1"/>
                        </a:solidFill>
                        <a:effectLst/>
                        <a:latin typeface="Verdana" pitchFamily="-1" charset="0"/>
                        <a:ea typeface="ＭＳ Ｐゴシック" pitchFamily="-1"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Verdana" pitchFamily="-1" charset="0"/>
                          <a:ea typeface="ＭＳ Ｐゴシック" pitchFamily="-1" charset="-128"/>
                        </a:rPr>
                        <a:t>3 years</a:t>
                      </a:r>
                      <a:endParaRPr kumimoji="0" lang="en-US" altLang="en-US" sz="2000" b="0" i="0" u="none" strike="noStrike" cap="none" normalizeH="0" baseline="0" smtClean="0">
                        <a:ln>
                          <a:noFill/>
                        </a:ln>
                        <a:solidFill>
                          <a:schemeClr val="tx1"/>
                        </a:solidFill>
                        <a:effectLst/>
                        <a:latin typeface="Verdana" pitchFamily="-1" charset="0"/>
                        <a:ea typeface="ＭＳ Ｐゴシック" pitchFamily="-1"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Verdana" pitchFamily="-1" charset="0"/>
                          <a:ea typeface="ＭＳ Ｐゴシック" pitchFamily="-1" charset="-128"/>
                        </a:rPr>
                        <a:t>4 years</a:t>
                      </a:r>
                      <a:endParaRPr kumimoji="0" lang="en-US" altLang="en-US" sz="2000" b="0" i="0" u="none" strike="noStrike" cap="none" normalizeH="0" baseline="0" smtClean="0">
                        <a:ln>
                          <a:noFill/>
                        </a:ln>
                        <a:solidFill>
                          <a:schemeClr val="tx1"/>
                        </a:solidFill>
                        <a:effectLst/>
                        <a:latin typeface="Verdana" pitchFamily="-1" charset="0"/>
                        <a:ea typeface="ＭＳ Ｐゴシック" pitchFamily="-1" charset="-12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4988">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1" charset="2"/>
                        <a:buNone/>
                        <a:tabLst/>
                      </a:pPr>
                      <a:r>
                        <a:rPr kumimoji="0" lang="en-US" altLang="en-US" sz="2000" b="1" i="0" u="none" strike="noStrike" cap="none" normalizeH="0" baseline="0" smtClean="0">
                          <a:ln>
                            <a:noFill/>
                          </a:ln>
                          <a:solidFill>
                            <a:schemeClr val="tx1"/>
                          </a:solidFill>
                          <a:effectLst/>
                          <a:latin typeface="Verdana" pitchFamily="-1" charset="0"/>
                          <a:ea typeface="ＭＳ Ｐゴシック" pitchFamily="-1" charset="-128"/>
                        </a:rPr>
                        <a:t>Price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Verdana" pitchFamily="-1" charset="0"/>
                          <a:ea typeface="ＭＳ Ｐゴシック" pitchFamily="-1" charset="-128"/>
                        </a:rPr>
                        <a:t>$96.62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1" charset="2"/>
                        <a:buNone/>
                        <a:tabLst/>
                      </a:pPr>
                      <a:r>
                        <a:rPr kumimoji="0" lang="en-US" altLang="en-US" sz="2000" b="0" i="0" u="none" strike="noStrike" cap="none" normalizeH="0" baseline="0" smtClean="0">
                          <a:ln>
                            <a:noFill/>
                          </a:ln>
                          <a:solidFill>
                            <a:schemeClr val="tx1"/>
                          </a:solidFill>
                          <a:effectLst/>
                          <a:latin typeface="Verdana" pitchFamily="-1" charset="0"/>
                          <a:ea typeface="ＭＳ Ｐゴシック" pitchFamily="-1" charset="-128"/>
                        </a:rPr>
                        <a:t>$92.45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Verdana" pitchFamily="-1" charset="0"/>
                          <a:ea typeface="ＭＳ Ｐゴシック" pitchFamily="-1" charset="-128"/>
                        </a:rPr>
                        <a:t>$87.63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Verdana" pitchFamily="-1" charset="0"/>
                          <a:ea typeface="ＭＳ Ｐゴシック" pitchFamily="-1" charset="-128"/>
                        </a:rPr>
                        <a:t>$83.06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383192063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
          <p:cNvSpPr>
            <a:spLocks noGrp="1" noChangeArrowheads="1"/>
          </p:cNvSpPr>
          <p:nvPr>
            <p:ph type="title"/>
          </p:nvPr>
        </p:nvSpPr>
        <p:spPr/>
        <p:txBody>
          <a:bodyPr>
            <a:normAutofit/>
          </a:bodyPr>
          <a:lstStyle/>
          <a:p>
            <a:r>
              <a:rPr lang="en-US" altLang="en-US" dirty="0" smtClean="0"/>
              <a:t>Example: Yields for Different Maturities</a:t>
            </a:r>
          </a:p>
        </p:txBody>
      </p:sp>
      <p:sp>
        <p:nvSpPr>
          <p:cNvPr id="38915" name="Rectangle 9"/>
          <p:cNvSpPr>
            <a:spLocks noGrp="1" noChangeArrowheads="1"/>
          </p:cNvSpPr>
          <p:nvPr>
            <p:ph idx="1"/>
          </p:nvPr>
        </p:nvSpPr>
        <p:spPr/>
        <p:txBody>
          <a:bodyPr/>
          <a:lstStyle/>
          <a:p>
            <a:r>
              <a:rPr lang="en-US" altLang="en-US" dirty="0" smtClean="0"/>
              <a:t>We can use our equation to solve for the YTM of the bonds. </a:t>
            </a:r>
          </a:p>
          <a:p>
            <a:endParaRPr lang="en-US" altLang="en-US" dirty="0" smtClean="0"/>
          </a:p>
          <a:p>
            <a:endParaRPr lang="en-US" altLang="en-US" dirty="0"/>
          </a:p>
          <a:p>
            <a:r>
              <a:rPr lang="en-US" altLang="en-US" dirty="0" smtClean="0"/>
              <a:t>The table gives the prices and number of years to maturity.</a:t>
            </a:r>
          </a:p>
        </p:txBody>
      </p:sp>
      <p:sp>
        <p:nvSpPr>
          <p:cNvPr id="11" name="Slide Number Placeholder 1"/>
          <p:cNvSpPr>
            <a:spLocks noGrp="1"/>
          </p:cNvSpPr>
          <p:nvPr>
            <p:ph type="sldNum" sz="quarter" idx="10"/>
          </p:nvPr>
        </p:nvSpPr>
        <p:spPr>
          <a:prstGeom prst="rect">
            <a:avLst/>
          </a:prstGeom>
        </p:spPr>
        <p:txBody>
          <a:bodyPr/>
          <a:lstStyle/>
          <a:p>
            <a:fld id="{79947206-A084-463E-B389-AE0EABF40FF9}" type="slidenum">
              <a:rPr lang="en-US" smtClean="0"/>
              <a:pPr/>
              <a:t>14</a:t>
            </a:fld>
            <a:endParaRPr lang="en-US" dirty="0"/>
          </a:p>
        </p:txBody>
      </p:sp>
      <p:sp>
        <p:nvSpPr>
          <p:cNvPr id="8" name="Footer Placeholder 4"/>
          <p:cNvSpPr>
            <a:spLocks noGrp="1"/>
          </p:cNvSpPr>
          <p:nvPr>
            <p:ph type="ftr" sz="quarter" idx="11"/>
          </p:nvPr>
        </p:nvSpPr>
        <p:spPr/>
        <p:txBody>
          <a:bodyPr/>
          <a:lstStyle/>
          <a:p>
            <a:pPr>
              <a:defRPr/>
            </a:pPr>
            <a:r>
              <a:rPr lang="en-US" altLang="en-US" dirty="0"/>
              <a:t>Bond Basics</a:t>
            </a:r>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graphicFrame>
        <p:nvGraphicFramePr>
          <p:cNvPr id="9" name="Object 2"/>
          <p:cNvGraphicFramePr>
            <a:graphicFrameLocks noChangeAspect="1"/>
          </p:cNvGraphicFramePr>
          <p:nvPr>
            <p:extLst>
              <p:ext uri="{D42A27DB-BD31-4B8C-83A1-F6EECF244321}">
                <p14:modId xmlns:p14="http://schemas.microsoft.com/office/powerpoint/2010/main" val="1145915233"/>
              </p:ext>
            </p:extLst>
          </p:nvPr>
        </p:nvGraphicFramePr>
        <p:xfrm>
          <a:off x="1966119" y="2133600"/>
          <a:ext cx="3557588" cy="976313"/>
        </p:xfrm>
        <a:graphic>
          <a:graphicData uri="http://schemas.openxmlformats.org/presentationml/2006/ole">
            <mc:AlternateContent xmlns:mc="http://schemas.openxmlformats.org/markup-compatibility/2006">
              <mc:Choice xmlns:v="urn:schemas-microsoft-com:vml" Requires="v">
                <p:oleObj spid="_x0000_s2065" r:id="rId4" imgW="1485255" imgH="406224" progId="Equation.DSMT4">
                  <p:embed/>
                </p:oleObj>
              </mc:Choice>
              <mc:Fallback>
                <p:oleObj r:id="rId4" imgW="1485255" imgH="406224"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6119" y="2133600"/>
                        <a:ext cx="3557588" cy="976313"/>
                      </a:xfrm>
                      <a:prstGeom prst="rect">
                        <a:avLst/>
                      </a:prstGeom>
                      <a:solidFill>
                        <a:srgbClr val="FFF4D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3778157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8"/>
          <p:cNvSpPr>
            <a:spLocks noGrp="1" noChangeArrowheads="1"/>
          </p:cNvSpPr>
          <p:nvPr>
            <p:ph type="title"/>
          </p:nvPr>
        </p:nvSpPr>
        <p:spPr/>
        <p:txBody>
          <a:bodyPr>
            <a:normAutofit/>
          </a:bodyPr>
          <a:lstStyle/>
          <a:p>
            <a:pPr eaLnBrk="1" hangingPunct="1"/>
            <a:r>
              <a:rPr lang="en-US" altLang="en-US" dirty="0" smtClean="0">
                <a:ea typeface="ＭＳ Ｐゴシック" pitchFamily="-1" charset="-128"/>
              </a:rPr>
              <a:t>Example: Yields for Different Maturities</a:t>
            </a:r>
          </a:p>
        </p:txBody>
      </p:sp>
      <p:sp>
        <p:nvSpPr>
          <p:cNvPr id="40964" name="Rectangle 9"/>
          <p:cNvSpPr>
            <a:spLocks noGrp="1" noChangeArrowheads="1"/>
          </p:cNvSpPr>
          <p:nvPr>
            <p:ph idx="1"/>
          </p:nvPr>
        </p:nvSpPr>
        <p:spPr/>
        <p:txBody>
          <a:bodyPr/>
          <a:lstStyle/>
          <a:p>
            <a:pPr eaLnBrk="1" hangingPunct="1"/>
            <a:r>
              <a:rPr lang="en-US" altLang="en-US" dirty="0">
                <a:ea typeface="ＭＳ Ｐゴシック" pitchFamily="-1" charset="-128"/>
              </a:rPr>
              <a:t>W</a:t>
            </a:r>
            <a:r>
              <a:rPr lang="en-US" altLang="en-US" sz="2000" dirty="0" smtClean="0">
                <a:ea typeface="ＭＳ Ｐゴシック" pitchFamily="-1" charset="-128"/>
              </a:rPr>
              <a:t>e have</a:t>
            </a:r>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15</a:t>
            </a:fld>
            <a:endParaRPr lang="en-US" dirty="0"/>
          </a:p>
        </p:txBody>
      </p:sp>
      <p:graphicFrame>
        <p:nvGraphicFramePr>
          <p:cNvPr id="40962" name="Object 2"/>
          <p:cNvGraphicFramePr>
            <a:graphicFrameLocks noChangeAspect="1"/>
          </p:cNvGraphicFramePr>
          <p:nvPr>
            <p:extLst>
              <p:ext uri="{D42A27DB-BD31-4B8C-83A1-F6EECF244321}">
                <p14:modId xmlns:p14="http://schemas.microsoft.com/office/powerpoint/2010/main" val="4035898003"/>
              </p:ext>
            </p:extLst>
          </p:nvPr>
        </p:nvGraphicFramePr>
        <p:xfrm>
          <a:off x="769144" y="2362200"/>
          <a:ext cx="4797425" cy="2346325"/>
        </p:xfrm>
        <a:graphic>
          <a:graphicData uri="http://schemas.openxmlformats.org/presentationml/2006/ole">
            <mc:AlternateContent xmlns:mc="http://schemas.openxmlformats.org/markup-compatibility/2006">
              <mc:Choice xmlns:v="urn:schemas-microsoft-com:vml" Requires="v">
                <p:oleObj spid="_x0000_s3089" r:id="rId4" imgW="1879600" imgH="876300" progId="Equation.DSMT4">
                  <p:embed/>
                </p:oleObj>
              </mc:Choice>
              <mc:Fallback>
                <p:oleObj r:id="rId4" imgW="1879600" imgH="8763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144" y="2362200"/>
                        <a:ext cx="4797425"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275304487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8"/>
          <p:cNvSpPr>
            <a:spLocks noGrp="1" noChangeArrowheads="1"/>
          </p:cNvSpPr>
          <p:nvPr>
            <p:ph type="title"/>
          </p:nvPr>
        </p:nvSpPr>
        <p:spPr/>
        <p:txBody>
          <a:bodyPr>
            <a:normAutofit/>
          </a:bodyPr>
          <a:lstStyle/>
          <a:p>
            <a:r>
              <a:rPr lang="en-US" altLang="en-US" dirty="0" smtClean="0"/>
              <a:t>Example: Yields for Different Maturities</a:t>
            </a:r>
          </a:p>
        </p:txBody>
      </p:sp>
      <p:sp>
        <p:nvSpPr>
          <p:cNvPr id="43011" name="Rectangle 9"/>
          <p:cNvSpPr>
            <a:spLocks noGrp="1" noChangeArrowheads="1"/>
          </p:cNvSpPr>
          <p:nvPr>
            <p:ph idx="1"/>
          </p:nvPr>
        </p:nvSpPr>
        <p:spPr/>
        <p:txBody>
          <a:bodyPr/>
          <a:lstStyle/>
          <a:p>
            <a:r>
              <a:rPr lang="en-US" altLang="en-US" dirty="0" smtClean="0"/>
              <a:t>Solving for the YTM of a zero-coupon bond is </a:t>
            </a:r>
            <a:r>
              <a:rPr lang="en-US" altLang="en-US" b="1" dirty="0" smtClean="0"/>
              <a:t>the same process we used to solve for the rate of return. </a:t>
            </a:r>
          </a:p>
          <a:p>
            <a:r>
              <a:rPr lang="en-US" altLang="en-US" dirty="0" smtClean="0"/>
              <a:t>Indeed, the YTM is the rate of return of buying the bond.</a:t>
            </a:r>
          </a:p>
          <a:p>
            <a:r>
              <a:rPr lang="en-US" altLang="en-US" dirty="0">
                <a:solidFill>
                  <a:schemeClr val="tx2">
                    <a:lumMod val="60000"/>
                    <a:lumOff val="40000"/>
                  </a:schemeClr>
                </a:solidFill>
              </a:rPr>
              <a:t>NB: we can do it quickly in our calculator, where we solve for </a:t>
            </a:r>
            <a:r>
              <a:rPr lang="en-US" altLang="en-US" i="1" dirty="0" err="1">
                <a:solidFill>
                  <a:schemeClr val="tx2">
                    <a:lumMod val="60000"/>
                    <a:lumOff val="40000"/>
                  </a:schemeClr>
                </a:solidFill>
              </a:rPr>
              <a:t>i</a:t>
            </a:r>
            <a:r>
              <a:rPr lang="en-US" altLang="en-US" dirty="0">
                <a:solidFill>
                  <a:schemeClr val="tx2">
                    <a:lumMod val="60000"/>
                    <a:lumOff val="40000"/>
                  </a:schemeClr>
                </a:solidFill>
              </a:rPr>
              <a:t>, with </a:t>
            </a:r>
            <a:r>
              <a:rPr lang="en-US" altLang="en-US" i="1" dirty="0" smtClean="0">
                <a:solidFill>
                  <a:schemeClr val="tx2">
                    <a:lumMod val="60000"/>
                    <a:lumOff val="40000"/>
                  </a:schemeClr>
                </a:solidFill>
              </a:rPr>
              <a:t>n </a:t>
            </a:r>
            <a:r>
              <a:rPr lang="en-US" altLang="en-US" dirty="0" smtClean="0">
                <a:solidFill>
                  <a:schemeClr val="tx2">
                    <a:lumMod val="60000"/>
                    <a:lumOff val="40000"/>
                  </a:schemeClr>
                </a:solidFill>
              </a:rPr>
              <a:t>= </a:t>
            </a:r>
            <a:r>
              <a:rPr lang="en-US" altLang="en-US" dirty="0">
                <a:solidFill>
                  <a:schemeClr val="tx2">
                    <a:lumMod val="60000"/>
                    <a:lumOff val="40000"/>
                  </a:schemeClr>
                </a:solidFill>
              </a:rPr>
              <a:t>tenor (number of periods) </a:t>
            </a:r>
            <a:r>
              <a:rPr lang="en-US" altLang="en-US" i="1" dirty="0">
                <a:solidFill>
                  <a:schemeClr val="tx2">
                    <a:lumMod val="60000"/>
                    <a:lumOff val="40000"/>
                  </a:schemeClr>
                </a:solidFill>
              </a:rPr>
              <a:t>PMT</a:t>
            </a:r>
            <a:r>
              <a:rPr lang="en-US" altLang="en-US" dirty="0">
                <a:solidFill>
                  <a:schemeClr val="tx2">
                    <a:lumMod val="60000"/>
                    <a:lumOff val="40000"/>
                  </a:schemeClr>
                </a:solidFill>
              </a:rPr>
              <a:t> is zero (no coupons), </a:t>
            </a:r>
            <a:r>
              <a:rPr lang="en-US" altLang="en-US" i="1" dirty="0">
                <a:solidFill>
                  <a:schemeClr val="tx2">
                    <a:lumMod val="60000"/>
                    <a:lumOff val="40000"/>
                  </a:schemeClr>
                </a:solidFill>
              </a:rPr>
              <a:t>FV</a:t>
            </a:r>
            <a:r>
              <a:rPr lang="en-US" altLang="en-US" dirty="0">
                <a:solidFill>
                  <a:schemeClr val="tx2">
                    <a:lumMod val="60000"/>
                    <a:lumOff val="40000"/>
                  </a:schemeClr>
                </a:solidFill>
              </a:rPr>
              <a:t> is $100 (par value) and </a:t>
            </a:r>
            <a:r>
              <a:rPr lang="en-US" altLang="en-US" i="1" dirty="0">
                <a:solidFill>
                  <a:schemeClr val="tx2">
                    <a:lumMod val="60000"/>
                    <a:lumOff val="40000"/>
                  </a:schemeClr>
                </a:solidFill>
              </a:rPr>
              <a:t>PV</a:t>
            </a:r>
            <a:r>
              <a:rPr lang="en-US" altLang="en-US" dirty="0">
                <a:solidFill>
                  <a:schemeClr val="tx2">
                    <a:lumMod val="60000"/>
                    <a:lumOff val="40000"/>
                  </a:schemeClr>
                </a:solidFill>
              </a:rPr>
              <a:t> is the price (with negative cash flow)</a:t>
            </a:r>
          </a:p>
          <a:p>
            <a:endParaRPr lang="en-US" altLang="en-US" dirty="0" smtClean="0"/>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16</a:t>
            </a:fld>
            <a:endParaRPr lang="en-US" dirty="0"/>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386152597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6"/>
          <p:cNvSpPr>
            <a:spLocks noGrp="1" noChangeArrowheads="1"/>
          </p:cNvSpPr>
          <p:nvPr>
            <p:ph type="title"/>
          </p:nvPr>
        </p:nvSpPr>
        <p:spPr/>
        <p:txBody>
          <a:bodyPr>
            <a:normAutofit/>
          </a:bodyPr>
          <a:lstStyle/>
          <a:p>
            <a:r>
              <a:rPr lang="en-US" altLang="en-US" dirty="0" smtClean="0"/>
              <a:t>Your Turn! </a:t>
            </a:r>
          </a:p>
        </p:txBody>
      </p:sp>
      <p:sp>
        <p:nvSpPr>
          <p:cNvPr id="45059" name="Rectangle 57"/>
          <p:cNvSpPr>
            <a:spLocks noGrp="1" noChangeArrowheads="1"/>
          </p:cNvSpPr>
          <p:nvPr>
            <p:ph idx="1"/>
          </p:nvPr>
        </p:nvSpPr>
        <p:spPr/>
        <p:txBody>
          <a:bodyPr/>
          <a:lstStyle/>
          <a:p>
            <a:r>
              <a:rPr lang="en-US" altLang="en-US" dirty="0" smtClean="0"/>
              <a:t>Suppose the following zero-coupon bonds are trading at the prices shown below per $100 face value. </a:t>
            </a:r>
          </a:p>
          <a:p>
            <a:r>
              <a:rPr lang="en-US" altLang="en-US" dirty="0" smtClean="0"/>
              <a:t>Determine the corresponding yield to maturity for each bond.</a:t>
            </a:r>
          </a:p>
          <a:p>
            <a:endParaRPr lang="en-US" altLang="en-US" dirty="0" smtClean="0"/>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17</a:t>
            </a:fld>
            <a:endParaRPr lang="en-US" dirty="0"/>
          </a:p>
        </p:txBody>
      </p:sp>
      <p:graphicFrame>
        <p:nvGraphicFramePr>
          <p:cNvPr id="463925" name="Group 53"/>
          <p:cNvGraphicFramePr>
            <a:graphicFrameLocks noGrp="1"/>
          </p:cNvGraphicFramePr>
          <p:nvPr>
            <p:extLst>
              <p:ext uri="{D42A27DB-BD31-4B8C-83A1-F6EECF244321}">
                <p14:modId xmlns:p14="http://schemas.microsoft.com/office/powerpoint/2010/main" val="2223476888"/>
              </p:ext>
            </p:extLst>
          </p:nvPr>
        </p:nvGraphicFramePr>
        <p:xfrm>
          <a:off x="838200" y="3276600"/>
          <a:ext cx="6553200" cy="1220788"/>
        </p:xfrm>
        <a:graphic>
          <a:graphicData uri="http://schemas.openxmlformats.org/drawingml/2006/table">
            <a:tbl>
              <a:tblPr/>
              <a:tblGrid>
                <a:gridCol w="1524000">
                  <a:extLst>
                    <a:ext uri="{9D8B030D-6E8A-4147-A177-3AD203B41FA5}">
                      <a16:colId xmlns:a16="http://schemas.microsoft.com/office/drawing/2014/main" val="20000"/>
                    </a:ext>
                  </a:extLst>
                </a:gridCol>
                <a:gridCol w="1096963">
                  <a:extLst>
                    <a:ext uri="{9D8B030D-6E8A-4147-A177-3AD203B41FA5}">
                      <a16:colId xmlns:a16="http://schemas.microsoft.com/office/drawing/2014/main" val="20001"/>
                    </a:ext>
                  </a:extLst>
                </a:gridCol>
                <a:gridCol w="1311275">
                  <a:extLst>
                    <a:ext uri="{9D8B030D-6E8A-4147-A177-3AD203B41FA5}">
                      <a16:colId xmlns:a16="http://schemas.microsoft.com/office/drawing/2014/main" val="20002"/>
                    </a:ext>
                  </a:extLst>
                </a:gridCol>
                <a:gridCol w="1309687">
                  <a:extLst>
                    <a:ext uri="{9D8B030D-6E8A-4147-A177-3AD203B41FA5}">
                      <a16:colId xmlns:a16="http://schemas.microsoft.com/office/drawing/2014/main" val="20003"/>
                    </a:ext>
                  </a:extLst>
                </a:gridCol>
                <a:gridCol w="1311275">
                  <a:extLst>
                    <a:ext uri="{9D8B030D-6E8A-4147-A177-3AD203B41FA5}">
                      <a16:colId xmlns:a16="http://schemas.microsoft.com/office/drawing/2014/main" val="20004"/>
                    </a:ext>
                  </a:extLst>
                </a:gridCol>
              </a:tblGrid>
              <a:tr h="685800">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1" charset="2"/>
                        <a:buNone/>
                        <a:tabLst/>
                      </a:pPr>
                      <a:r>
                        <a:rPr kumimoji="0" lang="en-US" altLang="en-US" sz="2000" b="1" i="0" u="none" strike="noStrike" cap="none" normalizeH="0" baseline="0" dirty="0" smtClean="0">
                          <a:ln>
                            <a:noFill/>
                          </a:ln>
                          <a:solidFill>
                            <a:schemeClr val="tx1"/>
                          </a:solidFill>
                          <a:effectLst/>
                          <a:latin typeface="Verdana" pitchFamily="-1" charset="0"/>
                          <a:ea typeface="ＭＳ Ｐゴシック" pitchFamily="-1" charset="-128"/>
                        </a:rPr>
                        <a:t>Maturity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Verdana" pitchFamily="-1" charset="0"/>
                          <a:ea typeface="ＭＳ Ｐゴシック" pitchFamily="-1" charset="-128"/>
                        </a:rPr>
                        <a:t>1 year</a:t>
                      </a:r>
                      <a:endParaRPr kumimoji="0" lang="en-US" altLang="en-US" sz="2000" b="0" i="0" u="none" strike="noStrike" cap="none" normalizeH="0" baseline="0" dirty="0" smtClean="0">
                        <a:ln>
                          <a:noFill/>
                        </a:ln>
                        <a:solidFill>
                          <a:schemeClr val="tx1"/>
                        </a:solidFill>
                        <a:effectLst/>
                        <a:latin typeface="Verdana" pitchFamily="-1" charset="0"/>
                        <a:ea typeface="ＭＳ Ｐゴシック" pitchFamily="-1"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Verdana" pitchFamily="-1" charset="0"/>
                          <a:ea typeface="ＭＳ Ｐゴシック" pitchFamily="-1" charset="-128"/>
                        </a:rPr>
                        <a:t>2 years</a:t>
                      </a:r>
                      <a:endParaRPr kumimoji="0" lang="en-US" altLang="en-US" sz="2000" b="0" i="0" u="none" strike="noStrike" cap="none" normalizeH="0" baseline="0" dirty="0" smtClean="0">
                        <a:ln>
                          <a:noFill/>
                        </a:ln>
                        <a:solidFill>
                          <a:schemeClr val="tx1"/>
                        </a:solidFill>
                        <a:effectLst/>
                        <a:latin typeface="Verdana" pitchFamily="-1" charset="0"/>
                        <a:ea typeface="ＭＳ Ｐゴシック" pitchFamily="-1"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Verdana" pitchFamily="-1" charset="0"/>
                          <a:ea typeface="ＭＳ Ｐゴシック" pitchFamily="-1" charset="-128"/>
                        </a:rPr>
                        <a:t>3 years</a:t>
                      </a:r>
                      <a:endParaRPr kumimoji="0" lang="en-US" altLang="en-US" sz="2000" b="0" i="0" u="none" strike="noStrike" cap="none" normalizeH="0" baseline="0" smtClean="0">
                        <a:ln>
                          <a:noFill/>
                        </a:ln>
                        <a:solidFill>
                          <a:schemeClr val="tx1"/>
                        </a:solidFill>
                        <a:effectLst/>
                        <a:latin typeface="Verdana" pitchFamily="-1" charset="0"/>
                        <a:ea typeface="ＭＳ Ｐゴシック" pitchFamily="-1"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Verdana" pitchFamily="-1" charset="0"/>
                          <a:ea typeface="ＭＳ Ｐゴシック" pitchFamily="-1" charset="-128"/>
                        </a:rPr>
                        <a:t>4 years</a:t>
                      </a:r>
                      <a:endParaRPr kumimoji="0" lang="en-US" altLang="en-US" sz="2000" b="0" i="0" u="none" strike="noStrike" cap="none" normalizeH="0" baseline="0" smtClean="0">
                        <a:ln>
                          <a:noFill/>
                        </a:ln>
                        <a:solidFill>
                          <a:schemeClr val="tx1"/>
                        </a:solidFill>
                        <a:effectLst/>
                        <a:latin typeface="Verdana" pitchFamily="-1" charset="0"/>
                        <a:ea typeface="ＭＳ Ｐゴシック" pitchFamily="-1" charset="-12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4988">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1" charset="2"/>
                        <a:buNone/>
                        <a:tabLst/>
                      </a:pPr>
                      <a:r>
                        <a:rPr kumimoji="0" lang="en-US" altLang="en-US" sz="2000" b="1" i="0" u="none" strike="noStrike" cap="none" normalizeH="0" baseline="0" dirty="0" smtClean="0">
                          <a:ln>
                            <a:noFill/>
                          </a:ln>
                          <a:solidFill>
                            <a:schemeClr val="tx1"/>
                          </a:solidFill>
                          <a:effectLst/>
                          <a:latin typeface="Verdana" pitchFamily="-1" charset="0"/>
                          <a:ea typeface="ＭＳ Ｐゴシック" pitchFamily="-1" charset="-128"/>
                        </a:rPr>
                        <a:t>Price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Verdana" pitchFamily="-1" charset="0"/>
                          <a:ea typeface="ＭＳ Ｐゴシック" pitchFamily="-1" charset="-128"/>
                        </a:rPr>
                        <a:t>$98.52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1" charset="2"/>
                        <a:buNone/>
                        <a:tabLst/>
                      </a:pPr>
                      <a:r>
                        <a:rPr kumimoji="0" lang="en-US" altLang="en-US" sz="2000" b="0" i="0" u="none" strike="noStrike" cap="none" normalizeH="0" baseline="0" smtClean="0">
                          <a:ln>
                            <a:noFill/>
                          </a:ln>
                          <a:solidFill>
                            <a:schemeClr val="tx1"/>
                          </a:solidFill>
                          <a:effectLst/>
                          <a:latin typeface="Verdana" pitchFamily="-1" charset="0"/>
                          <a:ea typeface="ＭＳ Ｐゴシック" pitchFamily="-1" charset="-128"/>
                        </a:rPr>
                        <a:t>$96.59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Verdana" pitchFamily="-1" charset="0"/>
                          <a:ea typeface="ＭＳ Ｐゴシック" pitchFamily="-1" charset="-128"/>
                        </a:rPr>
                        <a:t>$94.23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Verdana" pitchFamily="-1" charset="0"/>
                          <a:ea typeface="ＭＳ Ｐゴシック" pitchFamily="-1" charset="-128"/>
                        </a:rPr>
                        <a:t>$91.48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55560743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639762"/>
          </a:xfrm>
        </p:spPr>
        <p:txBody>
          <a:bodyPr/>
          <a:lstStyle/>
          <a:p>
            <a:r>
              <a:rPr lang="en-US" altLang="zh-TW" dirty="0" smtClean="0"/>
              <a:t>Your Turn (PRS please)</a:t>
            </a:r>
            <a:endParaRPr lang="zh-TW" altLang="en-US" dirty="0"/>
          </a:p>
        </p:txBody>
      </p:sp>
      <p:sp>
        <p:nvSpPr>
          <p:cNvPr id="9" name="Content Placeholder 8"/>
          <p:cNvSpPr>
            <a:spLocks noGrp="1"/>
          </p:cNvSpPr>
          <p:nvPr>
            <p:ph idx="1"/>
          </p:nvPr>
        </p:nvSpPr>
        <p:spPr>
          <a:xfrm>
            <a:off x="457200" y="1066800"/>
            <a:ext cx="8229600" cy="4876801"/>
          </a:xfrm>
        </p:spPr>
        <p:txBody>
          <a:bodyPr>
            <a:noAutofit/>
          </a:bodyPr>
          <a:lstStyle/>
          <a:p>
            <a:pPr>
              <a:lnSpc>
                <a:spcPct val="100000"/>
              </a:lnSpc>
            </a:pPr>
            <a:r>
              <a:rPr lang="en-US" altLang="zh-TW" sz="1600" dirty="0" smtClean="0"/>
              <a:t>The YTMs are</a:t>
            </a:r>
          </a:p>
          <a:p>
            <a:pPr lvl="1">
              <a:lnSpc>
                <a:spcPct val="100000"/>
              </a:lnSpc>
            </a:pPr>
            <a:r>
              <a:rPr lang="en-US" altLang="zh-TW" sz="1600" dirty="0" smtClean="0"/>
              <a:t>1 year bond:</a:t>
            </a:r>
          </a:p>
          <a:p>
            <a:pPr lvl="2">
              <a:lnSpc>
                <a:spcPct val="100000"/>
              </a:lnSpc>
            </a:pPr>
            <a:r>
              <a:rPr lang="en-US" altLang="zh-TW" dirty="0" smtClean="0"/>
              <a:t>1.2%</a:t>
            </a:r>
          </a:p>
          <a:p>
            <a:pPr lvl="2">
              <a:lnSpc>
                <a:spcPct val="100000"/>
              </a:lnSpc>
            </a:pPr>
            <a:r>
              <a:rPr lang="en-US" altLang="zh-TW" dirty="0" smtClean="0"/>
              <a:t>1.5%</a:t>
            </a:r>
          </a:p>
          <a:p>
            <a:pPr lvl="2">
              <a:lnSpc>
                <a:spcPct val="100000"/>
              </a:lnSpc>
            </a:pPr>
            <a:r>
              <a:rPr lang="en-US" altLang="zh-TW" dirty="0" smtClean="0"/>
              <a:t>1.7%</a:t>
            </a:r>
          </a:p>
          <a:p>
            <a:pPr lvl="1">
              <a:lnSpc>
                <a:spcPct val="100000"/>
              </a:lnSpc>
            </a:pPr>
            <a:r>
              <a:rPr lang="en-US" altLang="zh-TW" sz="1600" dirty="0" smtClean="0"/>
              <a:t>2 year bond:</a:t>
            </a:r>
          </a:p>
          <a:p>
            <a:pPr lvl="2">
              <a:lnSpc>
                <a:spcPct val="100000"/>
              </a:lnSpc>
            </a:pPr>
            <a:r>
              <a:rPr lang="en-US" altLang="zh-TW" dirty="0" smtClean="0"/>
              <a:t>1.6%</a:t>
            </a:r>
          </a:p>
          <a:p>
            <a:pPr lvl="2">
              <a:lnSpc>
                <a:spcPct val="100000"/>
              </a:lnSpc>
            </a:pPr>
            <a:r>
              <a:rPr lang="en-US" altLang="zh-TW" dirty="0" smtClean="0"/>
              <a:t>1.75%</a:t>
            </a:r>
          </a:p>
          <a:p>
            <a:pPr lvl="2">
              <a:lnSpc>
                <a:spcPct val="100000"/>
              </a:lnSpc>
            </a:pPr>
            <a:r>
              <a:rPr lang="en-US" altLang="zh-TW" dirty="0" smtClean="0"/>
              <a:t>1.8%</a:t>
            </a:r>
          </a:p>
          <a:p>
            <a:pPr lvl="1">
              <a:lnSpc>
                <a:spcPct val="100000"/>
              </a:lnSpc>
            </a:pPr>
            <a:r>
              <a:rPr lang="en-US" altLang="zh-TW" sz="1600" dirty="0" smtClean="0"/>
              <a:t>3 year bond:</a:t>
            </a:r>
          </a:p>
          <a:p>
            <a:pPr lvl="2">
              <a:lnSpc>
                <a:spcPct val="100000"/>
              </a:lnSpc>
            </a:pPr>
            <a:r>
              <a:rPr lang="en-US" altLang="zh-TW" dirty="0" smtClean="0"/>
              <a:t>1.9%</a:t>
            </a:r>
          </a:p>
          <a:p>
            <a:pPr lvl="2">
              <a:lnSpc>
                <a:spcPct val="100000"/>
              </a:lnSpc>
            </a:pPr>
            <a:r>
              <a:rPr lang="en-US" altLang="zh-TW" dirty="0" smtClean="0"/>
              <a:t>2.0%</a:t>
            </a:r>
          </a:p>
          <a:p>
            <a:pPr lvl="2">
              <a:lnSpc>
                <a:spcPct val="100000"/>
              </a:lnSpc>
            </a:pPr>
            <a:r>
              <a:rPr lang="en-US" altLang="zh-TW" dirty="0" smtClean="0"/>
              <a:t>2.5%</a:t>
            </a:r>
          </a:p>
          <a:p>
            <a:pPr lvl="1">
              <a:lnSpc>
                <a:spcPct val="100000"/>
              </a:lnSpc>
            </a:pPr>
            <a:r>
              <a:rPr lang="en-US" altLang="zh-TW" sz="1600" dirty="0" smtClean="0"/>
              <a:t>4 year bond:</a:t>
            </a:r>
          </a:p>
          <a:p>
            <a:pPr lvl="2">
              <a:lnSpc>
                <a:spcPct val="100000"/>
              </a:lnSpc>
            </a:pPr>
            <a:r>
              <a:rPr lang="en-US" altLang="zh-TW" dirty="0" smtClean="0"/>
              <a:t>2.0%</a:t>
            </a:r>
          </a:p>
          <a:p>
            <a:pPr lvl="2">
              <a:lnSpc>
                <a:spcPct val="100000"/>
              </a:lnSpc>
            </a:pPr>
            <a:r>
              <a:rPr lang="en-US" altLang="zh-TW" dirty="0" smtClean="0"/>
              <a:t>2.25%</a:t>
            </a:r>
          </a:p>
          <a:p>
            <a:pPr lvl="2">
              <a:lnSpc>
                <a:spcPct val="100000"/>
              </a:lnSpc>
            </a:pPr>
            <a:r>
              <a:rPr lang="en-US" altLang="zh-TW" dirty="0" smtClean="0"/>
              <a:t>3%</a:t>
            </a:r>
          </a:p>
          <a:p>
            <a:pPr lvl="1">
              <a:lnSpc>
                <a:spcPct val="100000"/>
              </a:lnSpc>
            </a:pPr>
            <a:endParaRPr lang="en-US" altLang="zh-TW" sz="1600" dirty="0" smtClean="0"/>
          </a:p>
          <a:p>
            <a:pPr>
              <a:lnSpc>
                <a:spcPct val="100000"/>
              </a:lnSpc>
            </a:pPr>
            <a:endParaRPr lang="en-US" altLang="zh-TW" sz="1600" dirty="0" smtClean="0"/>
          </a:p>
          <a:p>
            <a:pPr>
              <a:lnSpc>
                <a:spcPct val="100000"/>
              </a:lnSpc>
            </a:pPr>
            <a:endParaRPr lang="en-US" altLang="zh-TW" sz="1600" dirty="0" smtClean="0"/>
          </a:p>
          <a:p>
            <a:pPr>
              <a:lnSpc>
                <a:spcPct val="100000"/>
              </a:lnSpc>
            </a:pPr>
            <a:endParaRPr lang="zh-TW" altLang="en-US" sz="1600" dirty="0"/>
          </a:p>
        </p:txBody>
      </p:sp>
      <p:sp>
        <p:nvSpPr>
          <p:cNvPr id="4" name="Slide Number Placeholder 3"/>
          <p:cNvSpPr>
            <a:spLocks noGrp="1"/>
          </p:cNvSpPr>
          <p:nvPr>
            <p:ph type="sldNum" sz="quarter" idx="10"/>
          </p:nvPr>
        </p:nvSpPr>
        <p:spPr/>
        <p:txBody>
          <a:bodyPr/>
          <a:lstStyle/>
          <a:p>
            <a:fld id="{79947206-A084-463E-B389-AE0EABF40FF9}" type="slidenum">
              <a:rPr lang="en-US" smtClean="0"/>
              <a:pPr/>
              <a:t>18</a:t>
            </a:fld>
            <a:endParaRPr lang="en-US" dirty="0"/>
          </a:p>
        </p:txBody>
      </p:sp>
      <p:pic>
        <p:nvPicPr>
          <p:cNvPr id="10" name="Picture 3" descr="C:\Users\Wolfgang\Documents\ED.PRES\06_Purchased Copyrighted Contend\istockphoto\iStock_000008335931Smal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5220071" y="2276872"/>
            <a:ext cx="3640555" cy="3384376"/>
          </a:xfrm>
          <a:prstGeom prst="rect">
            <a:avLst/>
          </a:prstGeom>
        </p:spPr>
      </p:pic>
      <p:sp>
        <p:nvSpPr>
          <p:cNvPr id="15"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24443478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8"/>
          <p:cNvSpPr>
            <a:spLocks noGrp="1" noChangeArrowheads="1"/>
          </p:cNvSpPr>
          <p:nvPr>
            <p:ph type="title"/>
          </p:nvPr>
        </p:nvSpPr>
        <p:spPr/>
        <p:txBody>
          <a:bodyPr>
            <a:normAutofit/>
          </a:bodyPr>
          <a:lstStyle/>
          <a:p>
            <a:r>
              <a:rPr lang="en-US" altLang="en-US" dirty="0" smtClean="0"/>
              <a:t>Solution: Yields for Different Maturities</a:t>
            </a:r>
          </a:p>
        </p:txBody>
      </p:sp>
      <p:sp>
        <p:nvSpPr>
          <p:cNvPr id="47107" name="Rectangle 9"/>
          <p:cNvSpPr>
            <a:spLocks noGrp="1" noChangeArrowheads="1"/>
          </p:cNvSpPr>
          <p:nvPr>
            <p:ph idx="1"/>
          </p:nvPr>
        </p:nvSpPr>
        <p:spPr/>
        <p:txBody>
          <a:bodyPr/>
          <a:lstStyle/>
          <a:p>
            <a:r>
              <a:rPr lang="en-US" altLang="en-US" dirty="0" smtClean="0"/>
              <a:t>We can solve for the YTM of the bonds. The table gives the prices and number of years to maturity.</a:t>
            </a:r>
          </a:p>
          <a:p>
            <a:r>
              <a:rPr lang="en-US" altLang="en-US" dirty="0" smtClean="0">
                <a:solidFill>
                  <a:schemeClr val="tx2">
                    <a:lumMod val="60000"/>
                    <a:lumOff val="40000"/>
                  </a:schemeClr>
                </a:solidFill>
              </a:rPr>
              <a:t>NB: we can do it quickly in our calculator, where we solve for </a:t>
            </a:r>
            <a:r>
              <a:rPr lang="en-US" altLang="en-US" i="1" dirty="0" err="1" smtClean="0">
                <a:solidFill>
                  <a:schemeClr val="tx2">
                    <a:lumMod val="60000"/>
                    <a:lumOff val="40000"/>
                  </a:schemeClr>
                </a:solidFill>
              </a:rPr>
              <a:t>i</a:t>
            </a:r>
            <a:r>
              <a:rPr lang="en-US" altLang="en-US" dirty="0" smtClean="0">
                <a:solidFill>
                  <a:schemeClr val="tx2">
                    <a:lumMod val="60000"/>
                    <a:lumOff val="40000"/>
                  </a:schemeClr>
                </a:solidFill>
              </a:rPr>
              <a:t>, with </a:t>
            </a:r>
            <a:r>
              <a:rPr lang="en-US" altLang="en-US" i="1" dirty="0" smtClean="0">
                <a:solidFill>
                  <a:schemeClr val="tx2">
                    <a:lumMod val="60000"/>
                    <a:lumOff val="40000"/>
                  </a:schemeClr>
                </a:solidFill>
              </a:rPr>
              <a:t>n</a:t>
            </a:r>
            <a:r>
              <a:rPr lang="en-US" altLang="en-US" dirty="0" smtClean="0">
                <a:solidFill>
                  <a:schemeClr val="tx2">
                    <a:lumMod val="60000"/>
                    <a:lumOff val="40000"/>
                  </a:schemeClr>
                </a:solidFill>
              </a:rPr>
              <a:t>= tenor (number of periods) </a:t>
            </a:r>
            <a:r>
              <a:rPr lang="en-US" altLang="en-US" i="1" dirty="0" smtClean="0">
                <a:solidFill>
                  <a:schemeClr val="tx2">
                    <a:lumMod val="60000"/>
                    <a:lumOff val="40000"/>
                  </a:schemeClr>
                </a:solidFill>
              </a:rPr>
              <a:t>PMT</a:t>
            </a:r>
            <a:r>
              <a:rPr lang="en-US" altLang="en-US" dirty="0" smtClean="0">
                <a:solidFill>
                  <a:schemeClr val="tx2">
                    <a:lumMod val="60000"/>
                    <a:lumOff val="40000"/>
                  </a:schemeClr>
                </a:solidFill>
              </a:rPr>
              <a:t> is zero (no coupons), </a:t>
            </a:r>
            <a:r>
              <a:rPr lang="en-US" altLang="en-US" i="1" dirty="0" smtClean="0">
                <a:solidFill>
                  <a:schemeClr val="tx2">
                    <a:lumMod val="60000"/>
                    <a:lumOff val="40000"/>
                  </a:schemeClr>
                </a:solidFill>
              </a:rPr>
              <a:t>FV</a:t>
            </a:r>
            <a:r>
              <a:rPr lang="en-US" altLang="en-US" dirty="0" smtClean="0">
                <a:solidFill>
                  <a:schemeClr val="tx2">
                    <a:lumMod val="60000"/>
                    <a:lumOff val="40000"/>
                  </a:schemeClr>
                </a:solidFill>
              </a:rPr>
              <a:t> is $100 (par value) and </a:t>
            </a:r>
            <a:r>
              <a:rPr lang="en-US" altLang="en-US" i="1" dirty="0" smtClean="0">
                <a:solidFill>
                  <a:schemeClr val="tx2">
                    <a:lumMod val="60000"/>
                    <a:lumOff val="40000"/>
                  </a:schemeClr>
                </a:solidFill>
              </a:rPr>
              <a:t>PV</a:t>
            </a:r>
            <a:r>
              <a:rPr lang="en-US" altLang="en-US" dirty="0" smtClean="0">
                <a:solidFill>
                  <a:schemeClr val="tx2">
                    <a:lumMod val="60000"/>
                    <a:lumOff val="40000"/>
                  </a:schemeClr>
                </a:solidFill>
              </a:rPr>
              <a:t> is the price (with negative cash flow)</a:t>
            </a:r>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19</a:t>
            </a:fld>
            <a:endParaRPr lang="en-US" dirty="0"/>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121873278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3"/>
          <p:cNvSpPr>
            <a:spLocks noGrp="1"/>
          </p:cNvSpPr>
          <p:nvPr>
            <p:ph type="sldNum" sz="quarter" idx="4294967295"/>
          </p:nvPr>
        </p:nvSpPr>
        <p:spPr>
          <a:xfrm>
            <a:off x="6553200" y="6248400"/>
            <a:ext cx="2133600" cy="457200"/>
          </a:xfrm>
          <a:prstGeom prst="rect">
            <a:avLst/>
          </a:prstGeom>
          <a:noFill/>
        </p:spPr>
        <p:txBody>
          <a:bodyPr/>
          <a:lstStyle/>
          <a:p>
            <a:fld id="{6EB3D545-F41C-4902-A675-62E079DEC173}" type="slidenum">
              <a:rPr lang="en-US" altLang="en-US" smtClean="0"/>
              <a:pPr/>
              <a:t>2</a:t>
            </a:fld>
            <a:endParaRPr lang="en-US" altLang="en-US" dirty="0" smtClean="0"/>
          </a:p>
        </p:txBody>
      </p:sp>
      <p:sp>
        <p:nvSpPr>
          <p:cNvPr id="11269" name="Date Placeholder 2"/>
          <p:cNvSpPr txBox="1">
            <a:spLocks noGrp="1"/>
          </p:cNvSpPr>
          <p:nvPr/>
        </p:nvSpPr>
        <p:spPr bwMode="auto">
          <a:xfrm>
            <a:off x="457200" y="6248400"/>
            <a:ext cx="2133600" cy="457200"/>
          </a:xfrm>
          <a:prstGeom prst="rect">
            <a:avLst/>
          </a:prstGeom>
          <a:noFill/>
          <a:ln w="9525">
            <a:noFill/>
            <a:miter lim="800000"/>
            <a:headEnd/>
            <a:tailEnd/>
          </a:ln>
        </p:spPr>
        <p:txBody>
          <a:bodyPr/>
          <a:lstStyle/>
          <a:p>
            <a:endParaRPr lang="en-US" altLang="en-US" sz="1000" dirty="0">
              <a:ea typeface="SimSun" pitchFamily="2" charset="-122"/>
            </a:endParaRPr>
          </a:p>
        </p:txBody>
      </p:sp>
      <p:sp>
        <p:nvSpPr>
          <p:cNvPr id="11271" name="Rectangle 2"/>
          <p:cNvSpPr>
            <a:spLocks noGrp="1" noChangeArrowheads="1"/>
          </p:cNvSpPr>
          <p:nvPr>
            <p:ph type="title" idx="4294967295"/>
          </p:nvPr>
        </p:nvSpPr>
        <p:spPr>
          <a:xfrm>
            <a:off x="457200" y="122238"/>
            <a:ext cx="2362200" cy="1295400"/>
          </a:xfrm>
        </p:spPr>
        <p:txBody>
          <a:bodyPr>
            <a:normAutofit/>
          </a:bodyPr>
          <a:lstStyle/>
          <a:p>
            <a:pPr eaLnBrk="1" hangingPunct="1"/>
            <a:r>
              <a:rPr lang="en-US" altLang="zh-CN" smtClean="0">
                <a:ea typeface="SimSun" pitchFamily="2" charset="-122"/>
              </a:rPr>
              <a:t>Course Map</a:t>
            </a:r>
          </a:p>
        </p:txBody>
      </p:sp>
      <p:sp>
        <p:nvSpPr>
          <p:cNvPr id="513027" name="Rectangle 3"/>
          <p:cNvSpPr>
            <a:spLocks noChangeArrowheads="1"/>
          </p:cNvSpPr>
          <p:nvPr/>
        </p:nvSpPr>
        <p:spPr bwMode="auto">
          <a:xfrm>
            <a:off x="1905000" y="3429000"/>
            <a:ext cx="1752600" cy="9144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Sell Side</a:t>
            </a:r>
          </a:p>
        </p:txBody>
      </p:sp>
      <p:sp>
        <p:nvSpPr>
          <p:cNvPr id="513028" name="Rectangle 4"/>
          <p:cNvSpPr>
            <a:spLocks noChangeArrowheads="1"/>
          </p:cNvSpPr>
          <p:nvPr/>
        </p:nvSpPr>
        <p:spPr bwMode="auto">
          <a:xfrm>
            <a:off x="3810000" y="3429000"/>
            <a:ext cx="1752600" cy="914400"/>
          </a:xfrm>
          <a:prstGeom prst="rect">
            <a:avLst/>
          </a:prstGeom>
          <a:solidFill>
            <a:schemeClr val="accent4">
              <a:lumMod val="20000"/>
              <a:lumOff val="80000"/>
            </a:schemeClr>
          </a:solidFill>
          <a:ln w="9525">
            <a:solidFill>
              <a:schemeClr val="tx1"/>
            </a:solidFill>
            <a:miter lim="800000"/>
            <a:headEnd/>
            <a:tailEnd/>
          </a:ln>
        </p:spPr>
        <p:txBody>
          <a:bodyPr wrap="none" anchor="ctr"/>
          <a:lstStyle/>
          <a:p>
            <a:pPr algn="ctr"/>
            <a:r>
              <a:rPr lang="en-US" altLang="zh-CN">
                <a:ea typeface="SimSun" pitchFamily="2" charset="-122"/>
              </a:rPr>
              <a:t>Buy Side</a:t>
            </a:r>
          </a:p>
        </p:txBody>
      </p:sp>
      <p:cxnSp>
        <p:nvCxnSpPr>
          <p:cNvPr id="513029" name="AutoShape 5"/>
          <p:cNvCxnSpPr>
            <a:cxnSpLocks noChangeShapeType="1"/>
            <a:endCxn id="513028" idx="0"/>
          </p:cNvCxnSpPr>
          <p:nvPr/>
        </p:nvCxnSpPr>
        <p:spPr bwMode="auto">
          <a:xfrm rot="16200000" flipH="1">
            <a:off x="4095750" y="2838450"/>
            <a:ext cx="228600" cy="952500"/>
          </a:xfrm>
          <a:prstGeom prst="bentConnector3">
            <a:avLst>
              <a:gd name="adj1" fmla="val 50000"/>
            </a:avLst>
          </a:prstGeom>
          <a:noFill/>
          <a:ln w="9525">
            <a:solidFill>
              <a:schemeClr val="tx1"/>
            </a:solidFill>
            <a:miter lim="800000"/>
            <a:headEnd/>
            <a:tailEnd type="triangle" w="med" len="med"/>
          </a:ln>
        </p:spPr>
      </p:cxnSp>
      <p:cxnSp>
        <p:nvCxnSpPr>
          <p:cNvPr id="513030" name="AutoShape 6"/>
          <p:cNvCxnSpPr>
            <a:cxnSpLocks noChangeShapeType="1"/>
            <a:endCxn id="513027" idx="0"/>
          </p:cNvCxnSpPr>
          <p:nvPr/>
        </p:nvCxnSpPr>
        <p:spPr bwMode="auto">
          <a:xfrm rot="5400000">
            <a:off x="3143250" y="2838450"/>
            <a:ext cx="228600" cy="952500"/>
          </a:xfrm>
          <a:prstGeom prst="bentConnector3">
            <a:avLst>
              <a:gd name="adj1" fmla="val 50000"/>
            </a:avLst>
          </a:prstGeom>
          <a:noFill/>
          <a:ln w="9525">
            <a:solidFill>
              <a:schemeClr val="tx1"/>
            </a:solidFill>
            <a:miter lim="800000"/>
            <a:headEnd/>
            <a:tailEnd type="triangle" w="med" len="med"/>
          </a:ln>
        </p:spPr>
      </p:cxnSp>
      <p:sp>
        <p:nvSpPr>
          <p:cNvPr id="513031" name="Rectangle 7"/>
          <p:cNvSpPr>
            <a:spLocks noChangeArrowheads="1"/>
          </p:cNvSpPr>
          <p:nvPr/>
        </p:nvSpPr>
        <p:spPr bwMode="auto">
          <a:xfrm>
            <a:off x="2133600" y="4495800"/>
            <a:ext cx="1447800" cy="914400"/>
          </a:xfrm>
          <a:prstGeom prst="rect">
            <a:avLst/>
          </a:prstGeom>
          <a:solidFill>
            <a:schemeClr val="accent2">
              <a:lumMod val="40000"/>
              <a:lumOff val="60000"/>
            </a:schemeClr>
          </a:solidFill>
          <a:ln w="9525">
            <a:solidFill>
              <a:schemeClr val="tx1"/>
            </a:solidFill>
            <a:miter lim="800000"/>
            <a:headEnd/>
            <a:tailEnd/>
          </a:ln>
        </p:spPr>
        <p:txBody>
          <a:bodyPr anchor="ctr"/>
          <a:lstStyle/>
          <a:p>
            <a:pPr algn="ctr"/>
            <a:r>
              <a:rPr lang="en-US" altLang="zh-CN" dirty="0">
                <a:ea typeface="SimSun" pitchFamily="2" charset="-122"/>
              </a:rPr>
              <a:t>Commercial Banking</a:t>
            </a:r>
          </a:p>
        </p:txBody>
      </p:sp>
      <p:sp>
        <p:nvSpPr>
          <p:cNvPr id="513032" name="Rectangle 8"/>
          <p:cNvSpPr>
            <a:spLocks noChangeArrowheads="1"/>
          </p:cNvSpPr>
          <p:nvPr/>
        </p:nvSpPr>
        <p:spPr bwMode="auto">
          <a:xfrm>
            <a:off x="2133600" y="5562600"/>
            <a:ext cx="1447800" cy="914400"/>
          </a:xfrm>
          <a:prstGeom prst="rect">
            <a:avLst/>
          </a:prstGeom>
          <a:solidFill>
            <a:schemeClr val="accent2">
              <a:lumMod val="60000"/>
              <a:lumOff val="40000"/>
            </a:schemeClr>
          </a:solidFill>
          <a:ln w="9525">
            <a:solidFill>
              <a:schemeClr val="tx1"/>
            </a:solidFill>
            <a:miter lim="800000"/>
            <a:headEnd/>
            <a:tailEnd/>
          </a:ln>
        </p:spPr>
        <p:txBody>
          <a:bodyPr anchor="ctr"/>
          <a:lstStyle/>
          <a:p>
            <a:pPr algn="ctr"/>
            <a:r>
              <a:rPr lang="en-US" altLang="zh-CN">
                <a:ea typeface="SimSun" pitchFamily="2" charset="-122"/>
              </a:rPr>
              <a:t>Investment Banking</a:t>
            </a:r>
          </a:p>
        </p:txBody>
      </p:sp>
      <p:cxnSp>
        <p:nvCxnSpPr>
          <p:cNvPr id="513033" name="AutoShape 9"/>
          <p:cNvCxnSpPr>
            <a:cxnSpLocks noChangeShapeType="1"/>
            <a:stCxn id="513027" idx="2"/>
            <a:endCxn id="513031" idx="1"/>
          </p:cNvCxnSpPr>
          <p:nvPr/>
        </p:nvCxnSpPr>
        <p:spPr bwMode="auto">
          <a:xfrm rot="5400000">
            <a:off x="2152650" y="4324350"/>
            <a:ext cx="609600" cy="647700"/>
          </a:xfrm>
          <a:prstGeom prst="bentConnector4">
            <a:avLst>
              <a:gd name="adj1" fmla="val 12500"/>
              <a:gd name="adj2" fmla="val 135296"/>
            </a:avLst>
          </a:prstGeom>
          <a:noFill/>
          <a:ln w="9525">
            <a:solidFill>
              <a:schemeClr val="tx1"/>
            </a:solidFill>
            <a:miter lim="800000"/>
            <a:headEnd/>
            <a:tailEnd type="triangle" w="med" len="med"/>
          </a:ln>
        </p:spPr>
      </p:cxnSp>
      <p:cxnSp>
        <p:nvCxnSpPr>
          <p:cNvPr id="513034" name="AutoShape 10"/>
          <p:cNvCxnSpPr>
            <a:cxnSpLocks noChangeShapeType="1"/>
            <a:stCxn id="513027" idx="2"/>
            <a:endCxn id="513032" idx="1"/>
          </p:cNvCxnSpPr>
          <p:nvPr/>
        </p:nvCxnSpPr>
        <p:spPr bwMode="auto">
          <a:xfrm rot="5400000">
            <a:off x="1619250" y="4857750"/>
            <a:ext cx="1676400" cy="647700"/>
          </a:xfrm>
          <a:prstGeom prst="bentConnector4">
            <a:avLst>
              <a:gd name="adj1" fmla="val 4259"/>
              <a:gd name="adj2" fmla="val 135296"/>
            </a:avLst>
          </a:prstGeom>
          <a:noFill/>
          <a:ln w="9525">
            <a:solidFill>
              <a:schemeClr val="tx1"/>
            </a:solidFill>
            <a:miter lim="800000"/>
            <a:headEnd/>
            <a:tailEnd type="triangle" w="med" len="med"/>
          </a:ln>
        </p:spPr>
      </p:cxnSp>
      <p:sp>
        <p:nvSpPr>
          <p:cNvPr id="513035" name="Rectangle 11"/>
          <p:cNvSpPr>
            <a:spLocks noChangeArrowheads="1"/>
          </p:cNvSpPr>
          <p:nvPr/>
        </p:nvSpPr>
        <p:spPr bwMode="auto">
          <a:xfrm>
            <a:off x="4114800" y="4495800"/>
            <a:ext cx="1447800" cy="914400"/>
          </a:xfrm>
          <a:prstGeom prst="rect">
            <a:avLst/>
          </a:prstGeom>
          <a:solidFill>
            <a:schemeClr val="accent4">
              <a:lumMod val="40000"/>
              <a:lumOff val="60000"/>
            </a:schemeClr>
          </a:solidFill>
          <a:ln w="9525">
            <a:solidFill>
              <a:schemeClr val="tx1"/>
            </a:solidFill>
            <a:miter lim="800000"/>
            <a:headEnd/>
            <a:tailEnd/>
          </a:ln>
        </p:spPr>
        <p:txBody>
          <a:bodyPr anchor="ctr"/>
          <a:lstStyle/>
          <a:p>
            <a:pPr algn="ctr"/>
            <a:r>
              <a:rPr lang="en-US" altLang="zh-CN" dirty="0">
                <a:ea typeface="SimSun" pitchFamily="2" charset="-122"/>
              </a:rPr>
              <a:t>Traditional Institutional Investors</a:t>
            </a:r>
          </a:p>
        </p:txBody>
      </p:sp>
      <p:sp>
        <p:nvSpPr>
          <p:cNvPr id="513036" name="Rectangle 12"/>
          <p:cNvSpPr>
            <a:spLocks noChangeArrowheads="1"/>
          </p:cNvSpPr>
          <p:nvPr/>
        </p:nvSpPr>
        <p:spPr bwMode="auto">
          <a:xfrm>
            <a:off x="4114800" y="5562600"/>
            <a:ext cx="1447800" cy="914400"/>
          </a:xfrm>
          <a:prstGeom prst="rect">
            <a:avLst/>
          </a:prstGeom>
          <a:solidFill>
            <a:schemeClr val="accent4">
              <a:lumMod val="60000"/>
              <a:lumOff val="40000"/>
            </a:schemeClr>
          </a:solidFill>
          <a:ln w="9525">
            <a:solidFill>
              <a:schemeClr val="tx1"/>
            </a:solidFill>
            <a:miter lim="800000"/>
            <a:headEnd/>
            <a:tailEnd/>
          </a:ln>
        </p:spPr>
        <p:txBody>
          <a:bodyPr anchor="ctr"/>
          <a:lstStyle/>
          <a:p>
            <a:pPr algn="ctr"/>
            <a:r>
              <a:rPr lang="en-US" altLang="zh-CN" dirty="0">
                <a:ea typeface="SimSun" pitchFamily="2" charset="-122"/>
              </a:rPr>
              <a:t>Alternative Investors</a:t>
            </a:r>
          </a:p>
        </p:txBody>
      </p:sp>
      <p:cxnSp>
        <p:nvCxnSpPr>
          <p:cNvPr id="513037" name="AutoShape 13"/>
          <p:cNvCxnSpPr>
            <a:cxnSpLocks noChangeShapeType="1"/>
            <a:stCxn id="513028" idx="2"/>
            <a:endCxn id="513035" idx="1"/>
          </p:cNvCxnSpPr>
          <p:nvPr/>
        </p:nvCxnSpPr>
        <p:spPr bwMode="auto">
          <a:xfrm rot="5400000">
            <a:off x="4095750" y="4362450"/>
            <a:ext cx="609600" cy="571500"/>
          </a:xfrm>
          <a:prstGeom prst="bentConnector4">
            <a:avLst>
              <a:gd name="adj1" fmla="val 12500"/>
              <a:gd name="adj2" fmla="val 140000"/>
            </a:avLst>
          </a:prstGeom>
          <a:noFill/>
          <a:ln w="9525">
            <a:solidFill>
              <a:schemeClr val="tx1"/>
            </a:solidFill>
            <a:miter lim="800000"/>
            <a:headEnd/>
            <a:tailEnd type="triangle" w="med" len="med"/>
          </a:ln>
        </p:spPr>
      </p:cxnSp>
      <p:cxnSp>
        <p:nvCxnSpPr>
          <p:cNvPr id="513038" name="AutoShape 14"/>
          <p:cNvCxnSpPr>
            <a:cxnSpLocks noChangeShapeType="1"/>
            <a:stCxn id="513028" idx="2"/>
            <a:endCxn id="513036" idx="1"/>
          </p:cNvCxnSpPr>
          <p:nvPr/>
        </p:nvCxnSpPr>
        <p:spPr bwMode="auto">
          <a:xfrm rot="5400000">
            <a:off x="3562350" y="4895850"/>
            <a:ext cx="1676400" cy="571500"/>
          </a:xfrm>
          <a:prstGeom prst="bentConnector4">
            <a:avLst>
              <a:gd name="adj1" fmla="val 3880"/>
              <a:gd name="adj2" fmla="val 140000"/>
            </a:avLst>
          </a:prstGeom>
          <a:noFill/>
          <a:ln w="9525">
            <a:solidFill>
              <a:schemeClr val="tx1"/>
            </a:solidFill>
            <a:miter lim="800000"/>
            <a:headEnd/>
            <a:tailEnd type="triangle" w="med" len="med"/>
          </a:ln>
        </p:spPr>
      </p:cxnSp>
      <p:sp>
        <p:nvSpPr>
          <p:cNvPr id="513039" name="Oval 15"/>
          <p:cNvSpPr>
            <a:spLocks noChangeArrowheads="1"/>
          </p:cNvSpPr>
          <p:nvPr/>
        </p:nvSpPr>
        <p:spPr bwMode="auto">
          <a:xfrm>
            <a:off x="7315200" y="1676400"/>
            <a:ext cx="1676400" cy="1600200"/>
          </a:xfrm>
          <a:prstGeom prst="ellipse">
            <a:avLst/>
          </a:prstGeom>
          <a:solidFill>
            <a:schemeClr val="bg2">
              <a:lumMod val="90000"/>
            </a:schemeClr>
          </a:solidFill>
          <a:ln w="9525">
            <a:solidFill>
              <a:schemeClr val="tx1"/>
            </a:solidFill>
            <a:round/>
            <a:headEnd/>
            <a:tailEnd/>
          </a:ln>
        </p:spPr>
        <p:txBody>
          <a:bodyPr wrap="none" anchor="ctr"/>
          <a:lstStyle/>
          <a:p>
            <a:pPr algn="ctr"/>
            <a:r>
              <a:rPr lang="en-US" altLang="zh-CN" dirty="0">
                <a:ea typeface="SimSun" pitchFamily="2" charset="-122"/>
              </a:rPr>
              <a:t>Regulations</a:t>
            </a:r>
          </a:p>
        </p:txBody>
      </p:sp>
      <p:sp>
        <p:nvSpPr>
          <p:cNvPr id="513040" name="Rectangle 16"/>
          <p:cNvSpPr>
            <a:spLocks noChangeArrowheads="1"/>
          </p:cNvSpPr>
          <p:nvPr/>
        </p:nvSpPr>
        <p:spPr bwMode="auto">
          <a:xfrm>
            <a:off x="1981200" y="1676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Financial Institutions</a:t>
            </a:r>
          </a:p>
        </p:txBody>
      </p:sp>
      <p:sp>
        <p:nvSpPr>
          <p:cNvPr id="513045" name="Rectangle 21"/>
          <p:cNvSpPr>
            <a:spLocks noChangeArrowheads="1"/>
          </p:cNvSpPr>
          <p:nvPr/>
        </p:nvSpPr>
        <p:spPr bwMode="auto">
          <a:xfrm>
            <a:off x="7467600" y="3429000"/>
            <a:ext cx="1447800" cy="990600"/>
          </a:xfrm>
          <a:prstGeom prst="rect">
            <a:avLst/>
          </a:prstGeom>
          <a:solidFill>
            <a:schemeClr val="bg2">
              <a:lumMod val="75000"/>
            </a:schemeClr>
          </a:solidFill>
          <a:ln w="9525">
            <a:solidFill>
              <a:schemeClr val="tx1"/>
            </a:solidFill>
            <a:miter lim="800000"/>
            <a:headEnd/>
            <a:tailEnd/>
          </a:ln>
        </p:spPr>
        <p:txBody>
          <a:bodyPr anchor="ctr"/>
          <a:lstStyle/>
          <a:p>
            <a:pPr algn="ctr"/>
            <a:r>
              <a:rPr lang="en-US" altLang="zh-CN" dirty="0">
                <a:ea typeface="SimSun" pitchFamily="2" charset="-122"/>
              </a:rPr>
              <a:t>Banking Regulation</a:t>
            </a:r>
          </a:p>
        </p:txBody>
      </p:sp>
      <p:sp>
        <p:nvSpPr>
          <p:cNvPr id="513046" name="Rectangle 22"/>
          <p:cNvSpPr>
            <a:spLocks noChangeArrowheads="1"/>
          </p:cNvSpPr>
          <p:nvPr/>
        </p:nvSpPr>
        <p:spPr bwMode="auto">
          <a:xfrm>
            <a:off x="7467600" y="4495800"/>
            <a:ext cx="1447800" cy="914400"/>
          </a:xfrm>
          <a:prstGeom prst="rect">
            <a:avLst/>
          </a:prstGeom>
          <a:solidFill>
            <a:schemeClr val="bg2">
              <a:lumMod val="50000"/>
            </a:schemeClr>
          </a:solidFill>
          <a:ln w="9525">
            <a:solidFill>
              <a:schemeClr val="tx1"/>
            </a:solidFill>
            <a:miter lim="800000"/>
            <a:headEnd/>
            <a:tailEnd/>
          </a:ln>
        </p:spPr>
        <p:txBody>
          <a:bodyPr anchor="ctr"/>
          <a:lstStyle/>
          <a:p>
            <a:pPr algn="ctr"/>
            <a:r>
              <a:rPr lang="en-US" altLang="zh-CN" dirty="0">
                <a:ea typeface="SimSun" pitchFamily="2" charset="-122"/>
              </a:rPr>
              <a:t>Monetary Policy</a:t>
            </a:r>
          </a:p>
        </p:txBody>
      </p:sp>
      <p:cxnSp>
        <p:nvCxnSpPr>
          <p:cNvPr id="513047" name="AutoShape 23"/>
          <p:cNvCxnSpPr>
            <a:cxnSpLocks noChangeShapeType="1"/>
            <a:stCxn id="513039" idx="4"/>
            <a:endCxn id="513045" idx="1"/>
          </p:cNvCxnSpPr>
          <p:nvPr/>
        </p:nvCxnSpPr>
        <p:spPr bwMode="auto">
          <a:xfrm rot="5400000">
            <a:off x="7486650" y="3257550"/>
            <a:ext cx="647700" cy="685800"/>
          </a:xfrm>
          <a:prstGeom prst="bentConnector4">
            <a:avLst>
              <a:gd name="adj1" fmla="val 11765"/>
              <a:gd name="adj2" fmla="val 124031"/>
            </a:avLst>
          </a:prstGeom>
          <a:noFill/>
          <a:ln w="9525">
            <a:solidFill>
              <a:schemeClr val="tx1"/>
            </a:solidFill>
            <a:miter lim="800000"/>
            <a:headEnd/>
            <a:tailEnd type="triangle" w="med" len="med"/>
          </a:ln>
        </p:spPr>
      </p:cxnSp>
      <p:cxnSp>
        <p:nvCxnSpPr>
          <p:cNvPr id="513048" name="AutoShape 24"/>
          <p:cNvCxnSpPr>
            <a:cxnSpLocks noChangeShapeType="1"/>
            <a:stCxn id="513039" idx="4"/>
            <a:endCxn id="513046" idx="1"/>
          </p:cNvCxnSpPr>
          <p:nvPr/>
        </p:nvCxnSpPr>
        <p:spPr bwMode="auto">
          <a:xfrm rot="5400000">
            <a:off x="6972300" y="3771900"/>
            <a:ext cx="1676400" cy="685800"/>
          </a:xfrm>
          <a:prstGeom prst="bentConnector4">
            <a:avLst>
              <a:gd name="adj1" fmla="val 4652"/>
              <a:gd name="adj2" fmla="val 124031"/>
            </a:avLst>
          </a:prstGeom>
          <a:noFill/>
          <a:ln w="9525">
            <a:solidFill>
              <a:schemeClr val="tx1"/>
            </a:solidFill>
            <a:miter lim="800000"/>
            <a:headEnd/>
            <a:tailEnd type="triangle" w="med" len="med"/>
          </a:ln>
        </p:spPr>
      </p:cxnSp>
      <p:sp>
        <p:nvSpPr>
          <p:cNvPr id="513053"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a:ea typeface="SimSun" pitchFamily="2" charset="-122"/>
              </a:rPr>
              <a:t>Overview</a:t>
            </a:r>
          </a:p>
        </p:txBody>
      </p:sp>
      <p:sp>
        <p:nvSpPr>
          <p:cNvPr id="36" name="Slide Number Placeholder 5"/>
          <p:cNvSpPr txBox="1">
            <a:spLocks/>
          </p:cNvSpPr>
          <p:nvPr/>
        </p:nvSpPr>
        <p:spPr>
          <a:xfrm>
            <a:off x="8391525" y="6738938"/>
            <a:ext cx="919163" cy="293687"/>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5BD2485-3851-462F-A176-4C1F14737CDF}" type="slidenum">
              <a:rPr kumimoji="0" lang="en-US" altLang="en-US" sz="1200" b="1" i="0" u="none" strike="noStrike" kern="1200" cap="none" spc="0" normalizeH="0" baseline="0" noProof="0" smtClean="0">
                <a:ln>
                  <a:noFill/>
                </a:ln>
                <a:solidFill>
                  <a:srgbClr val="002060"/>
                </a:solidFill>
                <a:effectLst/>
                <a:uLnTx/>
                <a:uFillTx/>
                <a:latin typeface="Calibri"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en-US" sz="1200" b="1" i="0" u="none" strike="noStrike" kern="1200" cap="none" spc="0" normalizeH="0" baseline="0" noProof="0" dirty="0">
              <a:ln>
                <a:noFill/>
              </a:ln>
              <a:solidFill>
                <a:srgbClr val="002060"/>
              </a:solidFill>
              <a:effectLst/>
              <a:uLnTx/>
              <a:uFillTx/>
              <a:latin typeface="Calibri" pitchFamily="34" charset="0"/>
              <a:ea typeface="+mn-ea"/>
              <a:cs typeface="+mn-cs"/>
            </a:endParaRPr>
          </a:p>
        </p:txBody>
      </p:sp>
      <p:sp>
        <p:nvSpPr>
          <p:cNvPr id="39" name="Rectangle 16"/>
          <p:cNvSpPr>
            <a:spLocks noChangeArrowheads="1"/>
          </p:cNvSpPr>
          <p:nvPr/>
        </p:nvSpPr>
        <p:spPr bwMode="auto">
          <a:xfrm>
            <a:off x="152400" y="1676400"/>
            <a:ext cx="1600200" cy="15240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dirty="0" smtClean="0">
                <a:ea typeface="SimSun" pitchFamily="2" charset="-122"/>
              </a:rPr>
              <a:t>Foundations of</a:t>
            </a:r>
          </a:p>
          <a:p>
            <a:pPr algn="ctr"/>
            <a:r>
              <a:rPr lang="en-US" altLang="zh-CN" dirty="0" smtClean="0">
                <a:ea typeface="SimSun" pitchFamily="2" charset="-122"/>
              </a:rPr>
              <a:t> Interest Rates</a:t>
            </a:r>
          </a:p>
        </p:txBody>
      </p:sp>
      <p:sp>
        <p:nvSpPr>
          <p:cNvPr id="40" name="Rectangle 3"/>
          <p:cNvSpPr>
            <a:spLocks noChangeArrowheads="1"/>
          </p:cNvSpPr>
          <p:nvPr/>
        </p:nvSpPr>
        <p:spPr bwMode="auto">
          <a:xfrm>
            <a:off x="152400" y="44958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Basics of</a:t>
            </a:r>
          </a:p>
          <a:p>
            <a:pPr algn="ctr"/>
            <a:r>
              <a:rPr lang="en-US" altLang="zh-CN" dirty="0" smtClean="0">
                <a:ea typeface="SimSun" pitchFamily="2" charset="-122"/>
              </a:rPr>
              <a:t>Interest Rates</a:t>
            </a:r>
            <a:endParaRPr lang="en-US" altLang="zh-CN" dirty="0">
              <a:ea typeface="SimSun" pitchFamily="2" charset="-122"/>
            </a:endParaRPr>
          </a:p>
        </p:txBody>
      </p:sp>
      <p:sp>
        <p:nvSpPr>
          <p:cNvPr id="41" name="Rectangle 3"/>
          <p:cNvSpPr>
            <a:spLocks noChangeArrowheads="1"/>
          </p:cNvSpPr>
          <p:nvPr/>
        </p:nvSpPr>
        <p:spPr bwMode="auto">
          <a:xfrm>
            <a:off x="5638800" y="1676400"/>
            <a:ext cx="1524000" cy="1524000"/>
          </a:xfrm>
          <a:prstGeom prst="rect">
            <a:avLst/>
          </a:prstGeom>
          <a:solidFill>
            <a:schemeClr val="accent3">
              <a:lumMod val="20000"/>
              <a:lumOff val="80000"/>
            </a:schemeClr>
          </a:solidFill>
          <a:ln w="9525">
            <a:solidFill>
              <a:schemeClr val="tx1"/>
            </a:solidFill>
            <a:miter lim="800000"/>
            <a:headEnd/>
            <a:tailEnd/>
          </a:ln>
        </p:spPr>
        <p:txBody>
          <a:bodyPr wrap="square" anchor="ctr"/>
          <a:lstStyle/>
          <a:p>
            <a:pPr algn="ctr"/>
            <a:r>
              <a:rPr lang="en-US" altLang="zh-CN" dirty="0" smtClean="0">
                <a:ea typeface="SimSun" pitchFamily="2" charset="-122"/>
              </a:rPr>
              <a:t>Pricing of Financial Assets</a:t>
            </a:r>
            <a:endParaRPr lang="en-US" altLang="zh-CN" dirty="0">
              <a:ea typeface="SimSun" pitchFamily="2" charset="-122"/>
            </a:endParaRPr>
          </a:p>
        </p:txBody>
      </p:sp>
      <p:sp>
        <p:nvSpPr>
          <p:cNvPr id="28" name="Rectangle 3"/>
          <p:cNvSpPr>
            <a:spLocks noChangeArrowheads="1"/>
          </p:cNvSpPr>
          <p:nvPr/>
        </p:nvSpPr>
        <p:spPr bwMode="auto">
          <a:xfrm>
            <a:off x="152400" y="34290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DCF</a:t>
            </a:r>
            <a:endParaRPr lang="en-US" altLang="zh-CN" dirty="0">
              <a:ea typeface="SimSun" pitchFamily="2" charset="-122"/>
            </a:endParaRPr>
          </a:p>
        </p:txBody>
      </p:sp>
      <p:sp>
        <p:nvSpPr>
          <p:cNvPr id="52" name="Rectangle 3"/>
          <p:cNvSpPr>
            <a:spLocks noChangeArrowheads="1"/>
          </p:cNvSpPr>
          <p:nvPr/>
        </p:nvSpPr>
        <p:spPr bwMode="auto">
          <a:xfrm>
            <a:off x="5715000" y="3429000"/>
            <a:ext cx="1447800" cy="914400"/>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Stock </a:t>
            </a:r>
          </a:p>
          <a:p>
            <a:pPr algn="ctr"/>
            <a:r>
              <a:rPr lang="en-US" altLang="zh-CN" dirty="0" smtClean="0">
                <a:ea typeface="SimSun" pitchFamily="2" charset="-122"/>
              </a:rPr>
              <a:t>Valuation</a:t>
            </a:r>
            <a:endParaRPr lang="en-US" altLang="zh-CN" dirty="0">
              <a:ea typeface="SimSun" pitchFamily="2" charset="-122"/>
            </a:endParaRPr>
          </a:p>
        </p:txBody>
      </p:sp>
      <p:sp>
        <p:nvSpPr>
          <p:cNvPr id="59" name="Rectangle 3"/>
          <p:cNvSpPr>
            <a:spLocks noChangeArrowheads="1"/>
          </p:cNvSpPr>
          <p:nvPr/>
        </p:nvSpPr>
        <p:spPr bwMode="auto">
          <a:xfrm>
            <a:off x="5715000" y="4495800"/>
            <a:ext cx="1447800" cy="914400"/>
          </a:xfrm>
          <a:prstGeom prst="rect">
            <a:avLst/>
          </a:prstGeom>
          <a:solidFill>
            <a:schemeClr val="accent3">
              <a:lumMod val="60000"/>
              <a:lumOff val="40000"/>
            </a:schemeClr>
          </a:solidFill>
          <a:ln w="9525">
            <a:solidFill>
              <a:schemeClr val="tx1"/>
            </a:solidFill>
            <a:miter lim="800000"/>
            <a:headEnd/>
            <a:tailEnd/>
          </a:ln>
        </p:spPr>
        <p:txBody>
          <a:bodyPr wrap="none" anchor="ctr"/>
          <a:lstStyle/>
          <a:p>
            <a:pPr algn="ctr"/>
            <a:r>
              <a:rPr lang="en-US" altLang="zh-CN" dirty="0" smtClean="0">
                <a:ea typeface="SimSun" pitchFamily="2" charset="-122"/>
              </a:rPr>
              <a:t>Asset </a:t>
            </a:r>
          </a:p>
          <a:p>
            <a:pPr algn="ctr"/>
            <a:r>
              <a:rPr lang="en-US" altLang="zh-CN" dirty="0" smtClean="0">
                <a:ea typeface="SimSun" pitchFamily="2" charset="-122"/>
              </a:rPr>
              <a:t>Pricing </a:t>
            </a:r>
          </a:p>
          <a:p>
            <a:pPr algn="ctr"/>
            <a:r>
              <a:rPr lang="en-US" altLang="zh-CN" dirty="0" smtClean="0">
                <a:ea typeface="SimSun" pitchFamily="2" charset="-122"/>
              </a:rPr>
              <a:t>Models</a:t>
            </a:r>
            <a:endParaRPr lang="en-US" altLang="zh-CN" dirty="0">
              <a:ea typeface="SimSun" pitchFamily="2" charset="-122"/>
            </a:endParaRPr>
          </a:p>
        </p:txBody>
      </p:sp>
    </p:spTree>
    <p:extLst>
      <p:ext uri="{BB962C8B-B14F-4D97-AF65-F5344CB8AC3E}">
        <p14:creationId xmlns:p14="http://schemas.microsoft.com/office/powerpoint/2010/main" val="3187628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8"/>
          <p:cNvSpPr>
            <a:spLocks noGrp="1" noChangeArrowheads="1"/>
          </p:cNvSpPr>
          <p:nvPr>
            <p:ph type="title"/>
          </p:nvPr>
        </p:nvSpPr>
        <p:spPr/>
        <p:txBody>
          <a:bodyPr>
            <a:normAutofit/>
          </a:bodyPr>
          <a:lstStyle/>
          <a:p>
            <a:pPr eaLnBrk="1" hangingPunct="1"/>
            <a:r>
              <a:rPr lang="en-US" altLang="en-US" dirty="0" smtClean="0">
                <a:ea typeface="ＭＳ Ｐゴシック" pitchFamily="-1" charset="-128"/>
              </a:rPr>
              <a:t>Solution: Yields for Different Maturities</a:t>
            </a:r>
          </a:p>
        </p:txBody>
      </p:sp>
      <p:sp>
        <p:nvSpPr>
          <p:cNvPr id="49156" name="Rectangle 9"/>
          <p:cNvSpPr>
            <a:spLocks noGrp="1" noChangeArrowheads="1"/>
          </p:cNvSpPr>
          <p:nvPr>
            <p:ph idx="1"/>
          </p:nvPr>
        </p:nvSpPr>
        <p:spPr/>
        <p:txBody>
          <a:bodyPr/>
          <a:lstStyle/>
          <a:p>
            <a:pPr eaLnBrk="1" hangingPunct="1"/>
            <a:r>
              <a:rPr lang="en-US" altLang="en-US" sz="2400" dirty="0" smtClean="0">
                <a:ea typeface="ＭＳ Ｐゴシック" pitchFamily="-1" charset="-128"/>
              </a:rPr>
              <a:t>We have</a:t>
            </a:r>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20</a:t>
            </a:fld>
            <a:endParaRPr lang="en-US" dirty="0"/>
          </a:p>
        </p:txBody>
      </p:sp>
      <p:sp>
        <p:nvSpPr>
          <p:cNvPr id="49157" name="Rectangle 4"/>
          <p:cNvSpPr>
            <a:spLocks noChangeArrowheads="1"/>
          </p:cNvSpPr>
          <p:nvPr/>
        </p:nvSpPr>
        <p:spPr bwMode="auto">
          <a:xfrm>
            <a:off x="0" y="-2286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endParaRPr lang="en-US" altLang="en-US">
              <a:latin typeface="Verdana" pitchFamily="-1" charset="0"/>
            </a:endParaRPr>
          </a:p>
        </p:txBody>
      </p:sp>
      <p:sp>
        <p:nvSpPr>
          <p:cNvPr id="49158" name="Rectangle 9"/>
          <p:cNvSpPr>
            <a:spLocks noChangeArrowheads="1"/>
          </p:cNvSpPr>
          <p:nvPr/>
        </p:nvSpPr>
        <p:spPr bwMode="auto">
          <a:xfrm>
            <a:off x="0" y="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endParaRPr lang="en-US" altLang="en-US">
              <a:latin typeface="Verdana" pitchFamily="-1" charset="0"/>
            </a:endParaRPr>
          </a:p>
        </p:txBody>
      </p:sp>
      <p:sp>
        <p:nvSpPr>
          <p:cNvPr id="49159" name="Rectangle 10"/>
          <p:cNvSpPr>
            <a:spLocks noChangeArrowheads="1"/>
          </p:cNvSpPr>
          <p:nvPr/>
        </p:nvSpPr>
        <p:spPr bwMode="auto">
          <a:xfrm>
            <a:off x="0" y="1057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endParaRPr lang="en-US" altLang="en-US">
              <a:latin typeface="Verdana" pitchFamily="-1" charset="0"/>
            </a:endParaRPr>
          </a:p>
        </p:txBody>
      </p:sp>
      <p:sp>
        <p:nvSpPr>
          <p:cNvPr id="49160" name="Rectangle 11"/>
          <p:cNvSpPr>
            <a:spLocks noChangeArrowheads="1"/>
          </p:cNvSpPr>
          <p:nvPr/>
        </p:nvSpPr>
        <p:spPr bwMode="auto">
          <a:xfrm>
            <a:off x="0" y="21145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endParaRPr lang="en-US" altLang="en-US">
              <a:latin typeface="Verdana" pitchFamily="-1" charset="0"/>
            </a:endParaRPr>
          </a:p>
        </p:txBody>
      </p:sp>
      <p:sp>
        <p:nvSpPr>
          <p:cNvPr id="49161" name="Rectangle 12"/>
          <p:cNvSpPr>
            <a:spLocks noChangeArrowheads="1"/>
          </p:cNvSpPr>
          <p:nvPr/>
        </p:nvSpPr>
        <p:spPr bwMode="auto">
          <a:xfrm>
            <a:off x="0" y="31718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endParaRPr lang="en-US" altLang="en-US">
              <a:latin typeface="Verdana" pitchFamily="-1" charset="0"/>
            </a:endParaRPr>
          </a:p>
        </p:txBody>
      </p:sp>
      <p:graphicFrame>
        <p:nvGraphicFramePr>
          <p:cNvPr id="49154" name="Object 2"/>
          <p:cNvGraphicFramePr>
            <a:graphicFrameLocks noChangeAspect="1"/>
          </p:cNvGraphicFramePr>
          <p:nvPr>
            <p:extLst>
              <p:ext uri="{D42A27DB-BD31-4B8C-83A1-F6EECF244321}">
                <p14:modId xmlns:p14="http://schemas.microsoft.com/office/powerpoint/2010/main" val="1940636235"/>
              </p:ext>
            </p:extLst>
          </p:nvPr>
        </p:nvGraphicFramePr>
        <p:xfrm>
          <a:off x="887413" y="2332037"/>
          <a:ext cx="5715000" cy="2593975"/>
        </p:xfrm>
        <a:graphic>
          <a:graphicData uri="http://schemas.openxmlformats.org/presentationml/2006/ole">
            <mc:AlternateContent xmlns:mc="http://schemas.openxmlformats.org/markup-compatibility/2006">
              <mc:Choice xmlns:v="urn:schemas-microsoft-com:vml" Requires="v">
                <p:oleObj spid="_x0000_s4113" name="Equation" r:id="rId4" imgW="3136900" imgH="1562100" progId="Equation.3">
                  <p:embed/>
                </p:oleObj>
              </mc:Choice>
              <mc:Fallback>
                <p:oleObj name="Equation" r:id="rId4" imgW="3136900" imgH="1562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413" y="2332037"/>
                        <a:ext cx="5715000" cy="259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13"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241698782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8"/>
          <p:cNvSpPr>
            <a:spLocks noGrp="1" noChangeArrowheads="1"/>
          </p:cNvSpPr>
          <p:nvPr>
            <p:ph type="title"/>
          </p:nvPr>
        </p:nvSpPr>
        <p:spPr/>
        <p:txBody>
          <a:bodyPr>
            <a:normAutofit/>
          </a:bodyPr>
          <a:lstStyle/>
          <a:p>
            <a:r>
              <a:rPr lang="en-US" altLang="en-US" dirty="0" smtClean="0"/>
              <a:t>Solution: Yields for Different Maturities</a:t>
            </a:r>
          </a:p>
        </p:txBody>
      </p:sp>
      <p:sp>
        <p:nvSpPr>
          <p:cNvPr id="51203" name="Rectangle 9"/>
          <p:cNvSpPr>
            <a:spLocks noGrp="1" noChangeArrowheads="1"/>
          </p:cNvSpPr>
          <p:nvPr>
            <p:ph idx="1"/>
          </p:nvPr>
        </p:nvSpPr>
        <p:spPr/>
        <p:txBody>
          <a:bodyPr/>
          <a:lstStyle/>
          <a:p>
            <a:r>
              <a:rPr lang="en-US" altLang="en-US" dirty="0" smtClean="0"/>
              <a:t>Solving for the YTM of a zero-coupon bond is the same process we used to solve for the rate of return. </a:t>
            </a:r>
          </a:p>
          <a:p>
            <a:r>
              <a:rPr lang="en-US" altLang="en-US" dirty="0" smtClean="0"/>
              <a:t>Indeed, the YTM is the rate of return of buying the bond.</a:t>
            </a:r>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21</a:t>
            </a:fld>
            <a:endParaRPr lang="en-US" dirty="0"/>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271602346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2"/>
          <p:cNvSpPr>
            <a:spLocks noGrp="1" noChangeArrowheads="1"/>
          </p:cNvSpPr>
          <p:nvPr>
            <p:ph type="title"/>
          </p:nvPr>
        </p:nvSpPr>
        <p:spPr/>
        <p:txBody>
          <a:bodyPr>
            <a:normAutofit/>
          </a:bodyPr>
          <a:lstStyle/>
          <a:p>
            <a:r>
              <a:rPr lang="en-US" altLang="en-US" dirty="0" smtClean="0"/>
              <a:t>Example: Computing the Price of a Zero-Coupon Bond</a:t>
            </a:r>
          </a:p>
        </p:txBody>
      </p:sp>
      <p:sp>
        <p:nvSpPr>
          <p:cNvPr id="67587" name="Rectangle 13"/>
          <p:cNvSpPr>
            <a:spLocks noGrp="1" noChangeArrowheads="1"/>
          </p:cNvSpPr>
          <p:nvPr>
            <p:ph idx="1"/>
          </p:nvPr>
        </p:nvSpPr>
        <p:spPr/>
        <p:txBody>
          <a:bodyPr/>
          <a:lstStyle/>
          <a:p>
            <a:r>
              <a:rPr lang="en-US" altLang="en-US" dirty="0" smtClean="0"/>
              <a:t>Given the yield curve below, what is the price of a 5-year “risk-free” zero-coupon bond with a face value of $100?  </a:t>
            </a:r>
          </a:p>
          <a:p>
            <a:endParaRPr lang="en-US" altLang="en-US" dirty="0" smtClean="0"/>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22</a:t>
            </a:fld>
            <a:endParaRPr lang="en-US" dirty="0"/>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pic>
        <p:nvPicPr>
          <p:cNvPr id="7" name="Picture 3" descr="fig06_02.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8399" y="2589655"/>
            <a:ext cx="5181601" cy="326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168293626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8"/>
          <p:cNvSpPr>
            <a:spLocks noGrp="1" noChangeArrowheads="1"/>
          </p:cNvSpPr>
          <p:nvPr>
            <p:ph type="title"/>
          </p:nvPr>
        </p:nvSpPr>
        <p:spPr/>
        <p:txBody>
          <a:bodyPr>
            <a:normAutofit/>
          </a:bodyPr>
          <a:lstStyle/>
          <a:p>
            <a:r>
              <a:rPr lang="en-US" altLang="en-US" dirty="0" smtClean="0"/>
              <a:t>Example: Computing the Price of a Zero-Coupon Bond</a:t>
            </a:r>
          </a:p>
        </p:txBody>
      </p:sp>
      <p:sp>
        <p:nvSpPr>
          <p:cNvPr id="69635" name="Rectangle 9"/>
          <p:cNvSpPr>
            <a:spLocks noGrp="1" noChangeArrowheads="1"/>
          </p:cNvSpPr>
          <p:nvPr>
            <p:ph idx="1"/>
          </p:nvPr>
        </p:nvSpPr>
        <p:spPr/>
        <p:txBody>
          <a:bodyPr/>
          <a:lstStyle/>
          <a:p>
            <a:r>
              <a:rPr lang="en-US" altLang="en-US" dirty="0" smtClean="0"/>
              <a:t>We can use the bond’s yield to maturity to compute the bond’s price as the present value of its face amount, where the discount rate is the bond’s yield to maturity. </a:t>
            </a:r>
          </a:p>
          <a:p>
            <a:r>
              <a:rPr lang="en-US" altLang="en-US" dirty="0" smtClean="0"/>
              <a:t>From the yield curve, the yield to maturity for </a:t>
            </a:r>
            <a:r>
              <a:rPr lang="en-US" altLang="en-US" b="1" dirty="0" smtClean="0"/>
              <a:t>5-year</a:t>
            </a:r>
            <a:r>
              <a:rPr lang="en-US" altLang="en-US" dirty="0" smtClean="0"/>
              <a:t> “risk-free” zero-coupon bonds is </a:t>
            </a:r>
            <a:r>
              <a:rPr lang="en-US" altLang="en-US" b="1" dirty="0" smtClean="0"/>
              <a:t>5.0%</a:t>
            </a:r>
            <a:r>
              <a:rPr lang="en-US" altLang="en-US" dirty="0" smtClean="0"/>
              <a:t>.</a:t>
            </a:r>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23</a:t>
            </a:fld>
            <a:endParaRPr lang="en-US" dirty="0"/>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126729061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9"/>
          <p:cNvSpPr>
            <a:spLocks noGrp="1" noChangeArrowheads="1"/>
          </p:cNvSpPr>
          <p:nvPr>
            <p:ph type="title"/>
          </p:nvPr>
        </p:nvSpPr>
        <p:spPr/>
        <p:txBody>
          <a:bodyPr/>
          <a:lstStyle/>
          <a:p>
            <a:r>
              <a:rPr lang="en-US" altLang="en-US" sz="2400" b="0" dirty="0" smtClean="0">
                <a:ea typeface="ＭＳ Ｐゴシック" pitchFamily="-1" charset="-128"/>
              </a:rPr>
              <a:t>Zero-Coupon Yield Curve Consistent with the Bond Prices in Example</a:t>
            </a:r>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24</a:t>
            </a:fld>
            <a:endParaRPr lang="en-US" dirty="0"/>
          </a:p>
        </p:txBody>
      </p:sp>
      <p:pic>
        <p:nvPicPr>
          <p:cNvPr id="65539" name="Picture 3" descr="fig06_02.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 y="1353832"/>
            <a:ext cx="7239000"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cxnSp>
        <p:nvCxnSpPr>
          <p:cNvPr id="4" name="Straight Connector 3"/>
          <p:cNvCxnSpPr/>
          <p:nvPr/>
        </p:nvCxnSpPr>
        <p:spPr>
          <a:xfrm flipV="1">
            <a:off x="7020272" y="2259733"/>
            <a:ext cx="0" cy="3024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619672" y="2259733"/>
            <a:ext cx="54006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174789305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9"/>
          <p:cNvSpPr>
            <a:spLocks noGrp="1" noChangeArrowheads="1"/>
          </p:cNvSpPr>
          <p:nvPr>
            <p:ph type="title"/>
          </p:nvPr>
        </p:nvSpPr>
        <p:spPr/>
        <p:txBody>
          <a:bodyPr>
            <a:normAutofit/>
          </a:bodyPr>
          <a:lstStyle/>
          <a:p>
            <a:r>
              <a:rPr lang="en-US" altLang="en-US" dirty="0" smtClean="0"/>
              <a:t>Example: Computing the Price of a Zero-Coupon Bond</a:t>
            </a:r>
          </a:p>
        </p:txBody>
      </p:sp>
      <p:sp>
        <p:nvSpPr>
          <p:cNvPr id="71684" name="Rectangle 40"/>
          <p:cNvSpPr>
            <a:spLocks noGrp="1" noChangeArrowheads="1"/>
          </p:cNvSpPr>
          <p:nvPr>
            <p:ph idx="1"/>
          </p:nvPr>
        </p:nvSpPr>
        <p:spPr/>
        <p:txBody>
          <a:bodyPr/>
          <a:lstStyle/>
          <a:p>
            <a:r>
              <a:rPr lang="en-US" altLang="en-US" smtClean="0"/>
              <a:t>Execute:</a:t>
            </a:r>
          </a:p>
          <a:p>
            <a:endParaRPr lang="en-US" altLang="en-US" smtClean="0"/>
          </a:p>
          <a:p>
            <a:endParaRPr lang="en-US" altLang="en-US" smtClean="0"/>
          </a:p>
        </p:txBody>
      </p:sp>
      <p:sp>
        <p:nvSpPr>
          <p:cNvPr id="2" name="Slide Number Placeholder 1"/>
          <p:cNvSpPr>
            <a:spLocks noGrp="1"/>
          </p:cNvSpPr>
          <p:nvPr>
            <p:ph type="sldNum" sz="quarter" idx="10"/>
          </p:nvPr>
        </p:nvSpPr>
        <p:spPr>
          <a:prstGeom prst="rect">
            <a:avLst/>
          </a:prstGeom>
        </p:spPr>
        <p:txBody>
          <a:bodyPr/>
          <a:lstStyle/>
          <a:p>
            <a:fld id="{EAE15FBB-C212-4CCE-963E-E89263F0DE18}" type="slidenum">
              <a:rPr lang="en-US" smtClean="0"/>
              <a:pPr/>
              <a:t>25</a:t>
            </a:fld>
            <a:endParaRPr lang="en-US"/>
          </a:p>
        </p:txBody>
      </p:sp>
      <p:graphicFrame>
        <p:nvGraphicFramePr>
          <p:cNvPr id="71682" name="Object 2"/>
          <p:cNvGraphicFramePr>
            <a:graphicFrameLocks noChangeAspect="1"/>
          </p:cNvGraphicFramePr>
          <p:nvPr>
            <p:extLst/>
          </p:nvPr>
        </p:nvGraphicFramePr>
        <p:xfrm>
          <a:off x="971600" y="3618084"/>
          <a:ext cx="5105400" cy="765175"/>
        </p:xfrm>
        <a:graphic>
          <a:graphicData uri="http://schemas.openxmlformats.org/presentationml/2006/ole">
            <mc:AlternateContent xmlns:mc="http://schemas.openxmlformats.org/markup-compatibility/2006">
              <mc:Choice xmlns:v="urn:schemas-microsoft-com:vml" Requires="v">
                <p:oleObj spid="_x0000_s5137" r:id="rId4" imgW="1524000" imgH="228600" progId="Equation.DSMT4">
                  <p:embed/>
                </p:oleObj>
              </mc:Choice>
              <mc:Fallback>
                <p:oleObj r:id="rId4" imgW="15240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3618084"/>
                        <a:ext cx="5105400" cy="765175"/>
                      </a:xfrm>
                      <a:prstGeom prst="rect">
                        <a:avLst/>
                      </a:prstGeom>
                      <a:solidFill>
                        <a:srgbClr val="FFF4D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pic>
        <p:nvPicPr>
          <p:cNvPr id="8" name="Picture 3"/>
          <p:cNvPicPr>
            <a:picLocks noChangeAspect="1" noChangeArrowheads="1"/>
          </p:cNvPicPr>
          <p:nvPr/>
        </p:nvPicPr>
        <p:blipFill>
          <a:blip r:embed="rId6" cstate="print"/>
          <a:srcRect/>
          <a:stretch>
            <a:fillRect/>
          </a:stretch>
        </p:blipFill>
        <p:spPr bwMode="auto">
          <a:xfrm>
            <a:off x="1115616" y="2413277"/>
            <a:ext cx="9952741" cy="943715"/>
          </a:xfrm>
          <a:prstGeom prst="rect">
            <a:avLst/>
          </a:prstGeom>
          <a:noFill/>
          <a:ln w="9525">
            <a:noFill/>
            <a:miter lim="800000"/>
            <a:headEnd/>
            <a:tailEnd/>
          </a:ln>
          <a:effectLst/>
        </p:spPr>
      </p:pic>
      <p:sp>
        <p:nvSpPr>
          <p:cNvPr id="9" name="Rectangle 8"/>
          <p:cNvSpPr/>
          <p:nvPr/>
        </p:nvSpPr>
        <p:spPr>
          <a:xfrm>
            <a:off x="971600" y="2348880"/>
            <a:ext cx="3312368"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73338510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8"/>
          <p:cNvSpPr>
            <a:spLocks noGrp="1" noChangeArrowheads="1"/>
          </p:cNvSpPr>
          <p:nvPr>
            <p:ph type="title"/>
          </p:nvPr>
        </p:nvSpPr>
        <p:spPr/>
        <p:txBody>
          <a:bodyPr>
            <a:normAutofit/>
          </a:bodyPr>
          <a:lstStyle/>
          <a:p>
            <a:r>
              <a:rPr lang="en-US" altLang="en-US" dirty="0" smtClean="0"/>
              <a:t>Example: Computing the Price of a Zero-Coupon Bond</a:t>
            </a:r>
          </a:p>
        </p:txBody>
      </p:sp>
      <p:sp>
        <p:nvSpPr>
          <p:cNvPr id="73731" name="Rectangle 9"/>
          <p:cNvSpPr>
            <a:spLocks noGrp="1" noChangeArrowheads="1"/>
          </p:cNvSpPr>
          <p:nvPr>
            <p:ph idx="1"/>
          </p:nvPr>
        </p:nvSpPr>
        <p:spPr/>
        <p:txBody>
          <a:bodyPr/>
          <a:lstStyle/>
          <a:p>
            <a:r>
              <a:rPr lang="en-US" altLang="en-US" dirty="0" smtClean="0"/>
              <a:t>We can compute the price of a zero-coupon bond simply by computing the </a:t>
            </a:r>
            <a:r>
              <a:rPr lang="en-US" altLang="en-US" b="1" dirty="0" smtClean="0"/>
              <a:t>present value </a:t>
            </a:r>
            <a:r>
              <a:rPr lang="en-US" altLang="en-US" dirty="0" smtClean="0"/>
              <a:t>of the face amount using the bond’s yield to maturity.  </a:t>
            </a:r>
          </a:p>
          <a:p>
            <a:r>
              <a:rPr lang="en-US" altLang="en-US" dirty="0" smtClean="0"/>
              <a:t>Note that the price of the 5-year zero-coupon bond is even lower than the price of the other zero-coupon bonds in Example 6.1, because the face amount is the same but we must wait longer to receive it.</a:t>
            </a:r>
          </a:p>
        </p:txBody>
      </p:sp>
      <p:sp>
        <p:nvSpPr>
          <p:cNvPr id="2" name="Slide Number Placeholder 1"/>
          <p:cNvSpPr>
            <a:spLocks noGrp="1"/>
          </p:cNvSpPr>
          <p:nvPr>
            <p:ph type="sldNum" sz="quarter" idx="10"/>
          </p:nvPr>
        </p:nvSpPr>
        <p:spPr>
          <a:prstGeom prst="rect">
            <a:avLst/>
          </a:prstGeom>
        </p:spPr>
        <p:txBody>
          <a:bodyPr/>
          <a:lstStyle/>
          <a:p>
            <a:fld id="{EAE15FBB-C212-4CCE-963E-E89263F0DE18}" type="slidenum">
              <a:rPr lang="en-US" smtClean="0"/>
              <a:pPr/>
              <a:t>26</a:t>
            </a:fld>
            <a:endParaRPr 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363632722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
          <p:cNvSpPr>
            <a:spLocks noGrp="1" noChangeArrowheads="1"/>
          </p:cNvSpPr>
          <p:nvPr>
            <p:ph type="title"/>
          </p:nvPr>
        </p:nvSpPr>
        <p:spPr/>
        <p:txBody>
          <a:bodyPr>
            <a:normAutofit/>
          </a:bodyPr>
          <a:lstStyle/>
          <a:p>
            <a:r>
              <a:rPr lang="en-US" altLang="en-US" dirty="0" smtClean="0"/>
              <a:t>Your Turn!</a:t>
            </a:r>
          </a:p>
        </p:txBody>
      </p:sp>
      <p:sp>
        <p:nvSpPr>
          <p:cNvPr id="75779" name="Rectangle 11"/>
          <p:cNvSpPr>
            <a:spLocks noGrp="1" noChangeArrowheads="1"/>
          </p:cNvSpPr>
          <p:nvPr>
            <p:ph idx="1"/>
          </p:nvPr>
        </p:nvSpPr>
        <p:spPr/>
        <p:txBody>
          <a:bodyPr/>
          <a:lstStyle/>
          <a:p>
            <a:r>
              <a:rPr lang="en-US" altLang="en-US" dirty="0" smtClean="0"/>
              <a:t>Given the yield curve below, what is the price of a </a:t>
            </a:r>
            <a:r>
              <a:rPr lang="en-US" altLang="en-US" b="1" dirty="0" smtClean="0"/>
              <a:t>3-year</a:t>
            </a:r>
            <a:r>
              <a:rPr lang="en-US" altLang="en-US" dirty="0" smtClean="0"/>
              <a:t> risk-free zero-coupon bond with a face value of </a:t>
            </a:r>
            <a:r>
              <a:rPr lang="en-US" altLang="en-US" b="1" dirty="0" smtClean="0"/>
              <a:t>$900</a:t>
            </a:r>
            <a:r>
              <a:rPr lang="en-US" altLang="en-US" dirty="0" smtClean="0"/>
              <a:t>?  </a:t>
            </a:r>
          </a:p>
        </p:txBody>
      </p:sp>
      <p:sp>
        <p:nvSpPr>
          <p:cNvPr id="2" name="Slide Number Placeholder 1"/>
          <p:cNvSpPr>
            <a:spLocks noGrp="1"/>
          </p:cNvSpPr>
          <p:nvPr>
            <p:ph type="sldNum" sz="quarter" idx="10"/>
          </p:nvPr>
        </p:nvSpPr>
        <p:spPr>
          <a:prstGeom prst="rect">
            <a:avLst/>
          </a:prstGeom>
        </p:spPr>
        <p:txBody>
          <a:bodyPr/>
          <a:lstStyle/>
          <a:p>
            <a:fld id="{EAE15FBB-C212-4CCE-963E-E89263F0DE18}" type="slidenum">
              <a:rPr lang="en-US" smtClean="0"/>
              <a:pPr/>
              <a:t>27</a:t>
            </a:fld>
            <a:endParaRPr 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pic>
        <p:nvPicPr>
          <p:cNvPr id="7" name="Picture 3" descr="fig06_02.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8399" y="2589655"/>
            <a:ext cx="5181601" cy="326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161947874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TW" dirty="0" smtClean="0"/>
              <a:t>Your Turn (PRS please)</a:t>
            </a:r>
            <a:endParaRPr lang="zh-TW" altLang="en-US" dirty="0"/>
          </a:p>
        </p:txBody>
      </p:sp>
      <p:sp>
        <p:nvSpPr>
          <p:cNvPr id="9" name="Content Placeholder 8"/>
          <p:cNvSpPr>
            <a:spLocks noGrp="1"/>
          </p:cNvSpPr>
          <p:nvPr>
            <p:ph idx="1"/>
          </p:nvPr>
        </p:nvSpPr>
        <p:spPr/>
        <p:txBody>
          <a:bodyPr>
            <a:normAutofit/>
          </a:bodyPr>
          <a:lstStyle/>
          <a:p>
            <a:r>
              <a:rPr lang="en-US" altLang="zh-TW" dirty="0" smtClean="0"/>
              <a:t>The price is:</a:t>
            </a:r>
          </a:p>
          <a:p>
            <a:r>
              <a:rPr lang="en-US" altLang="zh-TW" dirty="0" smtClean="0"/>
              <a:t>$900</a:t>
            </a:r>
          </a:p>
          <a:p>
            <a:r>
              <a:rPr lang="en-US" altLang="zh-TW" dirty="0" smtClean="0"/>
              <a:t>$879</a:t>
            </a:r>
          </a:p>
          <a:p>
            <a:r>
              <a:rPr lang="en-US" altLang="zh-TW" dirty="0" smtClean="0"/>
              <a:t>$788.67</a:t>
            </a:r>
          </a:p>
          <a:p>
            <a:endParaRPr lang="en-US" altLang="zh-TW" dirty="0" smtClean="0"/>
          </a:p>
          <a:p>
            <a:pPr lvl="1"/>
            <a:endParaRPr lang="en-US" altLang="zh-TW" dirty="0" smtClean="0"/>
          </a:p>
          <a:p>
            <a:endParaRPr lang="en-US" altLang="zh-TW" dirty="0" smtClean="0"/>
          </a:p>
          <a:p>
            <a:endParaRPr lang="en-US" altLang="zh-TW" dirty="0" smtClean="0"/>
          </a:p>
          <a:p>
            <a:endParaRPr lang="zh-TW" altLang="en-US" dirty="0"/>
          </a:p>
        </p:txBody>
      </p:sp>
      <p:sp>
        <p:nvSpPr>
          <p:cNvPr id="4" name="Slide Number Placeholder 3"/>
          <p:cNvSpPr>
            <a:spLocks noGrp="1"/>
          </p:cNvSpPr>
          <p:nvPr>
            <p:ph type="sldNum" sz="quarter" idx="10"/>
          </p:nvPr>
        </p:nvSpPr>
        <p:spPr>
          <a:prstGeom prst="rect">
            <a:avLst/>
          </a:prstGeom>
        </p:spPr>
        <p:txBody>
          <a:bodyPr/>
          <a:lstStyle/>
          <a:p>
            <a:fld id="{79947206-A084-463E-B389-AE0EABF40FF9}" type="slidenum">
              <a:rPr lang="en-US" smtClean="0"/>
              <a:pPr/>
              <a:t>28</a:t>
            </a:fld>
            <a:endParaRPr lang="en-US" dirty="0"/>
          </a:p>
        </p:txBody>
      </p:sp>
      <p:pic>
        <p:nvPicPr>
          <p:cNvPr id="10" name="Picture 3" descr="C:\Users\Wolfgang\Documents\ED.PRES\06_Purchased Copyrighted Contend\istockphoto\iStock_000008335931Smal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5220071" y="2276872"/>
            <a:ext cx="3640555" cy="3384376"/>
          </a:xfrm>
          <a:prstGeom prst="rect">
            <a:avLst/>
          </a:prstGeom>
        </p:spPr>
      </p:pic>
      <p:sp>
        <p:nvSpPr>
          <p:cNvPr id="6"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8394613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9"/>
          <p:cNvSpPr>
            <a:spLocks noGrp="1" noChangeArrowheads="1"/>
          </p:cNvSpPr>
          <p:nvPr>
            <p:ph type="title"/>
          </p:nvPr>
        </p:nvSpPr>
        <p:spPr/>
        <p:txBody>
          <a:bodyPr>
            <a:normAutofit/>
          </a:bodyPr>
          <a:lstStyle/>
          <a:p>
            <a:r>
              <a:rPr lang="en-US" altLang="en-US" dirty="0" smtClean="0"/>
              <a:t>Solution: Computing the Price of a Zero-Coupon Bond</a:t>
            </a:r>
          </a:p>
        </p:txBody>
      </p:sp>
      <p:sp>
        <p:nvSpPr>
          <p:cNvPr id="77827" name="Rectangle 10"/>
          <p:cNvSpPr>
            <a:spLocks noGrp="1" noChangeArrowheads="1"/>
          </p:cNvSpPr>
          <p:nvPr>
            <p:ph idx="1"/>
          </p:nvPr>
        </p:nvSpPr>
        <p:spPr/>
        <p:txBody>
          <a:bodyPr/>
          <a:lstStyle/>
          <a:p>
            <a:r>
              <a:rPr lang="en-US" altLang="en-US" dirty="0" smtClean="0"/>
              <a:t>We can use the bond’s yield to maturity to compute the bond’s price as the present value of its face amount, where the discount rate is the bond’s yield to maturity. </a:t>
            </a:r>
          </a:p>
          <a:p>
            <a:r>
              <a:rPr lang="en-US" altLang="en-US" b="1" dirty="0" smtClean="0"/>
              <a:t>From the yield curve</a:t>
            </a:r>
            <a:r>
              <a:rPr lang="en-US" altLang="en-US" dirty="0" smtClean="0"/>
              <a:t>, the yield to maturity for </a:t>
            </a:r>
            <a:r>
              <a:rPr lang="en-US" altLang="en-US" b="1" dirty="0" smtClean="0"/>
              <a:t>3-year</a:t>
            </a:r>
            <a:r>
              <a:rPr lang="en-US" altLang="en-US" dirty="0" smtClean="0"/>
              <a:t> risk-free zero-coupon bonds is </a:t>
            </a:r>
            <a:r>
              <a:rPr lang="en-US" altLang="en-US" b="1" dirty="0" smtClean="0"/>
              <a:t>4.50%</a:t>
            </a:r>
            <a:r>
              <a:rPr lang="en-US" altLang="en-US" dirty="0" smtClean="0"/>
              <a:t>.</a:t>
            </a:r>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29</a:t>
            </a:fld>
            <a:endParaRPr lang="en-US" dirty="0"/>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58920137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9D872A7E-2B3C-4E24-917C-D58E6D5AD492}" type="slidenum">
              <a:rPr lang="en-US" altLang="en-US" smtClean="0"/>
              <a:pPr>
                <a:defRPr/>
              </a:pPr>
              <a:t>3</a:t>
            </a:fld>
            <a:endParaRPr lang="en-US" altLang="en-US"/>
          </a:p>
        </p:txBody>
      </p:sp>
      <p:sp>
        <p:nvSpPr>
          <p:cNvPr id="3" name="Footer Placeholder 2"/>
          <p:cNvSpPr>
            <a:spLocks noGrp="1"/>
          </p:cNvSpPr>
          <p:nvPr>
            <p:ph type="ftr" sz="quarter" idx="11"/>
          </p:nvPr>
        </p:nvSpPr>
        <p:spPr/>
        <p:txBody>
          <a:bodyPr/>
          <a:lstStyle/>
          <a:p>
            <a:pPr>
              <a:defRPr/>
            </a:pPr>
            <a:r>
              <a:rPr lang="en-US" altLang="en-US" dirty="0" smtClean="0"/>
              <a:t>Foundations of Interest Rates</a:t>
            </a:r>
            <a:endParaRPr lang="en-US" altLang="en-US" dirty="0"/>
          </a:p>
        </p:txBody>
      </p:sp>
      <p:sp>
        <p:nvSpPr>
          <p:cNvPr id="4"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dirty="0">
                <a:ea typeface="SimSun" pitchFamily="2" charset="-122"/>
              </a:rPr>
              <a:t>Overview</a:t>
            </a:r>
          </a:p>
        </p:txBody>
      </p:sp>
      <p:sp>
        <p:nvSpPr>
          <p:cNvPr id="8" name="Rectangle 7"/>
          <p:cNvSpPr/>
          <p:nvPr/>
        </p:nvSpPr>
        <p:spPr>
          <a:xfrm>
            <a:off x="2819400" y="3124200"/>
            <a:ext cx="5867400" cy="23622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33400" indent="-533400">
              <a:buFontTx/>
              <a:buNone/>
            </a:pPr>
            <a:r>
              <a:rPr lang="en-US" altLang="en-US" sz="2400" dirty="0" smtClean="0">
                <a:solidFill>
                  <a:schemeClr val="tx1"/>
                </a:solidFill>
              </a:rPr>
              <a:t>Students will establish an understanding of</a:t>
            </a:r>
          </a:p>
          <a:p>
            <a:pPr marL="533400" indent="-533400">
              <a:buFontTx/>
              <a:buAutoNum type="arabicPeriod"/>
            </a:pPr>
            <a:r>
              <a:rPr lang="en-US" altLang="en-US" sz="2400" dirty="0" smtClean="0">
                <a:solidFill>
                  <a:schemeClr val="tx1"/>
                </a:solidFill>
              </a:rPr>
              <a:t>Bond Pricing Basics</a:t>
            </a:r>
          </a:p>
          <a:p>
            <a:pPr marL="990600" lvl="1" indent="-533400">
              <a:buFontTx/>
              <a:buAutoNum type="arabicPeriod"/>
            </a:pPr>
            <a:r>
              <a:rPr lang="en-US" altLang="en-US" sz="2400" dirty="0" smtClean="0">
                <a:solidFill>
                  <a:schemeClr val="tx1"/>
                </a:solidFill>
              </a:rPr>
              <a:t>Zero Coupon Bond</a:t>
            </a:r>
          </a:p>
          <a:p>
            <a:pPr marL="990600" lvl="1" indent="-533400">
              <a:buFontTx/>
              <a:buAutoNum type="arabicPeriod"/>
            </a:pPr>
            <a:r>
              <a:rPr lang="en-US" altLang="en-US" sz="2400" dirty="0" smtClean="0">
                <a:solidFill>
                  <a:schemeClr val="tx1"/>
                </a:solidFill>
              </a:rPr>
              <a:t>Coupon Bond</a:t>
            </a:r>
          </a:p>
          <a:p>
            <a:pPr marL="533400" indent="-533400">
              <a:buFontTx/>
              <a:buAutoNum type="arabicPeriod"/>
            </a:pPr>
            <a:r>
              <a:rPr lang="en-US" altLang="en-US" sz="2400" dirty="0" smtClean="0">
                <a:solidFill>
                  <a:schemeClr val="tx1"/>
                </a:solidFill>
              </a:rPr>
              <a:t>Computing interest for short term debt</a:t>
            </a:r>
          </a:p>
        </p:txBody>
      </p:sp>
      <p:sp>
        <p:nvSpPr>
          <p:cNvPr id="9" name="Rectangle 3"/>
          <p:cNvSpPr>
            <a:spLocks noChangeArrowheads="1"/>
          </p:cNvSpPr>
          <p:nvPr/>
        </p:nvSpPr>
        <p:spPr bwMode="auto">
          <a:xfrm>
            <a:off x="152400" y="44958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Basics of</a:t>
            </a:r>
          </a:p>
          <a:p>
            <a:pPr algn="ctr"/>
            <a:r>
              <a:rPr lang="en-US" altLang="zh-CN" dirty="0" smtClean="0">
                <a:ea typeface="SimSun" pitchFamily="2" charset="-122"/>
              </a:rPr>
              <a:t>Interest Rates</a:t>
            </a:r>
            <a:endParaRPr lang="en-US" altLang="zh-CN" dirty="0">
              <a:ea typeface="SimSun" pitchFamily="2" charset="-122"/>
            </a:endParaRPr>
          </a:p>
        </p:txBody>
      </p:sp>
      <p:sp>
        <p:nvSpPr>
          <p:cNvPr id="10" name="Rectangle 3"/>
          <p:cNvSpPr>
            <a:spLocks noChangeArrowheads="1"/>
          </p:cNvSpPr>
          <p:nvPr/>
        </p:nvSpPr>
        <p:spPr bwMode="auto">
          <a:xfrm>
            <a:off x="152400" y="34290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DCF</a:t>
            </a:r>
            <a:endParaRPr lang="en-US" altLang="zh-CN" dirty="0">
              <a:ea typeface="SimSun" pitchFamily="2" charset="-122"/>
            </a:endParaRPr>
          </a:p>
        </p:txBody>
      </p:sp>
      <p:sp>
        <p:nvSpPr>
          <p:cNvPr id="11" name="Rectangle 16"/>
          <p:cNvSpPr>
            <a:spLocks noChangeArrowheads="1"/>
          </p:cNvSpPr>
          <p:nvPr/>
        </p:nvSpPr>
        <p:spPr bwMode="auto">
          <a:xfrm>
            <a:off x="152400" y="1676400"/>
            <a:ext cx="1600200" cy="15240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dirty="0" smtClean="0">
                <a:ea typeface="SimSun" pitchFamily="2" charset="-122"/>
              </a:rPr>
              <a:t>Foundations of</a:t>
            </a:r>
          </a:p>
          <a:p>
            <a:pPr algn="ctr"/>
            <a:r>
              <a:rPr lang="en-US" altLang="zh-CN" dirty="0" smtClean="0">
                <a:ea typeface="SimSun" pitchFamily="2" charset="-122"/>
              </a:rPr>
              <a:t> Interest Rates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9"/>
          <p:cNvSpPr>
            <a:spLocks noGrp="1" noChangeArrowheads="1"/>
          </p:cNvSpPr>
          <p:nvPr>
            <p:ph type="title"/>
          </p:nvPr>
        </p:nvSpPr>
        <p:spPr/>
        <p:txBody>
          <a:bodyPr/>
          <a:lstStyle/>
          <a:p>
            <a:r>
              <a:rPr lang="en-US" altLang="en-US" sz="2400" b="0" dirty="0" smtClean="0">
                <a:ea typeface="ＭＳ Ｐゴシック" pitchFamily="-1" charset="-128"/>
              </a:rPr>
              <a:t>Zero-Coupon Yield Curve Consistent with the Bond Prices in Example</a:t>
            </a:r>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30</a:t>
            </a:fld>
            <a:endParaRPr lang="en-US" dirty="0"/>
          </a:p>
        </p:txBody>
      </p:sp>
      <p:pic>
        <p:nvPicPr>
          <p:cNvPr id="65539" name="Picture 3" descr="fig06_02.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379538"/>
            <a:ext cx="7239000"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cxnSp>
        <p:nvCxnSpPr>
          <p:cNvPr id="4" name="Straight Connector 3"/>
          <p:cNvCxnSpPr/>
          <p:nvPr/>
        </p:nvCxnSpPr>
        <p:spPr>
          <a:xfrm flipV="1">
            <a:off x="5105400" y="3048000"/>
            <a:ext cx="0" cy="2304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76273" y="3048000"/>
            <a:ext cx="324036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201095280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a:bodyPr>
          <a:lstStyle/>
          <a:p>
            <a:r>
              <a:rPr lang="en-US" altLang="en-US" dirty="0" smtClean="0"/>
              <a:t>Solution: Computing the Price of a Zero-Coupon Bond</a:t>
            </a:r>
          </a:p>
        </p:txBody>
      </p:sp>
      <p:sp>
        <p:nvSpPr>
          <p:cNvPr id="79875" name="Rectangle 33"/>
          <p:cNvSpPr>
            <a:spLocks noGrp="1" noChangeArrowheads="1"/>
          </p:cNvSpPr>
          <p:nvPr>
            <p:ph idx="1"/>
          </p:nvPr>
        </p:nvSpPr>
        <p:spPr/>
        <p:txBody>
          <a:bodyPr/>
          <a:lstStyle/>
          <a:p>
            <a:pPr eaLnBrk="1" hangingPunct="1">
              <a:buFontTx/>
              <a:buNone/>
            </a:pPr>
            <a:r>
              <a:rPr lang="en-US" altLang="en-US" dirty="0" smtClean="0">
                <a:ea typeface="ＭＳ Ｐゴシック" pitchFamily="-1" charset="-128"/>
              </a:rPr>
              <a:t>Execute:</a:t>
            </a:r>
          </a:p>
          <a:p>
            <a:pPr eaLnBrk="1" hangingPunct="1">
              <a:buFontTx/>
              <a:buNone/>
            </a:pPr>
            <a:endParaRPr lang="en-US" altLang="en-US" b="1" dirty="0" smtClean="0">
              <a:solidFill>
                <a:srgbClr val="00646D"/>
              </a:solidFill>
              <a:ea typeface="ＭＳ Ｐゴシック" pitchFamily="-1" charset="-128"/>
            </a:endParaRPr>
          </a:p>
          <a:p>
            <a:pPr eaLnBrk="1" hangingPunct="1">
              <a:buFontTx/>
              <a:buNone/>
            </a:pPr>
            <a:endParaRPr lang="en-US" altLang="en-US" b="1" dirty="0" smtClean="0">
              <a:solidFill>
                <a:srgbClr val="00646D"/>
              </a:solidFill>
              <a:ea typeface="ＭＳ Ｐゴシック" pitchFamily="-1" charset="-128"/>
            </a:endParaRPr>
          </a:p>
          <a:p>
            <a:pPr eaLnBrk="1" hangingPunct="1">
              <a:buFontTx/>
              <a:buNone/>
            </a:pPr>
            <a:r>
              <a:rPr lang="en-US" altLang="en-US" dirty="0" smtClean="0">
                <a:ea typeface="ＭＳ Ｐゴシック" pitchFamily="-1" charset="-128"/>
              </a:rPr>
              <a:t>	</a:t>
            </a:r>
          </a:p>
        </p:txBody>
      </p:sp>
      <p:sp>
        <p:nvSpPr>
          <p:cNvPr id="2" name="Slide Number Placeholder 1"/>
          <p:cNvSpPr>
            <a:spLocks noGrp="1"/>
          </p:cNvSpPr>
          <p:nvPr>
            <p:ph type="sldNum" sz="quarter" idx="10"/>
          </p:nvPr>
        </p:nvSpPr>
        <p:spPr>
          <a:prstGeom prst="rect">
            <a:avLst/>
          </a:prstGeom>
        </p:spPr>
        <p:txBody>
          <a:bodyPr/>
          <a:lstStyle/>
          <a:p>
            <a:fld id="{EAE15FBB-C212-4CCE-963E-E89263F0DE18}" type="slidenum">
              <a:rPr lang="en-US" smtClean="0"/>
              <a:pPr/>
              <a:t>31</a:t>
            </a:fld>
            <a:endParaRPr lang="en-US"/>
          </a:p>
        </p:txBody>
      </p:sp>
      <p:sp>
        <p:nvSpPr>
          <p:cNvPr id="79876" name="Text Box 27"/>
          <p:cNvSpPr txBox="1">
            <a:spLocks noChangeArrowheads="1"/>
          </p:cNvSpPr>
          <p:nvPr/>
        </p:nvSpPr>
        <p:spPr bwMode="auto">
          <a:xfrm>
            <a:off x="1017240" y="3827909"/>
            <a:ext cx="6003032" cy="523220"/>
          </a:xfrm>
          <a:prstGeom prst="rect">
            <a:avLst/>
          </a:prstGeom>
          <a:solidFill>
            <a:srgbClr val="FFF4D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eaLnBrk="1" hangingPunct="1">
              <a:spcBef>
                <a:spcPct val="50000"/>
              </a:spcBef>
            </a:pPr>
            <a:r>
              <a:rPr lang="en-US" altLang="en-US" sz="2800" i="1" dirty="0">
                <a:latin typeface="Verdana" pitchFamily="-1" charset="0"/>
              </a:rPr>
              <a:t>P = </a:t>
            </a:r>
            <a:r>
              <a:rPr lang="en-US" altLang="en-US" sz="2800" dirty="0">
                <a:latin typeface="Verdana" pitchFamily="-1" charset="0"/>
              </a:rPr>
              <a:t>900 / (</a:t>
            </a:r>
            <a:r>
              <a:rPr lang="en-US" altLang="en-US" sz="2800" dirty="0" smtClean="0">
                <a:latin typeface="Verdana" pitchFamily="-1" charset="0"/>
              </a:rPr>
              <a:t>1.045)</a:t>
            </a:r>
            <a:r>
              <a:rPr lang="en-US" altLang="en-US" sz="2800" baseline="30000" dirty="0" smtClean="0">
                <a:latin typeface="Verdana" pitchFamily="-1" charset="0"/>
              </a:rPr>
              <a:t>3</a:t>
            </a:r>
            <a:r>
              <a:rPr lang="en-US" altLang="en-US" sz="2800" dirty="0" smtClean="0">
                <a:latin typeface="Verdana" pitchFamily="-1" charset="0"/>
              </a:rPr>
              <a:t> </a:t>
            </a:r>
            <a:r>
              <a:rPr lang="en-US" altLang="en-US" sz="2800" dirty="0">
                <a:latin typeface="Verdana" pitchFamily="-1" charset="0"/>
              </a:rPr>
              <a:t>= </a:t>
            </a:r>
            <a:r>
              <a:rPr lang="en-US" altLang="en-US" sz="2800" dirty="0" smtClean="0">
                <a:latin typeface="Verdana" pitchFamily="-1" charset="0"/>
              </a:rPr>
              <a:t>$788.67</a:t>
            </a:r>
            <a:endParaRPr lang="en-US" altLang="en-US" sz="2800" i="1" dirty="0">
              <a:latin typeface="Verdana" pitchFamily="-1" charset="0"/>
            </a:endParaRPr>
          </a:p>
        </p:txBody>
      </p:sp>
      <p:sp>
        <p:nvSpPr>
          <p:cNvPr id="6"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pic>
        <p:nvPicPr>
          <p:cNvPr id="8" name="Picture 3"/>
          <p:cNvPicPr>
            <a:picLocks noChangeAspect="1" noChangeArrowheads="1"/>
          </p:cNvPicPr>
          <p:nvPr/>
        </p:nvPicPr>
        <p:blipFill>
          <a:blip r:embed="rId3" cstate="print"/>
          <a:srcRect/>
          <a:stretch>
            <a:fillRect/>
          </a:stretch>
        </p:blipFill>
        <p:spPr bwMode="auto">
          <a:xfrm>
            <a:off x="1115616" y="2557293"/>
            <a:ext cx="9952741" cy="943715"/>
          </a:xfrm>
          <a:prstGeom prst="rect">
            <a:avLst/>
          </a:prstGeom>
          <a:noFill/>
          <a:ln w="9525">
            <a:noFill/>
            <a:miter lim="800000"/>
            <a:headEnd/>
            <a:tailEnd/>
          </a:ln>
          <a:effectLst/>
        </p:spPr>
      </p:pic>
      <p:sp>
        <p:nvSpPr>
          <p:cNvPr id="10" name="Rectangle 9"/>
          <p:cNvSpPr/>
          <p:nvPr/>
        </p:nvSpPr>
        <p:spPr>
          <a:xfrm>
            <a:off x="971600" y="2492896"/>
            <a:ext cx="3312368"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136575638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normAutofit/>
          </a:bodyPr>
          <a:lstStyle/>
          <a:p>
            <a:pPr eaLnBrk="1" hangingPunct="1"/>
            <a:r>
              <a:rPr lang="en-US" altLang="en-US" b="0" dirty="0" smtClean="0">
                <a:ea typeface="ＭＳ Ｐゴシック" pitchFamily="-1" charset="-128"/>
              </a:rPr>
              <a:t>U.S. Government Securities “Treasuries”</a:t>
            </a:r>
            <a:endParaRPr lang="en-US" altLang="en-US" dirty="0" smtClean="0">
              <a:ea typeface="ＭＳ Ｐゴシック" pitchFamily="-1" charset="-128"/>
            </a:endParaRPr>
          </a:p>
        </p:txBody>
      </p:sp>
      <p:pic>
        <p:nvPicPr>
          <p:cNvPr id="94211" name="Picture 3" descr="tbl06_02.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607940"/>
            <a:ext cx="8348026" cy="2261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3" name="Cloud Callout 2"/>
          <p:cNvSpPr/>
          <p:nvPr/>
        </p:nvSpPr>
        <p:spPr>
          <a:xfrm>
            <a:off x="1115616" y="4797152"/>
            <a:ext cx="4968552" cy="1512168"/>
          </a:xfrm>
          <a:prstGeom prst="cloudCallout">
            <a:avLst>
              <a:gd name="adj1" fmla="val -33997"/>
              <a:gd name="adj2" fmla="val -1282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Because of their short tenor, US T-Bills are zero coupon.  They trade at a discount to yield.</a:t>
            </a:r>
            <a:endParaRPr lang="en-US" dirty="0"/>
          </a:p>
        </p:txBody>
      </p:sp>
      <p:sp>
        <p:nvSpPr>
          <p:cNvPr id="4" name="Rectangular Callout 3"/>
          <p:cNvSpPr/>
          <p:nvPr/>
        </p:nvSpPr>
        <p:spPr>
          <a:xfrm>
            <a:off x="7441266" y="4654499"/>
            <a:ext cx="1440160" cy="1440160"/>
          </a:xfrm>
          <a:prstGeom prst="wedgeRectCallout">
            <a:avLst>
              <a:gd name="adj1" fmla="val -88018"/>
              <a:gd name="adj2" fmla="val -703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30 year T-Bond is called the “long bond”</a:t>
            </a:r>
            <a:endParaRPr lang="en-US" dirty="0"/>
          </a:p>
        </p:txBody>
      </p:sp>
      <p:sp>
        <p:nvSpPr>
          <p:cNvPr id="7" name="TextBox 6"/>
          <p:cNvSpPr txBox="1"/>
          <p:nvPr/>
        </p:nvSpPr>
        <p:spPr>
          <a:xfrm>
            <a:off x="3984882" y="1336098"/>
            <a:ext cx="4896544" cy="1200329"/>
          </a:xfrm>
          <a:prstGeom prst="rect">
            <a:avLst/>
          </a:prstGeom>
          <a:noFill/>
        </p:spPr>
        <p:txBody>
          <a:bodyPr wrap="square" rtlCol="0">
            <a:spAutoFit/>
          </a:bodyPr>
          <a:lstStyle/>
          <a:p>
            <a:r>
              <a:rPr lang="en-US" dirty="0">
                <a:hlinkClick r:id="rId4"/>
              </a:rPr>
              <a:t>https://</a:t>
            </a:r>
            <a:r>
              <a:rPr lang="en-US" dirty="0" smtClean="0">
                <a:hlinkClick r:id="rId4"/>
              </a:rPr>
              <a:t>www.treasury.gov/resource-center/data-chart-center/quarterly-refunding/Documents/auctions.pdf</a:t>
            </a:r>
            <a:endParaRPr lang="en-US" dirty="0" smtClean="0"/>
          </a:p>
          <a:p>
            <a:endParaRPr lang="en-US" dirty="0"/>
          </a:p>
        </p:txBody>
      </p:sp>
      <p:sp>
        <p:nvSpPr>
          <p:cNvPr id="8" name="TextBox 7"/>
          <p:cNvSpPr txBox="1"/>
          <p:nvPr/>
        </p:nvSpPr>
        <p:spPr>
          <a:xfrm>
            <a:off x="168458" y="1445675"/>
            <a:ext cx="3816424" cy="1200329"/>
          </a:xfrm>
          <a:prstGeom prst="rect">
            <a:avLst/>
          </a:prstGeom>
          <a:noFill/>
        </p:spPr>
        <p:txBody>
          <a:bodyPr wrap="square" rtlCol="0">
            <a:spAutoFit/>
          </a:bodyPr>
          <a:lstStyle/>
          <a:p>
            <a:r>
              <a:rPr lang="en-US" dirty="0" smtClean="0"/>
              <a:t>Video on </a:t>
            </a:r>
            <a:r>
              <a:rPr lang="en-US" dirty="0" err="1" smtClean="0"/>
              <a:t>Tbills</a:t>
            </a:r>
            <a:r>
              <a:rPr lang="en-US" dirty="0"/>
              <a:t>: </a:t>
            </a:r>
            <a:r>
              <a:rPr lang="en-US" dirty="0">
                <a:hlinkClick r:id="rId5"/>
              </a:rPr>
              <a:t>https://</a:t>
            </a:r>
            <a:r>
              <a:rPr lang="en-US" dirty="0" smtClean="0">
                <a:hlinkClick r:id="rId5"/>
              </a:rPr>
              <a:t>www.youtube.com/watch?v=aVvDy9gVe90</a:t>
            </a:r>
            <a:endParaRPr lang="en-US" dirty="0" smtClean="0"/>
          </a:p>
          <a:p>
            <a:endParaRPr lang="en-US" dirty="0"/>
          </a:p>
        </p:txBody>
      </p:sp>
      <p:sp>
        <p:nvSpPr>
          <p:cNvPr id="11"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
        <p:nvSpPr>
          <p:cNvPr id="12" name="Slide Number Placeholder 1"/>
          <p:cNvSpPr>
            <a:spLocks noGrp="1"/>
          </p:cNvSpPr>
          <p:nvPr>
            <p:ph type="sldNum" sz="quarter" idx="10"/>
          </p:nvPr>
        </p:nvSpPr>
        <p:spPr>
          <a:xfrm>
            <a:off x="8239125" y="6586538"/>
            <a:ext cx="919163" cy="293687"/>
          </a:xfrm>
          <a:prstGeom prst="rect">
            <a:avLst/>
          </a:prstGeom>
        </p:spPr>
        <p:txBody>
          <a:bodyPr/>
          <a:lstStyle/>
          <a:p>
            <a:fld id="{EAE15FBB-C212-4CCE-963E-E89263F0DE18}" type="slidenum">
              <a:rPr lang="en-US" smtClean="0"/>
              <a:pPr/>
              <a:t>32</a:t>
            </a:fld>
            <a:endParaRPr lang="en-US"/>
          </a:p>
        </p:txBody>
      </p:sp>
    </p:spTree>
    <p:extLst>
      <p:ext uri="{BB962C8B-B14F-4D97-AF65-F5344CB8AC3E}">
        <p14:creationId xmlns:p14="http://schemas.microsoft.com/office/powerpoint/2010/main" val="250792605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9"/>
          <p:cNvSpPr>
            <a:spLocks noGrp="1" noChangeArrowheads="1"/>
          </p:cNvSpPr>
          <p:nvPr>
            <p:ph type="title"/>
          </p:nvPr>
        </p:nvSpPr>
        <p:spPr/>
        <p:txBody>
          <a:bodyPr/>
          <a:lstStyle/>
          <a:p>
            <a:r>
              <a:rPr lang="en-US" altLang="en-US" sz="2400" b="0" dirty="0" smtClean="0">
                <a:ea typeface="ＭＳ Ｐゴシック" pitchFamily="-1" charset="-128"/>
              </a:rPr>
              <a:t>Zero-Coupon Yield Curve</a:t>
            </a:r>
          </a:p>
        </p:txBody>
      </p:sp>
      <p:pic>
        <p:nvPicPr>
          <p:cNvPr id="65539" name="Picture 3" descr="fig06_02.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28800"/>
            <a:ext cx="7239000"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
        <p:nvSpPr>
          <p:cNvPr id="8" name="Slide Number Placeholder 1"/>
          <p:cNvSpPr>
            <a:spLocks noGrp="1"/>
          </p:cNvSpPr>
          <p:nvPr>
            <p:ph type="sldNum" sz="quarter" idx="10"/>
          </p:nvPr>
        </p:nvSpPr>
        <p:spPr>
          <a:xfrm>
            <a:off x="8239125" y="6586538"/>
            <a:ext cx="919163" cy="293687"/>
          </a:xfrm>
          <a:prstGeom prst="rect">
            <a:avLst/>
          </a:prstGeom>
        </p:spPr>
        <p:txBody>
          <a:bodyPr/>
          <a:lstStyle/>
          <a:p>
            <a:fld id="{EAE15FBB-C212-4CCE-963E-E89263F0DE18}" type="slidenum">
              <a:rPr lang="en-US" smtClean="0"/>
              <a:pPr/>
              <a:t>33</a:t>
            </a:fld>
            <a:endParaRPr lang="en-US"/>
          </a:p>
        </p:txBody>
      </p:sp>
    </p:spTree>
    <p:extLst>
      <p:ext uri="{BB962C8B-B14F-4D97-AF65-F5344CB8AC3E}">
        <p14:creationId xmlns:p14="http://schemas.microsoft.com/office/powerpoint/2010/main" val="191794282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Coupon Bonds</a:t>
            </a:r>
            <a:endParaRPr lang="en-US" dirty="0"/>
          </a:p>
        </p:txBody>
      </p:sp>
      <p:sp>
        <p:nvSpPr>
          <p:cNvPr id="4" name="Slide Number Placeholder 3"/>
          <p:cNvSpPr>
            <a:spLocks noGrp="1"/>
          </p:cNvSpPr>
          <p:nvPr>
            <p:ph type="sldNum" sz="quarter" idx="11"/>
          </p:nvPr>
        </p:nvSpPr>
        <p:spPr/>
        <p:txBody>
          <a:bodyPr/>
          <a:lstStyle/>
          <a:p>
            <a:pPr>
              <a:defRPr/>
            </a:pPr>
            <a:fld id="{DD43D14F-EA8B-43E4-B169-114B5BB83D25}" type="slidenum">
              <a:rPr lang="en-US" altLang="en-US" smtClean="0"/>
              <a:pPr>
                <a:defRPr/>
              </a:pPr>
              <a:t>34</a:t>
            </a:fld>
            <a:endParaRPr lang="en-US" altLang="en-US"/>
          </a:p>
        </p:txBody>
      </p:sp>
    </p:spTree>
    <p:extLst>
      <p:ext uri="{BB962C8B-B14F-4D97-AF65-F5344CB8AC3E}">
        <p14:creationId xmlns:p14="http://schemas.microsoft.com/office/powerpoint/2010/main" val="4578933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8"/>
          <p:cNvSpPr>
            <a:spLocks noGrp="1" noChangeArrowheads="1"/>
          </p:cNvSpPr>
          <p:nvPr>
            <p:ph type="title"/>
          </p:nvPr>
        </p:nvSpPr>
        <p:spPr/>
        <p:txBody>
          <a:bodyPr/>
          <a:lstStyle/>
          <a:p>
            <a:r>
              <a:rPr lang="en-US" altLang="en-US" dirty="0" smtClean="0"/>
              <a:t>Coupon Bonds</a:t>
            </a:r>
          </a:p>
        </p:txBody>
      </p:sp>
      <p:sp>
        <p:nvSpPr>
          <p:cNvPr id="92163" name="Rectangle 19"/>
          <p:cNvSpPr>
            <a:spLocks noGrp="1" noChangeArrowheads="1"/>
          </p:cNvSpPr>
          <p:nvPr>
            <p:ph idx="1"/>
          </p:nvPr>
        </p:nvSpPr>
        <p:spPr/>
        <p:txBody>
          <a:bodyPr>
            <a:normAutofit lnSpcReduction="10000"/>
          </a:bodyPr>
          <a:lstStyle/>
          <a:p>
            <a:r>
              <a:rPr lang="en-US" altLang="en-US" dirty="0" smtClean="0"/>
              <a:t>Coupon bonds </a:t>
            </a:r>
          </a:p>
          <a:p>
            <a:pPr lvl="1"/>
            <a:r>
              <a:rPr lang="en-US" altLang="en-US" dirty="0" smtClean="0"/>
              <a:t>Pay face value at maturity</a:t>
            </a:r>
          </a:p>
          <a:p>
            <a:pPr lvl="1"/>
            <a:r>
              <a:rPr lang="en-US" altLang="en-US" dirty="0" smtClean="0"/>
              <a:t>Also make regular coupon interest payments</a:t>
            </a:r>
          </a:p>
          <a:p>
            <a:r>
              <a:rPr lang="en-US" altLang="en-US" dirty="0"/>
              <a:t>Return on a coupon bond comes from:</a:t>
            </a:r>
          </a:p>
          <a:p>
            <a:pPr lvl="2"/>
            <a:r>
              <a:rPr lang="en-US" altLang="en-US" sz="2400" dirty="0"/>
              <a:t>The difference between the purchase price and the principal value</a:t>
            </a:r>
          </a:p>
          <a:p>
            <a:pPr lvl="2"/>
            <a:r>
              <a:rPr lang="en-US" altLang="en-US" sz="2400" dirty="0"/>
              <a:t>Periodic coupon payments</a:t>
            </a:r>
          </a:p>
          <a:p>
            <a:r>
              <a:rPr lang="en-US" altLang="en-US" dirty="0"/>
              <a:t>To compute the yield to maturity of a coupon bond, we need to know the coupon interest payments, and when they are paid</a:t>
            </a:r>
          </a:p>
          <a:p>
            <a:pPr lvl="1"/>
            <a:endParaRPr lang="en-US" altLang="en-US" dirty="0" smtClean="0"/>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smtClean="0"/>
              <a:t>Bond Pricing</a:t>
            </a:r>
            <a:endParaRPr lang="en-US" altLang="en-US" dirty="0"/>
          </a:p>
        </p:txBody>
      </p:sp>
      <p:sp>
        <p:nvSpPr>
          <p:cNvPr id="8" name="Slide Number Placeholder 1"/>
          <p:cNvSpPr>
            <a:spLocks noGrp="1"/>
          </p:cNvSpPr>
          <p:nvPr>
            <p:ph type="sldNum" sz="quarter" idx="10"/>
          </p:nvPr>
        </p:nvSpPr>
        <p:spPr>
          <a:xfrm>
            <a:off x="8239125" y="6586538"/>
            <a:ext cx="919163" cy="293687"/>
          </a:xfrm>
          <a:prstGeom prst="rect">
            <a:avLst/>
          </a:prstGeom>
        </p:spPr>
        <p:txBody>
          <a:bodyPr/>
          <a:lstStyle/>
          <a:p>
            <a:fld id="{EAE15FBB-C212-4CCE-963E-E89263F0DE18}" type="slidenum">
              <a:rPr lang="en-US" smtClean="0"/>
              <a:pPr/>
              <a:t>35</a:t>
            </a:fld>
            <a:endParaRPr lang="en-US"/>
          </a:p>
        </p:txBody>
      </p:sp>
    </p:spTree>
    <p:extLst>
      <p:ext uri="{BB962C8B-B14F-4D97-AF65-F5344CB8AC3E}">
        <p14:creationId xmlns:p14="http://schemas.microsoft.com/office/powerpoint/2010/main" val="425494150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tLang="en-US" sz="4000" dirty="0" smtClean="0"/>
              <a:t>Key Formulas: Bond Price</a:t>
            </a:r>
            <a:endParaRPr lang="en-US" altLang="en-US" sz="2000" dirty="0" smtClean="0">
              <a:solidFill>
                <a:srgbClr val="FF0000"/>
              </a:solidFill>
            </a:endParaRPr>
          </a:p>
        </p:txBody>
      </p:sp>
      <p:sp>
        <p:nvSpPr>
          <p:cNvPr id="79874" name="Rectangle 6"/>
          <p:cNvSpPr>
            <a:spLocks noGrp="1" noChangeArrowheads="1"/>
          </p:cNvSpPr>
          <p:nvPr>
            <p:ph type="body" idx="1"/>
          </p:nvPr>
        </p:nvSpPr>
        <p:spPr>
          <a:xfrm>
            <a:off x="457200" y="1524000"/>
            <a:ext cx="8229600" cy="4525963"/>
          </a:xfrm>
        </p:spPr>
        <p:txBody>
          <a:bodyPr>
            <a:normAutofit/>
          </a:bodyPr>
          <a:lstStyle/>
          <a:p>
            <a:r>
              <a:rPr lang="en-US" altLang="en-US" sz="2400" dirty="0" smtClean="0"/>
              <a:t>That formula for fixed cash flows with a residual value on maturity date is also the general formula that covers many different cases of DCF calculations but is also the way (for you for now) to value bonds based on Coupon (</a:t>
            </a:r>
            <a:r>
              <a:rPr lang="en-US" altLang="en-US" sz="2400" i="1" dirty="0" smtClean="0"/>
              <a:t>C</a:t>
            </a:r>
            <a:r>
              <a:rPr lang="en-US" altLang="en-US" sz="2400" dirty="0" smtClean="0"/>
              <a:t>), Principal (</a:t>
            </a:r>
            <a:r>
              <a:rPr lang="en-US" altLang="en-US" sz="2400" i="1" dirty="0" smtClean="0"/>
              <a:t>P</a:t>
            </a:r>
            <a:r>
              <a:rPr lang="en-US" altLang="en-US" sz="2400" dirty="0" smtClean="0"/>
              <a:t>), Number of Years (</a:t>
            </a:r>
            <a:r>
              <a:rPr lang="en-US" altLang="en-US" sz="2400" i="1" dirty="0" smtClean="0"/>
              <a:t>n</a:t>
            </a:r>
            <a:r>
              <a:rPr lang="en-US" altLang="en-US" sz="2400" dirty="0" smtClean="0"/>
              <a:t>), Yield To Maturity (</a:t>
            </a:r>
            <a:r>
              <a:rPr lang="en-US" altLang="en-US" sz="2400" i="1" dirty="0" err="1" smtClean="0"/>
              <a:t>i</a:t>
            </a:r>
            <a:r>
              <a:rPr lang="en-US" altLang="en-US" sz="2400" dirty="0" smtClean="0"/>
              <a:t>): </a:t>
            </a:r>
          </a:p>
          <a:p>
            <a:endParaRPr lang="en-US" altLang="en-US" sz="2400" dirty="0" smtClean="0"/>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36</a:t>
            </a:fld>
            <a:endParaRPr lang="en-US" altLang="en-US"/>
          </a:p>
        </p:txBody>
      </p:sp>
      <p:pic>
        <p:nvPicPr>
          <p:cNvPr id="369667" name="Picture 3"/>
          <p:cNvPicPr>
            <a:picLocks noChangeAspect="1" noChangeArrowheads="1"/>
          </p:cNvPicPr>
          <p:nvPr/>
        </p:nvPicPr>
        <p:blipFill>
          <a:blip r:embed="rId3" cstate="print"/>
          <a:srcRect/>
          <a:stretch>
            <a:fillRect/>
          </a:stretch>
        </p:blipFill>
        <p:spPr bwMode="auto">
          <a:xfrm>
            <a:off x="1139825" y="4383087"/>
            <a:ext cx="6864350" cy="798513"/>
          </a:xfrm>
          <a:prstGeom prst="rect">
            <a:avLst/>
          </a:prstGeom>
          <a:noFill/>
          <a:ln w="9525">
            <a:noFill/>
            <a:miter lim="800000"/>
            <a:headEnd/>
            <a:tailEnd/>
          </a:ln>
          <a:effectLst/>
        </p:spPr>
      </p:pic>
      <p:pic>
        <p:nvPicPr>
          <p:cNvPr id="369668" name="Picture 4"/>
          <p:cNvPicPr>
            <a:picLocks noChangeAspect="1" noChangeArrowheads="1"/>
          </p:cNvPicPr>
          <p:nvPr/>
        </p:nvPicPr>
        <p:blipFill>
          <a:blip r:embed="rId4" cstate="print"/>
          <a:srcRect/>
          <a:stretch>
            <a:fillRect/>
          </a:stretch>
        </p:blipFill>
        <p:spPr bwMode="auto">
          <a:xfrm>
            <a:off x="1289050" y="5349875"/>
            <a:ext cx="6864350" cy="669925"/>
          </a:xfrm>
          <a:prstGeom prst="rect">
            <a:avLst/>
          </a:prstGeom>
          <a:noFill/>
          <a:ln w="9525">
            <a:noFill/>
            <a:miter lim="800000"/>
            <a:headEnd/>
            <a:tailEnd/>
          </a:ln>
          <a:effectLst/>
        </p:spPr>
      </p:pic>
      <p:sp>
        <p:nvSpPr>
          <p:cNvPr id="2" name="Rectangle 1"/>
          <p:cNvSpPr/>
          <p:nvPr/>
        </p:nvSpPr>
        <p:spPr>
          <a:xfrm>
            <a:off x="1139825" y="5181600"/>
            <a:ext cx="3660775" cy="86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139825" y="4383087"/>
            <a:ext cx="7099300" cy="722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4"/>
          <p:cNvSpPr>
            <a:spLocks noGrp="1"/>
          </p:cNvSpPr>
          <p:nvPr>
            <p:ph type="ftr" sz="quarter" idx="11"/>
          </p:nvPr>
        </p:nvSpPr>
        <p:spPr>
          <a:xfrm>
            <a:off x="1989138" y="6143625"/>
            <a:ext cx="7154862" cy="427038"/>
          </a:xfrm>
        </p:spPr>
        <p:txBody>
          <a:bodyPr/>
          <a:lstStyle/>
          <a:p>
            <a:pPr>
              <a:defRPr/>
            </a:pPr>
            <a:r>
              <a:rPr lang="en-US" altLang="en-US" dirty="0" smtClean="0"/>
              <a:t>Bond Pricing</a:t>
            </a:r>
            <a:endParaRPr lang="en-US" altLang="en-US" dirty="0"/>
          </a:p>
        </p:txBody>
      </p:sp>
    </p:spTree>
    <p:extLst>
      <p:ext uri="{BB962C8B-B14F-4D97-AF65-F5344CB8AC3E}">
        <p14:creationId xmlns:p14="http://schemas.microsoft.com/office/powerpoint/2010/main" val="5481232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0"/>
          <p:cNvSpPr>
            <a:spLocks noGrp="1" noChangeArrowheads="1"/>
          </p:cNvSpPr>
          <p:nvPr>
            <p:ph type="title"/>
          </p:nvPr>
        </p:nvSpPr>
        <p:spPr/>
        <p:txBody>
          <a:bodyPr>
            <a:normAutofit/>
          </a:bodyPr>
          <a:lstStyle/>
          <a:p>
            <a:r>
              <a:rPr lang="en-US" altLang="en-US" dirty="0" smtClean="0"/>
              <a:t>Example: Computing the Yield to Maturity of a Coupon Bond </a:t>
            </a:r>
          </a:p>
        </p:txBody>
      </p:sp>
      <p:sp>
        <p:nvSpPr>
          <p:cNvPr id="118787" name="Rectangle 11"/>
          <p:cNvSpPr>
            <a:spLocks noGrp="1" noChangeArrowheads="1"/>
          </p:cNvSpPr>
          <p:nvPr>
            <p:ph idx="1"/>
          </p:nvPr>
        </p:nvSpPr>
        <p:spPr/>
        <p:txBody>
          <a:bodyPr/>
          <a:lstStyle/>
          <a:p>
            <a:r>
              <a:rPr lang="en-US" altLang="en-US" dirty="0" smtClean="0"/>
              <a:t>Consider a five-year, $1,000 bond with a 2.2% coupon rate and semiannual coupons .</a:t>
            </a:r>
          </a:p>
          <a:p>
            <a:r>
              <a:rPr lang="en-US" altLang="en-US" dirty="0" smtClean="0"/>
              <a:t>If this bond is currently trading for a price of $963.11, </a:t>
            </a:r>
            <a:r>
              <a:rPr lang="en-US" altLang="en-US" b="1" dirty="0" smtClean="0"/>
              <a:t>what is the bond’s yield to maturity?</a:t>
            </a:r>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37</a:t>
            </a:fld>
            <a:endParaRPr lang="en-US" dirty="0"/>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smtClean="0"/>
              <a:t>Bond Pricing</a:t>
            </a:r>
            <a:endParaRPr lang="en-US" altLang="en-US" dirty="0"/>
          </a:p>
        </p:txBody>
      </p:sp>
    </p:spTree>
    <p:extLst>
      <p:ext uri="{BB962C8B-B14F-4D97-AF65-F5344CB8AC3E}">
        <p14:creationId xmlns:p14="http://schemas.microsoft.com/office/powerpoint/2010/main" val="257541758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8"/>
          <p:cNvSpPr>
            <a:spLocks noGrp="1" noChangeArrowheads="1"/>
          </p:cNvSpPr>
          <p:nvPr>
            <p:ph type="title"/>
          </p:nvPr>
        </p:nvSpPr>
        <p:spPr/>
        <p:txBody>
          <a:bodyPr>
            <a:normAutofit/>
          </a:bodyPr>
          <a:lstStyle/>
          <a:p>
            <a:pPr eaLnBrk="1" hangingPunct="1"/>
            <a:r>
              <a:rPr lang="en-US" altLang="en-US" dirty="0" smtClean="0">
                <a:ea typeface="ＭＳ Ｐゴシック" pitchFamily="-1" charset="-128"/>
              </a:rPr>
              <a:t>Example: Computing the Yield to Maturity of a Coupon Bond</a:t>
            </a:r>
          </a:p>
        </p:txBody>
      </p:sp>
      <p:sp>
        <p:nvSpPr>
          <p:cNvPr id="124931" name="Rectangle 39"/>
          <p:cNvSpPr>
            <a:spLocks noGrp="1" noChangeArrowheads="1"/>
          </p:cNvSpPr>
          <p:nvPr>
            <p:ph idx="1"/>
          </p:nvPr>
        </p:nvSpPr>
        <p:spPr/>
        <p:txBody>
          <a:bodyPr/>
          <a:lstStyle/>
          <a:p>
            <a:pPr eaLnBrk="1" hangingPunct="1"/>
            <a:r>
              <a:rPr lang="en-US" altLang="en-US" sz="2000" dirty="0" smtClean="0">
                <a:ea typeface="ＭＳ Ｐゴシック" pitchFamily="-1" charset="-128"/>
              </a:rPr>
              <a:t>We can solve it by financial calculator, or a spreadsheet. To use a financial calculator, we enter the price we pay as a negative number for the PV (it is a cash outflow), the coupon payments as the PMT, and the bond’s par value as its FV. Finally, we enter the number of coupon payments remaining (10) as N.</a:t>
            </a:r>
          </a:p>
        </p:txBody>
      </p:sp>
      <p:grpSp>
        <p:nvGrpSpPr>
          <p:cNvPr id="124932" name="Group 27"/>
          <p:cNvGrpSpPr>
            <a:grpSpLocks/>
          </p:cNvGrpSpPr>
          <p:nvPr/>
        </p:nvGrpSpPr>
        <p:grpSpPr bwMode="auto">
          <a:xfrm>
            <a:off x="2743200" y="4038600"/>
            <a:ext cx="6188075" cy="496888"/>
            <a:chOff x="0" y="4464"/>
            <a:chExt cx="5082" cy="408"/>
          </a:xfrm>
        </p:grpSpPr>
        <p:pic>
          <p:nvPicPr>
            <p:cNvPr id="124958" name="Picture 28" descr="calc_PM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 y="4464"/>
              <a:ext cx="91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59" name="Picture 29" descr="calc_P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8" y="4464"/>
              <a:ext cx="91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60" name="Picture 30" descr="calc_F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6" y="4464"/>
              <a:ext cx="90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61" name="Picture 31" descr="calc_IY_oran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4" y="4464"/>
              <a:ext cx="91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62" name="Picture 32" descr="calc_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4464"/>
              <a:ext cx="91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519235" name="Group 67"/>
          <p:cNvGraphicFramePr>
            <a:graphicFrameLocks noGrp="1"/>
          </p:cNvGraphicFramePr>
          <p:nvPr>
            <p:extLst>
              <p:ext uri="{D42A27DB-BD31-4B8C-83A1-F6EECF244321}">
                <p14:modId xmlns:p14="http://schemas.microsoft.com/office/powerpoint/2010/main" val="559388980"/>
              </p:ext>
            </p:extLst>
          </p:nvPr>
        </p:nvGraphicFramePr>
        <p:xfrm>
          <a:off x="1447800" y="4622800"/>
          <a:ext cx="7543800" cy="1373188"/>
        </p:xfrm>
        <a:graphic>
          <a:graphicData uri="http://schemas.openxmlformats.org/drawingml/2006/table">
            <a:tbl>
              <a:tblPr/>
              <a:tblGrid>
                <a:gridCol w="1258888">
                  <a:extLst>
                    <a:ext uri="{9D8B030D-6E8A-4147-A177-3AD203B41FA5}">
                      <a16:colId xmlns:a16="http://schemas.microsoft.com/office/drawing/2014/main" val="20000"/>
                    </a:ext>
                  </a:extLst>
                </a:gridCol>
                <a:gridCol w="1255712">
                  <a:extLst>
                    <a:ext uri="{9D8B030D-6E8A-4147-A177-3AD203B41FA5}">
                      <a16:colId xmlns:a16="http://schemas.microsoft.com/office/drawing/2014/main" val="20001"/>
                    </a:ext>
                  </a:extLst>
                </a:gridCol>
                <a:gridCol w="1258888">
                  <a:extLst>
                    <a:ext uri="{9D8B030D-6E8A-4147-A177-3AD203B41FA5}">
                      <a16:colId xmlns:a16="http://schemas.microsoft.com/office/drawing/2014/main" val="20002"/>
                    </a:ext>
                  </a:extLst>
                </a:gridCol>
                <a:gridCol w="1255712">
                  <a:extLst>
                    <a:ext uri="{9D8B030D-6E8A-4147-A177-3AD203B41FA5}">
                      <a16:colId xmlns:a16="http://schemas.microsoft.com/office/drawing/2014/main" val="20003"/>
                    </a:ext>
                  </a:extLst>
                </a:gridCol>
                <a:gridCol w="1258888">
                  <a:extLst>
                    <a:ext uri="{9D8B030D-6E8A-4147-A177-3AD203B41FA5}">
                      <a16:colId xmlns:a16="http://schemas.microsoft.com/office/drawing/2014/main" val="20004"/>
                    </a:ext>
                  </a:extLst>
                </a:gridCol>
                <a:gridCol w="1255712">
                  <a:extLst>
                    <a:ext uri="{9D8B030D-6E8A-4147-A177-3AD203B41FA5}">
                      <a16:colId xmlns:a16="http://schemas.microsoft.com/office/drawing/2014/main" val="20005"/>
                    </a:ext>
                  </a:extLst>
                </a:gridCol>
              </a:tblGrid>
              <a:tr h="396875">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itchFamily="-1" charset="0"/>
                          <a:ea typeface="ＭＳ Ｐゴシック" pitchFamily="-1" charset="-128"/>
                        </a:rPr>
                        <a:t>Given:</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4E5E8"/>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rPr>
                        <a:t>10</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endParaRP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rPr>
                        <a:t>-963.11</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rPr>
                        <a:t>11</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itchFamily="-1" charset="0"/>
                          <a:ea typeface="ＭＳ Ｐゴシック" pitchFamily="-1" charset="-128"/>
                        </a:rPr>
                        <a:t>1,000</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extLst>
                  <a:ext uri="{0D108BD9-81ED-4DB2-BD59-A6C34878D82A}">
                    <a16:rowId xmlns:a16="http://schemas.microsoft.com/office/drawing/2014/main" val="10000"/>
                  </a:ext>
                </a:extLst>
              </a:tr>
              <a:tr h="396875">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rPr>
                        <a:t>Solve for:</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4E5E8"/>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Verdana" pitchFamily="-1" charset="0"/>
                        <a:ea typeface="ＭＳ Ｐゴシック" pitchFamily="-1" charset="-128"/>
                      </a:endParaRP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Verdana" pitchFamily="-1" charset="0"/>
                          <a:ea typeface="ＭＳ Ｐゴシック" pitchFamily="-1" charset="-128"/>
                        </a:rPr>
                        <a:t>1.50</a:t>
                      </a:r>
                      <a:endPar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endParaRP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endParaRP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Verdana" pitchFamily="-1" charset="0"/>
                        <a:ea typeface="ＭＳ Ｐゴシック" pitchFamily="-1" charset="-128"/>
                      </a:endParaRP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endParaRP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extLst>
                  <a:ext uri="{0D108BD9-81ED-4DB2-BD59-A6C34878D82A}">
                    <a16:rowId xmlns:a16="http://schemas.microsoft.com/office/drawing/2014/main" val="10001"/>
                  </a:ext>
                </a:extLst>
              </a:tr>
              <a:tr h="579438">
                <a:tc gridSpan="6">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rPr>
                        <a:t>Excel Formula: =RATE(NPER,PMT,PV,FV)=</a:t>
                      </a:r>
                      <a:br>
                        <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rPr>
                      </a:br>
                      <a:r>
                        <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rPr>
                        <a:t>RATE(10,11,-963.11,1000)</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F1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2"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14" name="Footer Placeholder 4"/>
          <p:cNvSpPr>
            <a:spLocks noGrp="1"/>
          </p:cNvSpPr>
          <p:nvPr>
            <p:ph type="ftr" sz="quarter" idx="11"/>
          </p:nvPr>
        </p:nvSpPr>
        <p:spPr>
          <a:xfrm>
            <a:off x="1989138" y="6143625"/>
            <a:ext cx="7154862" cy="427038"/>
          </a:xfrm>
        </p:spPr>
        <p:txBody>
          <a:bodyPr/>
          <a:lstStyle/>
          <a:p>
            <a:pPr>
              <a:defRPr/>
            </a:pPr>
            <a:r>
              <a:rPr lang="en-US" altLang="en-US" dirty="0" smtClean="0"/>
              <a:t>Bond Pricing</a:t>
            </a:r>
            <a:endParaRPr lang="en-US" altLang="en-US" dirty="0"/>
          </a:p>
        </p:txBody>
      </p:sp>
      <p:sp>
        <p:nvSpPr>
          <p:cNvPr id="15" name="Slide Number Placeholder 1"/>
          <p:cNvSpPr>
            <a:spLocks noGrp="1"/>
          </p:cNvSpPr>
          <p:nvPr>
            <p:ph type="sldNum" sz="quarter" idx="10"/>
          </p:nvPr>
        </p:nvSpPr>
        <p:spPr>
          <a:xfrm>
            <a:off x="8239125" y="6586538"/>
            <a:ext cx="919163" cy="293687"/>
          </a:xfrm>
          <a:prstGeom prst="rect">
            <a:avLst/>
          </a:prstGeom>
        </p:spPr>
        <p:txBody>
          <a:bodyPr/>
          <a:lstStyle/>
          <a:p>
            <a:fld id="{EAE15FBB-C212-4CCE-963E-E89263F0DE18}" type="slidenum">
              <a:rPr lang="en-US" smtClean="0"/>
              <a:pPr/>
              <a:t>38</a:t>
            </a:fld>
            <a:endParaRPr lang="en-US"/>
          </a:p>
        </p:txBody>
      </p:sp>
    </p:spTree>
    <p:extLst>
      <p:ext uri="{BB962C8B-B14F-4D97-AF65-F5344CB8AC3E}">
        <p14:creationId xmlns:p14="http://schemas.microsoft.com/office/powerpoint/2010/main" val="288457842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10"/>
          <p:cNvSpPr>
            <a:spLocks noGrp="1" noChangeArrowheads="1"/>
          </p:cNvSpPr>
          <p:nvPr>
            <p:ph type="title"/>
          </p:nvPr>
        </p:nvSpPr>
        <p:spPr/>
        <p:txBody>
          <a:bodyPr>
            <a:normAutofit/>
          </a:bodyPr>
          <a:lstStyle/>
          <a:p>
            <a:r>
              <a:rPr lang="en-US" altLang="en-US" dirty="0" smtClean="0"/>
              <a:t>Example: Computing the Yield to Maturity of a Coupon Bond</a:t>
            </a:r>
          </a:p>
        </p:txBody>
      </p:sp>
      <p:sp>
        <p:nvSpPr>
          <p:cNvPr id="126979" name="Rectangle 11"/>
          <p:cNvSpPr>
            <a:spLocks noGrp="1" noChangeArrowheads="1"/>
          </p:cNvSpPr>
          <p:nvPr>
            <p:ph idx="1"/>
          </p:nvPr>
        </p:nvSpPr>
        <p:spPr/>
        <p:txBody>
          <a:bodyPr/>
          <a:lstStyle/>
          <a:p>
            <a:r>
              <a:rPr lang="en-US" altLang="en-US" dirty="0" smtClean="0"/>
              <a:t>Therefore, </a:t>
            </a:r>
            <a:r>
              <a:rPr lang="en-US" altLang="en-US" b="1" i="1" dirty="0" smtClean="0"/>
              <a:t>y</a:t>
            </a:r>
            <a:r>
              <a:rPr lang="en-US" altLang="en-US" dirty="0" smtClean="0"/>
              <a:t> = 1.50%. </a:t>
            </a:r>
          </a:p>
          <a:p>
            <a:r>
              <a:rPr lang="en-US" altLang="en-US" dirty="0" smtClean="0"/>
              <a:t>Because the bond pays coupons semiannually, this yield is for a </a:t>
            </a:r>
            <a:r>
              <a:rPr lang="en-US" altLang="en-US" b="1" dirty="0" smtClean="0"/>
              <a:t>six-month</a:t>
            </a:r>
            <a:r>
              <a:rPr lang="en-US" altLang="en-US" dirty="0" smtClean="0"/>
              <a:t> period. </a:t>
            </a:r>
          </a:p>
          <a:p>
            <a:r>
              <a:rPr lang="en-US" altLang="en-US" dirty="0" smtClean="0"/>
              <a:t>We convert it to an APR (annual percentage rate) by multiplying by the number of coupon payments per year. </a:t>
            </a:r>
          </a:p>
          <a:p>
            <a:r>
              <a:rPr lang="en-US" altLang="en-US" dirty="0" smtClean="0"/>
              <a:t>Thus the bond has a yield to maturity equal to a </a:t>
            </a:r>
            <a:r>
              <a:rPr lang="en-US" altLang="en-US" b="1" dirty="0" smtClean="0"/>
              <a:t>3.0% APR</a:t>
            </a:r>
            <a:r>
              <a:rPr lang="en-US" altLang="en-US" dirty="0" smtClean="0"/>
              <a:t> with semiannual compounding.</a:t>
            </a:r>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smtClean="0"/>
              <a:t>Bond Pricing</a:t>
            </a:r>
            <a:endParaRPr lang="en-US" altLang="en-US" dirty="0"/>
          </a:p>
        </p:txBody>
      </p:sp>
      <p:sp>
        <p:nvSpPr>
          <p:cNvPr id="8" name="Slide Number Placeholder 1"/>
          <p:cNvSpPr>
            <a:spLocks noGrp="1"/>
          </p:cNvSpPr>
          <p:nvPr>
            <p:ph type="sldNum" sz="quarter" idx="10"/>
          </p:nvPr>
        </p:nvSpPr>
        <p:spPr>
          <a:xfrm>
            <a:off x="8239125" y="6586538"/>
            <a:ext cx="919163" cy="293687"/>
          </a:xfrm>
          <a:prstGeom prst="rect">
            <a:avLst/>
          </a:prstGeom>
        </p:spPr>
        <p:txBody>
          <a:bodyPr/>
          <a:lstStyle/>
          <a:p>
            <a:fld id="{EAE15FBB-C212-4CCE-963E-E89263F0DE18}" type="slidenum">
              <a:rPr lang="en-US" smtClean="0"/>
              <a:pPr/>
              <a:t>39</a:t>
            </a:fld>
            <a:endParaRPr lang="en-US"/>
          </a:p>
        </p:txBody>
      </p:sp>
    </p:spTree>
    <p:extLst>
      <p:ext uri="{BB962C8B-B14F-4D97-AF65-F5344CB8AC3E}">
        <p14:creationId xmlns:p14="http://schemas.microsoft.com/office/powerpoint/2010/main" val="154658920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tLang="en-US" sz="4000" dirty="0" smtClean="0"/>
              <a:t>Bond Basics</a:t>
            </a:r>
          </a:p>
        </p:txBody>
      </p:sp>
      <p:sp>
        <p:nvSpPr>
          <p:cNvPr id="79874" name="Rectangle 6"/>
          <p:cNvSpPr>
            <a:spLocks noGrp="1" noChangeArrowheads="1"/>
          </p:cNvSpPr>
          <p:nvPr>
            <p:ph type="body" idx="1"/>
          </p:nvPr>
        </p:nvSpPr>
        <p:spPr/>
        <p:txBody>
          <a:bodyPr>
            <a:normAutofit fontScale="92500" lnSpcReduction="10000"/>
          </a:bodyPr>
          <a:lstStyle/>
          <a:p>
            <a:r>
              <a:rPr lang="en-US" altLang="en-US" sz="2400" dirty="0" smtClean="0"/>
              <a:t>A bond is a financial instrument promising to make a series of payments on specific dates. It is similar to a loan but unlike loans, bonds are securities (negotiable, transferable financial instruments)</a:t>
            </a:r>
          </a:p>
          <a:p>
            <a:r>
              <a:rPr lang="en-US" altLang="en-US" sz="2400" dirty="0" smtClean="0"/>
              <a:t>Bonds are legal contracts between an issuer and the investors </a:t>
            </a:r>
            <a:r>
              <a:rPr lang="en-US" altLang="en-US" sz="2400" dirty="0"/>
              <a:t>(</a:t>
            </a:r>
            <a:r>
              <a:rPr lang="en-US" altLang="en-US" sz="2400" dirty="0" smtClean="0"/>
              <a:t>buyers) that:</a:t>
            </a:r>
          </a:p>
          <a:p>
            <a:pPr lvl="1"/>
            <a:r>
              <a:rPr lang="en-US" altLang="en-US" sz="2400" dirty="0" smtClean="0"/>
              <a:t>Require the issuer to make payments to the buyer, and</a:t>
            </a:r>
          </a:p>
          <a:p>
            <a:pPr lvl="1"/>
            <a:r>
              <a:rPr lang="en-US" altLang="en-US" sz="2400" dirty="0" smtClean="0"/>
              <a:t>Specify in great detail all the terms and conditions, including what happens in case the issuer fails to make a payment (called “event of default”)</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4</a:t>
            </a:fld>
            <a:endParaRPr lang="en-US" altLang="en-US"/>
          </a:p>
        </p:txBody>
      </p:sp>
      <p:sp>
        <p:nvSpPr>
          <p:cNvPr id="5" name="Footer Placeholder 4"/>
          <p:cNvSpPr>
            <a:spLocks noGrp="1"/>
          </p:cNvSpPr>
          <p:nvPr>
            <p:ph type="ftr" sz="quarter" idx="11"/>
          </p:nvPr>
        </p:nvSpPr>
        <p:spPr/>
        <p:txBody>
          <a:bodyPr/>
          <a:lstStyle/>
          <a:p>
            <a:pPr>
              <a:defRPr/>
            </a:pPr>
            <a:r>
              <a:rPr lang="en-US" altLang="en-US" dirty="0" smtClean="0"/>
              <a:t>Bond Basics</a:t>
            </a:r>
            <a:endParaRPr lang="en-US"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8"/>
          <p:cNvSpPr>
            <a:spLocks noGrp="1" noChangeArrowheads="1"/>
          </p:cNvSpPr>
          <p:nvPr>
            <p:ph type="title"/>
          </p:nvPr>
        </p:nvSpPr>
        <p:spPr/>
        <p:txBody>
          <a:bodyPr>
            <a:normAutofit/>
          </a:bodyPr>
          <a:lstStyle/>
          <a:p>
            <a:r>
              <a:rPr lang="en-US" altLang="en-US" dirty="0" smtClean="0"/>
              <a:t>Example: Computing the Yield to Maturity of a Coupon Bond</a:t>
            </a:r>
          </a:p>
        </p:txBody>
      </p:sp>
      <p:sp>
        <p:nvSpPr>
          <p:cNvPr id="129027" name="Rectangle 9"/>
          <p:cNvSpPr>
            <a:spLocks noGrp="1" noChangeArrowheads="1"/>
          </p:cNvSpPr>
          <p:nvPr>
            <p:ph idx="1"/>
          </p:nvPr>
        </p:nvSpPr>
        <p:spPr/>
        <p:txBody>
          <a:bodyPr/>
          <a:lstStyle/>
          <a:p>
            <a:r>
              <a:rPr lang="en-US" altLang="en-US" dirty="0" smtClean="0"/>
              <a:t>As the equation shows, the yield to maturity is the discount rate that equates the present value of the bond’s cash flows with its price. </a:t>
            </a:r>
          </a:p>
          <a:p>
            <a:r>
              <a:rPr lang="en-US" altLang="en-US" dirty="0" smtClean="0"/>
              <a:t>Note that the YTM is higher than the coupon rate and the price is lower than the par value. </a:t>
            </a:r>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smtClean="0"/>
              <a:t>Bond Pricing</a:t>
            </a:r>
            <a:endParaRPr lang="en-US" altLang="en-US" dirty="0"/>
          </a:p>
        </p:txBody>
      </p:sp>
      <p:sp>
        <p:nvSpPr>
          <p:cNvPr id="8" name="Slide Number Placeholder 1"/>
          <p:cNvSpPr>
            <a:spLocks noGrp="1"/>
          </p:cNvSpPr>
          <p:nvPr>
            <p:ph type="sldNum" sz="quarter" idx="10"/>
          </p:nvPr>
        </p:nvSpPr>
        <p:spPr>
          <a:xfrm>
            <a:off x="8239125" y="6586538"/>
            <a:ext cx="919163" cy="293687"/>
          </a:xfrm>
          <a:prstGeom prst="rect">
            <a:avLst/>
          </a:prstGeom>
        </p:spPr>
        <p:txBody>
          <a:bodyPr/>
          <a:lstStyle/>
          <a:p>
            <a:fld id="{EAE15FBB-C212-4CCE-963E-E89263F0DE18}" type="slidenum">
              <a:rPr lang="en-US" smtClean="0"/>
              <a:pPr/>
              <a:t>40</a:t>
            </a:fld>
            <a:endParaRPr lang="en-US"/>
          </a:p>
        </p:txBody>
      </p:sp>
    </p:spTree>
    <p:extLst>
      <p:ext uri="{BB962C8B-B14F-4D97-AF65-F5344CB8AC3E}">
        <p14:creationId xmlns:p14="http://schemas.microsoft.com/office/powerpoint/2010/main" val="94948542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6"/>
          <p:cNvSpPr>
            <a:spLocks noGrp="1" noChangeArrowheads="1"/>
          </p:cNvSpPr>
          <p:nvPr>
            <p:ph type="title"/>
          </p:nvPr>
        </p:nvSpPr>
        <p:spPr/>
        <p:txBody>
          <a:bodyPr>
            <a:normAutofit/>
          </a:bodyPr>
          <a:lstStyle/>
          <a:p>
            <a:r>
              <a:rPr lang="en-US" altLang="en-US" dirty="0" smtClean="0"/>
              <a:t>Example: </a:t>
            </a:r>
            <a:r>
              <a:rPr lang="en-US" altLang="en-US" dirty="0"/>
              <a:t>Computing a Bond Price from Its Yield to Maturity</a:t>
            </a:r>
            <a:endParaRPr lang="en-US" altLang="en-US" dirty="0" smtClean="0"/>
          </a:p>
        </p:txBody>
      </p:sp>
      <p:sp>
        <p:nvSpPr>
          <p:cNvPr id="131075" name="Rectangle 17"/>
          <p:cNvSpPr>
            <a:spLocks noGrp="1" noChangeArrowheads="1"/>
          </p:cNvSpPr>
          <p:nvPr>
            <p:ph idx="1"/>
          </p:nvPr>
        </p:nvSpPr>
        <p:spPr/>
        <p:txBody>
          <a:bodyPr/>
          <a:lstStyle/>
          <a:p>
            <a:r>
              <a:rPr lang="en-US" altLang="en-US" dirty="0" smtClean="0"/>
              <a:t>Consider a five-year, $1,000 bond with a 2.2% coupon rate and semiannual coupons.</a:t>
            </a:r>
          </a:p>
          <a:p>
            <a:r>
              <a:rPr lang="en-US" altLang="en-US" dirty="0" smtClean="0"/>
              <a:t>Suppose interest rates drop and the bond’s </a:t>
            </a:r>
            <a:r>
              <a:rPr lang="en-US" altLang="en-US" b="1" dirty="0" smtClean="0"/>
              <a:t>yield to maturity</a:t>
            </a:r>
            <a:r>
              <a:rPr lang="en-US" altLang="en-US" dirty="0" smtClean="0"/>
              <a:t> decreases to </a:t>
            </a:r>
            <a:r>
              <a:rPr lang="en-US" altLang="en-US" b="1" dirty="0" smtClean="0"/>
              <a:t>2%</a:t>
            </a:r>
            <a:r>
              <a:rPr lang="en-US" altLang="en-US" dirty="0" smtClean="0"/>
              <a:t> (expressed as an APR with semiannual compounding). </a:t>
            </a:r>
          </a:p>
          <a:p>
            <a:r>
              <a:rPr lang="en-US" altLang="en-US" dirty="0" smtClean="0"/>
              <a:t>What </a:t>
            </a:r>
            <a:r>
              <a:rPr lang="en-US" altLang="en-US" b="1" dirty="0" smtClean="0"/>
              <a:t>price</a:t>
            </a:r>
            <a:r>
              <a:rPr lang="en-US" altLang="en-US" dirty="0" smtClean="0"/>
              <a:t> is the bond trading for now? </a:t>
            </a:r>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smtClean="0"/>
              <a:t>Bond Pricing</a:t>
            </a:r>
            <a:endParaRPr lang="en-US" altLang="en-US" dirty="0"/>
          </a:p>
        </p:txBody>
      </p:sp>
      <p:sp>
        <p:nvSpPr>
          <p:cNvPr id="8" name="Slide Number Placeholder 1"/>
          <p:cNvSpPr>
            <a:spLocks noGrp="1"/>
          </p:cNvSpPr>
          <p:nvPr>
            <p:ph type="sldNum" sz="quarter" idx="10"/>
          </p:nvPr>
        </p:nvSpPr>
        <p:spPr>
          <a:xfrm>
            <a:off x="8239125" y="6586538"/>
            <a:ext cx="919163" cy="293687"/>
          </a:xfrm>
          <a:prstGeom prst="rect">
            <a:avLst/>
          </a:prstGeom>
        </p:spPr>
        <p:txBody>
          <a:bodyPr/>
          <a:lstStyle/>
          <a:p>
            <a:fld id="{EAE15FBB-C212-4CCE-963E-E89263F0DE18}" type="slidenum">
              <a:rPr lang="en-US" smtClean="0"/>
              <a:pPr/>
              <a:t>41</a:t>
            </a:fld>
            <a:endParaRPr lang="en-US"/>
          </a:p>
        </p:txBody>
      </p:sp>
    </p:spTree>
    <p:extLst>
      <p:ext uri="{BB962C8B-B14F-4D97-AF65-F5344CB8AC3E}">
        <p14:creationId xmlns:p14="http://schemas.microsoft.com/office/powerpoint/2010/main" val="242713966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10"/>
          <p:cNvSpPr>
            <a:spLocks noGrp="1" noChangeArrowheads="1"/>
          </p:cNvSpPr>
          <p:nvPr>
            <p:ph type="title"/>
          </p:nvPr>
        </p:nvSpPr>
        <p:spPr/>
        <p:txBody>
          <a:bodyPr>
            <a:normAutofit/>
          </a:bodyPr>
          <a:lstStyle/>
          <a:p>
            <a:r>
              <a:rPr lang="en-US" altLang="en-US" dirty="0" smtClean="0"/>
              <a:t>Example: Computing a Bond Price from Its Yield to Maturity</a:t>
            </a:r>
          </a:p>
        </p:txBody>
      </p:sp>
      <p:sp>
        <p:nvSpPr>
          <p:cNvPr id="133123" name="Rectangle 11"/>
          <p:cNvSpPr>
            <a:spLocks noGrp="1" noChangeArrowheads="1"/>
          </p:cNvSpPr>
          <p:nvPr>
            <p:ph idx="1"/>
          </p:nvPr>
        </p:nvSpPr>
        <p:spPr/>
        <p:txBody>
          <a:bodyPr>
            <a:normAutofit/>
          </a:bodyPr>
          <a:lstStyle/>
          <a:p>
            <a:r>
              <a:rPr lang="en-US" altLang="en-US" dirty="0" smtClean="0"/>
              <a:t>Given the yield, we can compute the price.  </a:t>
            </a:r>
          </a:p>
          <a:p>
            <a:r>
              <a:rPr lang="en-US" altLang="en-US" dirty="0" smtClean="0"/>
              <a:t>First, note that a 2.0% APR is equivalent to a semiannual rate of 1.0%. </a:t>
            </a:r>
          </a:p>
          <a:p>
            <a:r>
              <a:rPr lang="en-US" altLang="en-US" dirty="0" smtClean="0"/>
              <a:t>Also, recall that the cash flows of this bond are 10 payments of $11, paid every 6 months, and one lump-sum cash flow of $1,000 (the face value), paid in 5 years (ten 6-month periods). </a:t>
            </a:r>
          </a:p>
          <a:p>
            <a:r>
              <a:rPr lang="en-US" altLang="en-US" dirty="0" smtClean="0"/>
              <a:t>We can compute the effective annual yield from the bond’s yield to maturity expressed as an APR.</a:t>
            </a:r>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42</a:t>
            </a:fld>
            <a:endParaRPr lang="en-US" dirty="0"/>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smtClean="0"/>
              <a:t>Bond Pricing</a:t>
            </a:r>
            <a:endParaRPr lang="en-US" altLang="en-US" dirty="0"/>
          </a:p>
        </p:txBody>
      </p:sp>
    </p:spTree>
    <p:extLst>
      <p:ext uri="{BB962C8B-B14F-4D97-AF65-F5344CB8AC3E}">
        <p14:creationId xmlns:p14="http://schemas.microsoft.com/office/powerpoint/2010/main" val="196664761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8"/>
          <p:cNvSpPr>
            <a:spLocks noGrp="1" noChangeArrowheads="1"/>
          </p:cNvSpPr>
          <p:nvPr>
            <p:ph type="title"/>
          </p:nvPr>
        </p:nvSpPr>
        <p:spPr/>
        <p:txBody>
          <a:bodyPr>
            <a:normAutofit/>
          </a:bodyPr>
          <a:lstStyle/>
          <a:p>
            <a:r>
              <a:rPr lang="en-US" altLang="en-US" dirty="0" smtClean="0"/>
              <a:t>Example: Computing a Bond Price from Its Yield to Maturity</a:t>
            </a:r>
          </a:p>
        </p:txBody>
      </p:sp>
      <p:sp>
        <p:nvSpPr>
          <p:cNvPr id="137219" name="Rectangle 39"/>
          <p:cNvSpPr>
            <a:spLocks noGrp="1" noChangeArrowheads="1"/>
          </p:cNvSpPr>
          <p:nvPr>
            <p:ph idx="1"/>
          </p:nvPr>
        </p:nvSpPr>
        <p:spPr/>
        <p:txBody>
          <a:bodyPr/>
          <a:lstStyle/>
          <a:p>
            <a:r>
              <a:rPr lang="en-US" altLang="en-US" dirty="0" smtClean="0"/>
              <a:t>We can use a financial calculator:</a:t>
            </a:r>
          </a:p>
          <a:p>
            <a:endParaRPr lang="en-US" altLang="en-US" dirty="0" smtClean="0"/>
          </a:p>
          <a:p>
            <a:endParaRPr lang="en-US" altLang="en-US" dirty="0" smtClean="0"/>
          </a:p>
          <a:p>
            <a:endParaRPr lang="en-US" altLang="en-US" dirty="0" smtClean="0"/>
          </a:p>
          <a:p>
            <a:endParaRPr lang="en-US" altLang="en-US" dirty="0" smtClean="0"/>
          </a:p>
          <a:p>
            <a:pPr marL="0" indent="0">
              <a:buNone/>
            </a:pPr>
            <a:endParaRPr lang="en-US" altLang="en-US" dirty="0" smtClean="0"/>
          </a:p>
        </p:txBody>
      </p:sp>
      <p:grpSp>
        <p:nvGrpSpPr>
          <p:cNvPr id="137220" name="Group 27"/>
          <p:cNvGrpSpPr>
            <a:grpSpLocks/>
          </p:cNvGrpSpPr>
          <p:nvPr/>
        </p:nvGrpSpPr>
        <p:grpSpPr bwMode="auto">
          <a:xfrm>
            <a:off x="1765300" y="2875136"/>
            <a:ext cx="6388100" cy="561975"/>
            <a:chOff x="827" y="3456"/>
            <a:chExt cx="3840" cy="338"/>
          </a:xfrm>
        </p:grpSpPr>
        <p:pic>
          <p:nvPicPr>
            <p:cNvPr id="137246" name="Picture 28" descr="calc_PV_oran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1" y="3456"/>
              <a:ext cx="751"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47" name="Picture 29" descr="calc_F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7" y="3456"/>
              <a:ext cx="750"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48" name="Picture 30" descr="calc_I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1" y="3456"/>
              <a:ext cx="750"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49" name="Picture 31" descr="calc_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 y="3456"/>
              <a:ext cx="755"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50" name="Picture 32" descr="calc_PM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2" y="3456"/>
              <a:ext cx="755"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531538" name="Group 82"/>
          <p:cNvGraphicFramePr>
            <a:graphicFrameLocks noGrp="1"/>
          </p:cNvGraphicFramePr>
          <p:nvPr>
            <p:extLst/>
          </p:nvPr>
        </p:nvGraphicFramePr>
        <p:xfrm>
          <a:off x="577850" y="3462511"/>
          <a:ext cx="7543800" cy="1190625"/>
        </p:xfrm>
        <a:graphic>
          <a:graphicData uri="http://schemas.openxmlformats.org/drawingml/2006/table">
            <a:tbl>
              <a:tblPr/>
              <a:tblGrid>
                <a:gridCol w="1258888">
                  <a:extLst>
                    <a:ext uri="{9D8B030D-6E8A-4147-A177-3AD203B41FA5}">
                      <a16:colId xmlns:a16="http://schemas.microsoft.com/office/drawing/2014/main" val="20000"/>
                    </a:ext>
                  </a:extLst>
                </a:gridCol>
                <a:gridCol w="1255712">
                  <a:extLst>
                    <a:ext uri="{9D8B030D-6E8A-4147-A177-3AD203B41FA5}">
                      <a16:colId xmlns:a16="http://schemas.microsoft.com/office/drawing/2014/main" val="20001"/>
                    </a:ext>
                  </a:extLst>
                </a:gridCol>
                <a:gridCol w="1258888">
                  <a:extLst>
                    <a:ext uri="{9D8B030D-6E8A-4147-A177-3AD203B41FA5}">
                      <a16:colId xmlns:a16="http://schemas.microsoft.com/office/drawing/2014/main" val="20002"/>
                    </a:ext>
                  </a:extLst>
                </a:gridCol>
                <a:gridCol w="1455737">
                  <a:extLst>
                    <a:ext uri="{9D8B030D-6E8A-4147-A177-3AD203B41FA5}">
                      <a16:colId xmlns:a16="http://schemas.microsoft.com/office/drawing/2014/main" val="20003"/>
                    </a:ext>
                  </a:extLst>
                </a:gridCol>
                <a:gridCol w="1058863">
                  <a:extLst>
                    <a:ext uri="{9D8B030D-6E8A-4147-A177-3AD203B41FA5}">
                      <a16:colId xmlns:a16="http://schemas.microsoft.com/office/drawing/2014/main" val="20004"/>
                    </a:ext>
                  </a:extLst>
                </a:gridCol>
                <a:gridCol w="1255712">
                  <a:extLst>
                    <a:ext uri="{9D8B030D-6E8A-4147-A177-3AD203B41FA5}">
                      <a16:colId xmlns:a16="http://schemas.microsoft.com/office/drawing/2014/main" val="20005"/>
                    </a:ext>
                  </a:extLst>
                </a:gridCol>
              </a:tblGrid>
              <a:tr h="396875">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itchFamily="-1" charset="0"/>
                          <a:ea typeface="ＭＳ Ｐゴシック" pitchFamily="-1" charset="-128"/>
                        </a:rPr>
                        <a:t>Given: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4E5E8"/>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rPr>
                        <a:t>10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rPr>
                        <a:t>1.0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itchFamily="-1" charset="0"/>
                          <a:ea typeface="ＭＳ Ｐゴシック" pitchFamily="-1" charset="-128"/>
                        </a:rPr>
                        <a:t>11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rPr>
                        <a:t>1,000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extLst>
                  <a:ext uri="{0D108BD9-81ED-4DB2-BD59-A6C34878D82A}">
                    <a16:rowId xmlns:a16="http://schemas.microsoft.com/office/drawing/2014/main" val="10000"/>
                  </a:ext>
                </a:extLst>
              </a:tr>
              <a:tr h="396875">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rPr>
                        <a:t>Solve for: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4E5E8"/>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Verdana" pitchFamily="-1" charset="0"/>
                          <a:ea typeface="ＭＳ Ｐゴシック" pitchFamily="-1" charset="-128"/>
                        </a:rPr>
                        <a:t>-1,009.47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extLst>
                  <a:ext uri="{0D108BD9-81ED-4DB2-BD59-A6C34878D82A}">
                    <a16:rowId xmlns:a16="http://schemas.microsoft.com/office/drawing/2014/main" val="10001"/>
                  </a:ext>
                </a:extLst>
              </a:tr>
              <a:tr h="396875">
                <a:tc gridSpan="6">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itchFamily="-1" charset="0"/>
                          <a:ea typeface="ＭＳ Ｐゴシック" pitchFamily="-1" charset="-128"/>
                        </a:rPr>
                        <a:t>Excel Formula: = PV(RATE,NPER,PMT,FV)=PV(.01,10,11,1000)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F1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2"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14" name="Footer Placeholder 4"/>
          <p:cNvSpPr>
            <a:spLocks noGrp="1"/>
          </p:cNvSpPr>
          <p:nvPr>
            <p:ph type="ftr" sz="quarter" idx="11"/>
          </p:nvPr>
        </p:nvSpPr>
        <p:spPr>
          <a:xfrm>
            <a:off x="1989138" y="6143625"/>
            <a:ext cx="7154862" cy="427038"/>
          </a:xfrm>
        </p:spPr>
        <p:txBody>
          <a:bodyPr/>
          <a:lstStyle/>
          <a:p>
            <a:pPr>
              <a:defRPr/>
            </a:pPr>
            <a:r>
              <a:rPr lang="en-US" altLang="en-US" dirty="0" smtClean="0"/>
              <a:t>Bond Pricing</a:t>
            </a:r>
            <a:endParaRPr lang="en-US" altLang="en-US" dirty="0"/>
          </a:p>
        </p:txBody>
      </p:sp>
      <p:sp>
        <p:nvSpPr>
          <p:cNvPr id="15" name="Slide Number Placeholder 1"/>
          <p:cNvSpPr>
            <a:spLocks noGrp="1"/>
          </p:cNvSpPr>
          <p:nvPr>
            <p:ph type="sldNum" sz="quarter" idx="10"/>
          </p:nvPr>
        </p:nvSpPr>
        <p:spPr>
          <a:xfrm>
            <a:off x="8239125" y="6586538"/>
            <a:ext cx="919163" cy="293687"/>
          </a:xfrm>
          <a:prstGeom prst="rect">
            <a:avLst/>
          </a:prstGeom>
        </p:spPr>
        <p:txBody>
          <a:bodyPr/>
          <a:lstStyle/>
          <a:p>
            <a:fld id="{EAE15FBB-C212-4CCE-963E-E89263F0DE18}" type="slidenum">
              <a:rPr lang="en-US" smtClean="0"/>
              <a:pPr/>
              <a:t>43</a:t>
            </a:fld>
            <a:endParaRPr lang="en-US"/>
          </a:p>
        </p:txBody>
      </p:sp>
    </p:spTree>
    <p:extLst>
      <p:ext uri="{BB962C8B-B14F-4D97-AF65-F5344CB8AC3E}">
        <p14:creationId xmlns:p14="http://schemas.microsoft.com/office/powerpoint/2010/main" val="117269748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0"/>
          <p:cNvSpPr>
            <a:spLocks noGrp="1" noChangeArrowheads="1"/>
          </p:cNvSpPr>
          <p:nvPr>
            <p:ph type="title"/>
          </p:nvPr>
        </p:nvSpPr>
        <p:spPr/>
        <p:txBody>
          <a:bodyPr>
            <a:normAutofit/>
          </a:bodyPr>
          <a:lstStyle/>
          <a:p>
            <a:r>
              <a:rPr lang="en-US" altLang="en-US" dirty="0" smtClean="0"/>
              <a:t>Your Turn!</a:t>
            </a:r>
          </a:p>
        </p:txBody>
      </p:sp>
      <p:sp>
        <p:nvSpPr>
          <p:cNvPr id="141315" name="Rectangle 11"/>
          <p:cNvSpPr>
            <a:spLocks noGrp="1" noChangeArrowheads="1"/>
          </p:cNvSpPr>
          <p:nvPr>
            <p:ph idx="1"/>
          </p:nvPr>
        </p:nvSpPr>
        <p:spPr/>
        <p:txBody>
          <a:bodyPr/>
          <a:lstStyle/>
          <a:p>
            <a:r>
              <a:rPr lang="en-US" altLang="en-US" dirty="0" smtClean="0"/>
              <a:t>Consider a </a:t>
            </a:r>
            <a:r>
              <a:rPr lang="en-US" altLang="en-US" b="1" dirty="0" smtClean="0"/>
              <a:t>nine-year</a:t>
            </a:r>
            <a:r>
              <a:rPr lang="en-US" altLang="en-US" dirty="0" smtClean="0"/>
              <a:t>, $1,000 note with a </a:t>
            </a:r>
            <a:r>
              <a:rPr lang="en-US" altLang="en-US" b="1" dirty="0" smtClean="0"/>
              <a:t>3%</a:t>
            </a:r>
            <a:r>
              <a:rPr lang="en-US" altLang="en-US" dirty="0" smtClean="0"/>
              <a:t> coupon rate and </a:t>
            </a:r>
            <a:r>
              <a:rPr lang="en-US" altLang="en-US" b="1" dirty="0" smtClean="0"/>
              <a:t>semiannual</a:t>
            </a:r>
            <a:r>
              <a:rPr lang="en-US" altLang="en-US" dirty="0" smtClean="0"/>
              <a:t> coupons. </a:t>
            </a:r>
          </a:p>
          <a:p>
            <a:r>
              <a:rPr lang="en-US" altLang="en-US" dirty="0" smtClean="0"/>
              <a:t>If this bond is currently trading for a price of </a:t>
            </a:r>
            <a:r>
              <a:rPr lang="en-US" altLang="en-US" b="1" dirty="0" smtClean="0"/>
              <a:t>$1,038.32</a:t>
            </a:r>
            <a:r>
              <a:rPr lang="en-US" altLang="en-US" dirty="0" smtClean="0"/>
              <a:t>, </a:t>
            </a:r>
            <a:r>
              <a:rPr lang="en-US" altLang="en-US" b="1" dirty="0" smtClean="0"/>
              <a:t>what is the bond’s yield to maturity</a:t>
            </a:r>
            <a:r>
              <a:rPr lang="en-US" altLang="en-US" dirty="0" smtClean="0"/>
              <a:t>?</a:t>
            </a:r>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44</a:t>
            </a:fld>
            <a:endParaRPr lang="en-US" dirty="0"/>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smtClean="0"/>
              <a:t>Bond Pricing</a:t>
            </a:r>
            <a:endParaRPr lang="en-US" altLang="en-US" dirty="0"/>
          </a:p>
        </p:txBody>
      </p:sp>
    </p:spTree>
    <p:extLst>
      <p:ext uri="{BB962C8B-B14F-4D97-AF65-F5344CB8AC3E}">
        <p14:creationId xmlns:p14="http://schemas.microsoft.com/office/powerpoint/2010/main" val="327584081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TW" dirty="0" smtClean="0"/>
              <a:t>Your Turn (PRS please)</a:t>
            </a:r>
            <a:endParaRPr lang="zh-TW" altLang="en-US" dirty="0"/>
          </a:p>
        </p:txBody>
      </p:sp>
      <p:sp>
        <p:nvSpPr>
          <p:cNvPr id="9" name="Content Placeholder 8"/>
          <p:cNvSpPr>
            <a:spLocks noGrp="1"/>
          </p:cNvSpPr>
          <p:nvPr>
            <p:ph idx="1"/>
          </p:nvPr>
        </p:nvSpPr>
        <p:spPr/>
        <p:txBody>
          <a:bodyPr>
            <a:normAutofit/>
          </a:bodyPr>
          <a:lstStyle/>
          <a:p>
            <a:r>
              <a:rPr lang="en-US" altLang="zh-TW" dirty="0" smtClean="0"/>
              <a:t>The bond’s YTM (on an APR basis) will be:</a:t>
            </a:r>
          </a:p>
          <a:p>
            <a:r>
              <a:rPr lang="en-US" altLang="zh-TW" dirty="0" smtClean="0"/>
              <a:t>1.26%</a:t>
            </a:r>
          </a:p>
          <a:p>
            <a:r>
              <a:rPr lang="en-US" altLang="zh-TW" dirty="0" smtClean="0"/>
              <a:t>2.52%</a:t>
            </a:r>
          </a:p>
          <a:p>
            <a:r>
              <a:rPr lang="en-US" altLang="zh-TW" dirty="0" smtClean="0"/>
              <a:t>3.16%</a:t>
            </a:r>
          </a:p>
          <a:p>
            <a:endParaRPr lang="en-US" altLang="zh-TW" dirty="0" smtClean="0"/>
          </a:p>
          <a:p>
            <a:pPr lvl="1"/>
            <a:endParaRPr lang="en-US" altLang="zh-TW" dirty="0" smtClean="0"/>
          </a:p>
          <a:p>
            <a:endParaRPr lang="en-US" altLang="zh-TW" dirty="0" smtClean="0"/>
          </a:p>
          <a:p>
            <a:pPr lvl="1"/>
            <a:endParaRPr lang="en-US" altLang="zh-TW" dirty="0" smtClean="0"/>
          </a:p>
          <a:p>
            <a:endParaRPr lang="en-US" altLang="zh-TW" dirty="0" smtClean="0"/>
          </a:p>
          <a:p>
            <a:endParaRPr lang="en-US" altLang="zh-TW" dirty="0" smtClean="0"/>
          </a:p>
          <a:p>
            <a:endParaRPr lang="zh-TW" altLang="en-US" dirty="0"/>
          </a:p>
        </p:txBody>
      </p:sp>
      <p:sp>
        <p:nvSpPr>
          <p:cNvPr id="4" name="Slide Number Placeholder 3"/>
          <p:cNvSpPr>
            <a:spLocks noGrp="1"/>
          </p:cNvSpPr>
          <p:nvPr>
            <p:ph type="sldNum" sz="quarter" idx="10"/>
          </p:nvPr>
        </p:nvSpPr>
        <p:spPr>
          <a:prstGeom prst="rect">
            <a:avLst/>
          </a:prstGeom>
        </p:spPr>
        <p:txBody>
          <a:bodyPr/>
          <a:lstStyle/>
          <a:p>
            <a:fld id="{79947206-A084-463E-B389-AE0EABF40FF9}" type="slidenum">
              <a:rPr lang="en-US" smtClean="0"/>
              <a:pPr/>
              <a:t>45</a:t>
            </a:fld>
            <a:endParaRPr lang="en-US" dirty="0"/>
          </a:p>
        </p:txBody>
      </p:sp>
      <p:pic>
        <p:nvPicPr>
          <p:cNvPr id="10" name="Picture 3" descr="C:\Users\Wolfgang\Documents\ED.PRES\06_Purchased Copyrighted Contend\istockphoto\iStock_000008335931Smal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5220071" y="2276872"/>
            <a:ext cx="3640555" cy="3384376"/>
          </a:xfrm>
          <a:prstGeom prst="rect">
            <a:avLst/>
          </a:prstGeom>
        </p:spPr>
      </p:pic>
      <p:sp>
        <p:nvSpPr>
          <p:cNvPr id="6" name="Footer Placeholder 4"/>
          <p:cNvSpPr>
            <a:spLocks noGrp="1"/>
          </p:cNvSpPr>
          <p:nvPr>
            <p:ph type="ftr" sz="quarter" idx="11"/>
          </p:nvPr>
        </p:nvSpPr>
        <p:spPr>
          <a:xfrm>
            <a:off x="1989138" y="6143625"/>
            <a:ext cx="7154862" cy="427038"/>
          </a:xfrm>
        </p:spPr>
        <p:txBody>
          <a:bodyPr/>
          <a:lstStyle/>
          <a:p>
            <a:pPr>
              <a:defRPr/>
            </a:pPr>
            <a:r>
              <a:rPr lang="en-US" altLang="en-US" dirty="0" smtClean="0"/>
              <a:t>Bond Pricing</a:t>
            </a:r>
            <a:endParaRPr lang="en-US" altLang="en-US" dirty="0"/>
          </a:p>
        </p:txBody>
      </p:sp>
    </p:spTree>
    <p:extLst>
      <p:ext uri="{BB962C8B-B14F-4D97-AF65-F5344CB8AC3E}">
        <p14:creationId xmlns:p14="http://schemas.microsoft.com/office/powerpoint/2010/main" val="41981079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8"/>
          <p:cNvSpPr>
            <a:spLocks noGrp="1" noChangeArrowheads="1"/>
          </p:cNvSpPr>
          <p:nvPr>
            <p:ph type="title"/>
          </p:nvPr>
        </p:nvSpPr>
        <p:spPr/>
        <p:txBody>
          <a:bodyPr>
            <a:normAutofit/>
          </a:bodyPr>
          <a:lstStyle/>
          <a:p>
            <a:r>
              <a:rPr lang="en-US" altLang="en-US" dirty="0" smtClean="0"/>
              <a:t>Solution: Computing the Yield to Maturity of a Coupon Bond</a:t>
            </a:r>
          </a:p>
        </p:txBody>
      </p:sp>
      <p:sp>
        <p:nvSpPr>
          <p:cNvPr id="143363" name="Rectangle 9"/>
          <p:cNvSpPr>
            <a:spLocks noGrp="1" noChangeArrowheads="1"/>
          </p:cNvSpPr>
          <p:nvPr>
            <p:ph idx="1"/>
          </p:nvPr>
        </p:nvSpPr>
        <p:spPr/>
        <p:txBody>
          <a:bodyPr/>
          <a:lstStyle/>
          <a:p>
            <a:r>
              <a:rPr lang="en-US" altLang="en-US" dirty="0" smtClean="0"/>
              <a:t>From the cash flow timeline, we can see that the bond consists of 18 payments of $15, paid every 6 months, and one lump-sum payment of $1,000 in 9 years (eighteen 6-month periods).  </a:t>
            </a:r>
          </a:p>
          <a:p>
            <a:r>
              <a:rPr lang="en-US" altLang="en-US" dirty="0" smtClean="0"/>
              <a:t>We can solve for the yield to maturity. </a:t>
            </a:r>
          </a:p>
          <a:p>
            <a:r>
              <a:rPr lang="en-US" altLang="en-US" dirty="0" smtClean="0"/>
              <a:t>However, we must use 6-month intervals consistently.</a:t>
            </a:r>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46</a:t>
            </a:fld>
            <a:endParaRPr lang="en-US" dirty="0"/>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smtClean="0"/>
              <a:t>Bond Pricing</a:t>
            </a:r>
            <a:endParaRPr lang="en-US" altLang="en-US" dirty="0"/>
          </a:p>
        </p:txBody>
      </p:sp>
    </p:spTree>
    <p:extLst>
      <p:ext uri="{BB962C8B-B14F-4D97-AF65-F5344CB8AC3E}">
        <p14:creationId xmlns:p14="http://schemas.microsoft.com/office/powerpoint/2010/main" val="3099425728"/>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8"/>
          <p:cNvSpPr>
            <a:spLocks noGrp="1" noChangeArrowheads="1"/>
          </p:cNvSpPr>
          <p:nvPr>
            <p:ph type="title"/>
          </p:nvPr>
        </p:nvSpPr>
        <p:spPr/>
        <p:txBody>
          <a:bodyPr>
            <a:normAutofit/>
          </a:bodyPr>
          <a:lstStyle/>
          <a:p>
            <a:pPr eaLnBrk="1" hangingPunct="1"/>
            <a:r>
              <a:rPr lang="en-US" altLang="en-US" dirty="0" smtClean="0">
                <a:ea typeface="ＭＳ Ｐゴシック" pitchFamily="-1" charset="-128"/>
              </a:rPr>
              <a:t>Solution: Computing the Yield to Maturity of a Coupon Bond</a:t>
            </a:r>
          </a:p>
        </p:txBody>
      </p:sp>
      <p:sp>
        <p:nvSpPr>
          <p:cNvPr id="147459" name="Rectangle 39"/>
          <p:cNvSpPr>
            <a:spLocks noGrp="1" noChangeArrowheads="1"/>
          </p:cNvSpPr>
          <p:nvPr>
            <p:ph idx="1"/>
          </p:nvPr>
        </p:nvSpPr>
        <p:spPr/>
        <p:txBody>
          <a:bodyPr/>
          <a:lstStyle/>
          <a:p>
            <a:pPr eaLnBrk="1" hangingPunct="1"/>
            <a:r>
              <a:rPr lang="en-US" altLang="en-US" sz="2000" dirty="0" smtClean="0">
                <a:ea typeface="ＭＳ Ｐゴシック" pitchFamily="-1" charset="-128"/>
              </a:rPr>
              <a:t>We can solve it by financial calculator, or a spreadsheet. To use a financial calculator, we enter the price we pay as a negative number for the PV (it is a cash outflow), the coupon payments as the PMT, and the bond’s par value as its FV. Finally, we enter the number of coupon payments remaining (10) as N.</a:t>
            </a:r>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47</a:t>
            </a:fld>
            <a:endParaRPr lang="en-US" dirty="0"/>
          </a:p>
        </p:txBody>
      </p:sp>
      <p:grpSp>
        <p:nvGrpSpPr>
          <p:cNvPr id="147460" name="Group 27"/>
          <p:cNvGrpSpPr>
            <a:grpSpLocks/>
          </p:cNvGrpSpPr>
          <p:nvPr/>
        </p:nvGrpSpPr>
        <p:grpSpPr bwMode="auto">
          <a:xfrm>
            <a:off x="2667000" y="3962400"/>
            <a:ext cx="6188075" cy="496888"/>
            <a:chOff x="0" y="4464"/>
            <a:chExt cx="5082" cy="408"/>
          </a:xfrm>
        </p:grpSpPr>
        <p:pic>
          <p:nvPicPr>
            <p:cNvPr id="147486" name="Picture 28" descr="calc_PM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 y="4464"/>
              <a:ext cx="91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487" name="Picture 29" descr="calc_P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8" y="4464"/>
              <a:ext cx="91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488" name="Picture 30" descr="calc_F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6" y="4464"/>
              <a:ext cx="90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489" name="Picture 31" descr="calc_IY_oran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4" y="4464"/>
              <a:ext cx="91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490" name="Picture 32" descr="calc_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4464"/>
              <a:ext cx="91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519235" name="Group 67"/>
          <p:cNvGraphicFramePr>
            <a:graphicFrameLocks noGrp="1"/>
          </p:cNvGraphicFramePr>
          <p:nvPr>
            <p:extLst>
              <p:ext uri="{D42A27DB-BD31-4B8C-83A1-F6EECF244321}">
                <p14:modId xmlns:p14="http://schemas.microsoft.com/office/powerpoint/2010/main" val="240109051"/>
              </p:ext>
            </p:extLst>
          </p:nvPr>
        </p:nvGraphicFramePr>
        <p:xfrm>
          <a:off x="1270000" y="4546600"/>
          <a:ext cx="7645400" cy="1433810"/>
        </p:xfrm>
        <a:graphic>
          <a:graphicData uri="http://schemas.openxmlformats.org/drawingml/2006/table">
            <a:tbl>
              <a:tblPr/>
              <a:tblGrid>
                <a:gridCol w="1360488">
                  <a:extLst>
                    <a:ext uri="{9D8B030D-6E8A-4147-A177-3AD203B41FA5}">
                      <a16:colId xmlns:a16="http://schemas.microsoft.com/office/drawing/2014/main" val="20000"/>
                    </a:ext>
                  </a:extLst>
                </a:gridCol>
                <a:gridCol w="1255712">
                  <a:extLst>
                    <a:ext uri="{9D8B030D-6E8A-4147-A177-3AD203B41FA5}">
                      <a16:colId xmlns:a16="http://schemas.microsoft.com/office/drawing/2014/main" val="20001"/>
                    </a:ext>
                  </a:extLst>
                </a:gridCol>
                <a:gridCol w="1258888">
                  <a:extLst>
                    <a:ext uri="{9D8B030D-6E8A-4147-A177-3AD203B41FA5}">
                      <a16:colId xmlns:a16="http://schemas.microsoft.com/office/drawing/2014/main" val="20002"/>
                    </a:ext>
                  </a:extLst>
                </a:gridCol>
                <a:gridCol w="1255712">
                  <a:extLst>
                    <a:ext uri="{9D8B030D-6E8A-4147-A177-3AD203B41FA5}">
                      <a16:colId xmlns:a16="http://schemas.microsoft.com/office/drawing/2014/main" val="20003"/>
                    </a:ext>
                  </a:extLst>
                </a:gridCol>
                <a:gridCol w="1258888">
                  <a:extLst>
                    <a:ext uri="{9D8B030D-6E8A-4147-A177-3AD203B41FA5}">
                      <a16:colId xmlns:a16="http://schemas.microsoft.com/office/drawing/2014/main" val="20004"/>
                    </a:ext>
                  </a:extLst>
                </a:gridCol>
                <a:gridCol w="1255712">
                  <a:extLst>
                    <a:ext uri="{9D8B030D-6E8A-4147-A177-3AD203B41FA5}">
                      <a16:colId xmlns:a16="http://schemas.microsoft.com/office/drawing/2014/main" val="20005"/>
                    </a:ext>
                  </a:extLst>
                </a:gridCol>
              </a:tblGrid>
              <a:tr h="396875">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Verdana" pitchFamily="-1" charset="0"/>
                          <a:ea typeface="ＭＳ Ｐゴシック" pitchFamily="-1" charset="-128"/>
                        </a:rPr>
                        <a:t>Given:</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4E5E8"/>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Verdana" pitchFamily="-1" charset="0"/>
                          <a:ea typeface="ＭＳ Ｐゴシック" pitchFamily="-1" charset="-128"/>
                        </a:rPr>
                        <a:t>18</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Verdana" pitchFamily="-1" charset="0"/>
                        <a:ea typeface="ＭＳ Ｐゴシック" pitchFamily="-1" charset="-128"/>
                      </a:endParaRP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Verdana" pitchFamily="-1" charset="0"/>
                          <a:ea typeface="ＭＳ Ｐゴシック" pitchFamily="-1" charset="-128"/>
                        </a:rPr>
                        <a:t>-1038.32</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Verdana" pitchFamily="-1" charset="0"/>
                          <a:ea typeface="ＭＳ Ｐゴシック" pitchFamily="-1" charset="-128"/>
                        </a:rPr>
                        <a:t>15</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Verdana" pitchFamily="-1" charset="0"/>
                          <a:ea typeface="ＭＳ Ｐゴシック" pitchFamily="-1" charset="-128"/>
                        </a:rPr>
                        <a:t>1,000</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extLst>
                  <a:ext uri="{0D108BD9-81ED-4DB2-BD59-A6C34878D82A}">
                    <a16:rowId xmlns:a16="http://schemas.microsoft.com/office/drawing/2014/main" val="10000"/>
                  </a:ext>
                </a:extLst>
              </a:tr>
              <a:tr h="396875">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Verdana" pitchFamily="-1" charset="0"/>
                          <a:ea typeface="ＭＳ Ｐゴシック" pitchFamily="-1" charset="-128"/>
                        </a:rPr>
                        <a:t>Solve for:</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4E5E8"/>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Verdana" pitchFamily="-1" charset="0"/>
                        <a:ea typeface="ＭＳ Ｐゴシック" pitchFamily="-1" charset="-128"/>
                      </a:endParaRP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Verdana" pitchFamily="-1" charset="0"/>
                          <a:ea typeface="ＭＳ Ｐゴシック" pitchFamily="-1" charset="-128"/>
                        </a:rPr>
                        <a:t>1.26</a:t>
                      </a:r>
                      <a:endParaRPr kumimoji="0" lang="en-US" altLang="en-US" sz="1800" b="0" i="0" u="none" strike="noStrike" cap="none" normalizeH="0" baseline="0" smtClean="0">
                        <a:ln>
                          <a:noFill/>
                        </a:ln>
                        <a:solidFill>
                          <a:schemeClr val="tx1"/>
                        </a:solidFill>
                        <a:effectLst/>
                        <a:latin typeface="Verdana" pitchFamily="-1" charset="0"/>
                        <a:ea typeface="ＭＳ Ｐゴシック" pitchFamily="-1" charset="-128"/>
                      </a:endParaRP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Verdana" pitchFamily="-1" charset="0"/>
                        <a:ea typeface="ＭＳ Ｐゴシック" pitchFamily="-1" charset="-128"/>
                      </a:endParaRP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Verdana" pitchFamily="-1" charset="0"/>
                        <a:ea typeface="ＭＳ Ｐゴシック" pitchFamily="-1" charset="-128"/>
                      </a:endParaRP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Verdana" pitchFamily="-1" charset="0"/>
                        <a:ea typeface="ＭＳ Ｐゴシック" pitchFamily="-1" charset="-128"/>
                      </a:endParaRP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extLst>
                  <a:ext uri="{0D108BD9-81ED-4DB2-BD59-A6C34878D82A}">
                    <a16:rowId xmlns:a16="http://schemas.microsoft.com/office/drawing/2014/main" val="10001"/>
                  </a:ext>
                </a:extLst>
              </a:tr>
              <a:tr h="639763">
                <a:tc gridSpan="6">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Verdana" pitchFamily="-1" charset="0"/>
                          <a:ea typeface="ＭＳ Ｐゴシック" pitchFamily="-1" charset="-128"/>
                        </a:rPr>
                        <a:t>Excel Formula: =RATE(NPER,PMT,PV,FV)=</a:t>
                      </a:r>
                      <a:br>
                        <a:rPr kumimoji="0" lang="en-US" altLang="en-US" sz="1800" b="0" i="0" u="none" strike="noStrike" cap="none" normalizeH="0" baseline="0" dirty="0" smtClean="0">
                          <a:ln>
                            <a:noFill/>
                          </a:ln>
                          <a:solidFill>
                            <a:schemeClr val="tx1"/>
                          </a:solidFill>
                          <a:effectLst/>
                          <a:latin typeface="Verdana" pitchFamily="-1" charset="0"/>
                          <a:ea typeface="ＭＳ Ｐゴシック" pitchFamily="-1" charset="-128"/>
                        </a:rPr>
                      </a:br>
                      <a:r>
                        <a:rPr kumimoji="0" lang="en-US" altLang="en-US" sz="1800" b="0" i="0" u="none" strike="noStrike" cap="none" normalizeH="0" baseline="0" dirty="0" smtClean="0">
                          <a:ln>
                            <a:noFill/>
                          </a:ln>
                          <a:solidFill>
                            <a:schemeClr val="tx1"/>
                          </a:solidFill>
                          <a:effectLst/>
                          <a:latin typeface="Verdana" pitchFamily="-1" charset="0"/>
                          <a:ea typeface="ＭＳ Ｐゴシック" pitchFamily="-1" charset="-128"/>
                        </a:rPr>
                        <a:t>RATE(18,15,-1038.32,1000)</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F1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2"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14" name="Footer Placeholder 4"/>
          <p:cNvSpPr>
            <a:spLocks noGrp="1"/>
          </p:cNvSpPr>
          <p:nvPr>
            <p:ph type="ftr" sz="quarter" idx="11"/>
          </p:nvPr>
        </p:nvSpPr>
        <p:spPr>
          <a:xfrm>
            <a:off x="1989138" y="6143625"/>
            <a:ext cx="7154862" cy="427038"/>
          </a:xfrm>
        </p:spPr>
        <p:txBody>
          <a:bodyPr/>
          <a:lstStyle/>
          <a:p>
            <a:pPr>
              <a:defRPr/>
            </a:pPr>
            <a:r>
              <a:rPr lang="en-US" altLang="en-US" dirty="0" smtClean="0"/>
              <a:t>Bond Pricing</a:t>
            </a:r>
            <a:endParaRPr lang="en-US" altLang="en-US" dirty="0"/>
          </a:p>
        </p:txBody>
      </p:sp>
    </p:spTree>
    <p:extLst>
      <p:ext uri="{BB962C8B-B14F-4D97-AF65-F5344CB8AC3E}">
        <p14:creationId xmlns:p14="http://schemas.microsoft.com/office/powerpoint/2010/main" val="92827360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10"/>
          <p:cNvSpPr>
            <a:spLocks noGrp="1" noChangeArrowheads="1"/>
          </p:cNvSpPr>
          <p:nvPr>
            <p:ph type="title"/>
          </p:nvPr>
        </p:nvSpPr>
        <p:spPr/>
        <p:txBody>
          <a:bodyPr>
            <a:normAutofit/>
          </a:bodyPr>
          <a:lstStyle/>
          <a:p>
            <a:r>
              <a:rPr lang="en-US" altLang="en-US" dirty="0" smtClean="0"/>
              <a:t>Solution: Computing the Yield to Maturity of a Coupon Bond</a:t>
            </a:r>
          </a:p>
        </p:txBody>
      </p:sp>
      <p:sp>
        <p:nvSpPr>
          <p:cNvPr id="149507" name="Rectangle 11"/>
          <p:cNvSpPr>
            <a:spLocks noGrp="1" noChangeArrowheads="1"/>
          </p:cNvSpPr>
          <p:nvPr>
            <p:ph idx="1"/>
          </p:nvPr>
        </p:nvSpPr>
        <p:spPr/>
        <p:txBody>
          <a:bodyPr>
            <a:normAutofit lnSpcReduction="10000"/>
          </a:bodyPr>
          <a:lstStyle/>
          <a:p>
            <a:r>
              <a:rPr lang="en-US" altLang="en-US" dirty="0" smtClean="0"/>
              <a:t>Therefore, </a:t>
            </a:r>
            <a:r>
              <a:rPr lang="en-US" altLang="en-US" b="1" i="1" dirty="0" smtClean="0"/>
              <a:t>y</a:t>
            </a:r>
            <a:r>
              <a:rPr lang="en-US" altLang="en-US" dirty="0" smtClean="0"/>
              <a:t> = 1.26%. </a:t>
            </a:r>
          </a:p>
          <a:p>
            <a:r>
              <a:rPr lang="en-US" altLang="en-US" dirty="0" smtClean="0"/>
              <a:t>Because the bond pays coupons semiannually, this yield is for a six-month period. </a:t>
            </a:r>
          </a:p>
          <a:p>
            <a:r>
              <a:rPr lang="en-US" altLang="en-US" dirty="0" smtClean="0"/>
              <a:t>We convert it to an APR by multiplying by the number of coupon payments per year. </a:t>
            </a:r>
          </a:p>
          <a:p>
            <a:r>
              <a:rPr lang="en-US" altLang="en-US" dirty="0" smtClean="0"/>
              <a:t>Thus the bond has a yield to maturity equal to a </a:t>
            </a:r>
            <a:r>
              <a:rPr lang="en-US" altLang="en-US" b="1" dirty="0" smtClean="0"/>
              <a:t>2.52%</a:t>
            </a:r>
            <a:r>
              <a:rPr lang="en-US" altLang="en-US" dirty="0" smtClean="0"/>
              <a:t> APR with semiannual compounding.</a:t>
            </a:r>
          </a:p>
          <a:p>
            <a:r>
              <a:rPr lang="en-US" altLang="en-US" dirty="0"/>
              <a:t>As the equation shows, the yield to maturity is the discount rate that equates the present value of the bond’s cash flows with its price. </a:t>
            </a:r>
          </a:p>
          <a:p>
            <a:endParaRPr lang="en-US" altLang="en-US" dirty="0" smtClean="0"/>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48</a:t>
            </a:fld>
            <a:endParaRPr lang="en-US" dirty="0"/>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smtClean="0"/>
              <a:t>Bond Pricing</a:t>
            </a:r>
            <a:endParaRPr lang="en-US" altLang="en-US" dirty="0"/>
          </a:p>
        </p:txBody>
      </p:sp>
    </p:spTree>
    <p:extLst>
      <p:ext uri="{BB962C8B-B14F-4D97-AF65-F5344CB8AC3E}">
        <p14:creationId xmlns:p14="http://schemas.microsoft.com/office/powerpoint/2010/main" val="963281337"/>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Bond Pricing Recap</a:t>
            </a:r>
            <a:endParaRPr lang="en-US" dirty="0"/>
          </a:p>
        </p:txBody>
      </p:sp>
      <p:sp>
        <p:nvSpPr>
          <p:cNvPr id="4" name="Slide Number Placeholder 3"/>
          <p:cNvSpPr>
            <a:spLocks noGrp="1"/>
          </p:cNvSpPr>
          <p:nvPr>
            <p:ph type="sldNum" sz="quarter" idx="11"/>
          </p:nvPr>
        </p:nvSpPr>
        <p:spPr/>
        <p:txBody>
          <a:bodyPr/>
          <a:lstStyle/>
          <a:p>
            <a:pPr>
              <a:defRPr/>
            </a:pPr>
            <a:fld id="{2CE9EA79-D759-4BF4-BF62-9B02F9F90E52}" type="slidenum">
              <a:rPr lang="en-US" altLang="en-US" smtClean="0"/>
              <a:pPr>
                <a:defRPr/>
              </a:pPr>
              <a:t>49</a:t>
            </a:fld>
            <a:endParaRPr lang="en-US" altLang="en-US"/>
          </a:p>
        </p:txBody>
      </p:sp>
    </p:spTree>
    <p:extLst>
      <p:ext uri="{BB962C8B-B14F-4D97-AF65-F5344CB8AC3E}">
        <p14:creationId xmlns:p14="http://schemas.microsoft.com/office/powerpoint/2010/main" val="2317365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p:txBody>
          <a:bodyPr/>
          <a:lstStyle/>
          <a:p>
            <a:r>
              <a:rPr lang="en-US" altLang="en-US" sz="4000" dirty="0" smtClean="0"/>
              <a:t>Bond Basics: Coupon Bond</a:t>
            </a:r>
          </a:p>
        </p:txBody>
      </p:sp>
      <p:sp>
        <p:nvSpPr>
          <p:cNvPr id="39940" name="Rectangle 3"/>
          <p:cNvSpPr>
            <a:spLocks noGrp="1" noChangeArrowheads="1"/>
          </p:cNvSpPr>
          <p:nvPr>
            <p:ph type="body" idx="1"/>
          </p:nvPr>
        </p:nvSpPr>
        <p:spPr>
          <a:xfrm>
            <a:off x="304800" y="1600200"/>
            <a:ext cx="8534400" cy="4525963"/>
          </a:xfrm>
        </p:spPr>
        <p:txBody>
          <a:bodyPr>
            <a:noAutofit/>
          </a:bodyPr>
          <a:lstStyle/>
          <a:p>
            <a:r>
              <a:rPr lang="en-US" altLang="en-US" sz="2400" dirty="0" smtClean="0"/>
              <a:t>The most common type of bond is </a:t>
            </a:r>
            <a:r>
              <a:rPr lang="en-US" altLang="en-US" sz="2400" b="1" dirty="0" smtClean="0"/>
              <a:t>a coupon bond</a:t>
            </a:r>
            <a:r>
              <a:rPr lang="en-US" altLang="en-US" sz="2400" dirty="0" smtClean="0"/>
              <a:t>:</a:t>
            </a:r>
          </a:p>
          <a:p>
            <a:pPr lvl="1"/>
            <a:r>
              <a:rPr lang="en-US" altLang="en-US" sz="2000" dirty="0" smtClean="0"/>
              <a:t>Issuer is required to make regular payments, called </a:t>
            </a:r>
            <a:r>
              <a:rPr lang="en-US" altLang="en-US" sz="2000" i="1" dirty="0" smtClean="0"/>
              <a:t>coupon</a:t>
            </a:r>
            <a:r>
              <a:rPr lang="en-US" altLang="en-US" sz="2000" dirty="0" smtClean="0"/>
              <a:t> payments.</a:t>
            </a:r>
          </a:p>
          <a:p>
            <a:pPr lvl="1"/>
            <a:r>
              <a:rPr lang="en-US" altLang="en-US" sz="2000" dirty="0" smtClean="0"/>
              <a:t>The interest the issuer pays, and which is used to calculate the coupons, is the </a:t>
            </a:r>
            <a:r>
              <a:rPr lang="en-US" altLang="en-US" sz="2000" i="1" dirty="0" smtClean="0"/>
              <a:t>coupon rate</a:t>
            </a:r>
            <a:r>
              <a:rPr lang="en-US" altLang="en-US" sz="2000" dirty="0" smtClean="0"/>
              <a:t>.</a:t>
            </a:r>
          </a:p>
          <a:p>
            <a:pPr lvl="1"/>
            <a:r>
              <a:rPr lang="en-US" altLang="en-US" sz="2000" dirty="0" smtClean="0"/>
              <a:t>The frequency of the coupon payments is annual or semi-annual (USA).</a:t>
            </a:r>
          </a:p>
          <a:p>
            <a:pPr lvl="1"/>
            <a:r>
              <a:rPr lang="en-US" altLang="en-US" sz="2000" dirty="0" smtClean="0"/>
              <a:t>The date on which the principal of the bond is repaid is the </a:t>
            </a:r>
            <a:r>
              <a:rPr lang="en-US" altLang="en-US" sz="2000" i="1" dirty="0" smtClean="0"/>
              <a:t>maturity date</a:t>
            </a:r>
            <a:r>
              <a:rPr lang="en-US" altLang="en-US" sz="2000" dirty="0" smtClean="0"/>
              <a:t>.</a:t>
            </a:r>
          </a:p>
          <a:p>
            <a:pPr lvl="1"/>
            <a:r>
              <a:rPr lang="en-US" altLang="en-US" sz="2000" dirty="0"/>
              <a:t>The final payment </a:t>
            </a:r>
            <a:r>
              <a:rPr lang="en-US" altLang="en-US" sz="2000" dirty="0" smtClean="0"/>
              <a:t>includes (1) </a:t>
            </a:r>
            <a:r>
              <a:rPr lang="en-US" altLang="en-US" sz="2000" dirty="0"/>
              <a:t>the principal, face value, or par value of the </a:t>
            </a:r>
            <a:r>
              <a:rPr lang="en-US" altLang="en-US" sz="2000" dirty="0" smtClean="0"/>
              <a:t>bond and (2) the final coupon payment.</a:t>
            </a:r>
            <a:endParaRPr lang="en-US" altLang="en-US" sz="2000" dirty="0"/>
          </a:p>
          <a:p>
            <a:pPr lvl="1"/>
            <a:endParaRPr lang="en-US" altLang="en-US" sz="2000" dirty="0" smtClean="0"/>
          </a:p>
        </p:txBody>
      </p:sp>
      <p:sp>
        <p:nvSpPr>
          <p:cNvPr id="6" name="Slide Number Placeholder 3"/>
          <p:cNvSpPr>
            <a:spLocks noGrp="1"/>
          </p:cNvSpPr>
          <p:nvPr>
            <p:ph type="sldNum" sz="quarter" idx="10"/>
          </p:nvPr>
        </p:nvSpPr>
        <p:spPr/>
        <p:txBody>
          <a:bodyPr/>
          <a:lstStyle/>
          <a:p>
            <a:fld id="{DD43D14F-EA8B-43E4-B169-114B5BB83D25}" type="slidenum">
              <a:rPr lang="en-US" altLang="en-US" smtClean="0"/>
              <a:pPr/>
              <a:t>5</a:t>
            </a:fld>
            <a:endParaRPr lang="en-US" altLang="en-US"/>
          </a:p>
        </p:txBody>
      </p:sp>
      <p:sp>
        <p:nvSpPr>
          <p:cNvPr id="5" name="Footer Placeholder 4"/>
          <p:cNvSpPr>
            <a:spLocks noGrp="1"/>
          </p:cNvSpPr>
          <p:nvPr>
            <p:ph type="ftr" sz="quarter" idx="11"/>
          </p:nvPr>
        </p:nvSpPr>
        <p:spPr/>
        <p:txBody>
          <a:bodyPr/>
          <a:lstStyle/>
          <a:p>
            <a:pPr>
              <a:defRPr/>
            </a:pPr>
            <a:r>
              <a:rPr lang="en-US" altLang="en-US" dirty="0"/>
              <a:t>Bond Basics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p:txBody>
          <a:bodyPr/>
          <a:lstStyle/>
          <a:p>
            <a:r>
              <a:rPr lang="en-US" altLang="en-US" sz="4000" dirty="0" smtClean="0"/>
              <a:t>Bond Pricing</a:t>
            </a:r>
          </a:p>
        </p:txBody>
      </p:sp>
      <p:sp>
        <p:nvSpPr>
          <p:cNvPr id="98306" name="Rectangle 5"/>
          <p:cNvSpPr>
            <a:spLocks noGrp="1" noChangeArrowheads="1"/>
          </p:cNvSpPr>
          <p:nvPr>
            <p:ph type="body" idx="1"/>
          </p:nvPr>
        </p:nvSpPr>
        <p:spPr/>
        <p:txBody>
          <a:bodyPr>
            <a:normAutofit/>
          </a:bodyPr>
          <a:lstStyle/>
          <a:p>
            <a:r>
              <a:rPr lang="en-US" altLang="en-US" sz="2400" dirty="0" smtClean="0"/>
              <a:t>The relationship between the bond price and interest rates is very important.</a:t>
            </a:r>
          </a:p>
          <a:p>
            <a:pPr lvl="1"/>
            <a:r>
              <a:rPr lang="en-US" altLang="en-US" sz="2000" dirty="0" smtClean="0"/>
              <a:t>Bonds promise fixed payments on future dates, so the higher the interest rate, the lower their present value.</a:t>
            </a:r>
          </a:p>
          <a:p>
            <a:r>
              <a:rPr lang="en-US" altLang="en-US" sz="2400" dirty="0" smtClean="0"/>
              <a:t>The value of a bond varies </a:t>
            </a:r>
            <a:r>
              <a:rPr lang="en-US" altLang="en-US" sz="2400" b="1" i="1" dirty="0" smtClean="0"/>
              <a:t>inversely</a:t>
            </a:r>
            <a:r>
              <a:rPr lang="en-US" altLang="en-US" sz="2400" dirty="0" smtClean="0"/>
              <a:t> with the interest rate used to calculate the present value of the promised payment.</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50</a:t>
            </a:fld>
            <a:endParaRPr lang="en-US" altLang="en-US"/>
          </a:p>
        </p:txBody>
      </p:sp>
      <p:sp>
        <p:nvSpPr>
          <p:cNvPr id="5" name="Footer Placeholder 4"/>
          <p:cNvSpPr>
            <a:spLocks noGrp="1"/>
          </p:cNvSpPr>
          <p:nvPr>
            <p:ph type="ftr" sz="quarter" idx="11"/>
          </p:nvPr>
        </p:nvSpPr>
        <p:spPr/>
        <p:txBody>
          <a:bodyPr/>
          <a:lstStyle/>
          <a:p>
            <a:pPr>
              <a:defRPr/>
            </a:pPr>
            <a:r>
              <a:rPr lang="en-US" altLang="en-US" dirty="0"/>
              <a:t>Bond </a:t>
            </a:r>
            <a:r>
              <a:rPr lang="en-US" altLang="en-US" dirty="0" smtClean="0"/>
              <a:t>Pricing</a:t>
            </a:r>
            <a:endParaRPr lang="en-US" altLang="en-US" dirty="0"/>
          </a:p>
        </p:txBody>
      </p:sp>
    </p:spTree>
    <p:extLst>
      <p:ext uri="{BB962C8B-B14F-4D97-AF65-F5344CB8AC3E}">
        <p14:creationId xmlns:p14="http://schemas.microsoft.com/office/powerpoint/2010/main" val="20255757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a:xfrm>
            <a:off x="457200" y="0"/>
            <a:ext cx="8229600" cy="1143000"/>
          </a:xfrm>
        </p:spPr>
        <p:txBody>
          <a:bodyPr/>
          <a:lstStyle/>
          <a:p>
            <a:r>
              <a:rPr lang="en-US" altLang="en-US" sz="4000" dirty="0" smtClean="0"/>
              <a:t>Bond Pricing Example</a:t>
            </a:r>
          </a:p>
        </p:txBody>
      </p:sp>
      <p:sp>
        <p:nvSpPr>
          <p:cNvPr id="102402" name="Rectangle 3"/>
          <p:cNvSpPr>
            <a:spLocks noGrp="1" noChangeArrowheads="1"/>
          </p:cNvSpPr>
          <p:nvPr>
            <p:ph idx="1"/>
          </p:nvPr>
        </p:nvSpPr>
        <p:spPr>
          <a:xfrm>
            <a:off x="457200" y="1219200"/>
            <a:ext cx="8229600" cy="4724401"/>
          </a:xfrm>
        </p:spPr>
        <p:txBody>
          <a:bodyPr>
            <a:normAutofit/>
          </a:bodyPr>
          <a:lstStyle/>
          <a:p>
            <a:r>
              <a:rPr lang="en-US" altLang="en-US" sz="2200" dirty="0" smtClean="0"/>
              <a:t>Bond terms and conditions: </a:t>
            </a:r>
          </a:p>
          <a:p>
            <a:pPr lvl="1">
              <a:buFont typeface="Wingdings" pitchFamily="2" charset="2"/>
              <a:buChar char="v"/>
            </a:pPr>
            <a:r>
              <a:rPr lang="en-US" altLang="en-US" sz="1600" dirty="0" smtClean="0"/>
              <a:t>Par Value / Face Value: US$1000</a:t>
            </a:r>
          </a:p>
          <a:p>
            <a:pPr lvl="1">
              <a:buFont typeface="Wingdings" pitchFamily="2" charset="2"/>
              <a:buChar char="v"/>
            </a:pPr>
            <a:r>
              <a:rPr lang="en-US" altLang="en-US" sz="1600" dirty="0" smtClean="0"/>
              <a:t>Coupon Rate: 3.15%</a:t>
            </a:r>
          </a:p>
          <a:p>
            <a:pPr lvl="1">
              <a:buFont typeface="Wingdings" pitchFamily="2" charset="2"/>
              <a:buChar char="v"/>
            </a:pPr>
            <a:r>
              <a:rPr lang="en-US" altLang="en-US" sz="1600" dirty="0" smtClean="0"/>
              <a:t>Coupon Frequency: Annual</a:t>
            </a:r>
          </a:p>
          <a:p>
            <a:pPr lvl="1">
              <a:buFont typeface="Wingdings" pitchFamily="2" charset="2"/>
              <a:buChar char="v"/>
            </a:pPr>
            <a:r>
              <a:rPr lang="en-US" altLang="en-US" sz="1600" dirty="0" smtClean="0"/>
              <a:t>Tenor: 7 years</a:t>
            </a:r>
          </a:p>
          <a:p>
            <a:pPr lvl="1">
              <a:buFont typeface="Wingdings" pitchFamily="2" charset="2"/>
              <a:buChar char="v"/>
            </a:pPr>
            <a:r>
              <a:rPr lang="en-US" altLang="en-US" sz="1600" dirty="0" smtClean="0"/>
              <a:t>Else: N/A</a:t>
            </a:r>
          </a:p>
          <a:p>
            <a:r>
              <a:rPr lang="en-US" altLang="en-US" sz="2200" dirty="0" smtClean="0"/>
              <a:t>Key terms for calculations:</a:t>
            </a:r>
          </a:p>
          <a:p>
            <a:pPr lvl="1">
              <a:buFont typeface="Wingdings" pitchFamily="2" charset="2"/>
              <a:buChar char="Ø"/>
            </a:pPr>
            <a:r>
              <a:rPr lang="en-US" altLang="en-US" dirty="0" smtClean="0"/>
              <a:t>Annual Coupon Amount (PMT): US$1000 x 3.15% = US$31.50</a:t>
            </a:r>
          </a:p>
          <a:p>
            <a:pPr lvl="1">
              <a:buFont typeface="Wingdings" pitchFamily="2" charset="2"/>
              <a:buChar char="Ø"/>
            </a:pPr>
            <a:r>
              <a:rPr lang="en-US" altLang="en-US" dirty="0" smtClean="0"/>
              <a:t>Principal Payment (FV): US$1000</a:t>
            </a:r>
          </a:p>
          <a:p>
            <a:pPr lvl="1">
              <a:buFont typeface="Wingdings" pitchFamily="2" charset="2"/>
              <a:buChar char="Ø"/>
            </a:pPr>
            <a:r>
              <a:rPr lang="en-US" altLang="en-US" dirty="0" err="1" smtClean="0"/>
              <a:t>Nbr</a:t>
            </a:r>
            <a:r>
              <a:rPr lang="en-US" altLang="en-US" dirty="0" smtClean="0"/>
              <a:t> Payments (NPER): 7</a:t>
            </a:r>
          </a:p>
        </p:txBody>
      </p:sp>
      <p:sp>
        <p:nvSpPr>
          <p:cNvPr id="6" name="Slide Number Placeholder 22"/>
          <p:cNvSpPr>
            <a:spLocks noGrp="1"/>
          </p:cNvSpPr>
          <p:nvPr>
            <p:ph type="sldNum" sz="quarter" idx="10"/>
          </p:nvPr>
        </p:nvSpPr>
        <p:spPr/>
        <p:txBody>
          <a:bodyPr/>
          <a:lstStyle/>
          <a:p>
            <a:fld id="{120699C8-F8C2-4FED-9DA4-58C55614866B}" type="slidenum">
              <a:rPr lang="en-US" altLang="zh-TW" smtClean="0"/>
              <a:pPr/>
              <a:t>51</a:t>
            </a:fld>
            <a:endParaRPr lang="en-US" altLang="zh-TW" dirty="0"/>
          </a:p>
        </p:txBody>
      </p:sp>
      <p:sp>
        <p:nvSpPr>
          <p:cNvPr id="5" name="Footer Placeholder 4"/>
          <p:cNvSpPr>
            <a:spLocks noGrp="1"/>
          </p:cNvSpPr>
          <p:nvPr>
            <p:ph type="ftr" sz="quarter" idx="11"/>
          </p:nvPr>
        </p:nvSpPr>
        <p:spPr/>
        <p:txBody>
          <a:bodyPr/>
          <a:lstStyle/>
          <a:p>
            <a:pPr>
              <a:defRPr/>
            </a:pPr>
            <a:r>
              <a:rPr lang="en-US" altLang="en-US" dirty="0" smtClean="0"/>
              <a:t>Bond Pricing</a:t>
            </a:r>
            <a:endParaRPr lang="en-US" altLang="en-US" dirty="0"/>
          </a:p>
        </p:txBody>
      </p:sp>
    </p:spTree>
    <p:extLst>
      <p:ext uri="{BB962C8B-B14F-4D97-AF65-F5344CB8AC3E}">
        <p14:creationId xmlns:p14="http://schemas.microsoft.com/office/powerpoint/2010/main" val="7653216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a:xfrm>
            <a:off x="457200" y="152400"/>
            <a:ext cx="8229600" cy="990600"/>
          </a:xfrm>
        </p:spPr>
        <p:txBody>
          <a:bodyPr/>
          <a:lstStyle/>
          <a:p>
            <a:r>
              <a:rPr lang="en-US" altLang="en-US" sz="4000" dirty="0" smtClean="0"/>
              <a:t>Bond Pricing Example</a:t>
            </a:r>
          </a:p>
        </p:txBody>
      </p:sp>
      <p:sp>
        <p:nvSpPr>
          <p:cNvPr id="102402" name="Rectangle 3"/>
          <p:cNvSpPr>
            <a:spLocks noGrp="1" noChangeArrowheads="1"/>
          </p:cNvSpPr>
          <p:nvPr>
            <p:ph idx="1"/>
          </p:nvPr>
        </p:nvSpPr>
        <p:spPr>
          <a:xfrm>
            <a:off x="457200" y="1219200"/>
            <a:ext cx="8229600" cy="4724401"/>
          </a:xfrm>
        </p:spPr>
        <p:txBody>
          <a:bodyPr>
            <a:normAutofit/>
          </a:bodyPr>
          <a:lstStyle/>
          <a:p>
            <a:r>
              <a:rPr lang="en-US" altLang="en-US" sz="2200" dirty="0" smtClean="0"/>
              <a:t>Then depending on what is available, Bond Price (</a:t>
            </a:r>
            <a:r>
              <a:rPr lang="en-US" altLang="en-US" sz="2200" i="1" dirty="0" smtClean="0"/>
              <a:t>PV</a:t>
            </a:r>
            <a:r>
              <a:rPr lang="en-US" altLang="en-US" sz="2200" dirty="0" smtClean="0"/>
              <a:t>) or interest rate, Yield To Maturity “</a:t>
            </a:r>
            <a:r>
              <a:rPr lang="en-US" altLang="en-US" sz="2200" i="1" dirty="0" smtClean="0"/>
              <a:t>YTM</a:t>
            </a:r>
            <a:r>
              <a:rPr lang="en-US" altLang="en-US" sz="2200" dirty="0" smtClean="0"/>
              <a:t>” (</a:t>
            </a:r>
            <a:r>
              <a:rPr lang="en-US" altLang="en-US" sz="2200" i="1" dirty="0" err="1" smtClean="0"/>
              <a:t>i</a:t>
            </a:r>
            <a:r>
              <a:rPr lang="en-US" altLang="en-US" sz="2200" dirty="0" smtClean="0"/>
              <a:t>) it’s possible to calculate the other:</a:t>
            </a:r>
          </a:p>
          <a:p>
            <a:endParaRPr lang="en-US" altLang="en-US" sz="2200" dirty="0" smtClean="0"/>
          </a:p>
          <a:p>
            <a:r>
              <a:rPr lang="en-US" altLang="en-US" sz="2200" dirty="0" smtClean="0"/>
              <a:t>If YTM = </a:t>
            </a:r>
            <a:r>
              <a:rPr lang="en-US" altLang="en-US" sz="2200" i="1" dirty="0" err="1" smtClean="0"/>
              <a:t>i</a:t>
            </a:r>
            <a:r>
              <a:rPr lang="en-US" altLang="en-US" sz="2200" dirty="0" smtClean="0"/>
              <a:t> = 2%, </a:t>
            </a:r>
          </a:p>
          <a:p>
            <a:pPr lvl="1">
              <a:buNone/>
            </a:pPr>
            <a:r>
              <a:rPr lang="en-US" altLang="en-US" dirty="0" smtClean="0"/>
              <a:t> </a:t>
            </a:r>
          </a:p>
          <a:p>
            <a:pPr lvl="1">
              <a:buNone/>
            </a:pPr>
            <a:endParaRPr lang="en-US" altLang="en-US" dirty="0" smtClean="0"/>
          </a:p>
          <a:p>
            <a:r>
              <a:rPr lang="en-US" altLang="en-US" sz="2200" dirty="0" smtClean="0"/>
              <a:t>If YTM = </a:t>
            </a:r>
            <a:r>
              <a:rPr lang="en-US" altLang="en-US" sz="2200" i="1" dirty="0" err="1" smtClean="0"/>
              <a:t>i</a:t>
            </a:r>
            <a:r>
              <a:rPr lang="en-US" altLang="en-US" sz="2200" dirty="0" smtClean="0"/>
              <a:t> = 4%, </a:t>
            </a:r>
          </a:p>
          <a:p>
            <a:pPr lvl="1">
              <a:buNone/>
            </a:pPr>
            <a:r>
              <a:rPr lang="en-US" altLang="en-US" dirty="0" smtClean="0"/>
              <a:t> </a:t>
            </a:r>
          </a:p>
          <a:p>
            <a:pPr lvl="1"/>
            <a:endParaRPr lang="en-US" altLang="en-US" dirty="0" smtClean="0"/>
          </a:p>
          <a:p>
            <a:pPr lvl="1"/>
            <a:endParaRPr lang="en-US" altLang="en-US" dirty="0" smtClean="0"/>
          </a:p>
          <a:p>
            <a:pPr lvl="1">
              <a:buFont typeface="Wingdings" pitchFamily="2" charset="2"/>
              <a:buChar char="v"/>
            </a:pPr>
            <a:endParaRPr lang="en-US" altLang="en-US" sz="1600" dirty="0" smtClean="0"/>
          </a:p>
        </p:txBody>
      </p:sp>
      <p:sp>
        <p:nvSpPr>
          <p:cNvPr id="6" name="Slide Number Placeholder 22"/>
          <p:cNvSpPr>
            <a:spLocks noGrp="1"/>
          </p:cNvSpPr>
          <p:nvPr>
            <p:ph type="sldNum" sz="quarter" idx="10"/>
          </p:nvPr>
        </p:nvSpPr>
        <p:spPr/>
        <p:txBody>
          <a:bodyPr/>
          <a:lstStyle/>
          <a:p>
            <a:fld id="{120699C8-F8C2-4FED-9DA4-58C55614866B}" type="slidenum">
              <a:rPr lang="en-US" altLang="zh-TW" smtClean="0"/>
              <a:pPr/>
              <a:t>52</a:t>
            </a:fld>
            <a:endParaRPr lang="en-US" altLang="zh-TW" dirty="0"/>
          </a:p>
        </p:txBody>
      </p:sp>
      <p:sp>
        <p:nvSpPr>
          <p:cNvPr id="5" name="Footer Placeholder 4"/>
          <p:cNvSpPr>
            <a:spLocks noGrp="1"/>
          </p:cNvSpPr>
          <p:nvPr>
            <p:ph type="ftr" sz="quarter" idx="11"/>
          </p:nvPr>
        </p:nvSpPr>
        <p:spPr/>
        <p:txBody>
          <a:bodyPr/>
          <a:lstStyle/>
          <a:p>
            <a:pPr>
              <a:defRPr/>
            </a:pPr>
            <a:r>
              <a:rPr lang="en-US" altLang="en-US" dirty="0" smtClean="0"/>
              <a:t>Bond Pricing</a:t>
            </a:r>
            <a:endParaRPr lang="en-US" altLang="en-US" dirty="0"/>
          </a:p>
        </p:txBody>
      </p:sp>
      <p:pic>
        <p:nvPicPr>
          <p:cNvPr id="397314" name="Picture 2"/>
          <p:cNvPicPr>
            <a:picLocks noChangeAspect="1" noChangeArrowheads="1"/>
          </p:cNvPicPr>
          <p:nvPr/>
        </p:nvPicPr>
        <p:blipFill>
          <a:blip r:embed="rId3" cstate="print"/>
          <a:srcRect/>
          <a:stretch>
            <a:fillRect/>
          </a:stretch>
        </p:blipFill>
        <p:spPr bwMode="auto">
          <a:xfrm>
            <a:off x="914400" y="2286000"/>
            <a:ext cx="6864350" cy="536575"/>
          </a:xfrm>
          <a:prstGeom prst="rect">
            <a:avLst/>
          </a:prstGeom>
          <a:noFill/>
          <a:ln w="9525">
            <a:noFill/>
            <a:miter lim="800000"/>
            <a:headEnd/>
            <a:tailEnd/>
          </a:ln>
          <a:effectLst/>
        </p:spPr>
      </p:pic>
      <p:pic>
        <p:nvPicPr>
          <p:cNvPr id="397318" name="Picture 6"/>
          <p:cNvPicPr>
            <a:picLocks noChangeAspect="1" noChangeArrowheads="1"/>
          </p:cNvPicPr>
          <p:nvPr/>
        </p:nvPicPr>
        <p:blipFill>
          <a:blip r:embed="rId4" cstate="print"/>
          <a:srcRect/>
          <a:stretch>
            <a:fillRect/>
          </a:stretch>
        </p:blipFill>
        <p:spPr bwMode="auto">
          <a:xfrm>
            <a:off x="1166813" y="3290887"/>
            <a:ext cx="7138987" cy="747713"/>
          </a:xfrm>
          <a:prstGeom prst="rect">
            <a:avLst/>
          </a:prstGeom>
          <a:noFill/>
          <a:ln w="9525">
            <a:noFill/>
            <a:miter lim="800000"/>
            <a:headEnd/>
            <a:tailEnd/>
          </a:ln>
          <a:effectLst/>
        </p:spPr>
      </p:pic>
      <p:pic>
        <p:nvPicPr>
          <p:cNvPr id="397319" name="Picture 7"/>
          <p:cNvPicPr>
            <a:picLocks noChangeAspect="1" noChangeArrowheads="1"/>
          </p:cNvPicPr>
          <p:nvPr/>
        </p:nvPicPr>
        <p:blipFill>
          <a:blip r:embed="rId5" cstate="print"/>
          <a:srcRect/>
          <a:stretch>
            <a:fillRect/>
          </a:stretch>
        </p:blipFill>
        <p:spPr bwMode="auto">
          <a:xfrm>
            <a:off x="1295400" y="3962400"/>
            <a:ext cx="7138987" cy="469900"/>
          </a:xfrm>
          <a:prstGeom prst="rect">
            <a:avLst/>
          </a:prstGeom>
          <a:noFill/>
          <a:ln w="9525">
            <a:noFill/>
            <a:miter lim="800000"/>
            <a:headEnd/>
            <a:tailEnd/>
          </a:ln>
          <a:effectLst/>
        </p:spPr>
      </p:pic>
      <p:pic>
        <p:nvPicPr>
          <p:cNvPr id="397320" name="Picture 8"/>
          <p:cNvPicPr>
            <a:picLocks noChangeAspect="1" noChangeArrowheads="1"/>
          </p:cNvPicPr>
          <p:nvPr/>
        </p:nvPicPr>
        <p:blipFill>
          <a:blip r:embed="rId6" cstate="print"/>
          <a:srcRect/>
          <a:stretch>
            <a:fillRect/>
          </a:stretch>
        </p:blipFill>
        <p:spPr bwMode="auto">
          <a:xfrm>
            <a:off x="1319213" y="4738687"/>
            <a:ext cx="7138987" cy="747713"/>
          </a:xfrm>
          <a:prstGeom prst="rect">
            <a:avLst/>
          </a:prstGeom>
          <a:noFill/>
          <a:ln w="9525">
            <a:noFill/>
            <a:miter lim="800000"/>
            <a:headEnd/>
            <a:tailEnd/>
          </a:ln>
          <a:effectLst/>
        </p:spPr>
      </p:pic>
      <p:pic>
        <p:nvPicPr>
          <p:cNvPr id="397321" name="Picture 9"/>
          <p:cNvPicPr>
            <a:picLocks noChangeAspect="1" noChangeArrowheads="1"/>
          </p:cNvPicPr>
          <p:nvPr/>
        </p:nvPicPr>
        <p:blipFill>
          <a:blip r:embed="rId7" cstate="print"/>
          <a:srcRect/>
          <a:stretch>
            <a:fillRect/>
          </a:stretch>
        </p:blipFill>
        <p:spPr bwMode="auto">
          <a:xfrm>
            <a:off x="1295400" y="5473700"/>
            <a:ext cx="7138987" cy="469900"/>
          </a:xfrm>
          <a:prstGeom prst="rect">
            <a:avLst/>
          </a:prstGeom>
          <a:noFill/>
          <a:ln w="9525">
            <a:noFill/>
            <a:miter lim="800000"/>
            <a:headEnd/>
            <a:tailEnd/>
          </a:ln>
          <a:effectLst/>
        </p:spPr>
      </p:pic>
    </p:spTree>
    <p:extLst>
      <p:ext uri="{BB962C8B-B14F-4D97-AF65-F5344CB8AC3E}">
        <p14:creationId xmlns:p14="http://schemas.microsoft.com/office/powerpoint/2010/main" val="29058607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p:txBody>
          <a:bodyPr/>
          <a:lstStyle/>
          <a:p>
            <a:r>
              <a:rPr lang="en-US" altLang="en-US" sz="4000" dirty="0" smtClean="0"/>
              <a:t>Bond Pricing</a:t>
            </a:r>
          </a:p>
        </p:txBody>
      </p:sp>
      <p:sp>
        <p:nvSpPr>
          <p:cNvPr id="102402" name="Rectangle 3"/>
          <p:cNvSpPr>
            <a:spLocks noGrp="1" noChangeArrowheads="1"/>
          </p:cNvSpPr>
          <p:nvPr>
            <p:ph type="body" idx="1"/>
          </p:nvPr>
        </p:nvSpPr>
        <p:spPr>
          <a:xfrm>
            <a:off x="457200" y="1295400"/>
            <a:ext cx="8229600" cy="4876800"/>
          </a:xfrm>
        </p:spPr>
        <p:txBody>
          <a:bodyPr>
            <a:normAutofit/>
          </a:bodyPr>
          <a:lstStyle/>
          <a:p>
            <a:r>
              <a:rPr lang="en-US" altLang="en-US" sz="2400" dirty="0" smtClean="0"/>
              <a:t>Par, Premium, Discount</a:t>
            </a:r>
          </a:p>
          <a:p>
            <a:pPr lvl="1">
              <a:buFont typeface="Wingdings" pitchFamily="2" charset="2"/>
              <a:buChar char="v"/>
            </a:pPr>
            <a:r>
              <a:rPr lang="en-US" altLang="en-US" sz="2000" dirty="0" smtClean="0"/>
              <a:t>If YTM is equal to Coupon Rate then Bond Price = 100% of Par Value (the bond trades “at par”)</a:t>
            </a:r>
          </a:p>
          <a:p>
            <a:pPr lvl="1">
              <a:buFont typeface="Wingdings" pitchFamily="2" charset="2"/>
              <a:buChar char="v"/>
            </a:pPr>
            <a:r>
              <a:rPr lang="en-US" altLang="en-US" sz="2000" dirty="0" smtClean="0"/>
              <a:t>If YTM is higher than Coupon Rate then Bond Price &lt; 100% of Par Value (the bond trades “at a discount”)</a:t>
            </a:r>
          </a:p>
          <a:p>
            <a:pPr lvl="1">
              <a:buFont typeface="Wingdings" pitchFamily="2" charset="2"/>
              <a:buChar char="v"/>
            </a:pPr>
            <a:r>
              <a:rPr lang="en-US" altLang="en-US" sz="2000" dirty="0" smtClean="0"/>
              <a:t>If YTM is lower than Coupon Rate then Bond Price &gt; 100% of Par Value</a:t>
            </a:r>
          </a:p>
          <a:p>
            <a:pPr lvl="1">
              <a:buFont typeface="Wingdings" pitchFamily="2" charset="2"/>
              <a:buChar char="v"/>
            </a:pPr>
            <a:r>
              <a:rPr lang="en-US" altLang="en-US" sz="2000" dirty="0" smtClean="0"/>
              <a:t>(the bond trades “at a premium”)</a:t>
            </a:r>
          </a:p>
          <a:p>
            <a:pPr lvl="1">
              <a:buFont typeface="Wingdings" pitchFamily="2" charset="2"/>
              <a:buChar char="v"/>
            </a:pPr>
            <a:r>
              <a:rPr lang="en-US" altLang="en-US" sz="2000" dirty="0" smtClean="0"/>
              <a:t>The Tenor further amplifies those variations</a:t>
            </a:r>
          </a:p>
        </p:txBody>
      </p:sp>
      <p:sp>
        <p:nvSpPr>
          <p:cNvPr id="6" name="Slide Number Placeholder 22"/>
          <p:cNvSpPr>
            <a:spLocks noGrp="1"/>
          </p:cNvSpPr>
          <p:nvPr>
            <p:ph type="sldNum" sz="quarter" idx="10"/>
          </p:nvPr>
        </p:nvSpPr>
        <p:spPr>
          <a:xfrm>
            <a:off x="8239125" y="6586538"/>
            <a:ext cx="919163" cy="293687"/>
          </a:xfrm>
        </p:spPr>
        <p:txBody>
          <a:bodyPr/>
          <a:lstStyle/>
          <a:p>
            <a:fld id="{120699C8-F8C2-4FED-9DA4-58C55614866B}" type="slidenum">
              <a:rPr lang="en-US" altLang="zh-TW" smtClean="0"/>
              <a:pPr/>
              <a:t>53</a:t>
            </a:fld>
            <a:endParaRPr lang="en-US" altLang="zh-TW" dirty="0"/>
          </a:p>
        </p:txBody>
      </p:sp>
      <p:sp>
        <p:nvSpPr>
          <p:cNvPr id="5" name="Footer Placeholder 4"/>
          <p:cNvSpPr>
            <a:spLocks noGrp="1"/>
          </p:cNvSpPr>
          <p:nvPr>
            <p:ph type="ftr" sz="quarter" idx="11"/>
          </p:nvPr>
        </p:nvSpPr>
        <p:spPr/>
        <p:txBody>
          <a:bodyPr/>
          <a:lstStyle/>
          <a:p>
            <a:pPr>
              <a:defRPr/>
            </a:pPr>
            <a:r>
              <a:rPr lang="en-US" altLang="en-US" dirty="0" smtClean="0"/>
              <a:t>Bond Pricing</a:t>
            </a:r>
            <a:endParaRPr lang="en-US" altLang="en-US" dirty="0"/>
          </a:p>
        </p:txBody>
      </p:sp>
    </p:spTree>
    <p:extLst>
      <p:ext uri="{BB962C8B-B14F-4D97-AF65-F5344CB8AC3E}">
        <p14:creationId xmlns:p14="http://schemas.microsoft.com/office/powerpoint/2010/main" val="27824009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Interest for short term debt instruments</a:t>
            </a:r>
            <a:endParaRPr lang="en-US" dirty="0"/>
          </a:p>
        </p:txBody>
      </p:sp>
      <p:sp>
        <p:nvSpPr>
          <p:cNvPr id="4" name="Slide Number Placeholder 3"/>
          <p:cNvSpPr>
            <a:spLocks noGrp="1"/>
          </p:cNvSpPr>
          <p:nvPr>
            <p:ph type="sldNum" sz="quarter" idx="11"/>
          </p:nvPr>
        </p:nvSpPr>
        <p:spPr/>
        <p:txBody>
          <a:bodyPr/>
          <a:lstStyle/>
          <a:p>
            <a:pPr>
              <a:defRPr/>
            </a:pPr>
            <a:fld id="{DD43D14F-EA8B-43E4-B169-114B5BB83D25}" type="slidenum">
              <a:rPr lang="en-US" altLang="en-US" smtClean="0"/>
              <a:pPr>
                <a:defRPr/>
              </a:pPr>
              <a:t>54</a:t>
            </a:fld>
            <a:endParaRPr lang="en-US" altLang="en-US"/>
          </a:p>
        </p:txBody>
      </p:sp>
    </p:spTree>
    <p:extLst>
      <p:ext uri="{BB962C8B-B14F-4D97-AF65-F5344CB8AC3E}">
        <p14:creationId xmlns:p14="http://schemas.microsoft.com/office/powerpoint/2010/main" val="5189593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p:txBody>
          <a:bodyPr/>
          <a:lstStyle/>
          <a:p>
            <a:r>
              <a:rPr lang="en-US" altLang="en-US" sz="4000" dirty="0" smtClean="0"/>
              <a:t>Money Market ( </a:t>
            </a:r>
            <a:r>
              <a:rPr lang="en-US" altLang="en-US" sz="4000" dirty="0" smtClean="0">
                <a:sym typeface="Symbol"/>
              </a:rPr>
              <a:t></a:t>
            </a:r>
            <a:r>
              <a:rPr lang="en-US" altLang="en-US" sz="4000" dirty="0" smtClean="0"/>
              <a:t>1 Year) Rates</a:t>
            </a:r>
          </a:p>
        </p:txBody>
      </p:sp>
      <p:sp>
        <p:nvSpPr>
          <p:cNvPr id="102402" name="Rectangle 3"/>
          <p:cNvSpPr>
            <a:spLocks noGrp="1" noChangeArrowheads="1"/>
          </p:cNvSpPr>
          <p:nvPr>
            <p:ph type="body" idx="1"/>
          </p:nvPr>
        </p:nvSpPr>
        <p:spPr>
          <a:xfrm>
            <a:off x="457200" y="1295400"/>
            <a:ext cx="8229600" cy="4830763"/>
          </a:xfrm>
        </p:spPr>
        <p:txBody>
          <a:bodyPr>
            <a:normAutofit/>
          </a:bodyPr>
          <a:lstStyle/>
          <a:p>
            <a:r>
              <a:rPr lang="en-US" altLang="en-US" sz="2400" dirty="0" smtClean="0"/>
              <a:t>For debt instruments within a year, interest calculations as well as names are different!</a:t>
            </a:r>
          </a:p>
          <a:p>
            <a:r>
              <a:rPr lang="en-US" altLang="en-US" sz="2400" dirty="0" smtClean="0"/>
              <a:t>Money market instruments include: Time Deposits, T Bills, Certificate of Deposits, Commercial Paper, Bankers’ Acceptances, Forward Rate Agreements (FRA) including those listed in future markets.</a:t>
            </a:r>
          </a:p>
          <a:p>
            <a:r>
              <a:rPr lang="en-US" altLang="en-US" sz="2400" dirty="0" smtClean="0"/>
              <a:t>The interest are calculated as follow:</a:t>
            </a:r>
          </a:p>
          <a:p>
            <a:endParaRPr lang="en-US" altLang="en-US" sz="2400" dirty="0" smtClean="0"/>
          </a:p>
        </p:txBody>
      </p:sp>
      <p:sp>
        <p:nvSpPr>
          <p:cNvPr id="6" name="Slide Number Placeholder 22"/>
          <p:cNvSpPr>
            <a:spLocks noGrp="1"/>
          </p:cNvSpPr>
          <p:nvPr>
            <p:ph type="sldNum" sz="quarter" idx="10"/>
          </p:nvPr>
        </p:nvSpPr>
        <p:spPr>
          <a:xfrm>
            <a:off x="8239125" y="6586538"/>
            <a:ext cx="919163" cy="293687"/>
          </a:xfrm>
        </p:spPr>
        <p:txBody>
          <a:bodyPr/>
          <a:lstStyle/>
          <a:p>
            <a:fld id="{120699C8-F8C2-4FED-9DA4-58C55614866B}" type="slidenum">
              <a:rPr lang="en-US" altLang="zh-TW" smtClean="0"/>
              <a:pPr/>
              <a:t>55</a:t>
            </a:fld>
            <a:endParaRPr lang="en-US" altLang="zh-TW" dirty="0"/>
          </a:p>
        </p:txBody>
      </p:sp>
      <p:sp>
        <p:nvSpPr>
          <p:cNvPr id="5" name="Footer Placeholder 4"/>
          <p:cNvSpPr>
            <a:spLocks noGrp="1"/>
          </p:cNvSpPr>
          <p:nvPr>
            <p:ph type="ftr" sz="quarter" idx="11"/>
          </p:nvPr>
        </p:nvSpPr>
        <p:spPr/>
        <p:txBody>
          <a:bodyPr/>
          <a:lstStyle/>
          <a:p>
            <a:pPr>
              <a:defRPr/>
            </a:pPr>
            <a:r>
              <a:rPr lang="en-US" altLang="en-US" dirty="0" smtClean="0"/>
              <a:t>MM Rates</a:t>
            </a:r>
            <a:endParaRPr lang="en-US" altLang="en-US" dirty="0"/>
          </a:p>
        </p:txBody>
      </p:sp>
      <p:pic>
        <p:nvPicPr>
          <p:cNvPr id="451585" name="Picture 1"/>
          <p:cNvPicPr>
            <a:picLocks noChangeAspect="1" noChangeArrowheads="1"/>
          </p:cNvPicPr>
          <p:nvPr/>
        </p:nvPicPr>
        <p:blipFill>
          <a:blip r:embed="rId3" cstate="print"/>
          <a:srcRect/>
          <a:stretch>
            <a:fillRect/>
          </a:stretch>
        </p:blipFill>
        <p:spPr bwMode="auto">
          <a:xfrm>
            <a:off x="1001713" y="5334000"/>
            <a:ext cx="7138987" cy="8048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5" name="Rectangle 2"/>
          <p:cNvSpPr>
            <a:spLocks noGrp="1" noChangeArrowheads="1"/>
          </p:cNvSpPr>
          <p:nvPr>
            <p:ph type="title"/>
          </p:nvPr>
        </p:nvSpPr>
        <p:spPr/>
        <p:txBody>
          <a:bodyPr/>
          <a:lstStyle/>
          <a:p>
            <a:r>
              <a:rPr lang="en-US" altLang="zh-TW" sz="4000" dirty="0" smtClean="0"/>
              <a:t>Simple Interest on Short Term Loans</a:t>
            </a:r>
          </a:p>
        </p:txBody>
      </p:sp>
      <p:sp>
        <p:nvSpPr>
          <p:cNvPr id="288771" name="Rectangle 3"/>
          <p:cNvSpPr>
            <a:spLocks noGrp="1" noChangeArrowheads="1"/>
          </p:cNvSpPr>
          <p:nvPr>
            <p:ph idx="1"/>
          </p:nvPr>
        </p:nvSpPr>
        <p:spPr/>
        <p:txBody>
          <a:bodyPr/>
          <a:lstStyle/>
          <a:p>
            <a:pPr>
              <a:lnSpc>
                <a:spcPct val="140000"/>
              </a:lnSpc>
              <a:buFont typeface="Wingdings 2" pitchFamily="18" charset="2"/>
              <a:buNone/>
            </a:pPr>
            <a:r>
              <a:rPr lang="en-US" altLang="zh-TW" sz="1900" b="1" dirty="0" smtClean="0"/>
              <a:t>Simple interest applied to short term loans:</a:t>
            </a:r>
          </a:p>
          <a:p>
            <a:pPr>
              <a:lnSpc>
                <a:spcPct val="140000"/>
              </a:lnSpc>
              <a:buFont typeface="Wingdings 2" pitchFamily="18" charset="2"/>
              <a:buNone/>
            </a:pPr>
            <a:endParaRPr lang="en-US" altLang="zh-TW" sz="1900" b="1" dirty="0" smtClean="0"/>
          </a:p>
          <a:p>
            <a:pPr algn="ctr">
              <a:lnSpc>
                <a:spcPct val="140000"/>
              </a:lnSpc>
              <a:buFont typeface="Wingdings 2" pitchFamily="18" charset="2"/>
              <a:buNone/>
            </a:pPr>
            <a:r>
              <a:rPr lang="en-US" altLang="zh-TW" sz="2400" b="1" i="1" dirty="0" smtClean="0"/>
              <a:t>FV</a:t>
            </a:r>
            <a:r>
              <a:rPr lang="en-US" altLang="zh-TW" sz="2400" b="1" dirty="0" smtClean="0"/>
              <a:t> = </a:t>
            </a:r>
            <a:r>
              <a:rPr lang="en-US" altLang="zh-TW" sz="2400" b="1" i="1" dirty="0" smtClean="0"/>
              <a:t>PV</a:t>
            </a:r>
            <a:r>
              <a:rPr lang="en-US" altLang="zh-TW" sz="2400" b="1" dirty="0" smtClean="0"/>
              <a:t> [ 1 + </a:t>
            </a:r>
            <a:r>
              <a:rPr lang="en-US" altLang="zh-TW" sz="2400" b="1" i="1" dirty="0" smtClean="0"/>
              <a:t>r</a:t>
            </a:r>
            <a:r>
              <a:rPr lang="en-US" altLang="zh-TW" sz="2400" b="1" dirty="0" smtClean="0"/>
              <a:t> x (</a:t>
            </a:r>
            <a:r>
              <a:rPr lang="en-US" altLang="zh-TW" sz="2400" b="1" i="1" dirty="0" smtClean="0"/>
              <a:t>d</a:t>
            </a:r>
            <a:r>
              <a:rPr lang="en-US" altLang="zh-TW" sz="2400" b="1" dirty="0" smtClean="0"/>
              <a:t>/</a:t>
            </a:r>
            <a:r>
              <a:rPr lang="en-US" altLang="zh-TW" sz="2400" b="1" i="1" dirty="0" smtClean="0"/>
              <a:t>y</a:t>
            </a:r>
            <a:r>
              <a:rPr lang="en-US" altLang="zh-TW" sz="2400" b="1" dirty="0" smtClean="0"/>
              <a:t>)]</a:t>
            </a:r>
          </a:p>
          <a:p>
            <a:pPr>
              <a:lnSpc>
                <a:spcPct val="140000"/>
              </a:lnSpc>
              <a:buFont typeface="Wingdings 2" pitchFamily="18" charset="2"/>
              <a:buNone/>
            </a:pPr>
            <a:r>
              <a:rPr lang="en-US" altLang="zh-TW" sz="1900" dirty="0" smtClean="0"/>
              <a:t>Where 	</a:t>
            </a:r>
          </a:p>
          <a:p>
            <a:pPr>
              <a:lnSpc>
                <a:spcPct val="140000"/>
              </a:lnSpc>
            </a:pPr>
            <a:r>
              <a:rPr lang="en-US" altLang="zh-TW" sz="1900" i="1" dirty="0" smtClean="0"/>
              <a:t>FV</a:t>
            </a:r>
            <a:r>
              <a:rPr lang="en-US" altLang="zh-TW" sz="1900" dirty="0" smtClean="0"/>
              <a:t> = Future Value</a:t>
            </a:r>
          </a:p>
          <a:p>
            <a:pPr>
              <a:lnSpc>
                <a:spcPct val="140000"/>
              </a:lnSpc>
            </a:pPr>
            <a:r>
              <a:rPr lang="en-US" altLang="zh-TW" sz="1900" i="1" dirty="0" smtClean="0"/>
              <a:t>PV</a:t>
            </a:r>
            <a:r>
              <a:rPr lang="en-US" altLang="zh-TW" sz="1900" dirty="0" smtClean="0"/>
              <a:t> = Present Value</a:t>
            </a:r>
          </a:p>
          <a:p>
            <a:pPr>
              <a:lnSpc>
                <a:spcPct val="140000"/>
              </a:lnSpc>
            </a:pPr>
            <a:r>
              <a:rPr lang="en-US" altLang="zh-TW" sz="1900" i="1" dirty="0" smtClean="0"/>
              <a:t>r</a:t>
            </a:r>
            <a:r>
              <a:rPr lang="en-US" altLang="zh-TW" sz="1900" dirty="0" smtClean="0"/>
              <a:t> = interest rate </a:t>
            </a:r>
          </a:p>
          <a:p>
            <a:pPr>
              <a:lnSpc>
                <a:spcPct val="140000"/>
              </a:lnSpc>
            </a:pPr>
            <a:r>
              <a:rPr lang="en-US" altLang="zh-TW" sz="1900" i="1" dirty="0" smtClean="0"/>
              <a:t>d</a:t>
            </a:r>
            <a:r>
              <a:rPr lang="en-US" altLang="zh-TW" sz="1900" dirty="0" smtClean="0"/>
              <a:t> = number of days to term</a:t>
            </a:r>
          </a:p>
          <a:p>
            <a:pPr>
              <a:lnSpc>
                <a:spcPct val="140000"/>
              </a:lnSpc>
            </a:pPr>
            <a:r>
              <a:rPr lang="en-US" altLang="zh-TW" sz="1900" i="1" dirty="0" smtClean="0"/>
              <a:t>y</a:t>
            </a:r>
            <a:r>
              <a:rPr lang="en-US" altLang="zh-TW" sz="1900" dirty="0" smtClean="0"/>
              <a:t> = year basis used in calculation</a:t>
            </a:r>
          </a:p>
        </p:txBody>
      </p:sp>
      <p:sp>
        <p:nvSpPr>
          <p:cNvPr id="134147" name="Slide Number Placeholder 5"/>
          <p:cNvSpPr>
            <a:spLocks noGrp="1"/>
          </p:cNvSpPr>
          <p:nvPr>
            <p:ph type="sldNum" sz="quarter" idx="10"/>
          </p:nvPr>
        </p:nvSpPr>
        <p:spPr bwMode="auto">
          <a:noFill/>
          <a:ln>
            <a:miter lim="800000"/>
            <a:headEnd/>
            <a:tailEnd/>
          </a:ln>
        </p:spPr>
        <p:txBody>
          <a:bodyPr/>
          <a:lstStyle/>
          <a:p>
            <a:fld id="{1F9CC1C9-D732-491D-8A68-173BEF37A9C1}" type="slidenum">
              <a:rPr lang="zh-TW" altLang="en-US" sz="1400"/>
              <a:pPr/>
              <a:t>56</a:t>
            </a:fld>
            <a:endParaRPr lang="en-US" altLang="zh-TW" sz="1400"/>
          </a:p>
        </p:txBody>
      </p:sp>
      <p:sp>
        <p:nvSpPr>
          <p:cNvPr id="288772" name="Rectangle 4"/>
          <p:cNvSpPr>
            <a:spLocks noChangeArrowheads="1"/>
          </p:cNvSpPr>
          <p:nvPr/>
        </p:nvSpPr>
        <p:spPr bwMode="auto">
          <a:xfrm>
            <a:off x="3124200" y="2590800"/>
            <a:ext cx="2895600" cy="609600"/>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zh-TW" altLang="en-US">
              <a:solidFill>
                <a:srgbClr val="000000"/>
              </a:solidFill>
              <a:cs typeface="Arial" charset="0"/>
            </a:endParaRPr>
          </a:p>
        </p:txBody>
      </p:sp>
      <p:sp>
        <p:nvSpPr>
          <p:cNvPr id="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Debt instrument types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8771">
                                            <p:txEl>
                                              <p:pRg st="3" end="3"/>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288771">
                                            <p:txEl>
                                              <p:pRg st="4" end="4"/>
                                            </p:txEl>
                                          </p:spTgt>
                                        </p:tgtEl>
                                        <p:attrNameLst>
                                          <p:attrName>style.visibility</p:attrName>
                                        </p:attrNameLst>
                                      </p:cBhvr>
                                      <p:to>
                                        <p:strVal val="visible"/>
                                      </p:to>
                                    </p:set>
                                  </p:childTnLst>
                                </p:cTn>
                              </p:par>
                            </p:childTnLst>
                          </p:cTn>
                        </p:par>
                        <p:par>
                          <p:cTn id="10" fill="hold">
                            <p:stCondLst>
                              <p:cond delay="300"/>
                            </p:stCondLst>
                            <p:childTnLst>
                              <p:par>
                                <p:cTn id="11" presetID="1" presetClass="entr" presetSubtype="0" fill="hold" grpId="0" nodeType="afterEffect">
                                  <p:stCondLst>
                                    <p:cond delay="300"/>
                                  </p:stCondLst>
                                  <p:childTnLst>
                                    <p:set>
                                      <p:cBhvr>
                                        <p:cTn id="12" dur="1" fill="hold">
                                          <p:stCondLst>
                                            <p:cond delay="0"/>
                                          </p:stCondLst>
                                        </p:cTn>
                                        <p:tgtEl>
                                          <p:spTgt spid="288771">
                                            <p:txEl>
                                              <p:pRg st="5" end="5"/>
                                            </p:txEl>
                                          </p:spTgt>
                                        </p:tgtEl>
                                        <p:attrNameLst>
                                          <p:attrName>style.visibility</p:attrName>
                                        </p:attrNameLst>
                                      </p:cBhvr>
                                      <p:to>
                                        <p:strVal val="visible"/>
                                      </p:to>
                                    </p:set>
                                  </p:childTnLst>
                                </p:cTn>
                              </p:par>
                            </p:childTnLst>
                          </p:cTn>
                        </p:par>
                        <p:par>
                          <p:cTn id="13" fill="hold">
                            <p:stCondLst>
                              <p:cond delay="600"/>
                            </p:stCondLst>
                            <p:childTnLst>
                              <p:par>
                                <p:cTn id="14" presetID="1" presetClass="entr" presetSubtype="0" fill="hold" grpId="0" nodeType="afterEffect">
                                  <p:stCondLst>
                                    <p:cond delay="300"/>
                                  </p:stCondLst>
                                  <p:childTnLst>
                                    <p:set>
                                      <p:cBhvr>
                                        <p:cTn id="15" dur="1" fill="hold">
                                          <p:stCondLst>
                                            <p:cond delay="0"/>
                                          </p:stCondLst>
                                        </p:cTn>
                                        <p:tgtEl>
                                          <p:spTgt spid="288771">
                                            <p:txEl>
                                              <p:pRg st="6" end="6"/>
                                            </p:txEl>
                                          </p:spTgt>
                                        </p:tgtEl>
                                        <p:attrNameLst>
                                          <p:attrName>style.visibility</p:attrName>
                                        </p:attrNameLst>
                                      </p:cBhvr>
                                      <p:to>
                                        <p:strVal val="visible"/>
                                      </p:to>
                                    </p:set>
                                  </p:childTnLst>
                                </p:cTn>
                              </p:par>
                            </p:childTnLst>
                          </p:cTn>
                        </p:par>
                        <p:par>
                          <p:cTn id="16" fill="hold">
                            <p:stCondLst>
                              <p:cond delay="900"/>
                            </p:stCondLst>
                            <p:childTnLst>
                              <p:par>
                                <p:cTn id="17" presetID="1" presetClass="entr" presetSubtype="0" fill="hold" grpId="0" nodeType="afterEffect">
                                  <p:stCondLst>
                                    <p:cond delay="300"/>
                                  </p:stCondLst>
                                  <p:childTnLst>
                                    <p:set>
                                      <p:cBhvr>
                                        <p:cTn id="18" dur="1" fill="hold">
                                          <p:stCondLst>
                                            <p:cond delay="0"/>
                                          </p:stCondLst>
                                        </p:cTn>
                                        <p:tgtEl>
                                          <p:spTgt spid="288771">
                                            <p:txEl>
                                              <p:pRg st="7" end="7"/>
                                            </p:txEl>
                                          </p:spTgt>
                                        </p:tgtEl>
                                        <p:attrNameLst>
                                          <p:attrName>style.visibility</p:attrName>
                                        </p:attrNameLst>
                                      </p:cBhvr>
                                      <p:to>
                                        <p:strVal val="visible"/>
                                      </p:to>
                                    </p:set>
                                  </p:childTnLst>
                                </p:cTn>
                              </p:par>
                            </p:childTnLst>
                          </p:cTn>
                        </p:par>
                        <p:par>
                          <p:cTn id="19" fill="hold">
                            <p:stCondLst>
                              <p:cond delay="1200"/>
                            </p:stCondLst>
                            <p:childTnLst>
                              <p:par>
                                <p:cTn id="20" presetID="1" presetClass="entr" presetSubtype="0" fill="hold" grpId="0" nodeType="afterEffect">
                                  <p:stCondLst>
                                    <p:cond delay="300"/>
                                  </p:stCondLst>
                                  <p:childTnLst>
                                    <p:set>
                                      <p:cBhvr>
                                        <p:cTn id="21" dur="1" fill="hold">
                                          <p:stCondLst>
                                            <p:cond delay="0"/>
                                          </p:stCondLst>
                                        </p:cTn>
                                        <p:tgtEl>
                                          <p:spTgt spid="2887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1" name="Rectangle 2"/>
          <p:cNvSpPr>
            <a:spLocks noGrp="1" noChangeArrowheads="1"/>
          </p:cNvSpPr>
          <p:nvPr>
            <p:ph type="title"/>
          </p:nvPr>
        </p:nvSpPr>
        <p:spPr/>
        <p:txBody>
          <a:bodyPr/>
          <a:lstStyle/>
          <a:p>
            <a:r>
              <a:rPr lang="en-US" altLang="zh-TW" smtClean="0"/>
              <a:t>The DIY Dilemma</a:t>
            </a:r>
          </a:p>
        </p:txBody>
      </p:sp>
      <p:sp>
        <p:nvSpPr>
          <p:cNvPr id="378883" name="Rectangle 3"/>
          <p:cNvSpPr>
            <a:spLocks noGrp="1" noChangeArrowheads="1"/>
          </p:cNvSpPr>
          <p:nvPr>
            <p:ph idx="1"/>
          </p:nvPr>
        </p:nvSpPr>
        <p:spPr>
          <a:xfrm>
            <a:off x="457200" y="1600200"/>
            <a:ext cx="8229600" cy="4343400"/>
          </a:xfrm>
        </p:spPr>
        <p:txBody>
          <a:bodyPr/>
          <a:lstStyle/>
          <a:p>
            <a:r>
              <a:rPr lang="en-US" altLang="zh-TW" dirty="0" smtClean="0"/>
              <a:t>On 1st January 2010, Delta Investments Yield has HK$10 million excess cash to invest for 2 months; the treasurer considers the following options:</a:t>
            </a:r>
          </a:p>
          <a:p>
            <a:r>
              <a:rPr lang="en-US" altLang="zh-TW" dirty="0" smtClean="0"/>
              <a:t>Placing the money in 2 month fixed deposit in Sunny Bank Ltd that pays </a:t>
            </a:r>
            <a:r>
              <a:rPr lang="en-US" altLang="zh-TW" b="1" dirty="0" smtClean="0"/>
              <a:t>3%</a:t>
            </a:r>
            <a:r>
              <a:rPr lang="en-US" altLang="zh-TW" dirty="0" smtClean="0"/>
              <a:t> on a money market (actual/365) day basis</a:t>
            </a:r>
          </a:p>
          <a:p>
            <a:r>
              <a:rPr lang="en-US" altLang="zh-TW" dirty="0" smtClean="0"/>
              <a:t>Buying a Lucky Gold Company bond with a remaining maturity of 2 months that yields </a:t>
            </a:r>
            <a:r>
              <a:rPr lang="en-US" altLang="zh-TW" b="1" dirty="0" smtClean="0"/>
              <a:t>3%</a:t>
            </a:r>
            <a:r>
              <a:rPr lang="en-US" altLang="zh-TW" dirty="0" smtClean="0"/>
              <a:t> on a bond basis (30/360)</a:t>
            </a:r>
          </a:p>
          <a:p>
            <a:r>
              <a:rPr lang="en-US" altLang="zh-TW" dirty="0" smtClean="0"/>
              <a:t>What should DIY do? </a:t>
            </a:r>
          </a:p>
        </p:txBody>
      </p:sp>
      <p:sp>
        <p:nvSpPr>
          <p:cNvPr id="158723" name="Slide Number Placeholder 5"/>
          <p:cNvSpPr>
            <a:spLocks noGrp="1"/>
          </p:cNvSpPr>
          <p:nvPr>
            <p:ph type="sldNum" sz="quarter" idx="10"/>
          </p:nvPr>
        </p:nvSpPr>
        <p:spPr bwMode="auto">
          <a:noFill/>
          <a:ln>
            <a:miter lim="800000"/>
            <a:headEnd/>
            <a:tailEnd/>
          </a:ln>
        </p:spPr>
        <p:txBody>
          <a:bodyPr/>
          <a:lstStyle/>
          <a:p>
            <a:fld id="{7F7481FF-A593-413E-9372-3C59ADC825B1}" type="slidenum">
              <a:rPr lang="zh-TW" altLang="en-US" sz="1400"/>
              <a:pPr/>
              <a:t>57</a:t>
            </a:fld>
            <a:endParaRPr lang="en-US" altLang="zh-TW" sz="1400"/>
          </a:p>
        </p:txBody>
      </p:sp>
      <p:sp>
        <p:nvSpPr>
          <p:cNvPr id="158724" name="Footer Placeholder 4"/>
          <p:cNvSpPr>
            <a:spLocks noGrp="1"/>
          </p:cNvSpPr>
          <p:nvPr>
            <p:ph type="ftr" sz="quarter" idx="11"/>
          </p:nvPr>
        </p:nvSpPr>
        <p:spPr bwMode="auto">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8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8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8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4"/>
          <p:cNvSpPr>
            <a:spLocks noGrp="1" noChangeArrowheads="1"/>
          </p:cNvSpPr>
          <p:nvPr>
            <p:ph type="title"/>
          </p:nvPr>
        </p:nvSpPr>
        <p:spPr/>
        <p:txBody>
          <a:bodyPr/>
          <a:lstStyle/>
          <a:p>
            <a:pPr eaLnBrk="1" hangingPunct="1"/>
            <a:r>
              <a:rPr lang="en-US" altLang="zh-TW" smtClean="0"/>
              <a:t>The DIY Dilemma (Continued)</a:t>
            </a:r>
          </a:p>
        </p:txBody>
      </p:sp>
      <p:sp>
        <p:nvSpPr>
          <p:cNvPr id="497669" name="Rectangle 5"/>
          <p:cNvSpPr>
            <a:spLocks noGrp="1" noChangeArrowheads="1"/>
          </p:cNvSpPr>
          <p:nvPr>
            <p:ph idx="1"/>
          </p:nvPr>
        </p:nvSpPr>
        <p:spPr>
          <a:xfrm>
            <a:off x="457200" y="1600200"/>
            <a:ext cx="8229600" cy="4343400"/>
          </a:xfrm>
        </p:spPr>
        <p:txBody>
          <a:bodyPr/>
          <a:lstStyle/>
          <a:p>
            <a:pPr eaLnBrk="1" hangingPunct="1"/>
            <a:r>
              <a:rPr lang="en-US" altLang="zh-TW" i="1" dirty="0" smtClean="0"/>
              <a:t>Ceteris paribus</a:t>
            </a:r>
            <a:r>
              <a:rPr lang="en-US" altLang="zh-TW" dirty="0" smtClean="0"/>
              <a:t>, what is the only difference between the two options?</a:t>
            </a:r>
          </a:p>
          <a:p>
            <a:pPr eaLnBrk="1" hangingPunct="1"/>
            <a:r>
              <a:rPr lang="en-US" altLang="zh-TW" dirty="0" smtClean="0"/>
              <a:t>What </a:t>
            </a:r>
            <a:r>
              <a:rPr lang="en-US" altLang="zh-TW" b="1" dirty="0" smtClean="0"/>
              <a:t>other</a:t>
            </a:r>
            <a:r>
              <a:rPr lang="en-US" altLang="zh-TW" dirty="0" smtClean="0"/>
              <a:t> factors should DIY consider?</a:t>
            </a:r>
          </a:p>
          <a:p>
            <a:pPr eaLnBrk="1" hangingPunct="1"/>
            <a:r>
              <a:rPr lang="en-US" altLang="zh-TW" dirty="0" smtClean="0"/>
              <a:t>How do we compare the two options?</a:t>
            </a:r>
          </a:p>
          <a:p>
            <a:pPr lvl="1" eaLnBrk="1" hangingPunct="1"/>
            <a:r>
              <a:rPr lang="en-US" altLang="zh-TW" dirty="0" smtClean="0"/>
              <a:t>Interest calculation: Principal * Interest rate * DTM/year</a:t>
            </a:r>
          </a:p>
          <a:p>
            <a:pPr lvl="1" eaLnBrk="1" hangingPunct="1"/>
            <a:r>
              <a:rPr lang="en-US" altLang="zh-TW" dirty="0" smtClean="0"/>
              <a:t>Why is that important?</a:t>
            </a:r>
          </a:p>
        </p:txBody>
      </p:sp>
      <p:sp>
        <p:nvSpPr>
          <p:cNvPr id="159747" name="Slide Number Placeholder 5"/>
          <p:cNvSpPr>
            <a:spLocks noGrp="1"/>
          </p:cNvSpPr>
          <p:nvPr>
            <p:ph type="sldNum" sz="quarter" idx="10"/>
          </p:nvPr>
        </p:nvSpPr>
        <p:spPr bwMode="auto">
          <a:noFill/>
          <a:ln>
            <a:miter lim="800000"/>
            <a:headEnd/>
            <a:tailEnd/>
          </a:ln>
        </p:spPr>
        <p:txBody>
          <a:bodyPr/>
          <a:lstStyle/>
          <a:p>
            <a:fld id="{280438B3-C3E1-4CF0-86F6-1CA2B3811DF7}" type="slidenum">
              <a:rPr lang="zh-TW" altLang="en-US" sz="1400"/>
              <a:pPr/>
              <a:t>58</a:t>
            </a:fld>
            <a:endParaRPr lang="en-US" altLang="zh-TW" sz="1400"/>
          </a:p>
        </p:txBody>
      </p:sp>
      <p:sp>
        <p:nvSpPr>
          <p:cNvPr id="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76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76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766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766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76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9"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noChangeArrowheads="1"/>
          </p:cNvSpPr>
          <p:nvPr>
            <p:ph type="title"/>
          </p:nvPr>
        </p:nvSpPr>
        <p:spPr/>
        <p:txBody>
          <a:bodyPr/>
          <a:lstStyle/>
          <a:p>
            <a:pPr eaLnBrk="1" hangingPunct="1"/>
            <a:r>
              <a:rPr lang="en-US" altLang="zh-TW" smtClean="0"/>
              <a:t>The DIY Dilemma (Continued)</a:t>
            </a:r>
          </a:p>
        </p:txBody>
      </p:sp>
      <p:sp>
        <p:nvSpPr>
          <p:cNvPr id="503811" name="Rectangle 3"/>
          <p:cNvSpPr>
            <a:spLocks noGrp="1" noChangeArrowheads="1"/>
          </p:cNvSpPr>
          <p:nvPr>
            <p:ph idx="1"/>
          </p:nvPr>
        </p:nvSpPr>
        <p:spPr>
          <a:xfrm>
            <a:off x="457200" y="1600200"/>
            <a:ext cx="8229600" cy="4343400"/>
          </a:xfrm>
        </p:spPr>
        <p:txBody>
          <a:bodyPr/>
          <a:lstStyle/>
          <a:p>
            <a:pPr eaLnBrk="1" hangingPunct="1">
              <a:buFont typeface="Wingdings 2" pitchFamily="18" charset="2"/>
              <a:buNone/>
            </a:pPr>
            <a:r>
              <a:rPr lang="en-US" altLang="zh-TW" b="1" smtClean="0"/>
              <a:t>To compare the two options, we need to answer the following questions:</a:t>
            </a:r>
          </a:p>
          <a:p>
            <a:pPr eaLnBrk="1" hangingPunct="1"/>
            <a:r>
              <a:rPr lang="en-US" altLang="zh-TW" smtClean="0"/>
              <a:t>How do we calculate the number of days to maturity? </a:t>
            </a:r>
          </a:p>
          <a:p>
            <a:pPr eaLnBrk="1" hangingPunct="1"/>
            <a:r>
              <a:rPr lang="en-US" altLang="zh-TW" smtClean="0"/>
              <a:t>How is the number of days in the year defined?</a:t>
            </a:r>
          </a:p>
        </p:txBody>
      </p:sp>
      <p:sp>
        <p:nvSpPr>
          <p:cNvPr id="160771" name="Slide Number Placeholder 5"/>
          <p:cNvSpPr>
            <a:spLocks noGrp="1"/>
          </p:cNvSpPr>
          <p:nvPr>
            <p:ph type="sldNum" sz="quarter" idx="10"/>
          </p:nvPr>
        </p:nvSpPr>
        <p:spPr bwMode="auto">
          <a:noFill/>
          <a:ln>
            <a:miter lim="800000"/>
            <a:headEnd/>
            <a:tailEnd/>
          </a:ln>
        </p:spPr>
        <p:txBody>
          <a:bodyPr/>
          <a:lstStyle/>
          <a:p>
            <a:fld id="{297D921E-9737-431D-9A04-DF1B3DDC7F31}" type="slidenum">
              <a:rPr lang="zh-TW" altLang="en-US" sz="1400"/>
              <a:pPr/>
              <a:t>59</a:t>
            </a:fld>
            <a:endParaRPr lang="en-US" altLang="zh-TW" sz="1400"/>
          </a:p>
        </p:txBody>
      </p:sp>
      <p:sp>
        <p:nvSpPr>
          <p:cNvPr id="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3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38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38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ChangeArrowheads="1"/>
          </p:cNvSpPr>
          <p:nvPr/>
        </p:nvSpPr>
        <p:spPr bwMode="auto">
          <a:xfrm>
            <a:off x="1828800" y="696913"/>
            <a:ext cx="9144000" cy="366712"/>
          </a:xfrm>
          <a:prstGeom prst="rect">
            <a:avLst/>
          </a:prstGeom>
          <a:noFill/>
          <a:ln w="9525">
            <a:noFill/>
            <a:miter lim="800000"/>
            <a:headEnd/>
            <a:tailEnd/>
          </a:ln>
        </p:spPr>
        <p:txBody>
          <a:bodyPr>
            <a:spAutoFit/>
          </a:bodyPr>
          <a:lstStyle/>
          <a:p>
            <a:pPr eaLnBrk="0" hangingPunct="0"/>
            <a:endParaRPr lang="en-US" altLang="en-US" b="1"/>
          </a:p>
        </p:txBody>
      </p:sp>
      <p:sp>
        <p:nvSpPr>
          <p:cNvPr id="83970" name="Rectangle 5"/>
          <p:cNvSpPr>
            <a:spLocks noGrp="1" noChangeArrowheads="1"/>
          </p:cNvSpPr>
          <p:nvPr>
            <p:ph type="title"/>
          </p:nvPr>
        </p:nvSpPr>
        <p:spPr/>
        <p:txBody>
          <a:bodyPr/>
          <a:lstStyle/>
          <a:p>
            <a:r>
              <a:rPr lang="en-US" altLang="en-US" sz="4000" dirty="0" smtClean="0"/>
              <a:t>Coupon Bond</a:t>
            </a:r>
          </a:p>
        </p:txBody>
      </p:sp>
      <p:sp>
        <p:nvSpPr>
          <p:cNvPr id="8" name="Slide Number Placeholder 3"/>
          <p:cNvSpPr>
            <a:spLocks noGrp="1"/>
          </p:cNvSpPr>
          <p:nvPr>
            <p:ph type="sldNum" sz="quarter" idx="10"/>
          </p:nvPr>
        </p:nvSpPr>
        <p:spPr/>
        <p:txBody>
          <a:bodyPr/>
          <a:lstStyle/>
          <a:p>
            <a:pPr>
              <a:defRPr/>
            </a:pPr>
            <a:fld id="{DD43D14F-EA8B-43E4-B169-114B5BB83D25}" type="slidenum">
              <a:rPr lang="en-US" altLang="en-US" smtClean="0"/>
              <a:pPr>
                <a:defRPr/>
              </a:pPr>
              <a:t>6</a:t>
            </a:fld>
            <a:endParaRPr lang="en-US" altLang="en-US"/>
          </a:p>
        </p:txBody>
      </p:sp>
      <p:sp>
        <p:nvSpPr>
          <p:cNvPr id="9" name="Footer Placeholder 8"/>
          <p:cNvSpPr>
            <a:spLocks noGrp="1"/>
          </p:cNvSpPr>
          <p:nvPr>
            <p:ph type="ftr" sz="quarter" idx="11"/>
          </p:nvPr>
        </p:nvSpPr>
        <p:spPr/>
        <p:txBody>
          <a:bodyPr/>
          <a:lstStyle/>
          <a:p>
            <a:pPr>
              <a:defRPr/>
            </a:pPr>
            <a:r>
              <a:rPr lang="en-US" altLang="en-US" dirty="0"/>
              <a:t>Bond Basics</a:t>
            </a:r>
          </a:p>
        </p:txBody>
      </p:sp>
      <p:sp>
        <p:nvSpPr>
          <p:cNvPr id="83972" name="Text Box 7"/>
          <p:cNvSpPr txBox="1">
            <a:spLocks noChangeArrowheads="1"/>
          </p:cNvSpPr>
          <p:nvPr/>
        </p:nvSpPr>
        <p:spPr bwMode="auto">
          <a:xfrm>
            <a:off x="381000" y="5357335"/>
            <a:ext cx="3429000" cy="461665"/>
          </a:xfrm>
          <a:prstGeom prst="rect">
            <a:avLst/>
          </a:prstGeom>
          <a:noFill/>
          <a:ln w="9525">
            <a:noFill/>
            <a:miter lim="800000"/>
            <a:headEnd/>
            <a:tailEnd/>
          </a:ln>
        </p:spPr>
        <p:txBody>
          <a:bodyPr wrap="square">
            <a:spAutoFit/>
          </a:bodyPr>
          <a:lstStyle/>
          <a:p>
            <a:pPr eaLnBrk="0" hangingPunct="0">
              <a:spcBef>
                <a:spcPct val="50000"/>
              </a:spcBef>
            </a:pPr>
            <a:r>
              <a:rPr lang="en-US" altLang="en-US" sz="2400" dirty="0" smtClean="0"/>
              <a:t>Coupons not yet paid</a:t>
            </a:r>
            <a:endParaRPr lang="en-US" altLang="en-US" sz="2400" dirty="0"/>
          </a:p>
        </p:txBody>
      </p:sp>
      <p:sp>
        <p:nvSpPr>
          <p:cNvPr id="83973" name="Text Box 8"/>
          <p:cNvSpPr txBox="1">
            <a:spLocks noChangeArrowheads="1"/>
          </p:cNvSpPr>
          <p:nvPr/>
        </p:nvSpPr>
        <p:spPr bwMode="auto">
          <a:xfrm>
            <a:off x="381000" y="1828800"/>
            <a:ext cx="3429000" cy="1569660"/>
          </a:xfrm>
          <a:prstGeom prst="rect">
            <a:avLst/>
          </a:prstGeom>
          <a:noFill/>
          <a:ln w="9525">
            <a:noFill/>
            <a:miter lim="800000"/>
            <a:headEnd/>
            <a:tailEnd/>
          </a:ln>
        </p:spPr>
        <p:txBody>
          <a:bodyPr wrap="square">
            <a:spAutoFit/>
          </a:bodyPr>
          <a:lstStyle/>
          <a:p>
            <a:pPr eaLnBrk="0" hangingPunct="0">
              <a:spcBef>
                <a:spcPct val="50000"/>
              </a:spcBef>
            </a:pPr>
            <a:r>
              <a:rPr lang="en-US" altLang="en-US" sz="2400" dirty="0" smtClean="0"/>
              <a:t>Script </a:t>
            </a:r>
            <a:r>
              <a:rPr lang="en-US" altLang="en-US" sz="2400" dirty="0"/>
              <a:t>coupon bond as buyer would receive a certificate with </a:t>
            </a:r>
            <a:r>
              <a:rPr lang="en-US" altLang="en-US" sz="2400" dirty="0" smtClean="0"/>
              <a:t>coupons </a:t>
            </a:r>
            <a:r>
              <a:rPr lang="en-US" altLang="en-US" sz="2400" dirty="0"/>
              <a:t>attached</a:t>
            </a:r>
            <a:r>
              <a:rPr lang="en-US" altLang="en-US" sz="2400" dirty="0" smtClean="0"/>
              <a:t>.</a:t>
            </a:r>
            <a:endParaRPr lang="en-US" altLang="en-US" sz="2400" dirty="0"/>
          </a:p>
        </p:txBody>
      </p:sp>
      <p:pic>
        <p:nvPicPr>
          <p:cNvPr id="10" name="Picture 9" descr="Bond_picture_s.jpg"/>
          <p:cNvPicPr>
            <a:picLocks noChangeAspect="1"/>
          </p:cNvPicPr>
          <p:nvPr/>
        </p:nvPicPr>
        <p:blipFill>
          <a:blip r:embed="rId3" cstate="print"/>
          <a:stretch>
            <a:fillRect/>
          </a:stretch>
        </p:blipFill>
        <p:spPr>
          <a:xfrm>
            <a:off x="4191000" y="457200"/>
            <a:ext cx="4114800" cy="5486400"/>
          </a:xfrm>
          <a:prstGeom prst="rect">
            <a:avLst/>
          </a:prstGeom>
        </p:spPr>
      </p:pic>
      <p:cxnSp>
        <p:nvCxnSpPr>
          <p:cNvPr id="4" name="Straight Arrow Connector 3"/>
          <p:cNvCxnSpPr/>
          <p:nvPr/>
        </p:nvCxnSpPr>
        <p:spPr>
          <a:xfrm>
            <a:off x="3429000" y="5588167"/>
            <a:ext cx="1066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17" name="Rectangle 1026"/>
          <p:cNvSpPr>
            <a:spLocks noGrp="1" noChangeArrowheads="1"/>
          </p:cNvSpPr>
          <p:nvPr>
            <p:ph type="title"/>
          </p:nvPr>
        </p:nvSpPr>
        <p:spPr/>
        <p:txBody>
          <a:bodyPr/>
          <a:lstStyle/>
          <a:p>
            <a:pPr eaLnBrk="1" hangingPunct="1"/>
            <a:r>
              <a:rPr lang="en-US" altLang="zh-TW" smtClean="0"/>
              <a:t>Day Count Conventions</a:t>
            </a:r>
          </a:p>
        </p:txBody>
      </p:sp>
      <p:sp>
        <p:nvSpPr>
          <p:cNvPr id="323587" name="Rectangle 1027"/>
          <p:cNvSpPr>
            <a:spLocks noGrp="1" noChangeArrowheads="1"/>
          </p:cNvSpPr>
          <p:nvPr>
            <p:ph idx="1"/>
          </p:nvPr>
        </p:nvSpPr>
        <p:spPr/>
        <p:txBody>
          <a:bodyPr/>
          <a:lstStyle/>
          <a:p>
            <a:pPr eaLnBrk="1" hangingPunct="1"/>
            <a:r>
              <a:rPr lang="en-US" altLang="zh-TW" b="1" smtClean="0"/>
              <a:t>Day count convention </a:t>
            </a:r>
            <a:r>
              <a:rPr lang="en-US" altLang="zh-TW" smtClean="0"/>
              <a:t>(year basis) is the market convention used in calculating interest expressed as a ratio of number of days in a month (d) to number of days in a year (y)</a:t>
            </a:r>
          </a:p>
          <a:p>
            <a:pPr eaLnBrk="1" hangingPunct="1"/>
            <a:r>
              <a:rPr lang="en-US" altLang="zh-TW" smtClean="0"/>
              <a:t>Most common conventions:</a:t>
            </a:r>
          </a:p>
        </p:txBody>
      </p:sp>
      <p:sp>
        <p:nvSpPr>
          <p:cNvPr id="162819" name="Slide Number Placeholder 5"/>
          <p:cNvSpPr>
            <a:spLocks noGrp="1"/>
          </p:cNvSpPr>
          <p:nvPr>
            <p:ph type="sldNum" sz="quarter" idx="10"/>
          </p:nvPr>
        </p:nvSpPr>
        <p:spPr bwMode="auto">
          <a:noFill/>
          <a:ln>
            <a:miter lim="800000"/>
            <a:headEnd/>
            <a:tailEnd/>
          </a:ln>
        </p:spPr>
        <p:txBody>
          <a:bodyPr/>
          <a:lstStyle/>
          <a:p>
            <a:fld id="{15A402C8-37E3-4D23-AAE0-80D67AAA009F}" type="slidenum">
              <a:rPr lang="zh-TW" altLang="en-US" sz="1400"/>
              <a:pPr/>
              <a:t>60</a:t>
            </a:fld>
            <a:endParaRPr lang="en-US" altLang="zh-TW" sz="1400"/>
          </a:p>
        </p:txBody>
      </p:sp>
      <p:graphicFrame>
        <p:nvGraphicFramePr>
          <p:cNvPr id="323684" name="Group 1124"/>
          <p:cNvGraphicFramePr>
            <a:graphicFrameLocks noGrp="1"/>
          </p:cNvGraphicFramePr>
          <p:nvPr/>
        </p:nvGraphicFramePr>
        <p:xfrm>
          <a:off x="2362200" y="3781425"/>
          <a:ext cx="4572000" cy="216281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2800" b="0" i="0" u="none" strike="noStrike" cap="none" normalizeH="0" baseline="0" smtClean="0">
                        <a:ln>
                          <a:noFill/>
                        </a:ln>
                        <a:solidFill>
                          <a:schemeClr val="tx1"/>
                        </a:solidFill>
                        <a:effectLst/>
                        <a:latin typeface="Tahoma"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1" i="0" u="none" strike="noStrike" cap="none" normalizeH="0" baseline="0" smtClean="0">
                          <a:ln>
                            <a:noFill/>
                          </a:ln>
                          <a:solidFill>
                            <a:srgbClr val="FFFFFF"/>
                          </a:solidFill>
                          <a:effectLst/>
                          <a:latin typeface="Calibri" pitchFamily="34" charset="0"/>
                          <a:ea typeface="PMingLiU" pitchFamily="18" charset="-120"/>
                          <a:cs typeface="Arial" charset="0"/>
                        </a:rPr>
                        <a:t>Actual</a:t>
                      </a:r>
                      <a:endParaRPr kumimoji="0" lang="en-US" altLang="zh-TW" sz="2800" b="0" i="0" u="none" strike="noStrike" cap="none" normalizeH="0" baseline="0" smtClean="0">
                        <a:ln>
                          <a:noFill/>
                        </a:ln>
                        <a:solidFill>
                          <a:schemeClr val="tx1"/>
                        </a:solidFill>
                        <a:effectLst/>
                        <a:latin typeface="Tahoma"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1" i="0" u="none" strike="noStrike" cap="none" normalizeH="0" baseline="0" smtClean="0">
                          <a:ln>
                            <a:noFill/>
                          </a:ln>
                          <a:solidFill>
                            <a:srgbClr val="FFFFFF"/>
                          </a:solidFill>
                          <a:effectLst/>
                          <a:latin typeface="Calibri" pitchFamily="34" charset="0"/>
                          <a:ea typeface="PMingLiU" pitchFamily="18" charset="-120"/>
                          <a:cs typeface="Arial" charset="0"/>
                        </a:rPr>
                        <a:t>30</a:t>
                      </a:r>
                      <a:endParaRPr kumimoji="0" lang="en-US" altLang="zh-TW" sz="2800" b="0" i="0" u="none" strike="noStrike" cap="none" normalizeH="0" baseline="0" smtClean="0">
                        <a:ln>
                          <a:noFill/>
                        </a:ln>
                        <a:solidFill>
                          <a:schemeClr val="tx1"/>
                        </a:solidFill>
                        <a:effectLst/>
                        <a:latin typeface="Tahoma"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1" i="0" u="none" strike="noStrike" cap="none" normalizeH="0" baseline="0" smtClean="0">
                          <a:ln>
                            <a:noFill/>
                          </a:ln>
                          <a:solidFill>
                            <a:srgbClr val="FFFFFF"/>
                          </a:solidFill>
                          <a:effectLst/>
                          <a:latin typeface="Calibri" pitchFamily="34" charset="0"/>
                          <a:ea typeface="PMingLiU" pitchFamily="18" charset="-120"/>
                          <a:cs typeface="Arial" charset="0"/>
                        </a:rPr>
                        <a:t>Actual</a:t>
                      </a:r>
                      <a:endParaRPr kumimoji="0" lang="en-US" altLang="zh-TW" sz="2800" b="0" i="0" u="none" strike="noStrike" cap="none" normalizeH="0" baseline="0" smtClean="0">
                        <a:ln>
                          <a:noFill/>
                        </a:ln>
                        <a:solidFill>
                          <a:schemeClr val="tx1"/>
                        </a:solidFill>
                        <a:effectLst/>
                        <a:latin typeface="Tahoma"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smtClean="0">
                          <a:ln>
                            <a:noFill/>
                          </a:ln>
                          <a:solidFill>
                            <a:srgbClr val="000000"/>
                          </a:solidFill>
                          <a:effectLst/>
                          <a:latin typeface="Calibri" pitchFamily="34" charset="0"/>
                          <a:ea typeface="PMingLiU" pitchFamily="18" charset="-120"/>
                          <a:cs typeface="Arial" charset="0"/>
                        </a:rPr>
                        <a:t>X</a:t>
                      </a:r>
                      <a:endParaRPr kumimoji="0" lang="en-US" altLang="zh-TW" sz="2800" b="0" i="0" u="none" strike="noStrike" cap="none" normalizeH="0" baseline="0" smtClean="0">
                        <a:ln>
                          <a:noFill/>
                        </a:ln>
                        <a:solidFill>
                          <a:schemeClr val="tx1"/>
                        </a:solidFill>
                        <a:effectLst/>
                        <a:latin typeface="Tahoma"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2800" b="0" i="0" u="none" strike="noStrike" cap="none" normalizeH="0" baseline="0" smtClean="0">
                        <a:ln>
                          <a:noFill/>
                        </a:ln>
                        <a:solidFill>
                          <a:schemeClr val="tx1"/>
                        </a:solidFill>
                        <a:effectLst/>
                        <a:latin typeface="Tahoma"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1"/>
                  </a:ext>
                </a:extLst>
              </a:tr>
              <a:tr h="546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1" i="0" u="none" strike="noStrike" cap="none" normalizeH="0" baseline="0" smtClean="0">
                          <a:ln>
                            <a:noFill/>
                          </a:ln>
                          <a:solidFill>
                            <a:srgbClr val="FFFFFF"/>
                          </a:solidFill>
                          <a:effectLst/>
                          <a:latin typeface="Calibri" pitchFamily="34" charset="0"/>
                          <a:ea typeface="PMingLiU" pitchFamily="18" charset="-120"/>
                          <a:cs typeface="Arial" charset="0"/>
                        </a:rPr>
                        <a:t>365</a:t>
                      </a:r>
                      <a:endParaRPr kumimoji="0" lang="en-US" altLang="zh-TW" sz="2800" b="0" i="0" u="none" strike="noStrike" cap="none" normalizeH="0" baseline="0" smtClean="0">
                        <a:ln>
                          <a:noFill/>
                        </a:ln>
                        <a:solidFill>
                          <a:schemeClr val="tx1"/>
                        </a:solidFill>
                        <a:effectLst/>
                        <a:latin typeface="Tahoma"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smtClean="0">
                          <a:ln>
                            <a:noFill/>
                          </a:ln>
                          <a:solidFill>
                            <a:srgbClr val="000000"/>
                          </a:solidFill>
                          <a:effectLst/>
                          <a:latin typeface="Calibri" pitchFamily="34" charset="0"/>
                          <a:ea typeface="PMingLiU" pitchFamily="18" charset="-120"/>
                          <a:cs typeface="Arial" charset="0"/>
                        </a:rPr>
                        <a:t>X</a:t>
                      </a:r>
                      <a:endParaRPr kumimoji="0" lang="en-US" altLang="zh-TW" sz="2800" b="0" i="0" u="none" strike="noStrike" cap="none" normalizeH="0" baseline="0" smtClean="0">
                        <a:ln>
                          <a:noFill/>
                        </a:ln>
                        <a:solidFill>
                          <a:schemeClr val="tx1"/>
                        </a:solidFill>
                        <a:effectLst/>
                        <a:latin typeface="Tahoma"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2800" b="0" i="0" u="none" strike="noStrike" cap="none" normalizeH="0" baseline="0" smtClean="0">
                        <a:ln>
                          <a:noFill/>
                        </a:ln>
                        <a:solidFill>
                          <a:schemeClr val="tx1"/>
                        </a:solidFill>
                        <a:effectLst/>
                        <a:latin typeface="Tahoma"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49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1" i="0" u="none" strike="noStrike" cap="none" normalizeH="0" baseline="0" smtClean="0">
                          <a:ln>
                            <a:noFill/>
                          </a:ln>
                          <a:solidFill>
                            <a:srgbClr val="FFFFFF"/>
                          </a:solidFill>
                          <a:effectLst/>
                          <a:latin typeface="Calibri" pitchFamily="34" charset="0"/>
                          <a:ea typeface="PMingLiU" pitchFamily="18" charset="-120"/>
                          <a:cs typeface="Arial" charset="0"/>
                        </a:rPr>
                        <a:t>360</a:t>
                      </a:r>
                      <a:endParaRPr kumimoji="0" lang="en-US" altLang="zh-TW" sz="2800" b="0" i="0" u="none" strike="noStrike" cap="none" normalizeH="0" baseline="0" smtClean="0">
                        <a:ln>
                          <a:noFill/>
                        </a:ln>
                        <a:solidFill>
                          <a:schemeClr val="tx1"/>
                        </a:solidFill>
                        <a:effectLst/>
                        <a:latin typeface="Tahoma"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smtClean="0">
                          <a:ln>
                            <a:noFill/>
                          </a:ln>
                          <a:solidFill>
                            <a:srgbClr val="000000"/>
                          </a:solidFill>
                          <a:effectLst/>
                          <a:latin typeface="Calibri" pitchFamily="34" charset="0"/>
                          <a:ea typeface="PMingLiU" pitchFamily="18" charset="-120"/>
                          <a:cs typeface="Arial" charset="0"/>
                        </a:rPr>
                        <a:t>X</a:t>
                      </a:r>
                      <a:endParaRPr kumimoji="0" lang="en-US" altLang="zh-TW" sz="2800" b="0" i="0" u="none" strike="noStrike" cap="none" normalizeH="0" baseline="0" smtClean="0">
                        <a:ln>
                          <a:noFill/>
                        </a:ln>
                        <a:solidFill>
                          <a:schemeClr val="tx1"/>
                        </a:solidFill>
                        <a:effectLst/>
                        <a:latin typeface="Tahoma"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smtClean="0">
                          <a:ln>
                            <a:noFill/>
                          </a:ln>
                          <a:solidFill>
                            <a:srgbClr val="000000"/>
                          </a:solidFill>
                          <a:effectLst/>
                          <a:latin typeface="Calibri" pitchFamily="34" charset="0"/>
                          <a:ea typeface="PMingLiU" pitchFamily="18" charset="-120"/>
                          <a:cs typeface="Arial" charset="0"/>
                        </a:rPr>
                        <a:t>X</a:t>
                      </a:r>
                      <a:endParaRPr kumimoji="0" lang="en-US" altLang="zh-TW" sz="2800" b="0" i="0" u="none" strike="noStrike" cap="none" normalizeH="0" baseline="0" smtClean="0">
                        <a:ln>
                          <a:noFill/>
                        </a:ln>
                        <a:solidFill>
                          <a:schemeClr val="tx1"/>
                        </a:solidFill>
                        <a:effectLst/>
                        <a:latin typeface="Tahoma"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3"/>
                  </a:ext>
                </a:extLst>
              </a:tr>
            </a:tbl>
          </a:graphicData>
        </a:graphic>
      </p:graphicFrame>
      <p:sp>
        <p:nvSpPr>
          <p:cNvPr id="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3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3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Slide Number Placeholder 2"/>
          <p:cNvSpPr>
            <a:spLocks noGrp="1"/>
          </p:cNvSpPr>
          <p:nvPr>
            <p:ph type="sldNum" sz="quarter" idx="4294967295"/>
          </p:nvPr>
        </p:nvSpPr>
        <p:spPr bwMode="auto">
          <a:xfrm>
            <a:off x="8224838" y="6586538"/>
            <a:ext cx="919162" cy="293687"/>
          </a:xfrm>
          <a:noFill/>
          <a:ln>
            <a:miter lim="800000"/>
            <a:headEnd/>
            <a:tailEnd/>
          </a:ln>
        </p:spPr>
        <p:txBody>
          <a:bodyPr/>
          <a:lstStyle/>
          <a:p>
            <a:fld id="{2A96AAC1-37FC-4D69-877C-0527745C3D90}" type="slidenum">
              <a:rPr lang="zh-TW" altLang="en-US" sz="1400" b="1"/>
              <a:pPr/>
              <a:t>61</a:t>
            </a:fld>
            <a:endParaRPr lang="en-US" altLang="zh-TW" sz="1400" b="1"/>
          </a:p>
        </p:txBody>
      </p:sp>
      <p:graphicFrame>
        <p:nvGraphicFramePr>
          <p:cNvPr id="5" name="Table 4"/>
          <p:cNvGraphicFramePr>
            <a:graphicFrameLocks noGrp="1"/>
          </p:cNvGraphicFramePr>
          <p:nvPr/>
        </p:nvGraphicFramePr>
        <p:xfrm>
          <a:off x="152400" y="152400"/>
          <a:ext cx="8839200" cy="6415405"/>
        </p:xfrm>
        <a:graphic>
          <a:graphicData uri="http://schemas.openxmlformats.org/drawingml/2006/table">
            <a:tbl>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FFFFFF"/>
                          </a:solidFill>
                          <a:effectLst/>
                          <a:latin typeface="Calibri" pitchFamily="34" charset="0"/>
                          <a:ea typeface="PMingLiU" pitchFamily="18" charset="-120"/>
                          <a:cs typeface="Arial" charset="0"/>
                        </a:rPr>
                        <a:t>Market</a:t>
                      </a:r>
                      <a:endParaRPr kumimoji="0" lang="zh-TW" altLang="en-US" sz="1100" b="1" i="0" u="none" strike="noStrike" cap="none" normalizeH="0" baseline="0" smtClean="0">
                        <a:ln>
                          <a:noFill/>
                        </a:ln>
                        <a:solidFill>
                          <a:srgbClr val="FFFFFF"/>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FFFFFF"/>
                          </a:solidFill>
                          <a:effectLst/>
                          <a:latin typeface="Calibri" pitchFamily="34" charset="0"/>
                          <a:ea typeface="PMingLiU" pitchFamily="18" charset="-120"/>
                          <a:cs typeface="Arial" charset="0"/>
                        </a:rPr>
                        <a:t>Calculation Convention</a:t>
                      </a:r>
                      <a:endParaRPr kumimoji="0" lang="zh-TW" altLang="en-US" sz="1100" b="1" i="0" u="none" strike="noStrike" cap="none" normalizeH="0" baseline="0" smtClean="0">
                        <a:ln>
                          <a:noFill/>
                        </a:ln>
                        <a:solidFill>
                          <a:srgbClr val="FFFFFF"/>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FFFFFF"/>
                          </a:solidFill>
                          <a:effectLst/>
                          <a:latin typeface="Calibri" pitchFamily="34" charset="0"/>
                          <a:ea typeface="PMingLiU" pitchFamily="18" charset="-120"/>
                          <a:cs typeface="Arial" charset="0"/>
                        </a:rPr>
                        <a:t>Coupon Structures</a:t>
                      </a:r>
                      <a:endParaRPr kumimoji="0" lang="zh-TW" altLang="en-US" sz="1100" b="1" i="0" u="none" strike="noStrike" cap="none" normalizeH="0" baseline="0" smtClean="0">
                        <a:ln>
                          <a:noFill/>
                        </a:ln>
                        <a:solidFill>
                          <a:srgbClr val="FFFFFF"/>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FFFFFF"/>
                          </a:solidFill>
                          <a:effectLst/>
                          <a:latin typeface="Calibri" pitchFamily="34" charset="0"/>
                          <a:ea typeface="PMingLiU" pitchFamily="18" charset="-120"/>
                          <a:cs typeface="Arial" charset="0"/>
                        </a:rPr>
                        <a:t>Coupon Payment</a:t>
                      </a:r>
                      <a:endParaRPr kumimoji="0" lang="zh-TW" altLang="en-US" sz="1100" b="1" i="0" u="none" strike="noStrike" cap="none" normalizeH="0" baseline="0" smtClean="0">
                        <a:ln>
                          <a:noFill/>
                        </a:ln>
                        <a:solidFill>
                          <a:srgbClr val="FFFFFF"/>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FFFFFF"/>
                          </a:solidFill>
                          <a:effectLst/>
                          <a:latin typeface="Calibri" pitchFamily="34" charset="0"/>
                          <a:ea typeface="PMingLiU" pitchFamily="18" charset="-120"/>
                          <a:cs typeface="Arial" charset="0"/>
                        </a:rPr>
                        <a:t>Day Count Convention</a:t>
                      </a:r>
                      <a:endParaRPr kumimoji="0" lang="zh-TW" altLang="en-US" sz="1100" b="1" i="0" u="none" strike="noStrike" cap="none" normalizeH="0" baseline="0" smtClean="0">
                        <a:ln>
                          <a:noFill/>
                        </a:ln>
                        <a:solidFill>
                          <a:srgbClr val="FFFFFF"/>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23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000000"/>
                          </a:solidFill>
                          <a:effectLst/>
                          <a:latin typeface="Calibri" pitchFamily="34" charset="0"/>
                          <a:ea typeface="PMingLiU" pitchFamily="18" charset="-120"/>
                          <a:cs typeface="Arial" charset="0"/>
                        </a:rPr>
                        <a:t>Brunei Darussalam</a:t>
                      </a:r>
                      <a:endParaRPr kumimoji="0" lang="zh-TW" altLang="en-US" sz="1100" b="1"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N/A</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N/A</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N/A</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N/A</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23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000000"/>
                          </a:solidFill>
                          <a:effectLst/>
                          <a:latin typeface="Calibri" pitchFamily="34" charset="0"/>
                          <a:ea typeface="PMingLiU" pitchFamily="18" charset="-120"/>
                          <a:cs typeface="Arial" charset="0"/>
                        </a:rPr>
                        <a:t>Cambodia</a:t>
                      </a:r>
                      <a:endParaRPr kumimoji="0" lang="zh-TW" altLang="en-US" sz="1100" b="1"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N/A</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N/A</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N/A</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N/A</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1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000000"/>
                          </a:solidFill>
                          <a:effectLst/>
                          <a:latin typeface="Calibri" pitchFamily="34" charset="0"/>
                          <a:ea typeface="PMingLiU" pitchFamily="18" charset="-120"/>
                          <a:cs typeface="Arial" charset="0"/>
                        </a:rPr>
                        <a:t>China</a:t>
                      </a:r>
                      <a:endParaRPr kumimoji="0" lang="zh-TW" altLang="en-US" sz="1100" b="1"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Yield to Maturity</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Fixed coupon mostly; two listed float –rate treasury bonds</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Annual</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Actual/365</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123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000000"/>
                          </a:solidFill>
                          <a:effectLst/>
                          <a:latin typeface="Calibri" pitchFamily="34" charset="0"/>
                          <a:ea typeface="PMingLiU" pitchFamily="18" charset="-120"/>
                          <a:cs typeface="Arial" charset="0"/>
                        </a:rPr>
                        <a:t>Hong Kong</a:t>
                      </a:r>
                      <a:endParaRPr kumimoji="0" lang="zh-TW" altLang="en-US" sz="1100" b="1"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Yield to Maturity</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EFBNs are issued on a discount basis</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EFBNs are issued on a discount basis</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Government: Actual/365</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23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000000"/>
                          </a:solidFill>
                          <a:effectLst/>
                          <a:latin typeface="Calibri" pitchFamily="34" charset="0"/>
                          <a:ea typeface="PMingLiU" pitchFamily="18" charset="-120"/>
                          <a:cs typeface="Arial" charset="0"/>
                        </a:rPr>
                        <a:t>Japan</a:t>
                      </a:r>
                      <a:endParaRPr kumimoji="0" lang="zh-TW" altLang="en-US" sz="1100" b="1"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Yield to Maturity</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Fixed coupon; float-rate for 15yr maturities</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Semi-annual coupon</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Government: Actual/Actual</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123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000000"/>
                          </a:solidFill>
                          <a:effectLst/>
                          <a:latin typeface="Calibri" pitchFamily="34" charset="0"/>
                          <a:ea typeface="PMingLiU" pitchFamily="18" charset="-120"/>
                          <a:cs typeface="Arial" charset="0"/>
                        </a:rPr>
                        <a:t>Indonesia</a:t>
                      </a:r>
                      <a:endParaRPr kumimoji="0" lang="zh-TW" altLang="en-US" sz="1100" b="1"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Yield to Maturity</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Fixed and variable coupons for government bonds; Variable rate bonds for some recapitalization bond issues</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Quarterly or semi annual depending on the terms of the bonds</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Government: Actual/Actual</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123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000000"/>
                          </a:solidFill>
                          <a:effectLst/>
                          <a:latin typeface="Calibri" pitchFamily="34" charset="0"/>
                          <a:ea typeface="PMingLiU" pitchFamily="18" charset="-120"/>
                          <a:cs typeface="Arial" charset="0"/>
                        </a:rPr>
                        <a:t>Korea, Republic of</a:t>
                      </a:r>
                      <a:endParaRPr kumimoji="0" lang="zh-TW" altLang="en-US" sz="1100" b="1"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Yield to Maturity</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All coupon-bearing bonds. Some Municipal bond (Seoul Sub) issues are deferred amortized and some MSB are discounted</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Annual or semi-annual</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Government: Actual/Actual</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123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000000"/>
                          </a:solidFill>
                          <a:effectLst/>
                          <a:latin typeface="Calibri" pitchFamily="34" charset="0"/>
                          <a:ea typeface="PMingLiU" pitchFamily="18" charset="-120"/>
                          <a:cs typeface="Arial" charset="0"/>
                        </a:rPr>
                        <a:t>Lao PDR</a:t>
                      </a:r>
                      <a:endParaRPr kumimoji="0" lang="zh-TW" altLang="en-US" sz="1100" b="1"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N/A</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Fixed</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Annual</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N/A</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r h="123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000000"/>
                          </a:solidFill>
                          <a:effectLst/>
                          <a:latin typeface="Calibri" pitchFamily="34" charset="0"/>
                          <a:ea typeface="PMingLiU" pitchFamily="18" charset="-120"/>
                          <a:cs typeface="Arial" charset="0"/>
                        </a:rPr>
                        <a:t>Malaysia</a:t>
                      </a:r>
                      <a:endParaRPr kumimoji="0" lang="zh-TW" altLang="en-US" sz="1100" b="1"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Yield to Maturity; Internal rate of return of cash flows</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Fixed for government bonds</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Annual or semi-annual</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Government: Actual/Actual</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Corporate: Actual/365</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9"/>
                  </a:ext>
                </a:extLst>
              </a:tr>
              <a:tr h="123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000000"/>
                          </a:solidFill>
                          <a:effectLst/>
                          <a:latin typeface="Calibri" pitchFamily="34" charset="0"/>
                          <a:ea typeface="PMingLiU" pitchFamily="18" charset="-120"/>
                          <a:cs typeface="Arial" charset="0"/>
                        </a:rPr>
                        <a:t>Myanmar</a:t>
                      </a:r>
                      <a:endParaRPr kumimoji="0" lang="zh-TW" altLang="en-US" sz="1100" b="1"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N/A</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Fixed</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N/A</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N/A</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10"/>
                  </a:ext>
                </a:extLst>
              </a:tr>
              <a:tr h="123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000000"/>
                          </a:solidFill>
                          <a:effectLst/>
                          <a:latin typeface="Calibri" pitchFamily="34" charset="0"/>
                          <a:ea typeface="PMingLiU" pitchFamily="18" charset="-120"/>
                          <a:cs typeface="Arial" charset="0"/>
                        </a:rPr>
                        <a:t>Philippines</a:t>
                      </a:r>
                      <a:endParaRPr kumimoji="0" lang="zh-TW" altLang="en-US" sz="1100" b="1"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Yield to Maturity</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FXTNs/RTBs, fixed coupon; T-bills/CMBs, zero coupon</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Semi-annual except for RTBs</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Government: Actual/Actual</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Corporate: Actual/365</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11"/>
                  </a:ext>
                </a:extLst>
              </a:tr>
              <a:tr h="123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000000"/>
                          </a:solidFill>
                          <a:effectLst/>
                          <a:latin typeface="Calibri" pitchFamily="34" charset="0"/>
                          <a:ea typeface="PMingLiU" pitchFamily="18" charset="-120"/>
                          <a:cs typeface="Arial" charset="0"/>
                        </a:rPr>
                        <a:t>Singapore</a:t>
                      </a:r>
                      <a:endParaRPr kumimoji="0" lang="zh-TW" altLang="en-US" sz="1100" b="1"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Yield to Maturity</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Varies depending on instrument</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SGS Bond: Semi-annual coupon</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SGS Bond: Actual/Actual</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12"/>
                  </a:ext>
                </a:extLst>
              </a:tr>
              <a:tr h="123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000000"/>
                          </a:solidFill>
                          <a:effectLst/>
                          <a:latin typeface="Calibri" pitchFamily="34" charset="0"/>
                          <a:ea typeface="PMingLiU" pitchFamily="18" charset="-120"/>
                          <a:cs typeface="Arial" charset="0"/>
                        </a:rPr>
                        <a:t>Thailand</a:t>
                      </a:r>
                      <a:endParaRPr kumimoji="0" lang="zh-TW" altLang="en-US" sz="1100" b="1"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Yield to Maturity</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Fixed for government bonds; Floating rate notes are also issued</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Semi-annual</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Government: Actual/365</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13"/>
                  </a:ext>
                </a:extLst>
              </a:tr>
              <a:tr h="123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000000"/>
                          </a:solidFill>
                          <a:effectLst/>
                          <a:latin typeface="Calibri" pitchFamily="34" charset="0"/>
                          <a:ea typeface="PMingLiU" pitchFamily="18" charset="-120"/>
                          <a:cs typeface="Arial" charset="0"/>
                        </a:rPr>
                        <a:t>Vietnam</a:t>
                      </a:r>
                      <a:endParaRPr kumimoji="0" lang="zh-TW" altLang="en-US" sz="1100" b="1"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Varies depending on the instrument</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Varies depending on instrument</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Varies depending on the instrument</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Varies depending on the instrument</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14"/>
                  </a:ext>
                </a:extLst>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9"/>
          <p:cNvSpPr>
            <a:spLocks noGrp="1" noChangeArrowheads="1"/>
          </p:cNvSpPr>
          <p:nvPr>
            <p:ph type="title"/>
          </p:nvPr>
        </p:nvSpPr>
        <p:spPr/>
        <p:txBody>
          <a:bodyPr/>
          <a:lstStyle/>
          <a:p>
            <a:r>
              <a:rPr lang="en-US" altLang="zh-TW" smtClean="0"/>
              <a:t>The DIY Dilemma (Continued)</a:t>
            </a:r>
            <a:br>
              <a:rPr lang="en-US" altLang="zh-TW" smtClean="0"/>
            </a:br>
            <a:r>
              <a:rPr lang="en-US" altLang="zh-TW" sz="2400" smtClean="0"/>
              <a:t>Day Count Conventions</a:t>
            </a:r>
          </a:p>
        </p:txBody>
      </p:sp>
      <p:sp>
        <p:nvSpPr>
          <p:cNvPr id="166914" name="Rectangle 12"/>
          <p:cNvSpPr>
            <a:spLocks noGrp="1" noChangeArrowheads="1"/>
          </p:cNvSpPr>
          <p:nvPr>
            <p:ph type="body" idx="1"/>
          </p:nvPr>
        </p:nvSpPr>
        <p:spPr/>
        <p:txBody>
          <a:bodyPr/>
          <a:lstStyle/>
          <a:p>
            <a:r>
              <a:rPr lang="en-US" altLang="zh-TW" smtClean="0"/>
              <a:t>Sunny Bank </a:t>
            </a:r>
          </a:p>
        </p:txBody>
      </p:sp>
      <p:sp>
        <p:nvSpPr>
          <p:cNvPr id="2" name="Rectangle 10"/>
          <p:cNvSpPr>
            <a:spLocks noGrp="1" noChangeArrowheads="1"/>
          </p:cNvSpPr>
          <p:nvPr>
            <p:ph sz="half" idx="2"/>
          </p:nvPr>
        </p:nvSpPr>
        <p:spPr/>
        <p:txBody>
          <a:bodyPr/>
          <a:lstStyle/>
          <a:p>
            <a:r>
              <a:rPr lang="en-US" altLang="zh-TW" smtClean="0"/>
              <a:t>Actual/365</a:t>
            </a:r>
          </a:p>
          <a:p>
            <a:r>
              <a:rPr lang="en-US" altLang="zh-TW" smtClean="0"/>
              <a:t>Interest calculation: 10,000,000*3%*actual number of days in 2 months/365</a:t>
            </a:r>
          </a:p>
        </p:txBody>
      </p:sp>
      <p:sp>
        <p:nvSpPr>
          <p:cNvPr id="166916" name="Text Placeholder 25"/>
          <p:cNvSpPr>
            <a:spLocks noGrp="1"/>
          </p:cNvSpPr>
          <p:nvPr>
            <p:ph type="body" sz="quarter" idx="3"/>
          </p:nvPr>
        </p:nvSpPr>
        <p:spPr/>
        <p:txBody>
          <a:bodyPr/>
          <a:lstStyle/>
          <a:p>
            <a:r>
              <a:rPr lang="en-US" altLang="zh-TW" smtClean="0"/>
              <a:t>Lucky Gold</a:t>
            </a:r>
          </a:p>
        </p:txBody>
      </p:sp>
      <p:sp>
        <p:nvSpPr>
          <p:cNvPr id="107524" name="Rectangle 11"/>
          <p:cNvSpPr>
            <a:spLocks noGrp="1" noChangeArrowheads="1"/>
          </p:cNvSpPr>
          <p:nvPr>
            <p:ph sz="quarter" idx="4"/>
          </p:nvPr>
        </p:nvSpPr>
        <p:spPr/>
        <p:txBody>
          <a:bodyPr/>
          <a:lstStyle/>
          <a:p>
            <a:r>
              <a:rPr lang="en-US" altLang="zh-TW" dirty="0" smtClean="0"/>
              <a:t>30/360</a:t>
            </a:r>
          </a:p>
          <a:p>
            <a:r>
              <a:rPr lang="en-US" altLang="zh-TW" dirty="0" smtClean="0"/>
              <a:t>Interest calculation: 10,000,000*3%*(30 days/month for 2 months)/360</a:t>
            </a:r>
          </a:p>
        </p:txBody>
      </p:sp>
      <p:sp>
        <p:nvSpPr>
          <p:cNvPr id="166918" name="Slide Number Placeholder 7"/>
          <p:cNvSpPr>
            <a:spLocks noGrp="1"/>
          </p:cNvSpPr>
          <p:nvPr>
            <p:ph type="sldNum" sz="quarter" idx="10"/>
          </p:nvPr>
        </p:nvSpPr>
        <p:spPr bwMode="auto">
          <a:noFill/>
          <a:ln>
            <a:miter lim="800000"/>
            <a:headEnd/>
            <a:tailEnd/>
          </a:ln>
        </p:spPr>
        <p:txBody>
          <a:bodyPr/>
          <a:lstStyle/>
          <a:p>
            <a:fld id="{0DB5076A-C1A1-4C4E-9E14-640752B418BA}" type="slidenum">
              <a:rPr lang="zh-TW" altLang="en-US" sz="1400"/>
              <a:pPr/>
              <a:t>62</a:t>
            </a:fld>
            <a:endParaRPr lang="en-US" altLang="zh-TW" sz="1400"/>
          </a:p>
        </p:txBody>
      </p:sp>
      <p:sp>
        <p:nvSpPr>
          <p:cNvPr id="27" name="TextBox 26"/>
          <p:cNvSpPr txBox="1"/>
          <p:nvPr/>
        </p:nvSpPr>
        <p:spPr>
          <a:xfrm>
            <a:off x="304800" y="4953000"/>
            <a:ext cx="8458200" cy="914400"/>
          </a:xfrm>
          <a:prstGeom prst="rect">
            <a:avLst/>
          </a:prstGeom>
        </p:spPr>
        <p:style>
          <a:lnRef idx="1">
            <a:schemeClr val="accent3"/>
          </a:lnRef>
          <a:fillRef idx="3">
            <a:schemeClr val="accent3"/>
          </a:fillRef>
          <a:effectRef idx="2">
            <a:schemeClr val="accent3"/>
          </a:effectRef>
          <a:fontRef idx="minor">
            <a:schemeClr val="lt1"/>
          </a:fontRef>
        </p:style>
        <p:txBody>
          <a:bodyPr wrap="none" anchor="ctr"/>
          <a:lstStyle/>
          <a:p>
            <a:pPr algn="ctr">
              <a:defRPr/>
            </a:pPr>
            <a:r>
              <a:rPr lang="en-US" altLang="zh-TW" b="1" dirty="0"/>
              <a:t>Can we do the calculation?</a:t>
            </a:r>
          </a:p>
          <a:p>
            <a:pPr algn="ctr">
              <a:defRPr/>
            </a:pPr>
            <a:r>
              <a:rPr lang="en-US" altLang="zh-TW" b="1" dirty="0"/>
              <a:t>When does the deposit start and when does it mature?</a:t>
            </a:r>
          </a:p>
        </p:txBody>
      </p:sp>
      <p:sp>
        <p:nvSpPr>
          <p:cNvPr id="10"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7524">
                                            <p:txEl>
                                              <p:pRg st="0" end="0"/>
                                            </p:txEl>
                                          </p:spTgt>
                                        </p:tgtEl>
                                        <p:attrNameLst>
                                          <p:attrName>style.visibility</p:attrName>
                                        </p:attrNameLst>
                                      </p:cBhvr>
                                      <p:to>
                                        <p:strVal val="visible"/>
                                      </p:to>
                                    </p:set>
                                    <p:animEffect transition="in" filter="fade">
                                      <p:cBhvr>
                                        <p:cTn id="15" dur="500"/>
                                        <p:tgtEl>
                                          <p:spTgt spid="10752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7524">
                                            <p:txEl>
                                              <p:pRg st="1" end="1"/>
                                            </p:txEl>
                                          </p:spTgt>
                                        </p:tgtEl>
                                        <p:attrNameLst>
                                          <p:attrName>style.visibility</p:attrName>
                                        </p:attrNameLst>
                                      </p:cBhvr>
                                      <p:to>
                                        <p:strVal val="visible"/>
                                      </p:to>
                                    </p:set>
                                    <p:animEffect transition="in" filter="fade">
                                      <p:cBhvr>
                                        <p:cTn id="19" dur="500"/>
                                        <p:tgtEl>
                                          <p:spTgt spid="107524">
                                            <p:txEl>
                                              <p:pRg st="1" end="1"/>
                                            </p:txEl>
                                          </p:spTgt>
                                        </p:tgtEl>
                                      </p:cBhvr>
                                    </p:animEffect>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07524" grpId="0" build="p"/>
      <p:bldP spid="2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ChangeArrowheads="1"/>
          </p:cNvSpPr>
          <p:nvPr>
            <p:ph type="title"/>
          </p:nvPr>
        </p:nvSpPr>
        <p:spPr/>
        <p:txBody>
          <a:bodyPr/>
          <a:lstStyle/>
          <a:p>
            <a:pPr eaLnBrk="1" hangingPunct="1"/>
            <a:r>
              <a:rPr lang="en-US" altLang="zh-TW" smtClean="0"/>
              <a:t>The DIY Dilemma (Continued)</a:t>
            </a:r>
          </a:p>
        </p:txBody>
      </p:sp>
      <p:sp>
        <p:nvSpPr>
          <p:cNvPr id="108547" name="Rectangle 3"/>
          <p:cNvSpPr>
            <a:spLocks noGrp="1" noChangeArrowheads="1"/>
          </p:cNvSpPr>
          <p:nvPr>
            <p:ph idx="1"/>
          </p:nvPr>
        </p:nvSpPr>
        <p:spPr>
          <a:xfrm>
            <a:off x="457200" y="1600200"/>
            <a:ext cx="8229600" cy="4343400"/>
          </a:xfrm>
        </p:spPr>
        <p:txBody>
          <a:bodyPr/>
          <a:lstStyle/>
          <a:p>
            <a:pPr marL="0" indent="0" eaLnBrk="1" hangingPunct="1">
              <a:buFont typeface="Wingdings 2" pitchFamily="18" charset="2"/>
              <a:buNone/>
              <a:defRPr/>
            </a:pPr>
            <a:r>
              <a:rPr lang="en-US" altLang="zh-TW" b="1" dirty="0" smtClean="0">
                <a:ea typeface="新細明體" charset="-120"/>
              </a:rPr>
              <a:t>After the treasurer agrees a trade with the banker, it takes time for the transaction to be executed: the trade date is generally not the same as the settlement date</a:t>
            </a:r>
          </a:p>
          <a:p>
            <a:pPr eaLnBrk="1" hangingPunct="1">
              <a:defRPr/>
            </a:pPr>
            <a:r>
              <a:rPr lang="en-US" altLang="zh-TW" dirty="0" smtClean="0">
                <a:ea typeface="新細明體" charset="-120"/>
              </a:rPr>
              <a:t>What do we need to know?</a:t>
            </a:r>
          </a:p>
        </p:txBody>
      </p:sp>
      <p:sp>
        <p:nvSpPr>
          <p:cNvPr id="167939" name="Slide Number Placeholder 7"/>
          <p:cNvSpPr>
            <a:spLocks noGrp="1"/>
          </p:cNvSpPr>
          <p:nvPr>
            <p:ph type="sldNum" sz="quarter" idx="10"/>
          </p:nvPr>
        </p:nvSpPr>
        <p:spPr bwMode="auto">
          <a:noFill/>
          <a:ln>
            <a:miter lim="800000"/>
            <a:headEnd/>
            <a:tailEnd/>
          </a:ln>
        </p:spPr>
        <p:txBody>
          <a:bodyPr/>
          <a:lstStyle/>
          <a:p>
            <a:fld id="{01247A4C-BB85-4B5C-84E7-C495483408B5}" type="slidenum">
              <a:rPr lang="zh-TW" altLang="en-US" sz="1400"/>
              <a:pPr/>
              <a:t>63</a:t>
            </a:fld>
            <a:endParaRPr lang="en-US" altLang="zh-TW" sz="1400"/>
          </a:p>
        </p:txBody>
      </p:sp>
      <p:sp>
        <p:nvSpPr>
          <p:cNvPr id="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5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a:spLocks noGrp="1" noChangeArrowheads="1"/>
          </p:cNvSpPr>
          <p:nvPr>
            <p:ph type="title"/>
          </p:nvPr>
        </p:nvSpPr>
        <p:spPr/>
        <p:txBody>
          <a:bodyPr/>
          <a:lstStyle/>
          <a:p>
            <a:pPr eaLnBrk="1" hangingPunct="1"/>
            <a:r>
              <a:rPr lang="en-US" altLang="zh-TW" sz="3600" smtClean="0"/>
              <a:t>The DIY Dilemma (Continued)</a:t>
            </a:r>
            <a:br>
              <a:rPr lang="en-US" altLang="zh-TW" sz="3600" smtClean="0"/>
            </a:br>
            <a:r>
              <a:rPr lang="en-US" altLang="zh-TW" sz="2400" smtClean="0"/>
              <a:t>Trade and Value Dates</a:t>
            </a:r>
          </a:p>
        </p:txBody>
      </p:sp>
      <p:sp>
        <p:nvSpPr>
          <p:cNvPr id="168962" name="Rectangle 3"/>
          <p:cNvSpPr>
            <a:spLocks noGrp="1" noChangeArrowheads="1"/>
          </p:cNvSpPr>
          <p:nvPr>
            <p:ph idx="1"/>
          </p:nvPr>
        </p:nvSpPr>
        <p:spPr>
          <a:xfrm>
            <a:off x="457200" y="1600200"/>
            <a:ext cx="8229600" cy="4343400"/>
          </a:xfrm>
        </p:spPr>
        <p:txBody>
          <a:bodyPr/>
          <a:lstStyle/>
          <a:p>
            <a:pPr eaLnBrk="1" hangingPunct="1"/>
            <a:r>
              <a:rPr lang="en-US" altLang="zh-TW" smtClean="0"/>
              <a:t>When does the DIY Treasurer call his banker?</a:t>
            </a:r>
          </a:p>
          <a:p>
            <a:pPr lvl="1" eaLnBrk="1" hangingPunct="1"/>
            <a:r>
              <a:rPr lang="en-US" altLang="zh-TW" smtClean="0"/>
              <a:t>The trade date</a:t>
            </a:r>
          </a:p>
          <a:p>
            <a:pPr eaLnBrk="1" hangingPunct="1"/>
            <a:r>
              <a:rPr lang="en-US" altLang="zh-TW" smtClean="0"/>
              <a:t>When can the money be invested?</a:t>
            </a:r>
          </a:p>
          <a:p>
            <a:pPr lvl="1" eaLnBrk="1" hangingPunct="1"/>
            <a:r>
              <a:rPr lang="en-US" altLang="zh-TW" smtClean="0"/>
              <a:t>The value/settlement date</a:t>
            </a:r>
          </a:p>
          <a:p>
            <a:pPr eaLnBrk="1" hangingPunct="1"/>
            <a:r>
              <a:rPr lang="en-US" altLang="zh-TW" smtClean="0"/>
              <a:t>When can the money be returned? </a:t>
            </a:r>
          </a:p>
          <a:p>
            <a:pPr lvl="1" eaLnBrk="1" hangingPunct="1"/>
            <a:r>
              <a:rPr lang="en-US" altLang="zh-TW" smtClean="0"/>
              <a:t>The maturity date</a:t>
            </a:r>
          </a:p>
        </p:txBody>
      </p:sp>
      <p:sp>
        <p:nvSpPr>
          <p:cNvPr id="168963" name="Slide Number Placeholder 5"/>
          <p:cNvSpPr>
            <a:spLocks noGrp="1"/>
          </p:cNvSpPr>
          <p:nvPr>
            <p:ph type="sldNum" sz="quarter" idx="10"/>
          </p:nvPr>
        </p:nvSpPr>
        <p:spPr bwMode="auto">
          <a:noFill/>
          <a:ln>
            <a:miter lim="800000"/>
            <a:headEnd/>
            <a:tailEnd/>
          </a:ln>
        </p:spPr>
        <p:txBody>
          <a:bodyPr/>
          <a:lstStyle/>
          <a:p>
            <a:fld id="{E3FD2723-9351-461C-8D0C-8B296C9E1D73}" type="slidenum">
              <a:rPr lang="zh-TW" altLang="en-US" sz="1400"/>
              <a:pPr/>
              <a:t>64</a:t>
            </a:fld>
            <a:endParaRPr lang="en-US" altLang="zh-TW" sz="1400"/>
          </a:p>
        </p:txBody>
      </p:sp>
      <p:sp>
        <p:nvSpPr>
          <p:cNvPr id="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a:spLocks noGrp="1" noChangeArrowheads="1"/>
          </p:cNvSpPr>
          <p:nvPr>
            <p:ph type="title"/>
          </p:nvPr>
        </p:nvSpPr>
        <p:spPr/>
        <p:txBody>
          <a:bodyPr/>
          <a:lstStyle/>
          <a:p>
            <a:pPr eaLnBrk="1" hangingPunct="1"/>
            <a:r>
              <a:rPr lang="en-US" altLang="zh-TW" smtClean="0"/>
              <a:t>Trade, Value &amp; Maturity Dates</a:t>
            </a:r>
          </a:p>
        </p:txBody>
      </p:sp>
      <p:sp>
        <p:nvSpPr>
          <p:cNvPr id="169986" name="Slide Number Placeholder 4"/>
          <p:cNvSpPr>
            <a:spLocks noGrp="1"/>
          </p:cNvSpPr>
          <p:nvPr>
            <p:ph type="sldNum" sz="quarter" idx="10"/>
          </p:nvPr>
        </p:nvSpPr>
        <p:spPr bwMode="auto">
          <a:noFill/>
          <a:ln>
            <a:miter lim="800000"/>
            <a:headEnd/>
            <a:tailEnd/>
          </a:ln>
        </p:spPr>
        <p:txBody>
          <a:bodyPr/>
          <a:lstStyle/>
          <a:p>
            <a:fld id="{7D65B06B-1732-47EE-B0B0-8CC66A1E28AC}" type="slidenum">
              <a:rPr lang="zh-TW" altLang="en-US" sz="1400"/>
              <a:pPr/>
              <a:t>65</a:t>
            </a:fld>
            <a:endParaRPr lang="en-US" altLang="zh-TW" sz="1400"/>
          </a:p>
        </p:txBody>
      </p:sp>
      <p:sp>
        <p:nvSpPr>
          <p:cNvPr id="106502" name="Line 4"/>
          <p:cNvSpPr>
            <a:spLocks noChangeShapeType="1"/>
          </p:cNvSpPr>
          <p:nvPr/>
        </p:nvSpPr>
        <p:spPr bwMode="auto">
          <a:xfrm>
            <a:off x="533400" y="4114800"/>
            <a:ext cx="7924800" cy="0"/>
          </a:xfrm>
          <a:prstGeom prst="line">
            <a:avLst/>
          </a:prstGeom>
          <a:ln>
            <a:headEnd/>
            <a:tailEnd type="stealth" w="med" len="med"/>
          </a:ln>
        </p:spPr>
        <p:style>
          <a:lnRef idx="3">
            <a:schemeClr val="dk1"/>
          </a:lnRef>
          <a:fillRef idx="0">
            <a:schemeClr val="dk1"/>
          </a:fillRef>
          <a:effectRef idx="2">
            <a:schemeClr val="dk1"/>
          </a:effectRef>
          <a:fontRef idx="minor">
            <a:schemeClr val="tx1"/>
          </a:fontRef>
        </p:style>
        <p:txBody>
          <a:bodyPr/>
          <a:lstStyle/>
          <a:p>
            <a:pPr>
              <a:defRPr/>
            </a:pPr>
            <a:endParaRPr lang="zh-TW" altLang="en-US"/>
          </a:p>
        </p:txBody>
      </p:sp>
      <p:sp>
        <p:nvSpPr>
          <p:cNvPr id="321544" name="AutoShape 8"/>
          <p:cNvSpPr>
            <a:spLocks noChangeArrowheads="1"/>
          </p:cNvSpPr>
          <p:nvPr/>
        </p:nvSpPr>
        <p:spPr bwMode="auto">
          <a:xfrm>
            <a:off x="1600200" y="1828800"/>
            <a:ext cx="1219200" cy="1371600"/>
          </a:xfrm>
          <a:prstGeom prst="wedgeRoundRectCallout">
            <a:avLst>
              <a:gd name="adj1" fmla="val -27736"/>
              <a:gd name="adj2" fmla="val 99190"/>
              <a:gd name="adj3" fmla="val 16667"/>
            </a:avLst>
          </a:prstGeom>
          <a:solidFill>
            <a:schemeClr val="accent1">
              <a:lumMod val="20000"/>
              <a:lumOff val="80000"/>
            </a:schemeClr>
          </a:solidFill>
          <a:ln>
            <a:noFill/>
            <a:headEnd/>
            <a:tailEnd/>
          </a:ln>
        </p:spPr>
        <p:style>
          <a:lnRef idx="1">
            <a:schemeClr val="accent3"/>
          </a:lnRef>
          <a:fillRef idx="3">
            <a:schemeClr val="accent3"/>
          </a:fillRef>
          <a:effectRef idx="2">
            <a:schemeClr val="accent3"/>
          </a:effectRef>
          <a:fontRef idx="minor">
            <a:schemeClr val="lt1"/>
          </a:fontRef>
        </p:style>
        <p:txBody>
          <a:bodyPr/>
          <a:lstStyle/>
          <a:p>
            <a:pPr algn="ctr">
              <a:defRPr/>
            </a:pPr>
            <a:r>
              <a:rPr lang="en-US" altLang="zh-TW" b="1">
                <a:solidFill>
                  <a:schemeClr val="tx1"/>
                </a:solidFill>
              </a:rPr>
              <a:t>T</a:t>
            </a:r>
            <a:r>
              <a:rPr lang="en-US" altLang="zh-TW">
                <a:solidFill>
                  <a:schemeClr val="tx1"/>
                </a:solidFill>
              </a:rPr>
              <a:t>rade/</a:t>
            </a:r>
          </a:p>
          <a:p>
            <a:pPr algn="ctr">
              <a:defRPr/>
            </a:pPr>
            <a:r>
              <a:rPr lang="en-US" altLang="zh-TW">
                <a:solidFill>
                  <a:schemeClr val="tx1"/>
                </a:solidFill>
              </a:rPr>
              <a:t>Fixing</a:t>
            </a:r>
          </a:p>
          <a:p>
            <a:pPr algn="ctr">
              <a:defRPr/>
            </a:pPr>
            <a:r>
              <a:rPr lang="en-US" altLang="zh-TW">
                <a:solidFill>
                  <a:schemeClr val="tx1"/>
                </a:solidFill>
              </a:rPr>
              <a:t>Date</a:t>
            </a:r>
          </a:p>
        </p:txBody>
      </p:sp>
      <p:sp>
        <p:nvSpPr>
          <p:cNvPr id="321545" name="AutoShape 9"/>
          <p:cNvSpPr>
            <a:spLocks noChangeArrowheads="1"/>
          </p:cNvSpPr>
          <p:nvPr/>
        </p:nvSpPr>
        <p:spPr bwMode="auto">
          <a:xfrm>
            <a:off x="3429000" y="1752600"/>
            <a:ext cx="1981200" cy="1752600"/>
          </a:xfrm>
          <a:prstGeom prst="wedgeRoundRectCallout">
            <a:avLst>
              <a:gd name="adj1" fmla="val -36296"/>
              <a:gd name="adj2" fmla="val 70019"/>
              <a:gd name="adj3" fmla="val 16667"/>
            </a:avLst>
          </a:prstGeom>
          <a:solidFill>
            <a:schemeClr val="accent1">
              <a:lumMod val="20000"/>
              <a:lumOff val="80000"/>
            </a:schemeClr>
          </a:solidFill>
          <a:ln>
            <a:noFill/>
            <a:headEnd/>
            <a:tailEnd/>
          </a:ln>
        </p:spPr>
        <p:style>
          <a:lnRef idx="1">
            <a:schemeClr val="accent3"/>
          </a:lnRef>
          <a:fillRef idx="3">
            <a:schemeClr val="accent3"/>
          </a:fillRef>
          <a:effectRef idx="2">
            <a:schemeClr val="accent3"/>
          </a:effectRef>
          <a:fontRef idx="minor">
            <a:schemeClr val="lt1"/>
          </a:fontRef>
        </p:style>
        <p:txBody>
          <a:bodyPr/>
          <a:lstStyle/>
          <a:p>
            <a:pPr algn="ctr">
              <a:defRPr/>
            </a:pPr>
            <a:r>
              <a:rPr lang="en-US" altLang="zh-TW" b="1" dirty="0">
                <a:solidFill>
                  <a:schemeClr val="tx1"/>
                </a:solidFill>
              </a:rPr>
              <a:t>V</a:t>
            </a:r>
            <a:r>
              <a:rPr lang="en-US" altLang="zh-TW" dirty="0">
                <a:solidFill>
                  <a:schemeClr val="tx1"/>
                </a:solidFill>
              </a:rPr>
              <a:t>alue/</a:t>
            </a:r>
          </a:p>
          <a:p>
            <a:pPr algn="ctr">
              <a:defRPr/>
            </a:pPr>
            <a:r>
              <a:rPr lang="en-US" altLang="zh-TW" dirty="0">
                <a:solidFill>
                  <a:schemeClr val="tx1"/>
                </a:solidFill>
              </a:rPr>
              <a:t>Settlement/</a:t>
            </a:r>
          </a:p>
          <a:p>
            <a:pPr algn="ctr">
              <a:defRPr/>
            </a:pPr>
            <a:r>
              <a:rPr lang="en-US" altLang="zh-TW" dirty="0">
                <a:solidFill>
                  <a:schemeClr val="tx1"/>
                </a:solidFill>
              </a:rPr>
              <a:t>Effective</a:t>
            </a:r>
          </a:p>
          <a:p>
            <a:pPr algn="ctr">
              <a:defRPr/>
            </a:pPr>
            <a:r>
              <a:rPr lang="en-US" altLang="zh-TW" dirty="0">
                <a:solidFill>
                  <a:schemeClr val="tx1"/>
                </a:solidFill>
              </a:rPr>
              <a:t>Date</a:t>
            </a:r>
          </a:p>
        </p:txBody>
      </p:sp>
      <p:sp>
        <p:nvSpPr>
          <p:cNvPr id="321546" name="AutoShape 10"/>
          <p:cNvSpPr>
            <a:spLocks noChangeArrowheads="1"/>
          </p:cNvSpPr>
          <p:nvPr/>
        </p:nvSpPr>
        <p:spPr bwMode="auto">
          <a:xfrm>
            <a:off x="6400800" y="1828800"/>
            <a:ext cx="1524000" cy="1371600"/>
          </a:xfrm>
          <a:prstGeom prst="wedgeRoundRectCallout">
            <a:avLst>
              <a:gd name="adj1" fmla="val -42185"/>
              <a:gd name="adj2" fmla="val 103356"/>
              <a:gd name="adj3" fmla="val 16667"/>
            </a:avLst>
          </a:prstGeom>
          <a:solidFill>
            <a:schemeClr val="accent1">
              <a:lumMod val="20000"/>
              <a:lumOff val="80000"/>
            </a:schemeClr>
          </a:solidFill>
          <a:ln>
            <a:noFill/>
            <a:headEnd/>
            <a:tailEnd/>
          </a:ln>
        </p:spPr>
        <p:style>
          <a:lnRef idx="1">
            <a:schemeClr val="accent3"/>
          </a:lnRef>
          <a:fillRef idx="3">
            <a:schemeClr val="accent3"/>
          </a:fillRef>
          <a:effectRef idx="2">
            <a:schemeClr val="accent3"/>
          </a:effectRef>
          <a:fontRef idx="minor">
            <a:schemeClr val="lt1"/>
          </a:fontRef>
        </p:style>
        <p:txBody>
          <a:bodyPr/>
          <a:lstStyle/>
          <a:p>
            <a:pPr algn="ctr">
              <a:defRPr/>
            </a:pPr>
            <a:r>
              <a:rPr lang="en-US" altLang="zh-TW" b="1">
                <a:solidFill>
                  <a:schemeClr val="tx1"/>
                </a:solidFill>
              </a:rPr>
              <a:t>M</a:t>
            </a:r>
            <a:r>
              <a:rPr lang="en-US" altLang="zh-TW">
                <a:solidFill>
                  <a:schemeClr val="tx1"/>
                </a:solidFill>
              </a:rPr>
              <a:t>aturity/</a:t>
            </a:r>
          </a:p>
          <a:p>
            <a:pPr algn="ctr">
              <a:defRPr/>
            </a:pPr>
            <a:r>
              <a:rPr lang="en-US" altLang="zh-TW">
                <a:solidFill>
                  <a:schemeClr val="tx1"/>
                </a:solidFill>
              </a:rPr>
              <a:t>Term</a:t>
            </a:r>
          </a:p>
          <a:p>
            <a:pPr algn="ctr">
              <a:defRPr/>
            </a:pPr>
            <a:r>
              <a:rPr lang="en-US" altLang="zh-TW">
                <a:solidFill>
                  <a:schemeClr val="tx1"/>
                </a:solidFill>
              </a:rPr>
              <a:t>Date</a:t>
            </a:r>
          </a:p>
        </p:txBody>
      </p:sp>
      <p:sp>
        <p:nvSpPr>
          <p:cNvPr id="321547" name="Oval 11"/>
          <p:cNvSpPr>
            <a:spLocks noChangeArrowheads="1"/>
          </p:cNvSpPr>
          <p:nvPr/>
        </p:nvSpPr>
        <p:spPr bwMode="auto">
          <a:xfrm>
            <a:off x="1447800" y="4953000"/>
            <a:ext cx="838200" cy="762000"/>
          </a:xfrm>
          <a:prstGeom prst="ellipse">
            <a:avLst/>
          </a:prstGeom>
          <a:solidFill>
            <a:schemeClr val="accent1">
              <a:lumMod val="20000"/>
              <a:lumOff val="80000"/>
            </a:schemeClr>
          </a:solidFill>
          <a:ln>
            <a:noFill/>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lang="en-US" altLang="zh-TW" sz="2800" b="1">
                <a:solidFill>
                  <a:schemeClr val="tx1"/>
                </a:solidFill>
                <a:cs typeface="Arial" charset="0"/>
              </a:rPr>
              <a:t>T</a:t>
            </a:r>
          </a:p>
        </p:txBody>
      </p:sp>
      <p:sp>
        <p:nvSpPr>
          <p:cNvPr id="321549" name="Oval 13"/>
          <p:cNvSpPr>
            <a:spLocks noChangeArrowheads="1"/>
          </p:cNvSpPr>
          <p:nvPr/>
        </p:nvSpPr>
        <p:spPr bwMode="auto">
          <a:xfrm>
            <a:off x="2743200" y="4953000"/>
            <a:ext cx="1905000" cy="762000"/>
          </a:xfrm>
          <a:prstGeom prst="ellipse">
            <a:avLst/>
          </a:prstGeom>
          <a:solidFill>
            <a:schemeClr val="accent1">
              <a:lumMod val="20000"/>
              <a:lumOff val="80000"/>
            </a:schemeClr>
          </a:solidFill>
          <a:ln>
            <a:noFill/>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defRPr/>
            </a:pPr>
            <a:r>
              <a:rPr lang="en-US" altLang="zh-TW" sz="2800" b="1">
                <a:solidFill>
                  <a:schemeClr val="tx1"/>
                </a:solidFill>
              </a:rPr>
              <a:t>V = T + _</a:t>
            </a:r>
          </a:p>
        </p:txBody>
      </p:sp>
      <p:cxnSp>
        <p:nvCxnSpPr>
          <p:cNvPr id="321550" name="AutoShape 14"/>
          <p:cNvCxnSpPr>
            <a:cxnSpLocks noChangeShapeType="1"/>
            <a:stCxn id="321544" idx="4"/>
            <a:endCxn id="321547" idx="0"/>
          </p:cNvCxnSpPr>
          <p:nvPr/>
        </p:nvCxnSpPr>
        <p:spPr bwMode="auto">
          <a:xfrm flipH="1">
            <a:off x="1866900" y="3875088"/>
            <a:ext cx="4763" cy="1077912"/>
          </a:xfrm>
          <a:prstGeom prst="straightConnector1">
            <a:avLst/>
          </a:prstGeom>
          <a:ln>
            <a:headEnd/>
            <a:tailEnd/>
          </a:ln>
        </p:spPr>
        <p:style>
          <a:lnRef idx="2">
            <a:schemeClr val="dk1"/>
          </a:lnRef>
          <a:fillRef idx="0">
            <a:schemeClr val="dk1"/>
          </a:fillRef>
          <a:effectRef idx="1">
            <a:schemeClr val="dk1"/>
          </a:effectRef>
          <a:fontRef idx="minor">
            <a:schemeClr val="tx1"/>
          </a:fontRef>
        </p:style>
      </p:cxnSp>
      <p:cxnSp>
        <p:nvCxnSpPr>
          <p:cNvPr id="321551" name="AutoShape 15"/>
          <p:cNvCxnSpPr>
            <a:cxnSpLocks noChangeShapeType="1"/>
            <a:stCxn id="321545" idx="4"/>
            <a:endCxn id="321549" idx="0"/>
          </p:cNvCxnSpPr>
          <p:nvPr/>
        </p:nvCxnSpPr>
        <p:spPr bwMode="auto">
          <a:xfrm flipH="1">
            <a:off x="3695700" y="3856038"/>
            <a:ext cx="4763" cy="1096962"/>
          </a:xfrm>
          <a:prstGeom prst="straightConnector1">
            <a:avLst/>
          </a:prstGeom>
          <a:ln>
            <a:headEnd/>
            <a:tailEnd/>
          </a:ln>
        </p:spPr>
        <p:style>
          <a:lnRef idx="2">
            <a:schemeClr val="dk1"/>
          </a:lnRef>
          <a:fillRef idx="0">
            <a:schemeClr val="dk1"/>
          </a:fillRef>
          <a:effectRef idx="1">
            <a:schemeClr val="dk1"/>
          </a:effectRef>
          <a:fontRef idx="minor">
            <a:schemeClr val="tx1"/>
          </a:fontRef>
        </p:style>
      </p:cxnSp>
      <p:sp>
        <p:nvSpPr>
          <p:cNvPr id="321553" name="Oval 17"/>
          <p:cNvSpPr>
            <a:spLocks noChangeArrowheads="1"/>
          </p:cNvSpPr>
          <p:nvPr/>
        </p:nvSpPr>
        <p:spPr bwMode="auto">
          <a:xfrm>
            <a:off x="5486400" y="4953000"/>
            <a:ext cx="2057400" cy="762000"/>
          </a:xfrm>
          <a:prstGeom prst="ellipse">
            <a:avLst/>
          </a:prstGeom>
          <a:solidFill>
            <a:schemeClr val="accent1">
              <a:lumMod val="20000"/>
              <a:lumOff val="80000"/>
            </a:schemeClr>
          </a:solidFill>
          <a:ln>
            <a:noFill/>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defRPr/>
            </a:pPr>
            <a:r>
              <a:rPr lang="en-US" altLang="zh-TW" sz="2800" b="1">
                <a:solidFill>
                  <a:schemeClr val="tx1"/>
                </a:solidFill>
              </a:rPr>
              <a:t>M = V + _</a:t>
            </a:r>
          </a:p>
        </p:txBody>
      </p:sp>
      <p:cxnSp>
        <p:nvCxnSpPr>
          <p:cNvPr id="321554" name="AutoShape 18"/>
          <p:cNvCxnSpPr>
            <a:cxnSpLocks noChangeShapeType="1"/>
            <a:stCxn id="321546" idx="4"/>
            <a:endCxn id="321553" idx="0"/>
          </p:cNvCxnSpPr>
          <p:nvPr/>
        </p:nvCxnSpPr>
        <p:spPr bwMode="auto">
          <a:xfrm flipH="1">
            <a:off x="6515100" y="3932238"/>
            <a:ext cx="4763" cy="1020762"/>
          </a:xfrm>
          <a:prstGeom prst="straightConnector1">
            <a:avLst/>
          </a:prstGeom>
          <a:ln>
            <a:headEnd/>
            <a:tailEnd/>
          </a:ln>
        </p:spPr>
        <p:style>
          <a:lnRef idx="2">
            <a:schemeClr val="dk1"/>
          </a:lnRef>
          <a:fillRef idx="0">
            <a:schemeClr val="dk1"/>
          </a:fillRef>
          <a:effectRef idx="1">
            <a:schemeClr val="dk1"/>
          </a:effectRef>
          <a:fontRef idx="minor">
            <a:schemeClr val="tx1"/>
          </a:fontRef>
        </p:style>
      </p:cxnSp>
      <p:sp>
        <p:nvSpPr>
          <p:cNvPr id="15"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1544"/>
                                        </p:tgtEl>
                                        <p:attrNameLst>
                                          <p:attrName>style.visibility</p:attrName>
                                        </p:attrNameLst>
                                      </p:cBhvr>
                                      <p:to>
                                        <p:strVal val="visible"/>
                                      </p:to>
                                    </p:set>
                                    <p:animEffect transition="in" filter="fade">
                                      <p:cBhvr>
                                        <p:cTn id="7" dur="500"/>
                                        <p:tgtEl>
                                          <p:spTgt spid="32154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1550"/>
                                        </p:tgtEl>
                                        <p:attrNameLst>
                                          <p:attrName>style.visibility</p:attrName>
                                        </p:attrNameLst>
                                      </p:cBhvr>
                                      <p:to>
                                        <p:strVal val="visible"/>
                                      </p:to>
                                    </p:set>
                                    <p:animEffect transition="in" filter="fade">
                                      <p:cBhvr>
                                        <p:cTn id="11" dur="500"/>
                                        <p:tgtEl>
                                          <p:spTgt spid="32155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21547"/>
                                        </p:tgtEl>
                                        <p:attrNameLst>
                                          <p:attrName>style.visibility</p:attrName>
                                        </p:attrNameLst>
                                      </p:cBhvr>
                                      <p:to>
                                        <p:strVal val="visible"/>
                                      </p:to>
                                    </p:set>
                                    <p:animEffect transition="in" filter="fade">
                                      <p:cBhvr>
                                        <p:cTn id="15" dur="500"/>
                                        <p:tgtEl>
                                          <p:spTgt spid="32154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21545"/>
                                        </p:tgtEl>
                                        <p:attrNameLst>
                                          <p:attrName>style.visibility</p:attrName>
                                        </p:attrNameLst>
                                      </p:cBhvr>
                                      <p:to>
                                        <p:strVal val="visible"/>
                                      </p:to>
                                    </p:set>
                                    <p:animEffect transition="in" filter="fade">
                                      <p:cBhvr>
                                        <p:cTn id="20" dur="500"/>
                                        <p:tgtEl>
                                          <p:spTgt spid="321545"/>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21551"/>
                                        </p:tgtEl>
                                        <p:attrNameLst>
                                          <p:attrName>style.visibility</p:attrName>
                                        </p:attrNameLst>
                                      </p:cBhvr>
                                      <p:to>
                                        <p:strVal val="visible"/>
                                      </p:to>
                                    </p:set>
                                    <p:animEffect transition="in" filter="fade">
                                      <p:cBhvr>
                                        <p:cTn id="24" dur="500"/>
                                        <p:tgtEl>
                                          <p:spTgt spid="321551"/>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321549"/>
                                        </p:tgtEl>
                                        <p:attrNameLst>
                                          <p:attrName>style.visibility</p:attrName>
                                        </p:attrNameLst>
                                      </p:cBhvr>
                                      <p:to>
                                        <p:strVal val="visible"/>
                                      </p:to>
                                    </p:set>
                                    <p:animEffect transition="in" filter="fade">
                                      <p:cBhvr>
                                        <p:cTn id="28" dur="500"/>
                                        <p:tgtEl>
                                          <p:spTgt spid="32154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21546"/>
                                        </p:tgtEl>
                                        <p:attrNameLst>
                                          <p:attrName>style.visibility</p:attrName>
                                        </p:attrNameLst>
                                      </p:cBhvr>
                                      <p:to>
                                        <p:strVal val="visible"/>
                                      </p:to>
                                    </p:set>
                                    <p:animEffect transition="in" filter="fade">
                                      <p:cBhvr>
                                        <p:cTn id="33" dur="500"/>
                                        <p:tgtEl>
                                          <p:spTgt spid="321546"/>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321554"/>
                                        </p:tgtEl>
                                        <p:attrNameLst>
                                          <p:attrName>style.visibility</p:attrName>
                                        </p:attrNameLst>
                                      </p:cBhvr>
                                      <p:to>
                                        <p:strVal val="visible"/>
                                      </p:to>
                                    </p:set>
                                    <p:animEffect transition="in" filter="fade">
                                      <p:cBhvr>
                                        <p:cTn id="37" dur="500"/>
                                        <p:tgtEl>
                                          <p:spTgt spid="321554"/>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321553"/>
                                        </p:tgtEl>
                                        <p:attrNameLst>
                                          <p:attrName>style.visibility</p:attrName>
                                        </p:attrNameLst>
                                      </p:cBhvr>
                                      <p:to>
                                        <p:strVal val="visible"/>
                                      </p:to>
                                    </p:set>
                                    <p:animEffect transition="in" filter="fade">
                                      <p:cBhvr>
                                        <p:cTn id="41" dur="500"/>
                                        <p:tgtEl>
                                          <p:spTgt spid="321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4" grpId="0" animBg="1" autoUpdateAnimBg="0"/>
      <p:bldP spid="321545" grpId="0" animBg="1" autoUpdateAnimBg="0"/>
      <p:bldP spid="321546" grpId="0" animBg="1" autoUpdateAnimBg="0"/>
      <p:bldP spid="321547" grpId="0" animBg="1" autoUpdateAnimBg="0"/>
      <p:bldP spid="321549" grpId="0" animBg="1" autoUpdateAnimBg="0"/>
      <p:bldP spid="321553"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9" name="AutoShape 7"/>
          <p:cNvSpPr>
            <a:spLocks/>
          </p:cNvSpPr>
          <p:nvPr/>
        </p:nvSpPr>
        <p:spPr bwMode="auto">
          <a:xfrm>
            <a:off x="6545263" y="2514600"/>
            <a:ext cx="1531937" cy="1219200"/>
          </a:xfrm>
          <a:prstGeom prst="borderCallout2">
            <a:avLst>
              <a:gd name="adj1" fmla="val 9375"/>
              <a:gd name="adj2" fmla="val -4972"/>
              <a:gd name="adj3" fmla="val 9375"/>
              <a:gd name="adj4" fmla="val -5181"/>
              <a:gd name="adj5" fmla="val 193750"/>
              <a:gd name="adj6" fmla="val -5491"/>
            </a:avLst>
          </a:prstGeom>
          <a:solidFill>
            <a:schemeClr val="accent1">
              <a:lumMod val="40000"/>
              <a:lumOff val="60000"/>
            </a:schemeClr>
          </a:solidFill>
          <a:ln>
            <a:solidFill>
              <a:schemeClr val="accent1">
                <a:lumMod val="40000"/>
                <a:lumOff val="60000"/>
              </a:schemeClr>
            </a:solidFill>
            <a:headEnd/>
            <a:tailEnd/>
          </a:ln>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TW" sz="2000" dirty="0">
                <a:solidFill>
                  <a:schemeClr val="tx1"/>
                </a:solidFill>
              </a:rPr>
              <a:t>Maturity Date:</a:t>
            </a:r>
          </a:p>
          <a:p>
            <a:pPr algn="ctr">
              <a:defRPr/>
            </a:pPr>
            <a:r>
              <a:rPr lang="en-US" altLang="zh-TW" sz="2000" dirty="0">
                <a:solidFill>
                  <a:schemeClr val="tx1"/>
                </a:solidFill>
              </a:rPr>
              <a:t>30/04</a:t>
            </a:r>
          </a:p>
        </p:txBody>
      </p:sp>
      <p:sp>
        <p:nvSpPr>
          <p:cNvPr id="376838" name="AutoShape 6"/>
          <p:cNvSpPr>
            <a:spLocks/>
          </p:cNvSpPr>
          <p:nvPr/>
        </p:nvSpPr>
        <p:spPr bwMode="auto">
          <a:xfrm>
            <a:off x="2735263" y="2514600"/>
            <a:ext cx="1150937" cy="1219200"/>
          </a:xfrm>
          <a:prstGeom prst="borderCallout2">
            <a:avLst>
              <a:gd name="adj1" fmla="val 9375"/>
              <a:gd name="adj2" fmla="val -6620"/>
              <a:gd name="adj3" fmla="val 9375"/>
              <a:gd name="adj4" fmla="val -6620"/>
              <a:gd name="adj5" fmla="val 193750"/>
              <a:gd name="adj6" fmla="val -6620"/>
            </a:avLst>
          </a:prstGeom>
          <a:solidFill>
            <a:schemeClr val="accent1">
              <a:lumMod val="40000"/>
              <a:lumOff val="60000"/>
            </a:schemeClr>
          </a:solidFill>
          <a:ln>
            <a:solidFill>
              <a:schemeClr val="accent1">
                <a:lumMod val="40000"/>
                <a:lumOff val="60000"/>
              </a:schemeClr>
            </a:solidFill>
            <a:headEnd/>
            <a:tailEnd/>
          </a:ln>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TW" sz="2000" dirty="0">
                <a:solidFill>
                  <a:schemeClr val="tx1"/>
                </a:solidFill>
              </a:rPr>
              <a:t>Value Date:</a:t>
            </a:r>
          </a:p>
          <a:p>
            <a:pPr algn="ctr">
              <a:defRPr/>
            </a:pPr>
            <a:r>
              <a:rPr lang="en-US" altLang="zh-TW" sz="2000" dirty="0">
                <a:solidFill>
                  <a:schemeClr val="tx1"/>
                </a:solidFill>
              </a:rPr>
              <a:t>30/03</a:t>
            </a:r>
          </a:p>
        </p:txBody>
      </p:sp>
      <p:sp>
        <p:nvSpPr>
          <p:cNvPr id="172035" name="Rectangle 2"/>
          <p:cNvSpPr>
            <a:spLocks noGrp="1" noChangeArrowheads="1"/>
          </p:cNvSpPr>
          <p:nvPr>
            <p:ph type="title"/>
          </p:nvPr>
        </p:nvSpPr>
        <p:spPr/>
        <p:txBody>
          <a:bodyPr/>
          <a:lstStyle/>
          <a:p>
            <a:pPr eaLnBrk="1" hangingPunct="1"/>
            <a:r>
              <a:rPr lang="en-US" altLang="zh-TW" smtClean="0"/>
              <a:t>Illustration: 1 Month Deposit</a:t>
            </a:r>
          </a:p>
        </p:txBody>
      </p:sp>
      <p:sp>
        <p:nvSpPr>
          <p:cNvPr id="107526" name="AutoShape 3"/>
          <p:cNvSpPr>
            <a:spLocks noChangeArrowheads="1"/>
          </p:cNvSpPr>
          <p:nvPr/>
        </p:nvSpPr>
        <p:spPr bwMode="auto">
          <a:xfrm>
            <a:off x="838200" y="4343400"/>
            <a:ext cx="7543800" cy="914400"/>
          </a:xfrm>
          <a:prstGeom prst="rightArrow">
            <a:avLst>
              <a:gd name="adj1" fmla="val 50000"/>
              <a:gd name="adj2" fmla="val 206250"/>
            </a:avLst>
          </a:prstGeom>
          <a:solidFill>
            <a:schemeClr val="accent1"/>
          </a:solidFill>
          <a:ln>
            <a:noFill/>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TW" altLang="en-US" sz="2000">
              <a:solidFill>
                <a:srgbClr val="FFFFFF"/>
              </a:solidFill>
              <a:cs typeface="Arial" charset="0"/>
            </a:endParaRPr>
          </a:p>
        </p:txBody>
      </p:sp>
      <p:sp>
        <p:nvSpPr>
          <p:cNvPr id="376836" name="AutoShape 4"/>
          <p:cNvSpPr>
            <a:spLocks/>
          </p:cNvSpPr>
          <p:nvPr/>
        </p:nvSpPr>
        <p:spPr bwMode="auto">
          <a:xfrm>
            <a:off x="914400" y="2514600"/>
            <a:ext cx="1150938" cy="1219200"/>
          </a:xfrm>
          <a:prstGeom prst="borderCallout2">
            <a:avLst>
              <a:gd name="adj1" fmla="val 9375"/>
              <a:gd name="adj2" fmla="val -6620"/>
              <a:gd name="adj3" fmla="val 9375"/>
              <a:gd name="adj4" fmla="val -6620"/>
              <a:gd name="adj5" fmla="val 193750"/>
              <a:gd name="adj6" fmla="val -6620"/>
            </a:avLst>
          </a:prstGeom>
          <a:solidFill>
            <a:schemeClr val="accent1">
              <a:lumMod val="40000"/>
              <a:lumOff val="60000"/>
            </a:schemeClr>
          </a:solidFill>
          <a:ln>
            <a:solidFill>
              <a:schemeClr val="accent1">
                <a:lumMod val="40000"/>
                <a:lumOff val="60000"/>
              </a:schemeClr>
            </a:solidFill>
            <a:headEnd/>
            <a:tailEnd/>
          </a:ln>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TW" sz="2000" dirty="0">
                <a:solidFill>
                  <a:schemeClr val="tx1"/>
                </a:solidFill>
              </a:rPr>
              <a:t>Trade Date:</a:t>
            </a:r>
          </a:p>
          <a:p>
            <a:pPr algn="ctr">
              <a:defRPr/>
            </a:pPr>
            <a:r>
              <a:rPr lang="en-US" altLang="zh-TW" sz="2000" dirty="0">
                <a:solidFill>
                  <a:schemeClr val="tx1"/>
                </a:solidFill>
              </a:rPr>
              <a:t>28/03</a:t>
            </a:r>
          </a:p>
        </p:txBody>
      </p:sp>
      <p:cxnSp>
        <p:nvCxnSpPr>
          <p:cNvPr id="376840" name="AutoShape 8"/>
          <p:cNvCxnSpPr>
            <a:cxnSpLocks noChangeShapeType="1"/>
            <a:stCxn id="376838" idx="0"/>
            <a:endCxn id="376839" idx="2"/>
          </p:cNvCxnSpPr>
          <p:nvPr/>
        </p:nvCxnSpPr>
        <p:spPr bwMode="auto">
          <a:xfrm>
            <a:off x="3886200" y="3124200"/>
            <a:ext cx="2659063" cy="0"/>
          </a:xfrm>
          <a:prstGeom prst="straightConnector1">
            <a:avLst/>
          </a:prstGeom>
          <a:noFill/>
          <a:ln w="57150">
            <a:solidFill>
              <a:schemeClr val="tx1"/>
            </a:solidFill>
            <a:miter lim="800000"/>
            <a:headEnd type="triangle" w="med" len="med"/>
            <a:tailEnd type="triangle" w="med" len="med"/>
          </a:ln>
        </p:spPr>
      </p:cxnSp>
      <p:sp>
        <p:nvSpPr>
          <p:cNvPr id="376841" name="Text Box 9"/>
          <p:cNvSpPr txBox="1">
            <a:spLocks noChangeArrowheads="1"/>
          </p:cNvSpPr>
          <p:nvPr/>
        </p:nvSpPr>
        <p:spPr bwMode="auto">
          <a:xfrm>
            <a:off x="4495800" y="2514600"/>
            <a:ext cx="1447800" cy="400050"/>
          </a:xfrm>
          <a:prstGeom prst="rect">
            <a:avLst/>
          </a:prstGeom>
          <a:noFill/>
          <a:ln w="9525">
            <a:noFill/>
            <a:miter lim="800000"/>
            <a:headEnd/>
            <a:tailEnd/>
          </a:ln>
        </p:spPr>
        <p:txBody>
          <a:bodyPr>
            <a:spAutoFit/>
          </a:bodyPr>
          <a:lstStyle/>
          <a:p>
            <a:pPr>
              <a:spcBef>
                <a:spcPct val="50000"/>
              </a:spcBef>
              <a:defRPr/>
            </a:pPr>
            <a:r>
              <a:rPr lang="en-US" altLang="zh-TW" sz="2000" dirty="0">
                <a:latin typeface="+mn-lt"/>
                <a:cs typeface="+mn-cs"/>
              </a:rPr>
              <a:t>1 month</a:t>
            </a:r>
          </a:p>
        </p:txBody>
      </p:sp>
      <p:sp>
        <p:nvSpPr>
          <p:cNvPr id="376843" name="Oval 11"/>
          <p:cNvSpPr>
            <a:spLocks noChangeArrowheads="1"/>
          </p:cNvSpPr>
          <p:nvPr/>
        </p:nvSpPr>
        <p:spPr bwMode="auto">
          <a:xfrm>
            <a:off x="457200" y="4572000"/>
            <a:ext cx="838200" cy="762000"/>
          </a:xfrm>
          <a:prstGeom prst="ellipse">
            <a:avLst/>
          </a:prstGeom>
          <a:solidFill>
            <a:schemeClr val="accent1">
              <a:lumMod val="20000"/>
              <a:lumOff val="80000"/>
            </a:schemeClr>
          </a:solidFill>
          <a:ln>
            <a:noFill/>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lang="en-US" altLang="zh-TW" sz="2000" b="1">
                <a:solidFill>
                  <a:schemeClr val="tx1"/>
                </a:solidFill>
                <a:cs typeface="Arial" charset="0"/>
              </a:rPr>
              <a:t>T</a:t>
            </a:r>
          </a:p>
        </p:txBody>
      </p:sp>
      <p:sp>
        <p:nvSpPr>
          <p:cNvPr id="376844" name="Oval 12"/>
          <p:cNvSpPr>
            <a:spLocks noChangeArrowheads="1"/>
          </p:cNvSpPr>
          <p:nvPr/>
        </p:nvSpPr>
        <p:spPr bwMode="auto">
          <a:xfrm>
            <a:off x="1828800" y="4572000"/>
            <a:ext cx="1905000" cy="762000"/>
          </a:xfrm>
          <a:prstGeom prst="ellipse">
            <a:avLst/>
          </a:prstGeom>
          <a:solidFill>
            <a:schemeClr val="accent1">
              <a:lumMod val="20000"/>
              <a:lumOff val="80000"/>
            </a:schemeClr>
          </a:solidFill>
          <a:ln>
            <a:noFill/>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defRPr/>
            </a:pPr>
            <a:r>
              <a:rPr lang="en-US" altLang="zh-TW" sz="2000" b="1">
                <a:solidFill>
                  <a:schemeClr val="tx1"/>
                </a:solidFill>
              </a:rPr>
              <a:t>V = T + 2</a:t>
            </a:r>
          </a:p>
        </p:txBody>
      </p:sp>
      <p:sp>
        <p:nvSpPr>
          <p:cNvPr id="376845" name="Oval 13"/>
          <p:cNvSpPr>
            <a:spLocks noChangeArrowheads="1"/>
          </p:cNvSpPr>
          <p:nvPr/>
        </p:nvSpPr>
        <p:spPr bwMode="auto">
          <a:xfrm>
            <a:off x="5486400" y="4572000"/>
            <a:ext cx="2362200" cy="762000"/>
          </a:xfrm>
          <a:prstGeom prst="ellipse">
            <a:avLst/>
          </a:prstGeom>
          <a:solidFill>
            <a:schemeClr val="accent1">
              <a:lumMod val="20000"/>
              <a:lumOff val="80000"/>
            </a:schemeClr>
          </a:solidFill>
          <a:ln>
            <a:noFill/>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defRPr/>
            </a:pPr>
            <a:r>
              <a:rPr lang="en-US" altLang="zh-TW" sz="2000" b="1">
                <a:solidFill>
                  <a:schemeClr val="tx1"/>
                </a:solidFill>
              </a:rPr>
              <a:t>V + 1 month</a:t>
            </a:r>
          </a:p>
        </p:txBody>
      </p:sp>
      <p:sp>
        <p:nvSpPr>
          <p:cNvPr id="172043" name="Slide Number Placeholder 7"/>
          <p:cNvSpPr>
            <a:spLocks noGrp="1"/>
          </p:cNvSpPr>
          <p:nvPr>
            <p:ph type="sldNum" sz="quarter" idx="10"/>
          </p:nvPr>
        </p:nvSpPr>
        <p:spPr bwMode="auto">
          <a:noFill/>
          <a:ln>
            <a:miter lim="800000"/>
            <a:headEnd/>
            <a:tailEnd/>
          </a:ln>
        </p:spPr>
        <p:txBody>
          <a:bodyPr/>
          <a:lstStyle/>
          <a:p>
            <a:fld id="{7A785E49-56EB-43EA-B09B-1887FC8F9CBA}" type="slidenum">
              <a:rPr lang="zh-TW" altLang="en-US" sz="1400"/>
              <a:pPr/>
              <a:t>66</a:t>
            </a:fld>
            <a:endParaRPr lang="en-US" altLang="zh-TW" sz="1400"/>
          </a:p>
        </p:txBody>
      </p:sp>
      <p:sp>
        <p:nvSpPr>
          <p:cNvPr id="14"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6836"/>
                                        </p:tgtEl>
                                        <p:attrNameLst>
                                          <p:attrName>style.visibility</p:attrName>
                                        </p:attrNameLst>
                                      </p:cBhvr>
                                      <p:to>
                                        <p:strVal val="visible"/>
                                      </p:to>
                                    </p:set>
                                    <p:animEffect transition="in" filter="fade">
                                      <p:cBhvr>
                                        <p:cTn id="7" dur="500"/>
                                        <p:tgtEl>
                                          <p:spTgt spid="3768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76843"/>
                                        </p:tgtEl>
                                        <p:attrNameLst>
                                          <p:attrName>style.visibility</p:attrName>
                                        </p:attrNameLst>
                                      </p:cBhvr>
                                      <p:to>
                                        <p:strVal val="visible"/>
                                      </p:to>
                                    </p:set>
                                    <p:animEffect transition="in" filter="fade">
                                      <p:cBhvr>
                                        <p:cTn id="11" dur="500"/>
                                        <p:tgtEl>
                                          <p:spTgt spid="37684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76838"/>
                                        </p:tgtEl>
                                        <p:attrNameLst>
                                          <p:attrName>style.visibility</p:attrName>
                                        </p:attrNameLst>
                                      </p:cBhvr>
                                      <p:to>
                                        <p:strVal val="visible"/>
                                      </p:to>
                                    </p:set>
                                    <p:animEffect transition="in" filter="fade">
                                      <p:cBhvr>
                                        <p:cTn id="16" dur="500"/>
                                        <p:tgtEl>
                                          <p:spTgt spid="376838"/>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76844"/>
                                        </p:tgtEl>
                                        <p:attrNameLst>
                                          <p:attrName>style.visibility</p:attrName>
                                        </p:attrNameLst>
                                      </p:cBhvr>
                                      <p:to>
                                        <p:strVal val="visible"/>
                                      </p:to>
                                    </p:set>
                                    <p:animEffect transition="in" filter="fade">
                                      <p:cBhvr>
                                        <p:cTn id="20" dur="500"/>
                                        <p:tgtEl>
                                          <p:spTgt spid="37684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76840"/>
                                        </p:tgtEl>
                                        <p:attrNameLst>
                                          <p:attrName>style.visibility</p:attrName>
                                        </p:attrNameLst>
                                      </p:cBhvr>
                                      <p:to>
                                        <p:strVal val="visible"/>
                                      </p:to>
                                    </p:set>
                                    <p:animEffect transition="in" filter="fade">
                                      <p:cBhvr>
                                        <p:cTn id="25" dur="500"/>
                                        <p:tgtEl>
                                          <p:spTgt spid="3768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6841"/>
                                        </p:tgtEl>
                                        <p:attrNameLst>
                                          <p:attrName>style.visibility</p:attrName>
                                        </p:attrNameLst>
                                      </p:cBhvr>
                                      <p:to>
                                        <p:strVal val="visible"/>
                                      </p:to>
                                    </p:set>
                                    <p:animEffect transition="in" filter="fade">
                                      <p:cBhvr>
                                        <p:cTn id="28" dur="500"/>
                                        <p:tgtEl>
                                          <p:spTgt spid="376841"/>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376839"/>
                                        </p:tgtEl>
                                        <p:attrNameLst>
                                          <p:attrName>style.visibility</p:attrName>
                                        </p:attrNameLst>
                                      </p:cBhvr>
                                      <p:to>
                                        <p:strVal val="visible"/>
                                      </p:to>
                                    </p:set>
                                    <p:animEffect transition="in" filter="fade">
                                      <p:cBhvr>
                                        <p:cTn id="32" dur="500"/>
                                        <p:tgtEl>
                                          <p:spTgt spid="376839"/>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376845"/>
                                        </p:tgtEl>
                                        <p:attrNameLst>
                                          <p:attrName>style.visibility</p:attrName>
                                        </p:attrNameLst>
                                      </p:cBhvr>
                                      <p:to>
                                        <p:strVal val="visible"/>
                                      </p:to>
                                    </p:set>
                                    <p:animEffect transition="in" filter="fade">
                                      <p:cBhvr>
                                        <p:cTn id="36" dur="500"/>
                                        <p:tgtEl>
                                          <p:spTgt spid="376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9" grpId="0" animBg="1" autoUpdateAnimBg="0"/>
      <p:bldP spid="376838" grpId="0" animBg="1" autoUpdateAnimBg="0"/>
      <p:bldP spid="376836" grpId="0" animBg="1" autoUpdateAnimBg="0"/>
      <p:bldP spid="376841" grpId="0"/>
      <p:bldP spid="376843" grpId="0" animBg="1" autoUpdateAnimBg="0"/>
      <p:bldP spid="376844" grpId="0" animBg="1" autoUpdateAnimBg="0"/>
      <p:bldP spid="376845"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2"/>
          <p:cNvSpPr>
            <a:spLocks noGrp="1" noChangeArrowheads="1"/>
          </p:cNvSpPr>
          <p:nvPr>
            <p:ph type="title"/>
          </p:nvPr>
        </p:nvSpPr>
        <p:spPr/>
        <p:txBody>
          <a:bodyPr/>
          <a:lstStyle/>
          <a:p>
            <a:r>
              <a:rPr lang="en-US" altLang="zh-TW" smtClean="0"/>
              <a:t>The DIY Dilemma (Continued)</a:t>
            </a:r>
            <a:br>
              <a:rPr lang="en-US" altLang="zh-TW" smtClean="0"/>
            </a:br>
            <a:r>
              <a:rPr lang="en-US" altLang="zh-TW" sz="2800" smtClean="0"/>
              <a:t>Trade and Value Dates</a:t>
            </a:r>
            <a:endParaRPr lang="en-US" altLang="zh-TW" smtClean="0"/>
          </a:p>
        </p:txBody>
      </p:sp>
      <p:sp>
        <p:nvSpPr>
          <p:cNvPr id="173058" name="Rectangle 6"/>
          <p:cNvSpPr>
            <a:spLocks noGrp="1" noChangeArrowheads="1"/>
          </p:cNvSpPr>
          <p:nvPr>
            <p:ph type="body" idx="1"/>
          </p:nvPr>
        </p:nvSpPr>
        <p:spPr/>
        <p:txBody>
          <a:bodyPr/>
          <a:lstStyle/>
          <a:p>
            <a:r>
              <a:rPr lang="en-US" altLang="zh-TW" smtClean="0"/>
              <a:t>Sunny Bank </a:t>
            </a:r>
          </a:p>
        </p:txBody>
      </p:sp>
      <p:sp>
        <p:nvSpPr>
          <p:cNvPr id="510980" name="Rectangle 4"/>
          <p:cNvSpPr>
            <a:spLocks noGrp="1" noChangeArrowheads="1"/>
          </p:cNvSpPr>
          <p:nvPr>
            <p:ph sz="half" idx="2"/>
          </p:nvPr>
        </p:nvSpPr>
        <p:spPr/>
        <p:txBody>
          <a:bodyPr/>
          <a:lstStyle/>
          <a:p>
            <a:r>
              <a:rPr lang="en-US" altLang="zh-TW" dirty="0" smtClean="0"/>
              <a:t>Trade date : ?</a:t>
            </a:r>
          </a:p>
          <a:p>
            <a:r>
              <a:rPr lang="en-US" altLang="zh-TW" dirty="0" smtClean="0"/>
              <a:t>Value date: (spot) T+ 2 business days</a:t>
            </a:r>
          </a:p>
          <a:p>
            <a:r>
              <a:rPr lang="en-US" altLang="zh-TW" dirty="0" smtClean="0"/>
              <a:t>Maturity date : V+ 2 months</a:t>
            </a:r>
          </a:p>
        </p:txBody>
      </p:sp>
      <p:sp>
        <p:nvSpPr>
          <p:cNvPr id="173060" name="Text Placeholder 8"/>
          <p:cNvSpPr>
            <a:spLocks noGrp="1"/>
          </p:cNvSpPr>
          <p:nvPr>
            <p:ph type="body" sz="quarter" idx="3"/>
          </p:nvPr>
        </p:nvSpPr>
        <p:spPr/>
        <p:txBody>
          <a:bodyPr/>
          <a:lstStyle/>
          <a:p>
            <a:r>
              <a:rPr lang="en-US" altLang="zh-TW" smtClean="0"/>
              <a:t>Lucky Gold</a:t>
            </a:r>
          </a:p>
        </p:txBody>
      </p:sp>
      <p:sp>
        <p:nvSpPr>
          <p:cNvPr id="510981" name="Rectangle 5"/>
          <p:cNvSpPr>
            <a:spLocks noGrp="1" noChangeArrowheads="1"/>
          </p:cNvSpPr>
          <p:nvPr>
            <p:ph sz="quarter" idx="4"/>
          </p:nvPr>
        </p:nvSpPr>
        <p:spPr/>
        <p:txBody>
          <a:bodyPr/>
          <a:lstStyle/>
          <a:p>
            <a:r>
              <a:rPr lang="en-US" altLang="zh-TW" dirty="0" smtClean="0"/>
              <a:t>Trade date : ?</a:t>
            </a:r>
          </a:p>
          <a:p>
            <a:r>
              <a:rPr lang="en-US" altLang="zh-TW" dirty="0" smtClean="0"/>
              <a:t>Value date: (spot) T+ 2 business days</a:t>
            </a:r>
          </a:p>
          <a:p>
            <a:r>
              <a:rPr lang="en-US" altLang="zh-TW" dirty="0" smtClean="0"/>
              <a:t>Maturity date : V+ 2 months</a:t>
            </a:r>
          </a:p>
        </p:txBody>
      </p:sp>
      <p:sp>
        <p:nvSpPr>
          <p:cNvPr id="173062" name="Slide Number Placeholder 7"/>
          <p:cNvSpPr>
            <a:spLocks noGrp="1"/>
          </p:cNvSpPr>
          <p:nvPr>
            <p:ph type="sldNum" sz="quarter" idx="10"/>
          </p:nvPr>
        </p:nvSpPr>
        <p:spPr bwMode="auto">
          <a:noFill/>
          <a:ln>
            <a:miter lim="800000"/>
            <a:headEnd/>
            <a:tailEnd/>
          </a:ln>
        </p:spPr>
        <p:txBody>
          <a:bodyPr/>
          <a:lstStyle/>
          <a:p>
            <a:fld id="{CF5ACCB7-02C6-4DB4-9398-7E740AE6B5BC}" type="slidenum">
              <a:rPr lang="zh-TW" altLang="en-US" sz="1400"/>
              <a:pPr/>
              <a:t>67</a:t>
            </a:fld>
            <a:endParaRPr lang="en-US" altLang="zh-TW" sz="1400"/>
          </a:p>
        </p:txBody>
      </p:sp>
      <p:sp>
        <p:nvSpPr>
          <p:cNvPr id="10" name="TextBox 9"/>
          <p:cNvSpPr txBox="1"/>
          <p:nvPr/>
        </p:nvSpPr>
        <p:spPr>
          <a:xfrm>
            <a:off x="533400" y="4953000"/>
            <a:ext cx="8229600" cy="838200"/>
          </a:xfrm>
          <a:prstGeom prst="rect">
            <a:avLst/>
          </a:prstGeom>
        </p:spPr>
        <p:style>
          <a:lnRef idx="1">
            <a:schemeClr val="accent3"/>
          </a:lnRef>
          <a:fillRef idx="3">
            <a:schemeClr val="accent3"/>
          </a:fillRef>
          <a:effectRef idx="2">
            <a:schemeClr val="accent3"/>
          </a:effectRef>
          <a:fontRef idx="minor">
            <a:schemeClr val="lt1"/>
          </a:fontRef>
        </p:style>
        <p:txBody>
          <a:bodyPr wrap="none" anchor="ctr"/>
          <a:lstStyle/>
          <a:p>
            <a:pPr algn="ctr">
              <a:defRPr/>
            </a:pPr>
            <a:r>
              <a:rPr lang="en-US" altLang="zh-TW" b="1" dirty="0" smtClean="0"/>
              <a:t>But</a:t>
            </a:r>
            <a:r>
              <a:rPr lang="en-US" altLang="zh-TW" b="1" dirty="0"/>
              <a:t>, wait a minute… 1</a:t>
            </a:r>
            <a:r>
              <a:rPr lang="en-US" altLang="zh-TW" b="1" baseline="30000" dirty="0"/>
              <a:t>st</a:t>
            </a:r>
            <a:r>
              <a:rPr lang="en-US" altLang="zh-TW" b="1" dirty="0"/>
              <a:t> January is a public holiday!</a:t>
            </a:r>
          </a:p>
        </p:txBody>
      </p:sp>
      <p:sp>
        <p:nvSpPr>
          <p:cNvPr id="11"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0980"/>
                                        </p:tgtEl>
                                        <p:attrNameLst>
                                          <p:attrName>style.visibility</p:attrName>
                                        </p:attrNameLst>
                                      </p:cBhvr>
                                      <p:to>
                                        <p:strVal val="visible"/>
                                      </p:to>
                                    </p:set>
                                    <p:animEffect transition="in" filter="fade">
                                      <p:cBhvr>
                                        <p:cTn id="7" dur="500"/>
                                        <p:tgtEl>
                                          <p:spTgt spid="5109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0981"/>
                                        </p:tgtEl>
                                        <p:attrNameLst>
                                          <p:attrName>style.visibility</p:attrName>
                                        </p:attrNameLst>
                                      </p:cBhvr>
                                      <p:to>
                                        <p:strVal val="visible"/>
                                      </p:to>
                                    </p:set>
                                    <p:animEffect transition="in" filter="fade">
                                      <p:cBhvr>
                                        <p:cTn id="12" dur="500"/>
                                        <p:tgtEl>
                                          <p:spTgt spid="51098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p:bldP spid="510981" grpId="0"/>
      <p:bldP spid="1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noChangeArrowheads="1"/>
          </p:cNvSpPr>
          <p:nvPr>
            <p:ph type="title"/>
          </p:nvPr>
        </p:nvSpPr>
        <p:spPr/>
        <p:txBody>
          <a:bodyPr/>
          <a:lstStyle/>
          <a:p>
            <a:r>
              <a:rPr lang="en-US" altLang="zh-TW" smtClean="0"/>
              <a:t>The DIY Dilemma (Continued)</a:t>
            </a:r>
            <a:br>
              <a:rPr lang="en-US" altLang="zh-TW" smtClean="0"/>
            </a:br>
            <a:r>
              <a:rPr lang="en-US" altLang="zh-TW" sz="2400" smtClean="0"/>
              <a:t>Business Day Definitions</a:t>
            </a:r>
          </a:p>
        </p:txBody>
      </p:sp>
      <p:sp>
        <p:nvSpPr>
          <p:cNvPr id="513027" name="Rectangle 3"/>
          <p:cNvSpPr>
            <a:spLocks noGrp="1" noChangeArrowheads="1"/>
          </p:cNvSpPr>
          <p:nvPr>
            <p:ph idx="1"/>
          </p:nvPr>
        </p:nvSpPr>
        <p:spPr>
          <a:xfrm>
            <a:off x="457200" y="1600200"/>
            <a:ext cx="8229600" cy="4343400"/>
          </a:xfrm>
        </p:spPr>
        <p:txBody>
          <a:bodyPr>
            <a:normAutofit fontScale="92500"/>
          </a:bodyPr>
          <a:lstStyle/>
          <a:p>
            <a:pPr>
              <a:defRPr/>
            </a:pPr>
            <a:r>
              <a:rPr lang="en-US" altLang="zh-TW" dirty="0" smtClean="0">
                <a:ea typeface="新細明體" charset="-120"/>
              </a:rPr>
              <a:t>1st January 2010 (Friday) is a public holiday in HK =&gt; DIY’s treasurer cannot reach his banker and has to wait for the next </a:t>
            </a:r>
            <a:r>
              <a:rPr lang="en-US" altLang="zh-TW" b="1" dirty="0" smtClean="0">
                <a:ea typeface="新細明體" charset="-120"/>
              </a:rPr>
              <a:t>banking day </a:t>
            </a:r>
            <a:r>
              <a:rPr lang="en-US" altLang="zh-TW" dirty="0" smtClean="0">
                <a:ea typeface="新細明體" charset="-120"/>
              </a:rPr>
              <a:t>to agree a trade</a:t>
            </a:r>
          </a:p>
          <a:p>
            <a:pPr lvl="1">
              <a:defRPr/>
            </a:pPr>
            <a:r>
              <a:rPr lang="en-US" altLang="zh-TW" dirty="0" smtClean="0">
                <a:ea typeface="新細明體" charset="-120"/>
              </a:rPr>
              <a:t>The next day when banks are open is Monday 4th January, which is the Trade Date</a:t>
            </a:r>
          </a:p>
          <a:p>
            <a:pPr>
              <a:defRPr/>
            </a:pPr>
            <a:r>
              <a:rPr lang="en-US" altLang="zh-TW" dirty="0" smtClean="0">
                <a:ea typeface="新細明體" charset="-120"/>
              </a:rPr>
              <a:t>Let’s assume market convention is </a:t>
            </a:r>
            <a:r>
              <a:rPr lang="en-US" altLang="zh-TW" b="1" dirty="0" smtClean="0">
                <a:ea typeface="新細明體" charset="-120"/>
              </a:rPr>
              <a:t>spot</a:t>
            </a:r>
            <a:r>
              <a:rPr lang="en-US" altLang="zh-TW" dirty="0" smtClean="0">
                <a:ea typeface="新細明體" charset="-120"/>
              </a:rPr>
              <a:t> (T+2) for deposits and bond purchases</a:t>
            </a:r>
          </a:p>
          <a:p>
            <a:pPr lvl="1">
              <a:defRPr/>
            </a:pPr>
            <a:r>
              <a:rPr lang="en-US" altLang="zh-TW" dirty="0" smtClean="0">
                <a:ea typeface="新細明體" charset="-120"/>
              </a:rPr>
              <a:t>The Value Date will be T + 2 : Wednesday 6th January</a:t>
            </a:r>
          </a:p>
          <a:p>
            <a:pPr>
              <a:defRPr/>
            </a:pPr>
            <a:r>
              <a:rPr lang="en-US" altLang="zh-TW" dirty="0" smtClean="0">
                <a:ea typeface="新細明體" charset="-120"/>
              </a:rPr>
              <a:t>To determine the Maturity Date we need to compute 2 (calendar) months from the Value Date </a:t>
            </a:r>
          </a:p>
          <a:p>
            <a:pPr lvl="1">
              <a:defRPr/>
            </a:pPr>
            <a:r>
              <a:rPr lang="en-US" altLang="zh-TW" dirty="0" smtClean="0">
                <a:ea typeface="新細明體" charset="-120"/>
              </a:rPr>
              <a:t>that is to say Saturday 6th March</a:t>
            </a:r>
          </a:p>
          <a:p>
            <a:pPr>
              <a:defRPr/>
            </a:pPr>
            <a:r>
              <a:rPr lang="en-US" altLang="zh-TW" dirty="0" smtClean="0">
                <a:ea typeface="新細明體" charset="-120"/>
              </a:rPr>
              <a:t>But Saturday is not a banking day, what do we do?</a:t>
            </a:r>
          </a:p>
        </p:txBody>
      </p:sp>
      <p:sp>
        <p:nvSpPr>
          <p:cNvPr id="175107" name="Slide Number Placeholder 5"/>
          <p:cNvSpPr>
            <a:spLocks noGrp="1"/>
          </p:cNvSpPr>
          <p:nvPr>
            <p:ph type="sldNum" sz="quarter" idx="10"/>
          </p:nvPr>
        </p:nvSpPr>
        <p:spPr bwMode="auto">
          <a:noFill/>
          <a:ln>
            <a:miter lim="800000"/>
            <a:headEnd/>
            <a:tailEnd/>
          </a:ln>
        </p:spPr>
        <p:txBody>
          <a:bodyPr/>
          <a:lstStyle/>
          <a:p>
            <a:fld id="{A5ECA778-20A3-47AB-B0B9-64427380E8EA}" type="slidenum">
              <a:rPr lang="zh-TW" altLang="en-US" sz="1400"/>
              <a:pPr/>
              <a:t>68</a:t>
            </a:fld>
            <a:endParaRPr lang="en-US" altLang="zh-TW" sz="1400"/>
          </a:p>
        </p:txBody>
      </p:sp>
      <p:sp>
        <p:nvSpPr>
          <p:cNvPr id="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3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30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30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30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30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30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30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build="p"/>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29" name="Rectangle 2"/>
          <p:cNvSpPr>
            <a:spLocks noGrp="1" noChangeArrowheads="1"/>
          </p:cNvSpPr>
          <p:nvPr>
            <p:ph type="title"/>
          </p:nvPr>
        </p:nvSpPr>
        <p:spPr/>
        <p:txBody>
          <a:bodyPr/>
          <a:lstStyle/>
          <a:p>
            <a:r>
              <a:rPr lang="en-US" altLang="zh-TW" smtClean="0"/>
              <a:t>Business Day Conventions</a:t>
            </a:r>
          </a:p>
        </p:txBody>
      </p:sp>
      <p:sp>
        <p:nvSpPr>
          <p:cNvPr id="325635" name="Rectangle 3"/>
          <p:cNvSpPr>
            <a:spLocks noGrp="1" noChangeArrowheads="1"/>
          </p:cNvSpPr>
          <p:nvPr>
            <p:ph idx="1"/>
          </p:nvPr>
        </p:nvSpPr>
        <p:spPr/>
        <p:txBody>
          <a:bodyPr/>
          <a:lstStyle/>
          <a:p>
            <a:r>
              <a:rPr lang="en-US" altLang="zh-TW" smtClean="0"/>
              <a:t>Market convention for adjusting payment dates in response to days that are </a:t>
            </a:r>
            <a:r>
              <a:rPr lang="en-US" altLang="zh-TW" b="1" smtClean="0">
                <a:solidFill>
                  <a:srgbClr val="953735"/>
                </a:solidFill>
              </a:rPr>
              <a:t>not business days</a:t>
            </a:r>
          </a:p>
          <a:p>
            <a:r>
              <a:rPr lang="en-US" altLang="zh-TW" smtClean="0"/>
              <a:t>Definition of “business day”</a:t>
            </a:r>
          </a:p>
          <a:p>
            <a:r>
              <a:rPr lang="en-US" altLang="zh-TW" smtClean="0"/>
              <a:t>Most common business day conventions:</a:t>
            </a:r>
          </a:p>
          <a:p>
            <a:pPr lvl="1"/>
            <a:r>
              <a:rPr lang="en-US" altLang="zh-TW" smtClean="0"/>
              <a:t>Following</a:t>
            </a:r>
          </a:p>
          <a:p>
            <a:pPr lvl="1"/>
            <a:r>
              <a:rPr lang="en-US" altLang="zh-TW" smtClean="0"/>
              <a:t>Preceding</a:t>
            </a:r>
          </a:p>
          <a:p>
            <a:pPr lvl="1"/>
            <a:r>
              <a:rPr lang="en-US" altLang="zh-TW" smtClean="0"/>
              <a:t>Modified following</a:t>
            </a:r>
          </a:p>
        </p:txBody>
      </p:sp>
      <p:sp>
        <p:nvSpPr>
          <p:cNvPr id="176131" name="Slide Number Placeholder 7"/>
          <p:cNvSpPr>
            <a:spLocks noGrp="1"/>
          </p:cNvSpPr>
          <p:nvPr>
            <p:ph type="sldNum" sz="quarter" idx="10"/>
          </p:nvPr>
        </p:nvSpPr>
        <p:spPr bwMode="auto">
          <a:noFill/>
          <a:ln>
            <a:miter lim="800000"/>
            <a:headEnd/>
            <a:tailEnd/>
          </a:ln>
        </p:spPr>
        <p:txBody>
          <a:bodyPr/>
          <a:lstStyle/>
          <a:p>
            <a:fld id="{5731D8D5-7DB0-45AC-8D85-121E142DEDAD}" type="slidenum">
              <a:rPr lang="zh-TW" altLang="en-US" sz="1400"/>
              <a:pPr/>
              <a:t>69</a:t>
            </a:fld>
            <a:endParaRPr lang="en-US" altLang="zh-TW" sz="1400"/>
          </a:p>
        </p:txBody>
      </p:sp>
      <p:sp>
        <p:nvSpPr>
          <p:cNvPr id="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5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56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563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56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56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56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tLang="en-US" sz="4000" dirty="0" smtClean="0"/>
              <a:t>Key Formulas: Bond Price</a:t>
            </a:r>
            <a:endParaRPr lang="en-US" altLang="en-US" sz="2000" dirty="0" smtClean="0">
              <a:solidFill>
                <a:srgbClr val="FF0000"/>
              </a:solidFill>
            </a:endParaRPr>
          </a:p>
        </p:txBody>
      </p:sp>
      <p:sp>
        <p:nvSpPr>
          <p:cNvPr id="79874" name="Rectangle 6"/>
          <p:cNvSpPr>
            <a:spLocks noGrp="1" noChangeArrowheads="1"/>
          </p:cNvSpPr>
          <p:nvPr>
            <p:ph type="body" idx="1"/>
          </p:nvPr>
        </p:nvSpPr>
        <p:spPr>
          <a:xfrm>
            <a:off x="457200" y="1524000"/>
            <a:ext cx="8229600" cy="4525963"/>
          </a:xfrm>
        </p:spPr>
        <p:txBody>
          <a:bodyPr>
            <a:normAutofit/>
          </a:bodyPr>
          <a:lstStyle/>
          <a:p>
            <a:r>
              <a:rPr lang="en-US" altLang="en-US" sz="2400" dirty="0" smtClean="0"/>
              <a:t>That formula for fixed cash flows with a residual value on maturity date is also the general formula that covers many different cases of DCF calculations but is also the way (for you for now) to value bonds based on Coupon (</a:t>
            </a:r>
            <a:r>
              <a:rPr lang="en-US" altLang="en-US" sz="2400" i="1" dirty="0" smtClean="0"/>
              <a:t>C</a:t>
            </a:r>
            <a:r>
              <a:rPr lang="en-US" altLang="en-US" sz="2400" dirty="0" smtClean="0"/>
              <a:t>), Principal (</a:t>
            </a:r>
            <a:r>
              <a:rPr lang="en-US" altLang="en-US" sz="2400" i="1" dirty="0" smtClean="0"/>
              <a:t>P</a:t>
            </a:r>
            <a:r>
              <a:rPr lang="en-US" altLang="en-US" sz="2400" dirty="0" smtClean="0"/>
              <a:t>), Number of Years (</a:t>
            </a:r>
            <a:r>
              <a:rPr lang="en-US" altLang="en-US" sz="2400" i="1" dirty="0" smtClean="0"/>
              <a:t>n</a:t>
            </a:r>
            <a:r>
              <a:rPr lang="en-US" altLang="en-US" sz="2400" dirty="0" smtClean="0"/>
              <a:t>), Yield To Maturity (</a:t>
            </a:r>
            <a:r>
              <a:rPr lang="en-US" altLang="en-US" sz="2400" i="1" dirty="0" err="1" smtClean="0"/>
              <a:t>i</a:t>
            </a:r>
            <a:r>
              <a:rPr lang="en-US" altLang="en-US" sz="2400" dirty="0" smtClean="0"/>
              <a:t>): </a:t>
            </a:r>
          </a:p>
          <a:p>
            <a:endParaRPr lang="en-US" altLang="en-US" sz="2400" dirty="0" smtClean="0"/>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7</a:t>
            </a:fld>
            <a:endParaRPr lang="en-US" altLang="en-US"/>
          </a:p>
        </p:txBody>
      </p:sp>
      <p:sp>
        <p:nvSpPr>
          <p:cNvPr id="5" name="Footer Placeholder 4"/>
          <p:cNvSpPr>
            <a:spLocks noGrp="1"/>
          </p:cNvSpPr>
          <p:nvPr>
            <p:ph type="ftr" sz="quarter" idx="11"/>
          </p:nvPr>
        </p:nvSpPr>
        <p:spPr/>
        <p:txBody>
          <a:bodyPr/>
          <a:lstStyle/>
          <a:p>
            <a:pPr>
              <a:defRPr/>
            </a:pPr>
            <a:r>
              <a:rPr lang="en-US" altLang="en-US" dirty="0"/>
              <a:t>Bond Basics</a:t>
            </a:r>
          </a:p>
        </p:txBody>
      </p:sp>
      <p:pic>
        <p:nvPicPr>
          <p:cNvPr id="369667" name="Picture 3"/>
          <p:cNvPicPr>
            <a:picLocks noChangeAspect="1" noChangeArrowheads="1"/>
          </p:cNvPicPr>
          <p:nvPr/>
        </p:nvPicPr>
        <p:blipFill>
          <a:blip r:embed="rId3" cstate="print"/>
          <a:srcRect/>
          <a:stretch>
            <a:fillRect/>
          </a:stretch>
        </p:blipFill>
        <p:spPr bwMode="auto">
          <a:xfrm>
            <a:off x="1139825" y="4383087"/>
            <a:ext cx="6864350" cy="798513"/>
          </a:xfrm>
          <a:prstGeom prst="rect">
            <a:avLst/>
          </a:prstGeom>
          <a:noFill/>
          <a:ln w="9525">
            <a:noFill/>
            <a:miter lim="800000"/>
            <a:headEnd/>
            <a:tailEnd/>
          </a:ln>
          <a:effectLst/>
        </p:spPr>
      </p:pic>
      <p:pic>
        <p:nvPicPr>
          <p:cNvPr id="369668" name="Picture 4"/>
          <p:cNvPicPr>
            <a:picLocks noChangeAspect="1" noChangeArrowheads="1"/>
          </p:cNvPicPr>
          <p:nvPr/>
        </p:nvPicPr>
        <p:blipFill>
          <a:blip r:embed="rId4" cstate="print"/>
          <a:srcRect/>
          <a:stretch>
            <a:fillRect/>
          </a:stretch>
        </p:blipFill>
        <p:spPr bwMode="auto">
          <a:xfrm>
            <a:off x="1289050" y="5349875"/>
            <a:ext cx="6864350" cy="669925"/>
          </a:xfrm>
          <a:prstGeom prst="rect">
            <a:avLst/>
          </a:prstGeom>
          <a:noFill/>
          <a:ln w="9525">
            <a:noFill/>
            <a:miter lim="800000"/>
            <a:headEnd/>
            <a:tailEnd/>
          </a:ln>
          <a:effectLst/>
        </p:spPr>
      </p:pic>
      <p:sp>
        <p:nvSpPr>
          <p:cNvPr id="2" name="Rectangle 1"/>
          <p:cNvSpPr/>
          <p:nvPr/>
        </p:nvSpPr>
        <p:spPr>
          <a:xfrm>
            <a:off x="1139825" y="5181600"/>
            <a:ext cx="3660775" cy="86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139825" y="4383087"/>
            <a:ext cx="7099300" cy="722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2"/>
          <p:cNvSpPr>
            <a:spLocks noGrp="1" noChangeArrowheads="1"/>
          </p:cNvSpPr>
          <p:nvPr>
            <p:ph type="title"/>
          </p:nvPr>
        </p:nvSpPr>
        <p:spPr/>
        <p:txBody>
          <a:bodyPr/>
          <a:lstStyle/>
          <a:p>
            <a:r>
              <a:rPr lang="en-US" altLang="zh-TW" smtClean="0"/>
              <a:t>Business Day Conventions</a:t>
            </a:r>
          </a:p>
        </p:txBody>
      </p:sp>
      <p:sp>
        <p:nvSpPr>
          <p:cNvPr id="115718" name="Line 3"/>
          <p:cNvSpPr>
            <a:spLocks noChangeShapeType="1"/>
          </p:cNvSpPr>
          <p:nvPr/>
        </p:nvSpPr>
        <p:spPr bwMode="auto">
          <a:xfrm>
            <a:off x="533400" y="3962400"/>
            <a:ext cx="7924800" cy="0"/>
          </a:xfrm>
          <a:prstGeom prst="line">
            <a:avLst/>
          </a:prstGeom>
          <a:ln>
            <a:headEnd/>
            <a:tailEnd type="stealth" w="med" len="med"/>
          </a:ln>
        </p:spPr>
        <p:style>
          <a:lnRef idx="3">
            <a:schemeClr val="dk1"/>
          </a:lnRef>
          <a:fillRef idx="0">
            <a:schemeClr val="dk1"/>
          </a:fillRef>
          <a:effectRef idx="2">
            <a:schemeClr val="dk1"/>
          </a:effectRef>
          <a:fontRef idx="minor">
            <a:schemeClr val="tx1"/>
          </a:fontRef>
        </p:style>
        <p:txBody>
          <a:bodyPr/>
          <a:lstStyle/>
          <a:p>
            <a:pPr>
              <a:defRPr/>
            </a:pPr>
            <a:endParaRPr lang="zh-TW" altLang="en-US" sz="2000"/>
          </a:p>
        </p:txBody>
      </p:sp>
      <p:sp>
        <p:nvSpPr>
          <p:cNvPr id="327686" name="Oval 6"/>
          <p:cNvSpPr>
            <a:spLocks noChangeArrowheads="1"/>
          </p:cNvSpPr>
          <p:nvPr/>
        </p:nvSpPr>
        <p:spPr bwMode="auto">
          <a:xfrm>
            <a:off x="5562600" y="4114800"/>
            <a:ext cx="1371600" cy="685800"/>
          </a:xfrm>
          <a:prstGeom prst="ellipse">
            <a:avLst/>
          </a:prstGeom>
          <a:solidFill>
            <a:schemeClr val="accent1">
              <a:lumMod val="40000"/>
              <a:lumOff val="60000"/>
            </a:schemeClr>
          </a:solidFill>
          <a:ln>
            <a:noFill/>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defRPr/>
            </a:pPr>
            <a:r>
              <a:rPr lang="en-US" altLang="zh-TW" sz="2000" b="1">
                <a:solidFill>
                  <a:schemeClr val="tx1"/>
                </a:solidFill>
              </a:rPr>
              <a:t>V + _</a:t>
            </a:r>
          </a:p>
        </p:txBody>
      </p:sp>
      <p:sp>
        <p:nvSpPr>
          <p:cNvPr id="327687" name="AutoShape 7"/>
          <p:cNvSpPr>
            <a:spLocks noChangeArrowheads="1"/>
          </p:cNvSpPr>
          <p:nvPr/>
        </p:nvSpPr>
        <p:spPr bwMode="auto">
          <a:xfrm>
            <a:off x="152400" y="1905000"/>
            <a:ext cx="1219200" cy="1371600"/>
          </a:xfrm>
          <a:prstGeom prst="wedgeRoundRectCallout">
            <a:avLst>
              <a:gd name="adj1" fmla="val -8986"/>
              <a:gd name="adj2" fmla="val 95023"/>
              <a:gd name="adj3" fmla="val 16667"/>
            </a:avLst>
          </a:prstGeom>
          <a:solidFill>
            <a:schemeClr val="accent1">
              <a:lumMod val="40000"/>
              <a:lumOff val="60000"/>
            </a:schemeClr>
          </a:solidFill>
          <a:ln>
            <a:noFill/>
            <a:headEnd/>
            <a:tailEnd/>
          </a:ln>
        </p:spPr>
        <p:style>
          <a:lnRef idx="1">
            <a:schemeClr val="accent3"/>
          </a:lnRef>
          <a:fillRef idx="3">
            <a:schemeClr val="accent3"/>
          </a:fillRef>
          <a:effectRef idx="2">
            <a:schemeClr val="accent3"/>
          </a:effectRef>
          <a:fontRef idx="minor">
            <a:schemeClr val="lt1"/>
          </a:fontRef>
        </p:style>
        <p:txBody>
          <a:bodyPr/>
          <a:lstStyle/>
          <a:p>
            <a:pPr algn="ctr">
              <a:defRPr/>
            </a:pPr>
            <a:r>
              <a:rPr lang="en-US" altLang="zh-TW" sz="2000">
                <a:solidFill>
                  <a:schemeClr val="tx1"/>
                </a:solidFill>
              </a:rPr>
              <a:t>Trade/</a:t>
            </a:r>
          </a:p>
          <a:p>
            <a:pPr algn="ctr">
              <a:defRPr/>
            </a:pPr>
            <a:r>
              <a:rPr lang="en-US" altLang="zh-TW" sz="2000">
                <a:solidFill>
                  <a:schemeClr val="tx1"/>
                </a:solidFill>
              </a:rPr>
              <a:t>Fixing</a:t>
            </a:r>
          </a:p>
          <a:p>
            <a:pPr algn="ctr">
              <a:defRPr/>
            </a:pPr>
            <a:r>
              <a:rPr lang="en-US" altLang="zh-TW" sz="2000">
                <a:solidFill>
                  <a:schemeClr val="tx1"/>
                </a:solidFill>
              </a:rPr>
              <a:t>Date</a:t>
            </a:r>
          </a:p>
        </p:txBody>
      </p:sp>
      <p:cxnSp>
        <p:nvCxnSpPr>
          <p:cNvPr id="327688" name="AutoShape 8"/>
          <p:cNvCxnSpPr>
            <a:cxnSpLocks noChangeShapeType="1"/>
          </p:cNvCxnSpPr>
          <p:nvPr/>
        </p:nvCxnSpPr>
        <p:spPr bwMode="auto">
          <a:xfrm flipH="1">
            <a:off x="647700" y="3970338"/>
            <a:ext cx="4763" cy="373062"/>
          </a:xfrm>
          <a:prstGeom prst="straightConnector1">
            <a:avLst/>
          </a:prstGeom>
          <a:ln>
            <a:headEnd/>
            <a:tailEnd/>
          </a:ln>
        </p:spPr>
        <p:style>
          <a:lnRef idx="2">
            <a:schemeClr val="dk1"/>
          </a:lnRef>
          <a:fillRef idx="0">
            <a:schemeClr val="dk1"/>
          </a:fillRef>
          <a:effectRef idx="1">
            <a:schemeClr val="dk1"/>
          </a:effectRef>
          <a:fontRef idx="minor">
            <a:schemeClr val="tx1"/>
          </a:fontRef>
        </p:style>
      </p:cxnSp>
      <p:sp>
        <p:nvSpPr>
          <p:cNvPr id="327689" name="AutoShape 9"/>
          <p:cNvSpPr>
            <a:spLocks noChangeArrowheads="1"/>
          </p:cNvSpPr>
          <p:nvPr/>
        </p:nvSpPr>
        <p:spPr bwMode="auto">
          <a:xfrm>
            <a:off x="1524000" y="1905000"/>
            <a:ext cx="1981200" cy="1371600"/>
          </a:xfrm>
          <a:prstGeom prst="wedgeRoundRectCallout">
            <a:avLst>
              <a:gd name="adj1" fmla="val -1681"/>
              <a:gd name="adj2" fmla="val 96412"/>
              <a:gd name="adj3" fmla="val 16667"/>
            </a:avLst>
          </a:prstGeom>
          <a:solidFill>
            <a:schemeClr val="accent1">
              <a:lumMod val="40000"/>
              <a:lumOff val="60000"/>
            </a:schemeClr>
          </a:solidFill>
          <a:ln>
            <a:noFill/>
            <a:headEnd/>
            <a:tailEnd/>
          </a:ln>
        </p:spPr>
        <p:style>
          <a:lnRef idx="1">
            <a:schemeClr val="accent3"/>
          </a:lnRef>
          <a:fillRef idx="3">
            <a:schemeClr val="accent3"/>
          </a:fillRef>
          <a:effectRef idx="2">
            <a:schemeClr val="accent3"/>
          </a:effectRef>
          <a:fontRef idx="minor">
            <a:schemeClr val="lt1"/>
          </a:fontRef>
        </p:style>
        <p:txBody>
          <a:bodyPr/>
          <a:lstStyle/>
          <a:p>
            <a:pPr algn="ctr">
              <a:defRPr/>
            </a:pPr>
            <a:r>
              <a:rPr lang="en-US" altLang="zh-TW" sz="2000" b="1">
                <a:solidFill>
                  <a:schemeClr val="tx1"/>
                </a:solidFill>
              </a:rPr>
              <a:t>V</a:t>
            </a:r>
            <a:r>
              <a:rPr lang="en-US" altLang="zh-TW" sz="2000">
                <a:solidFill>
                  <a:schemeClr val="tx1"/>
                </a:solidFill>
              </a:rPr>
              <a:t>alue/</a:t>
            </a:r>
          </a:p>
          <a:p>
            <a:pPr algn="ctr">
              <a:defRPr/>
            </a:pPr>
            <a:r>
              <a:rPr lang="en-US" altLang="zh-TW" sz="2000">
                <a:solidFill>
                  <a:schemeClr val="tx1"/>
                </a:solidFill>
              </a:rPr>
              <a:t>Settlement</a:t>
            </a:r>
          </a:p>
          <a:p>
            <a:pPr algn="ctr">
              <a:defRPr/>
            </a:pPr>
            <a:r>
              <a:rPr lang="en-US" altLang="zh-TW" sz="2000">
                <a:solidFill>
                  <a:schemeClr val="tx1"/>
                </a:solidFill>
              </a:rPr>
              <a:t>Date</a:t>
            </a:r>
          </a:p>
        </p:txBody>
      </p:sp>
      <p:cxnSp>
        <p:nvCxnSpPr>
          <p:cNvPr id="327690" name="AutoShape 10"/>
          <p:cNvCxnSpPr>
            <a:cxnSpLocks noChangeShapeType="1"/>
          </p:cNvCxnSpPr>
          <p:nvPr/>
        </p:nvCxnSpPr>
        <p:spPr bwMode="auto">
          <a:xfrm flipH="1">
            <a:off x="2476500" y="3960813"/>
            <a:ext cx="4763" cy="354012"/>
          </a:xfrm>
          <a:prstGeom prst="straightConnector1">
            <a:avLst/>
          </a:prstGeom>
          <a:ln>
            <a:headEnd/>
            <a:tailEnd/>
          </a:ln>
        </p:spPr>
        <p:style>
          <a:lnRef idx="2">
            <a:schemeClr val="dk1"/>
          </a:lnRef>
          <a:fillRef idx="0">
            <a:schemeClr val="dk1"/>
          </a:fillRef>
          <a:effectRef idx="1">
            <a:schemeClr val="dk1"/>
          </a:effectRef>
          <a:fontRef idx="minor">
            <a:schemeClr val="tx1"/>
          </a:fontRef>
        </p:style>
      </p:cxnSp>
      <p:sp>
        <p:nvSpPr>
          <p:cNvPr id="327691" name="AutoShape 11"/>
          <p:cNvSpPr>
            <a:spLocks noChangeArrowheads="1"/>
          </p:cNvSpPr>
          <p:nvPr/>
        </p:nvSpPr>
        <p:spPr bwMode="auto">
          <a:xfrm>
            <a:off x="5638800" y="1828800"/>
            <a:ext cx="1447800" cy="1524000"/>
          </a:xfrm>
          <a:prstGeom prst="wedgeRoundRectCallout">
            <a:avLst>
              <a:gd name="adj1" fmla="val -2301"/>
              <a:gd name="adj2" fmla="val 86773"/>
              <a:gd name="adj3" fmla="val 16667"/>
            </a:avLst>
          </a:prstGeom>
          <a:solidFill>
            <a:schemeClr val="accent1">
              <a:lumMod val="40000"/>
              <a:lumOff val="60000"/>
            </a:schemeClr>
          </a:solidFill>
          <a:ln>
            <a:noFill/>
            <a:headEnd/>
            <a:tailEnd/>
          </a:ln>
        </p:spPr>
        <p:style>
          <a:lnRef idx="1">
            <a:schemeClr val="accent3"/>
          </a:lnRef>
          <a:fillRef idx="3">
            <a:schemeClr val="accent3"/>
          </a:fillRef>
          <a:effectRef idx="2">
            <a:schemeClr val="accent3"/>
          </a:effectRef>
          <a:fontRef idx="minor">
            <a:schemeClr val="lt1"/>
          </a:fontRef>
        </p:style>
        <p:txBody>
          <a:bodyPr/>
          <a:lstStyle/>
          <a:p>
            <a:pPr algn="ctr">
              <a:defRPr/>
            </a:pPr>
            <a:r>
              <a:rPr lang="en-US" altLang="zh-TW" sz="2000">
                <a:solidFill>
                  <a:schemeClr val="tx1"/>
                </a:solidFill>
              </a:rPr>
              <a:t>Maturity/</a:t>
            </a:r>
          </a:p>
          <a:p>
            <a:pPr algn="ctr">
              <a:defRPr/>
            </a:pPr>
            <a:r>
              <a:rPr lang="en-US" altLang="zh-TW" sz="2000">
                <a:solidFill>
                  <a:schemeClr val="tx1"/>
                </a:solidFill>
              </a:rPr>
              <a:t>Term</a:t>
            </a:r>
          </a:p>
          <a:p>
            <a:pPr algn="ctr">
              <a:defRPr/>
            </a:pPr>
            <a:r>
              <a:rPr lang="en-US" altLang="zh-TW" sz="2000">
                <a:solidFill>
                  <a:schemeClr val="tx1"/>
                </a:solidFill>
              </a:rPr>
              <a:t>Date</a:t>
            </a:r>
          </a:p>
        </p:txBody>
      </p:sp>
      <p:cxnSp>
        <p:nvCxnSpPr>
          <p:cNvPr id="327692" name="AutoShape 12"/>
          <p:cNvCxnSpPr>
            <a:cxnSpLocks noChangeShapeType="1"/>
            <a:endCxn id="327686" idx="0"/>
          </p:cNvCxnSpPr>
          <p:nvPr/>
        </p:nvCxnSpPr>
        <p:spPr bwMode="auto">
          <a:xfrm rot="5400000">
            <a:off x="6212682" y="3998118"/>
            <a:ext cx="152400" cy="80963"/>
          </a:xfrm>
          <a:prstGeom prst="straightConnector1">
            <a:avLst/>
          </a:prstGeom>
          <a:ln>
            <a:headEnd/>
            <a:tailEnd/>
          </a:ln>
        </p:spPr>
        <p:style>
          <a:lnRef idx="2">
            <a:schemeClr val="dk1"/>
          </a:lnRef>
          <a:fillRef idx="0">
            <a:schemeClr val="dk1"/>
          </a:fillRef>
          <a:effectRef idx="1">
            <a:schemeClr val="dk1"/>
          </a:effectRef>
          <a:fontRef idx="minor">
            <a:schemeClr val="tx1"/>
          </a:fontRef>
        </p:style>
      </p:cxnSp>
      <p:sp>
        <p:nvSpPr>
          <p:cNvPr id="327695" name="AutoShape 15"/>
          <p:cNvSpPr>
            <a:spLocks noChangeArrowheads="1"/>
          </p:cNvSpPr>
          <p:nvPr/>
        </p:nvSpPr>
        <p:spPr bwMode="auto">
          <a:xfrm>
            <a:off x="3581400" y="1981200"/>
            <a:ext cx="1981200" cy="1371600"/>
          </a:xfrm>
          <a:prstGeom prst="wedgeEllipseCallout">
            <a:avLst>
              <a:gd name="adj1" fmla="val 33653"/>
              <a:gd name="adj2" fmla="val 94213"/>
            </a:avLst>
          </a:prstGeom>
          <a:solidFill>
            <a:schemeClr val="accent1">
              <a:lumMod val="20000"/>
              <a:lumOff val="80000"/>
            </a:schemeClr>
          </a:solidFill>
          <a:ln>
            <a:noFill/>
            <a:headEnd/>
            <a:tailEnd/>
          </a:ln>
        </p:spPr>
        <p:style>
          <a:lnRef idx="1">
            <a:schemeClr val="accent3"/>
          </a:lnRef>
          <a:fillRef idx="3">
            <a:schemeClr val="accent3"/>
          </a:fillRef>
          <a:effectRef idx="2">
            <a:schemeClr val="accent3"/>
          </a:effectRef>
          <a:fontRef idx="minor">
            <a:schemeClr val="lt1"/>
          </a:fontRef>
        </p:style>
        <p:txBody>
          <a:bodyPr anchor="ctr" anchorCtr="1"/>
          <a:lstStyle/>
          <a:p>
            <a:pPr algn="ctr">
              <a:defRPr/>
            </a:pPr>
            <a:r>
              <a:rPr lang="en-US" altLang="zh-TW" sz="2000">
                <a:solidFill>
                  <a:schemeClr val="tx1"/>
                </a:solidFill>
              </a:rPr>
              <a:t>Business</a:t>
            </a:r>
          </a:p>
          <a:p>
            <a:pPr algn="ctr">
              <a:defRPr/>
            </a:pPr>
            <a:r>
              <a:rPr lang="en-US" altLang="zh-TW" sz="2000">
                <a:solidFill>
                  <a:schemeClr val="tx1"/>
                </a:solidFill>
              </a:rPr>
              <a:t>Day</a:t>
            </a:r>
          </a:p>
        </p:txBody>
      </p:sp>
      <p:sp>
        <p:nvSpPr>
          <p:cNvPr id="327696" name="AutoShape 16"/>
          <p:cNvSpPr>
            <a:spLocks noChangeArrowheads="1"/>
          </p:cNvSpPr>
          <p:nvPr/>
        </p:nvSpPr>
        <p:spPr bwMode="auto">
          <a:xfrm>
            <a:off x="7162800" y="1905000"/>
            <a:ext cx="1905000" cy="1371600"/>
          </a:xfrm>
          <a:prstGeom prst="wedgeEllipseCallout">
            <a:avLst>
              <a:gd name="adj1" fmla="val -5534"/>
              <a:gd name="adj2" fmla="val 98711"/>
            </a:avLst>
          </a:prstGeom>
          <a:solidFill>
            <a:schemeClr val="accent1">
              <a:lumMod val="20000"/>
              <a:lumOff val="80000"/>
            </a:schemeClr>
          </a:solidFill>
          <a:ln>
            <a:noFill/>
            <a:headEnd/>
            <a:tailEnd/>
          </a:ln>
        </p:spPr>
        <p:style>
          <a:lnRef idx="1">
            <a:schemeClr val="accent3"/>
          </a:lnRef>
          <a:fillRef idx="3">
            <a:schemeClr val="accent3"/>
          </a:fillRef>
          <a:effectRef idx="2">
            <a:schemeClr val="accent3"/>
          </a:effectRef>
          <a:fontRef idx="minor">
            <a:schemeClr val="lt1"/>
          </a:fontRef>
        </p:style>
        <p:txBody>
          <a:bodyPr anchor="ctr" anchorCtr="1"/>
          <a:lstStyle/>
          <a:p>
            <a:pPr algn="ctr">
              <a:defRPr/>
            </a:pPr>
            <a:r>
              <a:rPr lang="en-US" altLang="zh-TW" sz="2000">
                <a:solidFill>
                  <a:schemeClr val="tx1"/>
                </a:solidFill>
              </a:rPr>
              <a:t>Business</a:t>
            </a:r>
          </a:p>
          <a:p>
            <a:pPr algn="ctr">
              <a:defRPr/>
            </a:pPr>
            <a:r>
              <a:rPr lang="en-US" altLang="zh-TW" sz="2000">
                <a:solidFill>
                  <a:schemeClr val="tx1"/>
                </a:solidFill>
              </a:rPr>
              <a:t>Day</a:t>
            </a:r>
          </a:p>
        </p:txBody>
      </p:sp>
      <p:sp>
        <p:nvSpPr>
          <p:cNvPr id="327700" name="AutoShape 20"/>
          <p:cNvSpPr>
            <a:spLocks noChangeArrowheads="1"/>
          </p:cNvSpPr>
          <p:nvPr/>
        </p:nvSpPr>
        <p:spPr bwMode="auto">
          <a:xfrm rot="10800000">
            <a:off x="3429000" y="4572000"/>
            <a:ext cx="1676400" cy="685800"/>
          </a:xfrm>
          <a:prstGeom prst="wedgeRectCallout">
            <a:avLst>
              <a:gd name="adj1" fmla="val -55306"/>
              <a:gd name="adj2" fmla="val 137037"/>
            </a:avLst>
          </a:prstGeom>
          <a:solidFill>
            <a:schemeClr val="accent1">
              <a:lumMod val="20000"/>
              <a:lumOff val="80000"/>
            </a:schemeClr>
          </a:solidFill>
          <a:ln>
            <a:noFill/>
            <a:headEnd/>
            <a:tailEnd/>
          </a:ln>
        </p:spPr>
        <p:style>
          <a:lnRef idx="1">
            <a:schemeClr val="accent3"/>
          </a:lnRef>
          <a:fillRef idx="3">
            <a:schemeClr val="accent3"/>
          </a:fillRef>
          <a:effectRef idx="2">
            <a:schemeClr val="accent3"/>
          </a:effectRef>
          <a:fontRef idx="minor">
            <a:schemeClr val="lt1"/>
          </a:fontRef>
        </p:style>
        <p:txBody>
          <a:bodyPr rot="10800000" anchor="ctr" anchorCtr="1"/>
          <a:lstStyle/>
          <a:p>
            <a:pPr algn="ctr">
              <a:defRPr/>
            </a:pPr>
            <a:r>
              <a:rPr lang="en-US" altLang="zh-TW" sz="2000" b="1">
                <a:solidFill>
                  <a:schemeClr val="tx1"/>
                </a:solidFill>
              </a:rPr>
              <a:t>Preceding</a:t>
            </a:r>
          </a:p>
        </p:txBody>
      </p:sp>
      <p:sp>
        <p:nvSpPr>
          <p:cNvPr id="327702" name="AutoShape 22"/>
          <p:cNvSpPr>
            <a:spLocks noChangeArrowheads="1"/>
          </p:cNvSpPr>
          <p:nvPr/>
        </p:nvSpPr>
        <p:spPr bwMode="auto">
          <a:xfrm rot="10800000">
            <a:off x="7162800" y="4572000"/>
            <a:ext cx="1676400" cy="685800"/>
          </a:xfrm>
          <a:prstGeom prst="wedgeRectCallout">
            <a:avLst>
              <a:gd name="adj1" fmla="val -667"/>
              <a:gd name="adj2" fmla="val 145829"/>
            </a:avLst>
          </a:prstGeom>
          <a:solidFill>
            <a:schemeClr val="accent1">
              <a:lumMod val="20000"/>
              <a:lumOff val="80000"/>
            </a:schemeClr>
          </a:solidFill>
          <a:ln>
            <a:noFill/>
            <a:headEnd/>
            <a:tailEnd/>
          </a:ln>
        </p:spPr>
        <p:style>
          <a:lnRef idx="1">
            <a:schemeClr val="accent3"/>
          </a:lnRef>
          <a:fillRef idx="3">
            <a:schemeClr val="accent3"/>
          </a:fillRef>
          <a:effectRef idx="2">
            <a:schemeClr val="accent3"/>
          </a:effectRef>
          <a:fontRef idx="minor">
            <a:schemeClr val="lt1"/>
          </a:fontRef>
        </p:style>
        <p:txBody>
          <a:bodyPr rot="10800000" anchor="ctr" anchorCtr="1"/>
          <a:lstStyle/>
          <a:p>
            <a:pPr algn="ctr">
              <a:defRPr/>
            </a:pPr>
            <a:r>
              <a:rPr lang="en-US" altLang="zh-TW" sz="2000" b="1">
                <a:solidFill>
                  <a:schemeClr val="tx1"/>
                </a:solidFill>
              </a:rPr>
              <a:t>Following</a:t>
            </a:r>
          </a:p>
        </p:txBody>
      </p:sp>
      <p:sp>
        <p:nvSpPr>
          <p:cNvPr id="327703" name="Rectangle 23"/>
          <p:cNvSpPr>
            <a:spLocks noChangeArrowheads="1"/>
          </p:cNvSpPr>
          <p:nvPr/>
        </p:nvSpPr>
        <p:spPr bwMode="auto">
          <a:xfrm>
            <a:off x="4343400" y="5334000"/>
            <a:ext cx="3124200" cy="533400"/>
          </a:xfrm>
          <a:prstGeom prst="rect">
            <a:avLst/>
          </a:prstGeom>
          <a:solidFill>
            <a:schemeClr val="accent1">
              <a:lumMod val="20000"/>
              <a:lumOff val="80000"/>
            </a:schemeClr>
          </a:solidFill>
          <a:ln>
            <a:noFill/>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defRPr/>
            </a:pPr>
            <a:r>
              <a:rPr lang="en-US" altLang="zh-TW" sz="2000" b="1">
                <a:solidFill>
                  <a:schemeClr val="tx1"/>
                </a:solidFill>
              </a:rPr>
              <a:t>Modified Following</a:t>
            </a:r>
          </a:p>
        </p:txBody>
      </p:sp>
      <p:cxnSp>
        <p:nvCxnSpPr>
          <p:cNvPr id="327706" name="AutoShape 26"/>
          <p:cNvCxnSpPr>
            <a:cxnSpLocks noChangeShapeType="1"/>
            <a:stCxn id="327703" idx="0"/>
            <a:endCxn id="327700" idx="4"/>
          </p:cNvCxnSpPr>
          <p:nvPr/>
        </p:nvCxnSpPr>
        <p:spPr bwMode="auto">
          <a:xfrm flipH="1" flipV="1">
            <a:off x="5194300" y="3973513"/>
            <a:ext cx="711200" cy="1360487"/>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cxnSp>
        <p:nvCxnSpPr>
          <p:cNvPr id="327707" name="AutoShape 27"/>
          <p:cNvCxnSpPr>
            <a:cxnSpLocks noChangeShapeType="1"/>
            <a:stCxn id="327703" idx="0"/>
            <a:endCxn id="327702" idx="4"/>
          </p:cNvCxnSpPr>
          <p:nvPr/>
        </p:nvCxnSpPr>
        <p:spPr bwMode="auto">
          <a:xfrm flipV="1">
            <a:off x="5905500" y="3914775"/>
            <a:ext cx="2106613" cy="1419225"/>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sp>
        <p:nvSpPr>
          <p:cNvPr id="327684" name="Oval 4"/>
          <p:cNvSpPr>
            <a:spLocks noChangeArrowheads="1"/>
          </p:cNvSpPr>
          <p:nvPr/>
        </p:nvSpPr>
        <p:spPr bwMode="auto">
          <a:xfrm>
            <a:off x="228600" y="4267200"/>
            <a:ext cx="838200" cy="762000"/>
          </a:xfrm>
          <a:prstGeom prst="ellipse">
            <a:avLst/>
          </a:prstGeom>
          <a:solidFill>
            <a:schemeClr val="accent1">
              <a:lumMod val="40000"/>
              <a:lumOff val="60000"/>
            </a:schemeClr>
          </a:solidFill>
          <a:ln>
            <a:noFill/>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lang="en-US" altLang="zh-TW" sz="2000" b="1">
                <a:solidFill>
                  <a:schemeClr val="tx1"/>
                </a:solidFill>
                <a:cs typeface="Arial" charset="0"/>
              </a:rPr>
              <a:t>T</a:t>
            </a:r>
          </a:p>
        </p:txBody>
      </p:sp>
      <p:sp>
        <p:nvSpPr>
          <p:cNvPr id="327685" name="Oval 5"/>
          <p:cNvSpPr>
            <a:spLocks noChangeArrowheads="1"/>
          </p:cNvSpPr>
          <p:nvPr/>
        </p:nvSpPr>
        <p:spPr bwMode="auto">
          <a:xfrm>
            <a:off x="1752600" y="4267200"/>
            <a:ext cx="1447800" cy="762000"/>
          </a:xfrm>
          <a:prstGeom prst="ellipse">
            <a:avLst/>
          </a:prstGeom>
          <a:solidFill>
            <a:schemeClr val="accent1">
              <a:lumMod val="40000"/>
              <a:lumOff val="60000"/>
            </a:schemeClr>
          </a:solidFill>
          <a:ln>
            <a:noFill/>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defRPr/>
            </a:pPr>
            <a:r>
              <a:rPr lang="en-US" altLang="zh-TW" sz="2000" b="1" dirty="0">
                <a:solidFill>
                  <a:schemeClr val="tx1"/>
                </a:solidFill>
              </a:rPr>
              <a:t>T + _</a:t>
            </a:r>
          </a:p>
        </p:txBody>
      </p:sp>
      <p:sp>
        <p:nvSpPr>
          <p:cNvPr id="178195" name="Slide Number Placeholder 7"/>
          <p:cNvSpPr>
            <a:spLocks noGrp="1"/>
          </p:cNvSpPr>
          <p:nvPr>
            <p:ph type="sldNum" sz="quarter" idx="10"/>
          </p:nvPr>
        </p:nvSpPr>
        <p:spPr bwMode="auto">
          <a:noFill/>
          <a:ln>
            <a:miter lim="800000"/>
            <a:headEnd/>
            <a:tailEnd/>
          </a:ln>
        </p:spPr>
        <p:txBody>
          <a:bodyPr/>
          <a:lstStyle/>
          <a:p>
            <a:fld id="{C4174CEF-A9F9-4120-81F9-2F7E430238DA}" type="slidenum">
              <a:rPr lang="zh-TW" altLang="en-US" sz="1400"/>
              <a:pPr/>
              <a:t>70</a:t>
            </a:fld>
            <a:endParaRPr lang="en-US" altLang="zh-TW" sz="1400"/>
          </a:p>
        </p:txBody>
      </p:sp>
      <p:sp>
        <p:nvSpPr>
          <p:cNvPr id="22"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7687"/>
                                        </p:tgtEl>
                                        <p:attrNameLst>
                                          <p:attrName>style.visibility</p:attrName>
                                        </p:attrNameLst>
                                      </p:cBhvr>
                                      <p:to>
                                        <p:strVal val="visible"/>
                                      </p:to>
                                    </p:set>
                                    <p:animEffect transition="in" filter="fade">
                                      <p:cBhvr>
                                        <p:cTn id="7" dur="500"/>
                                        <p:tgtEl>
                                          <p:spTgt spid="32768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7688"/>
                                        </p:tgtEl>
                                        <p:attrNameLst>
                                          <p:attrName>style.visibility</p:attrName>
                                        </p:attrNameLst>
                                      </p:cBhvr>
                                      <p:to>
                                        <p:strVal val="visible"/>
                                      </p:to>
                                    </p:set>
                                    <p:animEffect transition="in" filter="fade">
                                      <p:cBhvr>
                                        <p:cTn id="11" dur="500"/>
                                        <p:tgtEl>
                                          <p:spTgt spid="32768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27684"/>
                                        </p:tgtEl>
                                        <p:attrNameLst>
                                          <p:attrName>style.visibility</p:attrName>
                                        </p:attrNameLst>
                                      </p:cBhvr>
                                      <p:to>
                                        <p:strVal val="visible"/>
                                      </p:to>
                                    </p:set>
                                    <p:animEffect transition="in" filter="fade">
                                      <p:cBhvr>
                                        <p:cTn id="15" dur="500"/>
                                        <p:tgtEl>
                                          <p:spTgt spid="32768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27689"/>
                                        </p:tgtEl>
                                        <p:attrNameLst>
                                          <p:attrName>style.visibility</p:attrName>
                                        </p:attrNameLst>
                                      </p:cBhvr>
                                      <p:to>
                                        <p:strVal val="visible"/>
                                      </p:to>
                                    </p:set>
                                    <p:animEffect transition="in" filter="fade">
                                      <p:cBhvr>
                                        <p:cTn id="20" dur="500"/>
                                        <p:tgtEl>
                                          <p:spTgt spid="327689"/>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27690"/>
                                        </p:tgtEl>
                                        <p:attrNameLst>
                                          <p:attrName>style.visibility</p:attrName>
                                        </p:attrNameLst>
                                      </p:cBhvr>
                                      <p:to>
                                        <p:strVal val="visible"/>
                                      </p:to>
                                    </p:set>
                                    <p:animEffect transition="in" filter="fade">
                                      <p:cBhvr>
                                        <p:cTn id="24" dur="500"/>
                                        <p:tgtEl>
                                          <p:spTgt spid="327690"/>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327685"/>
                                        </p:tgtEl>
                                        <p:attrNameLst>
                                          <p:attrName>style.visibility</p:attrName>
                                        </p:attrNameLst>
                                      </p:cBhvr>
                                      <p:to>
                                        <p:strVal val="visible"/>
                                      </p:to>
                                    </p:set>
                                    <p:animEffect transition="in" filter="fade">
                                      <p:cBhvr>
                                        <p:cTn id="28" dur="500"/>
                                        <p:tgtEl>
                                          <p:spTgt spid="32768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27691"/>
                                        </p:tgtEl>
                                        <p:attrNameLst>
                                          <p:attrName>style.visibility</p:attrName>
                                        </p:attrNameLst>
                                      </p:cBhvr>
                                      <p:to>
                                        <p:strVal val="visible"/>
                                      </p:to>
                                    </p:set>
                                    <p:animEffect transition="in" filter="fade">
                                      <p:cBhvr>
                                        <p:cTn id="33" dur="500"/>
                                        <p:tgtEl>
                                          <p:spTgt spid="327691"/>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327692"/>
                                        </p:tgtEl>
                                        <p:attrNameLst>
                                          <p:attrName>style.visibility</p:attrName>
                                        </p:attrNameLst>
                                      </p:cBhvr>
                                      <p:to>
                                        <p:strVal val="visible"/>
                                      </p:to>
                                    </p:set>
                                    <p:animEffect transition="in" filter="fade">
                                      <p:cBhvr>
                                        <p:cTn id="37" dur="500"/>
                                        <p:tgtEl>
                                          <p:spTgt spid="327692"/>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327686"/>
                                        </p:tgtEl>
                                        <p:attrNameLst>
                                          <p:attrName>style.visibility</p:attrName>
                                        </p:attrNameLst>
                                      </p:cBhvr>
                                      <p:to>
                                        <p:strVal val="visible"/>
                                      </p:to>
                                    </p:set>
                                    <p:animEffect transition="in" filter="fade">
                                      <p:cBhvr>
                                        <p:cTn id="41" dur="500"/>
                                        <p:tgtEl>
                                          <p:spTgt spid="32768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27695"/>
                                        </p:tgtEl>
                                        <p:attrNameLst>
                                          <p:attrName>style.visibility</p:attrName>
                                        </p:attrNameLst>
                                      </p:cBhvr>
                                      <p:to>
                                        <p:strVal val="visible"/>
                                      </p:to>
                                    </p:set>
                                    <p:animEffect transition="in" filter="fade">
                                      <p:cBhvr>
                                        <p:cTn id="46" dur="500"/>
                                        <p:tgtEl>
                                          <p:spTgt spid="327695"/>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327696"/>
                                        </p:tgtEl>
                                        <p:attrNameLst>
                                          <p:attrName>style.visibility</p:attrName>
                                        </p:attrNameLst>
                                      </p:cBhvr>
                                      <p:to>
                                        <p:strVal val="visible"/>
                                      </p:to>
                                    </p:set>
                                    <p:animEffect transition="in" filter="fade">
                                      <p:cBhvr>
                                        <p:cTn id="50" dur="500"/>
                                        <p:tgtEl>
                                          <p:spTgt spid="32769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27700"/>
                                        </p:tgtEl>
                                        <p:attrNameLst>
                                          <p:attrName>style.visibility</p:attrName>
                                        </p:attrNameLst>
                                      </p:cBhvr>
                                      <p:to>
                                        <p:strVal val="visible"/>
                                      </p:to>
                                    </p:set>
                                    <p:animEffect transition="in" filter="fade">
                                      <p:cBhvr>
                                        <p:cTn id="55" dur="500"/>
                                        <p:tgtEl>
                                          <p:spTgt spid="32770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27702"/>
                                        </p:tgtEl>
                                        <p:attrNameLst>
                                          <p:attrName>style.visibility</p:attrName>
                                        </p:attrNameLst>
                                      </p:cBhvr>
                                      <p:to>
                                        <p:strVal val="visible"/>
                                      </p:to>
                                    </p:set>
                                    <p:animEffect transition="in" filter="fade">
                                      <p:cBhvr>
                                        <p:cTn id="60" dur="500"/>
                                        <p:tgtEl>
                                          <p:spTgt spid="32770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27703"/>
                                        </p:tgtEl>
                                        <p:attrNameLst>
                                          <p:attrName>style.visibility</p:attrName>
                                        </p:attrNameLst>
                                      </p:cBhvr>
                                      <p:to>
                                        <p:strVal val="visible"/>
                                      </p:to>
                                    </p:set>
                                    <p:animEffect transition="in" filter="fade">
                                      <p:cBhvr>
                                        <p:cTn id="65" dur="500"/>
                                        <p:tgtEl>
                                          <p:spTgt spid="327703"/>
                                        </p:tgtEl>
                                      </p:cBhvr>
                                    </p:animEffect>
                                  </p:childTnLst>
                                </p:cTn>
                              </p:par>
                              <p:par>
                                <p:cTn id="66" presetID="10" presetClass="entr" presetSubtype="0" fill="hold" nodeType="withEffect">
                                  <p:stCondLst>
                                    <p:cond delay="0"/>
                                  </p:stCondLst>
                                  <p:childTnLst>
                                    <p:set>
                                      <p:cBhvr>
                                        <p:cTn id="67" dur="1" fill="hold">
                                          <p:stCondLst>
                                            <p:cond delay="0"/>
                                          </p:stCondLst>
                                        </p:cTn>
                                        <p:tgtEl>
                                          <p:spTgt spid="327706"/>
                                        </p:tgtEl>
                                        <p:attrNameLst>
                                          <p:attrName>style.visibility</p:attrName>
                                        </p:attrNameLst>
                                      </p:cBhvr>
                                      <p:to>
                                        <p:strVal val="visible"/>
                                      </p:to>
                                    </p:set>
                                    <p:animEffect transition="in" filter="fade">
                                      <p:cBhvr>
                                        <p:cTn id="68" dur="500"/>
                                        <p:tgtEl>
                                          <p:spTgt spid="327706"/>
                                        </p:tgtEl>
                                      </p:cBhvr>
                                    </p:animEffect>
                                  </p:childTnLst>
                                </p:cTn>
                              </p:par>
                              <p:par>
                                <p:cTn id="69" presetID="10" presetClass="entr" presetSubtype="0" fill="hold" nodeType="withEffect">
                                  <p:stCondLst>
                                    <p:cond delay="0"/>
                                  </p:stCondLst>
                                  <p:childTnLst>
                                    <p:set>
                                      <p:cBhvr>
                                        <p:cTn id="70" dur="1" fill="hold">
                                          <p:stCondLst>
                                            <p:cond delay="0"/>
                                          </p:stCondLst>
                                        </p:cTn>
                                        <p:tgtEl>
                                          <p:spTgt spid="327707"/>
                                        </p:tgtEl>
                                        <p:attrNameLst>
                                          <p:attrName>style.visibility</p:attrName>
                                        </p:attrNameLst>
                                      </p:cBhvr>
                                      <p:to>
                                        <p:strVal val="visible"/>
                                      </p:to>
                                    </p:set>
                                    <p:animEffect transition="in" filter="fade">
                                      <p:cBhvr>
                                        <p:cTn id="71" dur="500"/>
                                        <p:tgtEl>
                                          <p:spTgt spid="327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6" grpId="0" animBg="1" autoUpdateAnimBg="0"/>
      <p:bldP spid="327687" grpId="0" animBg="1" autoUpdateAnimBg="0"/>
      <p:bldP spid="327689" grpId="0" animBg="1" autoUpdateAnimBg="0"/>
      <p:bldP spid="327691" grpId="0" animBg="1" autoUpdateAnimBg="0"/>
      <p:bldP spid="327695" grpId="0" animBg="1" autoUpdateAnimBg="0"/>
      <p:bldP spid="327696" grpId="0" animBg="1" autoUpdateAnimBg="0"/>
      <p:bldP spid="327700" grpId="0" animBg="1" autoUpdateAnimBg="0"/>
      <p:bldP spid="327702" grpId="0" animBg="1" autoUpdateAnimBg="0"/>
      <p:bldP spid="327703" grpId="0" animBg="1" autoUpdateAnimBg="0"/>
      <p:bldP spid="327684" grpId="0" animBg="1" autoUpdateAnimBg="0"/>
      <p:bldP spid="327685"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2"/>
          <p:cNvSpPr>
            <a:spLocks noGrp="1" noChangeArrowheads="1"/>
          </p:cNvSpPr>
          <p:nvPr>
            <p:ph type="title"/>
          </p:nvPr>
        </p:nvSpPr>
        <p:spPr/>
        <p:txBody>
          <a:bodyPr/>
          <a:lstStyle/>
          <a:p>
            <a:r>
              <a:rPr lang="en-US" altLang="zh-TW" dirty="0" smtClean="0"/>
              <a:t>The DIY Dilemma (Continued)</a:t>
            </a:r>
            <a:br>
              <a:rPr lang="en-US" altLang="zh-TW" dirty="0" smtClean="0"/>
            </a:br>
            <a:r>
              <a:rPr lang="en-US" altLang="zh-TW" sz="2800" dirty="0" smtClean="0"/>
              <a:t>Trade and Value Dates</a:t>
            </a:r>
            <a:endParaRPr lang="en-US" altLang="zh-TW" dirty="0" smtClean="0"/>
          </a:p>
        </p:txBody>
      </p:sp>
      <p:sp>
        <p:nvSpPr>
          <p:cNvPr id="173058" name="Rectangle 6"/>
          <p:cNvSpPr>
            <a:spLocks noGrp="1" noChangeArrowheads="1"/>
          </p:cNvSpPr>
          <p:nvPr>
            <p:ph type="body" idx="1"/>
          </p:nvPr>
        </p:nvSpPr>
        <p:spPr/>
        <p:txBody>
          <a:bodyPr/>
          <a:lstStyle/>
          <a:p>
            <a:r>
              <a:rPr lang="en-US" altLang="zh-TW" dirty="0" smtClean="0"/>
              <a:t>Sunny Bank </a:t>
            </a:r>
          </a:p>
        </p:txBody>
      </p:sp>
      <p:sp>
        <p:nvSpPr>
          <p:cNvPr id="510980" name="Rectangle 4"/>
          <p:cNvSpPr>
            <a:spLocks noGrp="1" noChangeArrowheads="1"/>
          </p:cNvSpPr>
          <p:nvPr>
            <p:ph sz="half" idx="2"/>
          </p:nvPr>
        </p:nvSpPr>
        <p:spPr/>
        <p:txBody>
          <a:bodyPr/>
          <a:lstStyle/>
          <a:p>
            <a:r>
              <a:rPr lang="en-US" altLang="zh-TW" dirty="0" smtClean="0"/>
              <a:t>Trade date : </a:t>
            </a:r>
            <a:r>
              <a:rPr lang="en-US" altLang="zh-TW" dirty="0" smtClean="0">
                <a:ea typeface="新細明體" charset="-120"/>
              </a:rPr>
              <a:t>Monday 4th January</a:t>
            </a:r>
            <a:endParaRPr lang="en-US" altLang="zh-TW" dirty="0" smtClean="0"/>
          </a:p>
          <a:p>
            <a:r>
              <a:rPr lang="en-US" altLang="zh-TW" dirty="0" smtClean="0"/>
              <a:t>Value date: </a:t>
            </a:r>
            <a:r>
              <a:rPr lang="en-US" altLang="zh-TW" dirty="0" smtClean="0">
                <a:ea typeface="新細明體" charset="-120"/>
              </a:rPr>
              <a:t>Wednesday 6th January</a:t>
            </a:r>
            <a:endParaRPr lang="en-US" altLang="zh-TW" dirty="0" smtClean="0"/>
          </a:p>
          <a:p>
            <a:r>
              <a:rPr lang="en-US" altLang="zh-TW" dirty="0" smtClean="0"/>
              <a:t>Maturity date : (applying modified business day): Monday 8</a:t>
            </a:r>
            <a:r>
              <a:rPr lang="en-US" altLang="zh-TW" baseline="30000" dirty="0" smtClean="0"/>
              <a:t>th</a:t>
            </a:r>
            <a:r>
              <a:rPr lang="en-US" altLang="zh-TW" dirty="0" smtClean="0"/>
              <a:t> March</a:t>
            </a:r>
          </a:p>
        </p:txBody>
      </p:sp>
      <p:sp>
        <p:nvSpPr>
          <p:cNvPr id="173060" name="Text Placeholder 8"/>
          <p:cNvSpPr>
            <a:spLocks noGrp="1"/>
          </p:cNvSpPr>
          <p:nvPr>
            <p:ph type="body" sz="quarter" idx="3"/>
          </p:nvPr>
        </p:nvSpPr>
        <p:spPr/>
        <p:txBody>
          <a:bodyPr/>
          <a:lstStyle/>
          <a:p>
            <a:r>
              <a:rPr lang="en-US" altLang="zh-TW" dirty="0" smtClean="0"/>
              <a:t>Lucky Gold</a:t>
            </a:r>
          </a:p>
        </p:txBody>
      </p:sp>
      <p:sp>
        <p:nvSpPr>
          <p:cNvPr id="510981" name="Rectangle 5"/>
          <p:cNvSpPr>
            <a:spLocks noGrp="1" noChangeArrowheads="1"/>
          </p:cNvSpPr>
          <p:nvPr>
            <p:ph sz="quarter" idx="4"/>
          </p:nvPr>
        </p:nvSpPr>
        <p:spPr/>
        <p:txBody>
          <a:bodyPr/>
          <a:lstStyle/>
          <a:p>
            <a:r>
              <a:rPr lang="en-US" altLang="zh-TW" dirty="0" smtClean="0"/>
              <a:t>Trade date : </a:t>
            </a:r>
            <a:r>
              <a:rPr lang="en-US" altLang="zh-TW" dirty="0" smtClean="0">
                <a:ea typeface="新細明體" charset="-120"/>
              </a:rPr>
              <a:t>Monday 4th January</a:t>
            </a:r>
            <a:endParaRPr lang="en-US" altLang="zh-TW" dirty="0" smtClean="0"/>
          </a:p>
          <a:p>
            <a:r>
              <a:rPr lang="en-US" altLang="zh-TW" dirty="0" smtClean="0"/>
              <a:t>Value date: </a:t>
            </a:r>
            <a:r>
              <a:rPr lang="en-US" altLang="zh-TW" dirty="0" smtClean="0">
                <a:ea typeface="新細明體" charset="-120"/>
              </a:rPr>
              <a:t>Wednesday 6th January</a:t>
            </a:r>
            <a:endParaRPr lang="en-US" altLang="zh-TW" dirty="0" smtClean="0"/>
          </a:p>
          <a:p>
            <a:r>
              <a:rPr lang="en-US" altLang="zh-TW" dirty="0" smtClean="0"/>
              <a:t>Maturity date : (applying modified business day): Monday 8</a:t>
            </a:r>
            <a:r>
              <a:rPr lang="en-US" altLang="zh-TW" baseline="30000" dirty="0" smtClean="0"/>
              <a:t>th</a:t>
            </a:r>
            <a:r>
              <a:rPr lang="en-US" altLang="zh-TW" dirty="0" smtClean="0"/>
              <a:t> March</a:t>
            </a:r>
          </a:p>
        </p:txBody>
      </p:sp>
      <p:sp>
        <p:nvSpPr>
          <p:cNvPr id="173062" name="Slide Number Placeholder 7"/>
          <p:cNvSpPr>
            <a:spLocks noGrp="1"/>
          </p:cNvSpPr>
          <p:nvPr>
            <p:ph type="sldNum" sz="quarter" idx="10"/>
          </p:nvPr>
        </p:nvSpPr>
        <p:spPr bwMode="auto">
          <a:noFill/>
          <a:ln>
            <a:miter lim="800000"/>
            <a:headEnd/>
            <a:tailEnd/>
          </a:ln>
        </p:spPr>
        <p:txBody>
          <a:bodyPr/>
          <a:lstStyle/>
          <a:p>
            <a:fld id="{CF5ACCB7-02C6-4DB4-9398-7E740AE6B5BC}" type="slidenum">
              <a:rPr lang="zh-TW" altLang="en-US" sz="1400"/>
              <a:pPr/>
              <a:t>71</a:t>
            </a:fld>
            <a:endParaRPr lang="en-US" altLang="zh-TW" sz="1400"/>
          </a:p>
        </p:txBody>
      </p:sp>
      <p:sp>
        <p:nvSpPr>
          <p:cNvPr id="10" name="TextBox 9"/>
          <p:cNvSpPr txBox="1"/>
          <p:nvPr/>
        </p:nvSpPr>
        <p:spPr>
          <a:xfrm>
            <a:off x="533400" y="5257800"/>
            <a:ext cx="8229600" cy="533400"/>
          </a:xfrm>
          <a:prstGeom prst="rect">
            <a:avLst/>
          </a:prstGeom>
        </p:spPr>
        <p:style>
          <a:lnRef idx="1">
            <a:schemeClr val="accent3"/>
          </a:lnRef>
          <a:fillRef idx="3">
            <a:schemeClr val="accent3"/>
          </a:fillRef>
          <a:effectRef idx="2">
            <a:schemeClr val="accent3"/>
          </a:effectRef>
          <a:fontRef idx="minor">
            <a:schemeClr val="lt1"/>
          </a:fontRef>
        </p:style>
        <p:txBody>
          <a:bodyPr wrap="none" anchor="ctr"/>
          <a:lstStyle/>
          <a:p>
            <a:pPr algn="ctr">
              <a:defRPr/>
            </a:pPr>
            <a:r>
              <a:rPr lang="en-US" altLang="zh-TW" b="1" dirty="0" smtClean="0"/>
              <a:t>Now we can calculate DTM using the relevant convention</a:t>
            </a:r>
            <a:endParaRPr lang="en-US" altLang="zh-TW" b="1" dirty="0"/>
          </a:p>
        </p:txBody>
      </p:sp>
      <p:sp>
        <p:nvSpPr>
          <p:cNvPr id="11"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0980"/>
                                        </p:tgtEl>
                                        <p:attrNameLst>
                                          <p:attrName>style.visibility</p:attrName>
                                        </p:attrNameLst>
                                      </p:cBhvr>
                                      <p:to>
                                        <p:strVal val="visible"/>
                                      </p:to>
                                    </p:set>
                                    <p:animEffect transition="in" filter="fade">
                                      <p:cBhvr>
                                        <p:cTn id="7" dur="500"/>
                                        <p:tgtEl>
                                          <p:spTgt spid="5109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0981"/>
                                        </p:tgtEl>
                                        <p:attrNameLst>
                                          <p:attrName>style.visibility</p:attrName>
                                        </p:attrNameLst>
                                      </p:cBhvr>
                                      <p:to>
                                        <p:strVal val="visible"/>
                                      </p:to>
                                    </p:set>
                                    <p:animEffect transition="in" filter="fade">
                                      <p:cBhvr>
                                        <p:cTn id="12" dur="500"/>
                                        <p:tgtEl>
                                          <p:spTgt spid="51098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p:bldP spid="510981" grpId="0"/>
      <p:bldP spid="1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The DIY Dilemma (Continued)</a:t>
            </a:r>
            <a:br>
              <a:rPr lang="en-US" altLang="zh-TW" dirty="0" smtClean="0"/>
            </a:br>
            <a:r>
              <a:rPr lang="en-US" altLang="zh-TW" sz="2800" dirty="0" smtClean="0"/>
              <a:t>DTM applying day count convention</a:t>
            </a:r>
            <a:endParaRPr lang="zh-TW" altLang="en-US" dirty="0"/>
          </a:p>
        </p:txBody>
      </p:sp>
      <p:sp>
        <p:nvSpPr>
          <p:cNvPr id="3" name="Text Placeholder 2"/>
          <p:cNvSpPr>
            <a:spLocks noGrp="1"/>
          </p:cNvSpPr>
          <p:nvPr>
            <p:ph type="body" idx="1"/>
          </p:nvPr>
        </p:nvSpPr>
        <p:spPr/>
        <p:txBody>
          <a:bodyPr/>
          <a:lstStyle/>
          <a:p>
            <a:r>
              <a:rPr lang="en-US" altLang="zh-TW" dirty="0" smtClean="0"/>
              <a:t>Sunny Bank </a:t>
            </a:r>
          </a:p>
        </p:txBody>
      </p:sp>
      <p:sp>
        <p:nvSpPr>
          <p:cNvPr id="4" name="Content Placeholder 3"/>
          <p:cNvSpPr>
            <a:spLocks noGrp="1"/>
          </p:cNvSpPr>
          <p:nvPr>
            <p:ph sz="half" idx="2"/>
          </p:nvPr>
        </p:nvSpPr>
        <p:spPr/>
        <p:txBody>
          <a:bodyPr/>
          <a:lstStyle/>
          <a:p>
            <a:r>
              <a:rPr lang="en-US" altLang="zh-TW" dirty="0" smtClean="0"/>
              <a:t>Day count convention: actual/365</a:t>
            </a:r>
          </a:p>
          <a:p>
            <a:r>
              <a:rPr lang="en-US" altLang="zh-TW" dirty="0" smtClean="0"/>
              <a:t>Means we count the actual number of days in the relevant months and 365 days in a year</a:t>
            </a:r>
          </a:p>
          <a:p>
            <a:r>
              <a:rPr lang="en-US" altLang="zh-TW" dirty="0" smtClean="0"/>
              <a:t>January = 25 days (31-6) + February 28 days + March 8 days</a:t>
            </a:r>
          </a:p>
          <a:p>
            <a:r>
              <a:rPr lang="en-US" altLang="zh-TW" dirty="0" smtClean="0"/>
              <a:t>DTM = 61 days</a:t>
            </a:r>
            <a:endParaRPr lang="zh-TW" altLang="en-US" dirty="0"/>
          </a:p>
        </p:txBody>
      </p:sp>
      <p:sp>
        <p:nvSpPr>
          <p:cNvPr id="5" name="Text Placeholder 4"/>
          <p:cNvSpPr>
            <a:spLocks noGrp="1"/>
          </p:cNvSpPr>
          <p:nvPr>
            <p:ph type="body" sz="quarter" idx="3"/>
          </p:nvPr>
        </p:nvSpPr>
        <p:spPr/>
        <p:txBody>
          <a:bodyPr/>
          <a:lstStyle/>
          <a:p>
            <a:r>
              <a:rPr lang="en-US" altLang="zh-TW" dirty="0" smtClean="0"/>
              <a:t>Lucky Gold</a:t>
            </a:r>
          </a:p>
        </p:txBody>
      </p:sp>
      <p:sp>
        <p:nvSpPr>
          <p:cNvPr id="6" name="Content Placeholder 5"/>
          <p:cNvSpPr>
            <a:spLocks noGrp="1"/>
          </p:cNvSpPr>
          <p:nvPr>
            <p:ph sz="quarter" idx="4"/>
          </p:nvPr>
        </p:nvSpPr>
        <p:spPr/>
        <p:txBody>
          <a:bodyPr/>
          <a:lstStyle/>
          <a:p>
            <a:r>
              <a:rPr lang="en-US" altLang="zh-TW" dirty="0" smtClean="0"/>
              <a:t>Day count convention: 30/360 </a:t>
            </a:r>
          </a:p>
          <a:p>
            <a:r>
              <a:rPr lang="en-US" altLang="zh-TW" dirty="0" smtClean="0"/>
              <a:t>Means each month is assumed to have 30 days and the year 360 days</a:t>
            </a:r>
          </a:p>
          <a:p>
            <a:r>
              <a:rPr lang="en-US" altLang="zh-TW" dirty="0" smtClean="0"/>
              <a:t>January = 24 days (30-6)+ February 30 days+ March 8 days</a:t>
            </a:r>
          </a:p>
          <a:p>
            <a:r>
              <a:rPr lang="en-US" altLang="zh-TW" dirty="0" smtClean="0"/>
              <a:t>DTM = 62 days</a:t>
            </a:r>
            <a:endParaRPr lang="zh-TW" altLang="en-US" dirty="0"/>
          </a:p>
        </p:txBody>
      </p:sp>
      <p:sp>
        <p:nvSpPr>
          <p:cNvPr id="7" name="Slide Number Placeholder 6"/>
          <p:cNvSpPr>
            <a:spLocks noGrp="1"/>
          </p:cNvSpPr>
          <p:nvPr>
            <p:ph type="sldNum" sz="quarter" idx="10"/>
          </p:nvPr>
        </p:nvSpPr>
        <p:spPr/>
        <p:txBody>
          <a:bodyPr/>
          <a:lstStyle/>
          <a:p>
            <a:fld id="{A2A392A0-7833-4D5B-9BE1-A1A348BA2E61}" type="slidenum">
              <a:rPr lang="zh-TW" altLang="en-US" smtClean="0"/>
              <a:pPr/>
              <a:t>72</a:t>
            </a:fld>
            <a:endParaRPr lang="en-US" altLang="zh-TW"/>
          </a:p>
        </p:txBody>
      </p:sp>
      <p:sp>
        <p:nvSpPr>
          <p:cNvPr id="9"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Grp="1" noChangeArrowheads="1"/>
          </p:cNvSpPr>
          <p:nvPr>
            <p:ph type="title"/>
          </p:nvPr>
        </p:nvSpPr>
        <p:spPr/>
        <p:txBody>
          <a:bodyPr/>
          <a:lstStyle/>
          <a:p>
            <a:r>
              <a:rPr lang="en-US" altLang="zh-TW" smtClean="0"/>
              <a:t>The DIY Dilemma Solution</a:t>
            </a:r>
          </a:p>
        </p:txBody>
      </p:sp>
      <p:sp>
        <p:nvSpPr>
          <p:cNvPr id="179202" name="Text Placeholder 10"/>
          <p:cNvSpPr>
            <a:spLocks noGrp="1"/>
          </p:cNvSpPr>
          <p:nvPr>
            <p:ph type="body" idx="1"/>
          </p:nvPr>
        </p:nvSpPr>
        <p:spPr>
          <a:xfrm>
            <a:off x="457200" y="1143000"/>
            <a:ext cx="4040188" cy="639762"/>
          </a:xfrm>
        </p:spPr>
        <p:txBody>
          <a:bodyPr/>
          <a:lstStyle/>
          <a:p>
            <a:r>
              <a:rPr lang="en-US" altLang="zh-TW" dirty="0" smtClean="0"/>
              <a:t>Sunny Bank </a:t>
            </a:r>
          </a:p>
        </p:txBody>
      </p:sp>
      <p:sp>
        <p:nvSpPr>
          <p:cNvPr id="179203" name="Rectangle 4"/>
          <p:cNvSpPr>
            <a:spLocks noGrp="1" noChangeArrowheads="1"/>
          </p:cNvSpPr>
          <p:nvPr>
            <p:ph sz="half" idx="2"/>
          </p:nvPr>
        </p:nvSpPr>
        <p:spPr>
          <a:xfrm>
            <a:off x="457200" y="1782762"/>
            <a:ext cx="4040188" cy="3768725"/>
          </a:xfrm>
        </p:spPr>
        <p:txBody>
          <a:bodyPr/>
          <a:lstStyle/>
          <a:p>
            <a:r>
              <a:rPr lang="en-US" altLang="zh-TW" dirty="0" smtClean="0"/>
              <a:t>Trade date : 4 January 2010</a:t>
            </a:r>
          </a:p>
          <a:p>
            <a:r>
              <a:rPr lang="en-US" altLang="zh-TW" dirty="0" smtClean="0"/>
              <a:t>Value date: 6 January</a:t>
            </a:r>
          </a:p>
          <a:p>
            <a:r>
              <a:rPr lang="en-US" altLang="zh-TW" dirty="0" smtClean="0"/>
              <a:t>Maturity date : 8 March</a:t>
            </a:r>
          </a:p>
          <a:p>
            <a:r>
              <a:rPr lang="en-US" altLang="zh-TW" dirty="0" smtClean="0"/>
              <a:t>DTM = 61</a:t>
            </a:r>
          </a:p>
          <a:p>
            <a:r>
              <a:rPr lang="en-US" altLang="zh-TW" dirty="0" smtClean="0"/>
              <a:t>Interest:= 10,000,000*3%*61/365 = 50,136.99</a:t>
            </a:r>
          </a:p>
        </p:txBody>
      </p:sp>
      <p:sp>
        <p:nvSpPr>
          <p:cNvPr id="179204" name="Text Placeholder 11"/>
          <p:cNvSpPr>
            <a:spLocks noGrp="1"/>
          </p:cNvSpPr>
          <p:nvPr>
            <p:ph type="body" sz="quarter" idx="3"/>
          </p:nvPr>
        </p:nvSpPr>
        <p:spPr>
          <a:xfrm>
            <a:off x="4645025" y="1143000"/>
            <a:ext cx="4041775" cy="639762"/>
          </a:xfrm>
        </p:spPr>
        <p:txBody>
          <a:bodyPr/>
          <a:lstStyle/>
          <a:p>
            <a:r>
              <a:rPr lang="en-US" altLang="zh-TW" dirty="0" smtClean="0"/>
              <a:t>Lucky Gold</a:t>
            </a:r>
          </a:p>
        </p:txBody>
      </p:sp>
      <p:sp>
        <p:nvSpPr>
          <p:cNvPr id="179205" name="Rectangle 5"/>
          <p:cNvSpPr>
            <a:spLocks noGrp="1" noChangeArrowheads="1"/>
          </p:cNvSpPr>
          <p:nvPr>
            <p:ph sz="quarter" idx="4"/>
          </p:nvPr>
        </p:nvSpPr>
        <p:spPr>
          <a:xfrm>
            <a:off x="4645025" y="1782762"/>
            <a:ext cx="4041775" cy="3768725"/>
          </a:xfrm>
        </p:spPr>
        <p:txBody>
          <a:bodyPr/>
          <a:lstStyle/>
          <a:p>
            <a:r>
              <a:rPr lang="en-US" altLang="zh-TW" dirty="0" smtClean="0"/>
              <a:t>Trade date : 4 January 2010</a:t>
            </a:r>
          </a:p>
          <a:p>
            <a:r>
              <a:rPr lang="en-US" altLang="zh-TW" dirty="0" smtClean="0"/>
              <a:t>Value date: 6 January</a:t>
            </a:r>
          </a:p>
          <a:p>
            <a:r>
              <a:rPr lang="en-US" altLang="zh-TW" dirty="0" smtClean="0"/>
              <a:t>Maturity date : 8 March</a:t>
            </a:r>
          </a:p>
          <a:p>
            <a:r>
              <a:rPr lang="en-US" altLang="zh-TW" dirty="0" smtClean="0"/>
              <a:t>DTM = 62</a:t>
            </a:r>
          </a:p>
          <a:p>
            <a:r>
              <a:rPr lang="en-US" altLang="zh-TW" dirty="0" smtClean="0"/>
              <a:t>Interest = 10,000,000*3%*62/360 = 51,666.67</a:t>
            </a:r>
          </a:p>
        </p:txBody>
      </p:sp>
      <p:sp>
        <p:nvSpPr>
          <p:cNvPr id="116744" name="Rectangle 7"/>
          <p:cNvSpPr>
            <a:spLocks noChangeArrowheads="1"/>
          </p:cNvSpPr>
          <p:nvPr/>
        </p:nvSpPr>
        <p:spPr bwMode="auto">
          <a:xfrm>
            <a:off x="762000" y="4419600"/>
            <a:ext cx="1600200" cy="457200"/>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zh-TW" altLang="en-US">
              <a:solidFill>
                <a:srgbClr val="000000"/>
              </a:solidFill>
              <a:cs typeface="Arial" charset="0"/>
            </a:endParaRPr>
          </a:p>
        </p:txBody>
      </p:sp>
      <p:sp>
        <p:nvSpPr>
          <p:cNvPr id="116745" name="Rectangle 8"/>
          <p:cNvSpPr>
            <a:spLocks noChangeArrowheads="1"/>
          </p:cNvSpPr>
          <p:nvPr/>
        </p:nvSpPr>
        <p:spPr bwMode="auto">
          <a:xfrm>
            <a:off x="4953000" y="4495800"/>
            <a:ext cx="1524000" cy="457200"/>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zh-TW" altLang="en-US">
              <a:solidFill>
                <a:srgbClr val="000000"/>
              </a:solidFill>
              <a:cs typeface="Arial" charset="0"/>
            </a:endParaRPr>
          </a:p>
        </p:txBody>
      </p:sp>
      <p:cxnSp>
        <p:nvCxnSpPr>
          <p:cNvPr id="116746" name="AutoShape 9"/>
          <p:cNvCxnSpPr>
            <a:cxnSpLocks noChangeShapeType="1"/>
            <a:stCxn id="116744" idx="2"/>
            <a:endCxn id="116745" idx="2"/>
          </p:cNvCxnSpPr>
          <p:nvPr/>
        </p:nvCxnSpPr>
        <p:spPr bwMode="auto">
          <a:xfrm rot="16200000" flipH="1">
            <a:off x="3600450" y="2838450"/>
            <a:ext cx="76200" cy="4152900"/>
          </a:xfrm>
          <a:prstGeom prst="curvedConnector3">
            <a:avLst>
              <a:gd name="adj1" fmla="val 400000"/>
            </a:avLst>
          </a:prstGeom>
          <a:ln>
            <a:headEnd type="triangle" w="med" len="med"/>
            <a:tailEnd type="triangle" w="med" len="med"/>
          </a:ln>
        </p:spPr>
        <p:style>
          <a:lnRef idx="2">
            <a:schemeClr val="accent2"/>
          </a:lnRef>
          <a:fillRef idx="1">
            <a:schemeClr val="lt1"/>
          </a:fillRef>
          <a:effectRef idx="0">
            <a:schemeClr val="accent2"/>
          </a:effectRef>
          <a:fontRef idx="minor">
            <a:schemeClr val="dk1"/>
          </a:fontRef>
        </p:style>
      </p:cxnSp>
      <p:sp>
        <p:nvSpPr>
          <p:cNvPr id="179209" name="Slide Number Placeholder 7"/>
          <p:cNvSpPr>
            <a:spLocks noGrp="1"/>
          </p:cNvSpPr>
          <p:nvPr>
            <p:ph type="sldNum" sz="quarter" idx="10"/>
          </p:nvPr>
        </p:nvSpPr>
        <p:spPr bwMode="auto">
          <a:noFill/>
          <a:ln>
            <a:miter lim="800000"/>
            <a:headEnd/>
            <a:tailEnd/>
          </a:ln>
        </p:spPr>
        <p:txBody>
          <a:bodyPr/>
          <a:lstStyle/>
          <a:p>
            <a:fld id="{9187582B-F1DB-4FA8-9751-536D79193FD5}" type="slidenum">
              <a:rPr lang="zh-TW" altLang="en-US" sz="1400"/>
              <a:pPr/>
              <a:t>73</a:t>
            </a:fld>
            <a:endParaRPr lang="en-US" altLang="zh-TW" sz="1400"/>
          </a:p>
        </p:txBody>
      </p:sp>
      <p:sp>
        <p:nvSpPr>
          <p:cNvPr id="14"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
        <p:nvSpPr>
          <p:cNvPr id="17" name="TextBox 16"/>
          <p:cNvSpPr txBox="1"/>
          <p:nvPr/>
        </p:nvSpPr>
        <p:spPr>
          <a:xfrm>
            <a:off x="533400" y="5257800"/>
            <a:ext cx="8229600" cy="533400"/>
          </a:xfrm>
          <a:prstGeom prst="rect">
            <a:avLst/>
          </a:prstGeom>
        </p:spPr>
        <p:style>
          <a:lnRef idx="1">
            <a:schemeClr val="accent3"/>
          </a:lnRef>
          <a:fillRef idx="3">
            <a:schemeClr val="accent3"/>
          </a:fillRef>
          <a:effectRef idx="2">
            <a:schemeClr val="accent3"/>
          </a:effectRef>
          <a:fontRef idx="minor">
            <a:schemeClr val="lt1"/>
          </a:fontRef>
        </p:style>
        <p:txBody>
          <a:bodyPr wrap="none" anchor="ctr"/>
          <a:lstStyle/>
          <a:p>
            <a:pPr algn="ctr">
              <a:defRPr/>
            </a:pPr>
            <a:r>
              <a:rPr lang="en-US" altLang="zh-TW" b="1" dirty="0" smtClean="0"/>
              <a:t>Ceteris paribus, DIY should invest in Lucky Gold bond</a:t>
            </a:r>
            <a:endParaRPr lang="en-US" altLang="zh-TW"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67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67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4" grpId="0" animBg="1"/>
      <p:bldP spid="116745" grpId="0" animBg="1"/>
      <p:bldP spid="17"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249" name="Rectangle 2"/>
          <p:cNvSpPr>
            <a:spLocks noGrp="1" noChangeArrowheads="1"/>
          </p:cNvSpPr>
          <p:nvPr>
            <p:ph type="title"/>
          </p:nvPr>
        </p:nvSpPr>
        <p:spPr/>
        <p:txBody>
          <a:bodyPr/>
          <a:lstStyle/>
          <a:p>
            <a:r>
              <a:rPr lang="en-US" altLang="zh-TW" dirty="0" smtClean="0"/>
              <a:t>Your turn!  Supreme Bank</a:t>
            </a:r>
          </a:p>
        </p:txBody>
      </p:sp>
      <p:sp>
        <p:nvSpPr>
          <p:cNvPr id="525315" name="Rectangle 3"/>
          <p:cNvSpPr>
            <a:spLocks noGrp="1" noChangeArrowheads="1"/>
          </p:cNvSpPr>
          <p:nvPr>
            <p:ph idx="1"/>
          </p:nvPr>
        </p:nvSpPr>
        <p:spPr>
          <a:xfrm>
            <a:off x="457200" y="1600200"/>
            <a:ext cx="8229600" cy="4343400"/>
          </a:xfrm>
        </p:spPr>
        <p:txBody>
          <a:bodyPr/>
          <a:lstStyle/>
          <a:p>
            <a:r>
              <a:rPr lang="en-US" altLang="zh-TW" smtClean="0"/>
              <a:t>Trade date: Friday 29 January 2010</a:t>
            </a:r>
          </a:p>
          <a:p>
            <a:r>
              <a:rPr lang="en-US" altLang="zh-TW" smtClean="0"/>
              <a:t>Supreme Bank (HK) Ltd borrows HK$ 50 million for 1 month from KS Lee Bankers (HK) Co at 5 % p.a.</a:t>
            </a:r>
          </a:p>
          <a:p>
            <a:r>
              <a:rPr lang="en-US" altLang="zh-TW" smtClean="0"/>
              <a:t>What amount of interest will Supreme Bank pay?</a:t>
            </a:r>
          </a:p>
        </p:txBody>
      </p:sp>
      <p:sp>
        <p:nvSpPr>
          <p:cNvPr id="181251" name="Slide Number Placeholder 7"/>
          <p:cNvSpPr>
            <a:spLocks noGrp="1"/>
          </p:cNvSpPr>
          <p:nvPr>
            <p:ph type="sldNum" sz="quarter" idx="10"/>
          </p:nvPr>
        </p:nvSpPr>
        <p:spPr bwMode="auto">
          <a:noFill/>
          <a:ln>
            <a:miter lim="800000"/>
            <a:headEnd/>
            <a:tailEnd/>
          </a:ln>
        </p:spPr>
        <p:txBody>
          <a:bodyPr/>
          <a:lstStyle/>
          <a:p>
            <a:fld id="{F3491833-2263-408E-931F-B0B31B42C00A}" type="slidenum">
              <a:rPr lang="zh-TW" altLang="en-US" sz="1400" b="1"/>
              <a:pPr/>
              <a:t>74</a:t>
            </a:fld>
            <a:endParaRPr lang="en-US" altLang="zh-TW" sz="1400" b="1"/>
          </a:p>
        </p:txBody>
      </p:sp>
      <p:sp>
        <p:nvSpPr>
          <p:cNvPr id="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5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5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5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ChangeArrowheads="1"/>
          </p:cNvSpPr>
          <p:nvPr>
            <p:ph type="title"/>
          </p:nvPr>
        </p:nvSpPr>
        <p:spPr/>
        <p:txBody>
          <a:bodyPr/>
          <a:lstStyle/>
          <a:p>
            <a:r>
              <a:rPr lang="en-US" altLang="zh-TW" smtClean="0"/>
              <a:t>Supreme Bank: What Do We Need to Know?</a:t>
            </a:r>
          </a:p>
        </p:txBody>
      </p:sp>
      <p:sp>
        <p:nvSpPr>
          <p:cNvPr id="526339" name="Rectangle 3"/>
          <p:cNvSpPr>
            <a:spLocks noGrp="1" noChangeArrowheads="1"/>
          </p:cNvSpPr>
          <p:nvPr>
            <p:ph idx="1"/>
          </p:nvPr>
        </p:nvSpPr>
        <p:spPr>
          <a:xfrm>
            <a:off x="457200" y="1600200"/>
            <a:ext cx="8229600" cy="4343400"/>
          </a:xfrm>
        </p:spPr>
        <p:txBody>
          <a:bodyPr/>
          <a:lstStyle/>
          <a:p>
            <a:r>
              <a:rPr lang="en-US" altLang="zh-TW" smtClean="0"/>
              <a:t>What is the market convention for value date?</a:t>
            </a:r>
          </a:p>
          <a:p>
            <a:pPr lvl="1"/>
            <a:r>
              <a:rPr lang="en-US" altLang="zh-TW" smtClean="0"/>
              <a:t>Deposits: spot (T + 2)</a:t>
            </a:r>
          </a:p>
          <a:p>
            <a:r>
              <a:rPr lang="en-US" altLang="zh-TW" smtClean="0"/>
              <a:t>What is the day count convention?</a:t>
            </a:r>
          </a:p>
          <a:p>
            <a:pPr lvl="1"/>
            <a:r>
              <a:rPr lang="en-US" altLang="zh-TW" smtClean="0"/>
              <a:t>Actual/365</a:t>
            </a:r>
          </a:p>
          <a:p>
            <a:r>
              <a:rPr lang="en-US" altLang="zh-TW" smtClean="0"/>
              <a:t>What is the business day definition?</a:t>
            </a:r>
          </a:p>
          <a:p>
            <a:pPr lvl="1"/>
            <a:r>
              <a:rPr lang="en-US" altLang="zh-TW" smtClean="0"/>
              <a:t>Banking days in HK</a:t>
            </a:r>
          </a:p>
          <a:p>
            <a:pPr lvl="1"/>
            <a:r>
              <a:rPr lang="en-US" altLang="zh-TW" smtClean="0"/>
              <a:t>Modified Following applies to maturity date</a:t>
            </a:r>
          </a:p>
        </p:txBody>
      </p:sp>
      <p:sp>
        <p:nvSpPr>
          <p:cNvPr id="182275" name="Slide Number Placeholder 7"/>
          <p:cNvSpPr>
            <a:spLocks noGrp="1"/>
          </p:cNvSpPr>
          <p:nvPr>
            <p:ph type="sldNum" sz="quarter" idx="10"/>
          </p:nvPr>
        </p:nvSpPr>
        <p:spPr bwMode="auto">
          <a:noFill/>
          <a:ln>
            <a:miter lim="800000"/>
            <a:headEnd/>
            <a:tailEnd/>
          </a:ln>
        </p:spPr>
        <p:txBody>
          <a:bodyPr/>
          <a:lstStyle/>
          <a:p>
            <a:fld id="{48B3DDC3-CB32-4862-85A8-3790F56B9905}" type="slidenum">
              <a:rPr lang="zh-TW" altLang="en-US" sz="1400" b="1"/>
              <a:pPr/>
              <a:t>75</a:t>
            </a:fld>
            <a:endParaRPr lang="en-US" altLang="zh-TW" sz="1400" b="1"/>
          </a:p>
        </p:txBody>
      </p:sp>
      <p:sp>
        <p:nvSpPr>
          <p:cNvPr id="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6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6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63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63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63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63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a:spLocks noGrp="1" noChangeArrowheads="1"/>
          </p:cNvSpPr>
          <p:nvPr>
            <p:ph type="title"/>
          </p:nvPr>
        </p:nvSpPr>
        <p:spPr/>
        <p:txBody>
          <a:bodyPr/>
          <a:lstStyle/>
          <a:p>
            <a:r>
              <a:rPr lang="en-US" altLang="zh-TW" smtClean="0"/>
              <a:t>Supreme Bank Solution Steps</a:t>
            </a:r>
          </a:p>
        </p:txBody>
      </p:sp>
      <p:sp>
        <p:nvSpPr>
          <p:cNvPr id="527363" name="Rectangle 3"/>
          <p:cNvSpPr>
            <a:spLocks noGrp="1" noChangeArrowheads="1"/>
          </p:cNvSpPr>
          <p:nvPr>
            <p:ph idx="1"/>
          </p:nvPr>
        </p:nvSpPr>
        <p:spPr>
          <a:xfrm>
            <a:off x="457200" y="1600200"/>
            <a:ext cx="8229600" cy="4343400"/>
          </a:xfrm>
        </p:spPr>
        <p:txBody>
          <a:bodyPr>
            <a:normAutofit fontScale="92500" lnSpcReduction="20000"/>
          </a:bodyPr>
          <a:lstStyle/>
          <a:p>
            <a:pPr>
              <a:defRPr/>
            </a:pPr>
            <a:r>
              <a:rPr lang="en-US" altLang="zh-TW" dirty="0" smtClean="0">
                <a:ea typeface="新細明體" charset="-120"/>
              </a:rPr>
              <a:t>First calculate the Value Date</a:t>
            </a:r>
          </a:p>
          <a:p>
            <a:pPr lvl="1">
              <a:defRPr/>
            </a:pPr>
            <a:r>
              <a:rPr lang="en-US" altLang="zh-TW" dirty="0" smtClean="0">
                <a:ea typeface="新細明體" charset="-120"/>
              </a:rPr>
              <a:t>V = T + 2</a:t>
            </a:r>
          </a:p>
          <a:p>
            <a:pPr lvl="1">
              <a:defRPr/>
            </a:pPr>
            <a:r>
              <a:rPr lang="en-US" altLang="zh-TW" dirty="0" smtClean="0">
                <a:ea typeface="新細明體" charset="-120"/>
              </a:rPr>
              <a:t>V = </a:t>
            </a:r>
          </a:p>
          <a:p>
            <a:pPr>
              <a:defRPr/>
            </a:pPr>
            <a:r>
              <a:rPr lang="en-US" altLang="zh-TW" dirty="0" smtClean="0">
                <a:ea typeface="新細明體" charset="-120"/>
              </a:rPr>
              <a:t>Then determine the Maturity Date</a:t>
            </a:r>
          </a:p>
          <a:p>
            <a:pPr lvl="1">
              <a:defRPr/>
            </a:pPr>
            <a:r>
              <a:rPr lang="en-US" altLang="zh-TW" dirty="0" smtClean="0">
                <a:ea typeface="新細明體" charset="-120"/>
              </a:rPr>
              <a:t>M = V </a:t>
            </a:r>
            <a:r>
              <a:rPr lang="en-US" altLang="zh-TW" smtClean="0">
                <a:ea typeface="新細明體" charset="-120"/>
              </a:rPr>
              <a:t>+  </a:t>
            </a:r>
            <a:r>
              <a:rPr lang="en-US" altLang="zh-TW" dirty="0" smtClean="0">
                <a:ea typeface="新細明體" charset="-120"/>
              </a:rPr>
              <a:t>(calendar) month adjusted by the business day convention</a:t>
            </a:r>
          </a:p>
          <a:p>
            <a:pPr lvl="1">
              <a:defRPr/>
            </a:pPr>
            <a:r>
              <a:rPr lang="en-US" altLang="zh-TW" dirty="0" smtClean="0">
                <a:ea typeface="新細明體" charset="-120"/>
              </a:rPr>
              <a:t>M =</a:t>
            </a:r>
          </a:p>
          <a:p>
            <a:pPr>
              <a:defRPr/>
            </a:pPr>
            <a:r>
              <a:rPr lang="en-US" altLang="zh-TW" dirty="0" smtClean="0">
                <a:ea typeface="新細明體" charset="-120"/>
              </a:rPr>
              <a:t>Calculate DTM</a:t>
            </a:r>
          </a:p>
          <a:p>
            <a:pPr lvl="1">
              <a:defRPr/>
            </a:pPr>
            <a:r>
              <a:rPr lang="en-US" altLang="zh-TW" dirty="0" smtClean="0">
                <a:ea typeface="新細明體" charset="-120"/>
              </a:rPr>
              <a:t>DTM =</a:t>
            </a:r>
          </a:p>
          <a:p>
            <a:pPr>
              <a:defRPr/>
            </a:pPr>
            <a:r>
              <a:rPr lang="en-US" altLang="zh-TW" dirty="0" smtClean="0">
                <a:ea typeface="新細明體" charset="-120"/>
              </a:rPr>
              <a:t>Calculate interest applying day count convention</a:t>
            </a:r>
          </a:p>
          <a:p>
            <a:pPr lvl="1">
              <a:defRPr/>
            </a:pPr>
            <a:r>
              <a:rPr lang="en-US" altLang="zh-TW" dirty="0" smtClean="0">
                <a:ea typeface="新細明體" charset="-120"/>
              </a:rPr>
              <a:t>Interest =</a:t>
            </a:r>
          </a:p>
        </p:txBody>
      </p:sp>
      <p:sp>
        <p:nvSpPr>
          <p:cNvPr id="183299" name="Slide Number Placeholder 7"/>
          <p:cNvSpPr>
            <a:spLocks noGrp="1"/>
          </p:cNvSpPr>
          <p:nvPr>
            <p:ph type="sldNum" sz="quarter" idx="10"/>
          </p:nvPr>
        </p:nvSpPr>
        <p:spPr bwMode="auto">
          <a:noFill/>
          <a:ln>
            <a:miter lim="800000"/>
            <a:headEnd/>
            <a:tailEnd/>
          </a:ln>
        </p:spPr>
        <p:txBody>
          <a:bodyPr/>
          <a:lstStyle/>
          <a:p>
            <a:fld id="{FB577793-36A1-40FA-9AEB-4A71B3713848}" type="slidenum">
              <a:rPr lang="zh-TW" altLang="en-US" sz="1400" b="1"/>
              <a:pPr/>
              <a:t>76</a:t>
            </a:fld>
            <a:endParaRPr lang="en-US" altLang="zh-TW" sz="1400" b="1"/>
          </a:p>
        </p:txBody>
      </p:sp>
      <p:sp>
        <p:nvSpPr>
          <p:cNvPr id="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7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73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73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73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73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73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73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736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2736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273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Supreme Bank solution</a:t>
            </a:r>
            <a:endParaRPr lang="zh-TW" altLang="en-US" dirty="0"/>
          </a:p>
        </p:txBody>
      </p:sp>
      <p:sp>
        <p:nvSpPr>
          <p:cNvPr id="3" name="Content Placeholder 2"/>
          <p:cNvSpPr>
            <a:spLocks noGrp="1"/>
          </p:cNvSpPr>
          <p:nvPr>
            <p:ph idx="1"/>
          </p:nvPr>
        </p:nvSpPr>
        <p:spPr/>
        <p:txBody>
          <a:bodyPr/>
          <a:lstStyle/>
          <a:p>
            <a:r>
              <a:rPr lang="en-US" altLang="zh-TW" dirty="0" smtClean="0"/>
              <a:t>Trade date: 29 January (Friday)</a:t>
            </a:r>
          </a:p>
          <a:p>
            <a:r>
              <a:rPr lang="en-US" altLang="zh-TW" dirty="0" smtClean="0"/>
              <a:t>Value date: 2 February (Tuesday)</a:t>
            </a:r>
          </a:p>
          <a:p>
            <a:r>
              <a:rPr lang="en-US" altLang="zh-TW" dirty="0" smtClean="0"/>
              <a:t>Maturity date: 2 March (Tuesday)</a:t>
            </a:r>
          </a:p>
          <a:p>
            <a:r>
              <a:rPr lang="en-US" altLang="zh-TW" dirty="0" smtClean="0"/>
              <a:t>DTM: 28</a:t>
            </a:r>
          </a:p>
          <a:p>
            <a:r>
              <a:rPr lang="en-US" altLang="zh-TW" dirty="0" smtClean="0"/>
              <a:t>Convention: actual/365</a:t>
            </a:r>
          </a:p>
          <a:p>
            <a:r>
              <a:rPr lang="en-US" altLang="zh-TW" dirty="0" smtClean="0"/>
              <a:t>Interest: 191,780.82</a:t>
            </a:r>
            <a:r>
              <a:rPr lang="zh-TW" altLang="en-US" dirty="0" smtClean="0"/>
              <a:t> </a:t>
            </a:r>
            <a:endParaRPr lang="zh-TW" altLang="en-US" dirty="0"/>
          </a:p>
        </p:txBody>
      </p:sp>
      <p:sp>
        <p:nvSpPr>
          <p:cNvPr id="4" name="Slide Number Placeholder 3"/>
          <p:cNvSpPr>
            <a:spLocks noGrp="1"/>
          </p:cNvSpPr>
          <p:nvPr>
            <p:ph type="sldNum" sz="quarter" idx="10"/>
          </p:nvPr>
        </p:nvSpPr>
        <p:spPr/>
        <p:txBody>
          <a:bodyPr/>
          <a:lstStyle/>
          <a:p>
            <a:fld id="{F6DADB37-B486-47D3-B14E-9E6554E51B0E}" type="slidenum">
              <a:rPr lang="zh-TW" altLang="en-US" smtClean="0"/>
              <a:pPr/>
              <a:t>77</a:t>
            </a:fld>
            <a:endParaRPr lang="en-US" altLang="zh-TW"/>
          </a:p>
        </p:txBody>
      </p:sp>
      <p:sp>
        <p:nvSpPr>
          <p:cNvPr id="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tLang="en-US" sz="4000" dirty="0" smtClean="0"/>
              <a:t>Key Formulas: Bond Price</a:t>
            </a:r>
          </a:p>
        </p:txBody>
      </p:sp>
      <p:sp>
        <p:nvSpPr>
          <p:cNvPr id="79874" name="Rectangle 6"/>
          <p:cNvSpPr>
            <a:spLocks noGrp="1" noChangeArrowheads="1"/>
          </p:cNvSpPr>
          <p:nvPr>
            <p:ph type="body" idx="1"/>
          </p:nvPr>
        </p:nvSpPr>
        <p:spPr>
          <a:xfrm>
            <a:off x="457200" y="1524000"/>
            <a:ext cx="8229600" cy="4525963"/>
          </a:xfrm>
        </p:spPr>
        <p:txBody>
          <a:bodyPr>
            <a:normAutofit/>
          </a:bodyPr>
          <a:lstStyle/>
          <a:p>
            <a:r>
              <a:rPr lang="en-US" altLang="en-US" sz="2400" dirty="0" smtClean="0"/>
              <a:t>If </a:t>
            </a:r>
            <a:r>
              <a:rPr lang="en-US" altLang="en-US" sz="2400" i="1" dirty="0" smtClean="0"/>
              <a:t>P</a:t>
            </a:r>
            <a:r>
              <a:rPr lang="en-US" altLang="en-US" sz="2400" dirty="0" smtClean="0"/>
              <a:t>=0 that is our mortgage case (in part I),</a:t>
            </a:r>
          </a:p>
          <a:p>
            <a:r>
              <a:rPr lang="en-US" altLang="en-US" sz="2400" dirty="0" smtClean="0"/>
              <a:t>If </a:t>
            </a:r>
            <a:r>
              <a:rPr lang="en-US" altLang="en-US" sz="2400" i="1" dirty="0" smtClean="0"/>
              <a:t>P</a:t>
            </a:r>
            <a:r>
              <a:rPr lang="en-US" altLang="en-US" sz="2400" dirty="0" smtClean="0"/>
              <a:t>=0 and </a:t>
            </a:r>
            <a:r>
              <a:rPr lang="en-US" altLang="en-US" sz="2400" i="1" dirty="0" smtClean="0"/>
              <a:t>n</a:t>
            </a:r>
            <a:r>
              <a:rPr lang="en-US" altLang="en-US" sz="2400" dirty="0" smtClean="0"/>
              <a:t>=</a:t>
            </a:r>
            <a:r>
              <a:rPr lang="en-US" altLang="en-US" sz="2400" dirty="0" smtClean="0">
                <a:sym typeface="Symbol"/>
              </a:rPr>
              <a:t></a:t>
            </a:r>
            <a:r>
              <a:rPr lang="en-US" altLang="en-US" sz="2400" dirty="0" smtClean="0"/>
              <a:t>  AND </a:t>
            </a:r>
            <a:r>
              <a:rPr lang="en-US" altLang="en-US" sz="2400" i="1" dirty="0" err="1" smtClean="0"/>
              <a:t>i</a:t>
            </a:r>
            <a:r>
              <a:rPr lang="en-US" altLang="en-US" sz="2400" dirty="0" smtClean="0"/>
              <a:t> &gt; 0, then it is a consol or a perpetual bond:</a:t>
            </a:r>
          </a:p>
          <a:p>
            <a:endParaRPr lang="en-US" altLang="en-US" sz="2400" dirty="0" smtClean="0"/>
          </a:p>
          <a:p>
            <a:r>
              <a:rPr lang="en-US" altLang="en-US" sz="2400" dirty="0" smtClean="0"/>
              <a:t>If </a:t>
            </a:r>
            <a:r>
              <a:rPr lang="en-US" altLang="en-US" sz="2400" i="1" dirty="0" smtClean="0"/>
              <a:t>C</a:t>
            </a:r>
            <a:r>
              <a:rPr lang="en-US" altLang="en-US" sz="2400" dirty="0" smtClean="0"/>
              <a:t>= 0 it is a Zero-Coupon Bond:</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8</a:t>
            </a:fld>
            <a:endParaRPr lang="en-US" altLang="en-US"/>
          </a:p>
        </p:txBody>
      </p:sp>
      <p:sp>
        <p:nvSpPr>
          <p:cNvPr id="5" name="Footer Placeholder 4"/>
          <p:cNvSpPr>
            <a:spLocks noGrp="1"/>
          </p:cNvSpPr>
          <p:nvPr>
            <p:ph type="ftr" sz="quarter" idx="11"/>
          </p:nvPr>
        </p:nvSpPr>
        <p:spPr/>
        <p:txBody>
          <a:bodyPr/>
          <a:lstStyle/>
          <a:p>
            <a:pPr>
              <a:defRPr/>
            </a:pPr>
            <a:r>
              <a:rPr lang="en-US" altLang="en-US" dirty="0"/>
              <a:t>Bond Basics</a:t>
            </a:r>
          </a:p>
        </p:txBody>
      </p:sp>
      <p:pic>
        <p:nvPicPr>
          <p:cNvPr id="371715" name="Picture 3"/>
          <p:cNvPicPr>
            <a:picLocks noChangeAspect="1" noChangeArrowheads="1"/>
          </p:cNvPicPr>
          <p:nvPr/>
        </p:nvPicPr>
        <p:blipFill>
          <a:blip r:embed="rId3" cstate="print"/>
          <a:srcRect/>
          <a:stretch>
            <a:fillRect/>
          </a:stretch>
        </p:blipFill>
        <p:spPr bwMode="auto">
          <a:xfrm>
            <a:off x="1139825" y="4759325"/>
            <a:ext cx="6864350" cy="650875"/>
          </a:xfrm>
          <a:prstGeom prst="rect">
            <a:avLst/>
          </a:prstGeom>
          <a:noFill/>
          <a:ln w="9525">
            <a:noFill/>
            <a:miter lim="800000"/>
            <a:headEnd/>
            <a:tailEnd/>
          </a:ln>
          <a:effectLst/>
        </p:spPr>
      </p:pic>
      <p:pic>
        <p:nvPicPr>
          <p:cNvPr id="371716" name="Picture 4"/>
          <p:cNvPicPr>
            <a:picLocks noChangeAspect="1" noChangeArrowheads="1"/>
          </p:cNvPicPr>
          <p:nvPr/>
        </p:nvPicPr>
        <p:blipFill>
          <a:blip r:embed="rId4" cstate="print"/>
          <a:srcRect/>
          <a:stretch>
            <a:fillRect/>
          </a:stretch>
        </p:blipFill>
        <p:spPr bwMode="auto">
          <a:xfrm>
            <a:off x="2095500" y="3213655"/>
            <a:ext cx="6864350" cy="612775"/>
          </a:xfrm>
          <a:prstGeom prst="rect">
            <a:avLst/>
          </a:prstGeom>
          <a:noFill/>
          <a:ln w="9525">
            <a:noFill/>
            <a:miter lim="800000"/>
            <a:headEnd/>
            <a:tailEnd/>
          </a:ln>
          <a:effectLst/>
        </p:spPr>
      </p:pic>
      <p:sp>
        <p:nvSpPr>
          <p:cNvPr id="2" name="Rectangle 1"/>
          <p:cNvSpPr/>
          <p:nvPr/>
        </p:nvSpPr>
        <p:spPr>
          <a:xfrm>
            <a:off x="1905000" y="3014663"/>
            <a:ext cx="20574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990600" y="4648200"/>
            <a:ext cx="2209800" cy="7921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Zero Coupon Bonds</a:t>
            </a:r>
            <a:endParaRPr lang="en-US" dirty="0"/>
          </a:p>
        </p:txBody>
      </p:sp>
      <p:sp>
        <p:nvSpPr>
          <p:cNvPr id="4" name="Slide Number Placeholder 3"/>
          <p:cNvSpPr>
            <a:spLocks noGrp="1"/>
          </p:cNvSpPr>
          <p:nvPr>
            <p:ph type="sldNum" sz="quarter" idx="11"/>
          </p:nvPr>
        </p:nvSpPr>
        <p:spPr/>
        <p:txBody>
          <a:bodyPr/>
          <a:lstStyle/>
          <a:p>
            <a:pPr>
              <a:defRPr/>
            </a:pPr>
            <a:fld id="{DD43D14F-EA8B-43E4-B169-114B5BB83D25}" type="slidenum">
              <a:rPr lang="en-US" altLang="en-US" smtClean="0"/>
              <a:pPr>
                <a:defRPr/>
              </a:pPr>
              <a:t>9</a:t>
            </a:fld>
            <a:endParaRPr lang="en-US" altLang="en-US"/>
          </a:p>
        </p:txBody>
      </p:sp>
    </p:spTree>
    <p:extLst>
      <p:ext uri="{BB962C8B-B14F-4D97-AF65-F5344CB8AC3E}">
        <p14:creationId xmlns:p14="http://schemas.microsoft.com/office/powerpoint/2010/main" val="731955955"/>
      </p:ext>
    </p:extLst>
  </p:cSld>
  <p:clrMapOvr>
    <a:masterClrMapping/>
  </p:clrMapOvr>
  <p:timing>
    <p:tnLst>
      <p:par>
        <p:cTn id="1" dur="indefinite" restart="never" nodeType="tmRoot"/>
      </p:par>
    </p:tnLst>
  </p:timing>
</p:sld>
</file>

<file path=ppt/theme/theme1.xml><?xml version="1.0" encoding="utf-8"?>
<a:theme xmlns:a="http://schemas.openxmlformats.org/drawingml/2006/main" name="HKUST Business 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accent1">
            <a:lumMod val="20000"/>
            <a:lumOff val="80000"/>
          </a:schemeClr>
        </a:solidFill>
      </a:spPr>
      <a:bodyPr vert="horz" lIns="91440" tIns="45720" rIns="91440" bIns="45720" rtlCol="0" anchor="ctr">
        <a:normAutofit/>
      </a:bodyPr>
      <a:lstStyle>
        <a:defPPr marL="0" marR="0" indent="0" algn="l" defTabSz="914400" rtl="0" eaLnBrk="1" fontAlgn="auto" latinLnBrk="0" hangingPunct="1">
          <a:lnSpc>
            <a:spcPct val="100000"/>
          </a:lnSpc>
          <a:spcBef>
            <a:spcPct val="0"/>
          </a:spcBef>
          <a:spcAft>
            <a:spcPts val="0"/>
          </a:spcAft>
          <a:buClrTx/>
          <a:buSzTx/>
          <a:buFontTx/>
          <a:buNone/>
          <a:tabLst/>
          <a:defRPr kumimoji="0" sz="4400" b="0" i="0" u="none" strike="noStrike" kern="1200" cap="none" spc="0" normalizeH="0" baseline="0" noProof="0" dirty="0" smtClean="0">
            <a:ln>
              <a:noFill/>
            </a:ln>
            <a:solidFill>
              <a:schemeClr val="tx1"/>
            </a:solidFill>
            <a:effectLst/>
            <a:uLnTx/>
            <a:uFillTx/>
            <a:latin typeface="+mj-lt"/>
            <a:ea typeface="+mj-ea"/>
            <a:cs typeface="+mj-cs"/>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10F4346924FD54F9299498371E6DC80" ma:contentTypeVersion="14" ma:contentTypeDescription="Create a new document." ma:contentTypeScope="" ma:versionID="f74183a905ebd8418fd5eaaaac2da408">
  <xsd:schema xmlns:xsd="http://www.w3.org/2001/XMLSchema" xmlns:xs="http://www.w3.org/2001/XMLSchema" xmlns:p="http://schemas.microsoft.com/office/2006/metadata/properties" xmlns:ns3="eade027f-faa8-4d0b-811b-220684f1c7d6" xmlns:ns4="4b9e29de-6306-42e0-9b78-a8f04289eb8a" targetNamespace="http://schemas.microsoft.com/office/2006/metadata/properties" ma:root="true" ma:fieldsID="87ee188b8382822d9456ea816cd14a8a" ns3:_="" ns4:_="">
    <xsd:import namespace="eade027f-faa8-4d0b-811b-220684f1c7d6"/>
    <xsd:import namespace="4b9e29de-6306-42e0-9b78-a8f04289eb8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de027f-faa8-4d0b-811b-220684f1c7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b9e29de-6306-42e0-9b78-a8f04289eb8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FD6AB3-EAAE-4960-AF54-8F1A9DBA9F0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b9e29de-6306-42e0-9b78-a8f04289eb8a"/>
    <ds:schemaRef ds:uri="http://purl.org/dc/elements/1.1/"/>
    <ds:schemaRef ds:uri="http://schemas.microsoft.com/office/2006/metadata/properties"/>
    <ds:schemaRef ds:uri="eade027f-faa8-4d0b-811b-220684f1c7d6"/>
    <ds:schemaRef ds:uri="http://www.w3.org/XML/1998/namespace"/>
    <ds:schemaRef ds:uri="http://purl.org/dc/dcmitype/"/>
  </ds:schemaRefs>
</ds:datastoreItem>
</file>

<file path=customXml/itemProps2.xml><?xml version="1.0" encoding="utf-8"?>
<ds:datastoreItem xmlns:ds="http://schemas.openxmlformats.org/officeDocument/2006/customXml" ds:itemID="{A301C659-1D18-4ADD-926B-E3663D163C25}">
  <ds:schemaRefs>
    <ds:schemaRef ds:uri="http://schemas.microsoft.com/sharepoint/v3/contenttype/forms"/>
  </ds:schemaRefs>
</ds:datastoreItem>
</file>

<file path=customXml/itemProps3.xml><?xml version="1.0" encoding="utf-8"?>
<ds:datastoreItem xmlns:ds="http://schemas.openxmlformats.org/officeDocument/2006/customXml" ds:itemID="{5A2D68A2-14AF-4376-A9B3-17C21D2B61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de027f-faa8-4d0b-811b-220684f1c7d6"/>
    <ds:schemaRef ds:uri="4b9e29de-6306-42e0-9b78-a8f04289eb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HKUST Business School</Template>
  <TotalTime>3834</TotalTime>
  <Words>6368</Words>
  <Application>Microsoft Office PowerPoint</Application>
  <PresentationFormat>On-screen Show (4:3)</PresentationFormat>
  <Paragraphs>892</Paragraphs>
  <Slides>77</Slides>
  <Notes>56</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2</vt:i4>
      </vt:variant>
      <vt:variant>
        <vt:lpstr>Slide Titles</vt:lpstr>
      </vt:variant>
      <vt:variant>
        <vt:i4>77</vt:i4>
      </vt:variant>
    </vt:vector>
  </HeadingPairs>
  <TitlesOfParts>
    <vt:vector size="94" baseType="lpstr">
      <vt:lpstr>ＭＳ Ｐゴシック</vt:lpstr>
      <vt:lpstr>宋体</vt:lpstr>
      <vt:lpstr>宋体</vt:lpstr>
      <vt:lpstr>Arial</vt:lpstr>
      <vt:lpstr>Arial Unicode MS</vt:lpstr>
      <vt:lpstr>Calibri</vt:lpstr>
      <vt:lpstr>新細明體</vt:lpstr>
      <vt:lpstr>新細明體</vt:lpstr>
      <vt:lpstr>Symbol</vt:lpstr>
      <vt:lpstr>Tahoma</vt:lpstr>
      <vt:lpstr>Times New Roman</vt:lpstr>
      <vt:lpstr>Verdana</vt:lpstr>
      <vt:lpstr>Wingdings</vt:lpstr>
      <vt:lpstr>Wingdings 2</vt:lpstr>
      <vt:lpstr>HKUST Business School</vt:lpstr>
      <vt:lpstr>Equation.DSMT4</vt:lpstr>
      <vt:lpstr>Equation</vt:lpstr>
      <vt:lpstr>FINA 1303 FOUNDATIONS OF INTEREST RATES Part II </vt:lpstr>
      <vt:lpstr>Course Map</vt:lpstr>
      <vt:lpstr>PowerPoint Presentation</vt:lpstr>
      <vt:lpstr>Bond Basics</vt:lpstr>
      <vt:lpstr>Bond Basics: Coupon Bond</vt:lpstr>
      <vt:lpstr>Coupon Bond</vt:lpstr>
      <vt:lpstr>Key Formulas: Bond Price</vt:lpstr>
      <vt:lpstr>Key Formulas: Bond Price</vt:lpstr>
      <vt:lpstr>Zero Coupon Bonds</vt:lpstr>
      <vt:lpstr>Zero-Coupon Bonds</vt:lpstr>
      <vt:lpstr>Zero-Coupon Bonds - Example</vt:lpstr>
      <vt:lpstr>Zero-Coupon Bonds </vt:lpstr>
      <vt:lpstr>Example: Yields for Different Maturities</vt:lpstr>
      <vt:lpstr>Example: Yields for Different Maturities</vt:lpstr>
      <vt:lpstr>Example: Yields for Different Maturities</vt:lpstr>
      <vt:lpstr>Example: Yields for Different Maturities</vt:lpstr>
      <vt:lpstr>Your Turn! </vt:lpstr>
      <vt:lpstr>Your Turn (PRS please)</vt:lpstr>
      <vt:lpstr>Solution: Yields for Different Maturities</vt:lpstr>
      <vt:lpstr>Solution: Yields for Different Maturities</vt:lpstr>
      <vt:lpstr>Solution: Yields for Different Maturities</vt:lpstr>
      <vt:lpstr>Example: Computing the Price of a Zero-Coupon Bond</vt:lpstr>
      <vt:lpstr>Example: Computing the Price of a Zero-Coupon Bond</vt:lpstr>
      <vt:lpstr>Zero-Coupon Yield Curve Consistent with the Bond Prices in Example</vt:lpstr>
      <vt:lpstr>Example: Computing the Price of a Zero-Coupon Bond</vt:lpstr>
      <vt:lpstr>Example: Computing the Price of a Zero-Coupon Bond</vt:lpstr>
      <vt:lpstr>Your Turn!</vt:lpstr>
      <vt:lpstr>Your Turn (PRS please)</vt:lpstr>
      <vt:lpstr>Solution: Computing the Price of a Zero-Coupon Bond</vt:lpstr>
      <vt:lpstr>Zero-Coupon Yield Curve Consistent with the Bond Prices in Example</vt:lpstr>
      <vt:lpstr>Solution: Computing the Price of a Zero-Coupon Bond</vt:lpstr>
      <vt:lpstr>U.S. Government Securities “Treasuries”</vt:lpstr>
      <vt:lpstr>Zero-Coupon Yield Curve</vt:lpstr>
      <vt:lpstr>Coupon Bonds</vt:lpstr>
      <vt:lpstr>Coupon Bonds</vt:lpstr>
      <vt:lpstr>Key Formulas: Bond Price</vt:lpstr>
      <vt:lpstr>Example: Computing the Yield to Maturity of a Coupon Bond </vt:lpstr>
      <vt:lpstr>Example: Computing the Yield to Maturity of a Coupon Bond</vt:lpstr>
      <vt:lpstr>Example: Computing the Yield to Maturity of a Coupon Bond</vt:lpstr>
      <vt:lpstr>Example: Computing the Yield to Maturity of a Coupon Bond</vt:lpstr>
      <vt:lpstr>Example: Computing a Bond Price from Its Yield to Maturity</vt:lpstr>
      <vt:lpstr>Example: Computing a Bond Price from Its Yield to Maturity</vt:lpstr>
      <vt:lpstr>Example: Computing a Bond Price from Its Yield to Maturity</vt:lpstr>
      <vt:lpstr>Your Turn!</vt:lpstr>
      <vt:lpstr>Your Turn (PRS please)</vt:lpstr>
      <vt:lpstr>Solution: Computing the Yield to Maturity of a Coupon Bond</vt:lpstr>
      <vt:lpstr>Solution: Computing the Yield to Maturity of a Coupon Bond</vt:lpstr>
      <vt:lpstr>Solution: Computing the Yield to Maturity of a Coupon Bond</vt:lpstr>
      <vt:lpstr>Bond Pricing Recap</vt:lpstr>
      <vt:lpstr>Bond Pricing</vt:lpstr>
      <vt:lpstr>Bond Pricing Example</vt:lpstr>
      <vt:lpstr>Bond Pricing Example</vt:lpstr>
      <vt:lpstr>Bond Pricing</vt:lpstr>
      <vt:lpstr>Interest for short term debt instruments</vt:lpstr>
      <vt:lpstr>Money Market ( 1 Year) Rates</vt:lpstr>
      <vt:lpstr>Simple Interest on Short Term Loans</vt:lpstr>
      <vt:lpstr>The DIY Dilemma</vt:lpstr>
      <vt:lpstr>The DIY Dilemma (Continued)</vt:lpstr>
      <vt:lpstr>The DIY Dilemma (Continued)</vt:lpstr>
      <vt:lpstr>Day Count Conventions</vt:lpstr>
      <vt:lpstr>PowerPoint Presentation</vt:lpstr>
      <vt:lpstr>The DIY Dilemma (Continued) Day Count Conventions</vt:lpstr>
      <vt:lpstr>The DIY Dilemma (Continued)</vt:lpstr>
      <vt:lpstr>The DIY Dilemma (Continued) Trade and Value Dates</vt:lpstr>
      <vt:lpstr>Trade, Value &amp; Maturity Dates</vt:lpstr>
      <vt:lpstr>Illustration: 1 Month Deposit</vt:lpstr>
      <vt:lpstr>The DIY Dilemma (Continued) Trade and Value Dates</vt:lpstr>
      <vt:lpstr>The DIY Dilemma (Continued) Business Day Definitions</vt:lpstr>
      <vt:lpstr>Business Day Conventions</vt:lpstr>
      <vt:lpstr>Business Day Conventions</vt:lpstr>
      <vt:lpstr>The DIY Dilemma (Continued) Trade and Value Dates</vt:lpstr>
      <vt:lpstr>The DIY Dilemma (Continued) DTM applying day count convention</vt:lpstr>
      <vt:lpstr>The DIY Dilemma Solution</vt:lpstr>
      <vt:lpstr>Your turn!  Supreme Bank</vt:lpstr>
      <vt:lpstr>Supreme Bank: What Do We Need to Know?</vt:lpstr>
      <vt:lpstr>Supreme Bank Solution Steps</vt:lpstr>
      <vt:lpstr>Supreme Bank solution</vt:lpstr>
    </vt:vector>
  </TitlesOfParts>
  <Company>HKUST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Institutions in Practice FINA 691B</dc:title>
  <dc:creator>vlafon</dc:creator>
  <cp:lastModifiedBy>Veronique J A LAFON-VINAIS</cp:lastModifiedBy>
  <cp:revision>397</cp:revision>
  <cp:lastPrinted>2022-02-21T03:59:36Z</cp:lastPrinted>
  <dcterms:created xsi:type="dcterms:W3CDTF">2009-10-21T08:48:32Z</dcterms:created>
  <dcterms:modified xsi:type="dcterms:W3CDTF">2022-02-21T03:59:40Z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0x010100110F4346924FD54F9299498371E6DC80</vt:lpwstr>
  </property>
</Properties>
</file>