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373" r:id="rId3"/>
    <p:sldId id="371" r:id="rId4"/>
    <p:sldId id="387" r:id="rId5"/>
    <p:sldId id="391" r:id="rId6"/>
    <p:sldId id="390" r:id="rId7"/>
    <p:sldId id="389" r:id="rId8"/>
    <p:sldId id="394" r:id="rId9"/>
    <p:sldId id="397" r:id="rId10"/>
    <p:sldId id="393" r:id="rId11"/>
    <p:sldId id="388" r:id="rId12"/>
    <p:sldId id="37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42" autoAdjust="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D60D8-BBD7-492D-B4BC-3258F7AC63DC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BD9A9-0054-4C89-A1BF-5FA5370D18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771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84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7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63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09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816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99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477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7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08B2D-9449-4CF8-88E5-C59029C9F34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02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11287-7CCA-8C3A-C373-4E8C0116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D1CAE5-7C7E-62D9-EC21-01562B157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5FBD1-8500-AED4-DCAD-B8496AB3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5E6B07-9498-174C-81BE-A6FEC2E6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08CF7-D6DE-164C-66DA-2D57321F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13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E73FC-C343-0D6F-E1B2-1C49B2C9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46D54F-3601-7F7A-AC8B-23F0552C2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65083-87D3-AD48-CE32-0318EBA2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6F4F23-3F41-ECE5-1FB9-A4BFB3BE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2F71DB-07D4-8C23-46FB-005C78F3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96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730AA2-1ECF-28D9-6374-0600971BD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6B7367-3AAA-B61C-2613-57A10C15E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87AF-2D09-BF11-CA92-418E0CDA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8DDDD0-2809-E2E3-B195-22FEAE87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6066B-FC76-7F69-CF4C-71AE4A3B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30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D9977-4553-D8D0-B33B-E6FE4CC3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3CB5D7-F025-9091-859E-EE255C127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750C0-719A-51AA-8E3E-D69FE3B3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9CA-BACE-4D95-A74A-F85E9AC836A4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C9504-C0C6-A39D-008F-4823D67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7660A-584A-578E-6D81-07547E1B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58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4005E-9D27-548C-B752-A1BD1B0E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A1643-0E0D-33E9-1B54-8CF75BAC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064C5-973D-A29E-FB82-CE84C66E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AF13-37E3-4036-9451-69A6123ACD41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CCB76-DE1A-0249-B93F-44D798BF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534D00-E400-80A7-E5FB-3EA4D481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30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D99C1-2378-BB59-D4A5-16B241D4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EC6FC6-B701-36D1-BA18-7BC6A01F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E89FA-0ED1-E198-A84C-1CF9A2D9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6E93-F9DD-4A80-BAAD-D384660324BA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974A0-424A-9C72-D30D-469E94C8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C157B3-8CBD-AB08-7CA2-079513CF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29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20A0B-35A8-9AC8-E10E-70B664DB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E29F1-C11D-9F25-8396-D84CDF322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DA206D-7AF3-D2ED-2889-9D4E77FC6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FF5472-705B-42AB-1488-876AA460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1B5D-A2BF-4105-9E0A-0CBFF4DDB0B9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969FCA-B3B3-8280-D4CE-863F5492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C4F8A-B842-7C3B-CC3F-C7D7F37C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6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E490D-A8A0-F54B-AE79-128FB60E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504B77-1F3B-20A2-C0CF-CD8AFBCB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8DD936-6AB1-390E-DB92-35658F4B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76BB50-6CF7-C5FB-9CB3-6A24C1369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64BB3C-229C-A754-AA71-FCF89C62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5885D5-90A0-BD61-EC69-BC261333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B90-77D1-4E61-8525-9C9B503412E8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1361F3-1C30-D463-CD0A-63D4D864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7D96F1-8C57-468B-5343-6CAC0D5C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6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8EFB-7A83-A479-04E1-E2DFD69D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3BBF96-B369-7DF2-7E09-8D7CF208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DD8-F568-4BD2-AC52-60B6C6E98BBD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34A397-3545-E4AD-407D-096177B8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59D978-565D-88FD-6CCB-A0F90E04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34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B396B9-9460-82AF-BE6C-49FAD5A6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8E38-F325-4395-B9A5-C44C05A2DBE5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66C224-75A5-C3EB-D9D7-A0CB7879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DD7E60-9118-9B0C-91AB-95C9D0A3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39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226B-790D-C113-77C7-85BC306C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6BB55-05D1-BC84-4EA1-5B3FC253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E2606-A532-5477-EB7D-C2FE62358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132E9F-AC3C-F8CC-ABFE-3F603624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ACC6-666F-439F-8FFC-88B3759FD829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5A9969-CBBF-E4B9-AC0E-57C4E9D1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D5FFEA-CF44-594B-6568-D5271D09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76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0D2BE-01E4-E165-0E87-B2FE03B7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D8B1D8-9500-AE8F-AC0A-2ABF4D65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5B6FDA-D772-7CED-FBB1-E85DF35E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368C73-9B44-4E76-C828-685121BA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E72F28-4AFE-CC84-8D62-25C647EA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60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063DB-DA60-2ADB-C9B2-EC2E3492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D4DC34-B581-D482-0F53-52D0A6CC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1BEC1F-6586-D48D-391C-C8E901696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4EBB19-FB71-F429-A25F-9DE90A2B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A9A-29C9-476E-8639-32C7BE0ACFA1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66C217-58AB-2392-C0BF-243F5C23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AADD80-376A-0D16-A1B1-AB0B3730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00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48F8B-B3CC-F403-8801-7564AC17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196CF-2F84-CB0D-0B4C-F3A7FD1B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9F2D33-AE77-BEB9-D4EF-2F370B62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49DF-65B4-470E-82C4-AA72EE4C3FA8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5659C-E9F7-60CF-DA51-7EB2F1EE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E6E9A4-E7FC-5DCF-0981-8FE02E71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40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CA856-FB8B-53B4-D15D-52477992D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2A8219-4A6F-70FA-FBC4-9D2613225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2143A-7CAF-A176-AF14-36817462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800E-2FAF-4E96-90FA-C5E63FDC0BB7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EE0472-E230-603E-D040-4B52C967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619052-852F-D370-45DF-4F1F41A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6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91E40-69E6-E7E8-8E04-9C8E6C7F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76338E-9F20-0290-C238-5A3D286F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95419-BF54-78DB-23F2-35BE0C29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A71EB-1EB9-CCD8-D0EF-C53B3373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5B998-2DB6-4115-FEAD-4CD18C37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92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CCB60-C35A-B1DA-53F3-E680F798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534EF-1391-D718-4947-5C2D0EDF6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65EFBB-D2BE-F4B8-477A-C0679107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1F6358-ADB3-3C53-7531-0A4CD3CD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AD41DF-6B76-288A-7F73-673046B8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359033-6BD4-D3D5-CE83-EFBAE334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34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09B60-BC0A-688E-7E47-1BDEA8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F766E5-E083-7B59-F5CB-08F2D478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1FD898-A5CA-7669-1FC1-0A872AB11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463D62-EE0D-A503-9F2E-08E16EFD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D63808-B9C0-F759-5D6D-621C8A17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756CE8-F77D-3E76-29C1-B35D4434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EF225A-B6BE-EC46-4E83-5F6A697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05AD1F-37B1-CB75-E472-646894AB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7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896C-AEEC-7D61-4801-1200DA05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31BBA3-24A5-F1F3-83CE-1EF535C1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DE8622-5A3E-0359-D4B1-D0A0AFF0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6E5A2F-79CF-92A2-C46F-14E8F88C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F5A36E-C85E-7031-574B-A4EB2923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213898-B2AA-D682-EE8A-A2659345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EC6AE7-0C46-FAFA-803A-3B80C9E6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00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4A225-233F-1793-F709-91D2EBA1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3E932-1676-CB61-5226-8D2AFA06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39776B-F690-0941-7D40-55C26F31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481878-9AB5-E05C-D75C-010CB5FB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3B3562-7BB7-4428-5ED1-7FC67A3B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38B412-69AD-F3D4-7927-245458F9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83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2D0DA-6D5D-C5D7-A5B5-7597A781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DB5B80-9D18-05FA-9B1F-2CA3CF729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25A4BB-FC5C-3A11-4A50-C00902E2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156B1-AAE7-D54E-5FA7-1DFEA2CF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DB31E2-37FF-1F29-9F08-BAB5E453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3702F5-AF1F-3CF1-D0C3-4C16036D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9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B6DE98-AAEB-395B-343B-C0760116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62531F-8422-4823-2CC2-9940970C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C9E991-4579-3B93-B97E-F9D97FE5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ED3CB-4860-4BCD-947E-00101827BB6E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89FC1-4FD9-2284-903D-8C5C2C87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B45D8-73CB-4647-4A0B-56BDCD74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B6EB-382F-491A-8F73-3C8AD2C4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5C10CE-13A7-2F88-5E7F-AE129C7E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BE2CA-1F4C-1EE1-E905-D397062C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F3D40-4F2A-673D-FE17-BBF7A9181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021D-3EB2-49EA-8317-8FAA835D4211}" type="datetime1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95B804-5B3F-0C92-7E8B-43F4B5D06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97B04-38FE-0BC7-0CFA-2A8BFBEEF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3B17-1EC7-48C2-ABF3-D4A29260E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2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CFAB2BD-D997-714B-FFAA-BB80DEAF8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Autofit/>
          </a:bodyPr>
          <a:lstStyle/>
          <a:p>
            <a:pPr algn="l"/>
            <a:r>
              <a:rPr lang="zh-TW" altLang="en-US" sz="2800" dirty="0">
                <a:latin typeface="Calibri (本文)"/>
                <a:ea typeface="微軟正黑體" panose="020B0604030504040204" pitchFamily="34" charset="-120"/>
              </a:rPr>
              <a:t>基於鱗塊形狀與空間特徵之狗鼻紋身分識別</a:t>
            </a:r>
            <a:br>
              <a:rPr lang="en-US" altLang="zh-TW" sz="2800" dirty="0">
                <a:latin typeface="Calibri (本文)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Calibri (本文)"/>
                <a:ea typeface="微軟正黑體" panose="020B0604030504040204" pitchFamily="34" charset="-120"/>
              </a:rPr>
              <a:t>Dog Nose-Print Identification Based on the Shape and Spatial Features of Scales</a:t>
            </a:r>
            <a:endParaRPr lang="zh-TW" altLang="en-US" sz="2800" dirty="0">
              <a:solidFill>
                <a:schemeClr val="accent1"/>
              </a:solidFill>
              <a:latin typeface="Calibri (本文)"/>
              <a:ea typeface="微軟正黑體" panose="020B0604030504040204" pitchFamily="34" charset="-12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0B19073-0346-5CB1-E0E8-EC99A72AA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書報討論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二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 日期 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2025/05/13</a:t>
            </a:r>
          </a:p>
          <a:p>
            <a:pPr algn="just"/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講者 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 詹永寬教授</a:t>
            </a:r>
          </a:p>
          <a:p>
            <a:pPr algn="just"/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學號 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11363142</a:t>
            </a:r>
            <a:endParaRPr lang="zh-TW" altLang="en-US" sz="2400" dirty="0">
              <a:latin typeface="Calibri (本文)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學生 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alibri (本文)"/>
                <a:ea typeface="微軟正黑體" panose="020B0604030504040204" pitchFamily="34" charset="-120"/>
              </a:rPr>
              <a:t> 蘇秀府</a:t>
            </a:r>
            <a:endParaRPr lang="en-US" altLang="zh-TW" sz="2400" dirty="0">
              <a:latin typeface="Calibri (本文)"/>
              <a:ea typeface="微軟正黑體" panose="020B0604030504040204" pitchFamily="34" charset="-120"/>
            </a:endParaRPr>
          </a:p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13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B4DF-AF32-D28E-2D16-60686F4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Calibri (本文)"/>
                <a:ea typeface="微軟正黑體" panose="020B0604030504040204" pitchFamily="34" charset="-120"/>
              </a:rPr>
              <a:t>狗鼻紋基準定位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7CDE83F-4F9F-7E16-44FB-A35155AE2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主要目的為在影像中自動定位鼻孔位置，並取得基準中心點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TW" sz="14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18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𝐵𝑥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𝑅𝑥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𝐵𝑦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𝑅𝑦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8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12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z="1200" dirty="0">
                    <a:latin typeface="Calibri (本文)"/>
                    <a:ea typeface="微軟正黑體" panose="020B0604030504040204" pitchFamily="34" charset="-120"/>
                  </a:rPr>
                  <a:t>計算的是</a:t>
                </a:r>
                <a:r>
                  <a:rPr lang="zh-TW" altLang="en-US" sz="1200" b="1" dirty="0">
                    <a:latin typeface="Calibri (本文)"/>
                    <a:ea typeface="微軟正黑體" panose="020B0604030504040204" pitchFamily="34" charset="-120"/>
                  </a:rPr>
                  <a:t>左右鼻孔中心點的加權平均座標</a:t>
                </a:r>
                <a:r>
                  <a:rPr lang="zh-TW" altLang="en-US" sz="1200" dirty="0">
                    <a:latin typeface="Calibri (本文)"/>
                    <a:ea typeface="微軟正黑體" panose="020B0604030504040204" pitchFamily="34" charset="-120"/>
                  </a:rPr>
                  <a:t>，權重分別依據對方的寬度與高度調整</a:t>
                </a:r>
                <a:endParaRPr lang="en-US" altLang="zh-TW" sz="12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z="1200" dirty="0">
                    <a:latin typeface="Calibri (本文)"/>
                    <a:ea typeface="微軟正黑體" panose="020B0604030504040204" pitchFamily="34" charset="-120"/>
                  </a:rPr>
                  <a:t>取得相對平衡的中點，能更準確對齊鼻子中央</a:t>
                </a: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7CDE83F-4F9F-7E16-44FB-A35155AE2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4" t="-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7F95A2A-2A6D-8C17-823B-3C48B64A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26" y="3765245"/>
            <a:ext cx="2319566" cy="2061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662BEBE-7B97-5BA8-947D-F109C1CC1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777" y="3765244"/>
            <a:ext cx="2319566" cy="2061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內容版面配置區 4">
            <a:extLst>
              <a:ext uri="{FF2B5EF4-FFF2-40B4-BE49-F238E27FC236}">
                <a16:creationId xmlns:a16="http://schemas.microsoft.com/office/drawing/2014/main" id="{AEDE3528-CBE5-43EB-EAEA-34B011BA139D}"/>
              </a:ext>
            </a:extLst>
          </p:cNvPr>
          <p:cNvSpPr txBox="1">
            <a:spLocks/>
          </p:cNvSpPr>
          <p:nvPr/>
        </p:nvSpPr>
        <p:spPr>
          <a:xfrm>
            <a:off x="6065168" y="5948281"/>
            <a:ext cx="2141482" cy="36361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1200" b="1" dirty="0">
                <a:solidFill>
                  <a:srgbClr val="0070C0"/>
                </a:solidFill>
                <a:latin typeface="Calibri (本文)"/>
                <a:ea typeface="微軟正黑體" panose="020B0604030504040204" pitchFamily="34" charset="-120"/>
              </a:rPr>
              <a:t>(a) </a:t>
            </a:r>
            <a:r>
              <a:rPr lang="en-US" altLang="zh-TW" sz="1200" b="1" dirty="0">
                <a:latin typeface="Calibri (本文)"/>
                <a:ea typeface="微軟正黑體" panose="020B0604030504040204" pitchFamily="34" charset="-120"/>
              </a:rPr>
              <a:t>YOLO </a:t>
            </a:r>
            <a:r>
              <a:rPr lang="zh-TW" altLang="en-US" sz="1200" b="1" dirty="0">
                <a:latin typeface="Calibri (本文)"/>
                <a:ea typeface="微軟正黑體" panose="020B0604030504040204" pitchFamily="34" charset="-120"/>
              </a:rPr>
              <a:t>切出兩鼻孔區域</a:t>
            </a:r>
          </a:p>
        </p:txBody>
      </p:sp>
      <p:sp>
        <p:nvSpPr>
          <p:cNvPr id="13" name="內容版面配置區 4">
            <a:extLst>
              <a:ext uri="{FF2B5EF4-FFF2-40B4-BE49-F238E27FC236}">
                <a16:creationId xmlns:a16="http://schemas.microsoft.com/office/drawing/2014/main" id="{0436E414-44D1-CE67-01C1-6FA90B77496A}"/>
              </a:ext>
            </a:extLst>
          </p:cNvPr>
          <p:cNvSpPr txBox="1">
            <a:spLocks/>
          </p:cNvSpPr>
          <p:nvPr/>
        </p:nvSpPr>
        <p:spPr>
          <a:xfrm>
            <a:off x="9003819" y="5960280"/>
            <a:ext cx="2141482" cy="36361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1200" b="1" dirty="0">
                <a:solidFill>
                  <a:srgbClr val="0070C0"/>
                </a:solidFill>
                <a:latin typeface="Calibri (本文)"/>
                <a:ea typeface="微軟正黑體" panose="020B0604030504040204" pitchFamily="34" charset="-120"/>
              </a:rPr>
              <a:t>(b) </a:t>
            </a:r>
            <a:r>
              <a:rPr lang="zh-TW" altLang="en-US" sz="1200" b="1" dirty="0">
                <a:latin typeface="Calibri (本文)"/>
                <a:ea typeface="微軟正黑體" panose="020B0604030504040204" pitchFamily="34" charset="-120"/>
              </a:rPr>
              <a:t>鼻紋輪廓標示圖</a:t>
            </a:r>
          </a:p>
        </p:txBody>
      </p:sp>
    </p:spTree>
    <p:extLst>
      <p:ext uri="{BB962C8B-B14F-4D97-AF65-F5344CB8AC3E}">
        <p14:creationId xmlns:p14="http://schemas.microsoft.com/office/powerpoint/2010/main" val="357477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C98B6A-539F-44B7-887B-0FDBF97B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27400" b="1" dirty="0">
                <a:latin typeface="Calibri (本文)"/>
                <a:ea typeface="微軟正黑體" panose="020B0604030504040204" pitchFamily="34" charset="-120"/>
              </a:rPr>
              <a:t>END</a:t>
            </a:r>
            <a:endParaRPr lang="zh-TW" altLang="en-US" sz="27400" b="1" dirty="0">
              <a:latin typeface="Calibri (本文)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89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B4DF-AF32-D28E-2D16-60686F4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Calibri (本文)"/>
                <a:ea typeface="微軟正黑體" panose="020B0604030504040204" pitchFamily="34" charset="-120"/>
              </a:rPr>
              <a:t>物流出貨運送管理系統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7CDE83F-4F9F-7E16-44FB-A35155AE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TW" altLang="en-US" sz="1800" b="1" dirty="0">
                <a:latin typeface="Calibri (本文)"/>
                <a:ea typeface="微軟正黑體" panose="020B0604030504040204" pitchFamily="34" charset="-120"/>
              </a:rPr>
              <a:t>出貨排程子系統</a:t>
            </a:r>
            <a:endParaRPr lang="en-US" altLang="zh-TW" sz="1800" b="1" dirty="0">
              <a:latin typeface="Calibri (本文)"/>
              <a:ea typeface="微軟正黑體" panose="020B0604030504040204" pitchFamily="34" charset="-12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功能：針對訂單或配送需求自動安排出貨時程。</a:t>
            </a:r>
            <a:endParaRPr lang="en-US" altLang="zh-TW" sz="1400" dirty="0">
              <a:latin typeface="Calibri (本文)"/>
              <a:ea typeface="微軟正黑體" panose="020B0604030504040204" pitchFamily="34" charset="-12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應用：根據庫存、訂單優先順序、截止時間自動排定最適出貨順序。</a:t>
            </a:r>
            <a:endParaRPr lang="en-US" altLang="zh-TW" sz="1400" dirty="0">
              <a:latin typeface="Calibri (本文)"/>
              <a:ea typeface="微軟正黑體" panose="020B0604030504040204" pitchFamily="34" charset="-12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技術：常用排程演算法如優先權排程（</a:t>
            </a:r>
            <a:r>
              <a:rPr lang="en-US" altLang="zh-TW" sz="1400" dirty="0">
                <a:latin typeface="Calibri (本文)"/>
                <a:ea typeface="微軟正黑體" panose="020B0604030504040204" pitchFamily="34" charset="-120"/>
              </a:rPr>
              <a:t>Priority Scheduling</a:t>
            </a: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）、啟發式排程（</a:t>
            </a:r>
            <a:r>
              <a:rPr lang="en-US" altLang="zh-TW" sz="1400" dirty="0">
                <a:latin typeface="Calibri (本文)"/>
                <a:ea typeface="微軟正黑體" panose="020B0604030504040204" pitchFamily="34" charset="-120"/>
              </a:rPr>
              <a:t>Heuristic Scheduling</a:t>
            </a: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）。</a:t>
            </a:r>
            <a:endParaRPr lang="en-US" altLang="zh-TW" sz="1400" dirty="0">
              <a:latin typeface="Calibri (本文)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TW" altLang="en-US" sz="1800" b="1" dirty="0">
                <a:latin typeface="Calibri (本文)"/>
                <a:ea typeface="微軟正黑體" panose="020B0604030504040204" pitchFamily="34" charset="-120"/>
              </a:rPr>
              <a:t>車輛分派子系統</a:t>
            </a:r>
            <a:endParaRPr lang="en-US" altLang="zh-TW" sz="1800" b="1" dirty="0">
              <a:latin typeface="Calibri (本文)"/>
              <a:ea typeface="微軟正黑體" panose="020B0604030504040204" pitchFamily="34" charset="-12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功能：根據不同貨物量與目的地，自動分配適合的運輸車輛。</a:t>
            </a:r>
            <a:endParaRPr lang="en-US" altLang="zh-TW" sz="1400" dirty="0">
              <a:latin typeface="Calibri (本文)"/>
              <a:ea typeface="微軟正黑體" panose="020B0604030504040204" pitchFamily="34" charset="-12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應用：避免車輛空跑、提升裝載率與運輸效率。</a:t>
            </a:r>
            <a:endParaRPr lang="en-US" altLang="zh-TW" sz="1400" dirty="0">
              <a:latin typeface="Calibri (本文)"/>
              <a:ea typeface="微軟正黑體" panose="020B0604030504040204" pitchFamily="34" charset="-12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技術：運用車輛路線問題（</a:t>
            </a:r>
            <a:r>
              <a:rPr lang="en-US" altLang="zh-TW" sz="1400" dirty="0">
                <a:latin typeface="Calibri (本文)"/>
                <a:ea typeface="微軟正黑體" panose="020B0604030504040204" pitchFamily="34" charset="-120"/>
              </a:rPr>
              <a:t>Vehicle Routing Problem, VRP</a:t>
            </a: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）、 </a:t>
            </a:r>
            <a:r>
              <a:rPr lang="en-US" altLang="zh-TW" sz="1400" dirty="0">
                <a:latin typeface="Calibri (本文)"/>
                <a:ea typeface="微軟正黑體" panose="020B0604030504040204" pitchFamily="34" charset="-120"/>
              </a:rPr>
              <a:t>AI </a:t>
            </a: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強化學習最佳化決策。</a:t>
            </a:r>
            <a:endParaRPr lang="en-US" altLang="zh-TW" sz="1400" dirty="0">
              <a:latin typeface="Calibri (本文)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TW" altLang="en-US" sz="1800" b="1" dirty="0">
                <a:latin typeface="Calibri (本文)"/>
                <a:ea typeface="微軟正黑體" panose="020B0604030504040204" pitchFamily="34" charset="-120"/>
              </a:rPr>
              <a:t>最短路徑排程子系統</a:t>
            </a:r>
            <a:endParaRPr lang="en-US" altLang="zh-TW" sz="1800" b="1" dirty="0">
              <a:latin typeface="Calibri (本文)"/>
              <a:ea typeface="微軟正黑體" panose="020B0604030504040204" pitchFamily="34" charset="-12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功能：計算最短、最省時或最省油的配送路徑。</a:t>
            </a:r>
            <a:endParaRPr lang="en-US" altLang="zh-TW" sz="1400" dirty="0">
              <a:latin typeface="Calibri (本文)"/>
              <a:ea typeface="微軟正黑體" panose="020B0604030504040204" pitchFamily="34" charset="-12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應用：優化整體運輸成本與時間。</a:t>
            </a:r>
            <a:endParaRPr lang="en-US" altLang="zh-TW" sz="1400" dirty="0">
              <a:latin typeface="Calibri (本文)"/>
              <a:ea typeface="微軟正黑體" panose="020B0604030504040204" pitchFamily="34" charset="-12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技術：使用 </a:t>
            </a:r>
            <a:r>
              <a:rPr lang="en-US" altLang="zh-TW" sz="1400" dirty="0">
                <a:latin typeface="Calibri (本文)"/>
                <a:ea typeface="微軟正黑體" panose="020B0604030504040204" pitchFamily="34" charset="-120"/>
              </a:rPr>
              <a:t>Dijkstra</a:t>
            </a: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Calibri (本文)"/>
                <a:ea typeface="微軟正黑體" panose="020B0604030504040204" pitchFamily="34" charset="-120"/>
              </a:rPr>
              <a:t>A*</a:t>
            </a: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（</a:t>
            </a:r>
            <a:r>
              <a:rPr lang="en-US" altLang="zh-TW" sz="1400" dirty="0">
                <a:latin typeface="Calibri (本文)"/>
                <a:ea typeface="微軟正黑體" panose="020B0604030504040204" pitchFamily="34" charset="-120"/>
              </a:rPr>
              <a:t>A-star</a:t>
            </a: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）、</a:t>
            </a:r>
            <a:r>
              <a:rPr lang="en-US" altLang="zh-TW" sz="1400" dirty="0">
                <a:latin typeface="Calibri (本文)"/>
                <a:ea typeface="微軟正黑體" panose="020B0604030504040204" pitchFamily="34" charset="-120"/>
              </a:rPr>
              <a:t>Floyd </a:t>
            </a: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演算法、整合地理資訊系統（</a:t>
            </a:r>
            <a:r>
              <a:rPr lang="en-US" altLang="zh-TW" sz="1400" dirty="0">
                <a:latin typeface="Calibri (本文)"/>
                <a:ea typeface="微軟正黑體" panose="020B0604030504040204" pitchFamily="34" charset="-120"/>
              </a:rPr>
              <a:t>GIS</a:t>
            </a:r>
            <a:r>
              <a:rPr lang="zh-TW" altLang="en-US" sz="1400" dirty="0">
                <a:latin typeface="Calibri (本文)"/>
                <a:ea typeface="微軟正黑體" panose="020B0604030504040204" pitchFamily="34" charset="-120"/>
              </a:rPr>
              <a:t>）。</a:t>
            </a:r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44AB3CB9-C9F9-FA8A-468A-0D652FC4A05F}"/>
              </a:ext>
            </a:extLst>
          </p:cNvPr>
          <p:cNvSpPr/>
          <p:nvPr/>
        </p:nvSpPr>
        <p:spPr>
          <a:xfrm flipH="1">
            <a:off x="8907585" y="4925917"/>
            <a:ext cx="2858591" cy="912349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ea typeface="微軟正黑體" panose="020B0604030504040204" pitchFamily="34" charset="-120"/>
              </a:rPr>
              <a:t>IoT </a:t>
            </a:r>
            <a:r>
              <a:rPr lang="zh-TW" altLang="en-US" sz="1200" dirty="0">
                <a:solidFill>
                  <a:schemeClr val="tx1"/>
                </a:solidFill>
                <a:ea typeface="微軟正黑體" panose="020B0604030504040204" pitchFamily="34" charset="-120"/>
              </a:rPr>
              <a:t>感測（即時監控車輛與貨物位置）</a:t>
            </a:r>
            <a:endParaRPr lang="en-US" altLang="zh-TW" sz="12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tx1"/>
                </a:solidFill>
                <a:ea typeface="微軟正黑體" panose="020B0604030504040204" pitchFamily="34" charset="-120"/>
              </a:rPr>
              <a:t>大數據分析（預測出貨高峰）</a:t>
            </a:r>
            <a:endParaRPr lang="en-US" altLang="zh-TW" sz="12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chemeClr val="tx1"/>
                </a:solidFill>
                <a:ea typeface="微軟正黑體" panose="020B0604030504040204" pitchFamily="34" charset="-120"/>
              </a:rPr>
              <a:t>AI/ML </a:t>
            </a:r>
            <a:r>
              <a:rPr lang="zh-TW" altLang="en-US" sz="1200" dirty="0">
                <a:solidFill>
                  <a:schemeClr val="tx1"/>
                </a:solidFill>
                <a:ea typeface="微軟正黑體" panose="020B0604030504040204" pitchFamily="34" charset="-120"/>
              </a:rPr>
              <a:t>模型（路線動態重排、塞車預測）</a:t>
            </a:r>
            <a:endParaRPr lang="en-US" altLang="zh-TW" sz="12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tx1"/>
                </a:solidFill>
                <a:ea typeface="微軟正黑體" panose="020B0604030504040204" pitchFamily="34" charset="-120"/>
              </a:rPr>
              <a:t>雲端平台（多據點即時協調）</a:t>
            </a:r>
          </a:p>
        </p:txBody>
      </p:sp>
    </p:spTree>
    <p:extLst>
      <p:ext uri="{BB962C8B-B14F-4D97-AF65-F5344CB8AC3E}">
        <p14:creationId xmlns:p14="http://schemas.microsoft.com/office/powerpoint/2010/main" val="355437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B4DF-AF32-D28E-2D16-60686F4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Calibri (本文)"/>
                <a:ea typeface="微軟正黑體" panose="020B0604030504040204" pitchFamily="34" charset="-120"/>
              </a:rPr>
              <a:t>出貨排程子系統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7CDE83F-4F9F-7E16-44FB-A35155AE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800" b="1" dirty="0">
                <a:latin typeface="Calibri (本文)"/>
                <a:ea typeface="微軟正黑體" panose="020B0604030504040204" pitchFamily="34" charset="-120"/>
              </a:rPr>
              <a:t>該菸酒代理商</a:t>
            </a:r>
            <a:endParaRPr lang="en-US" altLang="zh-TW" sz="1800" b="1" dirty="0">
              <a:latin typeface="Calibri (本文)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1600" dirty="0">
                <a:latin typeface="Calibri (本文)"/>
                <a:ea typeface="微軟正黑體" panose="020B0604030504040204" pitchFamily="34" charset="-120"/>
              </a:rPr>
              <a:t>有 </a:t>
            </a:r>
            <a:r>
              <a:rPr lang="en-US" altLang="zh-TW" sz="1600" dirty="0">
                <a:latin typeface="Calibri (本文)"/>
                <a:ea typeface="微軟正黑體" panose="020B0604030504040204" pitchFamily="34" charset="-120"/>
              </a:rPr>
              <a:t>2000 </a:t>
            </a:r>
            <a:r>
              <a:rPr lang="zh-TW" altLang="en-US" sz="1600" dirty="0">
                <a:latin typeface="Calibri (本文)"/>
                <a:ea typeface="微軟正黑體" panose="020B0604030504040204" pitchFamily="34" charset="-120"/>
              </a:rPr>
              <a:t>多家經銷商</a:t>
            </a:r>
            <a:endParaRPr lang="en-US" altLang="zh-TW" sz="1600" dirty="0">
              <a:latin typeface="Calibri (本文)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1600" dirty="0">
                <a:latin typeface="Calibri (本文)"/>
                <a:ea typeface="微軟正黑體" panose="020B0604030504040204" pitchFamily="34" charset="-120"/>
              </a:rPr>
              <a:t>有 </a:t>
            </a:r>
            <a:r>
              <a:rPr lang="en-US" altLang="zh-TW" sz="1600" dirty="0">
                <a:latin typeface="Calibri (本文)"/>
                <a:ea typeface="微軟正黑體" panose="020B0604030504040204" pitchFamily="34" charset="-120"/>
              </a:rPr>
              <a:t>40 </a:t>
            </a:r>
            <a:r>
              <a:rPr lang="zh-TW" altLang="en-US" sz="1600" dirty="0">
                <a:latin typeface="Calibri (本文)"/>
                <a:ea typeface="微軟正黑體" panose="020B0604030504040204" pitchFamily="34" charset="-120"/>
              </a:rPr>
              <a:t>幾部小貨車</a:t>
            </a:r>
            <a:endParaRPr lang="en-US" altLang="zh-TW" sz="1600" dirty="0">
              <a:latin typeface="Calibri (本文)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1600" dirty="0">
                <a:solidFill>
                  <a:srgbClr val="C00000"/>
                </a:solidFill>
                <a:latin typeface="Calibri (本文)"/>
                <a:ea typeface="微軟正黑體" panose="020B0604030504040204" pitchFamily="34" charset="-120"/>
              </a:rPr>
              <a:t>僅週一至週六出貨</a:t>
            </a:r>
            <a:r>
              <a:rPr lang="zh-TW" altLang="en-US" sz="1600" dirty="0">
                <a:latin typeface="Calibri (本文)"/>
                <a:ea typeface="微軟正黑體" panose="020B0604030504040204" pitchFamily="34" charset="-120"/>
              </a:rPr>
              <a:t>，週日不出貨</a:t>
            </a:r>
            <a:endParaRPr lang="en-US" altLang="zh-TW" sz="1600" dirty="0">
              <a:latin typeface="Calibri (本文)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1600" dirty="0">
                <a:latin typeface="Calibri (本文)"/>
                <a:ea typeface="微軟正黑體" panose="020B0604030504040204" pitchFamily="34" charset="-120"/>
              </a:rPr>
              <a:t>經銷商</a:t>
            </a:r>
            <a:r>
              <a:rPr lang="zh-TW" altLang="en-US" sz="1600" dirty="0">
                <a:solidFill>
                  <a:srgbClr val="C00000"/>
                </a:solidFill>
                <a:latin typeface="Calibri (本文)"/>
                <a:ea typeface="微軟正黑體" panose="020B0604030504040204" pitchFamily="34" charset="-120"/>
              </a:rPr>
              <a:t>分不同等級</a:t>
            </a:r>
            <a:endParaRPr lang="en-US" altLang="zh-TW" sz="1600" dirty="0">
              <a:solidFill>
                <a:srgbClr val="C00000"/>
              </a:solidFill>
              <a:latin typeface="Calibri (本文)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1600" dirty="0">
                <a:latin typeface="Calibri (本文)"/>
                <a:ea typeface="微軟正黑體" panose="020B0604030504040204" pitchFamily="34" charset="-120"/>
              </a:rPr>
              <a:t>不同等級經銷商，</a:t>
            </a:r>
            <a:r>
              <a:rPr lang="zh-TW" altLang="en-US" sz="1600" dirty="0">
                <a:solidFill>
                  <a:srgbClr val="C00000"/>
                </a:solidFill>
                <a:latin typeface="Calibri (本文)"/>
                <a:ea typeface="微軟正黑體" panose="020B0604030504040204" pitchFamily="34" charset="-120"/>
              </a:rPr>
              <a:t>每周出貨的趟數不同</a:t>
            </a:r>
            <a:endParaRPr lang="en-US" altLang="zh-TW" sz="1600" dirty="0">
              <a:solidFill>
                <a:srgbClr val="C00000"/>
              </a:solidFill>
              <a:latin typeface="Calibri (本文)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400" dirty="0">
              <a:latin typeface="Calibri (本文)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600" b="1" dirty="0">
                <a:latin typeface="Calibri (本文)"/>
                <a:ea typeface="微軟正黑體" panose="020B0604030504040204" pitchFamily="34" charset="-120"/>
              </a:rPr>
              <a:t>對經銷商送貨之原則：</a:t>
            </a:r>
            <a:endParaRPr lang="en-US" altLang="zh-TW" sz="1600" b="1" dirty="0">
              <a:latin typeface="Calibri (本文)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1600" dirty="0">
                <a:latin typeface="Calibri (本文)"/>
                <a:ea typeface="微軟正黑體" panose="020B0604030504040204" pitchFamily="34" charset="-120"/>
              </a:rPr>
              <a:t>原則一：對同一經銷商，盡量避免連續天數送貨，</a:t>
            </a:r>
            <a:r>
              <a:rPr lang="zh-TW" altLang="en-US" sz="1600" dirty="0">
                <a:solidFill>
                  <a:srgbClr val="C00000"/>
                </a:solidFill>
                <a:latin typeface="Calibri (本文)"/>
                <a:ea typeface="微軟正黑體" panose="020B0604030504040204" pitchFamily="34" charset="-120"/>
              </a:rPr>
              <a:t>盡可能分散開</a:t>
            </a:r>
            <a:endParaRPr lang="en-US" altLang="zh-TW" sz="1600" dirty="0">
              <a:solidFill>
                <a:srgbClr val="C00000"/>
              </a:solidFill>
              <a:latin typeface="Calibri (本文)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TW" altLang="en-US" sz="1200" dirty="0">
                <a:latin typeface="Calibri (本文)"/>
                <a:ea typeface="微軟正黑體" panose="020B0604030504040204" pitchFamily="34" charset="-120"/>
              </a:rPr>
              <a:t>演算法須避免「重複集中配送」，例如：週一至週五每天都送同一間。</a:t>
            </a:r>
            <a:endParaRPr lang="en-US" altLang="zh-TW" sz="1200" dirty="0">
              <a:latin typeface="Calibri (本文)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TW" altLang="en-US" sz="1200" dirty="0">
                <a:latin typeface="Calibri (本文)"/>
                <a:ea typeface="微軟正黑體" panose="020B0604030504040204" pitchFamily="34" charset="-120"/>
              </a:rPr>
              <a:t>可設定約束條件：同一經銷商不得連續兩日以上配送。</a:t>
            </a:r>
            <a:endParaRPr lang="en-US" altLang="zh-TW" sz="1200" dirty="0">
              <a:latin typeface="Calibri (本文)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1600" dirty="0">
                <a:latin typeface="Calibri (本文)"/>
                <a:ea typeface="微軟正黑體" panose="020B0604030504040204" pitchFamily="34" charset="-120"/>
              </a:rPr>
              <a:t>原則二：每天送貨的經銷商家數，應</a:t>
            </a:r>
            <a:r>
              <a:rPr lang="zh-TW" altLang="en-US" sz="1600" dirty="0">
                <a:solidFill>
                  <a:srgbClr val="C00000"/>
                </a:solidFill>
                <a:latin typeface="Calibri (本文)"/>
                <a:ea typeface="微軟正黑體" panose="020B0604030504040204" pitchFamily="34" charset="-120"/>
              </a:rPr>
              <a:t>盡量平均</a:t>
            </a:r>
            <a:endParaRPr lang="en-US" altLang="zh-TW" sz="1600" dirty="0">
              <a:solidFill>
                <a:srgbClr val="C00000"/>
              </a:solidFill>
              <a:latin typeface="Calibri (本文)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TW" altLang="en-US" sz="1200" dirty="0">
                <a:latin typeface="Calibri (本文)"/>
                <a:ea typeface="微軟正黑體" panose="020B0604030504040204" pitchFamily="34" charset="-120"/>
              </a:rPr>
              <a:t>分散人力與車輛使用負載，提升整體作業效率。</a:t>
            </a:r>
            <a:endParaRPr lang="en-US" altLang="zh-TW" sz="1200" dirty="0">
              <a:latin typeface="Calibri (本文)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TW" altLang="en-US" sz="1200" dirty="0">
                <a:latin typeface="Calibri (本文)"/>
                <a:ea typeface="微軟正黑體" panose="020B0604030504040204" pitchFamily="34" charset="-120"/>
              </a:rPr>
              <a:t>表示演算法中需做</a:t>
            </a:r>
            <a:r>
              <a:rPr lang="zh-TW" altLang="en-US" sz="1200" b="1" dirty="0">
                <a:latin typeface="Calibri (本文)"/>
                <a:ea typeface="微軟正黑體" panose="020B0604030504040204" pitchFamily="34" charset="-120"/>
              </a:rPr>
              <a:t>每日經銷商總數平衡</a:t>
            </a:r>
            <a:r>
              <a:rPr lang="zh-TW" altLang="en-US" sz="1200" dirty="0">
                <a:latin typeface="Calibri (本文)"/>
                <a:ea typeface="微軟正黑體" panose="020B0604030504040204" pitchFamily="34" charset="-120"/>
              </a:rPr>
              <a:t>。</a:t>
            </a:r>
            <a:endParaRPr lang="en-US" altLang="zh-TW" sz="1200" dirty="0">
              <a:latin typeface="Calibri (本文)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639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B4DF-AF32-D28E-2D16-60686F4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Calibri (本文)"/>
                <a:ea typeface="微軟正黑體" panose="020B0604030504040204" pitchFamily="34" charset="-120"/>
              </a:rPr>
              <a:t>原則一：對同一經銷商避免連續天數送貨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7CDE83F-4F9F-7E16-44FB-A35155AE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1800" dirty="0">
                <a:latin typeface="Calibri (本文)"/>
                <a:ea typeface="微軟正黑體" panose="020B0604030504040204" pitchFamily="34" charset="-120"/>
              </a:rPr>
              <a:t>每一位經銷商的出貨安排，用一個長度為 </a:t>
            </a:r>
            <a:r>
              <a:rPr lang="en-US" altLang="zh-TW" sz="1800" dirty="0">
                <a:latin typeface="Calibri (本文)"/>
                <a:ea typeface="微軟正黑體" panose="020B0604030504040204" pitchFamily="34" charset="-120"/>
              </a:rPr>
              <a:t>6 </a:t>
            </a:r>
            <a:r>
              <a:rPr lang="zh-TW" altLang="en-US" sz="1800" dirty="0">
                <a:latin typeface="Calibri (本文)"/>
                <a:ea typeface="微軟正黑體" panose="020B0604030504040204" pitchFamily="34" charset="-120"/>
              </a:rPr>
              <a:t>的</a:t>
            </a:r>
            <a:r>
              <a:rPr lang="zh-TW" altLang="en-US" sz="1800" b="1" dirty="0">
                <a:latin typeface="Calibri (本文)"/>
                <a:ea typeface="微軟正黑體" panose="020B0604030504040204" pitchFamily="34" charset="-120"/>
              </a:rPr>
              <a:t>二進位字串</a:t>
            </a:r>
            <a:r>
              <a:rPr lang="zh-TW" altLang="en-US" sz="1800" dirty="0">
                <a:latin typeface="Calibri (本文)"/>
                <a:ea typeface="微軟正黑體" panose="020B0604030504040204" pitchFamily="34" charset="-120"/>
              </a:rPr>
              <a:t>表示一週內每天是否有送貨：</a:t>
            </a:r>
            <a:endParaRPr lang="en-US" altLang="zh-TW" sz="1800" dirty="0">
              <a:latin typeface="Calibri (本文)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latin typeface="Calibri (本文)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latin typeface="Calibri (本文)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latin typeface="Calibri (本文)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800" dirty="0">
                <a:latin typeface="Calibri (本文)"/>
                <a:ea typeface="微軟正黑體" panose="020B0604030504040204" pitchFamily="34" charset="-120"/>
              </a:rPr>
              <a:t>所有經銷商的出貨情況連接成為一串長字串，稱為「</a:t>
            </a:r>
            <a:r>
              <a:rPr lang="zh-TW" altLang="en-US" sz="1800" b="1" dirty="0">
                <a:latin typeface="Calibri (本文)"/>
                <a:ea typeface="微軟正黑體" panose="020B0604030504040204" pitchFamily="34" charset="-120"/>
              </a:rPr>
              <a:t>解字串</a:t>
            </a:r>
            <a:r>
              <a:rPr lang="zh-TW" altLang="en-US" sz="1800" dirty="0">
                <a:latin typeface="Calibri (本文)"/>
                <a:ea typeface="微軟正黑體" panose="020B0604030504040204" pitchFamily="34" charset="-120"/>
              </a:rPr>
              <a:t>」。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D06AC11-86F7-4D68-58C8-F34CECC959CA}"/>
              </a:ext>
            </a:extLst>
          </p:cNvPr>
          <p:cNvSpPr/>
          <p:nvPr/>
        </p:nvSpPr>
        <p:spPr>
          <a:xfrm>
            <a:off x="1264920" y="2426961"/>
            <a:ext cx="2858591" cy="836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1 </a:t>
            </a:r>
            <a:r>
              <a:rPr lang="zh-TW" altLang="en-US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表示有出貨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0 </a:t>
            </a:r>
            <a:r>
              <a:rPr lang="zh-TW" altLang="en-US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表示沒出貨</a:t>
            </a:r>
          </a:p>
          <a:p>
            <a:r>
              <a:rPr lang="en-US" altLang="zh-TW" sz="1200" b="1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000111</a:t>
            </a:r>
            <a:r>
              <a:rPr lang="en-US" altLang="zh-TW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表示只有週四、五、六出貨。</a:t>
            </a:r>
          </a:p>
        </p:txBody>
      </p:sp>
    </p:spTree>
    <p:extLst>
      <p:ext uri="{BB962C8B-B14F-4D97-AF65-F5344CB8AC3E}">
        <p14:creationId xmlns:p14="http://schemas.microsoft.com/office/powerpoint/2010/main" val="226455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B4DF-AF32-D28E-2D16-60686F4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Calibri (本文)"/>
                <a:ea typeface="微軟正黑體" panose="020B0604030504040204" pitchFamily="34" charset="-120"/>
              </a:rPr>
              <a:t>原則一：對同一經銷商避免連續天數送貨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7CDE83F-4F9F-7E16-44FB-A35155AE2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800" b="1" dirty="0">
                    <a:latin typeface="Calibri (本文)"/>
                    <a:ea typeface="微軟正黑體" panose="020B0604030504040204" pitchFamily="34" charset="-120"/>
                  </a:rPr>
                  <a:t>懲罰函數（避免連續送貨）</a:t>
                </a:r>
                <a:endParaRPr lang="en-US" altLang="zh-TW" sz="1800" b="1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600" dirty="0">
                    <a:latin typeface="Calibri (本文)"/>
                    <a:ea typeface="微軟正黑體" panose="020B0604030504040204" pitchFamily="34" charset="-120"/>
                  </a:rPr>
                  <a:t>定義一個懲罰函數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𝒇</m:t>
                        </m:r>
                      </m:e>
                      <m:sub>
                        <m:r>
                          <a:rPr lang="en-US" altLang="zh-TW" sz="16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zh-TW" altLang="en-US" sz="1600" dirty="0">
                    <a:latin typeface="Calibri (本文)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1600" b="1" dirty="0">
                    <a:latin typeface="Calibri (本文)"/>
                    <a:ea typeface="微軟正黑體" panose="020B0604030504040204" pitchFamily="34" charset="-120"/>
                  </a:rPr>
                  <a:t>當某經銷商連續多天被安排出貨時，懲罰值會上升</a:t>
                </a:r>
                <a:r>
                  <a:rPr lang="zh-TW" altLang="en-US" sz="1600" dirty="0">
                    <a:latin typeface="Calibri (本文)"/>
                    <a:ea typeface="微軟正黑體" panose="020B0604030504040204" pitchFamily="34" charset="-120"/>
                  </a:rPr>
                  <a:t>。</a:t>
                </a:r>
                <a:endParaRPr lang="en-US" altLang="zh-TW" sz="16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16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𝑺</m:t>
                        </m:r>
                      </m:e>
                      <m:sub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𝟎</m:t>
                    </m:r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𝟎𝟎𝟏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𝟏</m:t>
                    </m:r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𝟏𝟎𝟎𝟎𝟏𝟏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𝟎</m:t>
                    </m:r>
                  </m:oMath>
                </a14:m>
                <a:endParaRPr lang="en-US" altLang="zh-TW" sz="1600" b="1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其中有一段連續的 </a:t>
                </a:r>
                <a:r>
                  <a:rPr lang="en-US" altLang="zh-TW" sz="1400" dirty="0">
                    <a:latin typeface="Calibri (本文)"/>
                    <a:ea typeface="微軟正黑體" panose="020B0604030504040204" pitchFamily="34" charset="-120"/>
                  </a:rPr>
                  <a:t>111</a:t>
                </a: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（長度 </a:t>
                </a:r>
                <a:r>
                  <a:rPr lang="en-US" altLang="zh-TW" sz="1400" dirty="0">
                    <a:latin typeface="Calibri (本文)"/>
                    <a:ea typeface="微軟正黑體" panose="020B0604030504040204" pitchFamily="34" charset="-120"/>
                  </a:rPr>
                  <a:t>3</a:t>
                </a: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）和 </a:t>
                </a:r>
                <a:r>
                  <a:rPr lang="en-US" altLang="zh-TW" sz="1400" dirty="0">
                    <a:latin typeface="Calibri (本文)"/>
                    <a:ea typeface="微軟正黑體" panose="020B0604030504040204" pitchFamily="34" charset="-120"/>
                  </a:rPr>
                  <a:t>11</a:t>
                </a: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（長度 </a:t>
                </a:r>
                <a:r>
                  <a:rPr lang="en-US" altLang="zh-TW" sz="1400" dirty="0">
                    <a:latin typeface="Calibri (本文)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）</a:t>
                </a:r>
                <a:endParaRPr lang="en-US" altLang="zh-TW" sz="14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懲罰值計算為：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=9+4=</m:t>
                    </m:r>
                    <m:r>
                      <a:rPr lang="en-US" altLang="zh-TW" sz="1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13</m:t>
                    </m:r>
                  </m:oMath>
                </a14:m>
                <a:endParaRPr lang="en-US" altLang="zh-TW" sz="14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表示連送情況嚴重。</a:t>
                </a:r>
                <a:endParaRPr lang="en-US" altLang="zh-TW" sz="14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𝑺</m:t>
                        </m:r>
                      </m:e>
                      <m:sub>
                        <m:r>
                          <a:rPr lang="en-US" altLang="zh-TW" sz="16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b>
                    </m:sSub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𝟎</m:t>
                    </m:r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𝟏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𝟎</m:t>
                    </m:r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𝟏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𝟎</m:t>
                    </m:r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𝟏𝟎𝟏𝟎𝟏𝟎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𝟎</m:t>
                    </m:r>
                  </m:oMath>
                </a14:m>
                <a:endParaRPr lang="en-US" altLang="zh-TW" sz="1600" b="1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出貨日完全不連續，最多只出貨一天，然後跳一天。</a:t>
                </a:r>
                <a:endParaRPr lang="en-US" altLang="zh-TW" sz="14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懲罰值計算為：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sz="1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=5</m:t>
                    </m:r>
                  </m:oMath>
                </a14:m>
                <a:endParaRPr lang="en-US" altLang="zh-TW" sz="1400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TW" altLang="en-US" sz="1400" dirty="0">
                    <a:latin typeface="Calibri (本文)"/>
                    <a:ea typeface="微軟正黑體" panose="020B0604030504040204" pitchFamily="34" charset="-120"/>
                  </a:rPr>
                  <a:t>表示安排較為分散，懲罰較低。</a:t>
                </a:r>
                <a:endParaRPr lang="en-US" altLang="zh-TW" sz="1400" dirty="0">
                  <a:latin typeface="Calibri (本文)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7CDE83F-4F9F-7E16-44FB-A35155AE2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37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B4DF-AF32-D28E-2D16-60686F4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Calibri (本文)"/>
                <a:ea typeface="微軟正黑體" panose="020B0604030504040204" pitchFamily="34" charset="-120"/>
              </a:rPr>
              <a:t>原則二：每天送貨經銷商家數，盡量平均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7CDE83F-4F9F-7E16-44FB-A35155AE2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8824" y="5175032"/>
                <a:ext cx="9494352" cy="1001930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400" b="1" dirty="0">
                    <a:latin typeface="Calibri (本文)"/>
                    <a:ea typeface="微軟正黑體" panose="020B0604030504040204" pitchFamily="34" charset="-120"/>
                  </a:rPr>
                  <a:t>懲罰函數計算：</a:t>
                </a:r>
                <a:endParaRPr lang="en-US" altLang="zh-TW" sz="1400" b="1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𝒇</m:t>
                        </m:r>
                      </m:e>
                      <m:sub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𝒂</m:t>
                        </m:r>
                      </m:sub>
                    </m:sSub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</m:t>
                            </m:r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𝟏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𝟏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𝟔</m:t>
                    </m:r>
                  </m:oMath>
                </a14:m>
                <a:endParaRPr lang="en-US" altLang="zh-TW" sz="1200" b="1" dirty="0">
                  <a:latin typeface="Calibri (本文)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𝒇</m:t>
                        </m:r>
                      </m:e>
                      <m:sub>
                        <m:r>
                          <a:rPr lang="en-US" altLang="zh-TW" sz="1200" b="1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𝒃</m:t>
                        </m:r>
                      </m:sub>
                    </m:sSub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200" b="1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.</m:t>
                            </m:r>
                            <m:r>
                              <a:rPr lang="en-US" altLang="zh-TW" sz="1200" b="1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𝟑𝟑</m:t>
                            </m:r>
                          </m:e>
                        </m:d>
                      </m:e>
                      <m:sup>
                        <m:r>
                          <a:rPr lang="en-US" altLang="zh-TW" sz="1200" b="1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sup>
                    </m:sSup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𝟐</m:t>
                    </m:r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  <m:r>
                      <a:rPr lang="en-US" altLang="zh-TW" sz="12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𝟔𝟕</m:t>
                    </m:r>
                  </m:oMath>
                </a14:m>
                <a:endParaRPr lang="zh-TW" altLang="en-US" sz="1200" b="1" dirty="0">
                  <a:latin typeface="Calibri (本文)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7CDE83F-4F9F-7E16-44FB-A35155AE2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8824" y="5175032"/>
                <a:ext cx="9494352" cy="1001930"/>
              </a:xfrm>
              <a:blipFill>
                <a:blip r:embed="rId3"/>
                <a:stretch>
                  <a:fillRect l="-193" t="-1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8D888B-CF7B-0D34-484D-91D5BBD8E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32247"/>
              </p:ext>
            </p:extLst>
          </p:nvPr>
        </p:nvGraphicFramePr>
        <p:xfrm>
          <a:off x="1348824" y="1825624"/>
          <a:ext cx="4534264" cy="18288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47752">
                  <a:extLst>
                    <a:ext uri="{9D8B030D-6E8A-4147-A177-3AD203B41FA5}">
                      <a16:colId xmlns:a16="http://schemas.microsoft.com/office/drawing/2014/main" val="3073512841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402879583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161800674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63536301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33171338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03502827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160313075"/>
                    </a:ext>
                  </a:extLst>
                </a:gridCol>
              </a:tblGrid>
              <a:tr h="272473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表 </a:t>
                      </a:r>
                      <a:r>
                        <a:rPr lang="en-US" altLang="zh-TW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3.1</a:t>
                      </a:r>
                      <a:r>
                        <a:rPr lang="zh-TW" altLang="en-US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 對經銷商之送貨排程 </a:t>
                      </a:r>
                      <a:r>
                        <a:rPr lang="en-US" altLang="zh-TW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(a)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098012"/>
                  </a:ext>
                </a:extLst>
              </a:tr>
              <a:tr h="443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星期</a:t>
                      </a:r>
                    </a:p>
                    <a:p>
                      <a:pPr algn="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經銷商</a:t>
                      </a:r>
                      <a:endParaRPr lang="en-US" altLang="zh-TW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四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五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六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35424"/>
                  </a:ext>
                </a:extLst>
              </a:tr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90673"/>
                  </a:ext>
                </a:extLst>
              </a:tr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93919"/>
                  </a:ext>
                </a:extLst>
              </a:tr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817"/>
                  </a:ext>
                </a:extLst>
              </a:tr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228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C3E1916-FF47-C3E4-B8C1-3A2392103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1229"/>
              </p:ext>
            </p:extLst>
          </p:nvPr>
        </p:nvGraphicFramePr>
        <p:xfrm>
          <a:off x="6308912" y="1825624"/>
          <a:ext cx="4534264" cy="18288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47752">
                  <a:extLst>
                    <a:ext uri="{9D8B030D-6E8A-4147-A177-3AD203B41FA5}">
                      <a16:colId xmlns:a16="http://schemas.microsoft.com/office/drawing/2014/main" val="3073512841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402879583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161800674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63536301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33171338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3035028279"/>
                    </a:ext>
                  </a:extLst>
                </a:gridCol>
                <a:gridCol w="647752">
                  <a:extLst>
                    <a:ext uri="{9D8B030D-6E8A-4147-A177-3AD203B41FA5}">
                      <a16:colId xmlns:a16="http://schemas.microsoft.com/office/drawing/2014/main" val="160313075"/>
                    </a:ext>
                  </a:extLst>
                </a:gridCol>
              </a:tblGrid>
              <a:tr h="272473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表 </a:t>
                      </a:r>
                      <a:r>
                        <a:rPr lang="en-US" altLang="zh-TW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3.2</a:t>
                      </a:r>
                      <a:r>
                        <a:rPr lang="zh-TW" altLang="en-US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 對經銷商之送貨排程 </a:t>
                      </a:r>
                      <a:r>
                        <a:rPr lang="en-US" altLang="zh-TW" sz="1200" b="1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(b)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098012"/>
                  </a:ext>
                </a:extLst>
              </a:tr>
              <a:tr h="443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星期</a:t>
                      </a:r>
                    </a:p>
                    <a:p>
                      <a:pPr algn="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經銷商</a:t>
                      </a:r>
                      <a:endParaRPr lang="en-US" altLang="zh-TW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一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二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三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四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五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六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35424"/>
                  </a:ext>
                </a:extLst>
              </a:tr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90673"/>
                  </a:ext>
                </a:extLst>
              </a:tr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93919"/>
                  </a:ext>
                </a:extLst>
              </a:tr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57817"/>
                  </a:ext>
                </a:extLst>
              </a:tr>
              <a:tr h="272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200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22813"/>
                  </a:ext>
                </a:extLst>
              </a:tr>
            </a:tbl>
          </a:graphicData>
        </a:graphic>
      </p:graphicFrame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D8DEE3F-1E99-32D2-3CFD-EC6F7C685B48}"/>
              </a:ext>
            </a:extLst>
          </p:cNvPr>
          <p:cNvSpPr/>
          <p:nvPr/>
        </p:nvSpPr>
        <p:spPr>
          <a:xfrm>
            <a:off x="7074541" y="4022771"/>
            <a:ext cx="3768635" cy="1152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問題</a:t>
            </a:r>
            <a:endParaRPr lang="en-US" altLang="zh-TW" sz="1200" b="1" dirty="0">
              <a:solidFill>
                <a:schemeClr val="tx1"/>
              </a:solidFill>
              <a:latin typeface="Calibri (本文)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每天配送給不同經銷商的數量若差距過大，會造成：</a:t>
            </a:r>
            <a:endParaRPr lang="en-US" altLang="zh-TW" sz="1200" dirty="0">
              <a:solidFill>
                <a:schemeClr val="tx1"/>
              </a:solidFill>
              <a:latin typeface="Calibri (本文)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某些天物流壓力過高（如車輛不足、人力過載）</a:t>
            </a:r>
            <a:endParaRPr lang="en-US" altLang="zh-TW" sz="1200" dirty="0">
              <a:solidFill>
                <a:schemeClr val="tx1"/>
              </a:solidFill>
              <a:latin typeface="Calibri (本文)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某些天資源閒置，導致效率低落</a:t>
            </a:r>
            <a:endParaRPr lang="en-US" altLang="zh-TW" sz="1200" dirty="0">
              <a:solidFill>
                <a:schemeClr val="tx1"/>
              </a:solidFill>
              <a:latin typeface="Calibri (本文)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因此，系統需</a:t>
            </a:r>
            <a:r>
              <a:rPr lang="zh-TW" altLang="en-US" sz="1200" b="1" dirty="0">
                <a:solidFill>
                  <a:schemeClr val="tx1"/>
                </a:solidFill>
                <a:latin typeface="Calibri (本文)"/>
                <a:ea typeface="微軟正黑體" panose="020B0604030504040204" pitchFamily="34" charset="-120"/>
              </a:rPr>
              <a:t>衡量每日配送量是否平均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566B01D5-38D5-F732-4BFD-6D66713612F8}"/>
                  </a:ext>
                </a:extLst>
              </p:cNvPr>
              <p:cNvSpPr/>
              <p:nvPr/>
            </p:nvSpPr>
            <p:spPr>
              <a:xfrm>
                <a:off x="1348824" y="3789360"/>
                <a:ext cx="2993572" cy="94810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400" b="1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計算平均值：</a:t>
                </a:r>
                <a:endParaRPr lang="en-US" altLang="zh-TW" sz="1400" b="1" dirty="0">
                  <a:solidFill>
                    <a:schemeClr val="tx1"/>
                  </a:solidFill>
                  <a:latin typeface="Calibri (本文)"/>
                  <a:ea typeface="微軟正黑體" panose="020B0604030504040204" pitchFamily="34" charset="-12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200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總共 </a:t>
                </a:r>
                <a:r>
                  <a:rPr lang="en-US" altLang="zh-TW" sz="1200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6 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天、</a:t>
                </a:r>
                <a:r>
                  <a:rPr lang="en-US" altLang="zh-TW" sz="1200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4 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位經銷商</a:t>
                </a:r>
                <a:endParaRPr lang="en-US" altLang="zh-TW" sz="1200" dirty="0">
                  <a:solidFill>
                    <a:schemeClr val="tx1"/>
                  </a:solidFill>
                  <a:latin typeface="Calibri (本文)"/>
                  <a:ea typeface="微軟正黑體" panose="020B0604030504040204" pitchFamily="34" charset="-12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200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總配送次數為 </a:t>
                </a:r>
                <a:r>
                  <a:rPr lang="en-US" altLang="zh-TW" sz="1200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14 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次</a:t>
                </a:r>
                <a:endParaRPr lang="en-US" altLang="zh-TW" sz="1200" dirty="0">
                  <a:solidFill>
                    <a:schemeClr val="tx1"/>
                  </a:solidFill>
                  <a:latin typeface="Calibri (本文)"/>
                  <a:ea typeface="微軟正黑體" panose="020B0604030504040204" pitchFamily="34" charset="-120"/>
                </a:endParaRPr>
              </a:p>
              <a:p>
                <a:r>
                  <a:rPr lang="zh-TW" altLang="en-US" sz="1200" dirty="0">
                    <a:solidFill>
                      <a:schemeClr val="tx1"/>
                    </a:solidFill>
                    <a:latin typeface="Calibri (本文)"/>
                    <a:ea typeface="微軟正黑體" panose="020B0604030504040204" pitchFamily="34" charset="-120"/>
                  </a:rPr>
                  <a:t>平均每日配送經銷商數：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𝒏</m:t>
                        </m:r>
                      </m:e>
                      <m:sub>
                        <m:r>
                          <a:rPr lang="en-US" altLang="zh-TW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𝒂</m:t>
                        </m:r>
                      </m:sub>
                    </m:sSub>
                    <m:r>
                      <a:rPr lang="en-US" altLang="zh-TW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𝟏𝟒</m:t>
                        </m:r>
                      </m:num>
                      <m:den>
                        <m:r>
                          <a:rPr lang="en-US" altLang="zh-TW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𝟔</m:t>
                        </m:r>
                      </m:den>
                    </m:f>
                    <m:r>
                      <a:rPr lang="en-US" altLang="zh-TW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TW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zh-TW" altLang="en-US" sz="1200" b="1" dirty="0">
                  <a:solidFill>
                    <a:schemeClr val="tx1"/>
                  </a:solidFill>
                  <a:latin typeface="Calibri (本文)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566B01D5-38D5-F732-4BFD-6D6671361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24" y="3789360"/>
                <a:ext cx="2993572" cy="948103"/>
              </a:xfrm>
              <a:prstGeom prst="roundRect">
                <a:avLst/>
              </a:prstGeom>
              <a:blipFill>
                <a:blip r:embed="rId4"/>
                <a:stretch>
                  <a:fillRect t="-1290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B4DF-AF32-D28E-2D16-60686F4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Calibri (本文)"/>
                <a:ea typeface="微軟正黑體" panose="020B0604030504040204" pitchFamily="34" charset="-120"/>
              </a:rPr>
              <a:t>車輛分派子系統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7BEFAF-B46E-3C18-B3BE-36948C133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838200" y="1497511"/>
            <a:ext cx="2543530" cy="158137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D4FF2A8-7B63-763B-9C13-485C50AE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20225"/>
              </p:ext>
            </p:extLst>
          </p:nvPr>
        </p:nvGraphicFramePr>
        <p:xfrm>
          <a:off x="9397274" y="1689100"/>
          <a:ext cx="19565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63">
                  <a:extLst>
                    <a:ext uri="{9D8B030D-6E8A-4147-A177-3AD203B41FA5}">
                      <a16:colId xmlns:a16="http://schemas.microsoft.com/office/drawing/2014/main" val="1460476364"/>
                    </a:ext>
                  </a:extLst>
                </a:gridCol>
                <a:gridCol w="978263">
                  <a:extLst>
                    <a:ext uri="{9D8B030D-6E8A-4147-A177-3AD203B41FA5}">
                      <a16:colId xmlns:a16="http://schemas.microsoft.com/office/drawing/2014/main" val="3616495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Calibri (本文)"/>
                          <a:ea typeface="微軟正黑體" panose="020B0604030504040204" pitchFamily="34" charset="-120"/>
                        </a:rPr>
                        <a:t>經銷商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Calibri (本文)"/>
                          <a:ea typeface="微軟正黑體" panose="020B0604030504040204" pitchFamily="34" charset="-120"/>
                        </a:rPr>
                        <a:t>送貨量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8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3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39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0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E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6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F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760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22D93E3-7B0C-3BE3-A732-453F39EDA007}"/>
                  </a:ext>
                </a:extLst>
              </p:cNvPr>
              <p:cNvSpPr txBox="1"/>
              <p:nvPr/>
            </p:nvSpPr>
            <p:spPr>
              <a:xfrm>
                <a:off x="4489268" y="1900493"/>
                <a:ext cx="3470366" cy="77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d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車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經銷商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𝑨</m:t>
                        </m:r>
                      </m:e>
                    </m:d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總載重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𝟒</m:t>
                    </m:r>
                  </m:oMath>
                </a14:m>
                <a:endPara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(本文)"/>
                  <a:ea typeface="Cambria Math" panose="020405030504060302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𝟐</m:t>
                        </m:r>
                      </m:e>
                    </m:d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車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經銷商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𝑭</m:t>
                        </m:r>
                      </m:e>
                    </m:d>
                    <m:r>
                      <a:rPr kumimoji="0" lang="en-US" altLang="zh-TW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總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載</m:t>
                    </m:r>
                    <m:r>
                      <a:rPr kumimoji="0" lang="zh-TW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重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=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𝟑</m:t>
                    </m:r>
                  </m:oMath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(本文)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22D93E3-7B0C-3BE3-A732-453F39E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268" y="1900493"/>
                <a:ext cx="3470366" cy="775405"/>
              </a:xfrm>
              <a:prstGeom prst="rect">
                <a:avLst/>
              </a:prstGeom>
              <a:blipFill>
                <a:blip r:embed="rId4"/>
                <a:stretch>
                  <a:fillRect l="-1053" t="-2362" b="-8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7A606D37-A6DA-9684-7510-F61DA54DDEB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838199" y="3282653"/>
            <a:ext cx="2543531" cy="158137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EB93902-3822-B1BF-0269-B5DE67F9F119}"/>
                  </a:ext>
                </a:extLst>
              </p:cNvPr>
              <p:cNvSpPr txBox="1"/>
              <p:nvPr/>
            </p:nvSpPr>
            <p:spPr>
              <a:xfrm>
                <a:off x="4489267" y="3685635"/>
                <a:ext cx="3705498" cy="77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車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經銷商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總載重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(本文)"/>
                  <a:ea typeface="Cambria Math" panose="02040503050406030204" pitchFamily="18" charset="0"/>
                </a:endParaRPr>
              </a:p>
              <a:p>
                <a:pPr marL="285750" marR="0" lvl="0" indent="-285750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e>
                    </m:d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車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經銷商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𝑭</m:t>
                        </m:r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𝑬</m:t>
                        </m:r>
                      </m:e>
                    </m:d>
                    <m:r>
                      <a:rPr kumimoji="0" lang="en-US" altLang="zh-TW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總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載</m:t>
                    </m:r>
                    <m:r>
                      <a:rPr kumimoji="0" lang="zh-TW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重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𝟕</m:t>
                    </m:r>
                  </m:oMath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(本文)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EB93902-3822-B1BF-0269-B5DE67F9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267" y="3685635"/>
                <a:ext cx="3705498" cy="775405"/>
              </a:xfrm>
              <a:prstGeom prst="rect">
                <a:avLst/>
              </a:prstGeom>
              <a:blipFill>
                <a:blip r:embed="rId6"/>
                <a:stretch>
                  <a:fillRect l="-987" t="-2362" b="-8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543C3341-318E-8AFB-5D3A-31FDAE9307F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838199" y="5067796"/>
            <a:ext cx="2543531" cy="15813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AA39FAE-30CB-EF32-AEC8-09B67E1A42BC}"/>
                  </a:ext>
                </a:extLst>
              </p:cNvPr>
              <p:cNvSpPr txBox="1"/>
              <p:nvPr/>
            </p:nvSpPr>
            <p:spPr>
              <a:xfrm>
                <a:off x="4489268" y="5470777"/>
                <a:ext cx="4121332" cy="77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車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經銷商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總載重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</m:oMath>
                </a14:m>
                <a:endPara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(本文)"/>
                  <a:ea typeface="Cambria Math" panose="02040503050406030204" pitchFamily="18" charset="0"/>
                </a:endParaRPr>
              </a:p>
              <a:p>
                <a:pPr marL="285750" marR="0" lvl="0" indent="-285750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𝟐</m:t>
                        </m:r>
                      </m:e>
                    </m:d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車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經銷商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𝑭</m:t>
                        </m:r>
                        <m:r>
                          <a:rPr kumimoji="0" lang="en-US" altLang="zh-TW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𝑬</m:t>
                        </m:r>
                        <m:r>
                          <a:rPr lang="en-US" altLang="zh-TW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𝑫</m:t>
                        </m:r>
                      </m:e>
                    </m:d>
                    <m:r>
                      <a:rPr kumimoji="0" lang="en-US" altLang="zh-TW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  <m:r>
                      <a:rPr kumimoji="0" lang="zh-TW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總</m:t>
                    </m:r>
                    <m:r>
                      <a:rPr kumimoji="0" lang="zh-TW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載</m:t>
                    </m:r>
                    <m:r>
                      <a:rPr kumimoji="0" lang="zh-TW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重</m:t>
                    </m:r>
                    <m:r>
                      <a:rPr kumimoji="0" lang="en-US" altLang="zh-TW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𝟏𝟎</m:t>
                    </m:r>
                  </m:oMath>
                </a14:m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(本文)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AA39FAE-30CB-EF32-AEC8-09B67E1A4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268" y="5470777"/>
                <a:ext cx="4121332" cy="775405"/>
              </a:xfrm>
              <a:prstGeom prst="rect">
                <a:avLst/>
              </a:prstGeom>
              <a:blipFill>
                <a:blip r:embed="rId8"/>
                <a:stretch>
                  <a:fillRect l="-886" t="-1563"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6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B4DF-AF32-D28E-2D16-60686F4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FFFFFF"/>
                </a:solidFill>
                <a:latin typeface="Calibri (本文)"/>
                <a:ea typeface="微軟正黑體" panose="020B0604030504040204" pitchFamily="34" charset="-120"/>
              </a:rPr>
              <a:t>計算複雜度的數量級差異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AF4ECF2-3BDC-CE13-3390-D08086A99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429960"/>
                  </p:ext>
                </p:extLst>
              </p:nvPr>
            </p:nvGraphicFramePr>
            <p:xfrm>
              <a:off x="1151708" y="2060574"/>
              <a:ext cx="3646713" cy="2209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5571">
                      <a:extLst>
                        <a:ext uri="{9D8B030D-6E8A-4147-A177-3AD203B41FA5}">
                          <a16:colId xmlns:a16="http://schemas.microsoft.com/office/drawing/2014/main" val="1451670708"/>
                        </a:ext>
                      </a:extLst>
                    </a:gridCol>
                    <a:gridCol w="1215571">
                      <a:extLst>
                        <a:ext uri="{9D8B030D-6E8A-4147-A177-3AD203B41FA5}">
                          <a16:colId xmlns:a16="http://schemas.microsoft.com/office/drawing/2014/main" val="3992833258"/>
                        </a:ext>
                      </a:extLst>
                    </a:gridCol>
                    <a:gridCol w="1215571">
                      <a:extLst>
                        <a:ext uri="{9D8B030D-6E8A-4147-A177-3AD203B41FA5}">
                          <a16:colId xmlns:a16="http://schemas.microsoft.com/office/drawing/2014/main" val="681078267"/>
                        </a:ext>
                      </a:extLst>
                    </a:gridCol>
                  </a:tblGrid>
                  <a:tr h="232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演算法複雜度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237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多項式階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TW" sz="12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𝟑𝟎</m:t>
                                    </m:r>
                                  </m:e>
                                  <m:sup>
                                    <m: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baseline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𝟗𝟎𝟎</m:t>
                                </m:r>
                              </m:oMath>
                            </m:oMathPara>
                          </a14:m>
                          <a:endParaRPr lang="zh-TW" altLang="en-US" sz="1200" b="1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980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指數階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US" altLang="zh-TW" sz="12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TW" sz="12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200" b="1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baseline="0" dirty="0">
                              <a:ea typeface="微軟正黑體" panose="020B0604030504040204" pitchFamily="34" charset="-120"/>
                            </a:rPr>
                            <a:t>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b="1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sz="1200" b="1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sz="1200" b="1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𝟎𝟕</m:t>
                              </m:r>
                              <m:r>
                                <a:rPr lang="en-US" altLang="zh-TW" sz="1200" b="1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1200" b="1" i="1" baseline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1" i="1" baseline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zh-TW" sz="1200" b="1" i="1" baseline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zh-TW" altLang="en-US" sz="1200" b="1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0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階乘階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TW" sz="12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!→</m:t>
                                </m:r>
                                <m:r>
                                  <a:rPr lang="en-US" altLang="zh-TW" sz="12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n-US" altLang="zh-TW" sz="1200" b="1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zh-TW" altLang="en-US" sz="1200" b="1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1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b="1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TW" sz="1200" b="1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sz="1200" b="1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𝟔𝟓</m:t>
                              </m:r>
                              <m:r>
                                <a:rPr lang="en-US" altLang="zh-TW" sz="1200" b="1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1200" b="1" i="1" baseline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1" i="1" baseline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zh-TW" sz="1200" b="1" i="1" baseline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𝟑𝟐</m:t>
                                  </m:r>
                                </m:sup>
                              </m:sSup>
                            </m:oMath>
                          </a14:m>
                          <a:endParaRPr lang="zh-TW" altLang="en-US" sz="1200" b="1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5960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200" b="1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補充說明：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257466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TW" altLang="en-US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隨著 </a:t>
                          </a:r>
                          <a:r>
                            <a:rPr lang="en-US" altLang="zh-TW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zh-TW" altLang="en-US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增加，複雜度差異會急遽放大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57676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TW" altLang="en-US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用於說明演算法選擇在大規模資料下的重要性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2953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AF4ECF2-3BDC-CE13-3390-D08086A99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429960"/>
                  </p:ext>
                </p:extLst>
              </p:nvPr>
            </p:nvGraphicFramePr>
            <p:xfrm>
              <a:off x="1151708" y="2060574"/>
              <a:ext cx="3646713" cy="2209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5571">
                      <a:extLst>
                        <a:ext uri="{9D8B030D-6E8A-4147-A177-3AD203B41FA5}">
                          <a16:colId xmlns:a16="http://schemas.microsoft.com/office/drawing/2014/main" val="1451670708"/>
                        </a:ext>
                      </a:extLst>
                    </a:gridCol>
                    <a:gridCol w="1215571">
                      <a:extLst>
                        <a:ext uri="{9D8B030D-6E8A-4147-A177-3AD203B41FA5}">
                          <a16:colId xmlns:a16="http://schemas.microsoft.com/office/drawing/2014/main" val="3992833258"/>
                        </a:ext>
                      </a:extLst>
                    </a:gridCol>
                    <a:gridCol w="1215571">
                      <a:extLst>
                        <a:ext uri="{9D8B030D-6E8A-4147-A177-3AD203B41FA5}">
                          <a16:colId xmlns:a16="http://schemas.microsoft.com/office/drawing/2014/main" val="681078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演算法複雜度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237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多項式階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00" t="-77049" r="-102000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00" t="-77049" r="-2000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980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指數階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00" t="-177049" r="-102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00" t="-177049" r="-200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0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b="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階乘階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00" t="-277049" r="-102000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00" t="-277049" r="-2000" b="-2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5960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200" b="1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補充說明：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200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257466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TW" altLang="en-US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隨著 </a:t>
                          </a:r>
                          <a:r>
                            <a:rPr lang="en-US" altLang="zh-TW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zh-TW" altLang="en-US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增加，複雜度差異會急遽放大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57676"/>
                      </a:ext>
                    </a:extLst>
                  </a:tr>
                  <a:tr h="274320">
                    <a:tc gridSpan="3"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TW" altLang="en-US" sz="1200" baseline="0" dirty="0">
                              <a:latin typeface="Calibri (本文)"/>
                              <a:ea typeface="微軟正黑體" panose="020B0604030504040204" pitchFamily="34" charset="-120"/>
                            </a:rPr>
                            <a:t>用於說明演算法選擇在大規模資料下的重要性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aseline="0" dirty="0">
                            <a:latin typeface="Calibri (本文)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2953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D02CD98-DCA5-598E-A7F4-50CEC958A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454861"/>
                  </p:ext>
                </p:extLst>
              </p:nvPr>
            </p:nvGraphicFramePr>
            <p:xfrm>
              <a:off x="5413830" y="2395772"/>
              <a:ext cx="5626462" cy="31527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626462">
                      <a:extLst>
                        <a:ext uri="{9D8B030D-6E8A-4147-A177-3AD203B41FA5}">
                          <a16:colId xmlns:a16="http://schemas.microsoft.com/office/drawing/2014/main" val="2243375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Ø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TW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sup>
                              </m:sSup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𝟎𝟕</m:t>
                              </m:r>
                              <m:r>
                                <a:rPr lang="en-US" altLang="zh-TW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zh-TW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zh-TW" alt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017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假設列印出這麼多張紙，若每張紙厚度為「</a:t>
                          </a:r>
                          <a:r>
                            <a:rPr kumimoji="0" lang="en-US" altLang="zh-TW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1 </a:t>
                          </a:r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公分」：</a:t>
                          </a:r>
                          <a:endPara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 (本文)"/>
                            <a:ea typeface="微軟正黑體" panose="020B0604030504040204" pitchFamily="34" charset="-120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2870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TW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𝟎𝟕</m:t>
                                </m:r>
                                <m:r>
                                  <a:rPr lang="en-US" altLang="zh-TW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  <m:r>
                                  <a:rPr lang="zh-TW" altLang="en-US" sz="1800" b="1" i="1" smtClean="0">
                                    <a:latin typeface="Cambria Math" panose="02040503050406030204" pitchFamily="18" charset="0"/>
                                  </a:rPr>
                                  <m:t>張</m:t>
                                </m:r>
                                <m:r>
                                  <a:rPr lang="zh-TW" altLang="en-US" sz="18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TW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TW" sz="1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1800" b="1" i="1" smtClean="0">
                                    <a:latin typeface="Cambria Math" panose="02040503050406030204" pitchFamily="18" charset="0"/>
                                  </a:rPr>
                                  <m:t>𝟎𝟕</m:t>
                                </m:r>
                                <m:r>
                                  <a:rPr lang="en-US" altLang="zh-TW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  <m:r>
                                  <a:rPr lang="zh-TW" altLang="en-US" sz="1800" b="1" i="1" smtClean="0">
                                    <a:latin typeface="Cambria Math" panose="02040503050406030204" pitchFamily="18" charset="0"/>
                                  </a:rPr>
                                  <m:t>公分</m:t>
                                </m:r>
                              </m:oMath>
                            </m:oMathPara>
                          </a14:m>
                          <a:endParaRPr lang="zh-TW" altLang="en-US" sz="1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273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換算成公尺：</a:t>
                          </a:r>
                          <a:endPara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 (本文)"/>
                            <a:ea typeface="微軟正黑體" panose="020B0604030504040204" pitchFamily="34" charset="-120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174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𝟎𝟕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  <m:sup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</a:rPr>
                                          <m:t>𝟗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den>
                                </m:f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𝟎𝟕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  <m:r>
                                  <a:rPr lang="zh-TW" altLang="en-US" b="1" i="1" smtClean="0">
                                    <a:latin typeface="Cambria Math" panose="02040503050406030204" pitchFamily="18" charset="0"/>
                                  </a:rPr>
                                  <m:t>公尺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122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再換算成公里：</a:t>
                          </a:r>
                          <a:endPara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 (本文)"/>
                            <a:ea typeface="微軟正黑體" panose="020B0604030504040204" pitchFamily="34" charset="-120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087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𝟎𝟕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  <m:sup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</m:den>
                                </m:f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𝟎𝟕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  <m:r>
                                  <a:rPr lang="zh-TW" altLang="en-US" b="1" i="1" smtClean="0">
                                    <a:latin typeface="Cambria Math" panose="02040503050406030204" pitchFamily="18" charset="0"/>
                                  </a:rPr>
                                  <m:t>公里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458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D02CD98-DCA5-598E-A7F4-50CEC958A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454861"/>
                  </p:ext>
                </p:extLst>
              </p:nvPr>
            </p:nvGraphicFramePr>
            <p:xfrm>
              <a:off x="5413830" y="2395772"/>
              <a:ext cx="5626462" cy="31527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626462">
                      <a:extLst>
                        <a:ext uri="{9D8B030D-6E8A-4147-A177-3AD203B41FA5}">
                          <a16:colId xmlns:a16="http://schemas.microsoft.com/office/drawing/2014/main" val="224337512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8" t="-3279" r="-433" b="-75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017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假設列印出這麼多張紙，若每張紙厚度為「</a:t>
                          </a:r>
                          <a:r>
                            <a:rPr kumimoji="0" lang="en-US" altLang="zh-TW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1 </a:t>
                          </a:r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公分」：</a:t>
                          </a:r>
                          <a:endPara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 (本文)"/>
                            <a:ea typeface="微軟正黑體" panose="020B0604030504040204" pitchFamily="34" charset="-120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287041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8" t="-203279" r="-433" b="-55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273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換算成公尺：</a:t>
                          </a:r>
                          <a:endPara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 (本文)"/>
                            <a:ea typeface="微軟正黑體" panose="020B0604030504040204" pitchFamily="34" charset="-120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174840"/>
                      </a:ext>
                    </a:extLst>
                  </a:tr>
                  <a:tr h="64884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8" t="-229907" r="-433" b="-157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7122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(本文)"/>
                              <a:ea typeface="微軟正黑體" panose="020B0604030504040204" pitchFamily="34" charset="-120"/>
                              <a:cs typeface="+mn-cs"/>
                            </a:rPr>
                            <a:t>再換算成公里：</a:t>
                          </a:r>
                          <a:endParaRPr kumimoji="0" lang="en-US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 (本文)"/>
                            <a:ea typeface="微軟正黑體" panose="020B0604030504040204" pitchFamily="34" charset="-120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087807"/>
                      </a:ext>
                    </a:extLst>
                  </a:tr>
                  <a:tr h="64757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8" t="-390566" r="-433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458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959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5BB4DF-AF32-D28E-2D16-60686F4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Calibri (本文)"/>
                <a:ea typeface="微軟正黑體" panose="020B0604030504040204" pitchFamily="34" charset="-120"/>
              </a:rPr>
              <a:t>最短路徑排程子系統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6D9A2-A0C0-3B04-2101-81000AD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3D98-FF3B-4FE5-A849-B7EF9757756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58CF1B-6921-FE7B-3258-AF0E20094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64011"/>
              </p:ext>
            </p:extLst>
          </p:nvPr>
        </p:nvGraphicFramePr>
        <p:xfrm>
          <a:off x="838198" y="1696741"/>
          <a:ext cx="812799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6573338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377219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007926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76106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1097369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46881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884109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9764424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049221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475013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988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Ch1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E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H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F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J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G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I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94481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19B8549-7AF3-26B9-BCF7-4F9E0EC66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30025"/>
              </p:ext>
            </p:extLst>
          </p:nvPr>
        </p:nvGraphicFramePr>
        <p:xfrm>
          <a:off x="838198" y="4419579"/>
          <a:ext cx="812799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6573338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377219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007926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76106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1097369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46881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884109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9764424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049221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475013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988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Ch2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G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H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E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I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J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F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94481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402D75-0CA0-6F84-6D6C-B4F4E4B0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80164"/>
              </p:ext>
            </p:extLst>
          </p:nvPr>
        </p:nvGraphicFramePr>
        <p:xfrm>
          <a:off x="838198" y="3058160"/>
          <a:ext cx="812799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6573338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377219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007926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76106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1097369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46881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884109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9764424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049221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475013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988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latin typeface="Calibri (本文)"/>
                          <a:ea typeface="微軟正黑體" panose="020B0604030504040204" pitchFamily="34" charset="-120"/>
                        </a:rPr>
                        <a:t>Ch</a:t>
                      </a:r>
                      <a:endParaRPr lang="zh-TW" altLang="en-US" b="1" baseline="0" dirty="0"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H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E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I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J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F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C0000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G</a:t>
                      </a:r>
                      <a:endParaRPr lang="zh-TW" altLang="en-US" b="1" baseline="0" dirty="0">
                        <a:solidFill>
                          <a:srgbClr val="C0000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 dirty="0">
                          <a:solidFill>
                            <a:srgbClr val="0070C0"/>
                          </a:solidFill>
                          <a:latin typeface="Calibri (本文)"/>
                          <a:ea typeface="微軟正黑體" panose="020B0604030504040204" pitchFamily="34" charset="-120"/>
                        </a:rPr>
                        <a:t>C</a:t>
                      </a:r>
                      <a:endParaRPr lang="zh-TW" altLang="en-US" b="1" baseline="0" dirty="0">
                        <a:solidFill>
                          <a:srgbClr val="0070C0"/>
                        </a:solidFill>
                        <a:latin typeface="Calibri (本文)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944812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5136206-3A94-89D4-A573-CEDA417791AC}"/>
              </a:ext>
            </a:extLst>
          </p:cNvPr>
          <p:cNvCxnSpPr>
            <a:cxnSpLocks/>
          </p:cNvCxnSpPr>
          <p:nvPr/>
        </p:nvCxnSpPr>
        <p:spPr>
          <a:xfrm>
            <a:off x="2672178" y="2565646"/>
            <a:ext cx="0" cy="355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379498-3894-6E61-E364-21D698E1AEFB}"/>
              </a:ext>
            </a:extLst>
          </p:cNvPr>
          <p:cNvCxnSpPr>
            <a:cxnSpLocks/>
          </p:cNvCxnSpPr>
          <p:nvPr/>
        </p:nvCxnSpPr>
        <p:spPr>
          <a:xfrm>
            <a:off x="3419382" y="2565645"/>
            <a:ext cx="0" cy="355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3AD123-A647-B7AE-C96B-36DD74C82429}"/>
              </a:ext>
            </a:extLst>
          </p:cNvPr>
          <p:cNvCxnSpPr>
            <a:cxnSpLocks/>
          </p:cNvCxnSpPr>
          <p:nvPr/>
        </p:nvCxnSpPr>
        <p:spPr>
          <a:xfrm>
            <a:off x="5629922" y="2565645"/>
            <a:ext cx="0" cy="355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0A2AC58-84FA-4A42-845E-0AF17AF42FC5}"/>
              </a:ext>
            </a:extLst>
          </p:cNvPr>
          <p:cNvCxnSpPr>
            <a:cxnSpLocks/>
          </p:cNvCxnSpPr>
          <p:nvPr/>
        </p:nvCxnSpPr>
        <p:spPr>
          <a:xfrm>
            <a:off x="6377126" y="2565644"/>
            <a:ext cx="0" cy="355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3B996A8-6C91-5405-6415-D92C1EA87098}"/>
              </a:ext>
            </a:extLst>
          </p:cNvPr>
          <p:cNvCxnSpPr>
            <a:cxnSpLocks/>
          </p:cNvCxnSpPr>
          <p:nvPr/>
        </p:nvCxnSpPr>
        <p:spPr>
          <a:xfrm>
            <a:off x="7863396" y="2567123"/>
            <a:ext cx="0" cy="355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B88CB00-C5E9-B4E1-CEB0-BC0B7EA164E8}"/>
              </a:ext>
            </a:extLst>
          </p:cNvPr>
          <p:cNvCxnSpPr>
            <a:cxnSpLocks/>
          </p:cNvCxnSpPr>
          <p:nvPr/>
        </p:nvCxnSpPr>
        <p:spPr>
          <a:xfrm flipH="1" flipV="1">
            <a:off x="1944210" y="3935770"/>
            <a:ext cx="727968" cy="37324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F0725F9-5EC2-0824-2A6D-19D24F541C4C}"/>
              </a:ext>
            </a:extLst>
          </p:cNvPr>
          <p:cNvCxnSpPr>
            <a:cxnSpLocks/>
          </p:cNvCxnSpPr>
          <p:nvPr/>
        </p:nvCxnSpPr>
        <p:spPr>
          <a:xfrm flipH="1" flipV="1">
            <a:off x="4174229" y="3900049"/>
            <a:ext cx="1455693" cy="4089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C072F42-3544-CBCF-9643-6F87C0F1D4A6}"/>
              </a:ext>
            </a:extLst>
          </p:cNvPr>
          <p:cNvCxnSpPr>
            <a:cxnSpLocks/>
          </p:cNvCxnSpPr>
          <p:nvPr/>
        </p:nvCxnSpPr>
        <p:spPr>
          <a:xfrm flipH="1" flipV="1">
            <a:off x="4902075" y="3895778"/>
            <a:ext cx="2229898" cy="4132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E5FA306-00F6-9EFF-258F-3562684DB891}"/>
              </a:ext>
            </a:extLst>
          </p:cNvPr>
          <p:cNvCxnSpPr>
            <a:cxnSpLocks/>
          </p:cNvCxnSpPr>
          <p:nvPr/>
        </p:nvCxnSpPr>
        <p:spPr>
          <a:xfrm flipH="1" flipV="1">
            <a:off x="7131972" y="3914950"/>
            <a:ext cx="727847" cy="3940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4EF2CC7-EA7E-96D5-9256-C3718E37ADAD}"/>
              </a:ext>
            </a:extLst>
          </p:cNvPr>
          <p:cNvCxnSpPr>
            <a:cxnSpLocks/>
          </p:cNvCxnSpPr>
          <p:nvPr/>
        </p:nvCxnSpPr>
        <p:spPr>
          <a:xfrm flipV="1">
            <a:off x="8583717" y="3903229"/>
            <a:ext cx="0" cy="4057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24AFCAA5-5D00-DC83-1804-4AFB0A20B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16062"/>
              </p:ext>
            </p:extLst>
          </p:nvPr>
        </p:nvGraphicFramePr>
        <p:xfrm>
          <a:off x="9166863" y="1692706"/>
          <a:ext cx="2840185" cy="3480185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840185">
                  <a:extLst>
                    <a:ext uri="{9D8B030D-6E8A-4147-A177-3AD203B41FA5}">
                      <a16:colId xmlns:a16="http://schemas.microsoft.com/office/drawing/2014/main" val="4128884698"/>
                    </a:ext>
                  </a:extLst>
                </a:gridCol>
              </a:tblGrid>
              <a:tr h="3799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TW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本文)"/>
                          <a:ea typeface="微軟正黑體" panose="020B0604030504040204" pitchFamily="34" charset="-120"/>
                          <a:cs typeface="+mn-cs"/>
                        </a:rPr>
                        <a:t>按照重要性排序先行、手動排定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本文)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134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TW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本文)"/>
                          <a:ea typeface="微軟正黑體" panose="020B0604030504040204" pitchFamily="34" charset="-120"/>
                          <a:cs typeface="+mn-cs"/>
                        </a:rPr>
                        <a:t>優先處理紅色節點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本文)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39507"/>
                  </a:ext>
                </a:extLst>
              </a:tr>
              <a:tr h="62701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本文)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9495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TW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本文)"/>
                          <a:ea typeface="微軟正黑體" panose="020B0604030504040204" pitchFamily="34" charset="-120"/>
                          <a:cs typeface="+mn-cs"/>
                        </a:rPr>
                        <a:t>中間解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本文)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505415"/>
                  </a:ext>
                </a:extLst>
              </a:tr>
              <a:tr h="6444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本文)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44917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TW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本文)"/>
                          <a:ea typeface="微軟正黑體" panose="020B0604030504040204" pitchFamily="34" charset="-120"/>
                          <a:cs typeface="+mn-cs"/>
                        </a:rPr>
                        <a:t>使用近似演算法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本文)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42223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TW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(本文)"/>
                          <a:ea typeface="微軟正黑體" panose="020B0604030504040204" pitchFamily="34" charset="-120"/>
                          <a:cs typeface="+mn-cs"/>
                        </a:rPr>
                        <a:t>總距離最短或時間最短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(本文)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43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855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1193</Words>
  <Application>Microsoft Office PowerPoint</Application>
  <PresentationFormat>寬螢幕</PresentationFormat>
  <Paragraphs>286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Calibri (本文)</vt:lpstr>
      <vt:lpstr>微軟正黑體</vt:lpstr>
      <vt:lpstr>Aptos</vt:lpstr>
      <vt:lpstr>Arial</vt:lpstr>
      <vt:lpstr>Calibri</vt:lpstr>
      <vt:lpstr>Calibri Light</vt:lpstr>
      <vt:lpstr>Cambria Math</vt:lpstr>
      <vt:lpstr>Wingdings</vt:lpstr>
      <vt:lpstr>1_Office 佈景主題</vt:lpstr>
      <vt:lpstr>2_Office 佈景主題</vt:lpstr>
      <vt:lpstr>基於鱗塊形狀與空間特徵之狗鼻紋身分識別 Dog Nose-Print Identification Based on the Shape and Spatial Features of Scales</vt:lpstr>
      <vt:lpstr>物流出貨運送管理系統</vt:lpstr>
      <vt:lpstr>出貨排程子系統</vt:lpstr>
      <vt:lpstr>原則一：對同一經銷商避免連續天數送貨</vt:lpstr>
      <vt:lpstr>原則一：對同一經銷商避免連續天數送貨</vt:lpstr>
      <vt:lpstr>原則二：每天送貨經銷商家數，盡量平均</vt:lpstr>
      <vt:lpstr>車輛分派子系統</vt:lpstr>
      <vt:lpstr>計算複雜度的數量級差異</vt:lpstr>
      <vt:lpstr>最短路徑排程子系統</vt:lpstr>
      <vt:lpstr>狗鼻紋基準定位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163</cp:revision>
  <dcterms:created xsi:type="dcterms:W3CDTF">2025-04-25T07:07:26Z</dcterms:created>
  <dcterms:modified xsi:type="dcterms:W3CDTF">2025-06-03T04:44:20Z</dcterms:modified>
</cp:coreProperties>
</file>