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5" r:id="rId7"/>
    <p:sldId id="263" r:id="rId8"/>
    <p:sldId id="264" r:id="rId9"/>
    <p:sldId id="266" r:id="rId10"/>
    <p:sldId id="268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F4DEB-AEC8-4A55-B23F-6C03B64FFE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6629FB-7F0B-4859-9B2C-31510E12703F}">
      <dgm:prSet/>
      <dgm:spPr/>
      <dgm:t>
        <a:bodyPr/>
        <a:lstStyle/>
        <a:p>
          <a:r>
            <a:rPr lang="en-IE"/>
            <a:t>A Notification is an unacknowledged message </a:t>
          </a:r>
          <a:endParaRPr lang="en-US"/>
        </a:p>
      </dgm:t>
    </dgm:pt>
    <dgm:pt modelId="{0ACA3670-25FB-4CCF-BACA-838F64F2334D}" type="parTrans" cxnId="{F4B4AEF4-F8DB-4B81-B79A-FE66879F6F38}">
      <dgm:prSet/>
      <dgm:spPr/>
      <dgm:t>
        <a:bodyPr/>
        <a:lstStyle/>
        <a:p>
          <a:endParaRPr lang="en-US"/>
        </a:p>
      </dgm:t>
    </dgm:pt>
    <dgm:pt modelId="{2715E701-D9A3-400E-8945-A1C93B5B473B}" type="sibTrans" cxnId="{F4B4AEF4-F8DB-4B81-B79A-FE66879F6F38}">
      <dgm:prSet/>
      <dgm:spPr/>
      <dgm:t>
        <a:bodyPr/>
        <a:lstStyle/>
        <a:p>
          <a:endParaRPr lang="en-US"/>
        </a:p>
      </dgm:t>
    </dgm:pt>
    <dgm:pt modelId="{65DF5E39-F8A6-44E5-A2D8-225CEBDE903B}">
      <dgm:prSet/>
      <dgm:spPr/>
      <dgm:t>
        <a:bodyPr/>
        <a:lstStyle/>
        <a:p>
          <a:r>
            <a:rPr lang="en-IE"/>
            <a:t>Client preforms </a:t>
          </a:r>
          <a:r>
            <a:rPr lang="en-GB"/>
            <a:t>discovery to find out which services, characteristics, and descriptors are present on the server.</a:t>
          </a:r>
          <a:endParaRPr lang="en-US"/>
        </a:p>
      </dgm:t>
    </dgm:pt>
    <dgm:pt modelId="{B88C62B7-BE62-41F0-830F-7FB5460A6F64}" type="parTrans" cxnId="{EDCEB532-D8EF-413F-8578-D5D66B7E3446}">
      <dgm:prSet/>
      <dgm:spPr/>
      <dgm:t>
        <a:bodyPr/>
        <a:lstStyle/>
        <a:p>
          <a:endParaRPr lang="en-US"/>
        </a:p>
      </dgm:t>
    </dgm:pt>
    <dgm:pt modelId="{6B15C203-59E6-4A95-901F-B8F706F11026}" type="sibTrans" cxnId="{EDCEB532-D8EF-413F-8578-D5D66B7E3446}">
      <dgm:prSet/>
      <dgm:spPr/>
      <dgm:t>
        <a:bodyPr/>
        <a:lstStyle/>
        <a:p>
          <a:endParaRPr lang="en-US"/>
        </a:p>
      </dgm:t>
    </dgm:pt>
    <dgm:pt modelId="{B63280D2-CB79-47C1-A0EE-706F095E2D8F}">
      <dgm:prSet/>
      <dgm:spPr/>
      <dgm:t>
        <a:bodyPr/>
        <a:lstStyle/>
        <a:p>
          <a:r>
            <a:rPr lang="en-IE"/>
            <a:t>Sent any time the relevant data in the GATT table on the GATT Server is updated.  </a:t>
          </a:r>
          <a:endParaRPr lang="en-US"/>
        </a:p>
      </dgm:t>
    </dgm:pt>
    <dgm:pt modelId="{6D1F215F-9336-4AEC-A079-DCC91F1A26B3}" type="parTrans" cxnId="{CF8E468D-1D43-48C9-A563-D498395D831C}">
      <dgm:prSet/>
      <dgm:spPr/>
      <dgm:t>
        <a:bodyPr/>
        <a:lstStyle/>
        <a:p>
          <a:endParaRPr lang="en-US"/>
        </a:p>
      </dgm:t>
    </dgm:pt>
    <dgm:pt modelId="{5C67003F-AD28-4C12-A4CE-2F0993E15684}" type="sibTrans" cxnId="{CF8E468D-1D43-48C9-A563-D498395D831C}">
      <dgm:prSet/>
      <dgm:spPr/>
      <dgm:t>
        <a:bodyPr/>
        <a:lstStyle/>
        <a:p>
          <a:endParaRPr lang="en-US"/>
        </a:p>
      </dgm:t>
    </dgm:pt>
    <dgm:pt modelId="{89C97982-B29E-483C-B7F7-2E4C44B71C92}" type="pres">
      <dgm:prSet presAssocID="{9D5F4DEB-AEC8-4A55-B23F-6C03B64FFE71}" presName="root" presStyleCnt="0">
        <dgm:presLayoutVars>
          <dgm:dir/>
          <dgm:resizeHandles val="exact"/>
        </dgm:presLayoutVars>
      </dgm:prSet>
      <dgm:spPr/>
    </dgm:pt>
    <dgm:pt modelId="{1E5598E0-4CE5-4FC1-BC8E-478A2A98E2B5}" type="pres">
      <dgm:prSet presAssocID="{2B6629FB-7F0B-4859-9B2C-31510E12703F}" presName="compNode" presStyleCnt="0"/>
      <dgm:spPr/>
    </dgm:pt>
    <dgm:pt modelId="{82885F08-BD35-4B28-99DC-9F0B2156A130}" type="pres">
      <dgm:prSet presAssocID="{2B6629FB-7F0B-4859-9B2C-31510E12703F}" presName="bgRect" presStyleLbl="bgShp" presStyleIdx="0" presStyleCnt="3"/>
      <dgm:spPr/>
    </dgm:pt>
    <dgm:pt modelId="{63531354-3447-4908-B9B9-C68863B1A2FB}" type="pres">
      <dgm:prSet presAssocID="{2B6629FB-7F0B-4859-9B2C-31510E1270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283F42F3-6AF8-43D4-BB86-6620B9671ADB}" type="pres">
      <dgm:prSet presAssocID="{2B6629FB-7F0B-4859-9B2C-31510E12703F}" presName="spaceRect" presStyleCnt="0"/>
      <dgm:spPr/>
    </dgm:pt>
    <dgm:pt modelId="{C53DD2D8-5B47-4EF1-9C90-B5FC77E42F95}" type="pres">
      <dgm:prSet presAssocID="{2B6629FB-7F0B-4859-9B2C-31510E12703F}" presName="parTx" presStyleLbl="revTx" presStyleIdx="0" presStyleCnt="3">
        <dgm:presLayoutVars>
          <dgm:chMax val="0"/>
          <dgm:chPref val="0"/>
        </dgm:presLayoutVars>
      </dgm:prSet>
      <dgm:spPr/>
    </dgm:pt>
    <dgm:pt modelId="{D3264F79-6D19-4175-A7F3-5144155514A7}" type="pres">
      <dgm:prSet presAssocID="{2715E701-D9A3-400E-8945-A1C93B5B473B}" presName="sibTrans" presStyleCnt="0"/>
      <dgm:spPr/>
    </dgm:pt>
    <dgm:pt modelId="{C9BAC980-AF36-430A-8428-7B9CC2139BCD}" type="pres">
      <dgm:prSet presAssocID="{65DF5E39-F8A6-44E5-A2D8-225CEBDE903B}" presName="compNode" presStyleCnt="0"/>
      <dgm:spPr/>
    </dgm:pt>
    <dgm:pt modelId="{81C7E2AB-9675-44FE-B13C-9D711B05C255}" type="pres">
      <dgm:prSet presAssocID="{65DF5E39-F8A6-44E5-A2D8-225CEBDE903B}" presName="bgRect" presStyleLbl="bgShp" presStyleIdx="1" presStyleCnt="3"/>
      <dgm:spPr/>
    </dgm:pt>
    <dgm:pt modelId="{F7B495FB-70DD-4E82-BEB3-3094E5285B62}" type="pres">
      <dgm:prSet presAssocID="{65DF5E39-F8A6-44E5-A2D8-225CEBDE90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F7DACA1-6DDA-41DF-8B9F-F64C26A114B7}" type="pres">
      <dgm:prSet presAssocID="{65DF5E39-F8A6-44E5-A2D8-225CEBDE903B}" presName="spaceRect" presStyleCnt="0"/>
      <dgm:spPr/>
    </dgm:pt>
    <dgm:pt modelId="{5F4AB09F-160E-4677-9704-2C1AF12B52B8}" type="pres">
      <dgm:prSet presAssocID="{65DF5E39-F8A6-44E5-A2D8-225CEBDE903B}" presName="parTx" presStyleLbl="revTx" presStyleIdx="1" presStyleCnt="3">
        <dgm:presLayoutVars>
          <dgm:chMax val="0"/>
          <dgm:chPref val="0"/>
        </dgm:presLayoutVars>
      </dgm:prSet>
      <dgm:spPr/>
    </dgm:pt>
    <dgm:pt modelId="{00C71F35-5141-4032-9CC1-9E3A4B93E365}" type="pres">
      <dgm:prSet presAssocID="{6B15C203-59E6-4A95-901F-B8F706F11026}" presName="sibTrans" presStyleCnt="0"/>
      <dgm:spPr/>
    </dgm:pt>
    <dgm:pt modelId="{0A3C36DA-3E0D-4ACF-955B-20E620C1C81C}" type="pres">
      <dgm:prSet presAssocID="{B63280D2-CB79-47C1-A0EE-706F095E2D8F}" presName="compNode" presStyleCnt="0"/>
      <dgm:spPr/>
    </dgm:pt>
    <dgm:pt modelId="{AE4DEF0D-97DA-4C97-B7F4-03DD46B4ABC0}" type="pres">
      <dgm:prSet presAssocID="{B63280D2-CB79-47C1-A0EE-706F095E2D8F}" presName="bgRect" presStyleLbl="bgShp" presStyleIdx="2" presStyleCnt="3"/>
      <dgm:spPr/>
    </dgm:pt>
    <dgm:pt modelId="{406D0C98-BF53-4601-9108-4AAAF6F680E8}" type="pres">
      <dgm:prSet presAssocID="{B63280D2-CB79-47C1-A0EE-706F095E2D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F162CBB-9984-459C-AB80-C829481201B2}" type="pres">
      <dgm:prSet presAssocID="{B63280D2-CB79-47C1-A0EE-706F095E2D8F}" presName="spaceRect" presStyleCnt="0"/>
      <dgm:spPr/>
    </dgm:pt>
    <dgm:pt modelId="{5DFBEF0D-6BF5-46E5-9D8F-C8544572960F}" type="pres">
      <dgm:prSet presAssocID="{B63280D2-CB79-47C1-A0EE-706F095E2D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12AC25-3C35-466C-934C-FA8D97A2DFAA}" type="presOf" srcId="{2B6629FB-7F0B-4859-9B2C-31510E12703F}" destId="{C53DD2D8-5B47-4EF1-9C90-B5FC77E42F95}" srcOrd="0" destOrd="0" presId="urn:microsoft.com/office/officeart/2018/2/layout/IconVerticalSolidList"/>
    <dgm:cxn modelId="{EDCEB532-D8EF-413F-8578-D5D66B7E3446}" srcId="{9D5F4DEB-AEC8-4A55-B23F-6C03B64FFE71}" destId="{65DF5E39-F8A6-44E5-A2D8-225CEBDE903B}" srcOrd="1" destOrd="0" parTransId="{B88C62B7-BE62-41F0-830F-7FB5460A6F64}" sibTransId="{6B15C203-59E6-4A95-901F-B8F706F11026}"/>
    <dgm:cxn modelId="{CF8E468D-1D43-48C9-A563-D498395D831C}" srcId="{9D5F4DEB-AEC8-4A55-B23F-6C03B64FFE71}" destId="{B63280D2-CB79-47C1-A0EE-706F095E2D8F}" srcOrd="2" destOrd="0" parTransId="{6D1F215F-9336-4AEC-A079-DCC91F1A26B3}" sibTransId="{5C67003F-AD28-4C12-A4CE-2F0993E15684}"/>
    <dgm:cxn modelId="{14B2C197-19A0-445A-AEF7-94C9FEAD3C40}" type="presOf" srcId="{9D5F4DEB-AEC8-4A55-B23F-6C03B64FFE71}" destId="{89C97982-B29E-483C-B7F7-2E4C44B71C92}" srcOrd="0" destOrd="0" presId="urn:microsoft.com/office/officeart/2018/2/layout/IconVerticalSolidList"/>
    <dgm:cxn modelId="{53721FCB-0E12-421A-AD6D-02C7F0AAE04B}" type="presOf" srcId="{65DF5E39-F8A6-44E5-A2D8-225CEBDE903B}" destId="{5F4AB09F-160E-4677-9704-2C1AF12B52B8}" srcOrd="0" destOrd="0" presId="urn:microsoft.com/office/officeart/2018/2/layout/IconVerticalSolidList"/>
    <dgm:cxn modelId="{F4B4AEF4-F8DB-4B81-B79A-FE66879F6F38}" srcId="{9D5F4DEB-AEC8-4A55-B23F-6C03B64FFE71}" destId="{2B6629FB-7F0B-4859-9B2C-31510E12703F}" srcOrd="0" destOrd="0" parTransId="{0ACA3670-25FB-4CCF-BACA-838F64F2334D}" sibTransId="{2715E701-D9A3-400E-8945-A1C93B5B473B}"/>
    <dgm:cxn modelId="{A0E9A9FA-74D6-4BF8-AC16-30882F63FCCE}" type="presOf" srcId="{B63280D2-CB79-47C1-A0EE-706F095E2D8F}" destId="{5DFBEF0D-6BF5-46E5-9D8F-C8544572960F}" srcOrd="0" destOrd="0" presId="urn:microsoft.com/office/officeart/2018/2/layout/IconVerticalSolidList"/>
    <dgm:cxn modelId="{BDE2D250-A0A0-4505-9814-57F0CA1C253E}" type="presParOf" srcId="{89C97982-B29E-483C-B7F7-2E4C44B71C92}" destId="{1E5598E0-4CE5-4FC1-BC8E-478A2A98E2B5}" srcOrd="0" destOrd="0" presId="urn:microsoft.com/office/officeart/2018/2/layout/IconVerticalSolidList"/>
    <dgm:cxn modelId="{F63B1ED8-E94E-469E-AAB7-0BD6A961C77A}" type="presParOf" srcId="{1E5598E0-4CE5-4FC1-BC8E-478A2A98E2B5}" destId="{82885F08-BD35-4B28-99DC-9F0B2156A130}" srcOrd="0" destOrd="0" presId="urn:microsoft.com/office/officeart/2018/2/layout/IconVerticalSolidList"/>
    <dgm:cxn modelId="{58D42023-DEFB-4128-A677-387030D6472F}" type="presParOf" srcId="{1E5598E0-4CE5-4FC1-BC8E-478A2A98E2B5}" destId="{63531354-3447-4908-B9B9-C68863B1A2FB}" srcOrd="1" destOrd="0" presId="urn:microsoft.com/office/officeart/2018/2/layout/IconVerticalSolidList"/>
    <dgm:cxn modelId="{66782B18-57B5-4120-97B6-A5FD8806FE22}" type="presParOf" srcId="{1E5598E0-4CE5-4FC1-BC8E-478A2A98E2B5}" destId="{283F42F3-6AF8-43D4-BB86-6620B9671ADB}" srcOrd="2" destOrd="0" presId="urn:microsoft.com/office/officeart/2018/2/layout/IconVerticalSolidList"/>
    <dgm:cxn modelId="{F1D1D170-B57C-461E-BBF4-4EEF62D522CA}" type="presParOf" srcId="{1E5598E0-4CE5-4FC1-BC8E-478A2A98E2B5}" destId="{C53DD2D8-5B47-4EF1-9C90-B5FC77E42F95}" srcOrd="3" destOrd="0" presId="urn:microsoft.com/office/officeart/2018/2/layout/IconVerticalSolidList"/>
    <dgm:cxn modelId="{CDDB2C92-2201-4EEE-BF00-16A0E05E1D7A}" type="presParOf" srcId="{89C97982-B29E-483C-B7F7-2E4C44B71C92}" destId="{D3264F79-6D19-4175-A7F3-5144155514A7}" srcOrd="1" destOrd="0" presId="urn:microsoft.com/office/officeart/2018/2/layout/IconVerticalSolidList"/>
    <dgm:cxn modelId="{8BBD7295-1048-46E8-9329-17177F549D23}" type="presParOf" srcId="{89C97982-B29E-483C-B7F7-2E4C44B71C92}" destId="{C9BAC980-AF36-430A-8428-7B9CC2139BCD}" srcOrd="2" destOrd="0" presId="urn:microsoft.com/office/officeart/2018/2/layout/IconVerticalSolidList"/>
    <dgm:cxn modelId="{AF2420C7-BCFC-4893-B22F-ED347A78FCC4}" type="presParOf" srcId="{C9BAC980-AF36-430A-8428-7B9CC2139BCD}" destId="{81C7E2AB-9675-44FE-B13C-9D711B05C255}" srcOrd="0" destOrd="0" presId="urn:microsoft.com/office/officeart/2018/2/layout/IconVerticalSolidList"/>
    <dgm:cxn modelId="{3200F8AE-0403-4189-AA42-1997B1B74169}" type="presParOf" srcId="{C9BAC980-AF36-430A-8428-7B9CC2139BCD}" destId="{F7B495FB-70DD-4E82-BEB3-3094E5285B62}" srcOrd="1" destOrd="0" presId="urn:microsoft.com/office/officeart/2018/2/layout/IconVerticalSolidList"/>
    <dgm:cxn modelId="{F4F6000E-4F04-477B-BA16-C71ADBB29609}" type="presParOf" srcId="{C9BAC980-AF36-430A-8428-7B9CC2139BCD}" destId="{CF7DACA1-6DDA-41DF-8B9F-F64C26A114B7}" srcOrd="2" destOrd="0" presId="urn:microsoft.com/office/officeart/2018/2/layout/IconVerticalSolidList"/>
    <dgm:cxn modelId="{C824E858-A4DD-4CD5-9CC3-DF179646C429}" type="presParOf" srcId="{C9BAC980-AF36-430A-8428-7B9CC2139BCD}" destId="{5F4AB09F-160E-4677-9704-2C1AF12B52B8}" srcOrd="3" destOrd="0" presId="urn:microsoft.com/office/officeart/2018/2/layout/IconVerticalSolidList"/>
    <dgm:cxn modelId="{11774B59-9119-4698-82D4-E0EB7B311B33}" type="presParOf" srcId="{89C97982-B29E-483C-B7F7-2E4C44B71C92}" destId="{00C71F35-5141-4032-9CC1-9E3A4B93E365}" srcOrd="3" destOrd="0" presId="urn:microsoft.com/office/officeart/2018/2/layout/IconVerticalSolidList"/>
    <dgm:cxn modelId="{400E9D4B-841B-4355-8EAF-287F9D6FAFE9}" type="presParOf" srcId="{89C97982-B29E-483C-B7F7-2E4C44B71C92}" destId="{0A3C36DA-3E0D-4ACF-955B-20E620C1C81C}" srcOrd="4" destOrd="0" presId="urn:microsoft.com/office/officeart/2018/2/layout/IconVerticalSolidList"/>
    <dgm:cxn modelId="{79026CCD-B047-4411-B895-22BB19544FD1}" type="presParOf" srcId="{0A3C36DA-3E0D-4ACF-955B-20E620C1C81C}" destId="{AE4DEF0D-97DA-4C97-B7F4-03DD46B4ABC0}" srcOrd="0" destOrd="0" presId="urn:microsoft.com/office/officeart/2018/2/layout/IconVerticalSolidList"/>
    <dgm:cxn modelId="{8A39FF02-C145-4571-A0D5-B865A75B2CC7}" type="presParOf" srcId="{0A3C36DA-3E0D-4ACF-955B-20E620C1C81C}" destId="{406D0C98-BF53-4601-9108-4AAAF6F680E8}" srcOrd="1" destOrd="0" presId="urn:microsoft.com/office/officeart/2018/2/layout/IconVerticalSolidList"/>
    <dgm:cxn modelId="{B139A08E-A910-4DB0-9731-D2A47EC6CB60}" type="presParOf" srcId="{0A3C36DA-3E0D-4ACF-955B-20E620C1C81C}" destId="{1F162CBB-9984-459C-AB80-C829481201B2}" srcOrd="2" destOrd="0" presId="urn:microsoft.com/office/officeart/2018/2/layout/IconVerticalSolidList"/>
    <dgm:cxn modelId="{DBCB0337-8FC0-4688-95CE-FF675723303D}" type="presParOf" srcId="{0A3C36DA-3E0D-4ACF-955B-20E620C1C81C}" destId="{5DFBEF0D-6BF5-46E5-9D8F-C854457296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85F08-BD35-4B28-99DC-9F0B2156A130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31354-3447-4908-B9B9-C68863B1A2FB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DD2D8-5B47-4EF1-9C90-B5FC77E42F95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A Notification is an unacknowledged message </a:t>
          </a:r>
          <a:endParaRPr lang="en-US" sz="2500" kern="1200"/>
        </a:p>
      </dsp:txBody>
      <dsp:txXfrm>
        <a:off x="1553633" y="574"/>
        <a:ext cx="5458736" cy="1345137"/>
      </dsp:txXfrm>
    </dsp:sp>
    <dsp:sp modelId="{81C7E2AB-9675-44FE-B13C-9D711B05C255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495FB-70DD-4E82-BEB3-3094E5285B62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AB09F-160E-4677-9704-2C1AF12B52B8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Client preforms </a:t>
          </a:r>
          <a:r>
            <a:rPr lang="en-GB" sz="2500" kern="1200"/>
            <a:t>discovery to find out which services, characteristics, and descriptors are present on the server.</a:t>
          </a:r>
          <a:endParaRPr lang="en-US" sz="2500" kern="1200"/>
        </a:p>
      </dsp:txBody>
      <dsp:txXfrm>
        <a:off x="1553633" y="1681996"/>
        <a:ext cx="5458736" cy="1345137"/>
      </dsp:txXfrm>
    </dsp:sp>
    <dsp:sp modelId="{AE4DEF0D-97DA-4C97-B7F4-03DD46B4ABC0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D0C98-BF53-4601-9108-4AAAF6F680E8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BEF0D-6BF5-46E5-9D8F-C8544572960F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Sent any time the relevant data in the GATT table on the GATT Server is updated.  </a:t>
          </a:r>
          <a:endParaRPr lang="en-US" sz="2500" kern="1200"/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nchthrough.com/how-gap-and-gatt-work/" TargetMode="External"/><Relationship Id="rId2" Type="http://schemas.openxmlformats.org/officeDocument/2006/relationships/hyperlink" Target="https://www.zephyrproject.org/learn-ab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irdconnect.com/support/faqs/what-difference-between-indication-and-notification" TargetMode="External"/><Relationship Id="rId4" Type="http://schemas.openxmlformats.org/officeDocument/2006/relationships/hyperlink" Target="https://www.oreilly.com/library/view/getting-started-with/9781491900550/ch04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IoT Low level </a:t>
            </a:r>
            <a:r>
              <a:rPr lang="en-US">
                <a:solidFill>
                  <a:schemeClr val="bg1"/>
                </a:solidFill>
              </a:rPr>
              <a:t>BLE Project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3F68-D598-4516-9FD0-BB2D17B9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E" dirty="0"/>
              <a:t>What is zephyr 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oss Compile Zephyr™ OS. As stated in the documentation, The… | by Turhan  Oz | Medium">
            <a:extLst>
              <a:ext uri="{FF2B5EF4-FFF2-40B4-BE49-F238E27FC236}">
                <a16:creationId xmlns:a16="http://schemas.microsoft.com/office/drawing/2014/main" id="{F16CD059-BB77-444D-8932-06ADD698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3339193"/>
            <a:ext cx="4962525" cy="169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1431-9CE3-4B1D-A361-7718FCE5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I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Zephyr is an open-source platform.</a:t>
            </a:r>
          </a:p>
          <a:p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ntended for use in real-time operating system (RTOS).</a:t>
            </a:r>
          </a:p>
          <a:p>
            <a:r>
              <a:rPr lang="en-I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connected devices with constrained resource.</a:t>
            </a:r>
          </a:p>
          <a:p>
            <a:r>
              <a:rPr lang="en-I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Zephyr is modular and supports multiple architectures.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428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17BCA-B2BC-4A19-9B82-3CBFC945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I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Bluetooth Low Energy (BLE)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49C6-F676-4864-84E9-D402925C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Low power </a:t>
            </a:r>
          </a:p>
          <a:p>
            <a:r>
              <a:rPr lang="en-IE">
                <a:solidFill>
                  <a:schemeClr val="bg1"/>
                </a:solidFill>
              </a:rPr>
              <a:t>Easy Connection </a:t>
            </a:r>
          </a:p>
          <a:p>
            <a:r>
              <a:rPr lang="en-IE">
                <a:solidFill>
                  <a:schemeClr val="bg1"/>
                </a:solidFill>
              </a:rPr>
              <a:t>Small amount of data </a:t>
            </a:r>
          </a:p>
        </p:txBody>
      </p:sp>
      <p:pic>
        <p:nvPicPr>
          <p:cNvPr id="2050" name="Picture 2" descr="BLE | Bluetooth Low Energy – Why Everyone Is Using It?">
            <a:extLst>
              <a:ext uri="{FF2B5EF4-FFF2-40B4-BE49-F238E27FC236}">
                <a16:creationId xmlns:a16="http://schemas.microsoft.com/office/drawing/2014/main" id="{7539776A-A25D-4B14-8187-6EA9DA350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622166"/>
            <a:ext cx="6489819" cy="363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3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A3F68-D598-4516-9FD0-BB2D17B9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GB" dirty="0"/>
              <a:t>What is GAP and GATT?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1431-9CE3-4B1D-A361-7718FCE5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GAP</a:t>
            </a:r>
            <a:r>
              <a:rPr lang="en-I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defines the general topology of the Bluetooth Low Energy (BLE) network stack.</a:t>
            </a:r>
          </a:p>
          <a:p>
            <a:r>
              <a:rPr lang="en-IE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GATT</a:t>
            </a:r>
            <a:r>
              <a:rPr lang="en-I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describes in detail how attributes (data) are transferred once devices have a dedicated connection.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089BB-19F7-4374-A34F-B5AA7BE8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3" r="2603"/>
          <a:stretch/>
        </p:blipFill>
        <p:spPr>
          <a:xfrm>
            <a:off x="4308732" y="1286051"/>
            <a:ext cx="7753893" cy="47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6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Question mark on green pastel background">
            <a:extLst>
              <a:ext uri="{FF2B5EF4-FFF2-40B4-BE49-F238E27FC236}">
                <a16:creationId xmlns:a16="http://schemas.microsoft.com/office/drawing/2014/main" id="{29B930B7-5E4D-40B7-932D-6C255AC40C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3582" b="21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A3F68-D598-4516-9FD0-BB2D17B9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E" dirty="0"/>
              <a:t>GATT Read, Write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1431-9CE3-4B1D-A361-7718FCE5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attribute can have one of four access permissions: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None:</a:t>
            </a:r>
            <a:r>
              <a:rPr lang="en-I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attribute can neither be read nor written by a client.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Readable</a:t>
            </a:r>
            <a:r>
              <a:rPr lang="en-I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attribute can be read by a client.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Writable:</a:t>
            </a:r>
            <a:r>
              <a:rPr lang="en-I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attribute can be written by a client.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Readable and writable:</a:t>
            </a:r>
            <a:r>
              <a:rPr lang="en-I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attribute can be both read and written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378804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A3F68-D598-4516-9FD0-BB2D17B9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EFF"/>
                </a:solidFill>
              </a:rPr>
              <a:t>notifications</a:t>
            </a:r>
          </a:p>
        </p:txBody>
      </p:sp>
      <p:graphicFrame>
        <p:nvGraphicFramePr>
          <p:cNvPr id="145" name="Content Placeholder 2">
            <a:extLst>
              <a:ext uri="{FF2B5EF4-FFF2-40B4-BE49-F238E27FC236}">
                <a16:creationId xmlns:a16="http://schemas.microsoft.com/office/drawing/2014/main" id="{F480CA7D-2AF9-44D5-8A3D-7A7906E73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753997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33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F86AA-6FA8-4F18-A9D4-53174BCD4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26" y="935068"/>
            <a:ext cx="7748378" cy="51914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37272-DC11-4D24-BF2D-4CC2F0CE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Circuit Diagram of the set up </a:t>
            </a:r>
          </a:p>
        </p:txBody>
      </p:sp>
    </p:spTree>
    <p:extLst>
      <p:ext uri="{BB962C8B-B14F-4D97-AF65-F5344CB8AC3E}">
        <p14:creationId xmlns:p14="http://schemas.microsoft.com/office/powerpoint/2010/main" val="158233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FCCF-DE54-4665-8C1C-B11F32E9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4821-D146-4D4E-B42D-2D126DBD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https://www.zephyrproject.org/learn-about/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https://punchthrough.com/how-gap-and-gatt-work/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https://www.oreilly.com/library/view/getting-started-with/9781491900550/ch04.html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https://www.lairdconnect.com/support/faqs/what-difference-between-indication-and-notification</a:t>
            </a: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297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130</TotalTime>
  <Words>264</Words>
  <Application>Microsoft Office PowerPoint</Application>
  <PresentationFormat>Widescreen</PresentationFormat>
  <Paragraphs>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Symbol</vt:lpstr>
      <vt:lpstr>Wingdings 2</vt:lpstr>
      <vt:lpstr>Dividend</vt:lpstr>
      <vt:lpstr>IoT Low level BLE Project </vt:lpstr>
      <vt:lpstr>What is zephyr ?</vt:lpstr>
      <vt:lpstr>Bluetooth Low Energy (BLE)</vt:lpstr>
      <vt:lpstr>What is GAP and GATT?</vt:lpstr>
      <vt:lpstr>GATT Read, Write </vt:lpstr>
      <vt:lpstr>notifications</vt:lpstr>
      <vt:lpstr>Circuit Diagram of the set up </vt:lpstr>
      <vt:lpstr>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Low level assignment</dc:title>
  <dc:creator>Sajjad Ullah</dc:creator>
  <cp:lastModifiedBy>Sajjad Ullah</cp:lastModifiedBy>
  <cp:revision>6</cp:revision>
  <dcterms:created xsi:type="dcterms:W3CDTF">2021-10-30T14:52:30Z</dcterms:created>
  <dcterms:modified xsi:type="dcterms:W3CDTF">2022-02-06T19:40:01Z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