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6" r:id="rId5"/>
    <p:sldId id="267" r:id="rId6"/>
    <p:sldId id="270" r:id="rId7"/>
    <p:sldId id="271" r:id="rId8"/>
    <p:sldId id="281" r:id="rId9"/>
    <p:sldId id="272" r:id="rId10"/>
    <p:sldId id="282" r:id="rId11"/>
    <p:sldId id="284" r:id="rId12"/>
    <p:sldId id="286" r:id="rId13"/>
    <p:sldId id="285" r:id="rId14"/>
    <p:sldId id="273" r:id="rId15"/>
    <p:sldId id="288" r:id="rId16"/>
    <p:sldId id="276" r:id="rId17"/>
    <p:sldId id="277" r:id="rId18"/>
    <p:sldId id="278" r:id="rId19"/>
    <p:sldId id="290" r:id="rId20"/>
    <p:sldId id="293" r:id="rId21"/>
    <p:sldId id="292" r:id="rId22"/>
    <p:sldId id="294" r:id="rId23"/>
    <p:sldId id="289" r:id="rId24"/>
    <p:sldId id="275" r:id="rId25"/>
    <p:sldId id="274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tar effects pedal (analogue)" id="{21C9C969-DBB3-430A-9160-8E71E6490D58}">
          <p14:sldIdLst>
            <p14:sldId id="266"/>
            <p14:sldId id="267"/>
            <p14:sldId id="270"/>
            <p14:sldId id="271"/>
            <p14:sldId id="281"/>
            <p14:sldId id="272"/>
            <p14:sldId id="282"/>
            <p14:sldId id="284"/>
            <p14:sldId id="286"/>
            <p14:sldId id="285"/>
            <p14:sldId id="273"/>
            <p14:sldId id="288"/>
            <p14:sldId id="276"/>
            <p14:sldId id="277"/>
            <p14:sldId id="278"/>
            <p14:sldId id="290"/>
            <p14:sldId id="293"/>
            <p14:sldId id="292"/>
            <p14:sldId id="294"/>
            <p14:sldId id="289"/>
            <p14:sldId id="275"/>
            <p14:sldId id="274"/>
            <p14:sldId id="287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jja\Documents\A.2021%20DT021A,4%20semester%201\final%20year%20project\Bode%20plots%20from%20lab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Bode magnitude plot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Sheet1!$J$6</c:f>
              <c:strCache>
                <c:ptCount val="1"/>
                <c:pt idx="0">
                  <c:v>20log(Vout/Vin)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7"/>
              <c:layout>
                <c:manualLayout>
                  <c:x val="7.6670715728040559E-2"/>
                  <c:y val="3.717756066726545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800Hz, 0.3 dB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16187313718358"/>
                      <c:h val="0.1106419496562437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D1E6-41AA-A04D-AD927B843F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Sheet1!$B$7:$B$28</c:f>
              <c:numCache>
                <c:formatCode>General</c:formatCode>
                <c:ptCount val="22"/>
                <c:pt idx="0">
                  <c:v>216</c:v>
                </c:pt>
                <c:pt idx="1">
                  <c:v>300</c:v>
                </c:pt>
                <c:pt idx="2">
                  <c:v>350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950</c:v>
                </c:pt>
                <c:pt idx="10">
                  <c:v>1000</c:v>
                </c:pt>
                <c:pt idx="11">
                  <c:v>1050</c:v>
                </c:pt>
                <c:pt idx="12">
                  <c:v>1100</c:v>
                </c:pt>
                <c:pt idx="13">
                  <c:v>1200</c:v>
                </c:pt>
                <c:pt idx="14">
                  <c:v>1300</c:v>
                </c:pt>
                <c:pt idx="15">
                  <c:v>1400</c:v>
                </c:pt>
                <c:pt idx="16">
                  <c:v>1500</c:v>
                </c:pt>
                <c:pt idx="17">
                  <c:v>1600</c:v>
                </c:pt>
                <c:pt idx="18">
                  <c:v>1700</c:v>
                </c:pt>
                <c:pt idx="19">
                  <c:v>1800</c:v>
                </c:pt>
                <c:pt idx="20">
                  <c:v>1900</c:v>
                </c:pt>
                <c:pt idx="21">
                  <c:v>2000</c:v>
                </c:pt>
              </c:numCache>
            </c:numRef>
          </c:xVal>
          <c:yVal>
            <c:numRef>
              <c:f>Sheet1!$J$7:$J$28</c:f>
              <c:numCache>
                <c:formatCode>0.0</c:formatCode>
                <c:ptCount val="22"/>
                <c:pt idx="0">
                  <c:v>-26.361266699255232</c:v>
                </c:pt>
                <c:pt idx="1">
                  <c:v>-23.496612131078749</c:v>
                </c:pt>
                <c:pt idx="2">
                  <c:v>-21.727196613494964</c:v>
                </c:pt>
                <c:pt idx="3">
                  <c:v>-20</c:v>
                </c:pt>
                <c:pt idx="4">
                  <c:v>-16.501939237645093</c:v>
                </c:pt>
                <c:pt idx="5">
                  <c:v>-12.041199826559248</c:v>
                </c:pt>
                <c:pt idx="6">
                  <c:v>-4.5805466848695957</c:v>
                </c:pt>
                <c:pt idx="7">
                  <c:v>0.34887780562417214</c:v>
                </c:pt>
                <c:pt idx="8">
                  <c:v>-5.3363179026575907</c:v>
                </c:pt>
                <c:pt idx="9">
                  <c:v>-8.4720399798634833</c:v>
                </c:pt>
                <c:pt idx="10">
                  <c:v>-10.131524681158762</c:v>
                </c:pt>
                <c:pt idx="11">
                  <c:v>-11.624197047096844</c:v>
                </c:pt>
                <c:pt idx="12">
                  <c:v>-12.784035986650579</c:v>
                </c:pt>
                <c:pt idx="13">
                  <c:v>-14.878742997050839</c:v>
                </c:pt>
                <c:pt idx="14">
                  <c:v>-16.621746511428842</c:v>
                </c:pt>
                <c:pt idx="15">
                  <c:v>-17.920562650089135</c:v>
                </c:pt>
                <c:pt idx="16">
                  <c:v>-18.804635899930204</c:v>
                </c:pt>
                <c:pt idx="17">
                  <c:v>-19.788996353333836</c:v>
                </c:pt>
                <c:pt idx="18">
                  <c:v>-20.513239806422732</c:v>
                </c:pt>
                <c:pt idx="19">
                  <c:v>-21.303410632096202</c:v>
                </c:pt>
                <c:pt idx="20">
                  <c:v>-22.172724507718009</c:v>
                </c:pt>
                <c:pt idx="21">
                  <c:v>-22.642346424708467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1E6-41AA-A04D-AD927B843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102840"/>
        <c:axId val="685107760"/>
      </c:scatterChart>
      <c:valAx>
        <c:axId val="685102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07760"/>
        <c:crosses val="autoZero"/>
        <c:crossBetween val="midCat"/>
      </c:valAx>
      <c:valAx>
        <c:axId val="68510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dB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028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EB854-2CED-4BD9-8047-150A3D40B5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C354F-7F84-49F9-82E7-58D6AE3543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Researching pedal effects</a:t>
          </a:r>
          <a:endParaRPr lang="en-US" dirty="0"/>
        </a:p>
      </dgm:t>
    </dgm:pt>
    <dgm:pt modelId="{346F4311-106B-4564-AE3B-DD859B20325F}" type="parTrans" cxnId="{8B1D4D96-084D-4C6D-A37C-ABCABF59EC76}">
      <dgm:prSet/>
      <dgm:spPr/>
      <dgm:t>
        <a:bodyPr/>
        <a:lstStyle/>
        <a:p>
          <a:endParaRPr lang="en-US"/>
        </a:p>
      </dgm:t>
    </dgm:pt>
    <dgm:pt modelId="{35B5EDF3-1AFB-4B19-BA84-8E9F7890EE22}" type="sibTrans" cxnId="{8B1D4D96-084D-4C6D-A37C-ABCABF59EC76}">
      <dgm:prSet/>
      <dgm:spPr/>
      <dgm:t>
        <a:bodyPr/>
        <a:lstStyle/>
        <a:p>
          <a:endParaRPr lang="en-US"/>
        </a:p>
      </dgm:t>
    </dgm:pt>
    <dgm:pt modelId="{4BA3343E-94C8-42DA-B0C3-BB994C6524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Identify the analogue processing methods </a:t>
          </a:r>
          <a:endParaRPr lang="en-US" dirty="0"/>
        </a:p>
      </dgm:t>
    </dgm:pt>
    <dgm:pt modelId="{06475E83-434C-46BC-A367-2AD2898D820C}" type="parTrans" cxnId="{47854CEB-8F65-4425-84E8-B3FB6E0BFD70}">
      <dgm:prSet/>
      <dgm:spPr/>
      <dgm:t>
        <a:bodyPr/>
        <a:lstStyle/>
        <a:p>
          <a:endParaRPr lang="en-US"/>
        </a:p>
      </dgm:t>
    </dgm:pt>
    <dgm:pt modelId="{5C8BCEF7-5391-44BB-AD9F-453F5F171F8F}" type="sibTrans" cxnId="{47854CEB-8F65-4425-84E8-B3FB6E0BFD70}">
      <dgm:prSet/>
      <dgm:spPr/>
      <dgm:t>
        <a:bodyPr/>
        <a:lstStyle/>
        <a:p>
          <a:endParaRPr lang="en-US"/>
        </a:p>
      </dgm:t>
    </dgm:pt>
    <dgm:pt modelId="{11618129-A403-42CF-81C1-66539EFFA71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Investigating types of designs </a:t>
          </a:r>
          <a:endParaRPr lang="en-US" dirty="0"/>
        </a:p>
      </dgm:t>
    </dgm:pt>
    <dgm:pt modelId="{50DFDC60-F603-4D72-B93F-DBBA8683C481}" type="parTrans" cxnId="{51CDD2F3-AB22-4FDC-A317-F9930AFF0474}">
      <dgm:prSet/>
      <dgm:spPr/>
      <dgm:t>
        <a:bodyPr/>
        <a:lstStyle/>
        <a:p>
          <a:endParaRPr lang="en-US"/>
        </a:p>
      </dgm:t>
    </dgm:pt>
    <dgm:pt modelId="{C2DB940F-F0F5-4B90-B3FA-228CEF4D8010}" type="sibTrans" cxnId="{51CDD2F3-AB22-4FDC-A317-F9930AFF0474}">
      <dgm:prSet/>
      <dgm:spPr/>
      <dgm:t>
        <a:bodyPr/>
        <a:lstStyle/>
        <a:p>
          <a:endParaRPr lang="en-US"/>
        </a:p>
      </dgm:t>
    </dgm:pt>
    <dgm:pt modelId="{7C4AAFA9-4117-40E6-A85B-8143831819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Verification and validation testing </a:t>
          </a:r>
          <a:endParaRPr lang="en-US" dirty="0"/>
        </a:p>
      </dgm:t>
    </dgm:pt>
    <dgm:pt modelId="{01267C15-5A1F-4B2F-8287-5CBB22499E2F}" type="parTrans" cxnId="{36C0A157-1C7A-4ED5-92FC-9095F962F798}">
      <dgm:prSet/>
      <dgm:spPr/>
      <dgm:t>
        <a:bodyPr/>
        <a:lstStyle/>
        <a:p>
          <a:endParaRPr lang="en-US"/>
        </a:p>
      </dgm:t>
    </dgm:pt>
    <dgm:pt modelId="{550F7CAE-15F4-4438-B8C7-1E9AA472F6D5}" type="sibTrans" cxnId="{36C0A157-1C7A-4ED5-92FC-9095F962F798}">
      <dgm:prSet/>
      <dgm:spPr/>
      <dgm:t>
        <a:bodyPr/>
        <a:lstStyle/>
        <a:p>
          <a:endParaRPr lang="en-US"/>
        </a:p>
      </dgm:t>
    </dgm:pt>
    <dgm:pt modelId="{BF7CAD06-3BD6-46EF-8F06-05727936630D}" type="pres">
      <dgm:prSet presAssocID="{6AAEB854-2CED-4BD9-8047-150A3D40B545}" presName="root" presStyleCnt="0">
        <dgm:presLayoutVars>
          <dgm:dir/>
          <dgm:resizeHandles val="exact"/>
        </dgm:presLayoutVars>
      </dgm:prSet>
      <dgm:spPr/>
    </dgm:pt>
    <dgm:pt modelId="{E6BA44C1-58E4-4F2E-BDD0-E04407FFB935}" type="pres">
      <dgm:prSet presAssocID="{FD1C354F-7F84-49F9-82E7-58D6AE354342}" presName="compNode" presStyleCnt="0"/>
      <dgm:spPr/>
    </dgm:pt>
    <dgm:pt modelId="{BE219065-E5C2-4F46-A880-2CBDEB291E2A}" type="pres">
      <dgm:prSet presAssocID="{FD1C354F-7F84-49F9-82E7-58D6AE354342}" presName="bgRect" presStyleLbl="bgShp" presStyleIdx="0" presStyleCnt="4"/>
      <dgm:spPr/>
    </dgm:pt>
    <dgm:pt modelId="{ED88A71E-F2EA-4F58-9B08-9309871523E8}" type="pres">
      <dgm:prSet presAssocID="{FD1C354F-7F84-49F9-82E7-58D6AE354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0FE15D-95B1-4291-BD23-FA693D41B94F}" type="pres">
      <dgm:prSet presAssocID="{FD1C354F-7F84-49F9-82E7-58D6AE354342}" presName="spaceRect" presStyleCnt="0"/>
      <dgm:spPr/>
    </dgm:pt>
    <dgm:pt modelId="{22535FD9-92CE-4DFB-BFEC-788AC8A13D13}" type="pres">
      <dgm:prSet presAssocID="{FD1C354F-7F84-49F9-82E7-58D6AE354342}" presName="parTx" presStyleLbl="revTx" presStyleIdx="0" presStyleCnt="4">
        <dgm:presLayoutVars>
          <dgm:chMax val="0"/>
          <dgm:chPref val="0"/>
        </dgm:presLayoutVars>
      </dgm:prSet>
      <dgm:spPr/>
    </dgm:pt>
    <dgm:pt modelId="{E732DEFD-E045-4B03-B968-8EFA722569C2}" type="pres">
      <dgm:prSet presAssocID="{35B5EDF3-1AFB-4B19-BA84-8E9F7890EE22}" presName="sibTrans" presStyleCnt="0"/>
      <dgm:spPr/>
    </dgm:pt>
    <dgm:pt modelId="{67784284-3B04-4F16-87F4-C6ABDDC85495}" type="pres">
      <dgm:prSet presAssocID="{4BA3343E-94C8-42DA-B0C3-BB994C65248D}" presName="compNode" presStyleCnt="0"/>
      <dgm:spPr/>
    </dgm:pt>
    <dgm:pt modelId="{86B10911-65B9-4595-957C-8DBBAD9BE51F}" type="pres">
      <dgm:prSet presAssocID="{4BA3343E-94C8-42DA-B0C3-BB994C65248D}" presName="bgRect" presStyleLbl="bgShp" presStyleIdx="1" presStyleCnt="4"/>
      <dgm:spPr/>
    </dgm:pt>
    <dgm:pt modelId="{4A5A09C8-5D8D-40F3-AFA4-1E6017688808}" type="pres">
      <dgm:prSet presAssocID="{4BA3343E-94C8-42DA-B0C3-BB994C6524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1F5DBB-E768-4A6B-9364-93F5F1769E06}" type="pres">
      <dgm:prSet presAssocID="{4BA3343E-94C8-42DA-B0C3-BB994C65248D}" presName="spaceRect" presStyleCnt="0"/>
      <dgm:spPr/>
    </dgm:pt>
    <dgm:pt modelId="{5F7C5622-390E-4967-BD50-45213E9BF1E2}" type="pres">
      <dgm:prSet presAssocID="{4BA3343E-94C8-42DA-B0C3-BB994C65248D}" presName="parTx" presStyleLbl="revTx" presStyleIdx="1" presStyleCnt="4">
        <dgm:presLayoutVars>
          <dgm:chMax val="0"/>
          <dgm:chPref val="0"/>
        </dgm:presLayoutVars>
      </dgm:prSet>
      <dgm:spPr/>
    </dgm:pt>
    <dgm:pt modelId="{92AE8F8B-9DF5-4FEC-8B90-D33216B9C1EC}" type="pres">
      <dgm:prSet presAssocID="{5C8BCEF7-5391-44BB-AD9F-453F5F171F8F}" presName="sibTrans" presStyleCnt="0"/>
      <dgm:spPr/>
    </dgm:pt>
    <dgm:pt modelId="{5DAB8883-CD60-45ED-9F70-FCB825C07C0D}" type="pres">
      <dgm:prSet presAssocID="{11618129-A403-42CF-81C1-66539EFFA71B}" presName="compNode" presStyleCnt="0"/>
      <dgm:spPr/>
    </dgm:pt>
    <dgm:pt modelId="{58C4657C-841B-4B95-91D8-91CBEB7002DC}" type="pres">
      <dgm:prSet presAssocID="{11618129-A403-42CF-81C1-66539EFFA71B}" presName="bgRect" presStyleLbl="bgShp" presStyleIdx="2" presStyleCnt="4"/>
      <dgm:spPr/>
    </dgm:pt>
    <dgm:pt modelId="{D127969B-37A0-4999-9142-087E933AD4C3}" type="pres">
      <dgm:prSet presAssocID="{11618129-A403-42CF-81C1-66539EFFA7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0B5230-166C-4A06-82C4-1F35AD3891FF}" type="pres">
      <dgm:prSet presAssocID="{11618129-A403-42CF-81C1-66539EFFA71B}" presName="spaceRect" presStyleCnt="0"/>
      <dgm:spPr/>
    </dgm:pt>
    <dgm:pt modelId="{7F7E6CC1-4D2D-455D-A397-1F68094D3C39}" type="pres">
      <dgm:prSet presAssocID="{11618129-A403-42CF-81C1-66539EFFA71B}" presName="parTx" presStyleLbl="revTx" presStyleIdx="2" presStyleCnt="4">
        <dgm:presLayoutVars>
          <dgm:chMax val="0"/>
          <dgm:chPref val="0"/>
        </dgm:presLayoutVars>
      </dgm:prSet>
      <dgm:spPr/>
    </dgm:pt>
    <dgm:pt modelId="{9413AD03-5FBA-4ED0-B0A7-8B31B86567AE}" type="pres">
      <dgm:prSet presAssocID="{C2DB940F-F0F5-4B90-B3FA-228CEF4D8010}" presName="sibTrans" presStyleCnt="0"/>
      <dgm:spPr/>
    </dgm:pt>
    <dgm:pt modelId="{44D76522-A4E3-45A2-A88A-3D282F7297C6}" type="pres">
      <dgm:prSet presAssocID="{7C4AAFA9-4117-40E6-A85B-81438318192E}" presName="compNode" presStyleCnt="0"/>
      <dgm:spPr/>
    </dgm:pt>
    <dgm:pt modelId="{F7F5974A-856A-4545-A361-1AC42267AD0B}" type="pres">
      <dgm:prSet presAssocID="{7C4AAFA9-4117-40E6-A85B-81438318192E}" presName="bgRect" presStyleLbl="bgShp" presStyleIdx="3" presStyleCnt="4"/>
      <dgm:spPr/>
    </dgm:pt>
    <dgm:pt modelId="{ABE4503F-88F6-44D3-AE07-7DECE516F4AF}" type="pres">
      <dgm:prSet presAssocID="{7C4AAFA9-4117-40E6-A85B-8143831819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493F4D0-81C9-40B4-BD56-C2C4BC858BD9}" type="pres">
      <dgm:prSet presAssocID="{7C4AAFA9-4117-40E6-A85B-81438318192E}" presName="spaceRect" presStyleCnt="0"/>
      <dgm:spPr/>
    </dgm:pt>
    <dgm:pt modelId="{34D81117-449B-428D-8F74-D097C3AC0A12}" type="pres">
      <dgm:prSet presAssocID="{7C4AAFA9-4117-40E6-A85B-8143831819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79895C-5759-4C0C-A51D-B4EFA0B0FAC5}" type="presOf" srcId="{6AAEB854-2CED-4BD9-8047-150A3D40B545}" destId="{BF7CAD06-3BD6-46EF-8F06-05727936630D}" srcOrd="0" destOrd="0" presId="urn:microsoft.com/office/officeart/2018/2/layout/IconVerticalSolidList"/>
    <dgm:cxn modelId="{E5897743-2C45-4B7A-AA5B-92E2265E876A}" type="presOf" srcId="{7C4AAFA9-4117-40E6-A85B-81438318192E}" destId="{34D81117-449B-428D-8F74-D097C3AC0A12}" srcOrd="0" destOrd="0" presId="urn:microsoft.com/office/officeart/2018/2/layout/IconVerticalSolidList"/>
    <dgm:cxn modelId="{06DE006F-7056-4145-8B0E-A092D239E329}" type="presOf" srcId="{11618129-A403-42CF-81C1-66539EFFA71B}" destId="{7F7E6CC1-4D2D-455D-A397-1F68094D3C39}" srcOrd="0" destOrd="0" presId="urn:microsoft.com/office/officeart/2018/2/layout/IconVerticalSolidList"/>
    <dgm:cxn modelId="{36C0A157-1C7A-4ED5-92FC-9095F962F798}" srcId="{6AAEB854-2CED-4BD9-8047-150A3D40B545}" destId="{7C4AAFA9-4117-40E6-A85B-81438318192E}" srcOrd="3" destOrd="0" parTransId="{01267C15-5A1F-4B2F-8287-5CBB22499E2F}" sibTransId="{550F7CAE-15F4-4438-B8C7-1E9AA472F6D5}"/>
    <dgm:cxn modelId="{C88D7F88-91EB-4D6E-8428-C827B2C1B300}" type="presOf" srcId="{FD1C354F-7F84-49F9-82E7-58D6AE354342}" destId="{22535FD9-92CE-4DFB-BFEC-788AC8A13D13}" srcOrd="0" destOrd="0" presId="urn:microsoft.com/office/officeart/2018/2/layout/IconVerticalSolidList"/>
    <dgm:cxn modelId="{8B1D4D96-084D-4C6D-A37C-ABCABF59EC76}" srcId="{6AAEB854-2CED-4BD9-8047-150A3D40B545}" destId="{FD1C354F-7F84-49F9-82E7-58D6AE354342}" srcOrd="0" destOrd="0" parTransId="{346F4311-106B-4564-AE3B-DD859B20325F}" sibTransId="{35B5EDF3-1AFB-4B19-BA84-8E9F7890EE22}"/>
    <dgm:cxn modelId="{887328D1-7767-40CA-AB6E-9D7597897178}" type="presOf" srcId="{4BA3343E-94C8-42DA-B0C3-BB994C65248D}" destId="{5F7C5622-390E-4967-BD50-45213E9BF1E2}" srcOrd="0" destOrd="0" presId="urn:microsoft.com/office/officeart/2018/2/layout/IconVerticalSolidList"/>
    <dgm:cxn modelId="{47854CEB-8F65-4425-84E8-B3FB6E0BFD70}" srcId="{6AAEB854-2CED-4BD9-8047-150A3D40B545}" destId="{4BA3343E-94C8-42DA-B0C3-BB994C65248D}" srcOrd="1" destOrd="0" parTransId="{06475E83-434C-46BC-A367-2AD2898D820C}" sibTransId="{5C8BCEF7-5391-44BB-AD9F-453F5F171F8F}"/>
    <dgm:cxn modelId="{51CDD2F3-AB22-4FDC-A317-F9930AFF0474}" srcId="{6AAEB854-2CED-4BD9-8047-150A3D40B545}" destId="{11618129-A403-42CF-81C1-66539EFFA71B}" srcOrd="2" destOrd="0" parTransId="{50DFDC60-F603-4D72-B93F-DBBA8683C481}" sibTransId="{C2DB940F-F0F5-4B90-B3FA-228CEF4D8010}"/>
    <dgm:cxn modelId="{C4ECB79D-4399-40AC-AF21-0181826062EC}" type="presParOf" srcId="{BF7CAD06-3BD6-46EF-8F06-05727936630D}" destId="{E6BA44C1-58E4-4F2E-BDD0-E04407FFB935}" srcOrd="0" destOrd="0" presId="urn:microsoft.com/office/officeart/2018/2/layout/IconVerticalSolidList"/>
    <dgm:cxn modelId="{89074CE2-BE70-4BD0-85B8-BCB96908920C}" type="presParOf" srcId="{E6BA44C1-58E4-4F2E-BDD0-E04407FFB935}" destId="{BE219065-E5C2-4F46-A880-2CBDEB291E2A}" srcOrd="0" destOrd="0" presId="urn:microsoft.com/office/officeart/2018/2/layout/IconVerticalSolidList"/>
    <dgm:cxn modelId="{EED72E07-10BC-4398-B6E6-F002B3B41683}" type="presParOf" srcId="{E6BA44C1-58E4-4F2E-BDD0-E04407FFB935}" destId="{ED88A71E-F2EA-4F58-9B08-9309871523E8}" srcOrd="1" destOrd="0" presId="urn:microsoft.com/office/officeart/2018/2/layout/IconVerticalSolidList"/>
    <dgm:cxn modelId="{BB6E167E-E218-4ECC-B7CF-C2FA5C8DA3A3}" type="presParOf" srcId="{E6BA44C1-58E4-4F2E-BDD0-E04407FFB935}" destId="{F70FE15D-95B1-4291-BD23-FA693D41B94F}" srcOrd="2" destOrd="0" presId="urn:microsoft.com/office/officeart/2018/2/layout/IconVerticalSolidList"/>
    <dgm:cxn modelId="{A4E41CD0-5587-40A8-A89E-DDB46E41BA40}" type="presParOf" srcId="{E6BA44C1-58E4-4F2E-BDD0-E04407FFB935}" destId="{22535FD9-92CE-4DFB-BFEC-788AC8A13D13}" srcOrd="3" destOrd="0" presId="urn:microsoft.com/office/officeart/2018/2/layout/IconVerticalSolidList"/>
    <dgm:cxn modelId="{2C50ED76-E509-4BBB-82FC-9C8179D168F7}" type="presParOf" srcId="{BF7CAD06-3BD6-46EF-8F06-05727936630D}" destId="{E732DEFD-E045-4B03-B968-8EFA722569C2}" srcOrd="1" destOrd="0" presId="urn:microsoft.com/office/officeart/2018/2/layout/IconVerticalSolidList"/>
    <dgm:cxn modelId="{6E1889E0-13C9-4FDF-A1E3-E2FB0C879467}" type="presParOf" srcId="{BF7CAD06-3BD6-46EF-8F06-05727936630D}" destId="{67784284-3B04-4F16-87F4-C6ABDDC85495}" srcOrd="2" destOrd="0" presId="urn:microsoft.com/office/officeart/2018/2/layout/IconVerticalSolidList"/>
    <dgm:cxn modelId="{2753F2B5-72D7-436A-87FD-4D2E0DE430DB}" type="presParOf" srcId="{67784284-3B04-4F16-87F4-C6ABDDC85495}" destId="{86B10911-65B9-4595-957C-8DBBAD9BE51F}" srcOrd="0" destOrd="0" presId="urn:microsoft.com/office/officeart/2018/2/layout/IconVerticalSolidList"/>
    <dgm:cxn modelId="{A28CF9AD-2EAD-4AAE-886F-E9612F564D45}" type="presParOf" srcId="{67784284-3B04-4F16-87F4-C6ABDDC85495}" destId="{4A5A09C8-5D8D-40F3-AFA4-1E6017688808}" srcOrd="1" destOrd="0" presId="urn:microsoft.com/office/officeart/2018/2/layout/IconVerticalSolidList"/>
    <dgm:cxn modelId="{FAF3E36F-E99E-4808-A5FA-11A617E6054C}" type="presParOf" srcId="{67784284-3B04-4F16-87F4-C6ABDDC85495}" destId="{6E1F5DBB-E768-4A6B-9364-93F5F1769E06}" srcOrd="2" destOrd="0" presId="urn:microsoft.com/office/officeart/2018/2/layout/IconVerticalSolidList"/>
    <dgm:cxn modelId="{FE38D357-C06A-40F6-8ECB-81E33F7AA1FF}" type="presParOf" srcId="{67784284-3B04-4F16-87F4-C6ABDDC85495}" destId="{5F7C5622-390E-4967-BD50-45213E9BF1E2}" srcOrd="3" destOrd="0" presId="urn:microsoft.com/office/officeart/2018/2/layout/IconVerticalSolidList"/>
    <dgm:cxn modelId="{4EDF3FD0-FB19-4DF7-AB33-5D1704DFF871}" type="presParOf" srcId="{BF7CAD06-3BD6-46EF-8F06-05727936630D}" destId="{92AE8F8B-9DF5-4FEC-8B90-D33216B9C1EC}" srcOrd="3" destOrd="0" presId="urn:microsoft.com/office/officeart/2018/2/layout/IconVerticalSolidList"/>
    <dgm:cxn modelId="{50DCB944-E2EF-435E-A753-8375C125F345}" type="presParOf" srcId="{BF7CAD06-3BD6-46EF-8F06-05727936630D}" destId="{5DAB8883-CD60-45ED-9F70-FCB825C07C0D}" srcOrd="4" destOrd="0" presId="urn:microsoft.com/office/officeart/2018/2/layout/IconVerticalSolidList"/>
    <dgm:cxn modelId="{57F14F21-66E8-4CDE-9FC4-31A2CEDF45C4}" type="presParOf" srcId="{5DAB8883-CD60-45ED-9F70-FCB825C07C0D}" destId="{58C4657C-841B-4B95-91D8-91CBEB7002DC}" srcOrd="0" destOrd="0" presId="urn:microsoft.com/office/officeart/2018/2/layout/IconVerticalSolidList"/>
    <dgm:cxn modelId="{C5242939-1B89-448C-8A8E-CC772B4CF8D2}" type="presParOf" srcId="{5DAB8883-CD60-45ED-9F70-FCB825C07C0D}" destId="{D127969B-37A0-4999-9142-087E933AD4C3}" srcOrd="1" destOrd="0" presId="urn:microsoft.com/office/officeart/2018/2/layout/IconVerticalSolidList"/>
    <dgm:cxn modelId="{01EE7A8F-E785-4048-A90C-5E492B00F44E}" type="presParOf" srcId="{5DAB8883-CD60-45ED-9F70-FCB825C07C0D}" destId="{490B5230-166C-4A06-82C4-1F35AD3891FF}" srcOrd="2" destOrd="0" presId="urn:microsoft.com/office/officeart/2018/2/layout/IconVerticalSolidList"/>
    <dgm:cxn modelId="{8FE43CAF-D3B1-4B8B-8BD3-A9CE11D0C0B3}" type="presParOf" srcId="{5DAB8883-CD60-45ED-9F70-FCB825C07C0D}" destId="{7F7E6CC1-4D2D-455D-A397-1F68094D3C39}" srcOrd="3" destOrd="0" presId="urn:microsoft.com/office/officeart/2018/2/layout/IconVerticalSolidList"/>
    <dgm:cxn modelId="{ABE76821-6E64-4B84-980B-D664148EDD75}" type="presParOf" srcId="{BF7CAD06-3BD6-46EF-8F06-05727936630D}" destId="{9413AD03-5FBA-4ED0-B0A7-8B31B86567AE}" srcOrd="5" destOrd="0" presId="urn:microsoft.com/office/officeart/2018/2/layout/IconVerticalSolidList"/>
    <dgm:cxn modelId="{B620489F-C37B-4258-A567-C0057E7335A2}" type="presParOf" srcId="{BF7CAD06-3BD6-46EF-8F06-05727936630D}" destId="{44D76522-A4E3-45A2-A88A-3D282F7297C6}" srcOrd="6" destOrd="0" presId="urn:microsoft.com/office/officeart/2018/2/layout/IconVerticalSolidList"/>
    <dgm:cxn modelId="{78BCB2DE-9B01-4391-A462-455DA6452E15}" type="presParOf" srcId="{44D76522-A4E3-45A2-A88A-3D282F7297C6}" destId="{F7F5974A-856A-4545-A361-1AC42267AD0B}" srcOrd="0" destOrd="0" presId="urn:microsoft.com/office/officeart/2018/2/layout/IconVerticalSolidList"/>
    <dgm:cxn modelId="{E29191A5-E687-4518-A93F-FD890EFC89E4}" type="presParOf" srcId="{44D76522-A4E3-45A2-A88A-3D282F7297C6}" destId="{ABE4503F-88F6-44D3-AE07-7DECE516F4AF}" srcOrd="1" destOrd="0" presId="urn:microsoft.com/office/officeart/2018/2/layout/IconVerticalSolidList"/>
    <dgm:cxn modelId="{12FE6011-E91E-447A-8C89-FA42575C3AD3}" type="presParOf" srcId="{44D76522-A4E3-45A2-A88A-3D282F7297C6}" destId="{5493F4D0-81C9-40B4-BD56-C2C4BC858BD9}" srcOrd="2" destOrd="0" presId="urn:microsoft.com/office/officeart/2018/2/layout/IconVerticalSolidList"/>
    <dgm:cxn modelId="{82E5B4DC-E41D-4E0E-B96D-E167448A49E6}" type="presParOf" srcId="{44D76522-A4E3-45A2-A88A-3D282F7297C6}" destId="{34D81117-449B-428D-8F74-D097C3AC0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19065-E5C2-4F46-A880-2CBDEB291E2A}">
      <dsp:nvSpPr>
        <dsp:cNvPr id="0" name=""/>
        <dsp:cNvSpPr/>
      </dsp:nvSpPr>
      <dsp:spPr>
        <a:xfrm>
          <a:off x="0" y="1581"/>
          <a:ext cx="6256604" cy="801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8A71E-F2EA-4F58-9B08-9309871523E8}">
      <dsp:nvSpPr>
        <dsp:cNvPr id="0" name=""/>
        <dsp:cNvSpPr/>
      </dsp:nvSpPr>
      <dsp:spPr>
        <a:xfrm>
          <a:off x="242536" y="181980"/>
          <a:ext cx="440975" cy="440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35FD9-92CE-4DFB-BFEC-788AC8A13D13}">
      <dsp:nvSpPr>
        <dsp:cNvPr id="0" name=""/>
        <dsp:cNvSpPr/>
      </dsp:nvSpPr>
      <dsp:spPr>
        <a:xfrm>
          <a:off x="926048" y="1581"/>
          <a:ext cx="5330556" cy="80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54" tIns="84854" rIns="84854" bIns="84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Researching pedal effects</a:t>
          </a:r>
          <a:endParaRPr lang="en-US" sz="2000" kern="1200" dirty="0"/>
        </a:p>
      </dsp:txBody>
      <dsp:txXfrm>
        <a:off x="926048" y="1581"/>
        <a:ext cx="5330556" cy="801773"/>
      </dsp:txXfrm>
    </dsp:sp>
    <dsp:sp modelId="{86B10911-65B9-4595-957C-8DBBAD9BE51F}">
      <dsp:nvSpPr>
        <dsp:cNvPr id="0" name=""/>
        <dsp:cNvSpPr/>
      </dsp:nvSpPr>
      <dsp:spPr>
        <a:xfrm>
          <a:off x="0" y="1003798"/>
          <a:ext cx="6256604" cy="801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09C8-5D8D-40F3-AFA4-1E6017688808}">
      <dsp:nvSpPr>
        <dsp:cNvPr id="0" name=""/>
        <dsp:cNvSpPr/>
      </dsp:nvSpPr>
      <dsp:spPr>
        <a:xfrm>
          <a:off x="242536" y="1184197"/>
          <a:ext cx="440975" cy="440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C5622-390E-4967-BD50-45213E9BF1E2}">
      <dsp:nvSpPr>
        <dsp:cNvPr id="0" name=""/>
        <dsp:cNvSpPr/>
      </dsp:nvSpPr>
      <dsp:spPr>
        <a:xfrm>
          <a:off x="926048" y="1003798"/>
          <a:ext cx="5330556" cy="80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54" tIns="84854" rIns="84854" bIns="84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Identify the analogue processing methods </a:t>
          </a:r>
          <a:endParaRPr lang="en-US" sz="2000" kern="1200" dirty="0"/>
        </a:p>
      </dsp:txBody>
      <dsp:txXfrm>
        <a:off x="926048" y="1003798"/>
        <a:ext cx="5330556" cy="801773"/>
      </dsp:txXfrm>
    </dsp:sp>
    <dsp:sp modelId="{58C4657C-841B-4B95-91D8-91CBEB7002DC}">
      <dsp:nvSpPr>
        <dsp:cNvPr id="0" name=""/>
        <dsp:cNvSpPr/>
      </dsp:nvSpPr>
      <dsp:spPr>
        <a:xfrm>
          <a:off x="0" y="2006015"/>
          <a:ext cx="6256604" cy="801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7969B-37A0-4999-9142-087E933AD4C3}">
      <dsp:nvSpPr>
        <dsp:cNvPr id="0" name=""/>
        <dsp:cNvSpPr/>
      </dsp:nvSpPr>
      <dsp:spPr>
        <a:xfrm>
          <a:off x="242536" y="2186414"/>
          <a:ext cx="440975" cy="440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E6CC1-4D2D-455D-A397-1F68094D3C39}">
      <dsp:nvSpPr>
        <dsp:cNvPr id="0" name=""/>
        <dsp:cNvSpPr/>
      </dsp:nvSpPr>
      <dsp:spPr>
        <a:xfrm>
          <a:off x="926048" y="2006015"/>
          <a:ext cx="5330556" cy="80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54" tIns="84854" rIns="84854" bIns="84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Investigating types of designs </a:t>
          </a:r>
          <a:endParaRPr lang="en-US" sz="2000" kern="1200" dirty="0"/>
        </a:p>
      </dsp:txBody>
      <dsp:txXfrm>
        <a:off x="926048" y="2006015"/>
        <a:ext cx="5330556" cy="801773"/>
      </dsp:txXfrm>
    </dsp:sp>
    <dsp:sp modelId="{F7F5974A-856A-4545-A361-1AC42267AD0B}">
      <dsp:nvSpPr>
        <dsp:cNvPr id="0" name=""/>
        <dsp:cNvSpPr/>
      </dsp:nvSpPr>
      <dsp:spPr>
        <a:xfrm>
          <a:off x="0" y="3008232"/>
          <a:ext cx="6256604" cy="801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503F-88F6-44D3-AE07-7DECE516F4AF}">
      <dsp:nvSpPr>
        <dsp:cNvPr id="0" name=""/>
        <dsp:cNvSpPr/>
      </dsp:nvSpPr>
      <dsp:spPr>
        <a:xfrm>
          <a:off x="242536" y="3188631"/>
          <a:ext cx="440975" cy="440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81117-449B-428D-8F74-D097C3AC0A12}">
      <dsp:nvSpPr>
        <dsp:cNvPr id="0" name=""/>
        <dsp:cNvSpPr/>
      </dsp:nvSpPr>
      <dsp:spPr>
        <a:xfrm>
          <a:off x="926048" y="3008232"/>
          <a:ext cx="5330556" cy="80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54" tIns="84854" rIns="84854" bIns="84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Verification and validation testing </a:t>
          </a:r>
          <a:endParaRPr lang="en-US" sz="2000" kern="1200" dirty="0"/>
        </a:p>
      </dsp:txBody>
      <dsp:txXfrm>
        <a:off x="926048" y="3008232"/>
        <a:ext cx="5330556" cy="80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95B7-33CF-440F-8C95-292AE842DF9D}" type="datetimeFigureOut">
              <a:rPr lang="en-IE" smtClean="0"/>
              <a:t>26/05/2022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E414-A0B8-4147-B6FB-76CC37BE2B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23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1DDC8-21A0-446C-A631-357FF0EC8B85}" type="datetimeFigureOut">
              <a:rPr lang="en-IE" smtClean="0"/>
              <a:t>26/05/2022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89266-18C0-45B0-B387-9C7D7C71E3B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445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6000" y="2090829"/>
            <a:ext cx="10800000" cy="1512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3200" baseline="0"/>
            </a:lvl1pPr>
          </a:lstStyle>
          <a:p>
            <a:r>
              <a:rPr lang="en-US" dirty="0"/>
              <a:t>Module Title</a:t>
            </a:r>
            <a:endParaRPr lang="en-IE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6771810" y="6174793"/>
            <a:ext cx="230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n-lt"/>
              </a:rPr>
              <a:t>Module Code:</a:t>
            </a:r>
            <a:endParaRPr lang="en-IE" sz="2400" dirty="0">
              <a:latin typeface="+mn-lt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981610" y="6174793"/>
            <a:ext cx="2514390" cy="54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@@@@ ####</a:t>
            </a:r>
            <a:endParaRPr lang="en-IE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18233" y="5250449"/>
            <a:ext cx="6155535" cy="66412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Lecturer Name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t="12064" r="8444" b="12025"/>
          <a:stretch/>
        </p:blipFill>
        <p:spPr>
          <a:xfrm>
            <a:off x="2020030" y="412091"/>
            <a:ext cx="2358619" cy="1368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3"/>
          <a:srcRect t="3161" r="3534" b="8229"/>
          <a:stretch/>
        </p:blipFill>
        <p:spPr>
          <a:xfrm>
            <a:off x="6398679" y="412091"/>
            <a:ext cx="3773291" cy="1368000"/>
          </a:xfrm>
          <a:prstGeom prst="rect">
            <a:avLst/>
          </a:prstGeom>
        </p:spPr>
      </p:pic>
      <p:sp>
        <p:nvSpPr>
          <p:cNvPr id="47" name="Date Placeholder 43"/>
          <p:cNvSpPr txBox="1">
            <a:spLocks/>
          </p:cNvSpPr>
          <p:nvPr userDrawn="1"/>
        </p:nvSpPr>
        <p:spPr>
          <a:xfrm>
            <a:off x="695325" y="6174793"/>
            <a:ext cx="3372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5913C-8F93-41E5-8D52-013685C14B33}" type="datetime3">
              <a:rPr lang="en-IE" sz="2400" smtClean="0">
                <a:solidFill>
                  <a:schemeClr val="tx1"/>
                </a:solidFill>
              </a:rPr>
              <a:t>26 May 2022</a:t>
            </a:fld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3667039"/>
            <a:ext cx="10801350" cy="1519200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400"/>
            </a:lvl4pPr>
            <a:lvl5pPr marL="1828800" indent="0" algn="ctr">
              <a:buNone/>
              <a:defRPr sz="2400"/>
            </a:lvl5pPr>
          </a:lstStyle>
          <a:p>
            <a:pPr lvl="0"/>
            <a:r>
              <a:rPr lang="en-US" dirty="0"/>
              <a:t>Unit #: Topic Title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7693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000" y="1825625"/>
            <a:ext cx="10800000" cy="43513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5pPr>
            <a:lvl6pPr>
              <a:defRPr sz="2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2CD4-6749-46A8-BDE9-85760E1D4AB7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67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1498" y="365125"/>
            <a:ext cx="2434502" cy="5811838"/>
          </a:xfrm>
        </p:spPr>
        <p:txBody>
          <a:bodyPr vert="eaVert"/>
          <a:lstStyle>
            <a:lvl1pPr>
              <a:lnSpc>
                <a:spcPct val="150000"/>
              </a:lnSpc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000" y="365125"/>
            <a:ext cx="817986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 marL="25146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04-10A8-4EEF-A0FA-5F8EE4EBFCFC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960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6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5pPr>
            <a:lvl6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 baseline="0"/>
            </a:lvl6pPr>
            <a:lvl7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8483-97B3-41F9-8243-FCD3201DD7D4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555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1709738"/>
            <a:ext cx="10800000" cy="2852737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spcAft>
                <a:spcPts val="600"/>
              </a:spcAft>
              <a:defRPr sz="4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4589463"/>
            <a:ext cx="1080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B66-5504-4341-B914-C0D4679E6124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99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800" y="1825625"/>
            <a:ext cx="5292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5pPr>
            <a:lvl6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6pPr>
            <a:lvl7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00" y="1825625"/>
            <a:ext cx="5292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5pPr>
            <a:lvl6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6pPr>
            <a:lvl7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12F6-86E6-4915-96A3-2E6C0CB4EC9C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69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302" y="1690688"/>
            <a:ext cx="5298874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76" y="2514600"/>
            <a:ext cx="5292000" cy="3684588"/>
          </a:xfrm>
        </p:spPr>
        <p:txBody>
          <a:bodyPr/>
          <a:lstStyle>
            <a:lvl5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5pPr>
            <a:lvl6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 baseline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000" y="1690688"/>
            <a:ext cx="529200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000" y="2514600"/>
            <a:ext cx="5292000" cy="3684588"/>
          </a:xfrm>
        </p:spPr>
        <p:txBody>
          <a:bodyPr/>
          <a:lstStyle>
            <a:lvl5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5pPr>
            <a:lvl6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CEF-C684-4C77-A7BA-0CF4F1A01692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22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307D-C5A3-4138-8DF2-459DDC7174FF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68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28AC-0357-4A30-B387-3057A481E7B6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34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3932237" cy="1600200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spcAft>
                <a:spcPts val="600"/>
              </a:spcAft>
              <a:defRPr sz="24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388" y="987425"/>
            <a:ext cx="6449612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45" y="2049462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E05E-6614-44A1-AB37-C49791CDBBE6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52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457201"/>
            <a:ext cx="3932237" cy="1600200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spcAft>
                <a:spcPts val="600"/>
              </a:spcAft>
              <a:defRPr sz="24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15140" y="866275"/>
            <a:ext cx="6380860" cy="50027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000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0C7D-6C1C-43D8-A98C-44E3A8FF2F8F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9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BE6-C39C-4281-AC11-540A7DA55A9E}" type="datetime1">
              <a:rPr lang="en-IE" smtClean="0"/>
              <a:t>26/05/2022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98A1-922A-4C36-8BBD-098DFED2861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21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00" y="3429000"/>
            <a:ext cx="10800000" cy="669129"/>
          </a:xfrm>
        </p:spPr>
        <p:txBody>
          <a:bodyPr/>
          <a:lstStyle/>
          <a:p>
            <a:r>
              <a:rPr lang="en-IE" dirty="0"/>
              <a:t>Guitar effects pedal (analogue)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4A16-B63D-64B0-84D4-522F2F4734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DTO21A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2D7DF-CA18-555C-E357-851F1D6AE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Supervisor: Kevin Chubb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0E83B1-0DD4-EAE5-6CDD-90A13FD449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4238625"/>
            <a:ext cx="10801350" cy="947614"/>
          </a:xfrm>
        </p:spPr>
        <p:txBody>
          <a:bodyPr/>
          <a:lstStyle/>
          <a:p>
            <a:r>
              <a:rPr lang="en-IE" dirty="0"/>
              <a:t>By: Sajjad Ullah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30C598A1-922A-4C36-8BBD-098DFED28616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13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FC75-FB9D-6FAD-C4CE-31362F1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System Design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C040-BBBB-6B35-1DF5-590CF1DEF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Range 200Hz – 2k Hz.</a:t>
            </a:r>
          </a:p>
          <a:p>
            <a:r>
              <a:rPr lang="en-GB" dirty="0"/>
              <a:t>Q factor set to 10.</a:t>
            </a:r>
          </a:p>
          <a:p>
            <a:r>
              <a:rPr lang="en-GB" dirty="0"/>
              <a:t>Gain at resonant frequency is set to 0 </a:t>
            </a:r>
            <a:r>
              <a:rPr lang="en-GB" dirty="0" err="1"/>
              <a:t>dB.</a:t>
            </a:r>
            <a:endParaRPr lang="en-GB" dirty="0"/>
          </a:p>
          <a:p>
            <a:r>
              <a:rPr lang="en-GB" dirty="0"/>
              <a:t>For 200 Hz, R3  = 2.1k Ω.</a:t>
            </a:r>
          </a:p>
          <a:p>
            <a:r>
              <a:rPr lang="en-GB" dirty="0"/>
              <a:t>For 2k Hz, R3 = 21 Ω. 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CE918-0746-E0C3-6352-5A07473E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10</a:t>
            </a:fld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BE5AEA-87BC-A9A7-D866-E0B92C0D6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60" y="2209801"/>
            <a:ext cx="6513907" cy="301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Simulation verification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9879-8887-89AE-D72C-46DCEF7F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848" y="2249066"/>
            <a:ext cx="4142854" cy="823912"/>
          </a:xfrm>
        </p:spPr>
        <p:txBody>
          <a:bodyPr>
            <a:normAutofit fontScale="92500"/>
          </a:bodyPr>
          <a:lstStyle/>
          <a:p>
            <a:r>
              <a:rPr lang="en-IE" dirty="0"/>
              <a:t>Frequency Sweep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5AD15-16F9-88CC-5CD5-4BEE6C176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474" y="2249066"/>
            <a:ext cx="4915326" cy="823912"/>
          </a:xfrm>
        </p:spPr>
        <p:txBody>
          <a:bodyPr>
            <a:normAutofit fontScale="92500"/>
          </a:bodyPr>
          <a:lstStyle/>
          <a:p>
            <a:r>
              <a:rPr lang="en-IE" dirty="0"/>
              <a:t>Simulation of frequency response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11</a:t>
            </a:fld>
            <a:endParaRPr lang="en-I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5FFB0B-F4A9-635D-5872-8510DDBD4B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 bwMode="auto">
          <a:xfrm>
            <a:off x="5655475" y="3110892"/>
            <a:ext cx="6296950" cy="2448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2542BC3-473B-F605-6EB9-C3406371B5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5CD9F9-B662-3861-F73E-72390B21B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2402" b="4871"/>
          <a:stretch/>
        </p:blipFill>
        <p:spPr bwMode="auto">
          <a:xfrm>
            <a:off x="239575" y="3110892"/>
            <a:ext cx="5366250" cy="2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788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0FAD-B334-3B98-229D-E88C99F9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MATLAB verification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7595-3602-428A-45EC-7719353A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1202" y="369888"/>
            <a:ext cx="5298874" cy="823912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B8D4-5F4D-21CD-E435-9E822A77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01" y="1565229"/>
            <a:ext cx="5292000" cy="3684588"/>
          </a:xfrm>
        </p:spPr>
        <p:txBody>
          <a:bodyPr/>
          <a:lstStyle/>
          <a:p>
            <a:r>
              <a:rPr lang="en-IE" dirty="0"/>
              <a:t>Check the derivation of transfer function. </a:t>
            </a:r>
          </a:p>
          <a:p>
            <a:r>
              <a:rPr lang="en-IE" dirty="0"/>
              <a:t>Does it agree with </a:t>
            </a:r>
            <a:r>
              <a:rPr lang="en-IE" dirty="0" err="1"/>
              <a:t>Pspice</a:t>
            </a:r>
            <a:r>
              <a:rPr lang="en-IE" dirty="0"/>
              <a:t> simulation of (1.02k Hz &amp; 1dB) 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D882-377A-7839-3F5E-3142B3FB3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DF9B-BE5F-D726-0072-CC78AC0E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12</a:t>
            </a:fld>
            <a:endParaRPr lang="en-I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1C4AD7-B177-E494-BFA3-DB551DF5E9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5790" r="7550"/>
          <a:stretch/>
        </p:blipFill>
        <p:spPr bwMode="auto">
          <a:xfrm>
            <a:off x="6565795" y="1250155"/>
            <a:ext cx="5291999" cy="43147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2101F107-0BF4-A202-9594-30DAD1D09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746"/>
          <a:stretch/>
        </p:blipFill>
        <p:spPr bwMode="auto">
          <a:xfrm>
            <a:off x="1409700" y="3857764"/>
            <a:ext cx="3485726" cy="2870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78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Validation Testing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81A1CAB4-D139-B88F-E50F-ADED5BB7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/>
          <a:stretch/>
        </p:blipFill>
        <p:spPr bwMode="auto">
          <a:xfrm>
            <a:off x="331567" y="2891156"/>
            <a:ext cx="5455917" cy="306896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3243E905-BC8C-742A-F618-13F06AF1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38824"/>
            <a:ext cx="5455917" cy="3573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5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Bode magnitude plot from testing 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0D5D3-A4BB-2BDC-E3C2-919766DE5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E" dirty="0"/>
              <a:t>R3 was set to 150 Ω.</a:t>
            </a:r>
          </a:p>
          <a:p>
            <a:r>
              <a:rPr lang="en-IE" dirty="0"/>
              <a:t>Calculation of expected resonant frequency (</a:t>
            </a:r>
            <a:r>
              <a:rPr lang="en-IE" dirty="0" err="1"/>
              <a:t>fm</a:t>
            </a:r>
            <a:r>
              <a:rPr lang="en-IE" dirty="0"/>
              <a:t>). </a:t>
            </a:r>
          </a:p>
          <a:p>
            <a:r>
              <a:rPr lang="en-IE" dirty="0"/>
              <a:t>Expected </a:t>
            </a:r>
            <a:r>
              <a:rPr lang="en-IE" dirty="0" err="1"/>
              <a:t>fm</a:t>
            </a:r>
            <a:r>
              <a:rPr lang="en-IE" dirty="0"/>
              <a:t> = 719 Hz</a:t>
            </a:r>
          </a:p>
          <a:p>
            <a:r>
              <a:rPr lang="en-IE" dirty="0"/>
              <a:t>11% error between expected and real value.  </a:t>
            </a:r>
          </a:p>
          <a:p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A29697-A5EB-8744-A078-A3F0710A7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14</a:t>
            </a:fld>
            <a:endParaRPr lang="en-IE" dirty="0"/>
          </a:p>
        </p:txBody>
      </p:sp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AA39FEA3-11A5-4F70-8FF8-75E99A172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600" y="5262563"/>
            <a:ext cx="914400" cy="914400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B1B3F20-3ABF-4049-AAE1-125D1F250A8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4919659"/>
              </p:ext>
            </p:extLst>
          </p:nvPr>
        </p:nvGraphicFramePr>
        <p:xfrm>
          <a:off x="6203950" y="2514600"/>
          <a:ext cx="5292725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21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4B48-DE4D-488B-9249-4768628B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accurate prediction of Fm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E3898-E313-D798-5AFA-DDD9CE152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Ideal components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178FDF-C2CF-69B2-E7AD-57F5E66A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176" y="2514600"/>
            <a:ext cx="8949174" cy="3684588"/>
          </a:xfrm>
        </p:spPr>
        <p:txBody>
          <a:bodyPr>
            <a:normAutofit/>
          </a:bodyPr>
          <a:lstStyle/>
          <a:p>
            <a:r>
              <a:rPr lang="en-IE" dirty="0"/>
              <a:t>Used measured resistance values</a:t>
            </a:r>
          </a:p>
          <a:p>
            <a:r>
              <a:rPr lang="en-IE" dirty="0"/>
              <a:t>However ideal capacitor values of 100 </a:t>
            </a:r>
            <a:r>
              <a:rPr lang="en-IE" dirty="0" err="1"/>
              <a:t>nF</a:t>
            </a:r>
            <a:r>
              <a:rPr lang="en-IE" dirty="0"/>
              <a:t> were used. </a:t>
            </a:r>
          </a:p>
          <a:p>
            <a:r>
              <a:rPr lang="en-GB" dirty="0"/>
              <a:t>Measured values: C1 = 95nF &amp; C2 = 96.4nF</a:t>
            </a:r>
          </a:p>
          <a:p>
            <a:r>
              <a:rPr lang="en-IE" dirty="0"/>
              <a:t>Expected </a:t>
            </a:r>
            <a:r>
              <a:rPr lang="en-IE" dirty="0" err="1"/>
              <a:t>fm</a:t>
            </a:r>
            <a:r>
              <a:rPr lang="en-IE" dirty="0"/>
              <a:t> becomes = 751 Hz instead of 719 Hz. </a:t>
            </a:r>
            <a:endParaRPr lang="en-GB" dirty="0"/>
          </a:p>
          <a:p>
            <a:r>
              <a:rPr lang="en-GB" dirty="0"/>
              <a:t>System actually had 6.5%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143CD2-F7DA-BB19-767F-8F5DD6A4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A1E607-38D3-7F6D-23A0-7B6433AE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48775" y="2501107"/>
            <a:ext cx="2105025" cy="3684588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4AD7-E46E-4748-A6EB-4713A7E1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22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DC9C8-0612-4ECB-3F90-13ED4AD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50" y="2679700"/>
            <a:ext cx="10800000" cy="1325563"/>
          </a:xfrm>
        </p:spPr>
        <p:txBody>
          <a:bodyPr/>
          <a:lstStyle/>
          <a:p>
            <a:pPr algn="ctr"/>
            <a:r>
              <a:rPr lang="en-IE" dirty="0"/>
              <a:t>The End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668E3-166E-F751-D63F-B8617D1E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78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86E-FF7E-9F9F-5263-C4768DC0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365126"/>
            <a:ext cx="10800000" cy="577850"/>
          </a:xfrm>
        </p:spPr>
        <p:txBody>
          <a:bodyPr>
            <a:normAutofit fontScale="90000"/>
          </a:bodyPr>
          <a:lstStyle/>
          <a:p>
            <a:r>
              <a:rPr lang="en-IE" dirty="0"/>
              <a:t>Data Collected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8DE025-9BE0-1264-1AD2-93D15E4B3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45116"/>
              </p:ext>
            </p:extLst>
          </p:nvPr>
        </p:nvGraphicFramePr>
        <p:xfrm>
          <a:off x="1090221" y="1501498"/>
          <a:ext cx="4558175" cy="514452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42776">
                  <a:extLst>
                    <a:ext uri="{9D8B030D-6E8A-4147-A177-3AD203B41FA5}">
                      <a16:colId xmlns:a16="http://schemas.microsoft.com/office/drawing/2014/main" val="223366320"/>
                    </a:ext>
                  </a:extLst>
                </a:gridCol>
                <a:gridCol w="468544">
                  <a:extLst>
                    <a:ext uri="{9D8B030D-6E8A-4147-A177-3AD203B41FA5}">
                      <a16:colId xmlns:a16="http://schemas.microsoft.com/office/drawing/2014/main" val="511069567"/>
                    </a:ext>
                  </a:extLst>
                </a:gridCol>
                <a:gridCol w="504094">
                  <a:extLst>
                    <a:ext uri="{9D8B030D-6E8A-4147-A177-3AD203B41FA5}">
                      <a16:colId xmlns:a16="http://schemas.microsoft.com/office/drawing/2014/main" val="2808484989"/>
                    </a:ext>
                  </a:extLst>
                </a:gridCol>
                <a:gridCol w="906516">
                  <a:extLst>
                    <a:ext uri="{9D8B030D-6E8A-4147-A177-3AD203B41FA5}">
                      <a16:colId xmlns:a16="http://schemas.microsoft.com/office/drawing/2014/main" val="2406945679"/>
                    </a:ext>
                  </a:extLst>
                </a:gridCol>
                <a:gridCol w="532534">
                  <a:extLst>
                    <a:ext uri="{9D8B030D-6E8A-4147-A177-3AD203B41FA5}">
                      <a16:colId xmlns:a16="http://schemas.microsoft.com/office/drawing/2014/main" val="3175927806"/>
                    </a:ext>
                  </a:extLst>
                </a:gridCol>
                <a:gridCol w="1203711">
                  <a:extLst>
                    <a:ext uri="{9D8B030D-6E8A-4147-A177-3AD203B41FA5}">
                      <a16:colId xmlns:a16="http://schemas.microsoft.com/office/drawing/2014/main" val="998206703"/>
                    </a:ext>
                  </a:extLst>
                </a:gridCol>
              </a:tblGrid>
              <a:tr h="170161">
                <a:tc>
                  <a:txBody>
                    <a:bodyPr/>
                    <a:lstStyle/>
                    <a:p>
                      <a:pPr algn="l"/>
                      <a:endParaRPr lang="en-IE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Measurements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Calculated 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11689"/>
                  </a:ext>
                </a:extLst>
              </a:tr>
              <a:tr h="437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Frequency (Hz)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Vin (mv)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Vout (mv)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Time delay, Td (</a:t>
                      </a:r>
                      <a:r>
                        <a:rPr lang="en-IE" sz="1000" dirty="0" err="1">
                          <a:effectLst/>
                        </a:rPr>
                        <a:t>ms</a:t>
                      </a:r>
                      <a:r>
                        <a:rPr lang="en-IE" sz="1000" dirty="0">
                          <a:effectLst/>
                        </a:rPr>
                        <a:t>)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phase 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(θ)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20log(Vout/Vin)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(dB)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321548472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216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624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4.6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358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-26.4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3676765375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3.3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356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-23.5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2145878294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350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2.8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353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-21.7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786116945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48.8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2.5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360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-20.0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4091048676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1.46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263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-16.5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759414041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122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1.24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268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-12.0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647421849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1.02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257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-4.6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500131497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508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173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732785686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264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0.34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110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-5.3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664365646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950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184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0.32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109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-8.5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304230711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152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-10.1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2788160638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1050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128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0.26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-11.6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2591636749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1100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112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0.26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-12.8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4236594812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1200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0.24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-14.9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3484888533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1300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0.22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-16.6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852544738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1400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0.19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-17.9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63796934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1500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97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-18.8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3909128345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1600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0.17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-19.8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514413273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1700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-20.5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2079772452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1800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0.15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97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-21.3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662176657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1900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-22.2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2051858715"/>
                  </a:ext>
                </a:extLst>
              </a:tr>
              <a:tr h="17016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2000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488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36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0.13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94</a:t>
                      </a:r>
                      <a:endParaRPr lang="en-IE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-22.6</a:t>
                      </a:r>
                      <a:endParaRPr lang="en-IE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957" marR="51957" marT="0" marB="0"/>
                </a:tc>
                <a:extLst>
                  <a:ext uri="{0D108BD9-81ED-4DB2-BD59-A6C34878D82A}">
                    <a16:rowId xmlns:a16="http://schemas.microsoft.com/office/drawing/2014/main" val="19754351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031C-3D03-5937-4AC5-BC5BCA87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17</a:t>
            </a:fld>
            <a:endParaRPr lang="en-I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EF7936-65F5-639E-0502-36EEFDA9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50896"/>
              </p:ext>
            </p:extLst>
          </p:nvPr>
        </p:nvGraphicFramePr>
        <p:xfrm>
          <a:off x="7403503" y="1501498"/>
          <a:ext cx="3474048" cy="429879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06274">
                  <a:extLst>
                    <a:ext uri="{9D8B030D-6E8A-4147-A177-3AD203B41FA5}">
                      <a16:colId xmlns:a16="http://schemas.microsoft.com/office/drawing/2014/main" val="3344833568"/>
                    </a:ext>
                  </a:extLst>
                </a:gridCol>
                <a:gridCol w="956622">
                  <a:extLst>
                    <a:ext uri="{9D8B030D-6E8A-4147-A177-3AD203B41FA5}">
                      <a16:colId xmlns:a16="http://schemas.microsoft.com/office/drawing/2014/main" val="1278223512"/>
                    </a:ext>
                  </a:extLst>
                </a:gridCol>
                <a:gridCol w="805576">
                  <a:extLst>
                    <a:ext uri="{9D8B030D-6E8A-4147-A177-3AD203B41FA5}">
                      <a16:colId xmlns:a16="http://schemas.microsoft.com/office/drawing/2014/main" val="3024909999"/>
                    </a:ext>
                  </a:extLst>
                </a:gridCol>
                <a:gridCol w="805576">
                  <a:extLst>
                    <a:ext uri="{9D8B030D-6E8A-4147-A177-3AD203B41FA5}">
                      <a16:colId xmlns:a16="http://schemas.microsoft.com/office/drawing/2014/main" val="3501836434"/>
                    </a:ext>
                  </a:extLst>
                </a:gridCol>
              </a:tblGrid>
              <a:tr h="3841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 dirty="0">
                          <a:effectLst/>
                        </a:rPr>
                        <a:t>Freq (Hz)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 dirty="0">
                          <a:effectLst/>
                        </a:rPr>
                        <a:t>R3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 dirty="0">
                          <a:effectLst/>
                        </a:rPr>
                        <a:t>Q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BW (Hz)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4286415415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 dirty="0">
                          <a:effectLst/>
                        </a:rPr>
                        <a:t>200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2188.53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1.95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563.88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383817184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300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972.68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2.82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390.44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3234041562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400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547.13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3.70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296.95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759187659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500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350.17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4.60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239.13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886831482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600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243.17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5.50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200.00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011582171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700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178.66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6.40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171.81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3805966401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800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136.78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7.31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150.55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822394836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900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108.08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8.21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133.95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3544712500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1000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87.54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9.12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120.64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564493141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1100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72.35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10.02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109.73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498281026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1200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60.79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10.93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100.63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3563047185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1300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51.80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11.84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92.91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774041560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1400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44.66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12.75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86.30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742755626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1500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38.91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13.65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80.56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721323321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1600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34.20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14.56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75.54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379767219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1700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30.29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15.47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71.10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032989119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1800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27.02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16.38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67.16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2434643004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1900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24.25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17.29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63.63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3468122135"/>
                  </a:ext>
                </a:extLst>
              </a:tr>
              <a:tr h="20603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cap="all">
                          <a:effectLst/>
                        </a:rPr>
                        <a:t>2000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21.89</a:t>
                      </a:r>
                      <a:endParaRPr lang="en-IE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18.19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 dirty="0">
                          <a:effectLst/>
                        </a:rPr>
                        <a:t>60.46</a:t>
                      </a:r>
                      <a:endParaRPr lang="en-IE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11" marR="62911" marT="0" marB="0"/>
                </a:tc>
                <a:extLst>
                  <a:ext uri="{0D108BD9-81ED-4DB2-BD59-A6C34878D82A}">
                    <a16:rowId xmlns:a16="http://schemas.microsoft.com/office/drawing/2014/main" val="18184003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DB80BB-FA81-EE14-6E94-EE6D2BC06C04}"/>
              </a:ext>
            </a:extLst>
          </p:cNvPr>
          <p:cNvSpPr txBox="1"/>
          <p:nvPr/>
        </p:nvSpPr>
        <p:spPr>
          <a:xfrm>
            <a:off x="6733943" y="1081734"/>
            <a:ext cx="50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factor &amp; BW across the frequency range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E3DF2-B13F-42A2-415D-D193DCA522CB}"/>
              </a:ext>
            </a:extLst>
          </p:cNvPr>
          <p:cNvSpPr txBox="1"/>
          <p:nvPr/>
        </p:nvSpPr>
        <p:spPr>
          <a:xfrm>
            <a:off x="1514474" y="1132166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of magnitude and phase </a:t>
            </a:r>
          </a:p>
        </p:txBody>
      </p:sp>
    </p:spTree>
    <p:extLst>
      <p:ext uri="{BB962C8B-B14F-4D97-AF65-F5344CB8AC3E}">
        <p14:creationId xmlns:p14="http://schemas.microsoft.com/office/powerpoint/2010/main" val="359552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8107-4CD8-8221-639B-E46BDC3F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S-plane across frequency range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90358-BC0A-C62A-8C4A-989D35E5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302" y="1690688"/>
            <a:ext cx="5298874" cy="48245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20 ohms – 2k Hz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C4EF9-7553-1A4B-2D74-E3DE00E66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B3528-CA50-495C-6D57-9020B8E2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4000" y="1690688"/>
            <a:ext cx="5292000" cy="48245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2K ohms – 200 Hz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9FB12F-376B-A153-008D-93B235EFBB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44184" y="2173142"/>
            <a:ext cx="10493284" cy="402604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601F-5851-AE8B-09B4-1637C596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821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E953-F137-4965-6E5C-60625FBB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FC21A4-283A-44BF-D5A2-F892CD582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613" y="2922394"/>
            <a:ext cx="5291137" cy="2869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6C88-38AC-39F6-9BB8-E25B5C8A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19</a:t>
            </a:fld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7E5650BA-AF9C-9A8D-A586-FB984B81B16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1675" y="1894585"/>
                <a:ext cx="5299075" cy="82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Req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E" sz="2000" b="0" i="0" smtClean="0"/>
                        <m:t>re</m:t>
                      </m:r>
                      <m:r>
                        <m:rPr>
                          <m:nor/>
                        </m:rPr>
                        <a:rPr lang="en-GB" sz="2000"/>
                        <m:t>sonance</m:t>
                      </m:r>
                      <m:r>
                        <m:rPr>
                          <m:nor/>
                        </m:rPr>
                        <a:rPr lang="en-GB" sz="2000"/>
                        <m:t> </m:t>
                      </m:r>
                      <m:r>
                        <m:rPr>
                          <m:nor/>
                        </m:rPr>
                        <a:rPr lang="en-GB" sz="2000"/>
                        <m:t>gain</m:t>
                      </m:r>
                      <m:r>
                        <m:rPr>
                          <m:nor/>
                        </m:rPr>
                        <a:rPr lang="en-GB" sz="2000"/>
                        <m:t> </m:t>
                      </m:r>
                      <m:r>
                        <m:rPr>
                          <m:nor/>
                        </m:rPr>
                        <a:rPr lang="en-GB" sz="2000"/>
                        <m:t>magnitude</m:t>
                      </m:r>
                      <m:r>
                        <m:rPr>
                          <m:nor/>
                        </m:rPr>
                        <a:rPr lang="en-IE" sz="2000" b="0" i="0" smtClean="0"/>
                        <m:t>: </m:t>
                      </m:r>
                      <m:r>
                        <m:rPr>
                          <m:nor/>
                        </m:rPr>
                        <a:rPr lang="en-IE" sz="2000"/>
                        <m:t>|</m:t>
                      </m:r>
                      <m:r>
                        <m:rPr>
                          <m:nor/>
                        </m:rPr>
                        <a:rPr lang="en-IE" sz="2000"/>
                        <m:t>H</m:t>
                      </m:r>
                      <m:r>
                        <m:rPr>
                          <m:nor/>
                        </m:rPr>
                        <a:rPr lang="en-IE" sz="2000" baseline="-25000"/>
                        <m:t>0</m:t>
                      </m:r>
                      <m:r>
                        <m:rPr>
                          <m:nor/>
                        </m:rPr>
                        <a:rPr lang="en-IE" sz="2000" baseline="-25000"/>
                        <m:t>BP</m:t>
                      </m:r>
                      <m:r>
                        <m:rPr>
                          <m:nor/>
                        </m:rPr>
                        <a:rPr lang="en-IE" sz="2000"/>
                        <m:t>| = 2</m:t>
                      </m:r>
                      <m:r>
                        <m:rPr>
                          <m:nor/>
                        </m:rPr>
                        <a:rPr lang="en-IE" sz="2000"/>
                        <m:t>Q</m:t>
                      </m:r>
                      <m:r>
                        <m:rPr>
                          <m:nor/>
                        </m:rPr>
                        <a:rPr lang="en-IE" sz="2000" baseline="30000"/>
                        <m:t>2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7E5650BA-AF9C-9A8D-A586-FB984B81B16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1675" y="1894585"/>
                <a:ext cx="5299075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8527DE1-2CEB-05D9-C77E-3B598D0AE5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2402" b="4871"/>
          <a:stretch/>
        </p:blipFill>
        <p:spPr bwMode="auto">
          <a:xfrm>
            <a:off x="6204000" y="3016250"/>
            <a:ext cx="5292725" cy="2516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314A23AE-A72A-4A76-5E7D-1593FD76377E}"/>
                  </a:ext>
                </a:extLst>
              </p:cNvPr>
              <p:cNvSpPr txBox="1">
                <a:spLocks noGrp="1"/>
              </p:cNvSpPr>
              <p:nvPr>
                <p:ph type="body" sz="quarter" idx="3"/>
              </p:nvPr>
            </p:nvSpPr>
            <p:spPr>
              <a:xfrm>
                <a:off x="6203950" y="1689827"/>
                <a:ext cx="5988050" cy="1005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1&amp;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m:rPr>
                          <m:nor/>
                        </m:rPr>
                        <a:rPr lang="en-IE" sz="2000" b="0" i="0" smtClean="0"/>
                        <m:t>re</m:t>
                      </m:r>
                      <m:r>
                        <m:rPr>
                          <m:nor/>
                        </m:rPr>
                        <a:rPr lang="en-GB" sz="2000" smtClean="0"/>
                        <m:t>sonance</m:t>
                      </m:r>
                      <m:r>
                        <m:rPr>
                          <m:nor/>
                        </m:rPr>
                        <a:rPr lang="en-GB" sz="2000" smtClean="0"/>
                        <m:t> </m:t>
                      </m:r>
                      <m:r>
                        <m:rPr>
                          <m:nor/>
                        </m:rPr>
                        <a:rPr lang="en-GB" sz="2000" smtClean="0"/>
                        <m:t>gain</m:t>
                      </m:r>
                      <m:r>
                        <m:rPr>
                          <m:nor/>
                        </m:rPr>
                        <a:rPr lang="en-GB" sz="2000" smtClean="0"/>
                        <m:t> </m:t>
                      </m:r>
                      <m:r>
                        <m:rPr>
                          <m:nor/>
                        </m:rPr>
                        <a:rPr lang="en-GB" sz="2000" smtClean="0"/>
                        <m:t>magnitude</m:t>
                      </m:r>
                      <m:r>
                        <m:rPr>
                          <m:nor/>
                        </m:rPr>
                        <a:rPr lang="en-IE" sz="2000" b="0" i="0" smtClean="0"/>
                        <m:t>: </m:t>
                      </m:r>
                      <m:r>
                        <m:rPr>
                          <m:nor/>
                        </m:rPr>
                        <a:rPr lang="en-IE" sz="2000" smtClean="0"/>
                        <m:t>|</m:t>
                      </m:r>
                      <m:r>
                        <m:rPr>
                          <m:nor/>
                        </m:rPr>
                        <a:rPr lang="en-IE" sz="2000" smtClean="0"/>
                        <m:t>H</m:t>
                      </m:r>
                      <m:r>
                        <m:rPr>
                          <m:nor/>
                        </m:rPr>
                        <a:rPr lang="en-IE" sz="2000" baseline="-25000" smtClean="0"/>
                        <m:t>0</m:t>
                      </m:r>
                      <m:r>
                        <m:rPr>
                          <m:nor/>
                        </m:rPr>
                        <a:rPr lang="en-IE" sz="2000" baseline="-25000" smtClean="0"/>
                        <m:t>BP</m:t>
                      </m:r>
                      <m:r>
                        <m:rPr>
                          <m:nor/>
                        </m:rPr>
                        <a:rPr lang="en-IE" sz="2000" smtClean="0"/>
                        <m:t>| </m:t>
                      </m:r>
                      <m:r>
                        <m:rPr>
                          <m:nor/>
                        </m:rPr>
                        <a:rPr lang="en-IE" sz="2000" b="0" i="0" smtClean="0"/>
                        <m:t>&lt;</m:t>
                      </m:r>
                      <m:r>
                        <m:rPr>
                          <m:nor/>
                        </m:rPr>
                        <a:rPr lang="en-IE" sz="2000" smtClean="0"/>
                        <m:t> 2</m:t>
                      </m:r>
                      <m:r>
                        <m:rPr>
                          <m:nor/>
                        </m:rPr>
                        <a:rPr lang="en-IE" sz="2000" smtClean="0"/>
                        <m:t>Q</m:t>
                      </m:r>
                      <m:r>
                        <m:rPr>
                          <m:nor/>
                        </m:rPr>
                        <a:rPr lang="en-IE" sz="2000" baseline="30000" smtClean="0"/>
                        <m:t>2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314A23AE-A72A-4A76-5E7D-1593FD7637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203950" y="1689827"/>
                <a:ext cx="5988050" cy="1005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676274"/>
            <a:ext cx="4076025" cy="552451"/>
          </a:xfrm>
        </p:spPr>
        <p:txBody>
          <a:bodyPr>
            <a:noAutofit/>
          </a:bodyPr>
          <a:lstStyle/>
          <a:p>
            <a:r>
              <a:rPr lang="en-IE" sz="3200" dirty="0"/>
              <a:t>Introduction</a:t>
            </a:r>
            <a:r>
              <a:rPr lang="en-IE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2</a:t>
            </a:fld>
            <a:endParaRPr lang="en-IE" dirty="0"/>
          </a:p>
        </p:txBody>
      </p:sp>
      <p:pic>
        <p:nvPicPr>
          <p:cNvPr id="7" name="Content Placeholder 6" descr="closeup of black and silver VOX wah pedal">
            <a:extLst>
              <a:ext uri="{FF2B5EF4-FFF2-40B4-BE49-F238E27FC236}">
                <a16:creationId xmlns:a16="http://schemas.microsoft.com/office/drawing/2014/main" id="{94074476-EF18-0638-456F-A7911BAB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8" y="2323831"/>
            <a:ext cx="4382933" cy="326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82546F40-0B4A-FF9E-B36E-027B5365333B}"/>
              </a:ext>
            </a:extLst>
          </p:cNvPr>
          <p:cNvGraphicFramePr/>
          <p:nvPr/>
        </p:nvGraphicFramePr>
        <p:xfrm>
          <a:off x="696645" y="2049462"/>
          <a:ext cx="6256605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E59FFF-78FE-ADDF-894D-B4BBE545B1E0}"/>
              </a:ext>
            </a:extLst>
          </p:cNvPr>
          <p:cNvSpPr txBox="1"/>
          <p:nvPr/>
        </p:nvSpPr>
        <p:spPr>
          <a:xfrm>
            <a:off x="8782050" y="5861050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Vox V847 Pedal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8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4B48-DE4D-488B-9249-4768628B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Factors at play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E3898-E313-D798-5AFA-DDD9CE15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302" y="1690688"/>
            <a:ext cx="5298874" cy="6515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178FDF-C2CF-69B2-E7AD-57F5E66A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176" y="2514600"/>
            <a:ext cx="11063724" cy="3684588"/>
          </a:xfrm>
        </p:spPr>
        <p:txBody>
          <a:bodyPr>
            <a:normAutofit/>
          </a:bodyPr>
          <a:lstStyle/>
          <a:p>
            <a:r>
              <a:rPr lang="en-GB" dirty="0"/>
              <a:t>Parasitic capacitance</a:t>
            </a:r>
          </a:p>
          <a:p>
            <a:r>
              <a:rPr lang="en-GB" dirty="0"/>
              <a:t>Op-amp idealizations </a:t>
            </a:r>
            <a:r>
              <a:rPr lang="en-GB" dirty="0" err="1"/>
              <a:t>eg</a:t>
            </a:r>
            <a:r>
              <a:rPr lang="en-GB" dirty="0"/>
              <a:t> offset voltage between the input terminals are zero </a:t>
            </a:r>
          </a:p>
          <a:p>
            <a:r>
              <a:rPr lang="en-GB" dirty="0"/>
              <a:t>Resistor Noise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143CD2-F7DA-BB19-767F-8F5DD6A4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4000" y="1690688"/>
            <a:ext cx="5292000" cy="66675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A1E607-38D3-7F6D-23A0-7B6433AE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48775" y="2501107"/>
            <a:ext cx="2105025" cy="3684588"/>
          </a:xfrm>
        </p:spPr>
        <p:txBody>
          <a:bodyPr>
            <a:normAutofit/>
          </a:bodyPr>
          <a:lstStyle/>
          <a:p>
            <a:endParaRPr lang="en-IE"/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F4AD7-E46E-4748-A6EB-4713A7E1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20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2F6A7-0850-39C2-03C8-06D10D58A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3"/>
          <a:stretch/>
        </p:blipFill>
        <p:spPr bwMode="auto">
          <a:xfrm>
            <a:off x="3869974" y="4867275"/>
            <a:ext cx="3628958" cy="82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2A4906-8A32-CCF5-B081-A8BF4A676BDD}"/>
                  </a:ext>
                </a:extLst>
              </p:cNvPr>
              <p:cNvSpPr txBox="1"/>
              <p:nvPr/>
            </p:nvSpPr>
            <p:spPr>
              <a:xfrm>
                <a:off x="1546275" y="5863539"/>
                <a:ext cx="9315450" cy="407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</a:rPr>
                        <m:t>𝑅𝑒𝑠𝑖𝑠𝑡𝑜𝑟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𝐽𝑜h𝑛𝑠𝑜𝑛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𝑁𝑜𝑖𝑠𝑒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  <m:r>
                        <a:rPr lang="en-IE" i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𝑘𝑇𝐵𝑅</m:t>
                          </m:r>
                        </m:e>
                      </m:rad>
                      <m:r>
                        <a:rPr lang="en-I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𝐵𝑜𝑙𝑡𝑧𝑚𝑎𝑛𝑛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1.38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2A4906-8A32-CCF5-B081-A8BF4A676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75" y="5863539"/>
                <a:ext cx="9315450" cy="407484"/>
              </a:xfrm>
              <a:prstGeom prst="rect">
                <a:avLst/>
              </a:prstGeom>
              <a:blipFill>
                <a:blip r:embed="rId3"/>
                <a:stretch>
                  <a:fillRect t="-94030" r="-1832" b="-16268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591306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8C1687-0B3E-7C09-CD92-4F9F2F44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3" y="2718054"/>
            <a:ext cx="4324732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LM324 Quad chip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Red &amp; Black are for +/- Power supply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White colour wire is used for ground terminal 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BE54229-1786-8ADB-1C4A-92AA4C575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571" y="1016484"/>
            <a:ext cx="7086090" cy="46413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 Stability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05414-90E9-BEED-C31C-CD5A44BC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87" y="1612106"/>
            <a:ext cx="5298874" cy="600075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S-plane </a:t>
            </a:r>
            <a:r>
              <a:rPr lang="en-GB" dirty="0"/>
              <a:t>plot of Laplace transform roots </a:t>
            </a:r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6662DA-54F9-D608-B511-F4B8DEFF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1681" y="1388269"/>
            <a:ext cx="4083000" cy="82391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Impulse Response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22</a:t>
            </a:fld>
            <a:endParaRPr lang="en-I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7843DE-658E-0802-2663-0A9B7CAC0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746"/>
          <a:stretch/>
        </p:blipFill>
        <p:spPr bwMode="auto">
          <a:xfrm>
            <a:off x="547768" y="2084983"/>
            <a:ext cx="5083121" cy="41852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71F51E6B-D740-A1DA-6598-BE759F86FE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180" t="10082" r="5398"/>
          <a:stretch/>
        </p:blipFill>
        <p:spPr bwMode="auto">
          <a:xfrm>
            <a:off x="6451681" y="2354253"/>
            <a:ext cx="4835443" cy="3646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2FC-7131-6869-DB73-34E9C156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Op-amp Consideration: slew 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B28E-CEF6-CA73-9504-483DBA2A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Ensures the amplifier can provide an output that is an accurate representation of the input.</a:t>
            </a:r>
          </a:p>
          <a:p>
            <a:r>
              <a:rPr lang="en-GB" dirty="0"/>
              <a:t>Units of volts per microsecond (V/</a:t>
            </a:r>
            <a:r>
              <a:rPr lang="en-GB" dirty="0" err="1"/>
              <a:t>μs</a:t>
            </a:r>
            <a:r>
              <a:rPr lang="en-GB" dirty="0"/>
              <a:t>). </a:t>
            </a:r>
          </a:p>
          <a:p>
            <a:r>
              <a:rPr lang="en-GB" dirty="0"/>
              <a:t>Can cause the output waveform to be distorted if the maximum rate of change is exceeded.</a:t>
            </a:r>
          </a:p>
          <a:p>
            <a:r>
              <a:rPr lang="en-GB" dirty="0"/>
              <a:t>slew rate of the LM324 is 0.3 V/</a:t>
            </a:r>
            <a:r>
              <a:rPr lang="en-GB" dirty="0" err="1"/>
              <a:t>μs</a:t>
            </a:r>
            <a:r>
              <a:rPr lang="en-GB" dirty="0"/>
              <a:t>, (gives max </a:t>
            </a:r>
            <a:r>
              <a:rPr lang="en-GB" dirty="0" err="1"/>
              <a:t>freq</a:t>
            </a:r>
            <a:r>
              <a:rPr lang="en-GB" dirty="0"/>
              <a:t> 95k Hz).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E88F3-053E-A9AA-0FF9-96D998B9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071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14C-163A-5194-D699-75B63AA9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506968"/>
            <a:ext cx="10800000" cy="814388"/>
          </a:xfrm>
        </p:spPr>
        <p:txBody>
          <a:bodyPr/>
          <a:lstStyle/>
          <a:p>
            <a:r>
              <a:rPr lang="en-GB" dirty="0"/>
              <a:t>Investigating Feasibility of Passive filter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432B-8680-E425-8FC0-6026344C2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000" y="4549612"/>
            <a:ext cx="5010673" cy="144955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Circuit should provide 5v to </a:t>
            </a:r>
            <a:r>
              <a:rPr lang="en-GB" b="1" dirty="0"/>
              <a:t>any</a:t>
            </a:r>
            <a:r>
              <a:rPr lang="en-GB" dirty="0"/>
              <a:t> load.</a:t>
            </a:r>
          </a:p>
          <a:p>
            <a:r>
              <a:rPr lang="en-GB" dirty="0"/>
              <a:t>The op-amp LM324 has input impedance of 1G Ω. 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D5E20-37FC-5C34-B14F-AF2C63E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24</a:t>
            </a:fld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60529B-3DAE-5626-86C1-F1E7D90A1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69" y="1453037"/>
            <a:ext cx="9682662" cy="25838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6CF1BC-DA28-6397-B7DA-A602D254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29141"/>
              </p:ext>
            </p:extLst>
          </p:nvPr>
        </p:nvGraphicFramePr>
        <p:xfrm>
          <a:off x="6351978" y="4359112"/>
          <a:ext cx="4820849" cy="18305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68773">
                  <a:extLst>
                    <a:ext uri="{9D8B030D-6E8A-4147-A177-3AD203B41FA5}">
                      <a16:colId xmlns:a16="http://schemas.microsoft.com/office/drawing/2014/main" val="3326473297"/>
                    </a:ext>
                  </a:extLst>
                </a:gridCol>
                <a:gridCol w="1089096">
                  <a:extLst>
                    <a:ext uri="{9D8B030D-6E8A-4147-A177-3AD203B41FA5}">
                      <a16:colId xmlns:a16="http://schemas.microsoft.com/office/drawing/2014/main" val="474401062"/>
                    </a:ext>
                  </a:extLst>
                </a:gridCol>
                <a:gridCol w="1505653">
                  <a:extLst>
                    <a:ext uri="{9D8B030D-6E8A-4147-A177-3AD203B41FA5}">
                      <a16:colId xmlns:a16="http://schemas.microsoft.com/office/drawing/2014/main" val="2777716756"/>
                    </a:ext>
                  </a:extLst>
                </a:gridCol>
                <a:gridCol w="1457327">
                  <a:extLst>
                    <a:ext uri="{9D8B030D-6E8A-4147-A177-3AD203B41FA5}">
                      <a16:colId xmlns:a16="http://schemas.microsoft.com/office/drawing/2014/main" val="1046244834"/>
                    </a:ext>
                  </a:extLst>
                </a:gridCol>
              </a:tblGrid>
              <a:tr h="202972"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 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 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16053"/>
                  </a:ext>
                </a:extLst>
              </a:tr>
              <a:tr h="506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Test No.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</a:rPr>
                        <a:t>R</a:t>
                      </a:r>
                      <a:r>
                        <a:rPr lang="en-GB" sz="1200" baseline="-25000" dirty="0" err="1">
                          <a:effectLst/>
                        </a:rPr>
                        <a:t>load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IE" sz="1100" dirty="0">
                          <a:effectLst/>
                        </a:rPr>
                        <a:t>(ohms)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Voltage </a:t>
                      </a:r>
                      <a:r>
                        <a:rPr lang="en-IE" sz="1100" b="1" dirty="0">
                          <a:effectLst/>
                        </a:rPr>
                        <a:t>without</a:t>
                      </a:r>
                      <a:r>
                        <a:rPr lang="en-IE" sz="1100" dirty="0">
                          <a:effectLst/>
                        </a:rPr>
                        <a:t> buffering Op-amp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Voltage </a:t>
                      </a:r>
                      <a:r>
                        <a:rPr lang="en-IE" sz="1100" b="1" dirty="0">
                          <a:effectLst/>
                        </a:rPr>
                        <a:t>with</a:t>
                      </a:r>
                      <a:r>
                        <a:rPr lang="en-IE" sz="1100" dirty="0">
                          <a:effectLst/>
                        </a:rPr>
                        <a:t> buffering Op-amp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516025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0.009998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566599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0.8333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419241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10,000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4.762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080224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4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100,000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4.975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098543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1,000,000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4.998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294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B150E8-24B0-EBFC-4747-44291B0D83C5}"/>
              </a:ext>
            </a:extLst>
          </p:cNvPr>
          <p:cNvSpPr txBox="1"/>
          <p:nvPr/>
        </p:nvSpPr>
        <p:spPr>
          <a:xfrm>
            <a:off x="1614591" y="3713315"/>
            <a:ext cx="409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Voltage Divider </a:t>
            </a:r>
            <a:r>
              <a:rPr lang="en-IE" b="1" dirty="0"/>
              <a:t>without</a:t>
            </a:r>
            <a:r>
              <a:rPr lang="en-IE" dirty="0"/>
              <a:t> op-amp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48E5D-7C87-892E-3B18-DE1DB628A09C}"/>
              </a:ext>
            </a:extLst>
          </p:cNvPr>
          <p:cNvSpPr txBox="1"/>
          <p:nvPr/>
        </p:nvSpPr>
        <p:spPr>
          <a:xfrm>
            <a:off x="6566854" y="3688792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Voltage Divider </a:t>
            </a:r>
            <a:r>
              <a:rPr lang="en-IE" b="1" dirty="0"/>
              <a:t>with</a:t>
            </a:r>
            <a:r>
              <a:rPr lang="en-IE" dirty="0"/>
              <a:t> op-amp </a:t>
            </a:r>
          </a:p>
        </p:txBody>
      </p:sp>
    </p:spTree>
    <p:extLst>
      <p:ext uri="{BB962C8B-B14F-4D97-AF65-F5344CB8AC3E}">
        <p14:creationId xmlns:p14="http://schemas.microsoft.com/office/powerpoint/2010/main" val="9099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Breakdown of Pedal Effects 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5AD59E2-911E-70AD-579F-695748A37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E" sz="3200" dirty="0">
                <a:solidFill>
                  <a:schemeClr val="bg1"/>
                </a:solidFill>
              </a:rPr>
              <a:t>The Wah-Wah Effect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endParaRPr lang="en-GB" sz="1600"/>
          </a:p>
          <a:p>
            <a:pPr algn="ctr"/>
            <a:endParaRPr lang="en-GB" sz="1600"/>
          </a:p>
          <a:p>
            <a:pPr algn="ctr"/>
            <a:endParaRPr lang="en-IE" sz="160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8D32879-7C69-7B6B-6B63-507345E2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0" y="2250119"/>
            <a:ext cx="8258250" cy="28078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23385B6-885F-9199-1D6F-9B3B68156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9"/>
          <a:stretch/>
        </p:blipFill>
        <p:spPr>
          <a:xfrm>
            <a:off x="8610600" y="2250119"/>
            <a:ext cx="3229050" cy="2807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46349-4D17-982D-E0E8-573BA07C0980}"/>
              </a:ext>
            </a:extLst>
          </p:cNvPr>
          <p:cNvSpPr txBox="1"/>
          <p:nvPr/>
        </p:nvSpPr>
        <p:spPr>
          <a:xfrm>
            <a:off x="9258300" y="5260610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Quality factor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E5DDB-A32B-14FF-A6BA-03BDE6D20C99}"/>
              </a:ext>
            </a:extLst>
          </p:cNvPr>
          <p:cNvSpPr txBox="1"/>
          <p:nvPr/>
        </p:nvSpPr>
        <p:spPr>
          <a:xfrm>
            <a:off x="3144410" y="5153139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Frequency ‘sweeping’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CC80EA-22C8-A383-FBAD-1A695C159DB1}"/>
                  </a:ext>
                </a:extLst>
              </p:cNvPr>
              <p:cNvSpPr txBox="1"/>
              <p:nvPr/>
            </p:nvSpPr>
            <p:spPr>
              <a:xfrm>
                <a:off x="9429692" y="5766620"/>
                <a:ext cx="1990783" cy="494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i="1" dirty="0"/>
                  <a:t>Q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𝑓𝑚𝑖𝑑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𝐵𝑎𝑛𝑑𝑤𝑖𝑑𝑡h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CC80EA-22C8-A383-FBAD-1A695C15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92" y="5766620"/>
                <a:ext cx="1990783" cy="494046"/>
              </a:xfrm>
              <a:prstGeom prst="rect">
                <a:avLst/>
              </a:prstGeom>
              <a:blipFill>
                <a:blip r:embed="rId4"/>
                <a:stretch>
                  <a:fillRect l="-2761" b="-493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32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D6DC-0B92-1603-1878-6788ABCB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r>
              <a:rPr lang="en-IE" sz="5400" dirty="0">
                <a:solidFill>
                  <a:schemeClr val="bg1"/>
                </a:solidFill>
              </a:rPr>
              <a:t>Bandpass 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8BF-2D5E-F971-9602-DBE86D39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5464500" cy="3148798"/>
          </a:xfrm>
        </p:spPr>
        <p:txBody>
          <a:bodyPr anchor="ctr">
            <a:normAutofit/>
          </a:bodyPr>
          <a:lstStyle/>
          <a:p>
            <a:r>
              <a:rPr lang="en-IE" dirty="0"/>
              <a:t>Option 1: Passive filter design </a:t>
            </a:r>
          </a:p>
          <a:p>
            <a:r>
              <a:rPr lang="en-IE" dirty="0"/>
              <a:t>Option 2: Active filter design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D70C-39B0-CB56-8868-429E2A6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0C598A1-922A-4C36-8BBD-098DFED28616}" type="slidenum">
              <a:rPr lang="en-IE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I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 1: Passive Filter Design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01D5455-CB6F-574E-5E64-FDEEF0D98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451" y="2324216"/>
            <a:ext cx="4594896" cy="30381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Cascading High &amp; low pass to form Bandpass</a:t>
            </a:r>
          </a:p>
          <a:p>
            <a:pPr>
              <a:lnSpc>
                <a:spcPct val="90000"/>
              </a:lnSpc>
            </a:pPr>
            <a:r>
              <a:rPr lang="en-US" dirty="0"/>
              <a:t>Two concerns: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 resistors must change in unison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Loading effect.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2C66D9B0-10F0-013C-83E7-31185BE39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r="1144"/>
          <a:stretch/>
        </p:blipFill>
        <p:spPr bwMode="auto">
          <a:xfrm>
            <a:off x="6094476" y="2682673"/>
            <a:ext cx="4802404" cy="234278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2F28CB-EA70-4634-5073-6788284D2E0E}"/>
                  </a:ext>
                </a:extLst>
              </p:cNvPr>
              <p:cNvSpPr txBox="1"/>
              <p:nvPr/>
            </p:nvSpPr>
            <p:spPr>
              <a:xfrm>
                <a:off x="5581650" y="5450157"/>
                <a:ext cx="6096000" cy="1133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</a:rPr>
                        <m:t>𝐻𝑖𝑔h𝑃𝑎𝑠𝑠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b>
                      </m:sSub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𝐿𝑜𝑤𝑃𝑎𝑠𝑠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b>
                      </m:sSub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2F28CB-EA70-4634-5073-6788284D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0" y="5450157"/>
                <a:ext cx="6096000" cy="1133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ABF64C-1877-9B41-01A1-5E86125CD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76851"/>
              </p:ext>
            </p:extLst>
          </p:nvPr>
        </p:nvGraphicFramePr>
        <p:xfrm>
          <a:off x="1466806" y="4680829"/>
          <a:ext cx="4820849" cy="18305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68773">
                  <a:extLst>
                    <a:ext uri="{9D8B030D-6E8A-4147-A177-3AD203B41FA5}">
                      <a16:colId xmlns:a16="http://schemas.microsoft.com/office/drawing/2014/main" val="3326473297"/>
                    </a:ext>
                  </a:extLst>
                </a:gridCol>
                <a:gridCol w="1089096">
                  <a:extLst>
                    <a:ext uri="{9D8B030D-6E8A-4147-A177-3AD203B41FA5}">
                      <a16:colId xmlns:a16="http://schemas.microsoft.com/office/drawing/2014/main" val="474401062"/>
                    </a:ext>
                  </a:extLst>
                </a:gridCol>
                <a:gridCol w="1505653">
                  <a:extLst>
                    <a:ext uri="{9D8B030D-6E8A-4147-A177-3AD203B41FA5}">
                      <a16:colId xmlns:a16="http://schemas.microsoft.com/office/drawing/2014/main" val="2777716756"/>
                    </a:ext>
                  </a:extLst>
                </a:gridCol>
                <a:gridCol w="1457327">
                  <a:extLst>
                    <a:ext uri="{9D8B030D-6E8A-4147-A177-3AD203B41FA5}">
                      <a16:colId xmlns:a16="http://schemas.microsoft.com/office/drawing/2014/main" val="1046244834"/>
                    </a:ext>
                  </a:extLst>
                </a:gridCol>
              </a:tblGrid>
              <a:tr h="202972"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 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 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16053"/>
                  </a:ext>
                </a:extLst>
              </a:tr>
              <a:tr h="506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Test No.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</a:rPr>
                        <a:t>R</a:t>
                      </a:r>
                      <a:r>
                        <a:rPr lang="en-GB" sz="1200" baseline="-25000" dirty="0" err="1">
                          <a:effectLst/>
                        </a:rPr>
                        <a:t>load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IE" sz="1100" dirty="0">
                          <a:effectLst/>
                        </a:rPr>
                        <a:t>(ohms)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Voltage </a:t>
                      </a:r>
                      <a:r>
                        <a:rPr lang="en-IE" sz="1100" b="1" dirty="0">
                          <a:effectLst/>
                        </a:rPr>
                        <a:t>without</a:t>
                      </a:r>
                      <a:r>
                        <a:rPr lang="en-IE" sz="1100" dirty="0">
                          <a:effectLst/>
                        </a:rPr>
                        <a:t> buffering Op-amp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Voltage </a:t>
                      </a:r>
                      <a:r>
                        <a:rPr lang="en-IE" sz="1100" b="1" dirty="0">
                          <a:effectLst/>
                        </a:rPr>
                        <a:t>with</a:t>
                      </a:r>
                      <a:r>
                        <a:rPr lang="en-IE" sz="1100" dirty="0">
                          <a:effectLst/>
                        </a:rPr>
                        <a:t> buffering Op-amp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516025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0.009998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566599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0.8333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419241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10,000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4.762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080224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4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100,000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4.975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098543"/>
                  </a:ext>
                </a:extLst>
              </a:tr>
              <a:tr h="20297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1,000,000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4.998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29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 </a:t>
            </a: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Active Filter Design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01D5455-CB6F-574E-5E64-FDEEF0D98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3019425"/>
            <a:ext cx="4053545" cy="30381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To provide sweep: 3 resistors must change in unison.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C598A1-922A-4C36-8BBD-098DFED28616}" type="slidenum">
              <a:rPr lang="en-US" sz="1000"/>
              <a:pPr>
                <a:spcAft>
                  <a:spcPts val="600"/>
                </a:spcAft>
              </a:pPr>
              <a:t>7</a:t>
            </a:fld>
            <a:endParaRPr 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2F28CB-EA70-4634-5073-6788284D2E0E}"/>
                  </a:ext>
                </a:extLst>
              </p:cNvPr>
              <p:cNvSpPr txBox="1"/>
              <p:nvPr/>
            </p:nvSpPr>
            <p:spPr>
              <a:xfrm>
                <a:off x="5981642" y="5709526"/>
                <a:ext cx="6096000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𝑆𝑎𝑙𝑙𝑒𝑛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𝐵𝑎𝑛𝑑𝑝𝑎𝑠𝑠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2F28CB-EA70-4634-5073-6788284D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42" y="5709526"/>
                <a:ext cx="6096000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F7AB9C2-8502-9B5D-E253-76C800E65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5"/>
          <a:stretch/>
        </p:blipFill>
        <p:spPr bwMode="auto">
          <a:xfrm>
            <a:off x="5951508" y="2829820"/>
            <a:ext cx="6156267" cy="286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C5A29-10D5-7512-A009-36091CCB8C0C}"/>
              </a:ext>
            </a:extLst>
          </p:cNvPr>
          <p:cNvSpPr txBox="1"/>
          <p:nvPr/>
        </p:nvSpPr>
        <p:spPr>
          <a:xfrm>
            <a:off x="6778391" y="3429000"/>
            <a:ext cx="47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A8C58-DA24-73FA-2479-9E1BC43A61F1}"/>
              </a:ext>
            </a:extLst>
          </p:cNvPr>
          <p:cNvSpPr txBox="1"/>
          <p:nvPr/>
        </p:nvSpPr>
        <p:spPr>
          <a:xfrm>
            <a:off x="6799045" y="333913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063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BA1-86DC-7D0C-3921-A7B43CA8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Multiple feedback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CE8B-6DA0-2194-5E1F-01DF4B213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Ideal because of the ability to use one component to sweep the frequency </a:t>
            </a:r>
          </a:p>
          <a:p>
            <a:r>
              <a:rPr lang="en-GB" dirty="0"/>
              <a:t>R1&amp; R3 prevent a squared increase in resonate frequency gain.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1AA2C-59F6-5576-0D4B-6C02C49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8</a:t>
            </a:fld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B1C814-A79F-5E55-9680-753F410FF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0" y="3233972"/>
            <a:ext cx="6036937" cy="26023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E712BB-B9BE-825B-C5FD-A30EE2F95509}"/>
              </a:ext>
            </a:extLst>
          </p:cNvPr>
          <p:cNvSpPr/>
          <p:nvPr/>
        </p:nvSpPr>
        <p:spPr>
          <a:xfrm>
            <a:off x="6563888" y="4251003"/>
            <a:ext cx="1057275" cy="11239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80F53-5CC1-55CB-9159-74A63EA8C249}"/>
              </a:ext>
            </a:extLst>
          </p:cNvPr>
          <p:cNvSpPr txBox="1"/>
          <p:nvPr/>
        </p:nvSpPr>
        <p:spPr>
          <a:xfrm>
            <a:off x="6781799" y="3891023"/>
            <a:ext cx="62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Req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916A22-5D03-0806-9859-FEEA99766F5B}"/>
                  </a:ext>
                </a:extLst>
              </p:cNvPr>
              <p:cNvSpPr txBox="1"/>
              <p:nvPr/>
            </p:nvSpPr>
            <p:spPr>
              <a:xfrm>
                <a:off x="6922201" y="2523289"/>
                <a:ext cx="4841174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𝑉𝑜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𝑉𝑖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𝑠𝐶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𝑅𝑒𝑞𝑅</m:t>
                          </m:r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𝑠𝑅𝑒𝑞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916A22-5D03-0806-9859-FEEA9976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01" y="2523289"/>
                <a:ext cx="4841174" cy="659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8966C-02D3-5BB7-256B-DFB84A951BF8}"/>
                  </a:ext>
                </a:extLst>
              </p:cNvPr>
              <p:cNvSpPr txBox="1"/>
              <p:nvPr/>
            </p:nvSpPr>
            <p:spPr>
              <a:xfrm>
                <a:off x="497626" y="5561187"/>
                <a:ext cx="6905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Req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E" sz="2000" b="0" i="0" smtClean="0"/>
                        <m:t>re</m:t>
                      </m:r>
                      <m:r>
                        <m:rPr>
                          <m:nor/>
                        </m:rPr>
                        <a:rPr lang="en-GB" sz="2000"/>
                        <m:t>sonance</m:t>
                      </m:r>
                      <m:r>
                        <m:rPr>
                          <m:nor/>
                        </m:rPr>
                        <a:rPr lang="en-GB" sz="2000"/>
                        <m:t> </m:t>
                      </m:r>
                      <m:r>
                        <m:rPr>
                          <m:nor/>
                        </m:rPr>
                        <a:rPr lang="en-GB" sz="2000"/>
                        <m:t>gain</m:t>
                      </m:r>
                      <m:r>
                        <m:rPr>
                          <m:nor/>
                        </m:rPr>
                        <a:rPr lang="en-GB" sz="2000"/>
                        <m:t> </m:t>
                      </m:r>
                      <m:r>
                        <m:rPr>
                          <m:nor/>
                        </m:rPr>
                        <a:rPr lang="en-GB" sz="2000"/>
                        <m:t>magnitude</m:t>
                      </m:r>
                      <m:r>
                        <m:rPr>
                          <m:nor/>
                        </m:rPr>
                        <a:rPr lang="en-IE" sz="2000" b="0" i="0" smtClean="0"/>
                        <m:t>: </m:t>
                      </m:r>
                      <m:r>
                        <m:rPr>
                          <m:nor/>
                        </m:rPr>
                        <a:rPr lang="en-IE" sz="2000"/>
                        <m:t>|</m:t>
                      </m:r>
                      <m:r>
                        <m:rPr>
                          <m:nor/>
                        </m:rPr>
                        <a:rPr lang="en-IE" sz="2000"/>
                        <m:t>H</m:t>
                      </m:r>
                      <m:r>
                        <m:rPr>
                          <m:nor/>
                        </m:rPr>
                        <a:rPr lang="en-IE" sz="2000" baseline="-25000"/>
                        <m:t>0</m:t>
                      </m:r>
                      <m:r>
                        <m:rPr>
                          <m:nor/>
                        </m:rPr>
                        <a:rPr lang="en-IE" sz="2000" baseline="-25000"/>
                        <m:t>BP</m:t>
                      </m:r>
                      <m:r>
                        <m:rPr>
                          <m:nor/>
                        </m:rPr>
                        <a:rPr lang="en-IE" sz="2000"/>
                        <m:t>| = 2</m:t>
                      </m:r>
                      <m:r>
                        <m:rPr>
                          <m:nor/>
                        </m:rPr>
                        <a:rPr lang="en-IE" sz="2000"/>
                        <m:t>Q</m:t>
                      </m:r>
                      <m:r>
                        <m:rPr>
                          <m:nor/>
                        </m:rPr>
                        <a:rPr lang="en-IE" sz="2000" baseline="30000"/>
                        <m:t>2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8966C-02D3-5BB7-256B-DFB84A95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6" y="5561187"/>
                <a:ext cx="690562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87673B-C027-0E79-CA09-122064B882D9}"/>
                  </a:ext>
                </a:extLst>
              </p:cNvPr>
              <p:cNvSpPr txBox="1"/>
              <p:nvPr/>
            </p:nvSpPr>
            <p:spPr>
              <a:xfrm>
                <a:off x="359474" y="5887633"/>
                <a:ext cx="75843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1&amp;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E" sz="2000" b="0" i="0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m:rPr>
                          <m:nor/>
                        </m:rPr>
                        <a:rPr lang="en-IE" sz="2000" b="0" i="0" smtClean="0"/>
                        <m:t>re</m:t>
                      </m:r>
                      <m:r>
                        <m:rPr>
                          <m:nor/>
                        </m:rPr>
                        <a:rPr lang="en-GB" sz="2000" smtClean="0"/>
                        <m:t>sonance</m:t>
                      </m:r>
                      <m:r>
                        <m:rPr>
                          <m:nor/>
                        </m:rPr>
                        <a:rPr lang="en-GB" sz="2000" smtClean="0"/>
                        <m:t> </m:t>
                      </m:r>
                      <m:r>
                        <m:rPr>
                          <m:nor/>
                        </m:rPr>
                        <a:rPr lang="en-GB" sz="2000" smtClean="0"/>
                        <m:t>gain</m:t>
                      </m:r>
                      <m:r>
                        <m:rPr>
                          <m:nor/>
                        </m:rPr>
                        <a:rPr lang="en-GB" sz="2000" smtClean="0"/>
                        <m:t> </m:t>
                      </m:r>
                      <m:r>
                        <m:rPr>
                          <m:nor/>
                        </m:rPr>
                        <a:rPr lang="en-GB" sz="2000" smtClean="0"/>
                        <m:t>magnitude</m:t>
                      </m:r>
                      <m:r>
                        <m:rPr>
                          <m:nor/>
                        </m:rPr>
                        <a:rPr lang="en-IE" sz="2000" b="0" i="0" smtClean="0"/>
                        <m:t>: </m:t>
                      </m:r>
                      <m:r>
                        <m:rPr>
                          <m:nor/>
                        </m:rPr>
                        <a:rPr lang="en-IE" sz="2000" smtClean="0"/>
                        <m:t>|</m:t>
                      </m:r>
                      <m:r>
                        <m:rPr>
                          <m:nor/>
                        </m:rPr>
                        <a:rPr lang="en-IE" sz="2000" smtClean="0"/>
                        <m:t>H</m:t>
                      </m:r>
                      <m:r>
                        <m:rPr>
                          <m:nor/>
                        </m:rPr>
                        <a:rPr lang="en-IE" sz="2000" baseline="-25000" smtClean="0"/>
                        <m:t>0</m:t>
                      </m:r>
                      <m:r>
                        <m:rPr>
                          <m:nor/>
                        </m:rPr>
                        <a:rPr lang="en-IE" sz="2000" baseline="-25000" smtClean="0"/>
                        <m:t>BP</m:t>
                      </m:r>
                      <m:r>
                        <m:rPr>
                          <m:nor/>
                        </m:rPr>
                        <a:rPr lang="en-IE" sz="2000" smtClean="0"/>
                        <m:t>| </m:t>
                      </m:r>
                      <m:r>
                        <m:rPr>
                          <m:nor/>
                        </m:rPr>
                        <a:rPr lang="en-IE" sz="2000" b="0" i="0" smtClean="0"/>
                        <m:t>&lt;</m:t>
                      </m:r>
                      <m:r>
                        <m:rPr>
                          <m:nor/>
                        </m:rPr>
                        <a:rPr lang="en-IE" sz="2000" smtClean="0"/>
                        <m:t> 2</m:t>
                      </m:r>
                      <m:r>
                        <m:rPr>
                          <m:nor/>
                        </m:rPr>
                        <a:rPr lang="en-IE" sz="2000" smtClean="0"/>
                        <m:t>Q</m:t>
                      </m:r>
                      <m:r>
                        <m:rPr>
                          <m:nor/>
                        </m:rPr>
                        <a:rPr lang="en-IE" sz="2000" baseline="30000" smtClean="0"/>
                        <m:t>2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87673B-C027-0E79-CA09-122064B8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4" y="5887633"/>
                <a:ext cx="7584375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CE8DDF-FDDD-A814-826F-523F6CCE8FF0}"/>
              </a:ext>
            </a:extLst>
          </p:cNvPr>
          <p:cNvCxnSpPr>
            <a:endCxn id="7" idx="3"/>
          </p:cNvCxnSpPr>
          <p:nvPr/>
        </p:nvCxnSpPr>
        <p:spPr>
          <a:xfrm flipV="1">
            <a:off x="7403251" y="4812978"/>
            <a:ext cx="217912" cy="30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69D9-2E2D-02D4-27BE-6AF70E1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4AFF5-F803-36C8-DD85-0D0A632C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302" y="1947178"/>
            <a:ext cx="5298874" cy="567422"/>
          </a:xfrm>
        </p:spPr>
        <p:txBody>
          <a:bodyPr/>
          <a:lstStyle/>
          <a:p>
            <a:r>
              <a:rPr lang="en-IE" dirty="0"/>
              <a:t>Using MATLAB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49F595-D8B8-E288-A603-BFE7918D9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640933"/>
            <a:ext cx="4657050" cy="394605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C2680-A708-BC28-49BC-425AE40E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3075" y="1947178"/>
            <a:ext cx="5292000" cy="567422"/>
          </a:xfrm>
        </p:spPr>
        <p:txBody>
          <a:bodyPr/>
          <a:lstStyle/>
          <a:p>
            <a:r>
              <a:rPr lang="en-IE" dirty="0"/>
              <a:t>Recorded harmonic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2D62D79-70CA-5DF2-D23A-A4C32FFCD11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1685069"/>
              </p:ext>
            </p:extLst>
          </p:nvPr>
        </p:nvGraphicFramePr>
        <p:xfrm>
          <a:off x="6563402" y="2606008"/>
          <a:ext cx="4386606" cy="382261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08102">
                  <a:extLst>
                    <a:ext uri="{9D8B030D-6E8A-4147-A177-3AD203B41FA5}">
                      <a16:colId xmlns:a16="http://schemas.microsoft.com/office/drawing/2014/main" val="3257130941"/>
                    </a:ext>
                  </a:extLst>
                </a:gridCol>
                <a:gridCol w="794538">
                  <a:extLst>
                    <a:ext uri="{9D8B030D-6E8A-4147-A177-3AD203B41FA5}">
                      <a16:colId xmlns:a16="http://schemas.microsoft.com/office/drawing/2014/main" val="3994091671"/>
                    </a:ext>
                  </a:extLst>
                </a:gridCol>
                <a:gridCol w="794538">
                  <a:extLst>
                    <a:ext uri="{9D8B030D-6E8A-4147-A177-3AD203B41FA5}">
                      <a16:colId xmlns:a16="http://schemas.microsoft.com/office/drawing/2014/main" val="2313685459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2441530106"/>
                    </a:ext>
                  </a:extLst>
                </a:gridCol>
              </a:tblGrid>
              <a:tr h="231631"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 dirty="0">
                          <a:effectLst/>
                        </a:rPr>
                        <a:t>Harmonic in Hz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38774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 frequency note 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1st 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2nd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3rd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083352624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highv1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1041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2413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3730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1801612711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highv2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1246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2507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3775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430654788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highv4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1065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2506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3767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1406865264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highv5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1061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2505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3773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694013968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high_cleanv1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1241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2487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3743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57269409"/>
                  </a:ext>
                </a:extLst>
              </a:tr>
              <a:tr h="4569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u="sng" cap="all">
                          <a:effectLst/>
                        </a:rPr>
                        <a:t>average</a:t>
                      </a:r>
                      <a:endParaRPr lang="en-IE" sz="1200" u="sng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b="1" u="sng" dirty="0">
                          <a:effectLst/>
                        </a:rPr>
                        <a:t>1130.8</a:t>
                      </a:r>
                      <a:endParaRPr lang="en-IE" sz="1200" b="1" u="sng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2483.6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3757.6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1523359674"/>
                  </a:ext>
                </a:extLst>
              </a:tr>
              <a:tr h="193169"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000">
                          <a:effectLst/>
                        </a:rPr>
                        <a:t> 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endParaRPr lang="en-IE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1656267641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Low frequency note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1st 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2nd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3rd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298020479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lowv1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777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79006084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 dirty="0">
                          <a:effectLst/>
                        </a:rPr>
                        <a:t>lowv2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776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4232908464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lowv3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776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2234098251"/>
                  </a:ext>
                </a:extLst>
              </a:tr>
              <a:tr h="215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>
                          <a:effectLst/>
                        </a:rPr>
                        <a:t>lowv4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257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515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776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423483668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cap="all" dirty="0">
                          <a:effectLst/>
                        </a:rPr>
                        <a:t>low_cleanv1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256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512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773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409628054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u="sng" cap="all" dirty="0">
                          <a:effectLst/>
                        </a:rPr>
                        <a:t>average </a:t>
                      </a:r>
                      <a:endParaRPr lang="en-IE" sz="1200" u="sng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u="sng" dirty="0">
                          <a:effectLst/>
                        </a:rPr>
                        <a:t>256.8</a:t>
                      </a:r>
                      <a:endParaRPr lang="en-IE" sz="1200" u="sng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>
                          <a:effectLst/>
                        </a:rPr>
                        <a:t>514.8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en-IE" sz="1100" dirty="0">
                          <a:effectLst/>
                        </a:rPr>
                        <a:t>775.6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32" marR="65832" marT="0" marB="0"/>
                </a:tc>
                <a:extLst>
                  <a:ext uri="{0D108BD9-81ED-4DB2-BD59-A6C34878D82A}">
                    <a16:rowId xmlns:a16="http://schemas.microsoft.com/office/drawing/2014/main" val="38690821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19488-12B3-1DF4-588C-8DAAE602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8A1-922A-4C36-8BBD-098DFED28616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1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U Dublin Universal Access Lecture Template">
      <a:dk1>
        <a:srgbClr val="004C6C"/>
      </a:dk1>
      <a:lt1>
        <a:srgbClr val="FFFBEB"/>
      </a:lt1>
      <a:dk2>
        <a:srgbClr val="3A3838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4C6C"/>
      </a:hlink>
      <a:folHlink>
        <a:srgbClr val="004C6C"/>
      </a:folHlink>
    </a:clrScheme>
    <a:fontScheme name="TU Dublin Univeral Access Lecture 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EE Lecture Template - Universal Access" id="{47324426-2F50-4A6C-ABDC-55720AA31826}" vid="{0EBE2F19-7790-4BCF-9F30-D91E9DB6C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97A5DDE61EC49B38F08F69D7D1C30" ma:contentTypeVersion="13" ma:contentTypeDescription="Create a new document." ma:contentTypeScope="" ma:versionID="95b98dc65288379eace593373fccb506">
  <xsd:schema xmlns:xsd="http://www.w3.org/2001/XMLSchema" xmlns:xs="http://www.w3.org/2001/XMLSchema" xmlns:p="http://schemas.microsoft.com/office/2006/metadata/properties" xmlns:ns3="186a8af6-524e-48fb-a2b5-8db5625d742b" xmlns:ns4="8713c86b-11c3-4892-8b22-8e1103c1c89f" targetNamespace="http://schemas.microsoft.com/office/2006/metadata/properties" ma:root="true" ma:fieldsID="813e1ca01bff36d937e8492d216c0e93" ns3:_="" ns4:_="">
    <xsd:import namespace="186a8af6-524e-48fb-a2b5-8db5625d742b"/>
    <xsd:import namespace="8713c86b-11c3-4892-8b22-8e1103c1c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8af6-524e-48fb-a2b5-8db5625d7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3c86b-11c3-4892-8b22-8e1103c1c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FD59CD-C3EA-476B-944A-7639DE0DC1DA}">
  <ds:schemaRefs>
    <ds:schemaRef ds:uri="http://schemas.microsoft.com/office/2006/metadata/properties"/>
    <ds:schemaRef ds:uri="http://purl.org/dc/elements/1.1/"/>
    <ds:schemaRef ds:uri="186a8af6-524e-48fb-a2b5-8db5625d742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8713c86b-11c3-4892-8b22-8e1103c1c8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8D95A9-67C8-4D07-BE9A-243EFC1C8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a8af6-524e-48fb-a2b5-8db5625d742b"/>
    <ds:schemaRef ds:uri="8713c86b-11c3-4892-8b22-8e1103c1c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DBDF2D-1DC4-40C1-B348-9CD59BF11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SEEE Lecture Template - Universal Access</Template>
  <TotalTime>646</TotalTime>
  <Words>1030</Words>
  <Application>Microsoft Office PowerPoint</Application>
  <PresentationFormat>Widescreen</PresentationFormat>
  <Paragraphs>456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Verdana</vt:lpstr>
      <vt:lpstr>Office Theme</vt:lpstr>
      <vt:lpstr>Guitar effects pedal (analogue)</vt:lpstr>
      <vt:lpstr>Introduction </vt:lpstr>
      <vt:lpstr>Breakdown of Pedal Effects </vt:lpstr>
      <vt:lpstr>The Wah-Wah Effect </vt:lpstr>
      <vt:lpstr>Bandpass Filter</vt:lpstr>
      <vt:lpstr>Option 1: Passive Filter Design</vt:lpstr>
      <vt:lpstr>Option 2: Active Filter Design</vt:lpstr>
      <vt:lpstr>Multiple feedback configuration </vt:lpstr>
      <vt:lpstr>Requirements Analysis </vt:lpstr>
      <vt:lpstr>System Design </vt:lpstr>
      <vt:lpstr>Simulation verification </vt:lpstr>
      <vt:lpstr>MATLAB verification </vt:lpstr>
      <vt:lpstr>Validation Testing</vt:lpstr>
      <vt:lpstr>Bode magnitude plot from testing </vt:lpstr>
      <vt:lpstr>More accurate prediction of Fm</vt:lpstr>
      <vt:lpstr>The End </vt:lpstr>
      <vt:lpstr>Data Collected</vt:lpstr>
      <vt:lpstr>S-plane across frequency range </vt:lpstr>
      <vt:lpstr>PowerPoint Presentation</vt:lpstr>
      <vt:lpstr>Factors at play </vt:lpstr>
      <vt:lpstr>Filter Implementation </vt:lpstr>
      <vt:lpstr>Filter Stability </vt:lpstr>
      <vt:lpstr>Op-amp Consideration: slew rate </vt:lpstr>
      <vt:lpstr>Investigating Feasibility of Passive filter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for Universal Access</dc:title>
  <dc:creator>Sajjad Ullah</dc:creator>
  <cp:keywords>Version 3</cp:keywords>
  <cp:lastModifiedBy>Sajjad Ullah</cp:lastModifiedBy>
  <cp:revision>89</cp:revision>
  <dcterms:created xsi:type="dcterms:W3CDTF">2020-11-18T09:42:25Z</dcterms:created>
  <dcterms:modified xsi:type="dcterms:W3CDTF">2022-05-26T11:27:06Z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0x010100CE497A5DDE61EC49B38F08F69D7D1C30</vt:lpwstr>
  </property>
</Properties>
</file>