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mo Bold" charset="1" panose="020B0704020202020204"/>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Arimo" charset="1" panose="020B0604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29" Target="../media/image2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6.png" Type="http://schemas.openxmlformats.org/officeDocument/2006/relationships/image"/><Relationship Id="rId23" Target="../media/image37.svg" Type="http://schemas.openxmlformats.org/officeDocument/2006/relationships/image"/><Relationship Id="rId24" Target="../media/image51.png" Type="http://schemas.openxmlformats.org/officeDocument/2006/relationships/image"/><Relationship Id="rId25" Target="../media/image32.png" Type="http://schemas.openxmlformats.org/officeDocument/2006/relationships/image"/><Relationship Id="rId26" Target="../media/image33.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1.png" Type="http://schemas.openxmlformats.org/officeDocument/2006/relationships/image"/><Relationship Id="rId29" Target="../media/image52.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7.png" Type="http://schemas.openxmlformats.org/officeDocument/2006/relationships/image"/><Relationship Id="rId15" Target="../media/image38.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38.png" Type="http://schemas.openxmlformats.org/officeDocument/2006/relationships/image"/><Relationship Id="rId14" Target="../media/image46.jpe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7.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8.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4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50.jpeg" Type="http://schemas.openxmlformats.org/officeDocument/2006/relationships/image"/><Relationship Id="rId23" Target="../media/image32.png" Type="http://schemas.openxmlformats.org/officeDocument/2006/relationships/image"/><Relationship Id="rId24" Target="../media/image33.svg" Type="http://schemas.openxmlformats.org/officeDocument/2006/relationships/image"/><Relationship Id="rId25" Target="../media/image34.png" Type="http://schemas.openxmlformats.org/officeDocument/2006/relationships/image"/><Relationship Id="rId26" Target="../media/image35.svg" Type="http://schemas.openxmlformats.org/officeDocument/2006/relationships/image"/><Relationship Id="rId27" Target="../media/image36.png" Type="http://schemas.openxmlformats.org/officeDocument/2006/relationships/image"/><Relationship Id="rId28" Target="../media/image37.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2" id="12"/>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23">
              <a:extLst>
                <a:ext uri="{96DAC541-7B7A-43D3-8B79-37D633B846F1}">
                  <asvg:svgBlip xmlns:asvg="http://schemas.microsoft.com/office/drawing/2016/SVG/main" r:embed="rId24"/>
                </a:ext>
              </a:extLst>
            </a:blip>
            <a:stretch>
              <a:fillRect l="-91" t="0" r="-91" b="0"/>
            </a:stretch>
          </a:blipFill>
        </p:spPr>
      </p:sp>
      <p:sp>
        <p:nvSpPr>
          <p:cNvPr name="Freeform 13" id="13"/>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4" id="14"/>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5" id="15"/>
          <p:cNvSpPr txBox="true"/>
          <p:nvPr/>
        </p:nvSpPr>
        <p:spPr>
          <a:xfrm rot="0">
            <a:off x="-1243012" y="-68292"/>
            <a:ext cx="14973300" cy="1600124"/>
          </a:xfrm>
          <a:prstGeom prst="rect">
            <a:avLst/>
          </a:prstGeom>
        </p:spPr>
        <p:txBody>
          <a:bodyPr anchor="t" rtlCol="false" tIns="0" lIns="0" bIns="0" rIns="0">
            <a:spAutoFit/>
          </a:bodyPr>
          <a:lstStyle/>
          <a:p>
            <a:pPr algn="l">
              <a:lnSpc>
                <a:spcPts val="5759"/>
              </a:lnSpc>
            </a:pPr>
            <a:r>
              <a:rPr lang="en-US" sz="4800" b="true">
                <a:solidFill>
                  <a:srgbClr val="0F0F0F"/>
                </a:solidFill>
                <a:latin typeface="Arimo Bold"/>
                <a:ea typeface="Arimo Bold"/>
                <a:cs typeface="Arimo Bold"/>
                <a:sym typeface="Arimo Bold"/>
              </a:rPr>
              <a:t>Employee Data Analysis using Excel </a:t>
            </a:r>
          </a:p>
          <a:p>
            <a:pPr algn="l">
              <a:lnSpc>
                <a:spcPts val="5759"/>
              </a:lnSpc>
            </a:pPr>
          </a:p>
        </p:txBody>
      </p:sp>
      <p:grpSp>
        <p:nvGrpSpPr>
          <p:cNvPr name="Group 16" id="16"/>
          <p:cNvGrpSpPr/>
          <p:nvPr/>
        </p:nvGrpSpPr>
        <p:grpSpPr>
          <a:xfrm rot="0">
            <a:off x="1014412" y="9701212"/>
            <a:ext cx="3214688" cy="300038"/>
            <a:chOff x="0" y="0"/>
            <a:chExt cx="4286251" cy="400051"/>
          </a:xfrm>
        </p:grpSpPr>
        <p:sp>
          <p:nvSpPr>
            <p:cNvPr name="Freeform 17" id="17"/>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9" id="19"/>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STUDENT NAME: Subash.ms</a:t>
            </a:r>
          </a:p>
          <a:p>
            <a:pPr algn="l">
              <a:lnSpc>
                <a:spcPts val="4320"/>
              </a:lnSpc>
            </a:pPr>
            <a:r>
              <a:rPr lang="en-US" sz="3600" spc="32">
                <a:solidFill>
                  <a:srgbClr val="000000"/>
                </a:solidFill>
                <a:latin typeface="TT Rounds Condensed"/>
                <a:ea typeface="TT Rounds Condensed"/>
                <a:cs typeface="TT Rounds Condensed"/>
                <a:sym typeface="TT Rounds Condensed"/>
              </a:rPr>
              <a:t>REGISTER NO:312207243</a:t>
            </a:r>
          </a:p>
          <a:p>
            <a:pPr algn="l">
              <a:lnSpc>
                <a:spcPts val="4320"/>
              </a:lnSpc>
            </a:pPr>
            <a:r>
              <a:rPr lang="en-US" sz="3600" spc="32">
                <a:solidFill>
                  <a:srgbClr val="000000"/>
                </a:solidFill>
                <a:latin typeface="TT Rounds Condensed"/>
                <a:ea typeface="TT Rounds Condensed"/>
                <a:cs typeface="TT Rounds Condensed"/>
                <a:sym typeface="TT Rounds Condensed"/>
              </a:rPr>
              <a:t>DEPARTMENT:B.COM(COMPUTER APPLICATION)</a:t>
            </a:r>
          </a:p>
          <a:p>
            <a:pPr algn="l">
              <a:lnSpc>
                <a:spcPts val="4320"/>
              </a:lnSpc>
            </a:pPr>
            <a:r>
              <a:rPr lang="en-US" sz="3600" spc="32">
                <a:solidFill>
                  <a:srgbClr val="000000"/>
                </a:solidFill>
                <a:latin typeface="TT Rounds Condensed"/>
                <a:ea typeface="TT Rounds Condensed"/>
                <a:cs typeface="TT Rounds Condensed"/>
                <a:sym typeface="TT Rounds Condensed"/>
              </a:rPr>
              <a:t>COLLEGE: AM JAIN  COLLEGE</a:t>
            </a:r>
          </a:p>
          <a:p>
            <a:pPr algn="l">
              <a:lnSpc>
                <a:spcPts val="4320"/>
              </a:lnSpc>
            </a:pPr>
            <a:r>
              <a:rPr lang="en-US" sz="3600" spc="32">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16" id="16"/>
          <p:cNvSpPr txBox="true"/>
          <p:nvPr/>
        </p:nvSpPr>
        <p:spPr>
          <a:xfrm rot="0">
            <a:off x="1109662" y="402430"/>
            <a:ext cx="4955856" cy="1171575"/>
          </a:xfrm>
          <a:prstGeom prst="rect">
            <a:avLst/>
          </a:prstGeom>
        </p:spPr>
        <p:txBody>
          <a:bodyPr anchor="t" rtlCol="false" tIns="0" lIns="0" bIns="0" rIns="0">
            <a:spAutoFit/>
          </a:bodyPr>
          <a:lstStyle/>
          <a:p>
            <a:pPr algn="l">
              <a:lnSpc>
                <a:spcPts val="8640"/>
              </a:lnSpc>
            </a:pPr>
            <a:r>
              <a:rPr lang="en-US" b="true" sz="7200" spc="-43">
                <a:solidFill>
                  <a:srgbClr val="000000"/>
                </a:solidFill>
                <a:latin typeface="Arimo Bold"/>
                <a:ea typeface="Arimo Bold"/>
                <a:cs typeface="Arimo Bold"/>
                <a:sym typeface="Arimo Bold"/>
              </a:rPr>
              <a:t>MODELLING</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1348740" y="1934453"/>
            <a:ext cx="10561320" cy="8376077"/>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b="true"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b="true"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b="true"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b="true"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571500" y="781050"/>
            <a:ext cx="13716000" cy="9160014"/>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b="true"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b="true"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b="true"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b="true"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570071" indent="-190024" lvl="2">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570071" indent="-190024" lvl="2">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570071" indent="-190024" lvl="2">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570071" indent="-190024" lvl="2">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570071" indent="-190024" lvl="2">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570071" indent="-190024" lvl="2">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570071" indent="-190024" lvl="2">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sp>
        <p:nvSpPr>
          <p:cNvPr name="TextBox 17" id="17"/>
          <p:cNvSpPr txBox="true"/>
          <p:nvPr/>
        </p:nvSpPr>
        <p:spPr>
          <a:xfrm rot="0">
            <a:off x="1132998" y="543876"/>
            <a:ext cx="3655695" cy="117157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RESULTS</a:t>
            </a:r>
          </a:p>
        </p:txBody>
      </p:sp>
      <p:sp>
        <p:nvSpPr>
          <p:cNvPr name="TextBox 18" id="18"/>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sp>
        <p:nvSpPr>
          <p:cNvPr name="Freeform 19" id="19"/>
          <p:cNvSpPr/>
          <p:nvPr/>
        </p:nvSpPr>
        <p:spPr>
          <a:xfrm flipH="false" flipV="false" rot="0">
            <a:off x="-1440123" y="5772"/>
            <a:ext cx="20024672" cy="11630863"/>
          </a:xfrm>
          <a:custGeom>
            <a:avLst/>
            <a:gdLst/>
            <a:ahLst/>
            <a:cxnLst/>
            <a:rect r="r" b="b" t="t" l="l"/>
            <a:pathLst>
              <a:path h="11630863" w="20024672">
                <a:moveTo>
                  <a:pt x="0" y="0"/>
                </a:moveTo>
                <a:lnTo>
                  <a:pt x="20024672" y="0"/>
                </a:lnTo>
                <a:lnTo>
                  <a:pt x="20024672" y="11630863"/>
                </a:lnTo>
                <a:lnTo>
                  <a:pt x="0" y="11630863"/>
                </a:lnTo>
                <a:lnTo>
                  <a:pt x="0" y="0"/>
                </a:lnTo>
                <a:close/>
              </a:path>
            </a:pathLst>
          </a:custGeom>
          <a:blipFill>
            <a:blip r:embed="rId29"/>
            <a:stretch>
              <a:fillRect l="0" t="-4" r="0" b="-4"/>
            </a:stretch>
          </a:blipFill>
        </p:spPr>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32998" y="406716"/>
            <a:ext cx="16022002" cy="130873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conclusion</a:t>
            </a:r>
          </a:p>
        </p:txBody>
      </p:sp>
      <p:sp>
        <p:nvSpPr>
          <p:cNvPr name="TextBox 13" id="13"/>
          <p:cNvSpPr txBox="true"/>
          <p:nvPr/>
        </p:nvSpPr>
        <p:spPr>
          <a:xfrm rot="0">
            <a:off x="1224438" y="2198370"/>
            <a:ext cx="11828622" cy="5606088"/>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222850"/>
            <a:ext cx="5864542" cy="1038860"/>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TITLE</a:t>
            </a:r>
          </a:p>
        </p:txBody>
      </p:sp>
      <p:grpSp>
        <p:nvGrpSpPr>
          <p:cNvPr name="Group 9" id="9"/>
          <p:cNvGrpSpPr/>
          <p:nvPr/>
        </p:nvGrpSpPr>
        <p:grpSpPr>
          <a:xfrm rot="0">
            <a:off x="1014412" y="9701212"/>
            <a:ext cx="3214688" cy="300038"/>
            <a:chOff x="0" y="0"/>
            <a:chExt cx="4286251" cy="400051"/>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8" cy="442912"/>
            <a:chOff x="0" y="0"/>
            <a:chExt cx="7410451" cy="590549"/>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4" id="14"/>
          <p:cNvSpPr txBox="true"/>
          <p:nvPr/>
        </p:nvSpPr>
        <p:spPr>
          <a:xfrm rot="0">
            <a:off x="1917723" y="3059176"/>
            <a:ext cx="12706962" cy="224983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128712" y="9700481"/>
            <a:ext cx="2660333" cy="27813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8" cy="442912"/>
            <a:chOff x="0" y="0"/>
            <a:chExt cx="7410451" cy="590549"/>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47"/>
            <a:chOff x="0" y="0"/>
            <a:chExt cx="3467100" cy="6019796"/>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67" t="0" r="-67" b="0"/>
              </a:stretch>
            </a:blipFill>
          </p:spPr>
        </p:sp>
      </p:grpSp>
      <p:sp>
        <p:nvSpPr>
          <p:cNvPr name="TextBox 14" id="14"/>
          <p:cNvSpPr txBox="true"/>
          <p:nvPr/>
        </p:nvSpPr>
        <p:spPr>
          <a:xfrm rot="0">
            <a:off x="1109662" y="633792"/>
            <a:ext cx="3535680" cy="117157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AGENDA</a:t>
            </a:r>
          </a:p>
        </p:txBody>
      </p:sp>
      <p:sp>
        <p:nvSpPr>
          <p:cNvPr name="TextBox 15" id="15"/>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436570"/>
            <a:ext cx="7360920" cy="6681818"/>
          </a:xfrm>
          <a:prstGeom prst="rect">
            <a:avLst/>
          </a:prstGeom>
        </p:spPr>
        <p:txBody>
          <a:bodyPr anchor="t" rtlCol="false" tIns="0" lIns="0" bIns="0" rIns="0">
            <a:spAutoFit/>
          </a:bodyPr>
          <a:lstStyle/>
          <a:p>
            <a:pPr algn="l">
              <a:lnSpc>
                <a:spcPts val="5040"/>
              </a:lnSpc>
            </a:pP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886777" indent="-295592" lvl="2">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1251108" y="840992"/>
            <a:ext cx="8455343" cy="103886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Arimo Bold"/>
                <a:ea typeface="Arimo Bold"/>
                <a:cs typeface="Arimo Bold"/>
                <a:sym typeface="Arimo Bold"/>
              </a:rPr>
              <a:t>PROBLEM	STATEMENT</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21" id="21"/>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2" cy="5715000"/>
            <a:chOff x="0" y="0"/>
            <a:chExt cx="7067549"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1109662" y="1222850"/>
            <a:ext cx="7895272" cy="1038860"/>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OVERVIEW</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21" id="21"/>
          <p:cNvSpPr txBox="true"/>
          <p:nvPr/>
        </p:nvSpPr>
        <p:spPr>
          <a:xfrm rot="0">
            <a:off x="1713072" y="3664350"/>
            <a:ext cx="11704320" cy="5033040"/>
          </a:xfrm>
          <a:prstGeom prst="rect">
            <a:avLst/>
          </a:prstGeom>
        </p:spPr>
        <p:txBody>
          <a:bodyPr anchor="t" rtlCol="false" tIns="0" lIns="0" bIns="0" rIns="0">
            <a:spAutoFit/>
          </a:bodyPr>
          <a:lstStyle/>
          <a:p>
            <a:pPr algn="l" marL="760095" indent="-253365" lvl="2">
              <a:lnSpc>
                <a:spcPts val="4320"/>
              </a:lnSpc>
              <a:buFont typeface="Arial"/>
              <a:buChar char="⚬"/>
            </a:pPr>
            <a:r>
              <a:rPr lang="en-US" sz="3600" spc="32">
                <a:solidFill>
                  <a:srgbClr val="0D0D0D"/>
                </a:solidFill>
                <a:latin typeface="TT Rounds Condensed"/>
                <a:ea typeface="TT Rounds Condensed"/>
                <a:cs typeface="TT Rounds Condensed"/>
                <a:sym typeface="TT Rounds Condensed"/>
              </a:rPr>
              <a:t>.</a:t>
            </a:r>
            <a:r>
              <a:rPr lang="en-US" sz="3600" spc="32">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760095" indent="-253365" lvl="2">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760095" indent="-253365" lvl="2">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760095" indent="-253365" lvl="2">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049178" y="1325624"/>
            <a:ext cx="7521893" cy="78930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Arimo Bold"/>
                <a:ea typeface="Arimo Bold"/>
                <a:cs typeface="Arimo Bold"/>
                <a:sym typeface="Arimo Bold"/>
              </a:rPr>
              <a:t>WHO ARE THE END USERS?</a:t>
            </a:r>
          </a:p>
        </p:txBody>
      </p:sp>
      <p:grpSp>
        <p:nvGrpSpPr>
          <p:cNvPr name="Group 16" id="16"/>
          <p:cNvGrpSpPr/>
          <p:nvPr/>
        </p:nvGrpSpPr>
        <p:grpSpPr>
          <a:xfrm rot="0">
            <a:off x="1085850" y="9258300"/>
            <a:ext cx="3271838" cy="728662"/>
            <a:chOff x="0" y="0"/>
            <a:chExt cx="4362451" cy="971549"/>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19" id="19"/>
          <p:cNvSpPr txBox="true"/>
          <p:nvPr/>
        </p:nvSpPr>
        <p:spPr>
          <a:xfrm rot="0">
            <a:off x="1805940" y="3144828"/>
            <a:ext cx="10218420" cy="6067752"/>
          </a:xfrm>
          <a:prstGeom prst="rect">
            <a:avLst/>
          </a:prstGeom>
        </p:spPr>
        <p:txBody>
          <a:bodyPr anchor="t" rtlCol="false" tIns="0" lIns="0" bIns="0" rIns="0">
            <a:spAutoFit/>
          </a:bodyPr>
          <a:lstStyle/>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Employees</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12" id="12"/>
          <p:cNvGrpSpPr/>
          <p:nvPr/>
        </p:nvGrpSpPr>
        <p:grpSpPr>
          <a:xfrm rot="0">
            <a:off x="0" y="2214562"/>
            <a:ext cx="4043361" cy="4872038"/>
            <a:chOff x="0" y="0"/>
            <a:chExt cx="5391148" cy="6496051"/>
          </a:xfrm>
        </p:grpSpPr>
        <p:sp>
          <p:nvSpPr>
            <p:cNvPr name="Freeform 13" id="1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2"/>
              <a:stretch>
                <a:fillRect l="0" t="-34" r="0" b="-34"/>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837248" y="1262062"/>
            <a:ext cx="14644688" cy="887730"/>
          </a:xfrm>
          <a:prstGeom prst="rect">
            <a:avLst/>
          </a:prstGeom>
        </p:spPr>
        <p:txBody>
          <a:bodyPr anchor="t" rtlCol="false" tIns="0" lIns="0" bIns="0" rIns="0">
            <a:spAutoFit/>
          </a:bodyPr>
          <a:lstStyle/>
          <a:p>
            <a:pPr algn="l">
              <a:lnSpc>
                <a:spcPts val="6480"/>
              </a:lnSpc>
            </a:pPr>
            <a:r>
              <a:rPr lang="en-US" b="true" sz="5400" spc="37">
                <a:solidFill>
                  <a:srgbClr val="000000"/>
                </a:solidFill>
                <a:latin typeface="Arimo Bold"/>
                <a:ea typeface="Arimo Bold"/>
                <a:cs typeface="Arimo Bold"/>
                <a:sym typeface="Arimo Bold"/>
              </a:rPr>
              <a:t>OUR SOLUTION AND ITS VALUE PROPOSITION</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21" id="21"/>
          <p:cNvSpPr txBox="true"/>
          <p:nvPr/>
        </p:nvSpPr>
        <p:spPr>
          <a:xfrm rot="0">
            <a:off x="4549140" y="3922424"/>
            <a:ext cx="8961120" cy="6298586"/>
          </a:xfrm>
          <a:prstGeom prst="rect">
            <a:avLst/>
          </a:prstGeom>
        </p:spPr>
        <p:txBody>
          <a:bodyPr anchor="t" rtlCol="false" tIns="0" lIns="0" bIns="0" rIns="0">
            <a:spAutoFit/>
          </a:bodyPr>
          <a:lstStyle/>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Conditional Formatting</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633413" indent="-211138" lvl="2">
              <a:lnSpc>
                <a:spcPts val="3600"/>
              </a:lnSpc>
              <a:buFont typeface="Arial"/>
              <a:buChar char="⚬"/>
            </a:pPr>
            <a:r>
              <a:rPr lang="en-US" b="true" sz="3000" spc="28" u="sng">
                <a:solidFill>
                  <a:srgbClr val="000000"/>
                </a:solidFill>
                <a:latin typeface="Arimo Bold"/>
                <a:ea typeface="Arimo Bold"/>
                <a:cs typeface="Arimo Bold"/>
                <a:sym typeface="Arimo Bold"/>
              </a:rPr>
              <a:t>Graph</a:t>
            </a:r>
            <a:r>
              <a:rPr lang="en-US" b="true"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633413" indent="-211138" lvl="2">
              <a:lnSpc>
                <a:spcPts val="3600"/>
              </a:lnSpc>
            </a:pPr>
          </a:p>
          <a:p>
            <a:pPr algn="l" marL="633413" indent="-211138" lvl="2">
              <a:lnSpc>
                <a:spcPts val="3600"/>
              </a:lnSpc>
            </a:pPr>
          </a:p>
          <a:p>
            <a:pPr algn="l" marL="633413" indent="-211138" lvl="2">
              <a:lnSpc>
                <a:spcPts val="3600"/>
              </a:lnSpc>
            </a:pPr>
          </a:p>
          <a:p>
            <a:pPr algn="l" marL="633413" indent="-211138" lvl="2">
              <a:lnSpc>
                <a:spcPts val="3600"/>
              </a:lnSpc>
            </a:pPr>
          </a:p>
          <a:p>
            <a:pPr algn="l" marL="570072" indent="-190024" lvl="2">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32998" y="530541"/>
            <a:ext cx="16022002" cy="118491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Dataset Description</a:t>
            </a:r>
          </a:p>
        </p:txBody>
      </p:sp>
      <p:sp>
        <p:nvSpPr>
          <p:cNvPr name="TextBox 13" id="13"/>
          <p:cNvSpPr txBox="true"/>
          <p:nvPr/>
        </p:nvSpPr>
        <p:spPr>
          <a:xfrm rot="0">
            <a:off x="1348740" y="1969770"/>
            <a:ext cx="11247120" cy="7729746"/>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633413" indent="-211138" lvl="2">
              <a:lnSpc>
                <a:spcPts val="3600"/>
              </a:lnSpc>
              <a:buFont typeface="Arial"/>
              <a:buChar char="⚬"/>
            </a:pPr>
            <a:r>
              <a:rPr lang="en-US" b="true" sz="3000" spc="28">
                <a:solidFill>
                  <a:srgbClr val="000000"/>
                </a:solidFill>
                <a:latin typeface="Arimo Bold"/>
                <a:ea typeface="Arimo Bold"/>
                <a:cs typeface="Arimo Bold"/>
                <a:sym typeface="Arimo Bold"/>
              </a:rPr>
              <a:t>Employee type </a:t>
            </a:r>
            <a:r>
              <a:rPr lang="en-US" sz="3000" spc="28">
                <a:solidFill>
                  <a:srgbClr val="000000"/>
                </a:solidFill>
                <a:latin typeface="Arimo"/>
                <a:ea typeface="Arimo"/>
                <a:cs typeface="Arimo"/>
                <a:sym typeface="Arimo"/>
              </a:rPr>
              <a:t>(Text)</a:t>
            </a:r>
          </a:p>
          <a:p>
            <a:pPr algn="l" marL="633413" indent="-211138" lvl="2">
              <a:lnSpc>
                <a:spcPts val="3600"/>
              </a:lnSpc>
              <a:buFont typeface="Arial"/>
              <a:buChar char="⚬"/>
            </a:pPr>
            <a:r>
              <a:rPr lang="en-US" b="true" sz="3000" spc="28">
                <a:solidFill>
                  <a:srgbClr val="000000"/>
                </a:solidFill>
                <a:latin typeface="Arimo Bold"/>
                <a:ea typeface="Arimo Bold"/>
                <a:cs typeface="Arimo Bold"/>
                <a:sym typeface="Arimo Bold"/>
              </a:rPr>
              <a:t>Performance level</a:t>
            </a:r>
            <a:r>
              <a:rPr lang="en-US" sz="3000" spc="28">
                <a:solidFill>
                  <a:srgbClr val="000000"/>
                </a:solidFill>
                <a:latin typeface="Arimo"/>
                <a:ea typeface="Arimo"/>
                <a:cs typeface="Arimo"/>
                <a:sym typeface="Arimo"/>
              </a:rPr>
              <a:t> (Text)</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633413" indent="-211138" lvl="2">
              <a:lnSpc>
                <a:spcPts val="3600"/>
              </a:lnSpc>
              <a:buFont typeface="Arial"/>
              <a:buChar char="⚬"/>
            </a:pPr>
            <a:r>
              <a:rPr lang="en-US" b="true" sz="3000" spc="28">
                <a:solidFill>
                  <a:srgbClr val="000000"/>
                </a:solidFill>
                <a:latin typeface="Arimo Bold"/>
                <a:ea typeface="Arimo Bold"/>
                <a:cs typeface="Arimo Bold"/>
                <a:sym typeface="Arimo Bold"/>
              </a:rPr>
              <a:t>Business unit </a:t>
            </a:r>
            <a:r>
              <a:rPr lang="en-US" sz="3000" spc="28">
                <a:solidFill>
                  <a:srgbClr val="000000"/>
                </a:solidFill>
                <a:latin typeface="Arimo"/>
                <a:ea typeface="Arimo"/>
                <a:cs typeface="Arimo"/>
                <a:sym typeface="Arimo"/>
              </a:rPr>
              <a:t>(Text)</a:t>
            </a:r>
          </a:p>
          <a:p>
            <a:pPr algn="l" marL="633413" indent="-211138" lvl="2">
              <a:lnSpc>
                <a:spcPts val="3600"/>
              </a:lnSpc>
            </a:pPr>
          </a:p>
          <a:p>
            <a:pPr algn="l" marL="633413" indent="-211138" lvl="2">
              <a:lnSpc>
                <a:spcPts val="3600"/>
              </a:lnSpc>
            </a:pPr>
          </a:p>
          <a:p>
            <a:pPr algn="l" marL="570072" indent="-190024" lvl="2">
              <a:lnSpc>
                <a:spcPts val="3240"/>
              </a:lnSpc>
            </a:pPr>
            <a:r>
              <a:rPr lang="en-US" sz="2700" spc="25">
                <a:solidFill>
                  <a:srgbClr val="000000"/>
                </a:solidFill>
                <a:latin typeface="TT Rounds Condensed"/>
                <a:ea typeface="TT Rounds Condensed"/>
                <a:cs typeface="TT Rounds Condensed"/>
                <a:sym typeface="TT Rounds Condensed"/>
              </a:rPr>
              <a:t>                                   </a:t>
            </a:r>
          </a:p>
          <a:p>
            <a:pPr algn="l" marL="633413" indent="-211138" lvl="2">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28712" y="9700481"/>
            <a:ext cx="2660333" cy="27813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1109662" y="960817"/>
            <a:ext cx="12720638" cy="1027634"/>
          </a:xfrm>
          <a:prstGeom prst="rect">
            <a:avLst/>
          </a:prstGeom>
        </p:spPr>
        <p:txBody>
          <a:bodyPr anchor="t" rtlCol="false" tIns="0" lIns="0" bIns="0" rIns="0">
            <a:spAutoFit/>
          </a:bodyPr>
          <a:lstStyle/>
          <a:p>
            <a:pPr algn="l">
              <a:lnSpc>
                <a:spcPts val="7650"/>
              </a:lnSpc>
            </a:pPr>
            <a:r>
              <a:rPr lang="en-US" b="true" sz="6375" spc="30">
                <a:solidFill>
                  <a:srgbClr val="000000"/>
                </a:solidFill>
                <a:latin typeface="Arimo Bold"/>
                <a:ea typeface="Arimo Bold"/>
                <a:cs typeface="Arimo Bold"/>
                <a:sym typeface="Arimo Bold"/>
              </a:rPr>
              <a:t>THE "WOW" IN OUR SOLUTION</a:t>
            </a:r>
          </a:p>
        </p:txBody>
      </p:sp>
      <p:sp>
        <p:nvSpPr>
          <p:cNvPr name="TextBox 17" id="17"/>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18" id="18"/>
          <p:cNvSpPr txBox="true"/>
          <p:nvPr/>
        </p:nvSpPr>
        <p:spPr>
          <a:xfrm rot="0">
            <a:off x="891540" y="2236428"/>
            <a:ext cx="13047345" cy="7000607"/>
          </a:xfrm>
          <a:prstGeom prst="rect">
            <a:avLst/>
          </a:prstGeom>
        </p:spPr>
        <p:txBody>
          <a:bodyPr anchor="t" rtlCol="false" tIns="0" lIns="0" bIns="0" rIns="0">
            <a:spAutoFit/>
          </a:bodyPr>
          <a:lstStyle/>
          <a:p>
            <a:pPr algn="l">
              <a:lnSpc>
                <a:spcPts val="3600"/>
              </a:lnSpc>
            </a:pPr>
            <a:r>
              <a:rPr lang="en-US" b="true" sz="3000" spc="28">
                <a:solidFill>
                  <a:srgbClr val="000000"/>
                </a:solidFill>
                <a:latin typeface="Arimo Bold"/>
                <a:ea typeface="Arimo Bold"/>
                <a:cs typeface="Arimo Bold"/>
                <a:sym typeface="Arimo Bold"/>
              </a:rPr>
              <a:t>Method: </a:t>
            </a:r>
            <a:r>
              <a:rPr lang="en-US" b="true" sz="3000" spc="28" u="sng">
                <a:solidFill>
                  <a:srgbClr val="000000"/>
                </a:solidFill>
                <a:latin typeface="Arimo Bold"/>
                <a:ea typeface="Arimo Bold"/>
                <a:cs typeface="Arimo Bold"/>
                <a:sym typeface="Arimo Bold"/>
              </a:rPr>
              <a:t>Power Query and Dynamic Dashboards</a:t>
            </a:r>
          </a:p>
          <a:p>
            <a:pPr algn="l">
              <a:lnSpc>
                <a:spcPts val="3600"/>
              </a:lnSpc>
            </a:pPr>
          </a:p>
          <a:p>
            <a:pPr algn="l">
              <a:lnSpc>
                <a:spcPts val="3600"/>
              </a:lnSpc>
            </a:pPr>
            <a:r>
              <a:rPr lang="en-US" b="true" sz="3000" spc="28">
                <a:solidFill>
                  <a:srgbClr val="000000"/>
                </a:solidFill>
                <a:latin typeface="Arimo Bold"/>
                <a:ea typeface="Arimo Bold"/>
                <a:cs typeface="Arimo Bold"/>
                <a:sym typeface="Arimo Bold"/>
              </a:rPr>
              <a:t> </a:t>
            </a:r>
            <a:r>
              <a:rPr lang="en-US" b="true" sz="3000" spc="28" u="sng">
                <a:solidFill>
                  <a:srgbClr val="000000"/>
                </a:solidFill>
                <a:latin typeface="Arimo Bold"/>
                <a:ea typeface="Arimo Bold"/>
                <a:cs typeface="Arimo Bold"/>
                <a:sym typeface="Arimo Bold"/>
              </a:rPr>
              <a:t>Data Import and Transformation with Power Query</a:t>
            </a:r>
            <a:r>
              <a:rPr lang="en-US" b="true" sz="3000" spc="28">
                <a:solidFill>
                  <a:srgbClr val="000000"/>
                </a:solidFill>
                <a:latin typeface="Arimo Bold"/>
                <a:ea typeface="Arimo Bold"/>
                <a:cs typeface="Arimo Bold"/>
                <a:sym typeface="Arimo Bold"/>
              </a:rPr>
              <a:t>:</a:t>
            </a:r>
          </a:p>
          <a:p>
            <a:pPr algn="l">
              <a:lnSpc>
                <a:spcPts val="3600"/>
              </a:lnSpc>
            </a:pP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633413" indent="-211138" lvl="2">
              <a:lnSpc>
                <a:spcPts val="3600"/>
              </a:lnSpc>
            </a:pP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633413" indent="-211138" lvl="2">
              <a:lnSpc>
                <a:spcPts val="3600"/>
              </a:lnSpc>
            </a:pPr>
          </a:p>
          <a:p>
            <a:pPr algn="l" marL="633413" indent="-211138" lvl="2">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633413" indent="-211138" lvl="2">
              <a:lnSpc>
                <a:spcPts val="3600"/>
              </a:lnSpc>
            </a:pPr>
          </a:p>
          <a:p>
            <a:pPr algn="l" marL="633413" indent="-211138" lvl="2">
              <a:lnSpc>
                <a:spcPts val="3600"/>
              </a:lnSpc>
            </a:pPr>
            <a:r>
              <a:rPr lang="en-US" b="true"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DAGRj8VES9c</dc:identifier>
  <dcterms:modified xsi:type="dcterms:W3CDTF">2011-08-01T06:04:30Z</dcterms:modified>
  <cp:revision>1</cp:revision>
  <dc:title>Copy of Copy of DOC-20240921-WA0003.</dc:title>
</cp:coreProperties>
</file>