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
      <p:font typeface="Canva Sans Bold" panose="020B0604020202020204" charset="0"/>
      <p:regular r:id="rId25"/>
    </p:embeddedFont>
    <p:embeddedFont>
      <p:font typeface="Canva Sans Bold Italics"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3" b="7783"/>
          <a:stretch>
            <a:fillRect/>
          </a:stretch>
        </p:blipFill>
        <p:spPr>
          <a:xfrm>
            <a:off x="0" y="0"/>
            <a:ext cx="18288000" cy="10287000"/>
          </a:xfrm>
          <a:prstGeom prst="rect">
            <a:avLst/>
          </a:prstGeom>
        </p:spPr>
      </p:pic>
      <p:pic>
        <p:nvPicPr>
          <p:cNvPr id="3" name="Picture 3"/>
          <p:cNvPicPr>
            <a:picLocks noChangeAspect="1"/>
          </p:cNvPicPr>
          <p:nvPr/>
        </p:nvPicPr>
        <p:blipFill>
          <a:blip r:embed="rId3"/>
          <a:srcRect t="160" b="160"/>
          <a:stretch>
            <a:fillRect/>
          </a:stretch>
        </p:blipFill>
        <p:spPr>
          <a:xfrm>
            <a:off x="-692158" y="-739550"/>
            <a:ext cx="19672314" cy="2643308"/>
          </a:xfrm>
          <a:prstGeom prst="rect">
            <a:avLst/>
          </a:prstGeom>
        </p:spPr>
      </p:pic>
      <p:pic>
        <p:nvPicPr>
          <p:cNvPr id="4" name="Picture 4"/>
          <p:cNvPicPr>
            <a:picLocks noChangeAspect="1"/>
          </p:cNvPicPr>
          <p:nvPr/>
        </p:nvPicPr>
        <p:blipFill>
          <a:blip r:embed="rId3"/>
          <a:srcRect t="160" b="160"/>
          <a:stretch>
            <a:fillRect/>
          </a:stretch>
        </p:blipFill>
        <p:spPr>
          <a:xfrm rot="-10800000">
            <a:off x="-692157" y="8373454"/>
            <a:ext cx="19672314" cy="2643308"/>
          </a:xfrm>
          <a:prstGeom prst="rect">
            <a:avLst/>
          </a:prstGeom>
        </p:spPr>
      </p:pic>
      <p:pic>
        <p:nvPicPr>
          <p:cNvPr id="5" name="Picture 5"/>
          <p:cNvPicPr>
            <a:picLocks noChangeAspect="1"/>
          </p:cNvPicPr>
          <p:nvPr/>
        </p:nvPicPr>
        <p:blipFill>
          <a:blip r:embed="rId3"/>
          <a:srcRect t="160" b="160"/>
          <a:stretch>
            <a:fillRect/>
          </a:stretch>
        </p:blipFill>
        <p:spPr>
          <a:xfrm>
            <a:off x="-692158" y="-739550"/>
            <a:ext cx="19672314" cy="2643308"/>
          </a:xfrm>
          <a:prstGeom prst="rect">
            <a:avLst/>
          </a:prstGeom>
        </p:spPr>
      </p:pic>
      <p:sp>
        <p:nvSpPr>
          <p:cNvPr id="6" name="TextBox 6"/>
          <p:cNvSpPr txBox="1"/>
          <p:nvPr/>
        </p:nvSpPr>
        <p:spPr>
          <a:xfrm>
            <a:off x="2" y="2958972"/>
            <a:ext cx="18287998" cy="4206867"/>
          </a:xfrm>
          <a:prstGeom prst="rect">
            <a:avLst/>
          </a:prstGeom>
        </p:spPr>
        <p:txBody>
          <a:bodyPr lIns="0" tIns="0" rIns="0" bIns="0" rtlCol="0" anchor="t">
            <a:spAutoFit/>
          </a:bodyPr>
          <a:lstStyle/>
          <a:p>
            <a:pPr algn="ctr">
              <a:lnSpc>
                <a:spcPts val="11200"/>
              </a:lnSpc>
            </a:pPr>
            <a:r>
              <a:rPr lang="en-US" sz="8000">
                <a:solidFill>
                  <a:srgbClr val="006394"/>
                </a:solidFill>
                <a:latin typeface="Canva Sans Bold Italics"/>
              </a:rPr>
              <a:t>A Comparative Analysis of Resources across Cloud Platform and Bounded Infrastructure.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a:stretch>
            <a:fillRect/>
          </a:stretch>
        </p:blipFill>
        <p:spPr>
          <a:xfrm>
            <a:off x="2715880" y="1299631"/>
            <a:ext cx="12856240" cy="76877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254736" y="1143350"/>
            <a:ext cx="6419850"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Cost Savings</a:t>
            </a:r>
          </a:p>
        </p:txBody>
      </p:sp>
      <p:sp>
        <p:nvSpPr>
          <p:cNvPr id="8" name="TextBox 8"/>
          <p:cNvSpPr txBox="1"/>
          <p:nvPr/>
        </p:nvSpPr>
        <p:spPr>
          <a:xfrm>
            <a:off x="1028700" y="2743884"/>
            <a:ext cx="16016288" cy="6493510"/>
          </a:xfrm>
          <a:prstGeom prst="rect">
            <a:avLst/>
          </a:prstGeom>
        </p:spPr>
        <p:txBody>
          <a:bodyPr lIns="0" tIns="0" rIns="0" bIns="0" rtlCol="0" anchor="t">
            <a:spAutoFit/>
          </a:bodyPr>
          <a:lstStyle/>
          <a:p>
            <a:pPr marL="669291" lvl="1" indent="-334646">
              <a:lnSpc>
                <a:spcPts val="4340"/>
              </a:lnSpc>
              <a:buFont typeface="Arial"/>
              <a:buChar char="•"/>
            </a:pPr>
            <a:r>
              <a:rPr lang="en-US" sz="3100">
                <a:solidFill>
                  <a:srgbClr val="006394"/>
                </a:solidFill>
                <a:latin typeface="Canva Sans"/>
              </a:rPr>
              <a:t>Cost savings are important when choosing a development platform</a:t>
            </a:r>
          </a:p>
          <a:p>
            <a:pPr marL="669291" lvl="1" indent="-334646">
              <a:lnSpc>
                <a:spcPts val="4340"/>
              </a:lnSpc>
              <a:buFont typeface="Arial"/>
              <a:buChar char="•"/>
            </a:pPr>
            <a:r>
              <a:rPr lang="en-US" sz="3100">
                <a:solidFill>
                  <a:srgbClr val="006394"/>
                </a:solidFill>
                <a:latin typeface="Canva Sans"/>
              </a:rPr>
              <a:t>Intel OneAPI DevCloud and Google Colab are cloud-based and offer significant cost savings compared to bounded infrastructure</a:t>
            </a:r>
          </a:p>
          <a:p>
            <a:pPr marL="669291" lvl="1" indent="-334646">
              <a:lnSpc>
                <a:spcPts val="4340"/>
              </a:lnSpc>
              <a:buFont typeface="Arial"/>
              <a:buChar char="•"/>
            </a:pPr>
            <a:r>
              <a:rPr lang="en-US" sz="3100">
                <a:solidFill>
                  <a:srgbClr val="006394"/>
                </a:solidFill>
                <a:latin typeface="Canva Sans"/>
              </a:rPr>
              <a:t>DevCloud is free, reducing hardware, software, and maintenance costs</a:t>
            </a:r>
          </a:p>
          <a:p>
            <a:pPr marL="669291" lvl="1" indent="-334646">
              <a:lnSpc>
                <a:spcPts val="4340"/>
              </a:lnSpc>
              <a:buFont typeface="Arial"/>
              <a:buChar char="•"/>
            </a:pPr>
            <a:r>
              <a:rPr lang="en-US" sz="3100">
                <a:solidFill>
                  <a:srgbClr val="006394"/>
                </a:solidFill>
                <a:latin typeface="Canva Sans"/>
              </a:rPr>
              <a:t>Colab offers pre-installed software and libraries, saving time and effort in setting up a development environment</a:t>
            </a:r>
          </a:p>
          <a:p>
            <a:pPr marL="669291" lvl="1" indent="-334646">
              <a:lnSpc>
                <a:spcPts val="4340"/>
              </a:lnSpc>
              <a:buFont typeface="Arial"/>
              <a:buChar char="•"/>
            </a:pPr>
            <a:r>
              <a:rPr lang="en-US" sz="3100">
                <a:solidFill>
                  <a:srgbClr val="006394"/>
                </a:solidFill>
                <a:latin typeface="Canva Sans"/>
              </a:rPr>
              <a:t>Cloud-based platforms eliminate the need to purchase and maintain high-end hardware, offer a pay-as-you-go model, and access to hardware accelerators</a:t>
            </a:r>
          </a:p>
          <a:p>
            <a:pPr marL="669291" lvl="1" indent="-334646">
              <a:lnSpc>
                <a:spcPts val="4340"/>
              </a:lnSpc>
              <a:buFont typeface="Arial"/>
              <a:buChar char="•"/>
            </a:pPr>
            <a:r>
              <a:rPr lang="en-US" sz="3100">
                <a:solidFill>
                  <a:srgbClr val="006394"/>
                </a:solidFill>
                <a:latin typeface="Canva Sans"/>
              </a:rPr>
              <a:t>Sharing resources with others can significantly reduce overall costs</a:t>
            </a:r>
          </a:p>
          <a:p>
            <a:pPr marL="669291" lvl="1" indent="-334646">
              <a:lnSpc>
                <a:spcPts val="4340"/>
              </a:lnSpc>
              <a:buFont typeface="Arial"/>
              <a:buChar char="•"/>
            </a:pPr>
            <a:r>
              <a:rPr lang="en-US" sz="3100">
                <a:solidFill>
                  <a:srgbClr val="006394"/>
                </a:solidFill>
                <a:latin typeface="Canva Sans"/>
              </a:rPr>
              <a:t>Cloud-based platforms are scalable and can help reduce energy costs</a:t>
            </a:r>
          </a:p>
          <a:p>
            <a:pPr marL="669291" lvl="1" indent="-334646">
              <a:lnSpc>
                <a:spcPts val="4340"/>
              </a:lnSpc>
              <a:buFont typeface="Arial"/>
              <a:buChar char="•"/>
            </a:pPr>
            <a:r>
              <a:rPr lang="en-US" sz="3100">
                <a:solidFill>
                  <a:srgbClr val="006394"/>
                </a:solidFill>
                <a:latin typeface="Canva Sans"/>
              </a:rPr>
              <a:t>These platforms can offer significant cost savings for software development and machine learning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a:stretch>
            <a:fillRect/>
          </a:stretch>
        </p:blipFill>
        <p:spPr>
          <a:xfrm>
            <a:off x="2952868" y="961411"/>
            <a:ext cx="12382264" cy="83641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028700" y="1143350"/>
            <a:ext cx="5676900"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Integration</a:t>
            </a:r>
          </a:p>
        </p:txBody>
      </p:sp>
      <p:sp>
        <p:nvSpPr>
          <p:cNvPr id="8" name="TextBox 8"/>
          <p:cNvSpPr txBox="1"/>
          <p:nvPr/>
        </p:nvSpPr>
        <p:spPr>
          <a:xfrm>
            <a:off x="1028700" y="2743884"/>
            <a:ext cx="16016288" cy="6670040"/>
          </a:xfrm>
          <a:prstGeom prst="rect">
            <a:avLst/>
          </a:prstGeom>
        </p:spPr>
        <p:txBody>
          <a:bodyPr lIns="0" tIns="0" rIns="0" bIns="0" rtlCol="0" anchor="t">
            <a:spAutoFit/>
          </a:bodyPr>
          <a:lstStyle/>
          <a:p>
            <a:pPr>
              <a:lnSpc>
                <a:spcPts val="4060"/>
              </a:lnSpc>
            </a:pPr>
            <a:r>
              <a:rPr lang="en-US" sz="2900">
                <a:solidFill>
                  <a:srgbClr val="006394"/>
                </a:solidFill>
                <a:latin typeface="Canva Sans"/>
              </a:rPr>
              <a:t>What are the benefits of integrating cloud-based development platforms with other services?</a:t>
            </a:r>
          </a:p>
          <a:p>
            <a:pPr marL="626112" lvl="1" indent="-313056">
              <a:lnSpc>
                <a:spcPts val="4060"/>
              </a:lnSpc>
              <a:buFont typeface="Arial"/>
              <a:buChar char="•"/>
            </a:pPr>
            <a:r>
              <a:rPr lang="en-US" sz="2900">
                <a:solidFill>
                  <a:srgbClr val="006394"/>
                </a:solidFill>
                <a:latin typeface="Canva Sans"/>
              </a:rPr>
              <a:t>Data storage and management: Users can store and manage their data securely in the cloud and access it from anywhere.</a:t>
            </a:r>
          </a:p>
          <a:p>
            <a:pPr marL="626112" lvl="1" indent="-313056">
              <a:lnSpc>
                <a:spcPts val="4060"/>
              </a:lnSpc>
              <a:buFont typeface="Arial"/>
              <a:buChar char="•"/>
            </a:pPr>
            <a:r>
              <a:rPr lang="en-US" sz="2900">
                <a:solidFill>
                  <a:srgbClr val="006394"/>
                </a:solidFill>
                <a:latin typeface="Canva Sans"/>
              </a:rPr>
              <a:t>Collaboration: Integrating with collaboration tools allows developers to share code, collaborate in real-time, and improve productivity.</a:t>
            </a:r>
          </a:p>
          <a:p>
            <a:pPr marL="626112" lvl="1" indent="-313056">
              <a:lnSpc>
                <a:spcPts val="4060"/>
              </a:lnSpc>
              <a:buFont typeface="Arial"/>
              <a:buChar char="•"/>
            </a:pPr>
            <a:r>
              <a:rPr lang="en-US" sz="2900">
                <a:solidFill>
                  <a:srgbClr val="006394"/>
                </a:solidFill>
                <a:latin typeface="Canva Sans"/>
              </a:rPr>
              <a:t>Deployment and hosting: Integrating with cloud-based hosting services makes it easier to deploy and host applications in the cloud.</a:t>
            </a:r>
          </a:p>
          <a:p>
            <a:pPr marL="626112" lvl="1" indent="-313056">
              <a:lnSpc>
                <a:spcPts val="4060"/>
              </a:lnSpc>
              <a:buFont typeface="Arial"/>
              <a:buChar char="•"/>
            </a:pPr>
            <a:r>
              <a:rPr lang="en-US" sz="2900">
                <a:solidFill>
                  <a:srgbClr val="006394"/>
                </a:solidFill>
                <a:latin typeface="Canva Sans"/>
              </a:rPr>
              <a:t>Monitoring and analytics: Users can monitor and analyze the performance of their applications to identify and address issues.</a:t>
            </a:r>
          </a:p>
          <a:p>
            <a:pPr marL="626112" lvl="1" indent="-313056">
              <a:lnSpc>
                <a:spcPts val="4060"/>
              </a:lnSpc>
              <a:buFont typeface="Arial"/>
              <a:buChar char="•"/>
            </a:pPr>
            <a:r>
              <a:rPr lang="en-US" sz="2900">
                <a:solidFill>
                  <a:srgbClr val="006394"/>
                </a:solidFill>
                <a:latin typeface="Canva Sans"/>
              </a:rPr>
              <a:t>Machine learning and AI: Integrating with machine learning and AI tools and services provides access to pre-built models and algorithms for developing advanced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a:stretch>
            <a:fillRect/>
          </a:stretch>
        </p:blipFill>
        <p:spPr>
          <a:xfrm>
            <a:off x="3389402" y="1111674"/>
            <a:ext cx="11509195" cy="80636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308588" y="1143350"/>
            <a:ext cx="8715375"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A Student's Asset</a:t>
            </a:r>
          </a:p>
        </p:txBody>
      </p:sp>
      <p:sp>
        <p:nvSpPr>
          <p:cNvPr id="8" name="TextBox 8"/>
          <p:cNvSpPr txBox="1"/>
          <p:nvPr/>
        </p:nvSpPr>
        <p:spPr>
          <a:xfrm>
            <a:off x="1028700" y="2743884"/>
            <a:ext cx="16016288" cy="559562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6394"/>
                </a:solidFill>
                <a:latin typeface="Canva Sans"/>
              </a:rPr>
              <a:t>Cloud-based development platforms have made it easier for educators to teach machine learning and artificial intelligence concepts to students.</a:t>
            </a:r>
          </a:p>
          <a:p>
            <a:pPr marL="690881" lvl="1" indent="-345440">
              <a:lnSpc>
                <a:spcPts val="4480"/>
              </a:lnSpc>
              <a:buFont typeface="Arial"/>
              <a:buChar char="•"/>
            </a:pPr>
            <a:r>
              <a:rPr lang="en-US" sz="3200">
                <a:solidFill>
                  <a:srgbClr val="006394"/>
                </a:solidFill>
                <a:latin typeface="Canva Sans"/>
              </a:rPr>
              <a:t>Students don't need to worry about setting up their own development environments, which saves time and reduces distractions.</a:t>
            </a:r>
          </a:p>
          <a:p>
            <a:pPr marL="690881" lvl="1" indent="-345440">
              <a:lnSpc>
                <a:spcPts val="4480"/>
              </a:lnSpc>
              <a:buFont typeface="Arial"/>
              <a:buChar char="•"/>
            </a:pPr>
            <a:r>
              <a:rPr lang="en-US" sz="3200">
                <a:solidFill>
                  <a:srgbClr val="006394"/>
                </a:solidFill>
                <a:latin typeface="Canva Sans"/>
              </a:rPr>
              <a:t>Cloud-based platforms facilitate collaboration among students and educators, fostering a community of learners and promoting knowledge sharing.</a:t>
            </a:r>
          </a:p>
          <a:p>
            <a:pPr marL="690881" lvl="1" indent="-345440">
              <a:lnSpc>
                <a:spcPts val="4480"/>
              </a:lnSpc>
              <a:buFont typeface="Arial"/>
              <a:buChar char="•"/>
            </a:pPr>
            <a:r>
              <a:rPr lang="en-US" sz="3200">
                <a:solidFill>
                  <a:srgbClr val="006394"/>
                </a:solidFill>
                <a:latin typeface="Canva Sans"/>
              </a:rPr>
              <a:t>These platforms have made machine learning and artificial intelligence more accessible to students from diverse backgrounds.</a:t>
            </a:r>
          </a:p>
          <a:p>
            <a:pPr>
              <a:lnSpc>
                <a:spcPts val="4480"/>
              </a:lnSpc>
            </a:pPr>
            <a:endParaRPr lang="en-US" sz="3200">
              <a:solidFill>
                <a:srgbClr val="006394"/>
              </a:solidFill>
              <a:latin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087682" y="1143350"/>
            <a:ext cx="6648450"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Future Scope</a:t>
            </a:r>
          </a:p>
        </p:txBody>
      </p:sp>
      <p:sp>
        <p:nvSpPr>
          <p:cNvPr id="8" name="TextBox 8"/>
          <p:cNvSpPr txBox="1"/>
          <p:nvPr/>
        </p:nvSpPr>
        <p:spPr>
          <a:xfrm>
            <a:off x="1028700" y="2743884"/>
            <a:ext cx="16016288" cy="5595620"/>
          </a:xfrm>
          <a:prstGeom prst="rect">
            <a:avLst/>
          </a:prstGeom>
        </p:spPr>
        <p:txBody>
          <a:bodyPr lIns="0" tIns="0" rIns="0" bIns="0" rtlCol="0" anchor="t">
            <a:spAutoFit/>
          </a:bodyPr>
          <a:lstStyle/>
          <a:p>
            <a:pPr>
              <a:lnSpc>
                <a:spcPts val="4480"/>
              </a:lnSpc>
            </a:pPr>
            <a:r>
              <a:rPr lang="en-US" sz="3200">
                <a:solidFill>
                  <a:srgbClr val="006394"/>
                </a:solidFill>
                <a:latin typeface="Canva Sans"/>
              </a:rPr>
              <a:t>Cloud-based development platforms like Intel OneAPI DevCloud and Google Colab have made machine learning and artificial intelligence more accessible to students and data scientists. These platforms are expected to play a significant role in the development of applications and services, including edge computing and data science. As more developers embrace these platforms, demand for user-friendly interfaces and comprehensive documentation will continue to grow. Additionally, these platforms are expected to integrate with other services and play a critical role in the development of emerging technologies like AI and IoT. Platform providers will need to continue investing in security features and compliance standards to maintain the trust of their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028700" y="1143350"/>
            <a:ext cx="5600700"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Conclusion</a:t>
            </a:r>
          </a:p>
        </p:txBody>
      </p:sp>
      <p:sp>
        <p:nvSpPr>
          <p:cNvPr id="8" name="TextBox 8"/>
          <p:cNvSpPr txBox="1"/>
          <p:nvPr/>
        </p:nvSpPr>
        <p:spPr>
          <a:xfrm>
            <a:off x="1028700" y="2743884"/>
            <a:ext cx="16016288" cy="6157595"/>
          </a:xfrm>
          <a:prstGeom prst="rect">
            <a:avLst/>
          </a:prstGeom>
        </p:spPr>
        <p:txBody>
          <a:bodyPr lIns="0" tIns="0" rIns="0" bIns="0" rtlCol="0" anchor="t">
            <a:spAutoFit/>
          </a:bodyPr>
          <a:lstStyle/>
          <a:p>
            <a:pPr>
              <a:lnSpc>
                <a:spcPts val="4480"/>
              </a:lnSpc>
            </a:pPr>
            <a:r>
              <a:rPr lang="en-US" sz="3200">
                <a:solidFill>
                  <a:srgbClr val="006394"/>
                </a:solidFill>
                <a:latin typeface="Canva Sans"/>
              </a:rPr>
              <a:t>Once upon a time, researchers and developers struggled with the challenges of specialized knowledge and expensive hardware in the fields of machine learning and artificial intelligence. But then, cloud-based development platforms like Intel OneAPI DevCloud and Google Colab emerged, providing accessibility, cost savings, and high-performance computing resources from anywhere. These platforms are game-changers, integrating with other popular tools and services and allowing collaboration and easy management of work. With the future promising an even more user-friendly experience, comprehensive documentation, and better security features, the world of emerging technologies like AI and IoT is ripe for growth, and cloud-based development platforms are leading the way.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32" t="1744" r="212"/>
          <a:stretch>
            <a:fillRect/>
          </a:stretch>
        </p:blipFill>
        <p:spPr>
          <a:xfrm>
            <a:off x="0" y="0"/>
            <a:ext cx="18288000" cy="10287000"/>
          </a:xfrm>
          <a:prstGeom prst="rect">
            <a:avLst/>
          </a:prstGeom>
        </p:spPr>
      </p:pic>
      <p:pic>
        <p:nvPicPr>
          <p:cNvPr id="3" name="Picture 3"/>
          <p:cNvPicPr>
            <a:picLocks noChangeAspect="1"/>
          </p:cNvPicPr>
          <p:nvPr/>
        </p:nvPicPr>
        <p:blipFill>
          <a:blip r:embed="rId3"/>
          <a:srcRect t="160" b="160"/>
          <a:stretch>
            <a:fillRect/>
          </a:stretch>
        </p:blipFill>
        <p:spPr>
          <a:xfrm>
            <a:off x="-692158" y="-739550"/>
            <a:ext cx="19672314" cy="2643308"/>
          </a:xfrm>
          <a:prstGeom prst="rect">
            <a:avLst/>
          </a:prstGeom>
        </p:spPr>
      </p:pic>
      <p:pic>
        <p:nvPicPr>
          <p:cNvPr id="4" name="Picture 4"/>
          <p:cNvPicPr>
            <a:picLocks noChangeAspect="1"/>
          </p:cNvPicPr>
          <p:nvPr/>
        </p:nvPicPr>
        <p:blipFill>
          <a:blip r:embed="rId3"/>
          <a:srcRect t="160" b="160"/>
          <a:stretch>
            <a:fillRect/>
          </a:stretch>
        </p:blipFill>
        <p:spPr>
          <a:xfrm rot="-10800000">
            <a:off x="-692157" y="8373454"/>
            <a:ext cx="19672314" cy="2643308"/>
          </a:xfrm>
          <a:prstGeom prst="rect">
            <a:avLst/>
          </a:prstGeom>
        </p:spPr>
      </p:pic>
      <p:pic>
        <p:nvPicPr>
          <p:cNvPr id="5" name="Picture 5"/>
          <p:cNvPicPr>
            <a:picLocks noChangeAspect="1"/>
          </p:cNvPicPr>
          <p:nvPr/>
        </p:nvPicPr>
        <p:blipFill>
          <a:blip r:embed="rId3"/>
          <a:srcRect t="160" b="160"/>
          <a:stretch>
            <a:fillRect/>
          </a:stretch>
        </p:blipFill>
        <p:spPr>
          <a:xfrm>
            <a:off x="-692158" y="-739550"/>
            <a:ext cx="19672314" cy="26433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3" b="7783"/>
          <a:stretch>
            <a:fillRect/>
          </a:stretch>
        </p:blipFill>
        <p:spPr>
          <a:xfrm>
            <a:off x="0" y="0"/>
            <a:ext cx="18288000" cy="10287000"/>
          </a:xfrm>
          <a:prstGeom prst="rect">
            <a:avLst/>
          </a:prstGeom>
        </p:spPr>
      </p:pic>
      <p:pic>
        <p:nvPicPr>
          <p:cNvPr id="3" name="Picture 3"/>
          <p:cNvPicPr>
            <a:picLocks noChangeAspect="1"/>
          </p:cNvPicPr>
          <p:nvPr/>
        </p:nvPicPr>
        <p:blipFill>
          <a:blip r:embed="rId3"/>
          <a:srcRect t="160" b="160"/>
          <a:stretch>
            <a:fillRect/>
          </a:stretch>
        </p:blipFill>
        <p:spPr>
          <a:xfrm>
            <a:off x="-692158" y="-739550"/>
            <a:ext cx="19672314" cy="2643308"/>
          </a:xfrm>
          <a:prstGeom prst="rect">
            <a:avLst/>
          </a:prstGeom>
        </p:spPr>
      </p:pic>
      <p:pic>
        <p:nvPicPr>
          <p:cNvPr id="4" name="Picture 4"/>
          <p:cNvPicPr>
            <a:picLocks noChangeAspect="1"/>
          </p:cNvPicPr>
          <p:nvPr/>
        </p:nvPicPr>
        <p:blipFill>
          <a:blip r:embed="rId3"/>
          <a:srcRect t="160" b="160"/>
          <a:stretch>
            <a:fillRect/>
          </a:stretch>
        </p:blipFill>
        <p:spPr>
          <a:xfrm rot="-10800000">
            <a:off x="-692157" y="8373454"/>
            <a:ext cx="19672314" cy="2643308"/>
          </a:xfrm>
          <a:prstGeom prst="rect">
            <a:avLst/>
          </a:prstGeom>
        </p:spPr>
      </p:pic>
      <p:pic>
        <p:nvPicPr>
          <p:cNvPr id="5" name="Picture 5"/>
          <p:cNvPicPr>
            <a:picLocks noChangeAspect="1"/>
          </p:cNvPicPr>
          <p:nvPr/>
        </p:nvPicPr>
        <p:blipFill>
          <a:blip r:embed="rId3"/>
          <a:srcRect t="160" b="160"/>
          <a:stretch>
            <a:fillRect/>
          </a:stretch>
        </p:blipFill>
        <p:spPr>
          <a:xfrm>
            <a:off x="-692158" y="-739550"/>
            <a:ext cx="19672314" cy="2643308"/>
          </a:xfrm>
          <a:prstGeom prst="rect">
            <a:avLst/>
          </a:prstGeom>
        </p:spPr>
      </p:pic>
      <p:sp>
        <p:nvSpPr>
          <p:cNvPr id="6" name="TextBox 6"/>
          <p:cNvSpPr txBox="1"/>
          <p:nvPr/>
        </p:nvSpPr>
        <p:spPr>
          <a:xfrm>
            <a:off x="1143000" y="1296057"/>
            <a:ext cx="2162175" cy="795020"/>
          </a:xfrm>
          <a:prstGeom prst="rect">
            <a:avLst/>
          </a:prstGeom>
        </p:spPr>
        <p:txBody>
          <a:bodyPr lIns="0" tIns="0" rIns="0" bIns="0" rtlCol="0" anchor="t">
            <a:spAutoFit/>
          </a:bodyPr>
          <a:lstStyle/>
          <a:p>
            <a:pPr algn="ctr">
              <a:lnSpc>
                <a:spcPts val="6580"/>
              </a:lnSpc>
            </a:pPr>
            <a:r>
              <a:rPr lang="en-US" sz="4700" dirty="0">
                <a:solidFill>
                  <a:srgbClr val="006394"/>
                </a:solidFill>
                <a:latin typeface="Canva Sans Bold"/>
              </a:rPr>
              <a:t>Mentor</a:t>
            </a:r>
          </a:p>
        </p:txBody>
      </p:sp>
      <p:sp>
        <p:nvSpPr>
          <p:cNvPr id="7" name="TextBox 7"/>
          <p:cNvSpPr txBox="1"/>
          <p:nvPr/>
        </p:nvSpPr>
        <p:spPr>
          <a:xfrm>
            <a:off x="1143000" y="4703128"/>
            <a:ext cx="2343150" cy="795020"/>
          </a:xfrm>
          <a:prstGeom prst="rect">
            <a:avLst/>
          </a:prstGeom>
        </p:spPr>
        <p:txBody>
          <a:bodyPr lIns="0" tIns="0" rIns="0" bIns="0" rtlCol="0" anchor="t">
            <a:spAutoFit/>
          </a:bodyPr>
          <a:lstStyle/>
          <a:p>
            <a:pPr algn="ctr">
              <a:lnSpc>
                <a:spcPts val="6580"/>
              </a:lnSpc>
            </a:pPr>
            <a:r>
              <a:rPr lang="en-US" sz="4700">
                <a:solidFill>
                  <a:srgbClr val="006394"/>
                </a:solidFill>
                <a:latin typeface="Canva Sans Bold"/>
              </a:rPr>
              <a:t>Authors</a:t>
            </a:r>
          </a:p>
        </p:txBody>
      </p:sp>
      <p:sp>
        <p:nvSpPr>
          <p:cNvPr id="8" name="TextBox 8"/>
          <p:cNvSpPr txBox="1"/>
          <p:nvPr/>
        </p:nvSpPr>
        <p:spPr>
          <a:xfrm>
            <a:off x="1143000" y="5543550"/>
            <a:ext cx="4221773" cy="3561296"/>
          </a:xfrm>
          <a:prstGeom prst="rect">
            <a:avLst/>
          </a:prstGeom>
        </p:spPr>
        <p:txBody>
          <a:bodyPr lIns="0" tIns="0" rIns="0" bIns="0" rtlCol="0" anchor="t">
            <a:spAutoFit/>
          </a:bodyPr>
          <a:lstStyle/>
          <a:p>
            <a:pPr>
              <a:lnSpc>
                <a:spcPts val="3500"/>
              </a:lnSpc>
            </a:pPr>
            <a:r>
              <a:rPr lang="en-US" sz="2500" dirty="0">
                <a:solidFill>
                  <a:srgbClr val="006394"/>
                </a:solidFill>
                <a:latin typeface="Canva Sans Bold"/>
              </a:rPr>
              <a:t>Mr. Santhosh P</a:t>
            </a:r>
          </a:p>
          <a:p>
            <a:pPr>
              <a:lnSpc>
                <a:spcPts val="3500"/>
              </a:lnSpc>
            </a:pPr>
            <a:r>
              <a:rPr lang="en-US" sz="2500" dirty="0" err="1">
                <a:solidFill>
                  <a:srgbClr val="006394"/>
                </a:solidFill>
                <a:latin typeface="Canva Sans Bold"/>
              </a:rPr>
              <a:t>B.Tech</a:t>
            </a:r>
            <a:r>
              <a:rPr lang="en-US" sz="2500" dirty="0">
                <a:solidFill>
                  <a:srgbClr val="006394"/>
                </a:solidFill>
                <a:latin typeface="Canva Sans Bold"/>
              </a:rPr>
              <a:t> Artificial Intelligence and Data Science</a:t>
            </a:r>
          </a:p>
          <a:p>
            <a:pPr>
              <a:lnSpc>
                <a:spcPts val="3500"/>
              </a:lnSpc>
            </a:pPr>
            <a:r>
              <a:rPr lang="en-US" sz="2500" dirty="0" err="1">
                <a:solidFill>
                  <a:srgbClr val="006394"/>
                </a:solidFill>
                <a:latin typeface="Canva Sans Bold"/>
              </a:rPr>
              <a:t>Jansons</a:t>
            </a:r>
            <a:r>
              <a:rPr lang="en-US" sz="2500" dirty="0">
                <a:solidFill>
                  <a:srgbClr val="006394"/>
                </a:solidFill>
                <a:latin typeface="Canva Sans Bold"/>
              </a:rPr>
              <a:t> Institute of Technology</a:t>
            </a:r>
          </a:p>
          <a:p>
            <a:pPr>
              <a:lnSpc>
                <a:spcPts val="3500"/>
              </a:lnSpc>
            </a:pPr>
            <a:r>
              <a:rPr lang="en-US" sz="2500" dirty="0">
                <a:solidFill>
                  <a:srgbClr val="006394"/>
                </a:solidFill>
                <a:latin typeface="Canva Sans Bold"/>
              </a:rPr>
              <a:t>Coimbatore, India </a:t>
            </a:r>
          </a:p>
          <a:p>
            <a:pPr>
              <a:lnSpc>
                <a:spcPts val="3500"/>
              </a:lnSpc>
            </a:pPr>
            <a:r>
              <a:rPr lang="en-US" sz="2500" dirty="0">
                <a:solidFill>
                  <a:srgbClr val="006394"/>
                </a:solidFill>
                <a:latin typeface="Canva Sans Bold"/>
              </a:rPr>
              <a:t>santhoshtupr@gmail.com</a:t>
            </a:r>
          </a:p>
        </p:txBody>
      </p:sp>
      <p:sp>
        <p:nvSpPr>
          <p:cNvPr id="9" name="TextBox 9"/>
          <p:cNvSpPr txBox="1"/>
          <p:nvPr/>
        </p:nvSpPr>
        <p:spPr>
          <a:xfrm>
            <a:off x="5364773" y="5543550"/>
            <a:ext cx="3779226" cy="4907818"/>
          </a:xfrm>
          <a:prstGeom prst="rect">
            <a:avLst/>
          </a:prstGeom>
        </p:spPr>
        <p:txBody>
          <a:bodyPr lIns="0" tIns="0" rIns="0" bIns="0" rtlCol="0" anchor="t">
            <a:spAutoFit/>
          </a:bodyPr>
          <a:lstStyle/>
          <a:p>
            <a:pPr>
              <a:lnSpc>
                <a:spcPts val="3500"/>
              </a:lnSpc>
            </a:pPr>
            <a:r>
              <a:rPr lang="en-US" sz="2500" dirty="0" err="1">
                <a:solidFill>
                  <a:srgbClr val="006394"/>
                </a:solidFill>
                <a:latin typeface="Canva Sans Bold"/>
              </a:rPr>
              <a:t>Mr.Sri</a:t>
            </a:r>
            <a:r>
              <a:rPr lang="en-US" sz="2500" dirty="0">
                <a:solidFill>
                  <a:srgbClr val="006394"/>
                </a:solidFill>
                <a:latin typeface="Canva Sans Bold"/>
              </a:rPr>
              <a:t> Murugan G</a:t>
            </a:r>
          </a:p>
          <a:p>
            <a:pPr>
              <a:lnSpc>
                <a:spcPts val="3500"/>
              </a:lnSpc>
            </a:pPr>
            <a:r>
              <a:rPr lang="en-US" sz="2500" dirty="0" err="1">
                <a:solidFill>
                  <a:srgbClr val="006394"/>
                </a:solidFill>
                <a:latin typeface="Canva Sans Bold"/>
              </a:rPr>
              <a:t>B.Tech</a:t>
            </a:r>
            <a:r>
              <a:rPr lang="en-US" sz="2500" dirty="0">
                <a:solidFill>
                  <a:srgbClr val="006394"/>
                </a:solidFill>
                <a:latin typeface="Canva Sans Bold"/>
              </a:rPr>
              <a:t> Artificial Intelligence and Data Science </a:t>
            </a:r>
          </a:p>
          <a:p>
            <a:pPr>
              <a:lnSpc>
                <a:spcPts val="3500"/>
              </a:lnSpc>
            </a:pPr>
            <a:r>
              <a:rPr lang="en-US" sz="2500" dirty="0" err="1">
                <a:solidFill>
                  <a:srgbClr val="006394"/>
                </a:solidFill>
                <a:latin typeface="Canva Sans Bold"/>
              </a:rPr>
              <a:t>Jansons</a:t>
            </a:r>
            <a:r>
              <a:rPr lang="en-US" sz="2500" dirty="0">
                <a:solidFill>
                  <a:srgbClr val="006394"/>
                </a:solidFill>
                <a:latin typeface="Canva Sans Bold"/>
              </a:rPr>
              <a:t> Institute of Technology</a:t>
            </a:r>
          </a:p>
          <a:p>
            <a:pPr>
              <a:lnSpc>
                <a:spcPts val="3500"/>
              </a:lnSpc>
            </a:pPr>
            <a:r>
              <a:rPr lang="en-US" sz="2500" dirty="0">
                <a:solidFill>
                  <a:srgbClr val="006394"/>
                </a:solidFill>
                <a:latin typeface="Canva Sans Bold"/>
              </a:rPr>
              <a:t>Coimbatore, India</a:t>
            </a:r>
          </a:p>
          <a:p>
            <a:pPr>
              <a:lnSpc>
                <a:spcPts val="3500"/>
              </a:lnSpc>
            </a:pPr>
            <a:r>
              <a:rPr lang="en-US" sz="2500" dirty="0">
                <a:solidFill>
                  <a:srgbClr val="006394"/>
                </a:solidFill>
                <a:latin typeface="Canva Sans Bold"/>
              </a:rPr>
              <a:t>srimurugan27042003@gmail.com</a:t>
            </a:r>
          </a:p>
          <a:p>
            <a:pPr>
              <a:lnSpc>
                <a:spcPts val="3500"/>
              </a:lnSpc>
            </a:pPr>
            <a:endParaRPr lang="en-US" sz="2500" dirty="0">
              <a:solidFill>
                <a:srgbClr val="006394"/>
              </a:solidFill>
              <a:latin typeface="Canva Sans Bold"/>
            </a:endParaRPr>
          </a:p>
          <a:p>
            <a:pPr>
              <a:lnSpc>
                <a:spcPts val="3500"/>
              </a:lnSpc>
            </a:pPr>
            <a:endParaRPr lang="en-US" sz="2500" dirty="0">
              <a:solidFill>
                <a:srgbClr val="006394"/>
              </a:solidFill>
              <a:latin typeface="Canva Sans Bold"/>
            </a:endParaRPr>
          </a:p>
        </p:txBody>
      </p:sp>
      <p:sp>
        <p:nvSpPr>
          <p:cNvPr id="10" name="TextBox 10"/>
          <p:cNvSpPr txBox="1"/>
          <p:nvPr/>
        </p:nvSpPr>
        <p:spPr>
          <a:xfrm>
            <a:off x="9172574" y="5543550"/>
            <a:ext cx="4280388" cy="4010137"/>
          </a:xfrm>
          <a:prstGeom prst="rect">
            <a:avLst/>
          </a:prstGeom>
        </p:spPr>
        <p:txBody>
          <a:bodyPr lIns="0" tIns="0" rIns="0" bIns="0" rtlCol="0" anchor="t">
            <a:spAutoFit/>
          </a:bodyPr>
          <a:lstStyle/>
          <a:p>
            <a:pPr>
              <a:lnSpc>
                <a:spcPts val="3500"/>
              </a:lnSpc>
            </a:pPr>
            <a:r>
              <a:rPr lang="en-US" sz="2500" dirty="0" err="1">
                <a:solidFill>
                  <a:srgbClr val="006394"/>
                </a:solidFill>
                <a:latin typeface="Canva Sans Bold"/>
              </a:rPr>
              <a:t>Mr.Subash</a:t>
            </a:r>
            <a:r>
              <a:rPr lang="en-US" sz="2500" dirty="0">
                <a:solidFill>
                  <a:srgbClr val="006394"/>
                </a:solidFill>
                <a:latin typeface="Canva Sans Bold"/>
              </a:rPr>
              <a:t> P</a:t>
            </a:r>
          </a:p>
          <a:p>
            <a:pPr>
              <a:lnSpc>
                <a:spcPts val="3500"/>
              </a:lnSpc>
            </a:pPr>
            <a:r>
              <a:rPr lang="en-US" sz="2500" dirty="0" err="1">
                <a:solidFill>
                  <a:srgbClr val="006394"/>
                </a:solidFill>
                <a:latin typeface="Canva Sans Bold"/>
              </a:rPr>
              <a:t>B.Tech</a:t>
            </a:r>
            <a:r>
              <a:rPr lang="en-US" sz="2500" dirty="0">
                <a:solidFill>
                  <a:srgbClr val="006394"/>
                </a:solidFill>
                <a:latin typeface="Canva Sans Bold"/>
              </a:rPr>
              <a:t> Artificial Intelligence and Data Science</a:t>
            </a:r>
          </a:p>
          <a:p>
            <a:pPr>
              <a:lnSpc>
                <a:spcPts val="3500"/>
              </a:lnSpc>
            </a:pPr>
            <a:r>
              <a:rPr lang="en-US" sz="2500" dirty="0" err="1">
                <a:solidFill>
                  <a:srgbClr val="006394"/>
                </a:solidFill>
                <a:latin typeface="Canva Sans Bold"/>
              </a:rPr>
              <a:t>Jansons</a:t>
            </a:r>
            <a:r>
              <a:rPr lang="en-US" sz="2500" dirty="0">
                <a:solidFill>
                  <a:srgbClr val="006394"/>
                </a:solidFill>
                <a:latin typeface="Canva Sans Bold"/>
              </a:rPr>
              <a:t> Institute of Technology</a:t>
            </a:r>
          </a:p>
          <a:p>
            <a:pPr>
              <a:lnSpc>
                <a:spcPts val="3500"/>
              </a:lnSpc>
            </a:pPr>
            <a:r>
              <a:rPr lang="en-US" sz="2500" dirty="0">
                <a:solidFill>
                  <a:srgbClr val="006394"/>
                </a:solidFill>
                <a:latin typeface="Canva Sans Bold"/>
              </a:rPr>
              <a:t>Coimbatore, India</a:t>
            </a:r>
          </a:p>
          <a:p>
            <a:pPr>
              <a:lnSpc>
                <a:spcPts val="3500"/>
              </a:lnSpc>
            </a:pPr>
            <a:r>
              <a:rPr lang="en-US" sz="2500" dirty="0">
                <a:solidFill>
                  <a:srgbClr val="006394"/>
                </a:solidFill>
                <a:latin typeface="Canva Sans Bold"/>
              </a:rPr>
              <a:t>subashpalvel.ai@gmail.com</a:t>
            </a:r>
          </a:p>
        </p:txBody>
      </p:sp>
      <p:sp>
        <p:nvSpPr>
          <p:cNvPr id="11" name="TextBox 11"/>
          <p:cNvSpPr txBox="1"/>
          <p:nvPr/>
        </p:nvSpPr>
        <p:spPr>
          <a:xfrm>
            <a:off x="13643462" y="5543550"/>
            <a:ext cx="4476017" cy="3561296"/>
          </a:xfrm>
          <a:prstGeom prst="rect">
            <a:avLst/>
          </a:prstGeom>
        </p:spPr>
        <p:txBody>
          <a:bodyPr lIns="0" tIns="0" rIns="0" bIns="0" rtlCol="0" anchor="t">
            <a:spAutoFit/>
          </a:bodyPr>
          <a:lstStyle/>
          <a:p>
            <a:pPr>
              <a:lnSpc>
                <a:spcPts val="3500"/>
              </a:lnSpc>
            </a:pPr>
            <a:r>
              <a:rPr lang="en-US" sz="2500" dirty="0" err="1">
                <a:solidFill>
                  <a:srgbClr val="006394"/>
                </a:solidFill>
                <a:latin typeface="Canva Sans Bold"/>
              </a:rPr>
              <a:t>Ms.Vidavaluru</a:t>
            </a:r>
            <a:r>
              <a:rPr lang="en-US" sz="2500" dirty="0">
                <a:solidFill>
                  <a:srgbClr val="006394"/>
                </a:solidFill>
                <a:latin typeface="Canva Sans Bold"/>
              </a:rPr>
              <a:t> </a:t>
            </a:r>
            <a:r>
              <a:rPr lang="en-US" sz="2500" dirty="0" err="1">
                <a:solidFill>
                  <a:srgbClr val="006394"/>
                </a:solidFill>
                <a:latin typeface="Canva Sans Bold"/>
              </a:rPr>
              <a:t>Divyanjali</a:t>
            </a:r>
            <a:endParaRPr lang="en-US" sz="2500" dirty="0">
              <a:solidFill>
                <a:srgbClr val="006394"/>
              </a:solidFill>
              <a:latin typeface="Canva Sans Bold"/>
            </a:endParaRPr>
          </a:p>
          <a:p>
            <a:pPr>
              <a:lnSpc>
                <a:spcPts val="3500"/>
              </a:lnSpc>
            </a:pPr>
            <a:r>
              <a:rPr lang="en-US" sz="2500" dirty="0" err="1">
                <a:solidFill>
                  <a:srgbClr val="006394"/>
                </a:solidFill>
                <a:latin typeface="Canva Sans Bold"/>
              </a:rPr>
              <a:t>B.Tech</a:t>
            </a:r>
            <a:r>
              <a:rPr lang="en-US" sz="2500" dirty="0">
                <a:solidFill>
                  <a:srgbClr val="006394"/>
                </a:solidFill>
                <a:latin typeface="Canva Sans Bold"/>
              </a:rPr>
              <a:t> Artificial Intelligence and Data Science</a:t>
            </a:r>
          </a:p>
          <a:p>
            <a:pPr>
              <a:lnSpc>
                <a:spcPts val="3500"/>
              </a:lnSpc>
            </a:pPr>
            <a:r>
              <a:rPr lang="en-US" sz="2500" dirty="0" err="1">
                <a:solidFill>
                  <a:srgbClr val="006394"/>
                </a:solidFill>
                <a:latin typeface="Canva Sans Bold"/>
              </a:rPr>
              <a:t>Jansons</a:t>
            </a:r>
            <a:r>
              <a:rPr lang="en-US" sz="2500" dirty="0">
                <a:solidFill>
                  <a:srgbClr val="006394"/>
                </a:solidFill>
                <a:latin typeface="Canva Sans Bold"/>
              </a:rPr>
              <a:t> Institute of Technology</a:t>
            </a:r>
          </a:p>
          <a:p>
            <a:pPr>
              <a:lnSpc>
                <a:spcPts val="3500"/>
              </a:lnSpc>
            </a:pPr>
            <a:r>
              <a:rPr lang="en-US" sz="2500" dirty="0">
                <a:solidFill>
                  <a:srgbClr val="006394"/>
                </a:solidFill>
                <a:latin typeface="Canva Sans Bold"/>
              </a:rPr>
              <a:t>Coimbatore, India</a:t>
            </a:r>
          </a:p>
          <a:p>
            <a:pPr>
              <a:lnSpc>
                <a:spcPts val="3500"/>
              </a:lnSpc>
            </a:pPr>
            <a:r>
              <a:rPr lang="en-US" sz="2500" dirty="0">
                <a:solidFill>
                  <a:srgbClr val="006394"/>
                </a:solidFill>
                <a:latin typeface="Canva Sans Bold"/>
              </a:rPr>
              <a:t>vidavalurudivyanjali@gmail.com</a:t>
            </a:r>
          </a:p>
        </p:txBody>
      </p:sp>
      <p:sp>
        <p:nvSpPr>
          <p:cNvPr id="12" name="TextBox 11">
            <a:extLst>
              <a:ext uri="{FF2B5EF4-FFF2-40B4-BE49-F238E27FC236}">
                <a16:creationId xmlns:a16="http://schemas.microsoft.com/office/drawing/2014/main" id="{31E937AF-59BD-E8FB-27F9-2CA4C3B721CB}"/>
              </a:ext>
            </a:extLst>
          </p:cNvPr>
          <p:cNvSpPr txBox="1"/>
          <p:nvPr/>
        </p:nvSpPr>
        <p:spPr>
          <a:xfrm>
            <a:off x="1600200" y="2227119"/>
            <a:ext cx="6934200" cy="2400657"/>
          </a:xfrm>
          <a:prstGeom prst="rect">
            <a:avLst/>
          </a:prstGeom>
        </p:spPr>
        <p:txBody>
          <a:bodyPr wrap="square" rtlCol="0">
            <a:spAutoFit/>
          </a:bodyPr>
          <a:lstStyle/>
          <a:p>
            <a:r>
              <a:rPr lang="en-US" sz="2500" dirty="0" err="1">
                <a:solidFill>
                  <a:srgbClr val="006394"/>
                </a:solidFill>
                <a:latin typeface="Canva Sans Bold"/>
              </a:rPr>
              <a:t>Mr.Vivek</a:t>
            </a:r>
            <a:r>
              <a:rPr lang="en-US" sz="2500" dirty="0">
                <a:solidFill>
                  <a:srgbClr val="006394"/>
                </a:solidFill>
                <a:latin typeface="Canva Sans Bold"/>
              </a:rPr>
              <a:t> M</a:t>
            </a:r>
            <a:r>
              <a:rPr lang="en-US" dirty="0"/>
              <a:t>, </a:t>
            </a:r>
            <a:r>
              <a:rPr lang="en-US" sz="2500" dirty="0">
                <a:solidFill>
                  <a:srgbClr val="006394"/>
                </a:solidFill>
                <a:latin typeface="Canva Sans Bold"/>
              </a:rPr>
              <a:t>Assistant Professor</a:t>
            </a:r>
            <a:r>
              <a:rPr lang="en-US" dirty="0"/>
              <a:t> </a:t>
            </a:r>
          </a:p>
          <a:p>
            <a:r>
              <a:rPr lang="en-US" sz="2500" dirty="0">
                <a:solidFill>
                  <a:srgbClr val="006394"/>
                </a:solidFill>
                <a:latin typeface="Canva Sans Bold"/>
              </a:rPr>
              <a:t>Department of Artificial</a:t>
            </a:r>
            <a:r>
              <a:rPr lang="en-US" dirty="0"/>
              <a:t> </a:t>
            </a:r>
            <a:r>
              <a:rPr lang="en-US" sz="2500" dirty="0" err="1">
                <a:solidFill>
                  <a:srgbClr val="006394"/>
                </a:solidFill>
                <a:latin typeface="Canva Sans Bold"/>
              </a:rPr>
              <a:t>Intelligenceand</a:t>
            </a:r>
            <a:r>
              <a:rPr lang="en-US" sz="2500" dirty="0">
                <a:solidFill>
                  <a:srgbClr val="006394"/>
                </a:solidFill>
                <a:latin typeface="Canva Sans Bold"/>
              </a:rPr>
              <a:t> Data Science, </a:t>
            </a:r>
          </a:p>
          <a:p>
            <a:r>
              <a:rPr lang="en-US" sz="2500" dirty="0" err="1">
                <a:solidFill>
                  <a:srgbClr val="006394"/>
                </a:solidFill>
                <a:latin typeface="Canva Sans Bold"/>
              </a:rPr>
              <a:t>Jansons</a:t>
            </a:r>
            <a:r>
              <a:rPr lang="en-US" sz="2500" dirty="0">
                <a:solidFill>
                  <a:srgbClr val="006394"/>
                </a:solidFill>
                <a:latin typeface="Canva Sans Bold"/>
              </a:rPr>
              <a:t> Institute of Technology </a:t>
            </a:r>
            <a:r>
              <a:rPr lang="en-US" dirty="0"/>
              <a:t> </a:t>
            </a:r>
            <a:r>
              <a:rPr lang="en-US" sz="2500" dirty="0">
                <a:solidFill>
                  <a:srgbClr val="006394"/>
                </a:solidFill>
                <a:latin typeface="Canva Sans Bold"/>
              </a:rPr>
              <a:t>Coimbatore, India </a:t>
            </a:r>
          </a:p>
          <a:p>
            <a:r>
              <a:rPr lang="en-US" sz="2500" dirty="0">
                <a:solidFill>
                  <a:srgbClr val="006394"/>
                </a:solidFill>
                <a:latin typeface="Canva Sans Bold"/>
              </a:rPr>
              <a:t>mvivekcse@gmail.com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243012" y="1143350"/>
            <a:ext cx="4371975" cy="1368417"/>
          </a:xfrm>
          <a:prstGeom prst="rect">
            <a:avLst/>
          </a:prstGeom>
        </p:spPr>
        <p:txBody>
          <a:bodyPr lIns="0" tIns="0" rIns="0" bIns="0" rtlCol="0" anchor="t">
            <a:spAutoFit/>
          </a:bodyPr>
          <a:lstStyle/>
          <a:p>
            <a:pPr marL="0" lvl="0" indent="0" algn="ctr">
              <a:lnSpc>
                <a:spcPts val="11200"/>
              </a:lnSpc>
              <a:spcBef>
                <a:spcPct val="0"/>
              </a:spcBef>
            </a:pPr>
            <a:r>
              <a:rPr lang="en-US" sz="8000" u="none">
                <a:solidFill>
                  <a:srgbClr val="006394"/>
                </a:solidFill>
                <a:latin typeface="Canva Sans Bold Italics"/>
              </a:rPr>
              <a:t>Abstract</a:t>
            </a:r>
          </a:p>
        </p:txBody>
      </p:sp>
      <p:sp>
        <p:nvSpPr>
          <p:cNvPr id="8" name="TextBox 8"/>
          <p:cNvSpPr txBox="1"/>
          <p:nvPr/>
        </p:nvSpPr>
        <p:spPr>
          <a:xfrm>
            <a:off x="1243012" y="2688931"/>
            <a:ext cx="16016288" cy="559562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6394"/>
                </a:solidFill>
                <a:latin typeface="Canva Sans"/>
              </a:rPr>
              <a:t>This literature review compared Cloud-based development platforms like Intel OneAPI DevCloud and Google Colab with bounded infrastructures, based on performance, ease of use, accessibility, cost savings, and integration with other services.</a:t>
            </a:r>
          </a:p>
          <a:p>
            <a:pPr marL="690881" lvl="1" indent="-345440">
              <a:lnSpc>
                <a:spcPts val="4480"/>
              </a:lnSpc>
              <a:buFont typeface="Arial"/>
              <a:buChar char="•"/>
            </a:pPr>
            <a:r>
              <a:rPr lang="en-US" sz="3200">
                <a:solidFill>
                  <a:srgbClr val="006394"/>
                </a:solidFill>
                <a:latin typeface="Canva Sans"/>
              </a:rPr>
              <a:t>Cloud-based platforms offer significant advantages over traditional local machines in all these parameters.</a:t>
            </a:r>
          </a:p>
          <a:p>
            <a:pPr marL="690881" lvl="1" indent="-345440">
              <a:lnSpc>
                <a:spcPts val="4480"/>
              </a:lnSpc>
              <a:buFont typeface="Arial"/>
              <a:buChar char="•"/>
            </a:pPr>
            <a:r>
              <a:rPr lang="en-US" sz="3200">
                <a:solidFill>
                  <a:srgbClr val="006394"/>
                </a:solidFill>
                <a:latin typeface="Canva Sans"/>
              </a:rPr>
              <a:t>With increasing demand for high-performance computing in emerging technologies like AI, IoT, and Neural Networks, cloud-based development platforms are expected to play a crucial role.</a:t>
            </a:r>
          </a:p>
          <a:p>
            <a:pPr>
              <a:lnSpc>
                <a:spcPts val="4480"/>
              </a:lnSpc>
            </a:pPr>
            <a:endParaRPr lang="en-US" sz="3200">
              <a:solidFill>
                <a:srgbClr val="006394"/>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243012" y="1143350"/>
            <a:ext cx="6343650"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Introduction</a:t>
            </a:r>
          </a:p>
        </p:txBody>
      </p:sp>
      <p:sp>
        <p:nvSpPr>
          <p:cNvPr id="8" name="TextBox 8"/>
          <p:cNvSpPr txBox="1"/>
          <p:nvPr/>
        </p:nvSpPr>
        <p:spPr>
          <a:xfrm>
            <a:off x="1028700" y="2743884"/>
            <a:ext cx="16016288" cy="67195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6394"/>
                </a:solidFill>
                <a:latin typeface="Canva Sans"/>
              </a:rPr>
              <a:t>Cloud-based development platforms have transformed the field of software development.</a:t>
            </a:r>
          </a:p>
          <a:p>
            <a:pPr marL="690881" lvl="1" indent="-345440">
              <a:lnSpc>
                <a:spcPts val="4480"/>
              </a:lnSpc>
              <a:buFont typeface="Arial"/>
              <a:buChar char="•"/>
            </a:pPr>
            <a:r>
              <a:rPr lang="en-US" sz="3200">
                <a:solidFill>
                  <a:srgbClr val="006394"/>
                </a:solidFill>
                <a:latin typeface="Canva Sans"/>
              </a:rPr>
              <a:t>Intel OneAPI DevCloud and Google Colab are popular platforms for machine learning and AI applications.</a:t>
            </a:r>
          </a:p>
          <a:p>
            <a:pPr marL="690881" lvl="1" indent="-345440">
              <a:lnSpc>
                <a:spcPts val="4480"/>
              </a:lnSpc>
              <a:buFont typeface="Arial"/>
              <a:buChar char="•"/>
            </a:pPr>
            <a:r>
              <a:rPr lang="en-US" sz="3200">
                <a:solidFill>
                  <a:srgbClr val="006394"/>
                </a:solidFill>
                <a:latin typeface="Canva Sans"/>
              </a:rPr>
              <a:t>Both platforms offer significant performance gains, ease of use, accessibility, cost savings, and integration with other services.</a:t>
            </a:r>
          </a:p>
          <a:p>
            <a:pPr marL="690881" lvl="1" indent="-345440">
              <a:lnSpc>
                <a:spcPts val="4480"/>
              </a:lnSpc>
              <a:buFont typeface="Arial"/>
              <a:buChar char="•"/>
            </a:pPr>
            <a:r>
              <a:rPr lang="en-US" sz="3200">
                <a:solidFill>
                  <a:srgbClr val="006394"/>
                </a:solidFill>
                <a:latin typeface="Canva Sans"/>
              </a:rPr>
              <a:t>Cloud-based platforms provide powerful hardware resources without the need for expensive local hardware or software.</a:t>
            </a:r>
          </a:p>
          <a:p>
            <a:pPr marL="690881" lvl="1" indent="-345440">
              <a:lnSpc>
                <a:spcPts val="4480"/>
              </a:lnSpc>
              <a:buFont typeface="Arial"/>
              <a:buChar char="•"/>
            </a:pPr>
            <a:r>
              <a:rPr lang="en-US" sz="3200">
                <a:solidFill>
                  <a:srgbClr val="006394"/>
                </a:solidFill>
                <a:latin typeface="Canva Sans"/>
              </a:rPr>
              <a:t>Intel OneAPI DevCloud has gained popularity among developers who require access to Intel hardware accelerators, while Google Colab is popular for its collaborative features and free access to a GPU.</a:t>
            </a:r>
          </a:p>
          <a:p>
            <a:pPr>
              <a:lnSpc>
                <a:spcPts val="4480"/>
              </a:lnSpc>
            </a:pPr>
            <a:endParaRPr lang="en-US" sz="3200">
              <a:solidFill>
                <a:srgbClr val="006394"/>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028700" y="1143350"/>
            <a:ext cx="5934075"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Ease Of Use</a:t>
            </a:r>
          </a:p>
        </p:txBody>
      </p:sp>
      <p:sp>
        <p:nvSpPr>
          <p:cNvPr id="8" name="TextBox 8"/>
          <p:cNvSpPr txBox="1"/>
          <p:nvPr/>
        </p:nvSpPr>
        <p:spPr>
          <a:xfrm>
            <a:off x="1028700" y="2743884"/>
            <a:ext cx="16016288" cy="559562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6394"/>
                </a:solidFill>
                <a:latin typeface="Canva Sans"/>
              </a:rPr>
              <a:t>Ease of use is an important factor to consider when choosing a platform for software development or machine learning tasks.</a:t>
            </a:r>
          </a:p>
          <a:p>
            <a:pPr marL="690881" lvl="1" indent="-345440">
              <a:lnSpc>
                <a:spcPts val="4480"/>
              </a:lnSpc>
              <a:buFont typeface="Arial"/>
              <a:buChar char="•"/>
            </a:pPr>
            <a:r>
              <a:rPr lang="en-US" sz="3200">
                <a:solidFill>
                  <a:srgbClr val="006394"/>
                </a:solidFill>
                <a:latin typeface="Canva Sans"/>
              </a:rPr>
              <a:t>Google Colab has a web-based interface and integration with other Google services, making it the most accessible option for beginners.</a:t>
            </a:r>
          </a:p>
          <a:p>
            <a:pPr marL="690881" lvl="1" indent="-345440">
              <a:lnSpc>
                <a:spcPts val="4480"/>
              </a:lnSpc>
              <a:buFont typeface="Arial"/>
              <a:buChar char="•"/>
            </a:pPr>
            <a:r>
              <a:rPr lang="en-US" sz="3200">
                <a:solidFill>
                  <a:srgbClr val="006394"/>
                </a:solidFill>
                <a:latin typeface="Canva Sans"/>
              </a:rPr>
              <a:t>Intel OneAPI DevCloud requires some knowledge of the command line interface, but provides a wide range of tools and resources for more experienced users.</a:t>
            </a:r>
          </a:p>
          <a:p>
            <a:pPr marL="690881" lvl="1" indent="-345440">
              <a:lnSpc>
                <a:spcPts val="4480"/>
              </a:lnSpc>
              <a:buFont typeface="Arial"/>
              <a:buChar char="•"/>
            </a:pPr>
            <a:r>
              <a:rPr lang="en-US" sz="3200">
                <a:solidFill>
                  <a:srgbClr val="006394"/>
                </a:solidFill>
                <a:latin typeface="Canva Sans"/>
              </a:rPr>
              <a:t>A bounded infrastructure can be customized to suit specific requirements, but the setup and maintenance can be time-consuming and require technical expertise.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a:stretch>
            <a:fillRect/>
          </a:stretch>
        </p:blipFill>
        <p:spPr>
          <a:xfrm>
            <a:off x="2614968" y="2072956"/>
            <a:ext cx="13058064" cy="61410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233854" y="1143350"/>
            <a:ext cx="6581775"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Performance</a:t>
            </a:r>
          </a:p>
        </p:txBody>
      </p:sp>
      <p:sp>
        <p:nvSpPr>
          <p:cNvPr id="8" name="TextBox 8"/>
          <p:cNvSpPr txBox="1"/>
          <p:nvPr/>
        </p:nvSpPr>
        <p:spPr>
          <a:xfrm>
            <a:off x="1028700" y="2743884"/>
            <a:ext cx="16016288" cy="7036435"/>
          </a:xfrm>
          <a:prstGeom prst="rect">
            <a:avLst/>
          </a:prstGeom>
        </p:spPr>
        <p:txBody>
          <a:bodyPr lIns="0" tIns="0" rIns="0" bIns="0" rtlCol="0" anchor="t">
            <a:spAutoFit/>
          </a:bodyPr>
          <a:lstStyle/>
          <a:p>
            <a:pPr marL="669291" lvl="1" indent="-334646">
              <a:lnSpc>
                <a:spcPts val="4340"/>
              </a:lnSpc>
              <a:buFont typeface="Arial"/>
              <a:buChar char="•"/>
            </a:pPr>
            <a:r>
              <a:rPr lang="en-US" sz="3100">
                <a:solidFill>
                  <a:srgbClr val="006394"/>
                </a:solidFill>
                <a:latin typeface="Canva Sans"/>
              </a:rPr>
              <a:t>Performance is key when choosing a platform for software development or machine learning tasks.</a:t>
            </a:r>
          </a:p>
          <a:p>
            <a:pPr marL="669291" lvl="1" indent="-334646">
              <a:lnSpc>
                <a:spcPts val="4340"/>
              </a:lnSpc>
              <a:buFont typeface="Arial"/>
              <a:buChar char="•"/>
            </a:pPr>
            <a:r>
              <a:rPr lang="en-US" sz="3100">
                <a:solidFill>
                  <a:srgbClr val="006394"/>
                </a:solidFill>
                <a:latin typeface="Canva Sans"/>
              </a:rPr>
              <a:t>Intel OneAPI DevCloud provides high-performance computing capabilities with access to multiple high-performance processors and accelerators.</a:t>
            </a:r>
          </a:p>
          <a:p>
            <a:pPr marL="669291" lvl="1" indent="-334646">
              <a:lnSpc>
                <a:spcPts val="4340"/>
              </a:lnSpc>
              <a:buFont typeface="Arial"/>
              <a:buChar char="•"/>
            </a:pPr>
            <a:r>
              <a:rPr lang="en-US" sz="3100">
                <a:solidFill>
                  <a:srgbClr val="006394"/>
                </a:solidFill>
                <a:latin typeface="Canva Sans"/>
              </a:rPr>
              <a:t>Google Colab provides a more limited set of resources with access to a single GPU and limited access to TPUs.</a:t>
            </a:r>
          </a:p>
          <a:p>
            <a:pPr marL="669291" lvl="1" indent="-334646">
              <a:lnSpc>
                <a:spcPts val="4340"/>
              </a:lnSpc>
              <a:buFont typeface="Arial"/>
              <a:buChar char="•"/>
            </a:pPr>
            <a:r>
              <a:rPr lang="en-US" sz="3100">
                <a:solidFill>
                  <a:srgbClr val="006394"/>
                </a:solidFill>
                <a:latin typeface="Canva Sans"/>
              </a:rPr>
              <a:t>A bounded infrastructure's performance depends on its hardware, and it can be expensive to purchase and maintain.</a:t>
            </a:r>
          </a:p>
          <a:p>
            <a:pPr marL="669291" lvl="1" indent="-334646">
              <a:lnSpc>
                <a:spcPts val="4340"/>
              </a:lnSpc>
              <a:buFont typeface="Arial"/>
              <a:buChar char="•"/>
            </a:pPr>
            <a:r>
              <a:rPr lang="en-US" sz="3100">
                <a:solidFill>
                  <a:srgbClr val="006394"/>
                </a:solidFill>
                <a:latin typeface="Canva Sans"/>
              </a:rPr>
              <a:t>The performance of a platform can also be affected by the type of workload being executed, as some tasks may be more CPU or GPU intensive than others.</a:t>
            </a:r>
          </a:p>
          <a:p>
            <a:pPr marL="669291" lvl="1" indent="-334646">
              <a:lnSpc>
                <a:spcPts val="4340"/>
              </a:lnSpc>
              <a:buFont typeface="Arial"/>
              <a:buChar char="•"/>
            </a:pPr>
            <a:r>
              <a:rPr lang="en-US" sz="3100">
                <a:solidFill>
                  <a:srgbClr val="006394"/>
                </a:solidFill>
                <a:latin typeface="Canva Sans"/>
              </a:rPr>
              <a:t>The performance of a platform can also depend on the availability and accessibility of specialized hardware such as FPGAs and TPUs.</a:t>
            </a:r>
          </a:p>
          <a:p>
            <a:pPr>
              <a:lnSpc>
                <a:spcPts val="4340"/>
              </a:lnSpc>
            </a:pPr>
            <a:endParaRPr lang="en-US" sz="3100">
              <a:solidFill>
                <a:srgbClr val="006394"/>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a:stretch>
            <a:fillRect/>
          </a:stretch>
        </p:blipFill>
        <p:spPr>
          <a:xfrm>
            <a:off x="2614968" y="1709774"/>
            <a:ext cx="13058064" cy="6867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3" name="Picture 3"/>
          <p:cNvPicPr>
            <a:picLocks noChangeAspect="1"/>
          </p:cNvPicPr>
          <p:nvPr/>
        </p:nvPicPr>
        <p:blipFill>
          <a:blip r:embed="rId2"/>
          <a:srcRect t="160" b="160"/>
          <a:stretch>
            <a:fillRect/>
          </a:stretch>
        </p:blipFill>
        <p:spPr>
          <a:xfrm rot="-10800000">
            <a:off x="-703808" y="8359664"/>
            <a:ext cx="19672314" cy="2643308"/>
          </a:xfrm>
          <a:prstGeom prst="rect">
            <a:avLst/>
          </a:prstGeom>
        </p:spPr>
      </p:pic>
      <p:pic>
        <p:nvPicPr>
          <p:cNvPr id="4" name="Picture 4"/>
          <p:cNvPicPr>
            <a:picLocks noChangeAspect="1"/>
          </p:cNvPicPr>
          <p:nvPr/>
        </p:nvPicPr>
        <p:blipFill>
          <a:blip r:embed="rId3"/>
          <a:srcRect l="10601" t="25000" r="205"/>
          <a:stretch>
            <a:fillRect/>
          </a:stretch>
        </p:blipFill>
        <p:spPr>
          <a:xfrm rot="-10800000">
            <a:off x="-14445" y="-2"/>
            <a:ext cx="18293588" cy="10287002"/>
          </a:xfrm>
          <a:prstGeom prst="rect">
            <a:avLst/>
          </a:prstGeom>
        </p:spPr>
      </p:pic>
      <p:pic>
        <p:nvPicPr>
          <p:cNvPr id="5" name="Picture 5"/>
          <p:cNvPicPr>
            <a:picLocks noChangeAspect="1"/>
          </p:cNvPicPr>
          <p:nvPr/>
        </p:nvPicPr>
        <p:blipFill>
          <a:blip r:embed="rId2"/>
          <a:srcRect t="160" b="160"/>
          <a:stretch>
            <a:fillRect/>
          </a:stretch>
        </p:blipFill>
        <p:spPr>
          <a:xfrm>
            <a:off x="-692158" y="-739550"/>
            <a:ext cx="19672314" cy="2643308"/>
          </a:xfrm>
          <a:prstGeom prst="rect">
            <a:avLst/>
          </a:prstGeom>
        </p:spPr>
      </p:pic>
      <p:pic>
        <p:nvPicPr>
          <p:cNvPr id="6" name="Picture 6"/>
          <p:cNvPicPr>
            <a:picLocks noChangeAspect="1"/>
          </p:cNvPicPr>
          <p:nvPr/>
        </p:nvPicPr>
        <p:blipFill>
          <a:blip r:embed="rId2"/>
          <a:srcRect t="160" b="160"/>
          <a:stretch>
            <a:fillRect/>
          </a:stretch>
        </p:blipFill>
        <p:spPr>
          <a:xfrm rot="-10800000">
            <a:off x="-692157" y="8359664"/>
            <a:ext cx="19672314" cy="2643308"/>
          </a:xfrm>
          <a:prstGeom prst="rect">
            <a:avLst/>
          </a:prstGeom>
        </p:spPr>
      </p:pic>
      <p:sp>
        <p:nvSpPr>
          <p:cNvPr id="7" name="TextBox 7"/>
          <p:cNvSpPr txBox="1"/>
          <p:nvPr/>
        </p:nvSpPr>
        <p:spPr>
          <a:xfrm>
            <a:off x="1307123" y="1143350"/>
            <a:ext cx="6315075" cy="1368417"/>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006394"/>
                </a:solidFill>
                <a:latin typeface="Canva Sans Bold Italics"/>
              </a:rPr>
              <a:t>Accessibility</a:t>
            </a:r>
          </a:p>
        </p:txBody>
      </p:sp>
      <p:sp>
        <p:nvSpPr>
          <p:cNvPr id="8" name="TextBox 8"/>
          <p:cNvSpPr txBox="1"/>
          <p:nvPr/>
        </p:nvSpPr>
        <p:spPr>
          <a:xfrm>
            <a:off x="1028700" y="2743884"/>
            <a:ext cx="16016288" cy="67195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006394"/>
                </a:solidFill>
                <a:latin typeface="Canva Sans"/>
              </a:rPr>
              <a:t>Accessibility is important when choosing a platform for software development or machine learning.</a:t>
            </a:r>
          </a:p>
          <a:p>
            <a:pPr marL="690881" lvl="1" indent="-345440">
              <a:lnSpc>
                <a:spcPts val="4480"/>
              </a:lnSpc>
              <a:buFont typeface="Arial"/>
              <a:buChar char="•"/>
            </a:pPr>
            <a:r>
              <a:rPr lang="en-US" sz="3200">
                <a:solidFill>
                  <a:srgbClr val="006394"/>
                </a:solidFill>
                <a:latin typeface="Canva Sans"/>
              </a:rPr>
              <a:t>Intel OneAPI DevCloud offers a wide range of hardware and software resources, available worldwide with straightforward access and technical support.</a:t>
            </a:r>
          </a:p>
          <a:p>
            <a:pPr marL="690881" lvl="1" indent="-345440">
              <a:lnSpc>
                <a:spcPts val="4480"/>
              </a:lnSpc>
              <a:buFont typeface="Arial"/>
              <a:buChar char="•"/>
            </a:pPr>
            <a:r>
              <a:rPr lang="en-US" sz="3200">
                <a:solidFill>
                  <a:srgbClr val="006394"/>
                </a:solidFill>
                <a:latin typeface="Canva Sans"/>
              </a:rPr>
              <a:t>Google Colab provides a web-based interface accessible from any device with an internet connection and no installation or setup required.</a:t>
            </a:r>
          </a:p>
          <a:p>
            <a:pPr marL="690881" lvl="1" indent="-345440">
              <a:lnSpc>
                <a:spcPts val="4480"/>
              </a:lnSpc>
              <a:buFont typeface="Arial"/>
              <a:buChar char="•"/>
            </a:pPr>
            <a:r>
              <a:rPr lang="en-US" sz="3200">
                <a:solidFill>
                  <a:srgbClr val="006394"/>
                </a:solidFill>
                <a:latin typeface="Canva Sans"/>
              </a:rPr>
              <a:t>Bounded infrastructure's accessibility depends on the operating system and software installed, specialized hardware and software may limit accessibility.</a:t>
            </a:r>
          </a:p>
          <a:p>
            <a:pPr marL="690881" lvl="1" indent="-345440">
              <a:lnSpc>
                <a:spcPts val="4480"/>
              </a:lnSpc>
              <a:buFont typeface="Arial"/>
              <a:buChar char="•"/>
            </a:pPr>
            <a:r>
              <a:rPr lang="en-US" sz="3200">
                <a:solidFill>
                  <a:srgbClr val="006394"/>
                </a:solidFill>
                <a:latin typeface="Canva Sans"/>
              </a:rPr>
              <a:t>Intel OneAPI DevCloud and Google Colab offer significant advantages over bounded infrastructure in terms of accessibility, with access to a wide range of resources and remote accessibility.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1196</Words>
  <Application>Microsoft Office PowerPoint</Application>
  <PresentationFormat>Custom</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Canva Sans Bold Italics</vt:lpstr>
      <vt:lpstr>Arial</vt:lpstr>
      <vt:lpstr>Calibri</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ICTACC-64</dc:title>
  <cp:lastModifiedBy>Subash Palvel</cp:lastModifiedBy>
  <cp:revision>5</cp:revision>
  <dcterms:created xsi:type="dcterms:W3CDTF">2006-08-16T00:00:00Z</dcterms:created>
  <dcterms:modified xsi:type="dcterms:W3CDTF">2023-04-11T01:47:33Z</dcterms:modified>
  <dc:identifier>DAFfnBRdh6k</dc:identifier>
</cp:coreProperties>
</file>