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3C8621-AF3C-40AD-BDB6-F8EB35341AF7}" v="66" dt="2025-04-01T12:53:18.8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p:scale>
          <a:sx n="110" d="100"/>
          <a:sy n="110" d="100"/>
        </p:scale>
        <p:origin x="-192"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hayan Basu" userId="b196fcedae4bbc70" providerId="LiveId" clId="{823C8621-AF3C-40AD-BDB6-F8EB35341AF7}"/>
    <pc:docChg chg="undo custSel modSld">
      <pc:chgData name="Subhayan Basu" userId="b196fcedae4bbc70" providerId="LiveId" clId="{823C8621-AF3C-40AD-BDB6-F8EB35341AF7}" dt="2025-04-01T13:06:59.106" v="7" actId="1076"/>
      <pc:docMkLst>
        <pc:docMk/>
      </pc:docMkLst>
      <pc:sldChg chg="addSp delSp modSp mod addAnim delAnim">
        <pc:chgData name="Subhayan Basu" userId="b196fcedae4bbc70" providerId="LiveId" clId="{823C8621-AF3C-40AD-BDB6-F8EB35341AF7}" dt="2025-04-01T13:06:59.106" v="7" actId="1076"/>
        <pc:sldMkLst>
          <pc:docMk/>
          <pc:sldMk cId="2694927361" sldId="256"/>
        </pc:sldMkLst>
        <pc:spChg chg="mod">
          <ac:chgData name="Subhayan Basu" userId="b196fcedae4bbc70" providerId="LiveId" clId="{823C8621-AF3C-40AD-BDB6-F8EB35341AF7}" dt="2025-04-01T13:06:34.487" v="3" actId="1076"/>
          <ac:spMkLst>
            <pc:docMk/>
            <pc:sldMk cId="2694927361" sldId="256"/>
            <ac:spMk id="2" creationId="{F2EF329F-8A2C-73F7-51C8-3A457F9BFE47}"/>
          </ac:spMkLst>
        </pc:spChg>
        <pc:spChg chg="mod">
          <ac:chgData name="Subhayan Basu" userId="b196fcedae4bbc70" providerId="LiveId" clId="{823C8621-AF3C-40AD-BDB6-F8EB35341AF7}" dt="2025-04-01T13:06:59.106" v="7" actId="1076"/>
          <ac:spMkLst>
            <pc:docMk/>
            <pc:sldMk cId="2694927361" sldId="256"/>
            <ac:spMk id="3" creationId="{5338B81C-40BB-038A-FD82-D2D47F535435}"/>
          </ac:spMkLst>
        </pc:spChg>
        <pc:spChg chg="add del mod">
          <ac:chgData name="Subhayan Basu" userId="b196fcedae4bbc70" providerId="LiveId" clId="{823C8621-AF3C-40AD-BDB6-F8EB35341AF7}" dt="2025-04-01T13:06:52.780" v="6" actId="1076"/>
          <ac:spMkLst>
            <pc:docMk/>
            <pc:sldMk cId="2694927361" sldId="256"/>
            <ac:spMk id="6" creationId="{92E7EA32-60A7-5EA4-C4E7-BE1458BCA26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25F1E8-FA03-43E4-B038-2B292736DAB3}" type="datetimeFigureOut">
              <a:rPr lang="en-IN" smtClean="0"/>
              <a:t>01-04-2025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F90A9-0978-46C2-919D-04C3C3D7D192}" type="slidenum">
              <a:rPr lang="en-IN" smtClean="0"/>
              <a:t>‹#›</a:t>
            </a:fld>
            <a:endParaRPr lang="en-IN"/>
          </a:p>
        </p:txBody>
      </p:sp>
    </p:spTree>
    <p:extLst>
      <p:ext uri="{BB962C8B-B14F-4D97-AF65-F5344CB8AC3E}">
        <p14:creationId xmlns:p14="http://schemas.microsoft.com/office/powerpoint/2010/main" val="1582432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0AF90A9-0978-46C2-919D-04C3C3D7D192}" type="slidenum">
              <a:rPr lang="en-IN" smtClean="0"/>
              <a:t>1</a:t>
            </a:fld>
            <a:endParaRPr lang="en-IN"/>
          </a:p>
        </p:txBody>
      </p:sp>
    </p:spTree>
    <p:extLst>
      <p:ext uri="{BB962C8B-B14F-4D97-AF65-F5344CB8AC3E}">
        <p14:creationId xmlns:p14="http://schemas.microsoft.com/office/powerpoint/2010/main" val="156277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B5A3F-BB2C-BF84-FC07-35CE97149C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ACCE4A-C0FE-D109-B774-2266645A81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E5FFE9E-B99C-EEFD-3CD5-A791A275A27C}"/>
              </a:ext>
            </a:extLst>
          </p:cNvPr>
          <p:cNvSpPr>
            <a:spLocks noGrp="1"/>
          </p:cNvSpPr>
          <p:nvPr>
            <p:ph type="dt" sz="half" idx="10"/>
          </p:nvPr>
        </p:nvSpPr>
        <p:spPr/>
        <p:txBody>
          <a:bodyPr/>
          <a:lstStyle/>
          <a:p>
            <a:fld id="{0048A189-5E58-48CF-B692-189D5550DA61}" type="datetimeFigureOut">
              <a:rPr lang="en-IN" smtClean="0"/>
              <a:t>01-04-2025</a:t>
            </a:fld>
            <a:endParaRPr lang="en-IN"/>
          </a:p>
        </p:txBody>
      </p:sp>
      <p:sp>
        <p:nvSpPr>
          <p:cNvPr id="5" name="Footer Placeholder 4">
            <a:extLst>
              <a:ext uri="{FF2B5EF4-FFF2-40B4-BE49-F238E27FC236}">
                <a16:creationId xmlns:a16="http://schemas.microsoft.com/office/drawing/2014/main" id="{4AB2FA06-7328-3AEE-019B-0FB77E1F18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D6D1B7-0378-F5E1-CCB4-30E7938227CF}"/>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1958710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3C93-B883-6A45-D40B-D28C33AD038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576849-7C00-4DF2-B2E7-E9D0BE7C47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AC43DD-6CDD-0CCC-02D8-75F0F7C5CE0A}"/>
              </a:ext>
            </a:extLst>
          </p:cNvPr>
          <p:cNvSpPr>
            <a:spLocks noGrp="1"/>
          </p:cNvSpPr>
          <p:nvPr>
            <p:ph type="dt" sz="half" idx="10"/>
          </p:nvPr>
        </p:nvSpPr>
        <p:spPr/>
        <p:txBody>
          <a:bodyPr/>
          <a:lstStyle/>
          <a:p>
            <a:fld id="{0048A189-5E58-48CF-B692-189D5550DA61}" type="datetimeFigureOut">
              <a:rPr lang="en-IN" smtClean="0"/>
              <a:t>01-04-2025</a:t>
            </a:fld>
            <a:endParaRPr lang="en-IN"/>
          </a:p>
        </p:txBody>
      </p:sp>
      <p:sp>
        <p:nvSpPr>
          <p:cNvPr id="5" name="Footer Placeholder 4">
            <a:extLst>
              <a:ext uri="{FF2B5EF4-FFF2-40B4-BE49-F238E27FC236}">
                <a16:creationId xmlns:a16="http://schemas.microsoft.com/office/drawing/2014/main" id="{CD564167-110C-7204-26BE-D8FB76B273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1011DF-D34D-86E0-0CBF-2E12CC1EC553}"/>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575024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B42BDF-8A7D-6E0A-E5B8-53B0A4693C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3C2B3C-EBF7-412D-C1D9-BB377F3819A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6EA8B0-4A85-731E-F1B7-72BF27D02717}"/>
              </a:ext>
            </a:extLst>
          </p:cNvPr>
          <p:cNvSpPr>
            <a:spLocks noGrp="1"/>
          </p:cNvSpPr>
          <p:nvPr>
            <p:ph type="dt" sz="half" idx="10"/>
          </p:nvPr>
        </p:nvSpPr>
        <p:spPr/>
        <p:txBody>
          <a:bodyPr/>
          <a:lstStyle/>
          <a:p>
            <a:fld id="{0048A189-5E58-48CF-B692-189D5550DA61}" type="datetimeFigureOut">
              <a:rPr lang="en-IN" smtClean="0"/>
              <a:t>01-04-2025</a:t>
            </a:fld>
            <a:endParaRPr lang="en-IN"/>
          </a:p>
        </p:txBody>
      </p:sp>
      <p:sp>
        <p:nvSpPr>
          <p:cNvPr id="5" name="Footer Placeholder 4">
            <a:extLst>
              <a:ext uri="{FF2B5EF4-FFF2-40B4-BE49-F238E27FC236}">
                <a16:creationId xmlns:a16="http://schemas.microsoft.com/office/drawing/2014/main" id="{315C053B-C01E-E28E-E160-722474FF1A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199F00-4DEC-3823-3BA2-0CB7773757B0}"/>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146524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3EA15-67CA-6C11-3CDD-9476F35D4E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22262B-D340-2753-6BD8-A669B2CA56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E18F2A-CC37-1FD3-FD51-9E4F59F6582D}"/>
              </a:ext>
            </a:extLst>
          </p:cNvPr>
          <p:cNvSpPr>
            <a:spLocks noGrp="1"/>
          </p:cNvSpPr>
          <p:nvPr>
            <p:ph type="dt" sz="half" idx="10"/>
          </p:nvPr>
        </p:nvSpPr>
        <p:spPr/>
        <p:txBody>
          <a:bodyPr/>
          <a:lstStyle/>
          <a:p>
            <a:fld id="{0048A189-5E58-48CF-B692-189D5550DA61}" type="datetimeFigureOut">
              <a:rPr lang="en-IN" smtClean="0"/>
              <a:t>01-04-2025</a:t>
            </a:fld>
            <a:endParaRPr lang="en-IN"/>
          </a:p>
        </p:txBody>
      </p:sp>
      <p:sp>
        <p:nvSpPr>
          <p:cNvPr id="5" name="Footer Placeholder 4">
            <a:extLst>
              <a:ext uri="{FF2B5EF4-FFF2-40B4-BE49-F238E27FC236}">
                <a16:creationId xmlns:a16="http://schemas.microsoft.com/office/drawing/2014/main" id="{CFA2AC2A-7FF2-1799-0B94-CAAEA08CC9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06B1D6-0A01-5518-6EBD-FDA16708C444}"/>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299456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11B5-49E2-B816-775C-6DCA7FDEAA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AE073A-50B0-1E91-E305-919A433F4F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BC0676-0DBC-6A9B-5794-327D3D972CA7}"/>
              </a:ext>
            </a:extLst>
          </p:cNvPr>
          <p:cNvSpPr>
            <a:spLocks noGrp="1"/>
          </p:cNvSpPr>
          <p:nvPr>
            <p:ph type="dt" sz="half" idx="10"/>
          </p:nvPr>
        </p:nvSpPr>
        <p:spPr/>
        <p:txBody>
          <a:bodyPr/>
          <a:lstStyle/>
          <a:p>
            <a:fld id="{0048A189-5E58-48CF-B692-189D5550DA61}" type="datetimeFigureOut">
              <a:rPr lang="en-IN" smtClean="0"/>
              <a:t>01-04-2025</a:t>
            </a:fld>
            <a:endParaRPr lang="en-IN"/>
          </a:p>
        </p:txBody>
      </p:sp>
      <p:sp>
        <p:nvSpPr>
          <p:cNvPr id="5" name="Footer Placeholder 4">
            <a:extLst>
              <a:ext uri="{FF2B5EF4-FFF2-40B4-BE49-F238E27FC236}">
                <a16:creationId xmlns:a16="http://schemas.microsoft.com/office/drawing/2014/main" id="{45D19CE7-CBA9-E821-97D1-AF5E4C11E9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8131C6-7F0A-CC5F-E3E9-46C1A15BB07D}"/>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1717832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3588-56B1-3919-078F-357823FF1D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0DA30F-D159-2A9C-168E-5DC93C0DCC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BDF31F-AB14-8362-38C9-EC6407DEE3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2994D3-70B5-68EF-15B3-D8E5E61215F5}"/>
              </a:ext>
            </a:extLst>
          </p:cNvPr>
          <p:cNvSpPr>
            <a:spLocks noGrp="1"/>
          </p:cNvSpPr>
          <p:nvPr>
            <p:ph type="dt" sz="half" idx="10"/>
          </p:nvPr>
        </p:nvSpPr>
        <p:spPr/>
        <p:txBody>
          <a:bodyPr/>
          <a:lstStyle/>
          <a:p>
            <a:fld id="{0048A189-5E58-48CF-B692-189D5550DA61}" type="datetimeFigureOut">
              <a:rPr lang="en-IN" smtClean="0"/>
              <a:t>01-04-2025</a:t>
            </a:fld>
            <a:endParaRPr lang="en-IN"/>
          </a:p>
        </p:txBody>
      </p:sp>
      <p:sp>
        <p:nvSpPr>
          <p:cNvPr id="6" name="Footer Placeholder 5">
            <a:extLst>
              <a:ext uri="{FF2B5EF4-FFF2-40B4-BE49-F238E27FC236}">
                <a16:creationId xmlns:a16="http://schemas.microsoft.com/office/drawing/2014/main" id="{0C9C590F-3C6F-4720-5990-57943F0CC1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BDD630-4CD4-3FC0-709C-B03B305AD22F}"/>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9955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58B02-3A7A-140D-4B0F-D0AF0D9A8F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BC3A8C-2098-B279-A747-AAA116DA89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D40BE0-2EB5-55C9-9CDF-7B61F43BF9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06D39F5-F494-925D-B49A-7159608F4E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9BC47B-938C-5CF4-09D9-1BAEAA0B1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3DDE9F-AD22-5E5E-09AB-66D00C5195D3}"/>
              </a:ext>
            </a:extLst>
          </p:cNvPr>
          <p:cNvSpPr>
            <a:spLocks noGrp="1"/>
          </p:cNvSpPr>
          <p:nvPr>
            <p:ph type="dt" sz="half" idx="10"/>
          </p:nvPr>
        </p:nvSpPr>
        <p:spPr/>
        <p:txBody>
          <a:bodyPr/>
          <a:lstStyle/>
          <a:p>
            <a:fld id="{0048A189-5E58-48CF-B692-189D5550DA61}" type="datetimeFigureOut">
              <a:rPr lang="en-IN" smtClean="0"/>
              <a:t>01-04-2025</a:t>
            </a:fld>
            <a:endParaRPr lang="en-IN"/>
          </a:p>
        </p:txBody>
      </p:sp>
      <p:sp>
        <p:nvSpPr>
          <p:cNvPr id="8" name="Footer Placeholder 7">
            <a:extLst>
              <a:ext uri="{FF2B5EF4-FFF2-40B4-BE49-F238E27FC236}">
                <a16:creationId xmlns:a16="http://schemas.microsoft.com/office/drawing/2014/main" id="{901F2649-9E1E-B3AC-14D7-DF616B5D08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AE354C-A5F2-B994-EC25-3E96FDA66E45}"/>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3961097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DA0C-3EAE-5219-55DD-C78C829E9E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BCB462-972A-3A8F-A5DB-85EEF652DC7D}"/>
              </a:ext>
            </a:extLst>
          </p:cNvPr>
          <p:cNvSpPr>
            <a:spLocks noGrp="1"/>
          </p:cNvSpPr>
          <p:nvPr>
            <p:ph type="dt" sz="half" idx="10"/>
          </p:nvPr>
        </p:nvSpPr>
        <p:spPr/>
        <p:txBody>
          <a:bodyPr/>
          <a:lstStyle/>
          <a:p>
            <a:fld id="{0048A189-5E58-48CF-B692-189D5550DA61}" type="datetimeFigureOut">
              <a:rPr lang="en-IN" smtClean="0"/>
              <a:t>01-04-2025</a:t>
            </a:fld>
            <a:endParaRPr lang="en-IN"/>
          </a:p>
        </p:txBody>
      </p:sp>
      <p:sp>
        <p:nvSpPr>
          <p:cNvPr id="4" name="Footer Placeholder 3">
            <a:extLst>
              <a:ext uri="{FF2B5EF4-FFF2-40B4-BE49-F238E27FC236}">
                <a16:creationId xmlns:a16="http://schemas.microsoft.com/office/drawing/2014/main" id="{C51B24E1-F49C-D5A4-C745-EBEA38B7C1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5FB395-9A0C-29CE-38C3-C22D63221F34}"/>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4097650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FB6E28-B3B3-3AD4-935F-5E69992FEA99}"/>
              </a:ext>
            </a:extLst>
          </p:cNvPr>
          <p:cNvSpPr>
            <a:spLocks noGrp="1"/>
          </p:cNvSpPr>
          <p:nvPr>
            <p:ph type="dt" sz="half" idx="10"/>
          </p:nvPr>
        </p:nvSpPr>
        <p:spPr/>
        <p:txBody>
          <a:bodyPr/>
          <a:lstStyle/>
          <a:p>
            <a:fld id="{0048A189-5E58-48CF-B692-189D5550DA61}" type="datetimeFigureOut">
              <a:rPr lang="en-IN" smtClean="0"/>
              <a:t>01-04-2025</a:t>
            </a:fld>
            <a:endParaRPr lang="en-IN"/>
          </a:p>
        </p:txBody>
      </p:sp>
      <p:sp>
        <p:nvSpPr>
          <p:cNvPr id="3" name="Footer Placeholder 2">
            <a:extLst>
              <a:ext uri="{FF2B5EF4-FFF2-40B4-BE49-F238E27FC236}">
                <a16:creationId xmlns:a16="http://schemas.microsoft.com/office/drawing/2014/main" id="{2AC0A3EF-C564-5B36-205A-5C21263453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42282A-5B66-A1C2-4AF3-CC60A5A72116}"/>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1144164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9658-89A4-4486-F442-CD305238E6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D68513-1142-A9A1-7C5B-D991ACDEB1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A472CB-F652-D585-DF93-8FDABE7B25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B72E6-B0C9-B9AC-AE88-63FC14427D28}"/>
              </a:ext>
            </a:extLst>
          </p:cNvPr>
          <p:cNvSpPr>
            <a:spLocks noGrp="1"/>
          </p:cNvSpPr>
          <p:nvPr>
            <p:ph type="dt" sz="half" idx="10"/>
          </p:nvPr>
        </p:nvSpPr>
        <p:spPr/>
        <p:txBody>
          <a:bodyPr/>
          <a:lstStyle/>
          <a:p>
            <a:fld id="{0048A189-5E58-48CF-B692-189D5550DA61}" type="datetimeFigureOut">
              <a:rPr lang="en-IN" smtClean="0"/>
              <a:t>01-04-2025</a:t>
            </a:fld>
            <a:endParaRPr lang="en-IN"/>
          </a:p>
        </p:txBody>
      </p:sp>
      <p:sp>
        <p:nvSpPr>
          <p:cNvPr id="6" name="Footer Placeholder 5">
            <a:extLst>
              <a:ext uri="{FF2B5EF4-FFF2-40B4-BE49-F238E27FC236}">
                <a16:creationId xmlns:a16="http://schemas.microsoft.com/office/drawing/2014/main" id="{2C934427-339C-69DD-C5B8-E44FCEFB18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443140-6181-C2B2-3DB0-5901467B1B4F}"/>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2573692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61EEA-DC69-EBF0-AF63-8B3CF9C611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C52AE4-4FE1-5769-0C02-7BF80165CF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11F2210-AB30-9B53-AF68-E90CA86859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762548-3524-B16E-B571-C54854BBE856}"/>
              </a:ext>
            </a:extLst>
          </p:cNvPr>
          <p:cNvSpPr>
            <a:spLocks noGrp="1"/>
          </p:cNvSpPr>
          <p:nvPr>
            <p:ph type="dt" sz="half" idx="10"/>
          </p:nvPr>
        </p:nvSpPr>
        <p:spPr/>
        <p:txBody>
          <a:bodyPr/>
          <a:lstStyle/>
          <a:p>
            <a:fld id="{0048A189-5E58-48CF-B692-189D5550DA61}" type="datetimeFigureOut">
              <a:rPr lang="en-IN" smtClean="0"/>
              <a:t>01-04-2025</a:t>
            </a:fld>
            <a:endParaRPr lang="en-IN"/>
          </a:p>
        </p:txBody>
      </p:sp>
      <p:sp>
        <p:nvSpPr>
          <p:cNvPr id="6" name="Footer Placeholder 5">
            <a:extLst>
              <a:ext uri="{FF2B5EF4-FFF2-40B4-BE49-F238E27FC236}">
                <a16:creationId xmlns:a16="http://schemas.microsoft.com/office/drawing/2014/main" id="{6648184B-1EDE-534E-C445-FC242F504A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5CFBB2-F583-2BF8-F9A9-535A597BDE9C}"/>
              </a:ext>
            </a:extLst>
          </p:cNvPr>
          <p:cNvSpPr>
            <a:spLocks noGrp="1"/>
          </p:cNvSpPr>
          <p:nvPr>
            <p:ph type="sldNum" sz="quarter" idx="12"/>
          </p:nvPr>
        </p:nvSpPr>
        <p:spPr/>
        <p:txBody>
          <a:bodyPr/>
          <a:lstStyle/>
          <a:p>
            <a:fld id="{0F442349-9A56-4670-9FA4-E6990623A328}" type="slidenum">
              <a:rPr lang="en-IN" smtClean="0"/>
              <a:t>‹#›</a:t>
            </a:fld>
            <a:endParaRPr lang="en-IN"/>
          </a:p>
        </p:txBody>
      </p:sp>
    </p:spTree>
    <p:extLst>
      <p:ext uri="{BB962C8B-B14F-4D97-AF65-F5344CB8AC3E}">
        <p14:creationId xmlns:p14="http://schemas.microsoft.com/office/powerpoint/2010/main" val="368549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7000">
              <a:schemeClr val="accent2">
                <a:lumMod val="40000"/>
                <a:lumOff val="60000"/>
              </a:schemeClr>
            </a:gs>
            <a:gs pos="0">
              <a:schemeClr val="accent2">
                <a:lumMod val="20000"/>
                <a:lumOff val="80000"/>
              </a:schemeClr>
            </a:gs>
            <a:gs pos="89902">
              <a:schemeClr val="accent2">
                <a:lumMod val="20000"/>
                <a:lumOff val="80000"/>
              </a:schemeClr>
            </a:gs>
            <a:gs pos="74000">
              <a:schemeClr val="accent2">
                <a:lumMod val="40000"/>
                <a:lumOff val="60000"/>
              </a:schemeClr>
            </a:gs>
            <a:gs pos="83000">
              <a:schemeClr val="accent2">
                <a:lumMod val="20000"/>
                <a:lumOff val="80000"/>
              </a:schemeClr>
            </a:gs>
            <a:gs pos="100000">
              <a:schemeClr val="bg1"/>
            </a:gs>
          </a:gsLst>
          <a:lin ang="48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7E34FF-ADBD-8EE9-0B38-16FEE9792A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7496CA-9C30-6D2B-34D1-3151DA8AAE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61E13E-258A-FC0F-F3F2-DD969EDD1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8A189-5E58-48CF-B692-189D5550DA61}" type="datetimeFigureOut">
              <a:rPr lang="en-IN" smtClean="0"/>
              <a:t>01-04-2025</a:t>
            </a:fld>
            <a:endParaRPr lang="en-IN"/>
          </a:p>
        </p:txBody>
      </p:sp>
      <p:sp>
        <p:nvSpPr>
          <p:cNvPr id="5" name="Footer Placeholder 4">
            <a:extLst>
              <a:ext uri="{FF2B5EF4-FFF2-40B4-BE49-F238E27FC236}">
                <a16:creationId xmlns:a16="http://schemas.microsoft.com/office/drawing/2014/main" id="{FDB70A25-9F88-7F55-AFAB-FB09B8E4D6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4E12CD-D0BD-3130-C6D0-C2C5DB407A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442349-9A56-4670-9FA4-E6990623A328}" type="slidenum">
              <a:rPr lang="en-IN" smtClean="0"/>
              <a:t>‹#›</a:t>
            </a:fld>
            <a:endParaRPr lang="en-IN"/>
          </a:p>
        </p:txBody>
      </p:sp>
    </p:spTree>
    <p:extLst>
      <p:ext uri="{BB962C8B-B14F-4D97-AF65-F5344CB8AC3E}">
        <p14:creationId xmlns:p14="http://schemas.microsoft.com/office/powerpoint/2010/main" val="3217957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85000"/>
            <a:lum/>
          </a:blip>
          <a:srcRect/>
          <a:stretch>
            <a:fillRect t="-15000" b="-15000"/>
          </a:stretch>
        </a:blipFill>
        <a:effectLst/>
      </p:bgPr>
    </p:bg>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2E7EA32-60A7-5EA4-C4E7-BE1458BCA26B}"/>
              </a:ext>
            </a:extLst>
          </p:cNvPr>
          <p:cNvSpPr/>
          <p:nvPr/>
        </p:nvSpPr>
        <p:spPr>
          <a:xfrm>
            <a:off x="4190979" y="3171055"/>
            <a:ext cx="4232635" cy="1344318"/>
          </a:xfrm>
          <a:prstGeom prst="roundRect">
            <a:avLst/>
          </a:prstGeom>
          <a:solidFill>
            <a:schemeClr val="accent3">
              <a:lumMod val="60000"/>
              <a:lumOff val="40000"/>
            </a:schemeClr>
          </a:solidFill>
          <a:effectLst>
            <a:outerShdw blurRad="50800" dist="38100" dir="2700000" algn="tl"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endParaRPr lang="en-IN" dirty="0">
              <a:effectLst>
                <a:outerShdw blurRad="50800" dist="38100" dir="2700000" algn="tl" rotWithShape="0">
                  <a:prstClr val="black">
                    <a:alpha val="40000"/>
                  </a:prstClr>
                </a:outerShdw>
              </a:effectLst>
            </a:endParaRPr>
          </a:p>
        </p:txBody>
      </p:sp>
      <p:sp>
        <p:nvSpPr>
          <p:cNvPr id="2" name="Title 1">
            <a:extLst>
              <a:ext uri="{FF2B5EF4-FFF2-40B4-BE49-F238E27FC236}">
                <a16:creationId xmlns:a16="http://schemas.microsoft.com/office/drawing/2014/main" id="{F2EF329F-8A2C-73F7-51C8-3A457F9BFE47}"/>
              </a:ext>
            </a:extLst>
          </p:cNvPr>
          <p:cNvSpPr>
            <a:spLocks noGrp="1"/>
          </p:cNvSpPr>
          <p:nvPr>
            <p:ph type="ctrTitle"/>
          </p:nvPr>
        </p:nvSpPr>
        <p:spPr>
          <a:xfrm>
            <a:off x="1836429" y="866763"/>
            <a:ext cx="8680475" cy="2387600"/>
          </a:xfrm>
        </p:spPr>
        <p:txBody>
          <a:bodyPr>
            <a:noAutofit/>
          </a:bodyPr>
          <a:lstStyle/>
          <a:p>
            <a:r>
              <a:rPr lang="en-IN" sz="6600" b="1" dirty="0">
                <a:ln>
                  <a:solidFill>
                    <a:sysClr val="windowText" lastClr="000000"/>
                  </a:solidFill>
                </a:ln>
                <a:solidFill>
                  <a:schemeClr val="bg2"/>
                </a:solidFill>
                <a:effectLst>
                  <a:outerShdw blurRad="50800" dist="38100" dir="2700000" algn="tl" rotWithShape="0">
                    <a:prstClr val="black">
                      <a:alpha val="40000"/>
                    </a:prstClr>
                  </a:outerShdw>
                </a:effectLst>
                <a:latin typeface="Bell MT" panose="02020503060305020303" pitchFamily="18" charset="0"/>
                <a:cs typeface="Times New Roman" panose="02020603050405020304" pitchFamily="18" charset="0"/>
              </a:rPr>
              <a:t>Maximizing Revenue for Drivers</a:t>
            </a:r>
          </a:p>
        </p:txBody>
      </p:sp>
      <p:sp>
        <p:nvSpPr>
          <p:cNvPr id="3" name="Subtitle 2">
            <a:extLst>
              <a:ext uri="{FF2B5EF4-FFF2-40B4-BE49-F238E27FC236}">
                <a16:creationId xmlns:a16="http://schemas.microsoft.com/office/drawing/2014/main" id="{5338B81C-40BB-038A-FD82-D2D47F535435}"/>
              </a:ext>
            </a:extLst>
          </p:cNvPr>
          <p:cNvSpPr>
            <a:spLocks noGrp="1"/>
          </p:cNvSpPr>
          <p:nvPr>
            <p:ph type="subTitle" idx="1"/>
          </p:nvPr>
        </p:nvSpPr>
        <p:spPr>
          <a:xfrm>
            <a:off x="4305213" y="3325239"/>
            <a:ext cx="4004166" cy="1190134"/>
          </a:xfrm>
        </p:spPr>
        <p:txBody>
          <a:bodyPr>
            <a:normAutofit fontScale="92500" lnSpcReduction="10000"/>
          </a:bodyPr>
          <a:lstStyle/>
          <a:p>
            <a:r>
              <a:rPr lang="en-IN" sz="4800" b="1" dirty="0">
                <a:ln>
                  <a:solidFill>
                    <a:sysClr val="windowText" lastClr="000000"/>
                  </a:solidFill>
                </a:ln>
                <a:solidFill>
                  <a:schemeClr val="accent2">
                    <a:lumMod val="75000"/>
                  </a:schemeClr>
                </a:solidFill>
                <a:effectLst>
                  <a:outerShdw blurRad="50800" dist="38100" dir="2700000" algn="tl" rotWithShape="0">
                    <a:prstClr val="black">
                      <a:alpha val="40000"/>
                    </a:prstClr>
                  </a:outerShdw>
                </a:effectLst>
                <a:latin typeface="Aptos Display" panose="020B0004020202020204" pitchFamily="34" charset="0"/>
              </a:rPr>
              <a:t>Using Payment Type</a:t>
            </a:r>
          </a:p>
          <a:p>
            <a:endParaRPr lang="en-IN" dirty="0"/>
          </a:p>
        </p:txBody>
      </p:sp>
    </p:spTree>
    <p:extLst>
      <p:ext uri="{BB962C8B-B14F-4D97-AF65-F5344CB8AC3E}">
        <p14:creationId xmlns:p14="http://schemas.microsoft.com/office/powerpoint/2010/main" val="2694927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 presetClass="exit" presetSubtype="4" fill="hold" grpId="0" nodeType="clickEffect">
                                  <p:stCondLst>
                                    <p:cond delay="0"/>
                                  </p:stCondLst>
                                  <p:childTnLst>
                                    <p:anim calcmode="lin" valueType="num">
                                      <p:cBhvr additive="base">
                                        <p:cTn id="11" dur="500"/>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p:tgtEl>
                                          <p:spTgt spid="3">
                                            <p:txEl>
                                              <p:pRg st="0" end="0"/>
                                            </p:txEl>
                                          </p:spTgt>
                                        </p:tgtEl>
                                        <p:attrNameLst>
                                          <p:attrName>ppt_y</p:attrName>
                                        </p:attrNameLst>
                                      </p:cBhvr>
                                      <p:tavLst>
                                        <p:tav tm="0">
                                          <p:val>
                                            <p:strVal val="ppt_y"/>
                                          </p:val>
                                        </p:tav>
                                        <p:tav tm="100000">
                                          <p:val>
                                            <p:strVal val="1+ppt_h/2"/>
                                          </p:val>
                                        </p:tav>
                                      </p:tavLst>
                                    </p:anim>
                                    <p:set>
                                      <p:cBhvr>
                                        <p:cTn id="13"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0" nodeType="clickEffect">
                                  <p:stCondLst>
                                    <p:cond delay="0"/>
                                  </p:stCondLst>
                                  <p:childTnLst>
                                    <p:animEffect transition="out" filter="fade">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3798-BDE5-1007-EE1A-03E97B2A767D}"/>
              </a:ext>
            </a:extLst>
          </p:cNvPr>
          <p:cNvSpPr>
            <a:spLocks noGrp="1"/>
          </p:cNvSpPr>
          <p:nvPr>
            <p:ph type="title"/>
          </p:nvPr>
        </p:nvSpPr>
        <p:spPr/>
        <p:txBody>
          <a:bodyPr/>
          <a:lstStyle/>
          <a:p>
            <a:r>
              <a:rPr lang="en-IN" b="1" dirty="0">
                <a:latin typeface="Aptos Display" panose="020B0004020202020204" pitchFamily="34" charset="0"/>
              </a:rPr>
              <a:t>Hypothesis Testing</a:t>
            </a:r>
          </a:p>
        </p:txBody>
      </p:sp>
      <p:sp>
        <p:nvSpPr>
          <p:cNvPr id="3" name="Content Placeholder 2">
            <a:extLst>
              <a:ext uri="{FF2B5EF4-FFF2-40B4-BE49-F238E27FC236}">
                <a16:creationId xmlns:a16="http://schemas.microsoft.com/office/drawing/2014/main" id="{F178B1B4-B8CD-D68F-86E5-3BAA2AC2D2C0}"/>
              </a:ext>
            </a:extLst>
          </p:cNvPr>
          <p:cNvSpPr>
            <a:spLocks noGrp="1"/>
          </p:cNvSpPr>
          <p:nvPr>
            <p:ph idx="1"/>
          </p:nvPr>
        </p:nvSpPr>
        <p:spPr/>
        <p:txBody>
          <a:bodyPr>
            <a:normAutofit/>
          </a:bodyPr>
          <a:lstStyle/>
          <a:p>
            <a:pPr algn="just">
              <a:buNone/>
            </a:pPr>
            <a:r>
              <a:rPr lang="en-US" sz="2400" dirty="0"/>
              <a:t>We conducted hypothesis testing to determine whether payment methods influence average fare rates.</a:t>
            </a:r>
          </a:p>
          <a:p>
            <a:pPr algn="just">
              <a:buFont typeface="Arial" panose="020B0604020202020204" pitchFamily="34" charset="0"/>
              <a:buChar char="•"/>
            </a:pPr>
            <a:r>
              <a:rPr lang="en-US" sz="2400" b="1" dirty="0"/>
              <a:t>Null Hypothesis:</a:t>
            </a:r>
            <a:r>
              <a:rPr lang="en-US" sz="2400" dirty="0"/>
              <a:t> There is no difference in the average fare between customers who use credit cards and those who use cash.</a:t>
            </a:r>
          </a:p>
          <a:p>
            <a:pPr algn="just">
              <a:buFont typeface="Arial" panose="020B0604020202020204" pitchFamily="34" charset="0"/>
              <a:buChar char="•"/>
            </a:pPr>
            <a:r>
              <a:rPr lang="en-US" sz="2400" b="1" dirty="0"/>
              <a:t>Alternative Hypothesis:</a:t>
            </a:r>
            <a:r>
              <a:rPr lang="en-US" sz="2400" dirty="0"/>
              <a:t> There is a significant difference in the average fare between these two payment methods.</a:t>
            </a:r>
          </a:p>
          <a:p>
            <a:pPr marL="0" indent="0" algn="just">
              <a:buNone/>
            </a:pPr>
            <a:endParaRPr lang="en-US" sz="2400" dirty="0"/>
          </a:p>
          <a:p>
            <a:pPr algn="just">
              <a:buNone/>
            </a:pPr>
            <a:r>
              <a:rPr lang="en-US" sz="2400" dirty="0"/>
              <a:t>  Our analysis yielded a </a:t>
            </a:r>
            <a:r>
              <a:rPr lang="en-US" sz="2400" b="1" dirty="0"/>
              <a:t>T-statistic of 165.5</a:t>
            </a:r>
            <a:r>
              <a:rPr lang="en-US" sz="2400" dirty="0"/>
              <a:t> and a </a:t>
            </a:r>
            <a:r>
              <a:rPr lang="en-US" sz="2400" b="1" dirty="0"/>
              <a:t>P-value of less than 0.05</a:t>
            </a:r>
            <a:r>
              <a:rPr lang="en-US" sz="2400" dirty="0"/>
              <a:t>, leading us to </a:t>
            </a:r>
            <a:r>
              <a:rPr lang="en-US" sz="2400" b="1" dirty="0"/>
              <a:t>reject the null hypothesis</a:t>
            </a:r>
            <a:r>
              <a:rPr lang="en-US" sz="2400" dirty="0"/>
              <a:t>. This confirms that payment method does have a statistically significant impact on the average fare.</a:t>
            </a:r>
          </a:p>
          <a:p>
            <a:pPr marL="0" indent="0">
              <a:buNone/>
            </a:pPr>
            <a:endParaRPr lang="en-IN" dirty="0"/>
          </a:p>
        </p:txBody>
      </p:sp>
      <p:cxnSp>
        <p:nvCxnSpPr>
          <p:cNvPr id="4" name="Straight Connector 3">
            <a:extLst>
              <a:ext uri="{FF2B5EF4-FFF2-40B4-BE49-F238E27FC236}">
                <a16:creationId xmlns:a16="http://schemas.microsoft.com/office/drawing/2014/main" id="{E6E93086-ED22-CC5D-11DC-952457C854EF}"/>
              </a:ext>
            </a:extLst>
          </p:cNvPr>
          <p:cNvCxnSpPr>
            <a:cxnSpLocks/>
          </p:cNvCxnSpPr>
          <p:nvPr/>
        </p:nvCxnSpPr>
        <p:spPr>
          <a:xfrm>
            <a:off x="978010" y="1319917"/>
            <a:ext cx="4063117"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14995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1000"/>
                                        <p:tgtEl>
                                          <p:spTgt spid="3">
                                            <p:txEl>
                                              <p:pRg st="0" end="0"/>
                                            </p:txEl>
                                          </p:spTgt>
                                        </p:tgtEl>
                                      </p:cBhvr>
                                    </p:animEffect>
                                    <p:anim calcmode="lin" valueType="num">
                                      <p:cBhvr>
                                        <p:cTn id="20"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Effect transition="in" filter="fade">
                                      <p:cBhvr>
                                        <p:cTn id="26" dur="1000"/>
                                        <p:tgtEl>
                                          <p:spTgt spid="3">
                                            <p:txEl>
                                              <p:pRg st="1" end="1"/>
                                            </p:txEl>
                                          </p:spTgt>
                                        </p:tgtEl>
                                      </p:cBhvr>
                                    </p:animEffect>
                                    <p:anim calcmode="lin" valueType="num">
                                      <p:cBhvr>
                                        <p:cTn id="2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Effect transition="in" filter="fade">
                                      <p:cBhvr>
                                        <p:cTn id="33" dur="1000"/>
                                        <p:tgtEl>
                                          <p:spTgt spid="3">
                                            <p:txEl>
                                              <p:pRg st="2" end="2"/>
                                            </p:txEl>
                                          </p:spTgt>
                                        </p:tgtEl>
                                      </p:cBhvr>
                                    </p:animEffect>
                                    <p:anim calcmode="lin" valueType="num">
                                      <p:cBhvr>
                                        <p:cTn id="3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3AB2-9466-4326-10B9-9319F7BBBD8B}"/>
              </a:ext>
            </a:extLst>
          </p:cNvPr>
          <p:cNvSpPr>
            <a:spLocks noGrp="1"/>
          </p:cNvSpPr>
          <p:nvPr>
            <p:ph type="title"/>
          </p:nvPr>
        </p:nvSpPr>
        <p:spPr/>
        <p:txBody>
          <a:bodyPr/>
          <a:lstStyle/>
          <a:p>
            <a:r>
              <a:rPr lang="en-US" b="1" dirty="0">
                <a:latin typeface="Aptos Display" panose="020B0004020202020204" pitchFamily="34" charset="0"/>
              </a:rPr>
              <a:t>Recommendations</a:t>
            </a:r>
            <a:endParaRPr lang="en-IN" b="1" dirty="0">
              <a:latin typeface="Aptos Display" panose="020B0004020202020204" pitchFamily="34" charset="0"/>
            </a:endParaRPr>
          </a:p>
        </p:txBody>
      </p:sp>
      <p:sp>
        <p:nvSpPr>
          <p:cNvPr id="3" name="Content Placeholder 2">
            <a:extLst>
              <a:ext uri="{FF2B5EF4-FFF2-40B4-BE49-F238E27FC236}">
                <a16:creationId xmlns:a16="http://schemas.microsoft.com/office/drawing/2014/main" id="{0480EFC6-34A7-348A-21AD-7CBE9C12D91B}"/>
              </a:ext>
            </a:extLst>
          </p:cNvPr>
          <p:cNvSpPr>
            <a:spLocks noGrp="1"/>
          </p:cNvSpPr>
          <p:nvPr>
            <p:ph idx="1"/>
          </p:nvPr>
        </p:nvSpPr>
        <p:spPr/>
        <p:txBody>
          <a:bodyPr>
            <a:normAutofit fontScale="85000" lnSpcReduction="20000"/>
          </a:bodyPr>
          <a:lstStyle/>
          <a:p>
            <a:pPr>
              <a:buNone/>
            </a:pPr>
            <a:r>
              <a:rPr lang="en-US" dirty="0"/>
              <a:t>To enhance revenue generation for taxi drivers and improve overall customer convenience, we propose the following targeted strategies:</a:t>
            </a:r>
          </a:p>
          <a:p>
            <a:pPr>
              <a:buFont typeface="+mj-lt"/>
              <a:buAutoNum type="arabicPeriod"/>
            </a:pPr>
            <a:r>
              <a:rPr lang="en-US" b="1" dirty="0"/>
              <a:t>Incentivize Credit Card Payments</a:t>
            </a:r>
            <a:r>
              <a:rPr lang="en-US" dirty="0"/>
              <a:t> – Offer exclusive discounts or promotions for customers who opt for credit card transactions, encouraging greater adoption of this payment method.</a:t>
            </a:r>
          </a:p>
          <a:p>
            <a:pPr>
              <a:buFont typeface="+mj-lt"/>
              <a:buAutoNum type="arabicPeriod"/>
            </a:pPr>
            <a:r>
              <a:rPr lang="en-US" b="1" dirty="0"/>
              <a:t>Enhance Payment Convenience &amp; Security</a:t>
            </a:r>
            <a:r>
              <a:rPr lang="en-US" dirty="0"/>
              <a:t> – Streamline the credit card payment process by ensuring seamless and secure transactions, reinforcing trust and reliability among riders.</a:t>
            </a:r>
          </a:p>
          <a:p>
            <a:pPr>
              <a:buFont typeface="+mj-lt"/>
              <a:buAutoNum type="arabicPeriod"/>
            </a:pPr>
            <a:r>
              <a:rPr lang="en-US" b="1" dirty="0"/>
              <a:t>Educate &amp; Promote Benefits</a:t>
            </a:r>
            <a:r>
              <a:rPr lang="en-US" dirty="0"/>
              <a:t> – Actively communicate the advantages of credit card payments to customers, emphasizing ease of use, rewards, and enhanced payment flexibility.</a:t>
            </a:r>
          </a:p>
          <a:p>
            <a:pPr marL="0" indent="0">
              <a:buNone/>
            </a:pPr>
            <a:r>
              <a:rPr lang="en-US" dirty="0"/>
              <a:t>Implementing these recommendations can lead to increased customer satisfaction, improved financial transparency, and maximized earnings for taxi drivers.</a:t>
            </a:r>
          </a:p>
          <a:p>
            <a:pPr marL="0" indent="0">
              <a:buNone/>
            </a:pPr>
            <a:endParaRPr lang="en-IN" dirty="0"/>
          </a:p>
        </p:txBody>
      </p:sp>
      <p:cxnSp>
        <p:nvCxnSpPr>
          <p:cNvPr id="4" name="Straight Connector 3">
            <a:extLst>
              <a:ext uri="{FF2B5EF4-FFF2-40B4-BE49-F238E27FC236}">
                <a16:creationId xmlns:a16="http://schemas.microsoft.com/office/drawing/2014/main" id="{ECF91E2A-3113-442C-DC4B-1486C375747E}"/>
              </a:ext>
            </a:extLst>
          </p:cNvPr>
          <p:cNvCxnSpPr>
            <a:cxnSpLocks/>
          </p:cNvCxnSpPr>
          <p:nvPr/>
        </p:nvCxnSpPr>
        <p:spPr>
          <a:xfrm>
            <a:off x="962108" y="1296063"/>
            <a:ext cx="3943847"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3116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grpId="0" nodeType="clickEffect">
                                  <p:stCondLst>
                                    <p:cond delay="0"/>
                                  </p:stCondLst>
                                  <p:childTnLst>
                                    <p:animEffect transition="out" filter="wipe(down)">
                                      <p:cBhvr>
                                        <p:cTn id="21" dur="500"/>
                                        <p:tgtEl>
                                          <p:spTgt spid="3">
                                            <p:txEl>
                                              <p:pRg st="3" end="3"/>
                                            </p:txEl>
                                          </p:spTgt>
                                        </p:tgtEl>
                                      </p:cBhvr>
                                    </p:animEffect>
                                    <p:set>
                                      <p:cBhvr>
                                        <p:cTn id="22"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xit" presetSubtype="4" fill="hold" grpId="0" nodeType="clickEffect">
                                  <p:stCondLst>
                                    <p:cond delay="0"/>
                                  </p:stCondLst>
                                  <p:childTnLst>
                                    <p:animEffect transition="out" filter="wipe(down)">
                                      <p:cBhvr>
                                        <p:cTn id="26" dur="500"/>
                                        <p:tgtEl>
                                          <p:spTgt spid="3">
                                            <p:txEl>
                                              <p:pRg st="4" end="4"/>
                                            </p:txEl>
                                          </p:spTgt>
                                        </p:tgtEl>
                                      </p:cBhvr>
                                    </p:animEffect>
                                    <p:set>
                                      <p:cBhvr>
                                        <p:cTn id="27"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2"/>
                                        </p:tgtEl>
                                      </p:cBhvr>
                                    </p:animEffect>
                                    <p:set>
                                      <p:cBhvr>
                                        <p:cTn id="32" dur="1" fill="hold">
                                          <p:stCondLst>
                                            <p:cond delay="499"/>
                                          </p:stCondLst>
                                        </p:cTn>
                                        <p:tgtEl>
                                          <p:spTgt spid="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4"/>
                                        </p:tgtEl>
                                      </p:cBhvr>
                                    </p:animEffect>
                                    <p:set>
                                      <p:cBhvr>
                                        <p:cTn id="37"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E805E7-DBA0-0A06-B74E-99B545F7ECD1}"/>
              </a:ext>
            </a:extLst>
          </p:cNvPr>
          <p:cNvSpPr>
            <a:spLocks noGrp="1"/>
          </p:cNvSpPr>
          <p:nvPr>
            <p:ph type="title"/>
          </p:nvPr>
        </p:nvSpPr>
        <p:spPr>
          <a:xfrm>
            <a:off x="838200" y="2766218"/>
            <a:ext cx="10515600" cy="1325563"/>
          </a:xfrm>
        </p:spPr>
        <p:txBody>
          <a:bodyPr>
            <a:normAutofit/>
          </a:bodyPr>
          <a:lstStyle/>
          <a:p>
            <a:pPr algn="ctr"/>
            <a:r>
              <a:rPr lang="en-US" sz="8800" b="1" dirty="0">
                <a:latin typeface="Aptos Display" panose="020B0004020202020204" pitchFamily="34" charset="0"/>
              </a:rPr>
              <a:t>Thank You!</a:t>
            </a:r>
            <a:endParaRPr lang="en-IN" sz="8800" b="1" dirty="0">
              <a:latin typeface="Aptos Display" panose="020B0004020202020204" pitchFamily="34" charset="0"/>
            </a:endParaRPr>
          </a:p>
        </p:txBody>
      </p:sp>
    </p:spTree>
    <p:extLst>
      <p:ext uri="{BB962C8B-B14F-4D97-AF65-F5344CB8AC3E}">
        <p14:creationId xmlns:p14="http://schemas.microsoft.com/office/powerpoint/2010/main" val="78701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0BC00-ACEB-B482-1C1E-53A8553043B6}"/>
              </a:ext>
            </a:extLst>
          </p:cNvPr>
          <p:cNvSpPr>
            <a:spLocks noGrp="1"/>
          </p:cNvSpPr>
          <p:nvPr>
            <p:ph type="title"/>
          </p:nvPr>
        </p:nvSpPr>
        <p:spPr>
          <a:xfrm>
            <a:off x="4789995" y="500062"/>
            <a:ext cx="2612010" cy="1325563"/>
          </a:xfrm>
        </p:spPr>
        <p:txBody>
          <a:bodyPr>
            <a:normAutofit/>
          </a:bodyPr>
          <a:lstStyle/>
          <a:p>
            <a:r>
              <a:rPr lang="en-IN" sz="4800" b="1" dirty="0">
                <a:latin typeface="Aptos Display" panose="020B0004020202020204" pitchFamily="34" charset="0"/>
              </a:rPr>
              <a:t>AGENDA</a:t>
            </a:r>
          </a:p>
        </p:txBody>
      </p:sp>
      <p:sp>
        <p:nvSpPr>
          <p:cNvPr id="3" name="Content Placeholder 2">
            <a:extLst>
              <a:ext uri="{FF2B5EF4-FFF2-40B4-BE49-F238E27FC236}">
                <a16:creationId xmlns:a16="http://schemas.microsoft.com/office/drawing/2014/main" id="{02D38446-267A-1D95-9099-1EB6FF3CC955}"/>
              </a:ext>
            </a:extLst>
          </p:cNvPr>
          <p:cNvSpPr>
            <a:spLocks noGrp="1"/>
          </p:cNvSpPr>
          <p:nvPr>
            <p:ph idx="1"/>
          </p:nvPr>
        </p:nvSpPr>
        <p:spPr/>
        <p:txBody>
          <a:bodyPr>
            <a:normAutofit/>
          </a:bodyPr>
          <a:lstStyle/>
          <a:p>
            <a:pPr algn="just"/>
            <a:r>
              <a:rPr lang="en-IN" sz="3600" dirty="0"/>
              <a:t>Problem Statement</a:t>
            </a:r>
          </a:p>
          <a:p>
            <a:pPr algn="just"/>
            <a:r>
              <a:rPr lang="en-IN" sz="3600" dirty="0"/>
              <a:t>Research Questions</a:t>
            </a:r>
          </a:p>
          <a:p>
            <a:pPr algn="just"/>
            <a:r>
              <a:rPr lang="en-IN" sz="3600" dirty="0"/>
              <a:t>Data overview</a:t>
            </a:r>
          </a:p>
          <a:p>
            <a:pPr algn="just"/>
            <a:r>
              <a:rPr lang="en-IN" sz="3600" dirty="0"/>
              <a:t>Methodology</a:t>
            </a:r>
          </a:p>
          <a:p>
            <a:pPr algn="just"/>
            <a:r>
              <a:rPr lang="en-IN" sz="3600" dirty="0"/>
              <a:t>Analysis and Findings</a:t>
            </a:r>
          </a:p>
          <a:p>
            <a:pPr algn="just"/>
            <a:r>
              <a:rPr lang="en-IN" sz="3600" dirty="0"/>
              <a:t>Hypothesis Testing</a:t>
            </a:r>
          </a:p>
          <a:p>
            <a:pPr algn="just"/>
            <a:r>
              <a:rPr lang="en-IN" sz="3600" dirty="0"/>
              <a:t>Recommendations</a:t>
            </a:r>
            <a:endParaRPr lang="en-IN" dirty="0"/>
          </a:p>
        </p:txBody>
      </p:sp>
      <p:pic>
        <p:nvPicPr>
          <p:cNvPr id="7" name="Picture 6">
            <a:extLst>
              <a:ext uri="{FF2B5EF4-FFF2-40B4-BE49-F238E27FC236}">
                <a16:creationId xmlns:a16="http://schemas.microsoft.com/office/drawing/2014/main" id="{9927E7A1-F71A-B4B7-6B82-6B8D44C44304}"/>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6802691" y="1825625"/>
            <a:ext cx="4351338" cy="4351338"/>
          </a:xfrm>
          <a:prstGeom prst="ellipse">
            <a:avLst/>
          </a:prstGeom>
          <a:ln>
            <a:noFill/>
          </a:ln>
          <a:effectLst>
            <a:softEdge rad="112500"/>
          </a:effectLst>
        </p:spPr>
      </p:pic>
      <p:cxnSp>
        <p:nvCxnSpPr>
          <p:cNvPr id="9" name="Straight Connector 8">
            <a:extLst>
              <a:ext uri="{FF2B5EF4-FFF2-40B4-BE49-F238E27FC236}">
                <a16:creationId xmlns:a16="http://schemas.microsoft.com/office/drawing/2014/main" id="{7743B393-1ADD-372A-AA5F-7D63E74DA756}"/>
              </a:ext>
            </a:extLst>
          </p:cNvPr>
          <p:cNvCxnSpPr/>
          <p:nvPr/>
        </p:nvCxnSpPr>
        <p:spPr>
          <a:xfrm>
            <a:off x="4866198" y="1431235"/>
            <a:ext cx="1852654"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0089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xit" presetSubtype="0" fill="hold" nodeType="clickEffect">
                                  <p:stCondLst>
                                    <p:cond delay="0"/>
                                  </p:stCondLst>
                                  <p:childTnLst>
                                    <p:animEffect transition="out" filter="fade">
                                      <p:cBhvr>
                                        <p:cTn id="52" dur="1000"/>
                                        <p:tgtEl>
                                          <p:spTgt spid="9"/>
                                        </p:tgtEl>
                                      </p:cBhvr>
                                    </p:animEffect>
                                    <p:anim calcmode="lin" valueType="num">
                                      <p:cBhvr>
                                        <p:cTn id="53" dur="1000"/>
                                        <p:tgtEl>
                                          <p:spTgt spid="9"/>
                                        </p:tgtEl>
                                        <p:attrNameLst>
                                          <p:attrName>ppt_x</p:attrName>
                                        </p:attrNameLst>
                                      </p:cBhvr>
                                      <p:tavLst>
                                        <p:tav tm="0">
                                          <p:val>
                                            <p:strVal val="ppt_x"/>
                                          </p:val>
                                        </p:tav>
                                        <p:tav tm="100000">
                                          <p:val>
                                            <p:strVal val="ppt_x"/>
                                          </p:val>
                                        </p:tav>
                                      </p:tavLst>
                                    </p:anim>
                                    <p:anim calcmode="lin" valueType="num">
                                      <p:cBhvr>
                                        <p:cTn id="54" dur="1000"/>
                                        <p:tgtEl>
                                          <p:spTgt spid="9"/>
                                        </p:tgtEl>
                                        <p:attrNameLst>
                                          <p:attrName>ppt_y</p:attrName>
                                        </p:attrNameLst>
                                      </p:cBhvr>
                                      <p:tavLst>
                                        <p:tav tm="0">
                                          <p:val>
                                            <p:strVal val="ppt_y"/>
                                          </p:val>
                                        </p:tav>
                                        <p:tav tm="100000">
                                          <p:val>
                                            <p:strVal val="ppt_y+.1"/>
                                          </p:val>
                                        </p:tav>
                                      </p:tavLst>
                                    </p:anim>
                                    <p:set>
                                      <p:cBhvr>
                                        <p:cTn id="55" dur="1" fill="hold">
                                          <p:stCondLst>
                                            <p:cond delay="999"/>
                                          </p:stCondLst>
                                        </p:cTn>
                                        <p:tgtEl>
                                          <p:spTgt spid="9"/>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nodeType="clickEffect">
                                  <p:stCondLst>
                                    <p:cond delay="0"/>
                                  </p:stCondLst>
                                  <p:childTnLst>
                                    <p:animEffect transition="out" filter="fade">
                                      <p:cBhvr>
                                        <p:cTn id="59" dur="500"/>
                                        <p:tgtEl>
                                          <p:spTgt spid="7"/>
                                        </p:tgtEl>
                                      </p:cBhvr>
                                    </p:animEffect>
                                    <p:set>
                                      <p:cBhvr>
                                        <p:cTn id="60"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AC8F9-1F5D-BB7D-A579-49D183B251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0481B7-CC87-5220-ECBE-69BF3827F570}"/>
              </a:ext>
            </a:extLst>
          </p:cNvPr>
          <p:cNvSpPr>
            <a:spLocks noGrp="1"/>
          </p:cNvSpPr>
          <p:nvPr>
            <p:ph type="title"/>
          </p:nvPr>
        </p:nvSpPr>
        <p:spPr>
          <a:xfrm>
            <a:off x="508262" y="515070"/>
            <a:ext cx="8331331" cy="1325563"/>
          </a:xfrm>
        </p:spPr>
        <p:txBody>
          <a:bodyPr>
            <a:normAutofit/>
          </a:bodyPr>
          <a:lstStyle/>
          <a:p>
            <a:r>
              <a:rPr lang="en-IN" sz="4800" b="1" dirty="0">
                <a:latin typeface="Aptos Display" panose="020B0004020202020204" pitchFamily="34" charset="0"/>
              </a:rPr>
              <a:t>Problem Statement</a:t>
            </a:r>
          </a:p>
        </p:txBody>
      </p:sp>
      <p:sp>
        <p:nvSpPr>
          <p:cNvPr id="3" name="Content Placeholder 2">
            <a:extLst>
              <a:ext uri="{FF2B5EF4-FFF2-40B4-BE49-F238E27FC236}">
                <a16:creationId xmlns:a16="http://schemas.microsoft.com/office/drawing/2014/main" id="{C1BF38F5-6B41-2C87-BCB4-C0C537EBD579}"/>
              </a:ext>
            </a:extLst>
          </p:cNvPr>
          <p:cNvSpPr>
            <a:spLocks noGrp="1"/>
          </p:cNvSpPr>
          <p:nvPr>
            <p:ph idx="1"/>
          </p:nvPr>
        </p:nvSpPr>
        <p:spPr>
          <a:xfrm>
            <a:off x="508262" y="1844479"/>
            <a:ext cx="7042608" cy="4351338"/>
          </a:xfrm>
        </p:spPr>
        <p:txBody>
          <a:bodyPr>
            <a:normAutofit fontScale="92500"/>
          </a:bodyPr>
          <a:lstStyle/>
          <a:p>
            <a:pPr marL="0" indent="0" algn="just">
              <a:buNone/>
            </a:pPr>
            <a:r>
              <a:rPr lang="en-US" sz="3200" dirty="0"/>
              <a:t>In the fast-paced taxi booking sector, making the most of revenue is essential for long-term success and driver happiness. Our goal is to use data-driven insights to </a:t>
            </a:r>
            <a:r>
              <a:rPr lang="en-US" sz="3200" dirty="0" err="1"/>
              <a:t>maximise</a:t>
            </a:r>
            <a:r>
              <a:rPr lang="en-US" sz="3200" dirty="0"/>
              <a:t> revenue streams for taxi drivers in order to meet this need. Our research aims to determine whether payment methods have an impact on fare pricing by focusing on the relationship between payment type and fare amount.</a:t>
            </a:r>
            <a:endParaRPr lang="en-IN" sz="3200" dirty="0"/>
          </a:p>
        </p:txBody>
      </p:sp>
      <p:pic>
        <p:nvPicPr>
          <p:cNvPr id="5" name="Picture 4">
            <a:extLst>
              <a:ext uri="{FF2B5EF4-FFF2-40B4-BE49-F238E27FC236}">
                <a16:creationId xmlns:a16="http://schemas.microsoft.com/office/drawing/2014/main" id="{B32141AE-DA0B-7913-2D9E-C5A9F5DF0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2651" y="1844479"/>
            <a:ext cx="4355184" cy="4355184"/>
          </a:xfrm>
          <a:prstGeom prst="rect">
            <a:avLst/>
          </a:prstGeom>
        </p:spPr>
      </p:pic>
      <p:cxnSp>
        <p:nvCxnSpPr>
          <p:cNvPr id="6" name="Straight Connector 5">
            <a:extLst>
              <a:ext uri="{FF2B5EF4-FFF2-40B4-BE49-F238E27FC236}">
                <a16:creationId xmlns:a16="http://schemas.microsoft.com/office/drawing/2014/main" id="{FCB57543-8255-61DD-AEC0-CC692A235815}"/>
              </a:ext>
            </a:extLst>
          </p:cNvPr>
          <p:cNvCxnSpPr>
            <a:cxnSpLocks/>
          </p:cNvCxnSpPr>
          <p:nvPr/>
        </p:nvCxnSpPr>
        <p:spPr>
          <a:xfrm>
            <a:off x="508262" y="1423284"/>
            <a:ext cx="4397071"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2519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nodeType="clickEffect">
                                  <p:stCondLst>
                                    <p:cond delay="0"/>
                                  </p:stCondLst>
                                  <p:childTnLst>
                                    <p:animEffect transition="out" filter="fade">
                                      <p:cBhvr>
                                        <p:cTn id="13" dur="1000"/>
                                        <p:tgtEl>
                                          <p:spTgt spid="6"/>
                                        </p:tgtEl>
                                      </p:cBhvr>
                                    </p:animEffect>
                                    <p:anim calcmode="lin" valueType="num">
                                      <p:cBhvr>
                                        <p:cTn id="14" dur="1000"/>
                                        <p:tgtEl>
                                          <p:spTgt spid="6"/>
                                        </p:tgtEl>
                                        <p:attrNameLst>
                                          <p:attrName>ppt_x</p:attrName>
                                        </p:attrNameLst>
                                      </p:cBhvr>
                                      <p:tavLst>
                                        <p:tav tm="0">
                                          <p:val>
                                            <p:strVal val="ppt_x"/>
                                          </p:val>
                                        </p:tav>
                                        <p:tav tm="100000">
                                          <p:val>
                                            <p:strVal val="ppt_x"/>
                                          </p:val>
                                        </p:tav>
                                      </p:tavLst>
                                    </p:anim>
                                    <p:anim calcmode="lin" valueType="num">
                                      <p:cBhvr>
                                        <p:cTn id="15" dur="1000"/>
                                        <p:tgtEl>
                                          <p:spTgt spid="6"/>
                                        </p:tgtEl>
                                        <p:attrNameLst>
                                          <p:attrName>ppt_y</p:attrName>
                                        </p:attrNameLst>
                                      </p:cBhvr>
                                      <p:tavLst>
                                        <p:tav tm="0">
                                          <p:val>
                                            <p:strVal val="ppt_y"/>
                                          </p:val>
                                        </p:tav>
                                        <p:tav tm="100000">
                                          <p:val>
                                            <p:strVal val="ppt_y+.1"/>
                                          </p:val>
                                        </p:tav>
                                      </p:tavLst>
                                    </p:anim>
                                    <p:set>
                                      <p:cBhvr>
                                        <p:cTn id="16" dur="1" fill="hold">
                                          <p:stCondLst>
                                            <p:cond delay="9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B32E-245E-68CD-162E-1195272163C1}"/>
              </a:ext>
            </a:extLst>
          </p:cNvPr>
          <p:cNvSpPr>
            <a:spLocks noGrp="1"/>
          </p:cNvSpPr>
          <p:nvPr>
            <p:ph type="title"/>
          </p:nvPr>
        </p:nvSpPr>
        <p:spPr>
          <a:xfrm>
            <a:off x="838200" y="1128696"/>
            <a:ext cx="10515600" cy="1325563"/>
          </a:xfrm>
        </p:spPr>
        <p:txBody>
          <a:bodyPr>
            <a:normAutofit/>
          </a:bodyPr>
          <a:lstStyle/>
          <a:p>
            <a:pPr algn="ctr"/>
            <a:r>
              <a:rPr lang="en-IN" sz="6600" b="1" dirty="0">
                <a:latin typeface="Aptos Display" panose="020B0004020202020204" pitchFamily="34" charset="0"/>
              </a:rPr>
              <a:t>Research Question</a:t>
            </a:r>
          </a:p>
        </p:txBody>
      </p:sp>
      <p:sp>
        <p:nvSpPr>
          <p:cNvPr id="3" name="Content Placeholder 2">
            <a:extLst>
              <a:ext uri="{FF2B5EF4-FFF2-40B4-BE49-F238E27FC236}">
                <a16:creationId xmlns:a16="http://schemas.microsoft.com/office/drawing/2014/main" id="{321E5846-F73A-5362-F50E-C6C0A03EB041}"/>
              </a:ext>
            </a:extLst>
          </p:cNvPr>
          <p:cNvSpPr>
            <a:spLocks noGrp="1"/>
          </p:cNvSpPr>
          <p:nvPr>
            <p:ph idx="1"/>
          </p:nvPr>
        </p:nvSpPr>
        <p:spPr>
          <a:xfrm>
            <a:off x="838200" y="2787159"/>
            <a:ext cx="10515600" cy="2058218"/>
          </a:xfrm>
        </p:spPr>
        <p:txBody>
          <a:bodyPr>
            <a:normAutofit/>
          </a:bodyPr>
          <a:lstStyle/>
          <a:p>
            <a:pPr marL="0" indent="0">
              <a:buNone/>
            </a:pPr>
            <a:r>
              <a:rPr lang="pt-BR" b="1" i="0" u="none" strike="noStrike" baseline="0" dirty="0">
                <a:solidFill>
                  <a:srgbClr val="000000"/>
                </a:solidFill>
                <a:latin typeface="Aptos Display" panose="020B0004020202020204" pitchFamily="34" charset="0"/>
              </a:rPr>
              <a:t>Is there a relationship between total fare amount and payment type? </a:t>
            </a:r>
          </a:p>
          <a:p>
            <a:pPr marL="0" indent="0" algn="ctr">
              <a:buNone/>
            </a:pPr>
            <a:r>
              <a:rPr lang="en-US" sz="2400" dirty="0">
                <a:latin typeface="Aptos Display" panose="020B0004020202020204" pitchFamily="34" charset="0"/>
              </a:rPr>
              <a:t>How can we strategically encourage customers to choose payment methods that increase driver revenue while ensuring a seamless and positive customer experience?</a:t>
            </a:r>
            <a:endParaRPr lang="en-IN" sz="2400" dirty="0">
              <a:latin typeface="Aptos Display" panose="020B0004020202020204" pitchFamily="34" charset="0"/>
            </a:endParaRPr>
          </a:p>
        </p:txBody>
      </p:sp>
      <p:cxnSp>
        <p:nvCxnSpPr>
          <p:cNvPr id="4" name="Straight Connector 3">
            <a:extLst>
              <a:ext uri="{FF2B5EF4-FFF2-40B4-BE49-F238E27FC236}">
                <a16:creationId xmlns:a16="http://schemas.microsoft.com/office/drawing/2014/main" id="{43993A0E-7F87-3B8B-1DC5-00DD1CC7B08E}"/>
              </a:ext>
            </a:extLst>
          </p:cNvPr>
          <p:cNvCxnSpPr>
            <a:cxnSpLocks/>
          </p:cNvCxnSpPr>
          <p:nvPr/>
        </p:nvCxnSpPr>
        <p:spPr>
          <a:xfrm>
            <a:off x="2600077" y="2146853"/>
            <a:ext cx="6050943"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7320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3">
                                            <p:txEl>
                                              <p:pRg st="0" end="0"/>
                                            </p:txEl>
                                          </p:spTgt>
                                        </p:tgtEl>
                                      </p:cBhvr>
                                    </p:animEffect>
                                    <p:animScale>
                                      <p:cBhvr>
                                        <p:cTn id="12" dur="250" autoRev="1" fill="hold"/>
                                        <p:tgtEl>
                                          <p:spTgt spid="3">
                                            <p:txEl>
                                              <p:pRg st="0" end="0"/>
                                            </p:txEl>
                                          </p:spTgt>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grpId="0" nodeType="clickEffect">
                                  <p:stCondLst>
                                    <p:cond delay="0"/>
                                  </p:stCondLst>
                                  <p:childTnLst>
                                    <p:animEffect transition="out" filter="fade">
                                      <p:cBhvr>
                                        <p:cTn id="16" dur="500" tmFilter="0, 0; .2, .5; .8, .5; 1, 0"/>
                                        <p:tgtEl>
                                          <p:spTgt spid="3">
                                            <p:txEl>
                                              <p:pRg st="1" end="1"/>
                                            </p:txEl>
                                          </p:spTgt>
                                        </p:tgtEl>
                                      </p:cBhvr>
                                    </p:animEffect>
                                    <p:animScale>
                                      <p:cBhvr>
                                        <p:cTn id="17" dur="250" autoRev="1" fill="hold"/>
                                        <p:tgtEl>
                                          <p:spTgt spid="3">
                                            <p:txEl>
                                              <p:pRg st="1" end="1"/>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166EF-07DB-71FC-FCCA-03F83817B0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773212-6114-109D-E159-3F4049D3A66C}"/>
              </a:ext>
            </a:extLst>
          </p:cNvPr>
          <p:cNvSpPr>
            <a:spLocks noGrp="1"/>
          </p:cNvSpPr>
          <p:nvPr>
            <p:ph type="title"/>
          </p:nvPr>
        </p:nvSpPr>
        <p:spPr>
          <a:xfrm>
            <a:off x="838201" y="361156"/>
            <a:ext cx="7116914" cy="1325563"/>
          </a:xfrm>
        </p:spPr>
        <p:txBody>
          <a:bodyPr/>
          <a:lstStyle/>
          <a:p>
            <a:r>
              <a:rPr lang="en-IN" b="1" dirty="0">
                <a:latin typeface="Aptos Display" panose="020B0004020202020204" pitchFamily="34" charset="0"/>
              </a:rPr>
              <a:t>Data Overview</a:t>
            </a:r>
          </a:p>
        </p:txBody>
      </p:sp>
      <p:sp>
        <p:nvSpPr>
          <p:cNvPr id="3" name="Content Placeholder 2">
            <a:extLst>
              <a:ext uri="{FF2B5EF4-FFF2-40B4-BE49-F238E27FC236}">
                <a16:creationId xmlns:a16="http://schemas.microsoft.com/office/drawing/2014/main" id="{2CC265B9-37B8-BA47-871B-41C0197C3912}"/>
              </a:ext>
            </a:extLst>
          </p:cNvPr>
          <p:cNvSpPr>
            <a:spLocks noGrp="1"/>
          </p:cNvSpPr>
          <p:nvPr>
            <p:ph idx="1"/>
          </p:nvPr>
        </p:nvSpPr>
        <p:spPr/>
        <p:txBody>
          <a:bodyPr>
            <a:normAutofit/>
          </a:bodyPr>
          <a:lstStyle/>
          <a:p>
            <a:pPr marL="0" indent="0" algn="just">
              <a:buNone/>
            </a:pPr>
            <a:r>
              <a:rPr lang="en-IN" sz="2000" dirty="0"/>
              <a:t>For this Analysis we have used a part of the dataset of NYC Yellow Taxi Trip records, used data cleaning and  feature engineering procedures to focus solely on the </a:t>
            </a:r>
            <a:r>
              <a:rPr lang="en-IN" sz="2000" dirty="0" err="1"/>
              <a:t>realevant</a:t>
            </a:r>
            <a:r>
              <a:rPr lang="en-IN" sz="2000" dirty="0"/>
              <a:t> data essential for our investigation.</a:t>
            </a:r>
          </a:p>
          <a:p>
            <a:pPr marL="0" indent="0" algn="just">
              <a:buNone/>
            </a:pPr>
            <a:endParaRPr lang="en-IN" sz="2000" dirty="0"/>
          </a:p>
          <a:p>
            <a:pPr marL="0" indent="0">
              <a:buNone/>
            </a:pPr>
            <a:r>
              <a:rPr lang="en-IN" sz="2000" dirty="0"/>
              <a:t>Relevant Data for this analysis:</a:t>
            </a:r>
          </a:p>
          <a:p>
            <a:r>
              <a:rPr lang="en-IN" sz="1800" b="1" i="1" dirty="0" err="1"/>
              <a:t>passenger_count</a:t>
            </a:r>
            <a:r>
              <a:rPr lang="en-IN" sz="1800" b="1" i="1" dirty="0"/>
              <a:t>(0-5)</a:t>
            </a:r>
          </a:p>
          <a:p>
            <a:r>
              <a:rPr lang="en-IN" sz="1800" b="1" i="1" dirty="0" err="1"/>
              <a:t>payment_type</a:t>
            </a:r>
            <a:r>
              <a:rPr lang="en-IN" sz="1800" b="1" i="1" dirty="0"/>
              <a:t>(Cash/ Card)</a:t>
            </a:r>
          </a:p>
          <a:p>
            <a:r>
              <a:rPr lang="en-IN" sz="1800" b="1" i="1" dirty="0" err="1"/>
              <a:t>fare_amount</a:t>
            </a:r>
            <a:endParaRPr lang="en-IN" sz="1800" b="1" i="1" dirty="0"/>
          </a:p>
          <a:p>
            <a:r>
              <a:rPr lang="en-IN" sz="1800" b="1" i="1" dirty="0" err="1"/>
              <a:t>trip_distance</a:t>
            </a:r>
            <a:endParaRPr lang="en-IN" sz="1800" b="1" i="1" dirty="0"/>
          </a:p>
          <a:p>
            <a:r>
              <a:rPr lang="en-IN" sz="1800" b="1" i="1" dirty="0" err="1"/>
              <a:t>trip_duration</a:t>
            </a:r>
            <a:r>
              <a:rPr lang="en-IN" sz="1800" b="1" i="1" dirty="0"/>
              <a:t>(minutes)</a:t>
            </a:r>
            <a:endParaRPr lang="en-IN" b="1" i="1" dirty="0"/>
          </a:p>
        </p:txBody>
      </p:sp>
      <p:pic>
        <p:nvPicPr>
          <p:cNvPr id="7" name="Picture 6">
            <a:extLst>
              <a:ext uri="{FF2B5EF4-FFF2-40B4-BE49-F238E27FC236}">
                <a16:creationId xmlns:a16="http://schemas.microsoft.com/office/drawing/2014/main" id="{81EBFCF2-659A-621B-F8E4-B19C2E443A11}"/>
              </a:ext>
            </a:extLst>
          </p:cNvPr>
          <p:cNvPicPr>
            <a:picLocks noChangeAspect="1"/>
          </p:cNvPicPr>
          <p:nvPr/>
        </p:nvPicPr>
        <p:blipFill>
          <a:blip r:embed="rId2"/>
          <a:stretch>
            <a:fillRect/>
          </a:stretch>
        </p:blipFill>
        <p:spPr>
          <a:xfrm>
            <a:off x="4622784" y="3429001"/>
            <a:ext cx="5968354" cy="2209280"/>
          </a:xfrm>
          <a:prstGeom prst="rect">
            <a:avLst/>
          </a:prstGeom>
        </p:spPr>
      </p:pic>
      <p:cxnSp>
        <p:nvCxnSpPr>
          <p:cNvPr id="8" name="Straight Connector 7">
            <a:extLst>
              <a:ext uri="{FF2B5EF4-FFF2-40B4-BE49-F238E27FC236}">
                <a16:creationId xmlns:a16="http://schemas.microsoft.com/office/drawing/2014/main" id="{D187E542-1F81-88ED-2559-95C268968ADF}"/>
              </a:ext>
            </a:extLst>
          </p:cNvPr>
          <p:cNvCxnSpPr>
            <a:cxnSpLocks/>
          </p:cNvCxnSpPr>
          <p:nvPr/>
        </p:nvCxnSpPr>
        <p:spPr>
          <a:xfrm>
            <a:off x="954157" y="1280161"/>
            <a:ext cx="2997641"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9309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3">
                                            <p:txEl>
                                              <p:pRg st="0" end="0"/>
                                            </p:txEl>
                                          </p:spTgt>
                                        </p:tgtEl>
                                      </p:cBhvr>
                                    </p:animEffect>
                                    <p:set>
                                      <p:cBhvr>
                                        <p:cTn id="20"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3">
                                            <p:txEl>
                                              <p:pRg st="2" end="2"/>
                                            </p:txEl>
                                          </p:spTgt>
                                        </p:tgtEl>
                                      </p:cBhvr>
                                    </p:animEffect>
                                    <p:set>
                                      <p:cBhvr>
                                        <p:cTn id="25"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grpId="0" nodeType="clickEffect">
                                  <p:stCondLst>
                                    <p:cond delay="0"/>
                                  </p:stCondLst>
                                  <p:childTnLst>
                                    <p:animEffect transition="out" filter="fade">
                                      <p:cBhvr>
                                        <p:cTn id="29" dur="500"/>
                                        <p:tgtEl>
                                          <p:spTgt spid="3">
                                            <p:txEl>
                                              <p:pRg st="3" end="3"/>
                                            </p:txEl>
                                          </p:spTgt>
                                        </p:tgtEl>
                                      </p:cBhvr>
                                    </p:animEffect>
                                    <p:set>
                                      <p:cBhvr>
                                        <p:cTn id="30" dur="1" fill="hold">
                                          <p:stCondLst>
                                            <p:cond delay="499"/>
                                          </p:stCondLst>
                                        </p:cTn>
                                        <p:tgtEl>
                                          <p:spTgt spid="3">
                                            <p:txEl>
                                              <p:pRg st="3" end="3"/>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3">
                                            <p:txEl>
                                              <p:pRg st="4" end="4"/>
                                            </p:txEl>
                                          </p:spTgt>
                                        </p:tgtEl>
                                      </p:cBhvr>
                                    </p:animEffect>
                                    <p:set>
                                      <p:cBhvr>
                                        <p:cTn id="35"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500"/>
                                        <p:tgtEl>
                                          <p:spTgt spid="3">
                                            <p:txEl>
                                              <p:pRg st="5" end="5"/>
                                            </p:txEl>
                                          </p:spTgt>
                                        </p:tgtEl>
                                      </p:cBhvr>
                                    </p:animEffect>
                                    <p:set>
                                      <p:cBhvr>
                                        <p:cTn id="40" dur="1" fill="hold">
                                          <p:stCondLst>
                                            <p:cond delay="499"/>
                                          </p:stCondLst>
                                        </p:cTn>
                                        <p:tgtEl>
                                          <p:spTgt spid="3">
                                            <p:txEl>
                                              <p:pRg st="5" end="5"/>
                                            </p:txEl>
                                          </p:spTgt>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0" nodeType="clickEffect">
                                  <p:stCondLst>
                                    <p:cond delay="0"/>
                                  </p:stCondLst>
                                  <p:childTnLst>
                                    <p:animEffect transition="out" filter="fade">
                                      <p:cBhvr>
                                        <p:cTn id="44" dur="500"/>
                                        <p:tgtEl>
                                          <p:spTgt spid="3">
                                            <p:txEl>
                                              <p:pRg st="6" end="6"/>
                                            </p:txEl>
                                          </p:spTgt>
                                        </p:tgtEl>
                                      </p:cBhvr>
                                    </p:animEffect>
                                    <p:set>
                                      <p:cBhvr>
                                        <p:cTn id="45" dur="1" fill="hold">
                                          <p:stCondLst>
                                            <p:cond delay="499"/>
                                          </p:stCondLst>
                                        </p:cTn>
                                        <p:tgtEl>
                                          <p:spTgt spid="3">
                                            <p:txEl>
                                              <p:pRg st="6" end="6"/>
                                            </p:txEl>
                                          </p:spTgt>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0" nodeType="clickEffect">
                                  <p:stCondLst>
                                    <p:cond delay="0"/>
                                  </p:stCondLst>
                                  <p:childTnLst>
                                    <p:animEffect transition="out" filter="fade">
                                      <p:cBhvr>
                                        <p:cTn id="49" dur="500"/>
                                        <p:tgtEl>
                                          <p:spTgt spid="3">
                                            <p:txEl>
                                              <p:pRg st="7" end="7"/>
                                            </p:txEl>
                                          </p:spTgt>
                                        </p:tgtEl>
                                      </p:cBhvr>
                                    </p:animEffect>
                                    <p:set>
                                      <p:cBhvr>
                                        <p:cTn id="50" dur="1" fill="hold">
                                          <p:stCondLst>
                                            <p:cond delay="499"/>
                                          </p:stCondLst>
                                        </p:cTn>
                                        <p:tgtEl>
                                          <p:spTgt spid="3">
                                            <p:txEl>
                                              <p:pRg st="7" end="7"/>
                                            </p:txEl>
                                          </p:spTgt>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A644C-8071-5955-9F7A-9552DC756D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EC66A2-F0CB-DF10-3318-A13D8611712F}"/>
              </a:ext>
            </a:extLst>
          </p:cNvPr>
          <p:cNvSpPr>
            <a:spLocks noGrp="1"/>
          </p:cNvSpPr>
          <p:nvPr>
            <p:ph type="title"/>
          </p:nvPr>
        </p:nvSpPr>
        <p:spPr>
          <a:xfrm>
            <a:off x="4451571" y="452589"/>
            <a:ext cx="3288858" cy="1325563"/>
          </a:xfrm>
        </p:spPr>
        <p:txBody>
          <a:bodyPr/>
          <a:lstStyle/>
          <a:p>
            <a:r>
              <a:rPr lang="en-IN" sz="4400" b="1" dirty="0">
                <a:latin typeface="Aptos Display" panose="020B0004020202020204" pitchFamily="34" charset="0"/>
              </a:rPr>
              <a:t>Methodology</a:t>
            </a:r>
            <a:endParaRPr lang="en-IN" b="1" dirty="0">
              <a:latin typeface="Aptos Display" panose="020B0004020202020204" pitchFamily="34" charset="0"/>
            </a:endParaRPr>
          </a:p>
        </p:txBody>
      </p:sp>
      <p:graphicFrame>
        <p:nvGraphicFramePr>
          <p:cNvPr id="7" name="Content Placeholder 6">
            <a:extLst>
              <a:ext uri="{FF2B5EF4-FFF2-40B4-BE49-F238E27FC236}">
                <a16:creationId xmlns:a16="http://schemas.microsoft.com/office/drawing/2014/main" id="{100C4CF4-BFE4-16A6-4B64-C7407724AB14}"/>
              </a:ext>
            </a:extLst>
          </p:cNvPr>
          <p:cNvGraphicFramePr>
            <a:graphicFrameLocks noGrp="1"/>
          </p:cNvGraphicFramePr>
          <p:nvPr>
            <p:ph idx="1"/>
            <p:extLst>
              <p:ext uri="{D42A27DB-BD31-4B8C-83A1-F6EECF244321}">
                <p14:modId xmlns:p14="http://schemas.microsoft.com/office/powerpoint/2010/main" val="2090054677"/>
              </p:ext>
            </p:extLst>
          </p:nvPr>
        </p:nvGraphicFramePr>
        <p:xfrm>
          <a:off x="828592" y="2045606"/>
          <a:ext cx="10534815" cy="2892155"/>
        </p:xfrm>
        <a:graphic>
          <a:graphicData uri="http://schemas.openxmlformats.org/drawingml/2006/table">
            <a:tbl>
              <a:tblPr firstRow="1" bandRow="1">
                <a:tableStyleId>{21E4AEA4-8DFA-4A89-87EB-49C32662AFE0}</a:tableStyleId>
              </a:tblPr>
              <a:tblGrid>
                <a:gridCol w="1884486">
                  <a:extLst>
                    <a:ext uri="{9D8B030D-6E8A-4147-A177-3AD203B41FA5}">
                      <a16:colId xmlns:a16="http://schemas.microsoft.com/office/drawing/2014/main" val="3194443563"/>
                    </a:ext>
                  </a:extLst>
                </a:gridCol>
                <a:gridCol w="8650329">
                  <a:extLst>
                    <a:ext uri="{9D8B030D-6E8A-4147-A177-3AD203B41FA5}">
                      <a16:colId xmlns:a16="http://schemas.microsoft.com/office/drawing/2014/main" val="195560601"/>
                    </a:ext>
                  </a:extLst>
                </a:gridCol>
              </a:tblGrid>
              <a:tr h="693739">
                <a:tc>
                  <a:txBody>
                    <a:bodyPr/>
                    <a:lstStyle/>
                    <a:p>
                      <a:pPr algn="ctr"/>
                      <a:r>
                        <a:rPr lang="en-IN" sz="2400" dirty="0"/>
                        <a:t>Steps</a:t>
                      </a:r>
                    </a:p>
                  </a:txBody>
                  <a:tcPr/>
                </a:tc>
                <a:tc>
                  <a:txBody>
                    <a:bodyPr/>
                    <a:lstStyle/>
                    <a:p>
                      <a:pPr algn="ctr"/>
                      <a:r>
                        <a:rPr lang="en-IN" sz="2400" dirty="0"/>
                        <a:t>Description</a:t>
                      </a:r>
                    </a:p>
                  </a:txBody>
                  <a:tcPr/>
                </a:tc>
                <a:extLst>
                  <a:ext uri="{0D108BD9-81ED-4DB2-BD59-A6C34878D82A}">
                    <a16:rowId xmlns:a16="http://schemas.microsoft.com/office/drawing/2014/main" val="4145552437"/>
                  </a:ext>
                </a:extLst>
              </a:tr>
              <a:tr h="1242583">
                <a:tc>
                  <a:txBody>
                    <a:bodyPr/>
                    <a:lstStyle/>
                    <a:p>
                      <a:r>
                        <a:rPr lang="en-IN" dirty="0"/>
                        <a:t>Descriptive Analysis</a:t>
                      </a:r>
                    </a:p>
                  </a:txBody>
                  <a:tcPr/>
                </a:tc>
                <a:tc>
                  <a:txBody>
                    <a:bodyPr/>
                    <a:lstStyle/>
                    <a:p>
                      <a:r>
                        <a:rPr lang="en-US" dirty="0"/>
                        <a:t>Analyzed the data to identify key trends in </a:t>
                      </a:r>
                      <a:r>
                        <a:rPr lang="en-US" b="1" dirty="0"/>
                        <a:t>fare amounts and payment methods</a:t>
                      </a:r>
                      <a:r>
                        <a:rPr lang="en-US" dirty="0"/>
                        <a:t>. Removed unusual or incorrect values to ensure accuracy and reliability. Summarized important insights to help understand customer payment preferences and overall fare patterns, making the data more useful for decision-making.</a:t>
                      </a:r>
                      <a:endParaRPr lang="en-IN" dirty="0"/>
                    </a:p>
                  </a:txBody>
                  <a:tcPr/>
                </a:tc>
                <a:extLst>
                  <a:ext uri="{0D108BD9-81ED-4DB2-BD59-A6C34878D82A}">
                    <a16:rowId xmlns:a16="http://schemas.microsoft.com/office/drawing/2014/main" val="3655864310"/>
                  </a:ext>
                </a:extLst>
              </a:tr>
              <a:tr h="955833">
                <a:tc>
                  <a:txBody>
                    <a:bodyPr/>
                    <a:lstStyle/>
                    <a:p>
                      <a:r>
                        <a:rPr lang="en-IN" dirty="0"/>
                        <a:t>Hypothesis Testing</a:t>
                      </a:r>
                    </a:p>
                  </a:txBody>
                  <a:tcPr/>
                </a:tc>
                <a:tc>
                  <a:txBody>
                    <a:bodyPr/>
                    <a:lstStyle/>
                    <a:p>
                      <a:r>
                        <a:rPr lang="en-US" dirty="0"/>
                        <a:t>Performed a </a:t>
                      </a:r>
                      <a:r>
                        <a:rPr lang="en-US" b="1" dirty="0"/>
                        <a:t>T-Test</a:t>
                      </a:r>
                      <a:r>
                        <a:rPr lang="en-US" dirty="0"/>
                        <a:t> to examine whether </a:t>
                      </a:r>
                      <a:r>
                        <a:rPr lang="en-US" b="1" dirty="0"/>
                        <a:t>fare amounts vary based on payment methods</a:t>
                      </a:r>
                      <a:r>
                        <a:rPr lang="en-US" dirty="0"/>
                        <a:t>. This analysis helps determine if there is a significant difference in fares between different payment types, providing insights into potential pricing patterns or customer preferences.</a:t>
                      </a:r>
                      <a:endParaRPr lang="en-IN" dirty="0"/>
                    </a:p>
                  </a:txBody>
                  <a:tcPr/>
                </a:tc>
                <a:extLst>
                  <a:ext uri="{0D108BD9-81ED-4DB2-BD59-A6C34878D82A}">
                    <a16:rowId xmlns:a16="http://schemas.microsoft.com/office/drawing/2014/main" val="2219176743"/>
                  </a:ext>
                </a:extLst>
              </a:tr>
            </a:tbl>
          </a:graphicData>
        </a:graphic>
      </p:graphicFrame>
      <p:cxnSp>
        <p:nvCxnSpPr>
          <p:cNvPr id="8" name="Straight Connector 7">
            <a:extLst>
              <a:ext uri="{FF2B5EF4-FFF2-40B4-BE49-F238E27FC236}">
                <a16:creationId xmlns:a16="http://schemas.microsoft.com/office/drawing/2014/main" id="{5E031339-14A4-B693-3177-C43DABD8868F}"/>
              </a:ext>
            </a:extLst>
          </p:cNvPr>
          <p:cNvCxnSpPr>
            <a:cxnSpLocks/>
          </p:cNvCxnSpPr>
          <p:nvPr/>
        </p:nvCxnSpPr>
        <p:spPr>
          <a:xfrm>
            <a:off x="4572000" y="1351722"/>
            <a:ext cx="2536466"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9703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xit" presetSubtype="32" fill="hold" grpId="0" nodeType="clickEffect">
                                  <p:stCondLst>
                                    <p:cond delay="0"/>
                                  </p:stCondLst>
                                  <p:childTnLst>
                                    <p:animEffect transition="out" filter="circle(out)">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6" presetClass="exit" presetSubtype="32" fill="hold" nodeType="clickEffect">
                                  <p:stCondLst>
                                    <p:cond delay="0"/>
                                  </p:stCondLst>
                                  <p:childTnLst>
                                    <p:animEffect transition="out" filter="circle(out)">
                                      <p:cBhvr>
                                        <p:cTn id="11" dur="2000"/>
                                        <p:tgtEl>
                                          <p:spTgt spid="7"/>
                                        </p:tgtEl>
                                      </p:cBhvr>
                                    </p:animEffect>
                                    <p:set>
                                      <p:cBhvr>
                                        <p:cTn id="12"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6A059-0F85-D592-4335-789A5B8101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950FB1-0D7D-1C17-BF75-CCB81F92D8E7}"/>
              </a:ext>
            </a:extLst>
          </p:cNvPr>
          <p:cNvSpPr>
            <a:spLocks noGrp="1"/>
          </p:cNvSpPr>
          <p:nvPr>
            <p:ph type="title"/>
          </p:nvPr>
        </p:nvSpPr>
        <p:spPr>
          <a:xfrm>
            <a:off x="838199" y="142489"/>
            <a:ext cx="10515600" cy="1325563"/>
          </a:xfrm>
        </p:spPr>
        <p:txBody>
          <a:bodyPr/>
          <a:lstStyle/>
          <a:p>
            <a:pPr algn="just"/>
            <a:r>
              <a:rPr lang="en-IN" b="1" dirty="0">
                <a:latin typeface="Aptos Display" panose="020B0004020202020204" pitchFamily="34" charset="0"/>
              </a:rPr>
              <a:t>Journey Insights</a:t>
            </a:r>
          </a:p>
        </p:txBody>
      </p:sp>
      <p:graphicFrame>
        <p:nvGraphicFramePr>
          <p:cNvPr id="5" name="Table 4">
            <a:extLst>
              <a:ext uri="{FF2B5EF4-FFF2-40B4-BE49-F238E27FC236}">
                <a16:creationId xmlns:a16="http://schemas.microsoft.com/office/drawing/2014/main" id="{C96A5917-ED87-184E-96F1-32CD182D7844}"/>
              </a:ext>
            </a:extLst>
          </p:cNvPr>
          <p:cNvGraphicFramePr>
            <a:graphicFrameLocks noGrp="1"/>
          </p:cNvGraphicFramePr>
          <p:nvPr>
            <p:extLst>
              <p:ext uri="{D42A27DB-BD31-4B8C-83A1-F6EECF244321}">
                <p14:modId xmlns:p14="http://schemas.microsoft.com/office/powerpoint/2010/main" val="3429307560"/>
              </p:ext>
            </p:extLst>
          </p:nvPr>
        </p:nvGraphicFramePr>
        <p:xfrm>
          <a:off x="6750658" y="3428999"/>
          <a:ext cx="4691269" cy="2866845"/>
        </p:xfrm>
        <a:graphic>
          <a:graphicData uri="http://schemas.openxmlformats.org/drawingml/2006/table">
            <a:tbl>
              <a:tblPr firstRow="1" bandRow="1">
                <a:tableStyleId>{21E4AEA4-8DFA-4A89-87EB-49C32662AFE0}</a:tableStyleId>
              </a:tblPr>
              <a:tblGrid>
                <a:gridCol w="1548629">
                  <a:extLst>
                    <a:ext uri="{9D8B030D-6E8A-4147-A177-3AD203B41FA5}">
                      <a16:colId xmlns:a16="http://schemas.microsoft.com/office/drawing/2014/main" val="170237700"/>
                    </a:ext>
                  </a:extLst>
                </a:gridCol>
                <a:gridCol w="789442">
                  <a:extLst>
                    <a:ext uri="{9D8B030D-6E8A-4147-A177-3AD203B41FA5}">
                      <a16:colId xmlns:a16="http://schemas.microsoft.com/office/drawing/2014/main" val="3830574055"/>
                    </a:ext>
                  </a:extLst>
                </a:gridCol>
                <a:gridCol w="789442">
                  <a:extLst>
                    <a:ext uri="{9D8B030D-6E8A-4147-A177-3AD203B41FA5}">
                      <a16:colId xmlns:a16="http://schemas.microsoft.com/office/drawing/2014/main" val="3707215620"/>
                    </a:ext>
                  </a:extLst>
                </a:gridCol>
                <a:gridCol w="781878">
                  <a:extLst>
                    <a:ext uri="{9D8B030D-6E8A-4147-A177-3AD203B41FA5}">
                      <a16:colId xmlns:a16="http://schemas.microsoft.com/office/drawing/2014/main" val="3679087080"/>
                    </a:ext>
                  </a:extLst>
                </a:gridCol>
                <a:gridCol w="781878">
                  <a:extLst>
                    <a:ext uri="{9D8B030D-6E8A-4147-A177-3AD203B41FA5}">
                      <a16:colId xmlns:a16="http://schemas.microsoft.com/office/drawing/2014/main" val="760595070"/>
                    </a:ext>
                  </a:extLst>
                </a:gridCol>
              </a:tblGrid>
              <a:tr h="660674">
                <a:tc>
                  <a:txBody>
                    <a:bodyPr/>
                    <a:lstStyle/>
                    <a:p>
                      <a:pPr algn="ctr"/>
                      <a:r>
                        <a:rPr lang="en-IN" dirty="0"/>
                        <a:t>Payment Type</a:t>
                      </a:r>
                    </a:p>
                  </a:txBody>
                  <a:tcPr/>
                </a:tc>
                <a:tc gridSpan="2">
                  <a:txBody>
                    <a:bodyPr/>
                    <a:lstStyle/>
                    <a:p>
                      <a:pPr algn="ctr"/>
                      <a:r>
                        <a:rPr lang="en-IN" dirty="0"/>
                        <a:t>Fare Amount</a:t>
                      </a:r>
                    </a:p>
                  </a:txBody>
                  <a:tcPr/>
                </a:tc>
                <a:tc hMerge="1">
                  <a:txBody>
                    <a:bodyPr/>
                    <a:lstStyle/>
                    <a:p>
                      <a:endParaRPr lang="en-IN"/>
                    </a:p>
                  </a:txBody>
                  <a:tcPr/>
                </a:tc>
                <a:tc gridSpan="2">
                  <a:txBody>
                    <a:bodyPr/>
                    <a:lstStyle/>
                    <a:p>
                      <a:pPr algn="ctr"/>
                      <a:r>
                        <a:rPr lang="en-IN" dirty="0"/>
                        <a:t>Trip Distance</a:t>
                      </a:r>
                    </a:p>
                  </a:txBody>
                  <a:tcPr/>
                </a:tc>
                <a:tc hMerge="1">
                  <a:txBody>
                    <a:bodyPr/>
                    <a:lstStyle/>
                    <a:p>
                      <a:endParaRPr lang="en-IN"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629070952"/>
                  </a:ext>
                </a:extLst>
              </a:tr>
              <a:tr h="657875">
                <a:tc rowSpan="2">
                  <a:txBody>
                    <a:bodyPr/>
                    <a:lstStyle/>
                    <a:p>
                      <a:pPr algn="ctr">
                        <a:lnSpc>
                          <a:spcPct val="300000"/>
                        </a:lnSpc>
                      </a:pPr>
                      <a:r>
                        <a:rPr lang="en-IN" dirty="0"/>
                        <a:t>Card</a:t>
                      </a:r>
                    </a:p>
                  </a:txBody>
                  <a:tcPr/>
                </a:tc>
                <a:tc>
                  <a:txBody>
                    <a:bodyPr/>
                    <a:lstStyle/>
                    <a:p>
                      <a:pPr algn="ctr"/>
                      <a:r>
                        <a:rPr lang="en-IN" dirty="0"/>
                        <a:t>Mean</a:t>
                      </a:r>
                    </a:p>
                  </a:txBody>
                  <a:tcPr/>
                </a:tc>
                <a:tc>
                  <a:txBody>
                    <a:bodyPr/>
                    <a:lstStyle/>
                    <a:p>
                      <a:pPr algn="ctr"/>
                      <a:r>
                        <a:rPr lang="en-IN" dirty="0"/>
                        <a:t>Std</a:t>
                      </a:r>
                    </a:p>
                  </a:txBody>
                  <a:tcPr/>
                </a:tc>
                <a:tc>
                  <a:txBody>
                    <a:bodyPr/>
                    <a:lstStyle/>
                    <a:p>
                      <a:pPr algn="ctr"/>
                      <a:r>
                        <a:rPr lang="en-IN" dirty="0"/>
                        <a:t>Mean</a:t>
                      </a:r>
                    </a:p>
                  </a:txBody>
                  <a:tcPr/>
                </a:tc>
                <a:tc>
                  <a:txBody>
                    <a:bodyPr/>
                    <a:lstStyle/>
                    <a:p>
                      <a:pPr algn="ctr"/>
                      <a:r>
                        <a:rPr lang="en-IN" dirty="0"/>
                        <a:t>Std</a:t>
                      </a:r>
                    </a:p>
                  </a:txBody>
                  <a:tcPr/>
                </a:tc>
                <a:extLst>
                  <a:ext uri="{0D108BD9-81ED-4DB2-BD59-A6C34878D82A}">
                    <a16:rowId xmlns:a16="http://schemas.microsoft.com/office/drawing/2014/main" val="3730123608"/>
                  </a:ext>
                </a:extLst>
              </a:tr>
              <a:tr h="774148">
                <a:tc vMerge="1">
                  <a:txBody>
                    <a:bodyPr/>
                    <a:lstStyle/>
                    <a:p>
                      <a:endParaRPr lang="en-IN" dirty="0"/>
                    </a:p>
                  </a:txBody>
                  <a:tcPr/>
                </a:tc>
                <a:tc>
                  <a:txBody>
                    <a:bodyPr/>
                    <a:lstStyle/>
                    <a:p>
                      <a:pPr algn="ctr"/>
                      <a:r>
                        <a:rPr lang="en-IN" dirty="0"/>
                        <a:t>13.701903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effectLst/>
                        </a:rPr>
                        <a:t>6.506356</a:t>
                      </a:r>
                    </a:p>
                  </a:txBody>
                  <a:tcPr/>
                </a:tc>
                <a:tc>
                  <a:txBody>
                    <a:bodyPr/>
                    <a:lstStyle/>
                    <a:p>
                      <a:pPr algn="ctr" fontAlgn="ctr"/>
                      <a:r>
                        <a:rPr lang="en-IN" dirty="0">
                          <a:effectLst/>
                        </a:rPr>
                        <a:t>3.230729</a:t>
                      </a:r>
                    </a:p>
                  </a:txBody>
                  <a:tcPr anchor="ctr"/>
                </a:tc>
                <a:tc>
                  <a:txBody>
                    <a:bodyPr/>
                    <a:lstStyle/>
                    <a:p>
                      <a:pPr algn="ctr" fontAlgn="ctr"/>
                      <a:r>
                        <a:rPr lang="en-IN" dirty="0">
                          <a:effectLst/>
                        </a:rPr>
                        <a:t>2.320528</a:t>
                      </a:r>
                    </a:p>
                  </a:txBody>
                  <a:tcPr anchor="ctr"/>
                </a:tc>
                <a:extLst>
                  <a:ext uri="{0D108BD9-81ED-4DB2-BD59-A6C34878D82A}">
                    <a16:rowId xmlns:a16="http://schemas.microsoft.com/office/drawing/2014/main" val="1712652828"/>
                  </a:ext>
                </a:extLst>
              </a:tr>
              <a:tr h="774148">
                <a:tc>
                  <a:txBody>
                    <a:bodyPr/>
                    <a:lstStyle/>
                    <a:p>
                      <a:pPr algn="ctr"/>
                      <a:r>
                        <a:rPr lang="en-IN" dirty="0"/>
                        <a:t>Cash</a:t>
                      </a:r>
                    </a:p>
                  </a:txBody>
                  <a:tcPr/>
                </a:tc>
                <a:tc>
                  <a:txBody>
                    <a:bodyPr/>
                    <a:lstStyle/>
                    <a:p>
                      <a:pPr algn="ctr" fontAlgn="ctr"/>
                      <a:r>
                        <a:rPr lang="en-IN" dirty="0">
                          <a:effectLst/>
                        </a:rPr>
                        <a:t>12.250209</a:t>
                      </a:r>
                    </a:p>
                  </a:txBody>
                  <a:tcPr anchor="ctr"/>
                </a:tc>
                <a:tc>
                  <a:txBody>
                    <a:bodyPr/>
                    <a:lstStyle/>
                    <a:p>
                      <a:pPr algn="ctr" fontAlgn="ctr"/>
                      <a:r>
                        <a:rPr lang="en-IN" dirty="0">
                          <a:effectLst/>
                        </a:rPr>
                        <a:t>6.246104</a:t>
                      </a:r>
                    </a:p>
                  </a:txBody>
                  <a:tcPr anchor="ctr"/>
                </a:tc>
                <a:tc>
                  <a:txBody>
                    <a:bodyPr/>
                    <a:lstStyle/>
                    <a:p>
                      <a:pPr algn="ctr" fontAlgn="ctr"/>
                      <a:r>
                        <a:rPr lang="en-IN" dirty="0">
                          <a:effectLst/>
                        </a:rPr>
                        <a:t>2.803716</a:t>
                      </a:r>
                    </a:p>
                  </a:txBody>
                  <a:tcPr anchor="ctr"/>
                </a:tc>
                <a:tc>
                  <a:txBody>
                    <a:bodyPr/>
                    <a:lstStyle/>
                    <a:p>
                      <a:pPr algn="ctr" fontAlgn="ctr"/>
                      <a:r>
                        <a:rPr lang="en-IN" dirty="0">
                          <a:effectLst/>
                        </a:rPr>
                        <a:t>2.231871</a:t>
                      </a:r>
                    </a:p>
                  </a:txBody>
                  <a:tcPr anchor="ctr"/>
                </a:tc>
                <a:extLst>
                  <a:ext uri="{0D108BD9-81ED-4DB2-BD59-A6C34878D82A}">
                    <a16:rowId xmlns:a16="http://schemas.microsoft.com/office/drawing/2014/main" val="601880949"/>
                  </a:ext>
                </a:extLst>
              </a:tr>
            </a:tbl>
          </a:graphicData>
        </a:graphic>
      </p:graphicFrame>
      <p:sp>
        <p:nvSpPr>
          <p:cNvPr id="7" name="Content Placeholder 6">
            <a:extLst>
              <a:ext uri="{FF2B5EF4-FFF2-40B4-BE49-F238E27FC236}">
                <a16:creationId xmlns:a16="http://schemas.microsoft.com/office/drawing/2014/main" id="{B8C3BCA8-354F-7051-B3CE-27F1AFEDBF64}"/>
              </a:ext>
            </a:extLst>
          </p:cNvPr>
          <p:cNvSpPr>
            <a:spLocks noGrp="1"/>
          </p:cNvSpPr>
          <p:nvPr>
            <p:ph idx="1"/>
          </p:nvPr>
        </p:nvSpPr>
        <p:spPr>
          <a:xfrm>
            <a:off x="838199" y="1468052"/>
            <a:ext cx="10905878" cy="1935342"/>
          </a:xfrm>
        </p:spPr>
        <p:txBody>
          <a:bodyPr>
            <a:normAutofit/>
          </a:bodyPr>
          <a:lstStyle/>
          <a:p>
            <a:r>
              <a:rPr lang="en-US" sz="2000" dirty="0"/>
              <a:t>Customers using cards tend to have higher average trip distances and fare amounts compared to cash payments.</a:t>
            </a:r>
          </a:p>
          <a:p>
            <a:r>
              <a:rPr lang="en-US" sz="2000" dirty="0"/>
              <a:t>Higher fare amounts and longer trips are more commonly paid for using cards, suggesting a preference for cashless transactions in such cases.</a:t>
            </a:r>
          </a:p>
          <a:p>
            <a:r>
              <a:rPr lang="en-US" sz="2000" dirty="0"/>
              <a:t>This indicates that card payments are the preferred choice for longer and more expensive rides.</a:t>
            </a:r>
            <a:endParaRPr lang="en-IN" sz="2000" dirty="0"/>
          </a:p>
        </p:txBody>
      </p:sp>
      <p:pic>
        <p:nvPicPr>
          <p:cNvPr id="11" name="Picture 10">
            <a:extLst>
              <a:ext uri="{FF2B5EF4-FFF2-40B4-BE49-F238E27FC236}">
                <a16:creationId xmlns:a16="http://schemas.microsoft.com/office/drawing/2014/main" id="{7901626E-40A2-3150-D681-85225C190DA1}"/>
              </a:ext>
            </a:extLst>
          </p:cNvPr>
          <p:cNvPicPr>
            <a:picLocks noChangeAspect="1"/>
          </p:cNvPicPr>
          <p:nvPr/>
        </p:nvPicPr>
        <p:blipFill>
          <a:blip r:embed="rId2"/>
          <a:stretch>
            <a:fillRect/>
          </a:stretch>
        </p:blipFill>
        <p:spPr>
          <a:xfrm>
            <a:off x="838199" y="3454607"/>
            <a:ext cx="5697772" cy="28668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2" name="Straight Connector 11">
            <a:extLst>
              <a:ext uri="{FF2B5EF4-FFF2-40B4-BE49-F238E27FC236}">
                <a16:creationId xmlns:a16="http://schemas.microsoft.com/office/drawing/2014/main" id="{A50B7A67-069A-724D-E6B8-6DF2548856BB}"/>
              </a:ext>
            </a:extLst>
          </p:cNvPr>
          <p:cNvCxnSpPr>
            <a:cxnSpLocks/>
          </p:cNvCxnSpPr>
          <p:nvPr/>
        </p:nvCxnSpPr>
        <p:spPr>
          <a:xfrm>
            <a:off x="978010" y="1073427"/>
            <a:ext cx="3029447"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3507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1" presetClass="exit" presetSubtype="1" fill="hold" grpId="0" nodeType="clickEffect">
                                  <p:stCondLst>
                                    <p:cond delay="0"/>
                                  </p:stCondLst>
                                  <p:childTnLst>
                                    <p:animEffect transition="out" filter="wheel(1)">
                                      <p:cBhvr>
                                        <p:cTn id="19" dur="2000"/>
                                        <p:tgtEl>
                                          <p:spTgt spid="2"/>
                                        </p:tgtEl>
                                      </p:cBhvr>
                                    </p:animEffect>
                                    <p:set>
                                      <p:cBhvr>
                                        <p:cTn id="20" dur="1" fill="hold">
                                          <p:stCondLst>
                                            <p:cond delay="1999"/>
                                          </p:stCondLst>
                                        </p:cTn>
                                        <p:tgtEl>
                                          <p:spTgt spid="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31" presetClass="exit" presetSubtype="0" fill="hold" nodeType="clickEffect">
                                  <p:stCondLst>
                                    <p:cond delay="0"/>
                                  </p:stCondLst>
                                  <p:childTnLst>
                                    <p:anim calcmode="lin" valueType="num">
                                      <p:cBhvr>
                                        <p:cTn id="24" dur="1000"/>
                                        <p:tgtEl>
                                          <p:spTgt spid="12"/>
                                        </p:tgtEl>
                                        <p:attrNameLst>
                                          <p:attrName>ppt_w</p:attrName>
                                        </p:attrNameLst>
                                      </p:cBhvr>
                                      <p:tavLst>
                                        <p:tav tm="0">
                                          <p:val>
                                            <p:strVal val="ppt_w"/>
                                          </p:val>
                                        </p:tav>
                                        <p:tav tm="100000">
                                          <p:val>
                                            <p:fltVal val="0"/>
                                          </p:val>
                                        </p:tav>
                                      </p:tavLst>
                                    </p:anim>
                                    <p:anim calcmode="lin" valueType="num">
                                      <p:cBhvr>
                                        <p:cTn id="25" dur="1000"/>
                                        <p:tgtEl>
                                          <p:spTgt spid="12"/>
                                        </p:tgtEl>
                                        <p:attrNameLst>
                                          <p:attrName>ppt_h</p:attrName>
                                        </p:attrNameLst>
                                      </p:cBhvr>
                                      <p:tavLst>
                                        <p:tav tm="0">
                                          <p:val>
                                            <p:strVal val="ppt_h"/>
                                          </p:val>
                                        </p:tav>
                                        <p:tav tm="100000">
                                          <p:val>
                                            <p:fltVal val="0"/>
                                          </p:val>
                                        </p:tav>
                                      </p:tavLst>
                                    </p:anim>
                                    <p:anim calcmode="lin" valueType="num">
                                      <p:cBhvr>
                                        <p:cTn id="26" dur="1000"/>
                                        <p:tgtEl>
                                          <p:spTgt spid="12"/>
                                        </p:tgtEl>
                                        <p:attrNameLst>
                                          <p:attrName>style.rotation</p:attrName>
                                        </p:attrNameLst>
                                      </p:cBhvr>
                                      <p:tavLst>
                                        <p:tav tm="0">
                                          <p:val>
                                            <p:fltVal val="0"/>
                                          </p:val>
                                        </p:tav>
                                        <p:tav tm="100000">
                                          <p:val>
                                            <p:fltVal val="90"/>
                                          </p:val>
                                        </p:tav>
                                      </p:tavLst>
                                    </p:anim>
                                    <p:animEffect transition="out" filter="fade">
                                      <p:cBhvr>
                                        <p:cTn id="27" dur="1000"/>
                                        <p:tgtEl>
                                          <p:spTgt spid="12"/>
                                        </p:tgtEl>
                                      </p:cBhvr>
                                    </p:animEffect>
                                    <p:set>
                                      <p:cBhvr>
                                        <p:cTn id="28" dur="1" fill="hold">
                                          <p:stCondLst>
                                            <p:cond delay="999"/>
                                          </p:stCondLst>
                                        </p:cTn>
                                        <p:tgtEl>
                                          <p:spTgt spid="1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7">
                                            <p:txEl>
                                              <p:pRg st="0" end="0"/>
                                            </p:txEl>
                                          </p:spTgt>
                                        </p:tgtEl>
                                      </p:cBhvr>
                                    </p:animEffect>
                                    <p:set>
                                      <p:cBhvr>
                                        <p:cTn id="33" dur="1" fill="hold">
                                          <p:stCondLst>
                                            <p:cond delay="499"/>
                                          </p:stCondLst>
                                        </p:cTn>
                                        <p:tgtEl>
                                          <p:spTgt spid="7">
                                            <p:txEl>
                                              <p:pRg st="0" end="0"/>
                                            </p:txEl>
                                          </p:spTgt>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grpId="0" nodeType="clickEffect">
                                  <p:stCondLst>
                                    <p:cond delay="0"/>
                                  </p:stCondLst>
                                  <p:childTnLst>
                                    <p:animEffect transition="out" filter="fade">
                                      <p:cBhvr>
                                        <p:cTn id="37" dur="500"/>
                                        <p:tgtEl>
                                          <p:spTgt spid="7">
                                            <p:txEl>
                                              <p:pRg st="1" end="1"/>
                                            </p:txEl>
                                          </p:spTgt>
                                        </p:tgtEl>
                                      </p:cBhvr>
                                    </p:animEffect>
                                    <p:set>
                                      <p:cBhvr>
                                        <p:cTn id="38" dur="1" fill="hold">
                                          <p:stCondLst>
                                            <p:cond delay="499"/>
                                          </p:stCondLst>
                                        </p:cTn>
                                        <p:tgtEl>
                                          <p:spTgt spid="7">
                                            <p:txEl>
                                              <p:pRg st="1" end="1"/>
                                            </p:txEl>
                                          </p:spTgt>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7">
                                            <p:txEl>
                                              <p:pRg st="2" end="2"/>
                                            </p:txEl>
                                          </p:spTgt>
                                        </p:tgtEl>
                                      </p:cBhvr>
                                    </p:animEffect>
                                    <p:set>
                                      <p:cBhvr>
                                        <p:cTn id="43" dur="1" fill="hold">
                                          <p:stCondLst>
                                            <p:cond delay="499"/>
                                          </p:stCondLst>
                                        </p:cTn>
                                        <p:tgtEl>
                                          <p:spTgt spid="7">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6C5F0-5564-76BA-EDE1-B430ACCC57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D29A54-F999-53BD-DF46-7B799D1EEA4C}"/>
              </a:ext>
            </a:extLst>
          </p:cNvPr>
          <p:cNvSpPr>
            <a:spLocks noGrp="1"/>
          </p:cNvSpPr>
          <p:nvPr>
            <p:ph type="title"/>
          </p:nvPr>
        </p:nvSpPr>
        <p:spPr>
          <a:xfrm>
            <a:off x="739472" y="261758"/>
            <a:ext cx="10515600" cy="1325563"/>
          </a:xfrm>
        </p:spPr>
        <p:txBody>
          <a:bodyPr/>
          <a:lstStyle/>
          <a:p>
            <a:r>
              <a:rPr lang="en-IN" b="1" dirty="0">
                <a:latin typeface="Aptos Display" panose="020B0004020202020204" pitchFamily="34" charset="0"/>
              </a:rPr>
              <a:t>Preference of payment types</a:t>
            </a:r>
          </a:p>
        </p:txBody>
      </p:sp>
      <p:sp>
        <p:nvSpPr>
          <p:cNvPr id="3" name="Content Placeholder 2">
            <a:extLst>
              <a:ext uri="{FF2B5EF4-FFF2-40B4-BE49-F238E27FC236}">
                <a16:creationId xmlns:a16="http://schemas.microsoft.com/office/drawing/2014/main" id="{5D7CABCB-9C0A-0BA5-EF5E-EE5FDDFB0AF1}"/>
              </a:ext>
            </a:extLst>
          </p:cNvPr>
          <p:cNvSpPr>
            <a:spLocks noGrp="1"/>
          </p:cNvSpPr>
          <p:nvPr>
            <p:ph idx="1"/>
          </p:nvPr>
        </p:nvSpPr>
        <p:spPr>
          <a:xfrm>
            <a:off x="5057030" y="1690687"/>
            <a:ext cx="6655241" cy="4304595"/>
          </a:xfrm>
        </p:spPr>
        <p:txBody>
          <a:bodyPr>
            <a:normAutofit/>
          </a:bodyPr>
          <a:lstStyle/>
          <a:p>
            <a:pPr algn="just"/>
            <a:r>
              <a:rPr lang="en-US" sz="2400" dirty="0"/>
              <a:t>A majority of customers prefer card payments, making up 67.5% of all transactions, while cash payments account for 32.5%.</a:t>
            </a:r>
          </a:p>
          <a:p>
            <a:pPr algn="just"/>
            <a:r>
              <a:rPr lang="en-US" sz="2400" dirty="0"/>
              <a:t>This suggests that convenience, security, and possible incentives may drive customers toward using cards over cash.</a:t>
            </a:r>
          </a:p>
          <a:p>
            <a:pPr algn="just"/>
            <a:r>
              <a:rPr lang="en-US" sz="2400" dirty="0"/>
              <a:t>The strong preference for cashless transactions highlights the growing trend of digital payments in the market.</a:t>
            </a:r>
            <a:endParaRPr lang="en-IN" sz="2400" dirty="0"/>
          </a:p>
        </p:txBody>
      </p:sp>
      <p:pic>
        <p:nvPicPr>
          <p:cNvPr id="6" name="Picture 5">
            <a:extLst>
              <a:ext uri="{FF2B5EF4-FFF2-40B4-BE49-F238E27FC236}">
                <a16:creationId xmlns:a16="http://schemas.microsoft.com/office/drawing/2014/main" id="{04FC92B9-9150-B3CC-D026-AE9B2051CCB3}"/>
              </a:ext>
            </a:extLst>
          </p:cNvPr>
          <p:cNvPicPr>
            <a:picLocks noChangeAspect="1"/>
          </p:cNvPicPr>
          <p:nvPr/>
        </p:nvPicPr>
        <p:blipFill>
          <a:blip r:embed="rId2"/>
          <a:srcRect l="4867" t="8208" r="4728" b="2729"/>
          <a:stretch/>
        </p:blipFill>
        <p:spPr>
          <a:xfrm>
            <a:off x="739472" y="1690687"/>
            <a:ext cx="3959087" cy="3517142"/>
          </a:xfrm>
          <a:prstGeom prst="rect">
            <a:avLst/>
          </a:prstGeom>
          <a:ln>
            <a:noFill/>
          </a:ln>
          <a:effectLst>
            <a:outerShdw blurRad="190500" algn="tl" rotWithShape="0">
              <a:srgbClr val="000000">
                <a:alpha val="70000"/>
              </a:srgbClr>
            </a:outerShdw>
          </a:effectLst>
        </p:spPr>
      </p:pic>
      <p:cxnSp>
        <p:nvCxnSpPr>
          <p:cNvPr id="7" name="Straight Connector 6">
            <a:extLst>
              <a:ext uri="{FF2B5EF4-FFF2-40B4-BE49-F238E27FC236}">
                <a16:creationId xmlns:a16="http://schemas.microsoft.com/office/drawing/2014/main" id="{09E29C3E-05A0-5D3A-786E-7EBABAD30F5D}"/>
              </a:ext>
            </a:extLst>
          </p:cNvPr>
          <p:cNvCxnSpPr>
            <a:cxnSpLocks/>
          </p:cNvCxnSpPr>
          <p:nvPr/>
        </p:nvCxnSpPr>
        <p:spPr>
          <a:xfrm>
            <a:off x="850789" y="1192696"/>
            <a:ext cx="632128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0594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26" presetClass="entr" presetSubtype="0" fill="hold" grpId="0"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wipe(down)">
                                      <p:cBhvr>
                                        <p:cTn id="30" dur="580">
                                          <p:stCondLst>
                                            <p:cond delay="0"/>
                                          </p:stCondLst>
                                        </p:cTn>
                                        <p:tgtEl>
                                          <p:spTgt spid="3">
                                            <p:txEl>
                                              <p:pRg st="1" end="1"/>
                                            </p:txEl>
                                          </p:spTgt>
                                        </p:tgtEl>
                                      </p:cBhvr>
                                    </p:animEffect>
                                    <p:anim calcmode="lin" valueType="num">
                                      <p:cBhvr>
                                        <p:cTn id="31"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2"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3"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4"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5"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6" dur="26">
                                          <p:stCondLst>
                                            <p:cond delay="650"/>
                                          </p:stCondLst>
                                        </p:cTn>
                                        <p:tgtEl>
                                          <p:spTgt spid="3">
                                            <p:txEl>
                                              <p:pRg st="1" end="1"/>
                                            </p:txEl>
                                          </p:spTgt>
                                        </p:tgtEl>
                                      </p:cBhvr>
                                      <p:to x="100000" y="60000"/>
                                    </p:animScale>
                                    <p:animScale>
                                      <p:cBhvr>
                                        <p:cTn id="37" dur="166" decel="50000">
                                          <p:stCondLst>
                                            <p:cond delay="676"/>
                                          </p:stCondLst>
                                        </p:cTn>
                                        <p:tgtEl>
                                          <p:spTgt spid="3">
                                            <p:txEl>
                                              <p:pRg st="1" end="1"/>
                                            </p:txEl>
                                          </p:spTgt>
                                        </p:tgtEl>
                                      </p:cBhvr>
                                      <p:to x="100000" y="100000"/>
                                    </p:animScale>
                                    <p:animScale>
                                      <p:cBhvr>
                                        <p:cTn id="38" dur="26">
                                          <p:stCondLst>
                                            <p:cond delay="1312"/>
                                          </p:stCondLst>
                                        </p:cTn>
                                        <p:tgtEl>
                                          <p:spTgt spid="3">
                                            <p:txEl>
                                              <p:pRg st="1" end="1"/>
                                            </p:txEl>
                                          </p:spTgt>
                                        </p:tgtEl>
                                      </p:cBhvr>
                                      <p:to x="100000" y="80000"/>
                                    </p:animScale>
                                    <p:animScale>
                                      <p:cBhvr>
                                        <p:cTn id="39" dur="166" decel="50000">
                                          <p:stCondLst>
                                            <p:cond delay="1338"/>
                                          </p:stCondLst>
                                        </p:cTn>
                                        <p:tgtEl>
                                          <p:spTgt spid="3">
                                            <p:txEl>
                                              <p:pRg st="1" end="1"/>
                                            </p:txEl>
                                          </p:spTgt>
                                        </p:tgtEl>
                                      </p:cBhvr>
                                      <p:to x="100000" y="100000"/>
                                    </p:animScale>
                                    <p:animScale>
                                      <p:cBhvr>
                                        <p:cTn id="40" dur="26">
                                          <p:stCondLst>
                                            <p:cond delay="1642"/>
                                          </p:stCondLst>
                                        </p:cTn>
                                        <p:tgtEl>
                                          <p:spTgt spid="3">
                                            <p:txEl>
                                              <p:pRg st="1" end="1"/>
                                            </p:txEl>
                                          </p:spTgt>
                                        </p:tgtEl>
                                      </p:cBhvr>
                                      <p:to x="100000" y="90000"/>
                                    </p:animScale>
                                    <p:animScale>
                                      <p:cBhvr>
                                        <p:cTn id="41" dur="166" decel="50000">
                                          <p:stCondLst>
                                            <p:cond delay="1668"/>
                                          </p:stCondLst>
                                        </p:cTn>
                                        <p:tgtEl>
                                          <p:spTgt spid="3">
                                            <p:txEl>
                                              <p:pRg st="1" end="1"/>
                                            </p:txEl>
                                          </p:spTgt>
                                        </p:tgtEl>
                                      </p:cBhvr>
                                      <p:to x="100000" y="100000"/>
                                    </p:animScale>
                                    <p:animScale>
                                      <p:cBhvr>
                                        <p:cTn id="42" dur="26">
                                          <p:stCondLst>
                                            <p:cond delay="1808"/>
                                          </p:stCondLst>
                                        </p:cTn>
                                        <p:tgtEl>
                                          <p:spTgt spid="3">
                                            <p:txEl>
                                              <p:pRg st="1" end="1"/>
                                            </p:txEl>
                                          </p:spTgt>
                                        </p:tgtEl>
                                      </p:cBhvr>
                                      <p:to x="100000" y="95000"/>
                                    </p:animScale>
                                    <p:animScale>
                                      <p:cBhvr>
                                        <p:cTn id="43" dur="166" decel="50000">
                                          <p:stCondLst>
                                            <p:cond delay="1834"/>
                                          </p:stCondLst>
                                        </p:cTn>
                                        <p:tgtEl>
                                          <p:spTgt spid="3">
                                            <p:txEl>
                                              <p:pRg st="1" end="1"/>
                                            </p:txEl>
                                          </p:spTgt>
                                        </p:tgtEl>
                                      </p:cBhvr>
                                      <p:to x="100000" y="100000"/>
                                    </p:animScale>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animEffect transition="in" filter="wipe(down)">
                                      <p:cBhvr>
                                        <p:cTn id="48" dur="580">
                                          <p:stCondLst>
                                            <p:cond delay="0"/>
                                          </p:stCondLst>
                                        </p:cTn>
                                        <p:tgtEl>
                                          <p:spTgt spid="3">
                                            <p:txEl>
                                              <p:pRg st="2" end="2"/>
                                            </p:txEl>
                                          </p:spTgt>
                                        </p:tgtEl>
                                      </p:cBhvr>
                                    </p:animEffect>
                                    <p:anim calcmode="lin" valueType="num">
                                      <p:cBhvr>
                                        <p:cTn id="49"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4" dur="26">
                                          <p:stCondLst>
                                            <p:cond delay="650"/>
                                          </p:stCondLst>
                                        </p:cTn>
                                        <p:tgtEl>
                                          <p:spTgt spid="3">
                                            <p:txEl>
                                              <p:pRg st="2" end="2"/>
                                            </p:txEl>
                                          </p:spTgt>
                                        </p:tgtEl>
                                      </p:cBhvr>
                                      <p:to x="100000" y="60000"/>
                                    </p:animScale>
                                    <p:animScale>
                                      <p:cBhvr>
                                        <p:cTn id="55" dur="166" decel="50000">
                                          <p:stCondLst>
                                            <p:cond delay="676"/>
                                          </p:stCondLst>
                                        </p:cTn>
                                        <p:tgtEl>
                                          <p:spTgt spid="3">
                                            <p:txEl>
                                              <p:pRg st="2" end="2"/>
                                            </p:txEl>
                                          </p:spTgt>
                                        </p:tgtEl>
                                      </p:cBhvr>
                                      <p:to x="100000" y="100000"/>
                                    </p:animScale>
                                    <p:animScale>
                                      <p:cBhvr>
                                        <p:cTn id="56" dur="26">
                                          <p:stCondLst>
                                            <p:cond delay="1312"/>
                                          </p:stCondLst>
                                        </p:cTn>
                                        <p:tgtEl>
                                          <p:spTgt spid="3">
                                            <p:txEl>
                                              <p:pRg st="2" end="2"/>
                                            </p:txEl>
                                          </p:spTgt>
                                        </p:tgtEl>
                                      </p:cBhvr>
                                      <p:to x="100000" y="80000"/>
                                    </p:animScale>
                                    <p:animScale>
                                      <p:cBhvr>
                                        <p:cTn id="57" dur="166" decel="50000">
                                          <p:stCondLst>
                                            <p:cond delay="1338"/>
                                          </p:stCondLst>
                                        </p:cTn>
                                        <p:tgtEl>
                                          <p:spTgt spid="3">
                                            <p:txEl>
                                              <p:pRg st="2" end="2"/>
                                            </p:txEl>
                                          </p:spTgt>
                                        </p:tgtEl>
                                      </p:cBhvr>
                                      <p:to x="100000" y="100000"/>
                                    </p:animScale>
                                    <p:animScale>
                                      <p:cBhvr>
                                        <p:cTn id="58" dur="26">
                                          <p:stCondLst>
                                            <p:cond delay="1642"/>
                                          </p:stCondLst>
                                        </p:cTn>
                                        <p:tgtEl>
                                          <p:spTgt spid="3">
                                            <p:txEl>
                                              <p:pRg st="2" end="2"/>
                                            </p:txEl>
                                          </p:spTgt>
                                        </p:tgtEl>
                                      </p:cBhvr>
                                      <p:to x="100000" y="90000"/>
                                    </p:animScale>
                                    <p:animScale>
                                      <p:cBhvr>
                                        <p:cTn id="59" dur="166" decel="50000">
                                          <p:stCondLst>
                                            <p:cond delay="1668"/>
                                          </p:stCondLst>
                                        </p:cTn>
                                        <p:tgtEl>
                                          <p:spTgt spid="3">
                                            <p:txEl>
                                              <p:pRg st="2" end="2"/>
                                            </p:txEl>
                                          </p:spTgt>
                                        </p:tgtEl>
                                      </p:cBhvr>
                                      <p:to x="100000" y="100000"/>
                                    </p:animScale>
                                    <p:animScale>
                                      <p:cBhvr>
                                        <p:cTn id="60" dur="26">
                                          <p:stCondLst>
                                            <p:cond delay="1808"/>
                                          </p:stCondLst>
                                        </p:cTn>
                                        <p:tgtEl>
                                          <p:spTgt spid="3">
                                            <p:txEl>
                                              <p:pRg st="2" end="2"/>
                                            </p:txEl>
                                          </p:spTgt>
                                        </p:tgtEl>
                                      </p:cBhvr>
                                      <p:to x="100000" y="95000"/>
                                    </p:animScale>
                                    <p:animScale>
                                      <p:cBhvr>
                                        <p:cTn id="61" dur="166" decel="50000">
                                          <p:stCondLst>
                                            <p:cond delay="1834"/>
                                          </p:stCondLst>
                                        </p:cTn>
                                        <p:tgtEl>
                                          <p:spTgt spid="3">
                                            <p:txEl>
                                              <p:pRg st="2" end="2"/>
                                            </p:txEl>
                                          </p:spTgt>
                                        </p:tgtEl>
                                      </p:cBhvr>
                                      <p:to x="100000" y="100000"/>
                                    </p:animScale>
                                  </p:childTnLst>
                                </p:cTn>
                              </p:par>
                            </p:childTnLst>
                          </p:cTn>
                        </p:par>
                      </p:childTnLst>
                    </p:cTn>
                  </p:par>
                  <p:par>
                    <p:cTn id="62" fill="hold">
                      <p:stCondLst>
                        <p:cond delay="indefinite"/>
                      </p:stCondLst>
                      <p:childTnLst>
                        <p:par>
                          <p:cTn id="63" fill="hold">
                            <p:stCondLst>
                              <p:cond delay="0"/>
                            </p:stCondLst>
                            <p:childTnLst>
                              <p:par>
                                <p:cTn id="64" presetID="16" presetClass="exit" presetSubtype="21" fill="hold" grpId="0" nodeType="clickEffect">
                                  <p:stCondLst>
                                    <p:cond delay="0"/>
                                  </p:stCondLst>
                                  <p:childTnLst>
                                    <p:animEffect transition="out" filter="barn(inVertical)">
                                      <p:cBhvr>
                                        <p:cTn id="65" dur="500"/>
                                        <p:tgtEl>
                                          <p:spTgt spid="2"/>
                                        </p:tgtEl>
                                      </p:cBhvr>
                                    </p:animEffect>
                                    <p:set>
                                      <p:cBhvr>
                                        <p:cTn id="66"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FBB1B-A57A-1151-7868-2825DFCCA74F}"/>
              </a:ext>
            </a:extLst>
          </p:cNvPr>
          <p:cNvSpPr>
            <a:spLocks noGrp="1"/>
          </p:cNvSpPr>
          <p:nvPr>
            <p:ph type="title"/>
          </p:nvPr>
        </p:nvSpPr>
        <p:spPr>
          <a:xfrm>
            <a:off x="838200" y="190196"/>
            <a:ext cx="10515600" cy="1325563"/>
          </a:xfrm>
        </p:spPr>
        <p:txBody>
          <a:bodyPr/>
          <a:lstStyle/>
          <a:p>
            <a:r>
              <a:rPr lang="en-IN" b="1" dirty="0">
                <a:latin typeface="Aptos Display" panose="020B0004020202020204" pitchFamily="34" charset="0"/>
              </a:rPr>
              <a:t>Passenger Count Analysis</a:t>
            </a:r>
          </a:p>
        </p:txBody>
      </p:sp>
      <p:sp>
        <p:nvSpPr>
          <p:cNvPr id="3" name="Content Placeholder 2">
            <a:extLst>
              <a:ext uri="{FF2B5EF4-FFF2-40B4-BE49-F238E27FC236}">
                <a16:creationId xmlns:a16="http://schemas.microsoft.com/office/drawing/2014/main" id="{1934CFA9-010C-5359-C186-69920CA0DB20}"/>
              </a:ext>
            </a:extLst>
          </p:cNvPr>
          <p:cNvSpPr>
            <a:spLocks noGrp="1"/>
          </p:cNvSpPr>
          <p:nvPr>
            <p:ph idx="1"/>
          </p:nvPr>
        </p:nvSpPr>
        <p:spPr>
          <a:xfrm>
            <a:off x="523792" y="1284936"/>
            <a:ext cx="11144416" cy="2531690"/>
          </a:xfrm>
        </p:spPr>
        <p:txBody>
          <a:bodyPr>
            <a:normAutofit lnSpcReduction="10000"/>
          </a:bodyPr>
          <a:lstStyle/>
          <a:p>
            <a:pPr algn="just">
              <a:buFont typeface="Arial" panose="020B0604020202020204" pitchFamily="34" charset="0"/>
              <a:buChar char="•"/>
            </a:pPr>
            <a:r>
              <a:rPr lang="en-US" sz="2000" b="1" dirty="0"/>
              <a:t>Card Transactions:</a:t>
            </a:r>
            <a:r>
              <a:rPr lang="en-US" sz="2000" dirty="0"/>
              <a:t> Single-passenger rides (</a:t>
            </a:r>
            <a:r>
              <a:rPr lang="en-US" sz="2000" i="1" dirty="0" err="1"/>
              <a:t>passenger_count</a:t>
            </a:r>
            <a:r>
              <a:rPr lang="en-US" sz="2000" i="1" dirty="0"/>
              <a:t> = 1</a:t>
            </a:r>
            <a:r>
              <a:rPr lang="en-US" sz="2000" dirty="0"/>
              <a:t>) dominate card payments, representing </a:t>
            </a:r>
            <a:r>
              <a:rPr lang="en-US" sz="2000" b="1" dirty="0"/>
              <a:t>40.08%</a:t>
            </a:r>
            <a:r>
              <a:rPr lang="en-US" sz="2000" dirty="0"/>
              <a:t> of all card-based transactions. This indicates a strong preference for card payments among solo travelers.</a:t>
            </a:r>
          </a:p>
          <a:p>
            <a:pPr algn="just">
              <a:buFont typeface="Arial" panose="020B0604020202020204" pitchFamily="34" charset="0"/>
              <a:buChar char="•"/>
            </a:pPr>
            <a:r>
              <a:rPr lang="en-US" sz="2000" b="1" dirty="0"/>
              <a:t>Cash Transactions:</a:t>
            </a:r>
            <a:r>
              <a:rPr lang="en-US" sz="2000" dirty="0"/>
              <a:t> Similarly, cash payments are primarily associated with single-passenger trips, accounting for </a:t>
            </a:r>
            <a:r>
              <a:rPr lang="en-US" sz="2000" b="1" dirty="0"/>
              <a:t>20.04%</a:t>
            </a:r>
            <a:r>
              <a:rPr lang="en-US" sz="2000" dirty="0"/>
              <a:t> of all cash transactions.</a:t>
            </a:r>
          </a:p>
          <a:p>
            <a:pPr algn="just">
              <a:buFont typeface="Arial" panose="020B0604020202020204" pitchFamily="34" charset="0"/>
              <a:buChar char="•"/>
            </a:pPr>
            <a:r>
              <a:rPr lang="en-US" sz="2000" b="1" dirty="0"/>
              <a:t>Behavioral Insights:</a:t>
            </a:r>
            <a:r>
              <a:rPr lang="en-US" sz="2000" dirty="0"/>
              <a:t> As the passenger count increases, the percentage of transactions steadily declines. This suggests that larger groups may prefer alternative transportation methods or payment options outside the traditional taxi system.</a:t>
            </a:r>
          </a:p>
        </p:txBody>
      </p:sp>
      <p:pic>
        <p:nvPicPr>
          <p:cNvPr id="5" name="Picture 4">
            <a:extLst>
              <a:ext uri="{FF2B5EF4-FFF2-40B4-BE49-F238E27FC236}">
                <a16:creationId xmlns:a16="http://schemas.microsoft.com/office/drawing/2014/main" id="{242CD7B4-1D04-60E2-717D-51B08C3348F9}"/>
              </a:ext>
            </a:extLst>
          </p:cNvPr>
          <p:cNvPicPr>
            <a:picLocks noChangeAspect="1"/>
          </p:cNvPicPr>
          <p:nvPr/>
        </p:nvPicPr>
        <p:blipFill>
          <a:blip r:embed="rId2"/>
          <a:stretch>
            <a:fillRect/>
          </a:stretch>
        </p:blipFill>
        <p:spPr>
          <a:xfrm>
            <a:off x="1880596" y="3689049"/>
            <a:ext cx="8430807" cy="2613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 name="Straight Connector 5">
            <a:extLst>
              <a:ext uri="{FF2B5EF4-FFF2-40B4-BE49-F238E27FC236}">
                <a16:creationId xmlns:a16="http://schemas.microsoft.com/office/drawing/2014/main" id="{5CCB9F95-F080-053A-0182-E2FEA34AB724}"/>
              </a:ext>
            </a:extLst>
          </p:cNvPr>
          <p:cNvCxnSpPr>
            <a:cxnSpLocks/>
          </p:cNvCxnSpPr>
          <p:nvPr/>
        </p:nvCxnSpPr>
        <p:spPr>
          <a:xfrm>
            <a:off x="954269" y="1113182"/>
            <a:ext cx="5390872"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3623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3">
                                            <p:txEl>
                                              <p:pRg st="1" end="1"/>
                                            </p:txEl>
                                          </p:spTgt>
                                        </p:tgtEl>
                                      </p:cBhvr>
                                    </p:animEffect>
                                    <p:set>
                                      <p:cBhvr>
                                        <p:cTn id="12" dur="1" fill="hold">
                                          <p:stCondLst>
                                            <p:cond delay="499"/>
                                          </p:stCondLst>
                                        </p:cTn>
                                        <p:tgtEl>
                                          <p:spTgt spid="3">
                                            <p:txEl>
                                              <p:pRg st="1" end="1"/>
                                            </p:txEl>
                                          </p:spTgt>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4" fill="hold" grpId="0" nodeType="clickEffect">
                                  <p:stCondLst>
                                    <p:cond delay="0"/>
                                  </p:stCondLst>
                                  <p:childTnLst>
                                    <p:animEffect transition="out" filter="wipe(down)">
                                      <p:cBhvr>
                                        <p:cTn id="16" dur="500"/>
                                        <p:tgtEl>
                                          <p:spTgt spid="3">
                                            <p:txEl>
                                              <p:pRg st="2" end="2"/>
                                            </p:txEl>
                                          </p:spTgt>
                                        </p:tgtEl>
                                      </p:cBhvr>
                                    </p:animEffect>
                                    <p:set>
                                      <p:cBhvr>
                                        <p:cTn id="17" dur="1" fill="hold">
                                          <p:stCondLst>
                                            <p:cond delay="499"/>
                                          </p:stCondLst>
                                        </p:cTn>
                                        <p:tgtEl>
                                          <p:spTgt spid="3">
                                            <p:txEl>
                                              <p:pRg st="2" end="2"/>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grpId="0" nodeType="clickEffect">
                                  <p:stCondLst>
                                    <p:cond delay="0"/>
                                  </p:stCondLst>
                                  <p:childTnLst>
                                    <p:anim calcmode="lin" valueType="num">
                                      <p:cBhvr additive="base">
                                        <p:cTn id="26" dur="500"/>
                                        <p:tgtEl>
                                          <p:spTgt spid="2"/>
                                        </p:tgtEl>
                                        <p:attrNameLst>
                                          <p:attrName>ppt_x</p:attrName>
                                        </p:attrNameLst>
                                      </p:cBhvr>
                                      <p:tavLst>
                                        <p:tav tm="0">
                                          <p:val>
                                            <p:strVal val="ppt_x"/>
                                          </p:val>
                                        </p:tav>
                                        <p:tav tm="100000">
                                          <p:val>
                                            <p:strVal val="ppt_x"/>
                                          </p:val>
                                        </p:tav>
                                      </p:tavLst>
                                    </p:anim>
                                    <p:anim calcmode="lin" valueType="num">
                                      <p:cBhvr additive="base">
                                        <p:cTn id="27" dur="500"/>
                                        <p:tgtEl>
                                          <p:spTgt spid="2"/>
                                        </p:tgtEl>
                                        <p:attrNameLst>
                                          <p:attrName>ppt_y</p:attrName>
                                        </p:attrNameLst>
                                      </p:cBhvr>
                                      <p:tavLst>
                                        <p:tav tm="0">
                                          <p:val>
                                            <p:strVal val="ppt_y"/>
                                          </p:val>
                                        </p:tav>
                                        <p:tav tm="100000">
                                          <p:val>
                                            <p:strVal val="1+ppt_h/2"/>
                                          </p:val>
                                        </p:tav>
                                      </p:tavLst>
                                    </p:anim>
                                    <p:set>
                                      <p:cBhvr>
                                        <p:cTn id="28" dur="1" fill="hold">
                                          <p:stCondLst>
                                            <p:cond delay="499"/>
                                          </p:stCondLst>
                                        </p:cTn>
                                        <p:tgtEl>
                                          <p:spTgt spid="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6"/>
                                        </p:tgtEl>
                                        <p:attrNameLst>
                                          <p:attrName>ppt_x</p:attrName>
                                        </p:attrNameLst>
                                      </p:cBhvr>
                                      <p:tavLst>
                                        <p:tav tm="0">
                                          <p:val>
                                            <p:strVal val="ppt_x"/>
                                          </p:val>
                                        </p:tav>
                                        <p:tav tm="100000">
                                          <p:val>
                                            <p:strVal val="ppt_x"/>
                                          </p:val>
                                        </p:tav>
                                      </p:tavLst>
                                    </p:anim>
                                    <p:anim calcmode="lin" valueType="num">
                                      <p:cBhvr additive="base">
                                        <p:cTn id="33" dur="500"/>
                                        <p:tgtEl>
                                          <p:spTgt spid="6"/>
                                        </p:tgtEl>
                                        <p:attrNameLst>
                                          <p:attrName>ppt_y</p:attrName>
                                        </p:attrNameLst>
                                      </p:cBhvr>
                                      <p:tavLst>
                                        <p:tav tm="0">
                                          <p:val>
                                            <p:strVal val="ppt_y"/>
                                          </p:val>
                                        </p:tav>
                                        <p:tav tm="100000">
                                          <p:val>
                                            <p:strVal val="1+ppt_h/2"/>
                                          </p:val>
                                        </p:tav>
                                      </p:tavLst>
                                    </p:anim>
                                    <p:set>
                                      <p:cBhvr>
                                        <p:cTn id="3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758</Words>
  <Application>Microsoft Office PowerPoint</Application>
  <PresentationFormat>Widescreen</PresentationFormat>
  <Paragraphs>74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 Display</vt:lpstr>
      <vt:lpstr>Arial</vt:lpstr>
      <vt:lpstr>Bell MT</vt:lpstr>
      <vt:lpstr>Calibri</vt:lpstr>
      <vt:lpstr>Calibri Light</vt:lpstr>
      <vt:lpstr>Office Theme</vt:lpstr>
      <vt:lpstr>Maximizing Revenue for Drivers</vt:lpstr>
      <vt:lpstr>AGENDA</vt:lpstr>
      <vt:lpstr>Problem Statement</vt:lpstr>
      <vt:lpstr>Research Question</vt:lpstr>
      <vt:lpstr>Data Overview</vt:lpstr>
      <vt:lpstr>Methodology</vt:lpstr>
      <vt:lpstr>Journey Insights</vt:lpstr>
      <vt:lpstr>Preference of payment types</vt:lpstr>
      <vt:lpstr>Passenger Count Analysis</vt:lpstr>
      <vt:lpstr>Hypothesis Testing</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Subhayan Basu</dc:creator>
  <cp:lastModifiedBy>Subhayan Basu</cp:lastModifiedBy>
  <cp:revision>1</cp:revision>
  <dcterms:created xsi:type="dcterms:W3CDTF">2025-03-31T22:37:35Z</dcterms:created>
  <dcterms:modified xsi:type="dcterms:W3CDTF">2025-04-01T13:07:04Z</dcterms:modified>
</cp:coreProperties>
</file>