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8"/>
  </p:notesMasterIdLst>
  <p:sldIdLst>
    <p:sldId id="256" r:id="rId2"/>
    <p:sldId id="258" r:id="rId3"/>
    <p:sldId id="259" r:id="rId4"/>
    <p:sldId id="262" r:id="rId5"/>
    <p:sldId id="263" r:id="rId6"/>
    <p:sldId id="264" r:id="rId7"/>
    <p:sldId id="265" r:id="rId8"/>
    <p:sldId id="266" r:id="rId9"/>
    <p:sldId id="267"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D053410-1081-4F32-921A-7DB7D553390F}">
          <p14:sldIdLst>
            <p14:sldId id="256"/>
            <p14:sldId id="258"/>
            <p14:sldId id="259"/>
            <p14:sldId id="262"/>
            <p14:sldId id="263"/>
            <p14:sldId id="264"/>
            <p14:sldId id="265"/>
            <p14:sldId id="266"/>
            <p14:sldId id="267"/>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81" d="100"/>
          <a:sy n="81"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DDDCB-BCCF-454A-83E8-F08C401ADF3E}" type="datetimeFigureOut">
              <a:rPr lang="en-IN" smtClean="0"/>
              <a:t>18-01-2023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99847-5DAE-4C41-8878-0A72690DB3B5}" type="slidenum">
              <a:rPr lang="en-IN" smtClean="0"/>
              <a:t>‹#›</a:t>
            </a:fld>
            <a:endParaRPr lang="en-IN" dirty="0"/>
          </a:p>
        </p:txBody>
      </p:sp>
    </p:spTree>
    <p:extLst>
      <p:ext uri="{BB962C8B-B14F-4D97-AF65-F5344CB8AC3E}">
        <p14:creationId xmlns:p14="http://schemas.microsoft.com/office/powerpoint/2010/main" val="305156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29DEF7-11DD-4FF5-8495-412CD32A1CFB}" type="datetime1">
              <a:rPr lang="en-IN" smtClean="0"/>
              <a:t>18-01-2023</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IN" dirty="0"/>
              <a:t>Submitted by Subhamita K</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7321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CF990-1431-45E0-ADDD-DD845007F760}" type="datetime1">
              <a:rPr lang="en-IN" smtClean="0"/>
              <a:t>18-01-2023</a:t>
            </a:fld>
            <a:endParaRPr lang="en-IN" dirty="0"/>
          </a:p>
        </p:txBody>
      </p:sp>
      <p:sp>
        <p:nvSpPr>
          <p:cNvPr id="6" name="Footer Placeholder 5"/>
          <p:cNvSpPr>
            <a:spLocks noGrp="1"/>
          </p:cNvSpPr>
          <p:nvPr>
            <p:ph type="ftr" sz="quarter" idx="11"/>
          </p:nvPr>
        </p:nvSpPr>
        <p:spPr/>
        <p:txBody>
          <a:bodyPr/>
          <a:lstStyle/>
          <a:p>
            <a:r>
              <a:rPr lang="en-IN" dirty="0"/>
              <a:t>Submitted by Subhamita K</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56932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CD9D22-4E3C-4B4C-A53D-A87BA70C6E31}"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141325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02DC23-15E5-4DA0-A371-1DFE089F0FC8}"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433250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30B8D-8CCA-48FC-898D-600856A2B12C}"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2558508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BD8E3B-5C18-483A-852C-47940433BB01}" type="datetime1">
              <a:rPr lang="en-IN" smtClean="0"/>
              <a:t>18-01-2023</a:t>
            </a:fld>
            <a:endParaRPr lang="en-IN" dirty="0"/>
          </a:p>
        </p:txBody>
      </p:sp>
      <p:sp>
        <p:nvSpPr>
          <p:cNvPr id="8" name="Footer Placeholder 7"/>
          <p:cNvSpPr>
            <a:spLocks noGrp="1"/>
          </p:cNvSpPr>
          <p:nvPr>
            <p:ph type="ftr" sz="quarter" idx="11"/>
          </p:nvPr>
        </p:nvSpPr>
        <p:spPr/>
        <p:txBody>
          <a:bodyPr/>
          <a:lstStyle/>
          <a:p>
            <a:r>
              <a:rPr lang="en-IN" dirty="0"/>
              <a:t>Submitted by Subhamita K</a:t>
            </a:r>
          </a:p>
        </p:txBody>
      </p:sp>
      <p:sp>
        <p:nvSpPr>
          <p:cNvPr id="9" name="Slide Number Placeholder 8"/>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178035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F6C0EE-5483-420F-94C3-4A489B2A1760}" type="datetime1">
              <a:rPr lang="en-IN" smtClean="0"/>
              <a:t>18-01-2023</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r>
              <a:rPr lang="en-IN" dirty="0"/>
              <a:t>Submitted by Subhamita K</a:t>
            </a:r>
          </a:p>
        </p:txBody>
      </p:sp>
      <p:sp>
        <p:nvSpPr>
          <p:cNvPr id="9" name="Slide Number Placeholder 8"/>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75163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394F213-6EAD-40D5-ACA6-8B22A377D64F}"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423157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519E44-401D-448B-9BD6-E2AE47B0E9EF}"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90516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8AC3F-9FA8-4076-90B6-6D27CAB63B69}"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15844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AD3F0-1496-4AD6-8827-EFB62F44CDAC}" type="datetime1">
              <a:rPr lang="en-IN" smtClean="0"/>
              <a:t>18-01-2023</a:t>
            </a:fld>
            <a:endParaRPr lang="en-IN" dirty="0"/>
          </a:p>
        </p:txBody>
      </p:sp>
      <p:sp>
        <p:nvSpPr>
          <p:cNvPr id="5" name="Footer Placeholder 4"/>
          <p:cNvSpPr>
            <a:spLocks noGrp="1"/>
          </p:cNvSpPr>
          <p:nvPr>
            <p:ph type="ftr" sz="quarter" idx="11"/>
          </p:nvPr>
        </p:nvSpPr>
        <p:spPr/>
        <p:txBody>
          <a:bodyPr/>
          <a:lstStyle/>
          <a:p>
            <a:r>
              <a:rPr lang="en-IN" dirty="0"/>
              <a:t>Submitted by Subhamita K</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289053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E93E5-786F-414E-A5C8-D79D9DE5331B}" type="datetime1">
              <a:rPr lang="en-IN" smtClean="0"/>
              <a:t>18-01-2023</a:t>
            </a:fld>
            <a:endParaRPr lang="en-IN" dirty="0"/>
          </a:p>
        </p:txBody>
      </p:sp>
      <p:sp>
        <p:nvSpPr>
          <p:cNvPr id="6" name="Footer Placeholder 5"/>
          <p:cNvSpPr>
            <a:spLocks noGrp="1"/>
          </p:cNvSpPr>
          <p:nvPr>
            <p:ph type="ftr" sz="quarter" idx="11"/>
          </p:nvPr>
        </p:nvSpPr>
        <p:spPr/>
        <p:txBody>
          <a:bodyPr/>
          <a:lstStyle/>
          <a:p>
            <a:r>
              <a:rPr lang="en-IN" dirty="0"/>
              <a:t>Submitted by Subhamita K</a:t>
            </a:r>
          </a:p>
        </p:txBody>
      </p:sp>
      <p:sp>
        <p:nvSpPr>
          <p:cNvPr id="7" name="Slide Number Placeholder 6"/>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98942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2F796-C165-4DB3-ADC6-DA38BD7A065B}" type="datetime1">
              <a:rPr lang="en-IN" smtClean="0"/>
              <a:t>18-01-2023</a:t>
            </a:fld>
            <a:endParaRPr lang="en-IN" dirty="0"/>
          </a:p>
        </p:txBody>
      </p:sp>
      <p:sp>
        <p:nvSpPr>
          <p:cNvPr id="8" name="Footer Placeholder 7"/>
          <p:cNvSpPr>
            <a:spLocks noGrp="1"/>
          </p:cNvSpPr>
          <p:nvPr>
            <p:ph type="ftr" sz="quarter" idx="11"/>
          </p:nvPr>
        </p:nvSpPr>
        <p:spPr/>
        <p:txBody>
          <a:bodyPr/>
          <a:lstStyle/>
          <a:p>
            <a:r>
              <a:rPr lang="en-IN" dirty="0"/>
              <a:t>Submitted by Subhamita K</a:t>
            </a:r>
          </a:p>
        </p:txBody>
      </p:sp>
      <p:sp>
        <p:nvSpPr>
          <p:cNvPr id="9" name="Slide Number Placeholder 8"/>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21839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C2F09-924C-47ED-BA0D-AC0C7C9E70AB}" type="datetime1">
              <a:rPr lang="en-IN" smtClean="0"/>
              <a:t>18-01-2023</a:t>
            </a:fld>
            <a:endParaRPr lang="en-IN" dirty="0"/>
          </a:p>
        </p:txBody>
      </p:sp>
      <p:sp>
        <p:nvSpPr>
          <p:cNvPr id="4" name="Footer Placeholder 3"/>
          <p:cNvSpPr>
            <a:spLocks noGrp="1"/>
          </p:cNvSpPr>
          <p:nvPr>
            <p:ph type="ftr" sz="quarter" idx="11"/>
          </p:nvPr>
        </p:nvSpPr>
        <p:spPr/>
        <p:txBody>
          <a:bodyPr/>
          <a:lstStyle/>
          <a:p>
            <a:r>
              <a:rPr lang="en-IN" dirty="0"/>
              <a:t>Submitted by Subhamita K</a:t>
            </a:r>
          </a:p>
        </p:txBody>
      </p:sp>
      <p:sp>
        <p:nvSpPr>
          <p:cNvPr id="5" name="Slide Number Placeholder 4"/>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69313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542E2-296F-441F-BDF6-93324EB254D8}" type="datetime1">
              <a:rPr lang="en-IN" smtClean="0"/>
              <a:t>18-01-2023</a:t>
            </a:fld>
            <a:endParaRPr lang="en-IN" dirty="0"/>
          </a:p>
        </p:txBody>
      </p:sp>
      <p:sp>
        <p:nvSpPr>
          <p:cNvPr id="3" name="Footer Placeholder 2"/>
          <p:cNvSpPr>
            <a:spLocks noGrp="1"/>
          </p:cNvSpPr>
          <p:nvPr>
            <p:ph type="ftr" sz="quarter" idx="11"/>
          </p:nvPr>
        </p:nvSpPr>
        <p:spPr/>
        <p:txBody>
          <a:bodyPr/>
          <a:lstStyle/>
          <a:p>
            <a:r>
              <a:rPr lang="en-IN" dirty="0"/>
              <a:t>Submitted by Subhamita K</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166098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F6925-D618-410E-BC3D-CD9CFE34A700}" type="datetime1">
              <a:rPr lang="en-IN" smtClean="0"/>
              <a:t>18-01-2023</a:t>
            </a:fld>
            <a:endParaRPr lang="en-IN" dirty="0"/>
          </a:p>
        </p:txBody>
      </p:sp>
      <p:sp>
        <p:nvSpPr>
          <p:cNvPr id="6" name="Footer Placeholder 5"/>
          <p:cNvSpPr>
            <a:spLocks noGrp="1"/>
          </p:cNvSpPr>
          <p:nvPr>
            <p:ph type="ftr" sz="quarter" idx="11"/>
          </p:nvPr>
        </p:nvSpPr>
        <p:spPr/>
        <p:txBody>
          <a:bodyPr/>
          <a:lstStyle/>
          <a:p>
            <a:r>
              <a:rPr lang="en-IN" dirty="0"/>
              <a:t>Submitted by Subhamita K</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57249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6F192-AE4F-424D-9514-20B36EF69C5F}" type="datetime1">
              <a:rPr lang="en-IN" smtClean="0"/>
              <a:t>18-01-2023</a:t>
            </a:fld>
            <a:endParaRPr lang="en-IN" dirty="0"/>
          </a:p>
        </p:txBody>
      </p:sp>
      <p:sp>
        <p:nvSpPr>
          <p:cNvPr id="6" name="Footer Placeholder 5"/>
          <p:cNvSpPr>
            <a:spLocks noGrp="1"/>
          </p:cNvSpPr>
          <p:nvPr>
            <p:ph type="ftr" sz="quarter" idx="11"/>
          </p:nvPr>
        </p:nvSpPr>
        <p:spPr/>
        <p:txBody>
          <a:bodyPr/>
          <a:lstStyle/>
          <a:p>
            <a:r>
              <a:rPr lang="en-US" dirty="0"/>
              <a:t>Submitted by Subhamita K</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EFF1-DB36-4307-887F-786A157E9C73}" type="slidenum">
              <a:rPr lang="en-IN" smtClean="0"/>
              <a:t>‹#›</a:t>
            </a:fld>
            <a:endParaRPr lang="en-IN" dirty="0"/>
          </a:p>
        </p:txBody>
      </p:sp>
    </p:spTree>
    <p:extLst>
      <p:ext uri="{BB962C8B-B14F-4D97-AF65-F5344CB8AC3E}">
        <p14:creationId xmlns:p14="http://schemas.microsoft.com/office/powerpoint/2010/main" val="311433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AE5F62-4BCA-4B5E-A0D7-E19720B804E7}" type="datetime1">
              <a:rPr lang="en-IN" smtClean="0"/>
              <a:t>18-01-2023</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IN" dirty="0"/>
              <a:t>Submitted by Subhamita K</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658EFF1-DB36-4307-887F-786A157E9C73}" type="slidenum">
              <a:rPr lang="en-IN" smtClean="0"/>
              <a:t>‹#›</a:t>
            </a:fld>
            <a:endParaRPr lang="en-IN" dirty="0"/>
          </a:p>
        </p:txBody>
      </p:sp>
    </p:spTree>
    <p:extLst>
      <p:ext uri="{BB962C8B-B14F-4D97-AF65-F5344CB8AC3E}">
        <p14:creationId xmlns:p14="http://schemas.microsoft.com/office/powerpoint/2010/main" val="151473446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6CCB7AF-ECAA-EC4F-D0E0-6F6F5DA42ED2}"/>
              </a:ext>
            </a:extLst>
          </p:cNvPr>
          <p:cNvSpPr>
            <a:spLocks noGrp="1"/>
          </p:cNvSpPr>
          <p:nvPr>
            <p:ph type="title"/>
          </p:nvPr>
        </p:nvSpPr>
        <p:spPr>
          <a:xfrm>
            <a:off x="646112" y="688156"/>
            <a:ext cx="10392676" cy="1027522"/>
          </a:xfrm>
        </p:spPr>
        <p:txBody>
          <a:bodyPr>
            <a:normAutofit/>
          </a:bodyPr>
          <a:lstStyle/>
          <a:p>
            <a:pPr algn="ctr"/>
            <a:r>
              <a:rPr lang="en-US" dirty="0"/>
              <a:t>           DATA                  INFORMATION</a:t>
            </a:r>
            <a:endParaRPr lang="en-IN" dirty="0"/>
          </a:p>
        </p:txBody>
      </p:sp>
      <p:sp>
        <p:nvSpPr>
          <p:cNvPr id="8" name="Content Placeholder 7">
            <a:extLst>
              <a:ext uri="{FF2B5EF4-FFF2-40B4-BE49-F238E27FC236}">
                <a16:creationId xmlns:a16="http://schemas.microsoft.com/office/drawing/2014/main" id="{8554A260-8B16-1AC7-3626-B44A0E4DDDC4}"/>
              </a:ext>
            </a:extLst>
          </p:cNvPr>
          <p:cNvSpPr>
            <a:spLocks noGrp="1"/>
          </p:cNvSpPr>
          <p:nvPr>
            <p:ph sz="half" idx="1"/>
          </p:nvPr>
        </p:nvSpPr>
        <p:spPr/>
        <p:txBody>
          <a:bodyPr>
            <a:normAutofit fontScale="92500" lnSpcReduction="10000"/>
          </a:bodyPr>
          <a:lstStyle/>
          <a:p>
            <a:r>
              <a:rPr lang="en-US" dirty="0"/>
              <a:t>Data is the collection of individual statistics,facts or items of information which may be in form of unprocessed or processed, structured or unstructured.</a:t>
            </a:r>
          </a:p>
          <a:p>
            <a:r>
              <a:rPr lang="en-US" dirty="0"/>
              <a:t>Example: Each student’s mark is one piece of data</a:t>
            </a:r>
          </a:p>
          <a:p>
            <a:r>
              <a:rPr lang="en-US" dirty="0"/>
              <a:t>Data is not always meaningful.</a:t>
            </a:r>
          </a:p>
          <a:p>
            <a:r>
              <a:rPr lang="en-US" dirty="0"/>
              <a:t>The Data is independent of the information.</a:t>
            </a:r>
          </a:p>
          <a:p>
            <a:r>
              <a:rPr lang="en-US" dirty="0"/>
              <a:t>Data is or raw data is not enough to make a decision.</a:t>
            </a:r>
          </a:p>
          <a:p>
            <a:pPr marL="0" indent="0">
              <a:buNone/>
            </a:pPr>
            <a:endParaRPr lang="en-IN" dirty="0"/>
          </a:p>
        </p:txBody>
      </p:sp>
      <p:sp>
        <p:nvSpPr>
          <p:cNvPr id="10" name="Content Placeholder 9">
            <a:extLst>
              <a:ext uri="{FF2B5EF4-FFF2-40B4-BE49-F238E27FC236}">
                <a16:creationId xmlns:a16="http://schemas.microsoft.com/office/drawing/2014/main" id="{3F0B24BC-2A92-C75D-1744-00E1E934F027}"/>
              </a:ext>
            </a:extLst>
          </p:cNvPr>
          <p:cNvSpPr>
            <a:spLocks noGrp="1"/>
          </p:cNvSpPr>
          <p:nvPr>
            <p:ph sz="half" idx="2"/>
          </p:nvPr>
        </p:nvSpPr>
        <p:spPr/>
        <p:txBody>
          <a:bodyPr>
            <a:normAutofit fontScale="92500" lnSpcReduction="10000"/>
          </a:bodyPr>
          <a:lstStyle/>
          <a:p>
            <a:r>
              <a:rPr lang="en-US" dirty="0"/>
              <a:t>Information is data which is processed, organized, and structured.</a:t>
            </a:r>
          </a:p>
          <a:p>
            <a:r>
              <a:rPr lang="en-US" dirty="0"/>
              <a:t>Example: The average mark of class is information that can be derived from given data</a:t>
            </a:r>
          </a:p>
          <a:p>
            <a:r>
              <a:rPr lang="en-IN" dirty="0"/>
              <a:t>Information is always meaningful.</a:t>
            </a:r>
          </a:p>
          <a:p>
            <a:r>
              <a:rPr lang="en-IN" dirty="0"/>
              <a:t>Information is dependent on data.</a:t>
            </a:r>
          </a:p>
          <a:p>
            <a:r>
              <a:rPr lang="en-IN" dirty="0"/>
              <a:t>Information is easier to reproduce if lost.</a:t>
            </a:r>
          </a:p>
          <a:p>
            <a:r>
              <a:rPr lang="en-IN" dirty="0"/>
              <a:t>The information is sufficient to help make a decision in the respective context.</a:t>
            </a:r>
          </a:p>
        </p:txBody>
      </p:sp>
      <p:sp>
        <p:nvSpPr>
          <p:cNvPr id="19" name="Footer Placeholder 18">
            <a:extLst>
              <a:ext uri="{FF2B5EF4-FFF2-40B4-BE49-F238E27FC236}">
                <a16:creationId xmlns:a16="http://schemas.microsoft.com/office/drawing/2014/main" id="{3BB6690F-B0D2-4914-1603-3ECC8A77548F}"/>
              </a:ext>
            </a:extLst>
          </p:cNvPr>
          <p:cNvSpPr>
            <a:spLocks noGrp="1"/>
          </p:cNvSpPr>
          <p:nvPr>
            <p:ph type="ftr" sz="quarter" idx="11"/>
          </p:nvPr>
        </p:nvSpPr>
        <p:spPr>
          <a:xfrm>
            <a:off x="646113" y="6391838"/>
            <a:ext cx="2672122" cy="304801"/>
          </a:xfrm>
        </p:spPr>
        <p:txBody>
          <a:bodyPr/>
          <a:lstStyle/>
          <a:p>
            <a:r>
              <a:rPr lang="en-IN" dirty="0"/>
              <a:t>Submitted by Subhamita K</a:t>
            </a:r>
          </a:p>
        </p:txBody>
      </p:sp>
    </p:spTree>
    <p:extLst>
      <p:ext uri="{BB962C8B-B14F-4D97-AF65-F5344CB8AC3E}">
        <p14:creationId xmlns:p14="http://schemas.microsoft.com/office/powerpoint/2010/main" val="1978994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9DDA4A-D438-48F9-359C-41127FC8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92552" cy="6857999"/>
          </a:xfrm>
          <a:prstGeom prst="rect">
            <a:avLst/>
          </a:prstGeom>
        </p:spPr>
      </p:pic>
      <p:sp>
        <p:nvSpPr>
          <p:cNvPr id="6" name="Footer Placeholder 5">
            <a:extLst>
              <a:ext uri="{FF2B5EF4-FFF2-40B4-BE49-F238E27FC236}">
                <a16:creationId xmlns:a16="http://schemas.microsoft.com/office/drawing/2014/main" id="{408CADFE-5194-BD79-0304-8439637FCBBA}"/>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357053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fontScale="77500" lnSpcReduction="20000"/>
          </a:bodyPr>
          <a:lstStyle/>
          <a:p>
            <a:pPr marL="0" indent="0" algn="l" fontAlgn="base">
              <a:buNone/>
            </a:pPr>
            <a:r>
              <a:rPr lang="en-US" sz="2000" b="1" i="0" dirty="0">
                <a:solidFill>
                  <a:srgbClr val="273239"/>
                </a:solidFill>
                <a:effectLst/>
              </a:rPr>
              <a:t>Qualitative Data</a:t>
            </a:r>
          </a:p>
          <a:p>
            <a:pPr algn="l" fontAlgn="base"/>
            <a:r>
              <a:rPr lang="en-US" sz="2000" b="0" i="0" dirty="0">
                <a:solidFill>
                  <a:srgbClr val="273239"/>
                </a:solidFill>
                <a:effectLst/>
              </a:rPr>
              <a:t>Qualitative data is used to represent some characteristics or attributes of the data. The facts and figures depicted by the qualitative data cannot be computed. These properties reflect observable attributes. These are non-numerical in nature. The qualitative data characteristics are exploratory on a larger end than being conclusive in nature. For instance, data on attributes such as honesty, loyalty, wisdom, and creativity for a set of persons defined can be considered as qualitative data</a:t>
            </a:r>
          </a:p>
          <a:p>
            <a:pPr algn="l" fontAlgn="base"/>
            <a:r>
              <a:rPr lang="en-US" sz="2000" b="1" i="0" dirty="0">
                <a:solidFill>
                  <a:srgbClr val="273239"/>
                </a:solidFill>
                <a:effectLst/>
              </a:rPr>
              <a:t>Examples:</a:t>
            </a:r>
            <a:endParaRPr lang="en-US" sz="2000" b="0" i="0" dirty="0">
              <a:solidFill>
                <a:srgbClr val="273239"/>
              </a:solidFill>
              <a:effectLst/>
            </a:endParaRPr>
          </a:p>
          <a:p>
            <a:pPr algn="l" fontAlgn="base">
              <a:buFont typeface="Arial" panose="020B0604020202020204" pitchFamily="34" charset="0"/>
              <a:buChar char="•"/>
            </a:pPr>
            <a:r>
              <a:rPr lang="en-US" sz="2000" b="0" i="0" dirty="0">
                <a:solidFill>
                  <a:srgbClr val="273239"/>
                </a:solidFill>
                <a:effectLst/>
              </a:rPr>
              <a:t>Attitudes of people to a political system.</a:t>
            </a:r>
          </a:p>
          <a:p>
            <a:pPr algn="l" fontAlgn="base">
              <a:buFont typeface="Arial" panose="020B0604020202020204" pitchFamily="34" charset="0"/>
              <a:buChar char="•"/>
            </a:pPr>
            <a:r>
              <a:rPr lang="en-US" sz="2000" b="0" i="0" dirty="0">
                <a:solidFill>
                  <a:srgbClr val="273239"/>
                </a:solidFill>
                <a:effectLst/>
              </a:rPr>
              <a:t>Music and art</a:t>
            </a:r>
          </a:p>
          <a:p>
            <a:pPr algn="l" fontAlgn="base">
              <a:buFont typeface="Arial" panose="020B0604020202020204" pitchFamily="34" charset="0"/>
              <a:buChar char="•"/>
            </a:pPr>
            <a:r>
              <a:rPr lang="en-US" sz="2000" b="0" i="0" dirty="0">
                <a:solidFill>
                  <a:srgbClr val="273239"/>
                </a:solidFill>
                <a:effectLst/>
              </a:rPr>
              <a:t>Intelligence</a:t>
            </a:r>
          </a:p>
          <a:p>
            <a:pPr algn="l" fontAlgn="base">
              <a:buFont typeface="Arial" panose="020B0604020202020204" pitchFamily="34" charset="0"/>
              <a:buChar char="•"/>
            </a:pPr>
            <a:r>
              <a:rPr lang="en-US" sz="2000" b="0" i="0" dirty="0">
                <a:solidFill>
                  <a:srgbClr val="273239"/>
                </a:solidFill>
                <a:effectLst/>
              </a:rPr>
              <a:t>Beauty of a person</a:t>
            </a:r>
          </a:p>
          <a:p>
            <a:pPr algn="l" fontAlgn="base"/>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8F69025D-5758-52D9-DB68-699C3578756A}"/>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72671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fontScale="70000" lnSpcReduction="20000"/>
          </a:bodyPr>
          <a:lstStyle/>
          <a:p>
            <a:pPr marL="0" indent="0" algn="l" fontAlgn="base">
              <a:buNone/>
            </a:pPr>
            <a:r>
              <a:rPr lang="en-US" sz="2000" b="1" i="0" dirty="0">
                <a:solidFill>
                  <a:srgbClr val="273239"/>
                </a:solidFill>
                <a:effectLst/>
              </a:rPr>
              <a:t>Nominal Data</a:t>
            </a:r>
            <a:endParaRPr lang="en-US" sz="2000" b="0" i="0" dirty="0">
              <a:solidFill>
                <a:srgbClr val="273239"/>
              </a:solidFill>
              <a:effectLst/>
            </a:endParaRPr>
          </a:p>
          <a:p>
            <a:pPr algn="l" fontAlgn="base"/>
            <a:r>
              <a:rPr lang="en-US" sz="2000" b="0" i="0" dirty="0">
                <a:solidFill>
                  <a:srgbClr val="273239"/>
                </a:solidFill>
                <a:effectLst/>
              </a:rPr>
              <a:t>Nominal data is a sub-category belonging to one of the types of qualitative information. Also known as the nominal scale, it is used to label the variables without providing the numerical value for them. Nominal data attributes can’t either be ordered or measured. The nominal data can be both qualitative and quantitative in nature. For instance, some of the nominal data attributes are letters, symbols or gender, etc.</a:t>
            </a:r>
          </a:p>
          <a:p>
            <a:pPr algn="l" fontAlgn="base"/>
            <a:r>
              <a:rPr lang="en-IN" sz="2000" b="1" i="0" dirty="0">
                <a:solidFill>
                  <a:srgbClr val="273239"/>
                </a:solidFill>
                <a:effectLst/>
              </a:rPr>
              <a:t>Examples:</a:t>
            </a:r>
            <a:endParaRPr lang="en-IN" sz="2000" b="0" i="0" dirty="0">
              <a:solidFill>
                <a:srgbClr val="273239"/>
              </a:solidFill>
              <a:effectLst/>
            </a:endParaRPr>
          </a:p>
          <a:p>
            <a:pPr algn="l" fontAlgn="base">
              <a:buFont typeface="Arial" panose="020B0604020202020204" pitchFamily="34" charset="0"/>
              <a:buChar char="•"/>
            </a:pPr>
            <a:r>
              <a:rPr lang="en-IN" sz="2000" b="0" i="0" dirty="0">
                <a:solidFill>
                  <a:srgbClr val="273239"/>
                </a:solidFill>
                <a:effectLst/>
              </a:rPr>
              <a:t>Gender (Women, Men)</a:t>
            </a:r>
          </a:p>
          <a:p>
            <a:pPr algn="l" fontAlgn="base">
              <a:buFont typeface="Arial" panose="020B0604020202020204" pitchFamily="34" charset="0"/>
              <a:buChar char="•"/>
            </a:pPr>
            <a:r>
              <a:rPr lang="en-IN" sz="2000" b="0" i="0" dirty="0">
                <a:solidFill>
                  <a:srgbClr val="273239"/>
                </a:solidFill>
                <a:effectLst/>
              </a:rPr>
              <a:t>Eye color (Blue, Green, Brown)</a:t>
            </a:r>
          </a:p>
          <a:p>
            <a:pPr algn="l" fontAlgn="base">
              <a:buFont typeface="Arial" panose="020B0604020202020204" pitchFamily="34" charset="0"/>
              <a:buChar char="•"/>
            </a:pPr>
            <a:r>
              <a:rPr lang="en-IN" sz="2000" b="0" i="0" dirty="0">
                <a:solidFill>
                  <a:srgbClr val="273239"/>
                </a:solidFill>
                <a:effectLst/>
              </a:rPr>
              <a:t>Hair color (Blonde, Brown, Brunette, Red, etc..)</a:t>
            </a:r>
          </a:p>
          <a:p>
            <a:pPr algn="l" fontAlgn="base">
              <a:buFont typeface="Arial" panose="020B0604020202020204" pitchFamily="34" charset="0"/>
              <a:buChar char="•"/>
            </a:pPr>
            <a:r>
              <a:rPr lang="en-IN" sz="2000" b="0" i="0" dirty="0">
                <a:solidFill>
                  <a:srgbClr val="273239"/>
                </a:solidFill>
                <a:effectLst/>
              </a:rPr>
              <a:t>Marital status (Married, Single)</a:t>
            </a:r>
          </a:p>
          <a:p>
            <a:pPr algn="l" fontAlgn="base">
              <a:buFont typeface="Arial" panose="020B0604020202020204" pitchFamily="34" charset="0"/>
              <a:buChar char="•"/>
            </a:pPr>
            <a:r>
              <a:rPr lang="en-IN" sz="2000" b="0" i="0" dirty="0">
                <a:solidFill>
                  <a:srgbClr val="273239"/>
                </a:solidFill>
                <a:effectLst/>
              </a:rPr>
              <a:t>Religion (Muslim, Hindu, Christian)</a:t>
            </a:r>
          </a:p>
          <a:p>
            <a:pPr algn="l" fontAlgn="base"/>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D0D49C96-867A-6FCD-A2BC-526373D638DB}"/>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58784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fontScale="92500" lnSpcReduction="20000"/>
          </a:bodyPr>
          <a:lstStyle/>
          <a:p>
            <a:pPr marL="0" indent="0" algn="l" fontAlgn="base">
              <a:buNone/>
            </a:pPr>
            <a:r>
              <a:rPr lang="en-US" b="1" i="0" dirty="0">
                <a:solidFill>
                  <a:srgbClr val="273239"/>
                </a:solidFill>
                <a:effectLst/>
              </a:rPr>
              <a:t>Ordinal Data</a:t>
            </a:r>
            <a:endParaRPr lang="en-US" b="0" i="0" dirty="0">
              <a:solidFill>
                <a:srgbClr val="273239"/>
              </a:solidFill>
              <a:effectLst/>
            </a:endParaRPr>
          </a:p>
          <a:p>
            <a:pPr algn="l" fontAlgn="base"/>
            <a:r>
              <a:rPr lang="en-US" b="0" i="0" dirty="0">
                <a:solidFill>
                  <a:srgbClr val="273239"/>
                </a:solidFill>
                <a:effectLst/>
              </a:rPr>
              <a:t>Ordinal data/variable is the specific type of data that follows a natural order.  The difference between the data values is not determined in the case of nominal data. For instance, ordinal data variable is mostly found in surveys, economics, questionnaires, and finance operations.</a:t>
            </a:r>
          </a:p>
          <a:p>
            <a:pPr algn="l" fontAlgn="base">
              <a:buFont typeface="Arial" panose="020B0604020202020204" pitchFamily="34" charset="0"/>
              <a:buChar char="•"/>
            </a:pPr>
            <a:r>
              <a:rPr lang="en-US" b="0" i="0" dirty="0">
                <a:solidFill>
                  <a:srgbClr val="273239"/>
                </a:solidFill>
                <a:effectLst/>
              </a:rPr>
              <a:t>Feedback is recorded in the form of ratings from 1-10.</a:t>
            </a:r>
          </a:p>
          <a:p>
            <a:pPr algn="l" fontAlgn="base">
              <a:buFont typeface="Arial" panose="020B0604020202020204" pitchFamily="34" charset="0"/>
              <a:buChar char="•"/>
            </a:pPr>
            <a:r>
              <a:rPr lang="en-US" b="0" i="0" dirty="0">
                <a:solidFill>
                  <a:srgbClr val="273239"/>
                </a:solidFill>
                <a:effectLst/>
              </a:rPr>
              <a:t>Education level: elementary school, high school, college.</a:t>
            </a:r>
          </a:p>
          <a:p>
            <a:pPr algn="l" fontAlgn="base">
              <a:buFont typeface="Arial" panose="020B0604020202020204" pitchFamily="34" charset="0"/>
              <a:buChar char="•"/>
            </a:pPr>
            <a:r>
              <a:rPr lang="en-US" b="0" i="0" dirty="0">
                <a:solidFill>
                  <a:srgbClr val="273239"/>
                </a:solidFill>
                <a:effectLst/>
              </a:rPr>
              <a:t>Economic status: low, medium, and high.</a:t>
            </a:r>
          </a:p>
          <a:p>
            <a:pPr algn="l" fontAlgn="base">
              <a:buFont typeface="Arial" panose="020B0604020202020204" pitchFamily="34" charset="0"/>
              <a:buChar char="•"/>
            </a:pPr>
            <a:r>
              <a:rPr lang="en-US" b="0" i="0" dirty="0">
                <a:solidFill>
                  <a:srgbClr val="273239"/>
                </a:solidFill>
                <a:effectLst/>
              </a:rPr>
              <a:t>Letter grades: A, B, C, and etc..</a:t>
            </a:r>
          </a:p>
          <a:p>
            <a:pPr algn="l" fontAlgn="base">
              <a:buFont typeface="Arial" panose="020B0604020202020204" pitchFamily="34" charset="0"/>
              <a:buChar char="•"/>
            </a:pPr>
            <a:r>
              <a:rPr lang="en-US" b="0" i="0" dirty="0">
                <a:solidFill>
                  <a:srgbClr val="273239"/>
                </a:solidFill>
                <a:effectLst/>
              </a:rPr>
              <a:t>Customer level of satisfaction: very satisfied, satisfied, neutral, dissatisfied, very dissatisfied.</a:t>
            </a:r>
          </a:p>
          <a:p>
            <a:pPr marL="0" indent="0" algn="l" fontAlgn="base">
              <a:buNone/>
            </a:pPr>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A7B296EC-2BE6-7D53-5464-AE00650918CD}"/>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02722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fontScale="92500" lnSpcReduction="20000"/>
          </a:bodyPr>
          <a:lstStyle/>
          <a:p>
            <a:pPr marL="0" indent="0" algn="l" fontAlgn="base">
              <a:buNone/>
            </a:pPr>
            <a:r>
              <a:rPr lang="en-US" b="1" i="0" dirty="0">
                <a:solidFill>
                  <a:srgbClr val="273239"/>
                </a:solidFill>
                <a:effectLst/>
              </a:rPr>
              <a:t>Quantitative Data</a:t>
            </a:r>
          </a:p>
          <a:p>
            <a:pPr algn="l" fontAlgn="base"/>
            <a:r>
              <a:rPr lang="en-US" b="0" i="0" dirty="0">
                <a:solidFill>
                  <a:srgbClr val="273239"/>
                </a:solidFill>
                <a:effectLst/>
              </a:rPr>
              <a:t>Quantitative data can be measured and is not just observable. The measurement of data is numerically recorded and represented. Calculations and interpretations can then be performed on the obtained results. Numerical data is indicated by quantitative data. For instance, data can be recorded about how many users found a product satisfactory in terms of the collected rating, and therefore, an overall product review can be generated. </a:t>
            </a:r>
          </a:p>
          <a:p>
            <a:pPr algn="l" fontAlgn="base"/>
            <a:r>
              <a:rPr lang="en-US" b="1" i="0" dirty="0">
                <a:solidFill>
                  <a:srgbClr val="273239"/>
                </a:solidFill>
                <a:effectLst/>
              </a:rPr>
              <a:t>Examples:</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Daily temperature</a:t>
            </a:r>
          </a:p>
          <a:p>
            <a:pPr algn="l" fontAlgn="base">
              <a:buFont typeface="Arial" panose="020B0604020202020204" pitchFamily="34" charset="0"/>
              <a:buChar char="•"/>
            </a:pPr>
            <a:r>
              <a:rPr lang="en-US" b="0" i="0" dirty="0">
                <a:solidFill>
                  <a:srgbClr val="273239"/>
                </a:solidFill>
                <a:effectLst/>
              </a:rPr>
              <a:t>Price</a:t>
            </a:r>
          </a:p>
          <a:p>
            <a:pPr algn="l" fontAlgn="base">
              <a:buFont typeface="Arial" panose="020B0604020202020204" pitchFamily="34" charset="0"/>
              <a:buChar char="•"/>
            </a:pPr>
            <a:r>
              <a:rPr lang="en-US" b="0" i="0" dirty="0">
                <a:solidFill>
                  <a:srgbClr val="273239"/>
                </a:solidFill>
                <a:effectLst/>
              </a:rPr>
              <a:t>Weights</a:t>
            </a:r>
          </a:p>
          <a:p>
            <a:pPr algn="l" fontAlgn="base">
              <a:buFont typeface="Arial" panose="020B0604020202020204" pitchFamily="34" charset="0"/>
              <a:buChar char="•"/>
            </a:pPr>
            <a:r>
              <a:rPr lang="en-US" b="0" i="0" dirty="0">
                <a:solidFill>
                  <a:srgbClr val="273239"/>
                </a:solidFill>
                <a:effectLst/>
              </a:rPr>
              <a:t>Income</a:t>
            </a:r>
          </a:p>
          <a:p>
            <a:pPr marL="0" indent="0" algn="l" fontAlgn="base">
              <a:buNone/>
            </a:pPr>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2A170422-1FCF-0A70-4857-24C89FBB4CB1}"/>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245515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a:bodyPr>
          <a:lstStyle/>
          <a:p>
            <a:pPr marL="0" indent="0" algn="l" fontAlgn="base">
              <a:buNone/>
            </a:pPr>
            <a:r>
              <a:rPr lang="en-US" b="1" i="0" dirty="0">
                <a:solidFill>
                  <a:srgbClr val="273239"/>
                </a:solidFill>
                <a:effectLst/>
                <a:latin typeface="urw-din"/>
              </a:rPr>
              <a:t>Discrete Data</a:t>
            </a:r>
            <a:endParaRPr lang="en-US" b="0" i="0" dirty="0">
              <a:solidFill>
                <a:srgbClr val="273239"/>
              </a:solidFill>
              <a:effectLst/>
              <a:latin typeface="urw-din"/>
            </a:endParaRPr>
          </a:p>
          <a:p>
            <a:pPr algn="l" fontAlgn="base"/>
            <a:r>
              <a:rPr lang="en-US" b="0" i="0" dirty="0">
                <a:solidFill>
                  <a:srgbClr val="273239"/>
                </a:solidFill>
                <a:effectLst/>
              </a:rPr>
              <a:t>Discrete data refers to the data values which can only attain certain specific values. Discrete data can’t attain a range of values. Discrete data can be represented using bar charts. For instance, ratings of a product made by the users can only be in discrete numbers. </a:t>
            </a:r>
          </a:p>
          <a:p>
            <a:pPr algn="l" fontAlgn="base"/>
            <a:r>
              <a:rPr lang="en-US" b="1" i="0" dirty="0">
                <a:solidFill>
                  <a:srgbClr val="273239"/>
                </a:solidFill>
                <a:effectLst/>
              </a:rPr>
              <a:t>Examples:</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The number of students in a class,</a:t>
            </a:r>
          </a:p>
          <a:p>
            <a:pPr algn="l" fontAlgn="base">
              <a:buFont typeface="Arial" panose="020B0604020202020204" pitchFamily="34" charset="0"/>
              <a:buChar char="•"/>
            </a:pPr>
            <a:r>
              <a:rPr lang="en-US" b="0" i="0" dirty="0">
                <a:solidFill>
                  <a:srgbClr val="273239"/>
                </a:solidFill>
                <a:effectLst/>
              </a:rPr>
              <a:t>The number of chips in a bag,</a:t>
            </a:r>
          </a:p>
          <a:p>
            <a:pPr algn="l" fontAlgn="base">
              <a:buFont typeface="Arial" panose="020B0604020202020204" pitchFamily="34" charset="0"/>
              <a:buChar char="•"/>
            </a:pPr>
            <a:r>
              <a:rPr lang="en-US" b="0" i="0" dirty="0">
                <a:solidFill>
                  <a:srgbClr val="273239"/>
                </a:solidFill>
                <a:effectLst/>
              </a:rPr>
              <a:t>The number of stars in the sky</a:t>
            </a:r>
          </a:p>
          <a:p>
            <a:pPr marL="0" indent="0" algn="l" fontAlgn="base">
              <a:buNone/>
            </a:pPr>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2A466106-8D7B-9066-ECDB-7BF1D275F070}"/>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17207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normAutofit fontScale="85000" lnSpcReduction="10000"/>
          </a:bodyPr>
          <a:lstStyle/>
          <a:p>
            <a:pPr marL="0" indent="0" algn="l" fontAlgn="base">
              <a:buNone/>
            </a:pPr>
            <a:r>
              <a:rPr lang="en-US" b="1" i="0" dirty="0">
                <a:solidFill>
                  <a:srgbClr val="273239"/>
                </a:solidFill>
                <a:effectLst/>
              </a:rPr>
              <a:t>Continuous Data </a:t>
            </a:r>
          </a:p>
          <a:p>
            <a:pPr algn="l" fontAlgn="base"/>
            <a:r>
              <a:rPr lang="en-US" b="0" i="0" dirty="0">
                <a:solidFill>
                  <a:srgbClr val="273239"/>
                </a:solidFill>
                <a:effectLst/>
              </a:rPr>
              <a:t>It can contain values between a certain range that is within the highest and lowest values. The corresponding difference between the highest and lowest value of these intervals can be termed as the range of data. Continuous data can be tabulated in what is called a frequency distribution. The frequency distribution table can be computed for the range type of data. It can also be depicted using histograms. For example, the heights of the students in the class can be largely varying in nature, therefore, they can be divided into ranges to summarise the data. </a:t>
            </a:r>
          </a:p>
          <a:p>
            <a:pPr algn="l" fontAlgn="base"/>
            <a:r>
              <a:rPr lang="en-US" b="1" i="0" dirty="0">
                <a:solidFill>
                  <a:srgbClr val="273239"/>
                </a:solidFill>
                <a:effectLst/>
              </a:rPr>
              <a:t>Examples:</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Height and weight of a student,</a:t>
            </a:r>
          </a:p>
          <a:p>
            <a:pPr algn="l" fontAlgn="base">
              <a:buFont typeface="Arial" panose="020B0604020202020204" pitchFamily="34" charset="0"/>
              <a:buChar char="•"/>
            </a:pPr>
            <a:r>
              <a:rPr lang="en-US" b="0" i="0" dirty="0">
                <a:solidFill>
                  <a:srgbClr val="273239"/>
                </a:solidFill>
                <a:effectLst/>
              </a:rPr>
              <a:t>Daily temperature recordings of a place</a:t>
            </a:r>
          </a:p>
          <a:p>
            <a:pPr algn="l" fontAlgn="base">
              <a:buFont typeface="Arial" panose="020B0604020202020204" pitchFamily="34" charset="0"/>
              <a:buChar char="•"/>
            </a:pPr>
            <a:r>
              <a:rPr lang="en-US" b="0" i="0" dirty="0">
                <a:solidFill>
                  <a:srgbClr val="273239"/>
                </a:solidFill>
                <a:effectLst/>
              </a:rPr>
              <a:t>Wind speed </a:t>
            </a:r>
            <a:r>
              <a:rPr lang="en-US" dirty="0">
                <a:solidFill>
                  <a:srgbClr val="273239"/>
                </a:solidFill>
              </a:rPr>
              <a:t>measurement</a:t>
            </a:r>
          </a:p>
          <a:p>
            <a:pPr marL="0" indent="0" algn="l" fontAlgn="base">
              <a:buNone/>
            </a:pPr>
            <a:endParaRPr lang="en-US" b="0" i="0" dirty="0">
              <a:solidFill>
                <a:srgbClr val="273239"/>
              </a:solidFill>
              <a:effectLst/>
              <a:latin typeface="urw-din"/>
            </a:endParaRPr>
          </a:p>
          <a:p>
            <a:pPr marL="0" indent="0">
              <a:buNone/>
            </a:pPr>
            <a:endParaRPr lang="en-IN" dirty="0"/>
          </a:p>
        </p:txBody>
      </p:sp>
      <p:sp>
        <p:nvSpPr>
          <p:cNvPr id="5" name="Footer Placeholder 4">
            <a:extLst>
              <a:ext uri="{FF2B5EF4-FFF2-40B4-BE49-F238E27FC236}">
                <a16:creationId xmlns:a16="http://schemas.microsoft.com/office/drawing/2014/main" id="{ECDBB169-3922-5639-ABA2-E3370398FDD2}"/>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295411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p:txBody>
          <a:bodyPr/>
          <a:lstStyle/>
          <a:p>
            <a:r>
              <a:rPr lang="en-IN" dirty="0"/>
              <a:t>How Data is useful for us</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normAutofit/>
          </a:bodyPr>
          <a:lstStyle/>
          <a:p>
            <a:r>
              <a:rPr lang="en-IN" sz="1700" dirty="0"/>
              <a:t>To make informed decisions</a:t>
            </a:r>
          </a:p>
          <a:p>
            <a:r>
              <a:rPr lang="en-IN" sz="1700" dirty="0"/>
              <a:t>Find the solutions to problems</a:t>
            </a:r>
          </a:p>
          <a:p>
            <a:r>
              <a:rPr lang="en-IN" sz="1700" dirty="0"/>
              <a:t>Improve people’s lives</a:t>
            </a:r>
          </a:p>
          <a:p>
            <a:r>
              <a:rPr lang="en-IN" sz="1700" dirty="0"/>
              <a:t>For better understanding</a:t>
            </a:r>
          </a:p>
          <a:p>
            <a:r>
              <a:rPr lang="en-IN" sz="1700" dirty="0"/>
              <a:t>For improving processes</a:t>
            </a:r>
          </a:p>
          <a:p>
            <a:r>
              <a:rPr lang="en-IN" sz="1700" dirty="0"/>
              <a:t>For understanding behaviour – To understand customer’s needs</a:t>
            </a:r>
          </a:p>
        </p:txBody>
      </p:sp>
      <p:sp>
        <p:nvSpPr>
          <p:cNvPr id="6" name="Footer Placeholder 5">
            <a:extLst>
              <a:ext uri="{FF2B5EF4-FFF2-40B4-BE49-F238E27FC236}">
                <a16:creationId xmlns:a16="http://schemas.microsoft.com/office/drawing/2014/main" id="{23467A88-975B-9978-F0D7-0CF16BCAA1F4}"/>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26683329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p:txBody>
          <a:bodyPr/>
          <a:lstStyle/>
          <a:p>
            <a:r>
              <a:rPr lang="en-IN" dirty="0"/>
              <a:t>What is Big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a:xfrm>
            <a:off x="1022979" y="2622354"/>
            <a:ext cx="8825659" cy="3416300"/>
          </a:xfrm>
        </p:spPr>
        <p:txBody>
          <a:bodyPr>
            <a:normAutofit/>
          </a:bodyPr>
          <a:lstStyle/>
          <a:p>
            <a:r>
              <a:rPr lang="en-US" dirty="0">
                <a:solidFill>
                  <a:srgbClr val="273239"/>
                </a:solidFill>
              </a:rPr>
              <a:t>Big data refers to data that is so large, fast or complex that it's difficult or impossible to process using traditional methods. The act of accessing and storing large amounts of information for analytics has been around for a long time</a:t>
            </a:r>
            <a:endParaRPr lang="en-IN" dirty="0">
              <a:solidFill>
                <a:srgbClr val="273239"/>
              </a:solidFill>
            </a:endParaRPr>
          </a:p>
        </p:txBody>
      </p:sp>
      <p:sp>
        <p:nvSpPr>
          <p:cNvPr id="6" name="Footer Placeholder 5">
            <a:extLst>
              <a:ext uri="{FF2B5EF4-FFF2-40B4-BE49-F238E27FC236}">
                <a16:creationId xmlns:a16="http://schemas.microsoft.com/office/drawing/2014/main" id="{4877BF1E-C081-33B7-5A9D-E681759CCC60}"/>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49407088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Difference between Structured, Semi-structured and Unstructured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lstStyle/>
          <a:p>
            <a:r>
              <a:rPr lang="en-US" b="1" i="0" dirty="0">
                <a:solidFill>
                  <a:srgbClr val="273239"/>
                </a:solidFill>
                <a:effectLst/>
              </a:rPr>
              <a:t>Big Data</a:t>
            </a:r>
            <a:r>
              <a:rPr lang="en-US" b="0" i="0" dirty="0">
                <a:solidFill>
                  <a:srgbClr val="273239"/>
                </a:solidFill>
                <a:effectLst/>
              </a:rPr>
              <a:t> includes huge volume, high velocity, and extensible variety of data. These are 3 types: Structured data, Semi-structured data, and Unstructured data.</a:t>
            </a:r>
          </a:p>
          <a:p>
            <a:r>
              <a:rPr lang="en-US" b="1" i="0" dirty="0">
                <a:solidFill>
                  <a:srgbClr val="273239"/>
                </a:solidFill>
                <a:effectLst/>
              </a:rPr>
              <a:t>Structured data –</a:t>
            </a:r>
            <a:r>
              <a:rPr lang="en-US" b="0" i="0" dirty="0">
                <a:solidFill>
                  <a:srgbClr val="273239"/>
                </a:solidFill>
                <a:effectLst/>
              </a:rPr>
              <a:t> </a:t>
            </a:r>
            <a:br>
              <a:rPr lang="en-US" dirty="0"/>
            </a:br>
            <a:r>
              <a:rPr lang="en-US" b="0" i="0" dirty="0">
                <a:solidFill>
                  <a:srgbClr val="273239"/>
                </a:solidFill>
                <a:effectLst/>
              </a:rPr>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a:t>
            </a:r>
            <a:r>
              <a:rPr lang="en-US" b="0" i="1" dirty="0">
                <a:solidFill>
                  <a:srgbClr val="273239"/>
                </a:solidFill>
                <a:effectLst/>
              </a:rPr>
              <a:t>Example:</a:t>
            </a:r>
            <a:r>
              <a:rPr lang="en-US" b="0" i="0" dirty="0">
                <a:solidFill>
                  <a:srgbClr val="273239"/>
                </a:solidFill>
                <a:effectLst/>
              </a:rPr>
              <a:t> Relational data.</a:t>
            </a:r>
          </a:p>
        </p:txBody>
      </p:sp>
      <p:sp>
        <p:nvSpPr>
          <p:cNvPr id="6" name="Footer Placeholder 5">
            <a:extLst>
              <a:ext uri="{FF2B5EF4-FFF2-40B4-BE49-F238E27FC236}">
                <a16:creationId xmlns:a16="http://schemas.microsoft.com/office/drawing/2014/main" id="{7EE50465-7CA9-7F69-C907-4D10A2DFD9B9}"/>
              </a:ext>
            </a:extLst>
          </p:cNvPr>
          <p:cNvSpPr>
            <a:spLocks noGrp="1"/>
          </p:cNvSpPr>
          <p:nvPr>
            <p:ph type="ftr" sz="quarter" idx="11"/>
          </p:nvPr>
        </p:nvSpPr>
        <p:spPr/>
        <p:txBody>
          <a:bodyPr/>
          <a:lstStyle/>
          <a:p>
            <a:r>
              <a:rPr lang="en-IN" sz="1400" dirty="0"/>
              <a:t>Submitted by Subhamita K</a:t>
            </a:r>
          </a:p>
        </p:txBody>
      </p:sp>
    </p:spTree>
    <p:extLst>
      <p:ext uri="{BB962C8B-B14F-4D97-AF65-F5344CB8AC3E}">
        <p14:creationId xmlns:p14="http://schemas.microsoft.com/office/powerpoint/2010/main" val="389309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Difference between Structured, Semi-structured and Unstructured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normAutofit fontScale="92500" lnSpcReduction="10000"/>
          </a:bodyPr>
          <a:lstStyle/>
          <a:p>
            <a:r>
              <a:rPr lang="en-US" b="1" i="0" dirty="0">
                <a:solidFill>
                  <a:srgbClr val="273239"/>
                </a:solidFill>
                <a:effectLst/>
              </a:rPr>
              <a:t>Semi-Structured data –</a:t>
            </a:r>
            <a:r>
              <a:rPr lang="en-US" b="0" i="0" dirty="0">
                <a:solidFill>
                  <a:srgbClr val="273239"/>
                </a:solidFill>
                <a:effectLst/>
              </a:rPr>
              <a:t> </a:t>
            </a:r>
            <a:br>
              <a:rPr lang="en-US" dirty="0"/>
            </a:br>
            <a:r>
              <a:rPr lang="en-US" b="0" i="0" dirty="0">
                <a:solidFill>
                  <a:srgbClr val="273239"/>
                </a:solidFill>
                <a:effectLst/>
              </a:rPr>
              <a:t>Semi-structured data is information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a:t>
            </a:r>
            <a:r>
              <a:rPr lang="en-US" b="0" i="1" dirty="0">
                <a:solidFill>
                  <a:srgbClr val="273239"/>
                </a:solidFill>
                <a:effectLst/>
              </a:rPr>
              <a:t>Example</a:t>
            </a:r>
            <a:r>
              <a:rPr lang="en-US" b="0" i="0" dirty="0">
                <a:solidFill>
                  <a:srgbClr val="273239"/>
                </a:solidFill>
                <a:effectLst/>
              </a:rPr>
              <a:t>: XML data. </a:t>
            </a:r>
          </a:p>
          <a:p>
            <a:r>
              <a:rPr lang="en-US" b="1" i="0" dirty="0">
                <a:solidFill>
                  <a:srgbClr val="273239"/>
                </a:solidFill>
                <a:effectLst/>
              </a:rPr>
              <a:t>Unstructured data –</a:t>
            </a:r>
            <a:r>
              <a:rPr lang="en-US" b="0" i="0" dirty="0">
                <a:solidFill>
                  <a:srgbClr val="273239"/>
                </a:solidFill>
                <a:effectLst/>
              </a:rPr>
              <a:t> </a:t>
            </a:r>
            <a:br>
              <a:rPr lang="en-US" dirty="0"/>
            </a:br>
            <a:r>
              <a:rPr lang="en-US" b="0" i="0" dirty="0">
                <a:solidFill>
                  <a:srgbClr val="273239"/>
                </a:solidFill>
                <a:effectLst/>
              </a:rPr>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a:t>
            </a:r>
            <a:r>
              <a:rPr lang="en-US" b="0" i="1" dirty="0">
                <a:solidFill>
                  <a:srgbClr val="273239"/>
                </a:solidFill>
                <a:effectLst/>
              </a:rPr>
              <a:t>Example</a:t>
            </a:r>
            <a:r>
              <a:rPr lang="en-US" b="0" i="0" dirty="0">
                <a:solidFill>
                  <a:srgbClr val="273239"/>
                </a:solidFill>
                <a:effectLst/>
              </a:rPr>
              <a:t>: Word, PDF, Text, Media logs.</a:t>
            </a:r>
            <a:endParaRPr lang="en-IN" dirty="0"/>
          </a:p>
        </p:txBody>
      </p:sp>
      <p:sp>
        <p:nvSpPr>
          <p:cNvPr id="6" name="Footer Placeholder 5">
            <a:extLst>
              <a:ext uri="{FF2B5EF4-FFF2-40B4-BE49-F238E27FC236}">
                <a16:creationId xmlns:a16="http://schemas.microsoft.com/office/drawing/2014/main" id="{5DCC6BD0-3C72-3E01-6B06-107424A885CC}"/>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312614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qualitative and quantitative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normAutofit/>
          </a:bodyPr>
          <a:lstStyle/>
          <a:p>
            <a:r>
              <a:rPr lang="en-US" dirty="0"/>
              <a:t>Qualitative data is descriptive in nature, expressed in terms of language rather than numerical values.</a:t>
            </a:r>
          </a:p>
          <a:p>
            <a:r>
              <a:rPr lang="en-US" dirty="0"/>
              <a:t>Quantitative data refers to any information that can be quantified, counted or measured, and given a numerical value. </a:t>
            </a:r>
          </a:p>
          <a:p>
            <a:pPr marL="0" indent="0">
              <a:buNone/>
            </a:pPr>
            <a:endParaRPr lang="en-IN" dirty="0"/>
          </a:p>
        </p:txBody>
      </p:sp>
      <p:sp>
        <p:nvSpPr>
          <p:cNvPr id="6" name="Footer Placeholder 5">
            <a:extLst>
              <a:ext uri="{FF2B5EF4-FFF2-40B4-BE49-F238E27FC236}">
                <a16:creationId xmlns:a16="http://schemas.microsoft.com/office/drawing/2014/main" id="{7FF97618-349C-D679-6813-6FE204BADBF9}"/>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3268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is the different V’s in big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normAutofit/>
          </a:bodyPr>
          <a:lstStyle/>
          <a:p>
            <a:r>
              <a:rPr lang="en-US" dirty="0"/>
              <a:t>Big data is a collection of data from many different sources and is often described by five characteristics: volume, value, variety, velocity, and veracity.</a:t>
            </a:r>
          </a:p>
        </p:txBody>
      </p:sp>
      <p:sp>
        <p:nvSpPr>
          <p:cNvPr id="6" name="Footer Placeholder 5">
            <a:extLst>
              <a:ext uri="{FF2B5EF4-FFF2-40B4-BE49-F238E27FC236}">
                <a16:creationId xmlns:a16="http://schemas.microsoft.com/office/drawing/2014/main" id="{B73CA6D1-2A86-D365-0C75-D70B0AA6DDAC}"/>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326985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Name some popular tools used in big data?</a:t>
            </a:r>
          </a:p>
        </p:txBody>
      </p:sp>
      <p:sp>
        <p:nvSpPr>
          <p:cNvPr id="3" name="Content Placeholder 2">
            <a:extLst>
              <a:ext uri="{FF2B5EF4-FFF2-40B4-BE49-F238E27FC236}">
                <a16:creationId xmlns:a16="http://schemas.microsoft.com/office/drawing/2014/main" id="{1A0ED43C-CC0F-EA50-F44E-2FE83F2A5ACC}"/>
              </a:ext>
            </a:extLst>
          </p:cNvPr>
          <p:cNvSpPr>
            <a:spLocks noGrp="1"/>
          </p:cNvSpPr>
          <p:nvPr>
            <p:ph idx="1"/>
          </p:nvPr>
        </p:nvSpPr>
        <p:spPr/>
        <p:txBody>
          <a:bodyPr>
            <a:normAutofit/>
          </a:bodyPr>
          <a:lstStyle/>
          <a:p>
            <a:pPr marL="0" indent="0">
              <a:buNone/>
            </a:pPr>
            <a:r>
              <a:rPr lang="en-US" b="1" dirty="0"/>
              <a:t>Some popular tools are:</a:t>
            </a:r>
          </a:p>
          <a:p>
            <a:r>
              <a:rPr lang="en-US" dirty="0"/>
              <a:t>Apache Spark.</a:t>
            </a:r>
          </a:p>
          <a:p>
            <a:r>
              <a:rPr lang="en-US" dirty="0"/>
              <a:t>Apache Hadoop.</a:t>
            </a:r>
          </a:p>
          <a:p>
            <a:r>
              <a:rPr lang="en-US" dirty="0"/>
              <a:t>Apache Flink.</a:t>
            </a:r>
          </a:p>
          <a:p>
            <a:r>
              <a:rPr lang="en-US" dirty="0"/>
              <a:t>Google Cloud Platform.</a:t>
            </a:r>
          </a:p>
          <a:p>
            <a:r>
              <a:rPr lang="en-US" dirty="0"/>
              <a:t>MongoDB.</a:t>
            </a:r>
          </a:p>
          <a:p>
            <a:r>
              <a:rPr lang="en-US" dirty="0"/>
              <a:t>Sisense.</a:t>
            </a:r>
          </a:p>
          <a:p>
            <a:r>
              <a:rPr lang="en-US" dirty="0"/>
              <a:t>RapidMiner.</a:t>
            </a:r>
          </a:p>
        </p:txBody>
      </p:sp>
      <p:sp>
        <p:nvSpPr>
          <p:cNvPr id="6" name="Footer Placeholder 5">
            <a:extLst>
              <a:ext uri="{FF2B5EF4-FFF2-40B4-BE49-F238E27FC236}">
                <a16:creationId xmlns:a16="http://schemas.microsoft.com/office/drawing/2014/main" id="{1D60AB2F-E2AF-40A1-C89D-3E6504F22C7C}"/>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348391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320-3738-3CBA-70E4-06BE02D013A8}"/>
              </a:ext>
            </a:extLst>
          </p:cNvPr>
          <p:cNvSpPr>
            <a:spLocks noGrp="1"/>
          </p:cNvSpPr>
          <p:nvPr>
            <p:ph type="title"/>
          </p:nvPr>
        </p:nvSpPr>
        <p:spPr>
          <a:xfrm>
            <a:off x="1154954" y="838201"/>
            <a:ext cx="8761413" cy="1028306"/>
          </a:xfrm>
        </p:spPr>
        <p:txBody>
          <a:bodyPr/>
          <a:lstStyle/>
          <a:p>
            <a:pPr algn="l" fontAlgn="base"/>
            <a:r>
              <a:rPr lang="en-US" dirty="0"/>
              <a:t>what are different types of data ? Explain.</a:t>
            </a:r>
          </a:p>
        </p:txBody>
      </p:sp>
      <p:sp>
        <p:nvSpPr>
          <p:cNvPr id="6" name="Content Placeholder 5">
            <a:extLst>
              <a:ext uri="{FF2B5EF4-FFF2-40B4-BE49-F238E27FC236}">
                <a16:creationId xmlns:a16="http://schemas.microsoft.com/office/drawing/2014/main" id="{BC6679BE-30E5-715E-EBAE-61647C36581A}"/>
              </a:ext>
            </a:extLst>
          </p:cNvPr>
          <p:cNvSpPr>
            <a:spLocks noGrp="1"/>
          </p:cNvSpPr>
          <p:nvPr>
            <p:ph idx="1"/>
          </p:nvPr>
        </p:nvSpPr>
        <p:spPr/>
        <p:txBody>
          <a:bodyPr/>
          <a:lstStyle/>
          <a:p>
            <a:pPr algn="l" fontAlgn="base"/>
            <a:r>
              <a:rPr lang="en-US" sz="1700" b="0" i="0" dirty="0">
                <a:solidFill>
                  <a:srgbClr val="273239"/>
                </a:solidFill>
                <a:effectLst/>
              </a:rPr>
              <a:t>Data is defined as a systematic record corresponding to a specific quantity. Basically, data can be summarized as a set of facts and figures which can be used to serve a specific usage or purpose. For instance, data can be used as a survey or an analysis. Data in a systematic and organized form is referred to as information. In addition to this, the source of data primary or secondary is also an essential factor.</a:t>
            </a:r>
          </a:p>
          <a:p>
            <a:pPr algn="l" fontAlgn="base"/>
            <a:r>
              <a:rPr lang="en-US" sz="1700" b="1" i="0" dirty="0">
                <a:solidFill>
                  <a:srgbClr val="273239"/>
                </a:solidFill>
                <a:effectLst/>
              </a:rPr>
              <a:t>Types of Data</a:t>
            </a:r>
          </a:p>
          <a:p>
            <a:pPr algn="l" fontAlgn="base"/>
            <a:r>
              <a:rPr lang="en-US" sz="1700" b="0" i="0" dirty="0">
                <a:solidFill>
                  <a:srgbClr val="273239"/>
                </a:solidFill>
                <a:effectLst/>
              </a:rPr>
              <a:t>There are the following types of known forms of data:</a:t>
            </a:r>
          </a:p>
          <a:p>
            <a:pPr marL="0" indent="0">
              <a:buNone/>
            </a:pPr>
            <a:endParaRPr lang="en-IN" dirty="0"/>
          </a:p>
        </p:txBody>
      </p:sp>
      <p:sp>
        <p:nvSpPr>
          <p:cNvPr id="9" name="Footer Placeholder 8">
            <a:extLst>
              <a:ext uri="{FF2B5EF4-FFF2-40B4-BE49-F238E27FC236}">
                <a16:creationId xmlns:a16="http://schemas.microsoft.com/office/drawing/2014/main" id="{E672C7EA-F90C-E8D1-9983-722B6FE3449B}"/>
              </a:ext>
            </a:extLst>
          </p:cNvPr>
          <p:cNvSpPr>
            <a:spLocks noGrp="1"/>
          </p:cNvSpPr>
          <p:nvPr>
            <p:ph type="ftr" sz="quarter" idx="11"/>
          </p:nvPr>
        </p:nvSpPr>
        <p:spPr/>
        <p:txBody>
          <a:bodyPr/>
          <a:lstStyle/>
          <a:p>
            <a:r>
              <a:rPr lang="en-IN" dirty="0"/>
              <a:t>Submitted by Subhamita K</a:t>
            </a:r>
          </a:p>
        </p:txBody>
      </p:sp>
    </p:spTree>
    <p:extLst>
      <p:ext uri="{BB962C8B-B14F-4D97-AF65-F5344CB8AC3E}">
        <p14:creationId xmlns:p14="http://schemas.microsoft.com/office/powerpoint/2010/main" val="1667552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1457</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urw-din</vt:lpstr>
      <vt:lpstr>Wingdings 3</vt:lpstr>
      <vt:lpstr>Ion Boardroom</vt:lpstr>
      <vt:lpstr>           DATA                  INFORMATION</vt:lpstr>
      <vt:lpstr>How Data is useful for us</vt:lpstr>
      <vt:lpstr>What is Big Data</vt:lpstr>
      <vt:lpstr>Difference between Structured, Semi-structured and Unstructured data</vt:lpstr>
      <vt:lpstr>Difference between Structured, Semi-structured and Unstructured data</vt:lpstr>
      <vt:lpstr>what are qualitative and quantitative data?</vt:lpstr>
      <vt:lpstr>what is the different V’s in big data?</vt:lpstr>
      <vt:lpstr>Name some popular tools used in big data?</vt:lpstr>
      <vt:lpstr>what are different types of data ? Explain.</vt:lpstr>
      <vt:lpstr>PowerPoint Presentation</vt:lpstr>
      <vt:lpstr>what are different types of data ? Explain.</vt:lpstr>
      <vt:lpstr>what are different types of data ? Explain.</vt:lpstr>
      <vt:lpstr>what are different types of data ? Explain.</vt:lpstr>
      <vt:lpstr>what are different types of data ? Explain.</vt:lpstr>
      <vt:lpstr>what are different types of data ? Explain.</vt:lpstr>
      <vt:lpstr>what are different types of data ?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INFORMATION</dc:title>
  <dc:creator>subhamitakanungo .</dc:creator>
  <cp:lastModifiedBy>subhamitakanungo .</cp:lastModifiedBy>
  <cp:revision>10</cp:revision>
  <dcterms:created xsi:type="dcterms:W3CDTF">2023-01-17T07:51:01Z</dcterms:created>
  <dcterms:modified xsi:type="dcterms:W3CDTF">2023-01-18T16:56:23Z</dcterms:modified>
</cp:coreProperties>
</file>