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 id="2147483711" r:id="rId2"/>
  </p:sldMasterIdLst>
  <p:notesMasterIdLst>
    <p:notesMasterId r:id="rId45"/>
  </p:notesMasterIdLst>
  <p:sldIdLst>
    <p:sldId id="352" r:id="rId3"/>
    <p:sldId id="502" r:id="rId4"/>
    <p:sldId id="257" r:id="rId5"/>
    <p:sldId id="258" r:id="rId6"/>
    <p:sldId id="469" r:id="rId7"/>
    <p:sldId id="470" r:id="rId8"/>
    <p:sldId id="471" r:id="rId9"/>
    <p:sldId id="477" r:id="rId10"/>
    <p:sldId id="472" r:id="rId11"/>
    <p:sldId id="473" r:id="rId12"/>
    <p:sldId id="474" r:id="rId13"/>
    <p:sldId id="490" r:id="rId14"/>
    <p:sldId id="475" r:id="rId15"/>
    <p:sldId id="479" r:id="rId16"/>
    <p:sldId id="478" r:id="rId17"/>
    <p:sldId id="480" r:id="rId18"/>
    <p:sldId id="481" r:id="rId19"/>
    <p:sldId id="482" r:id="rId20"/>
    <p:sldId id="484" r:id="rId21"/>
    <p:sldId id="485" r:id="rId22"/>
    <p:sldId id="486" r:id="rId23"/>
    <p:sldId id="487" r:id="rId24"/>
    <p:sldId id="488" r:id="rId25"/>
    <p:sldId id="489" r:id="rId26"/>
    <p:sldId id="491" r:id="rId27"/>
    <p:sldId id="492" r:id="rId28"/>
    <p:sldId id="493" r:id="rId29"/>
    <p:sldId id="494" r:id="rId30"/>
    <p:sldId id="495" r:id="rId31"/>
    <p:sldId id="496" r:id="rId32"/>
    <p:sldId id="497" r:id="rId33"/>
    <p:sldId id="498" r:id="rId34"/>
    <p:sldId id="499" r:id="rId35"/>
    <p:sldId id="500" r:id="rId36"/>
    <p:sldId id="324" r:id="rId37"/>
    <p:sldId id="325" r:id="rId38"/>
    <p:sldId id="326" r:id="rId39"/>
    <p:sldId id="327" r:id="rId40"/>
    <p:sldId id="467" r:id="rId41"/>
    <p:sldId id="468" r:id="rId42"/>
    <p:sldId id="334" r:id="rId43"/>
    <p:sldId id="335" r:id="rId44"/>
  </p:sldIdLst>
  <p:sldSz cx="16256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l+gPrNBR1A2youxri+zeZg==" hashData="twypdZDOqLwR1+i5uXchSop5CdjWuzVyGdgQ6heCpS4IYFpled3JbtppNDnhiOvv+I8Y/cF628DrkBpmDVrHHQ=="/>
  <p:extLst>
    <p:ext uri="{EFAFB233-063F-42B5-8137-9DF3F51BA10A}">
      <p15:sldGuideLst xmlns:p15="http://schemas.microsoft.com/office/powerpoint/2012/main">
        <p15:guide id="1" orient="horz" pos="2904" userDrawn="1">
          <p15:clr>
            <a:srgbClr val="A4A3A4"/>
          </p15:clr>
        </p15:guide>
        <p15:guide id="2" pos="51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0" name="Author" initials="A" lastIdx="0" clrIdx="9"/>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585"/>
    <a:srgbClr val="FCB116"/>
    <a:srgbClr val="0094BE"/>
    <a:srgbClr val="BDD7EE"/>
    <a:srgbClr val="5EB9C2"/>
    <a:srgbClr val="FFC000"/>
    <a:srgbClr val="79C4E7"/>
    <a:srgbClr val="ED7D31"/>
    <a:srgbClr val="5D9CD5"/>
    <a:srgbClr val="D6F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44" autoAdjust="0"/>
    <p:restoredTop sz="85714" autoAdjust="0"/>
  </p:normalViewPr>
  <p:slideViewPr>
    <p:cSldViewPr snapToGrid="0">
      <p:cViewPr varScale="1">
        <p:scale>
          <a:sx n="50" d="100"/>
          <a:sy n="50" d="100"/>
        </p:scale>
        <p:origin x="642" y="48"/>
      </p:cViewPr>
      <p:guideLst>
        <p:guide orient="horz" pos="2904"/>
        <p:guide pos="5192"/>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5" d="100"/>
          <a:sy n="55" d="100"/>
        </p:scale>
        <p:origin x="2880"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2A706-A0F1-49DA-BE57-D553623793DF}" type="datetimeFigureOut">
              <a:rPr lang="en-US" smtClean="0"/>
              <a:t>5/27/2019</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743BFC-CDBF-4076-A12A-B8552B9862CC}" type="slidenum">
              <a:rPr lang="en-US" smtClean="0"/>
              <a:t>‹#›</a:t>
            </a:fld>
            <a:endParaRPr lang="en-US" dirty="0"/>
          </a:p>
        </p:txBody>
      </p:sp>
    </p:spTree>
    <p:extLst>
      <p:ext uri="{BB962C8B-B14F-4D97-AF65-F5344CB8AC3E}">
        <p14:creationId xmlns:p14="http://schemas.microsoft.com/office/powerpoint/2010/main" val="186638117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90D01E3-B214-44AA-B211-F572F93E3A46}" type="slidenum">
              <a:rPr lang="en-US" smtClean="0"/>
              <a:t>1</a:t>
            </a:fld>
            <a:endParaRPr lang="en-US" dirty="0"/>
          </a:p>
        </p:txBody>
      </p:sp>
    </p:spTree>
    <p:extLst>
      <p:ext uri="{BB962C8B-B14F-4D97-AF65-F5344CB8AC3E}">
        <p14:creationId xmlns:p14="http://schemas.microsoft.com/office/powerpoint/2010/main" val="21485736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Explain the following:</a:t>
            </a:r>
          </a:p>
          <a:p>
            <a:pPr marL="342900" indent="-342900">
              <a:buAutoNum type="arabicPeriod"/>
            </a:pPr>
            <a:r>
              <a:rPr lang="en-IN" dirty="0"/>
              <a:t>Few underlying causes were also affecting sales apart from the observed causes</a:t>
            </a:r>
          </a:p>
          <a:p>
            <a:pPr marL="342900" indent="-342900">
              <a:buAutoNum type="arabicPeriod"/>
            </a:pPr>
            <a:r>
              <a:rPr lang="en-IN" dirty="0"/>
              <a:t>These underlying causes were a result of some research</a:t>
            </a:r>
          </a:p>
          <a:p>
            <a:pPr marL="342900" indent="-342900">
              <a:buAutoNum type="arabicPeriod"/>
            </a:pPr>
            <a:r>
              <a:rPr lang="en-IN" dirty="0"/>
              <a:t>Provide an analogy to dimensionality reduction by mapping the above observed causes to underlying causes</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11</a:t>
            </a:fld>
            <a:endParaRPr lang="en-US" dirty="0"/>
          </a:p>
        </p:txBody>
      </p:sp>
    </p:spTree>
    <p:extLst>
      <p:ext uri="{BB962C8B-B14F-4D97-AF65-F5344CB8AC3E}">
        <p14:creationId xmlns:p14="http://schemas.microsoft.com/office/powerpoint/2010/main" val="4217733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r>
              <a:rPr lang="en-IN" dirty="0"/>
              <a:t>Trainer Notes: Explain the following:</a:t>
            </a:r>
          </a:p>
          <a:p>
            <a:pPr marL="342900" indent="-342900">
              <a:buAutoNum type="arabicPeriod"/>
            </a:pPr>
            <a:r>
              <a:rPr lang="en-IN" sz="1600" b="0" dirty="0">
                <a:latin typeface="Open Sans" panose="020B0606030504020204" pitchFamily="34" charset="0"/>
                <a:ea typeface="Open Sans" panose="020B0606030504020204" pitchFamily="34" charset="0"/>
                <a:cs typeface="Open Sans" panose="020B0606030504020204" pitchFamily="34" charset="0"/>
              </a:rPr>
              <a:t>Factor Analysis</a:t>
            </a:r>
          </a:p>
          <a:p>
            <a:pPr marL="342900" indent="-342900">
              <a:buAutoNum type="arabicPeriod"/>
            </a:pPr>
            <a:r>
              <a:rPr lang="en-IN" sz="1600" b="0" dirty="0">
                <a:latin typeface="Open Sans" panose="020B0606030504020204" pitchFamily="34" charset="0"/>
                <a:ea typeface="Open Sans" panose="020B0606030504020204" pitchFamily="34" charset="0"/>
                <a:cs typeface="Open Sans" panose="020B0606030504020204" pitchFamily="34" charset="0"/>
              </a:rPr>
              <a:t>Significance of factor analysis</a:t>
            </a: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9020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Explain the following:</a:t>
            </a:r>
          </a:p>
          <a:p>
            <a:pPr marL="342900" indent="-342900">
              <a:buAutoNum type="arabicPeriod"/>
            </a:pPr>
            <a:r>
              <a:rPr lang="en-IN" dirty="0"/>
              <a:t>Techniques to perform dimensionality reduction: PCA and LDA</a:t>
            </a:r>
          </a:p>
          <a:p>
            <a:pPr marL="342900" indent="-342900">
              <a:buAutoNum type="arabicPeriod"/>
            </a:pPr>
            <a:r>
              <a:rPr lang="en-IN" dirty="0"/>
              <a:t>Compare PCA and LDA</a:t>
            </a:r>
          </a:p>
          <a:p>
            <a:pPr marL="342900" indent="-342900">
              <a:buAutoNum type="arabicPeriod"/>
            </a:pPr>
            <a:r>
              <a:rPr lang="en-IN" dirty="0"/>
              <a:t>Add more significant differences in PCA and LDA</a:t>
            </a:r>
          </a:p>
        </p:txBody>
      </p:sp>
      <p:sp>
        <p:nvSpPr>
          <p:cNvPr id="4" name="Slide Number Placeholder 3"/>
          <p:cNvSpPr>
            <a:spLocks noGrp="1"/>
          </p:cNvSpPr>
          <p:nvPr>
            <p:ph type="sldNum" sz="quarter" idx="5"/>
          </p:nvPr>
        </p:nvSpPr>
        <p:spPr/>
        <p:txBody>
          <a:bodyPr/>
          <a:lstStyle/>
          <a:p>
            <a:fld id="{16743BFC-CDBF-4076-A12A-B8552B9862CC}" type="slidenum">
              <a:rPr lang="en-US" smtClean="0"/>
              <a:t>13</a:t>
            </a:fld>
            <a:endParaRPr lang="en-US" dirty="0"/>
          </a:p>
        </p:txBody>
      </p:sp>
    </p:spTree>
    <p:extLst>
      <p:ext uri="{BB962C8B-B14F-4D97-AF65-F5344CB8AC3E}">
        <p14:creationId xmlns:p14="http://schemas.microsoft.com/office/powerpoint/2010/main" val="42832679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Explain the following:</a:t>
            </a:r>
          </a:p>
          <a:p>
            <a:pPr marL="342900" indent="-342900">
              <a:buAutoNum type="arabicPeriod"/>
            </a:pPr>
            <a:r>
              <a:rPr lang="en-IN" dirty="0"/>
              <a:t>The above scenario</a:t>
            </a:r>
          </a:p>
          <a:p>
            <a:pPr marL="342900" indent="-342900">
              <a:buAutoNum type="arabicPeriod"/>
            </a:pPr>
            <a:r>
              <a:rPr lang="en-IN" dirty="0"/>
              <a:t>How does PCA works (orthogonal vectors, no variance lost)</a:t>
            </a:r>
          </a:p>
          <a:p>
            <a:pPr marL="342900" indent="-342900">
              <a:buAutoNum type="arabicPeriod"/>
            </a:pPr>
            <a:r>
              <a:rPr lang="en-IN" dirty="0"/>
              <a:t>Result post PCA application</a:t>
            </a:r>
          </a:p>
        </p:txBody>
      </p:sp>
      <p:sp>
        <p:nvSpPr>
          <p:cNvPr id="4" name="Slide Number Placeholder 3"/>
          <p:cNvSpPr>
            <a:spLocks noGrp="1"/>
          </p:cNvSpPr>
          <p:nvPr>
            <p:ph type="sldNum" sz="quarter" idx="5"/>
          </p:nvPr>
        </p:nvSpPr>
        <p:spPr/>
        <p:txBody>
          <a:bodyPr/>
          <a:lstStyle/>
          <a:p>
            <a:fld id="{16743BFC-CDBF-4076-A12A-B8552B9862CC}" type="slidenum">
              <a:rPr lang="en-US" smtClean="0"/>
              <a:t>14</a:t>
            </a:fld>
            <a:endParaRPr lang="en-US" dirty="0"/>
          </a:p>
        </p:txBody>
      </p:sp>
    </p:spTree>
    <p:extLst>
      <p:ext uri="{BB962C8B-B14F-4D97-AF65-F5344CB8AC3E}">
        <p14:creationId xmlns:p14="http://schemas.microsoft.com/office/powerpoint/2010/main" val="11183361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Explain the following:</a:t>
            </a:r>
          </a:p>
          <a:p>
            <a:pPr marL="342900" indent="-342900">
              <a:buAutoNum type="arabicPeriod"/>
            </a:pPr>
            <a:r>
              <a:rPr lang="en-IN" dirty="0"/>
              <a:t>What is the direction of maximum variance</a:t>
            </a:r>
          </a:p>
          <a:p>
            <a:pPr marL="342900" indent="-342900">
              <a:buAutoNum type="arabicPeriod"/>
            </a:pPr>
            <a:r>
              <a:rPr lang="en-IN" dirty="0"/>
              <a:t>How the direction of maximum variance selected</a:t>
            </a:r>
          </a:p>
          <a:p>
            <a:pPr marL="342900" indent="-342900">
              <a:buAutoNum type="arabicPeriod"/>
            </a:pPr>
            <a:r>
              <a:rPr lang="en-IN" dirty="0"/>
              <a:t>New set of axes found are orthogonal to each other</a:t>
            </a:r>
          </a:p>
        </p:txBody>
      </p:sp>
      <p:sp>
        <p:nvSpPr>
          <p:cNvPr id="4" name="Slide Number Placeholder 3"/>
          <p:cNvSpPr>
            <a:spLocks noGrp="1"/>
          </p:cNvSpPr>
          <p:nvPr>
            <p:ph type="sldNum" sz="quarter" idx="5"/>
          </p:nvPr>
        </p:nvSpPr>
        <p:spPr/>
        <p:txBody>
          <a:bodyPr/>
          <a:lstStyle/>
          <a:p>
            <a:fld id="{16743BFC-CDBF-4076-A12A-B8552B9862CC}" type="slidenum">
              <a:rPr lang="en-US" smtClean="0"/>
              <a:t>15</a:t>
            </a:fld>
            <a:endParaRPr lang="en-US" dirty="0"/>
          </a:p>
        </p:txBody>
      </p:sp>
    </p:spTree>
    <p:extLst>
      <p:ext uri="{BB962C8B-B14F-4D97-AF65-F5344CB8AC3E}">
        <p14:creationId xmlns:p14="http://schemas.microsoft.com/office/powerpoint/2010/main" val="3803850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Explain the following:</a:t>
            </a:r>
          </a:p>
          <a:p>
            <a:pPr marL="342900" indent="-342900">
              <a:buAutoNum type="arabicPeriod"/>
            </a:pPr>
            <a:r>
              <a:rPr lang="en-IN" dirty="0"/>
              <a:t>Theory of finding first principal component</a:t>
            </a:r>
          </a:p>
          <a:p>
            <a:pPr marL="342900" indent="-342900">
              <a:buAutoNum type="arabicPeriod"/>
            </a:pPr>
            <a:r>
              <a:rPr lang="en-IN" dirty="0"/>
              <a:t>What is the significance of Eigen Decomposition</a:t>
            </a:r>
          </a:p>
          <a:p>
            <a:pPr marL="342900" indent="-342900">
              <a:buAutoNum type="arabicPeriod"/>
            </a:pPr>
            <a:r>
              <a:rPr lang="en-IN" dirty="0"/>
              <a:t>You can ask the learners to refer the above link for a mathematical explanation of eigen decomposition</a:t>
            </a:r>
          </a:p>
        </p:txBody>
      </p:sp>
      <p:sp>
        <p:nvSpPr>
          <p:cNvPr id="4" name="Slide Number Placeholder 3"/>
          <p:cNvSpPr>
            <a:spLocks noGrp="1"/>
          </p:cNvSpPr>
          <p:nvPr>
            <p:ph type="sldNum" sz="quarter" idx="5"/>
          </p:nvPr>
        </p:nvSpPr>
        <p:spPr/>
        <p:txBody>
          <a:bodyPr/>
          <a:lstStyle/>
          <a:p>
            <a:fld id="{16743BFC-CDBF-4076-A12A-B8552B9862CC}" type="slidenum">
              <a:rPr lang="en-US" smtClean="0"/>
              <a:t>16</a:t>
            </a:fld>
            <a:endParaRPr lang="en-US" dirty="0"/>
          </a:p>
        </p:txBody>
      </p:sp>
    </p:spTree>
    <p:extLst>
      <p:ext uri="{BB962C8B-B14F-4D97-AF65-F5344CB8AC3E}">
        <p14:creationId xmlns:p14="http://schemas.microsoft.com/office/powerpoint/2010/main" val="28700905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Explain the following:</a:t>
            </a:r>
          </a:p>
          <a:p>
            <a:pPr marL="342900" indent="-342900">
              <a:buAutoNum type="arabicPeriod"/>
            </a:pPr>
            <a:r>
              <a:rPr lang="en-IN" dirty="0"/>
              <a:t>Results of eigen decomposition</a:t>
            </a:r>
          </a:p>
          <a:p>
            <a:pPr marL="342900" indent="-342900">
              <a:buAutoNum type="arabicPeriod"/>
            </a:pPr>
            <a:r>
              <a:rPr lang="en-IN" dirty="0"/>
              <a:t>Significance of eigen vector and eigen value in finding principal component</a:t>
            </a:r>
          </a:p>
        </p:txBody>
      </p:sp>
      <p:sp>
        <p:nvSpPr>
          <p:cNvPr id="4" name="Slide Number Placeholder 3"/>
          <p:cNvSpPr>
            <a:spLocks noGrp="1"/>
          </p:cNvSpPr>
          <p:nvPr>
            <p:ph type="sldNum" sz="quarter" idx="5"/>
          </p:nvPr>
        </p:nvSpPr>
        <p:spPr/>
        <p:txBody>
          <a:bodyPr/>
          <a:lstStyle/>
          <a:p>
            <a:fld id="{16743BFC-CDBF-4076-A12A-B8552B9862CC}" type="slidenum">
              <a:rPr lang="en-US" smtClean="0"/>
              <a:t>17</a:t>
            </a:fld>
            <a:endParaRPr lang="en-US" dirty="0"/>
          </a:p>
        </p:txBody>
      </p:sp>
    </p:spTree>
    <p:extLst>
      <p:ext uri="{BB962C8B-B14F-4D97-AF65-F5344CB8AC3E}">
        <p14:creationId xmlns:p14="http://schemas.microsoft.com/office/powerpoint/2010/main" val="22528232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Explain the following:</a:t>
            </a:r>
          </a:p>
          <a:p>
            <a:pPr marL="342900" indent="-342900">
              <a:buAutoNum type="arabicPeriod"/>
            </a:pPr>
            <a:r>
              <a:rPr lang="en-IN" dirty="0"/>
              <a:t>Ordering principal components w.r.t eigen values</a:t>
            </a:r>
          </a:p>
        </p:txBody>
      </p:sp>
      <p:sp>
        <p:nvSpPr>
          <p:cNvPr id="4" name="Slide Number Placeholder 3"/>
          <p:cNvSpPr>
            <a:spLocks noGrp="1"/>
          </p:cNvSpPr>
          <p:nvPr>
            <p:ph type="sldNum" sz="quarter" idx="5"/>
          </p:nvPr>
        </p:nvSpPr>
        <p:spPr/>
        <p:txBody>
          <a:bodyPr/>
          <a:lstStyle/>
          <a:p>
            <a:fld id="{16743BFC-CDBF-4076-A12A-B8552B9862CC}" type="slidenum">
              <a:rPr lang="en-US" smtClean="0"/>
              <a:t>18</a:t>
            </a:fld>
            <a:endParaRPr lang="en-US" dirty="0"/>
          </a:p>
        </p:txBody>
      </p:sp>
    </p:spTree>
    <p:extLst>
      <p:ext uri="{BB962C8B-B14F-4D97-AF65-F5344CB8AC3E}">
        <p14:creationId xmlns:p14="http://schemas.microsoft.com/office/powerpoint/2010/main" val="315649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r>
              <a:rPr lang="en-IN" sz="1200" dirty="0"/>
              <a:t>Trainer Notes:</a:t>
            </a:r>
          </a:p>
          <a:p>
            <a:pPr marL="342900" indent="-342900">
              <a:buAutoNum type="arabicPeriod"/>
            </a:pPr>
            <a:r>
              <a:rPr lang="en-IN" sz="1200" dirty="0"/>
              <a:t>Perform the above demo with the iris dataset, preloaded in </a:t>
            </a:r>
            <a:r>
              <a:rPr lang="en-IN" sz="1200" dirty="0" err="1"/>
              <a:t>scikitlearn.datasets</a:t>
            </a:r>
            <a:r>
              <a:rPr lang="en-IN" sz="1200" dirty="0"/>
              <a:t> </a:t>
            </a:r>
          </a:p>
          <a:p>
            <a:pPr marL="342900" indent="-342900">
              <a:buAutoNum type="arabicPeriod"/>
            </a:pPr>
            <a:r>
              <a:rPr lang="en-IN" sz="1200" dirty="0"/>
              <a:t>Ask the learners to perform the same on their local system</a:t>
            </a:r>
          </a:p>
          <a:p>
            <a:endParaRPr lang="en-US" sz="1200" b="0" i="0" u="none" strike="noStrike" cap="none" dirty="0">
              <a:solidFill>
                <a:schemeClr val="dk1"/>
              </a:solidFill>
              <a:effectLst/>
              <a:latin typeface="Calibri"/>
              <a:ea typeface="Calibri"/>
              <a:cs typeface="Calibri"/>
              <a:sym typeface="Calibri"/>
            </a:endParaRP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01051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r>
              <a:rPr lang="en-IN" sz="1200" dirty="0"/>
              <a:t>Trainer Notes: Explain the following:</a:t>
            </a:r>
          </a:p>
          <a:p>
            <a:pPr marL="342900" indent="-342900">
              <a:buAutoNum type="arabicPeriod"/>
            </a:pPr>
            <a:r>
              <a:rPr lang="en-IN" sz="1200" dirty="0"/>
              <a:t>The above scenario and problem statement</a:t>
            </a: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8895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Shape 346"/>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dirty="0"/>
          </a:p>
        </p:txBody>
      </p:sp>
      <p:sp>
        <p:nvSpPr>
          <p:cNvPr id="347" name="Shape 347"/>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8870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a:t>
            </a:r>
          </a:p>
          <a:p>
            <a:r>
              <a:rPr lang="en-US" sz="1600" b="0" i="0" kern="1200" dirty="0">
                <a:solidFill>
                  <a:schemeClr val="tx1"/>
                </a:solidFill>
                <a:effectLst/>
                <a:latin typeface="+mn-lt"/>
                <a:ea typeface="+mn-ea"/>
                <a:cs typeface="+mn-cs"/>
              </a:rPr>
              <a:t>Explain why </a:t>
            </a:r>
            <a:r>
              <a:rPr lang="en-US" sz="1600" b="0" i="0" kern="1200" dirty="0" err="1">
                <a:solidFill>
                  <a:schemeClr val="tx1"/>
                </a:solidFill>
                <a:effectLst/>
                <a:latin typeface="+mn-lt"/>
                <a:ea typeface="+mn-ea"/>
                <a:cs typeface="+mn-cs"/>
              </a:rPr>
              <a:t>n_components</a:t>
            </a:r>
            <a:r>
              <a:rPr lang="en-US" sz="1600" b="0" i="0" kern="1200" dirty="0">
                <a:solidFill>
                  <a:schemeClr val="tx1"/>
                </a:solidFill>
                <a:effectLst/>
                <a:latin typeface="+mn-lt"/>
                <a:ea typeface="+mn-ea"/>
                <a:cs typeface="+mn-cs"/>
              </a:rPr>
              <a:t>=0.95. </a:t>
            </a:r>
          </a:p>
        </p:txBody>
      </p:sp>
      <p:sp>
        <p:nvSpPr>
          <p:cNvPr id="4" name="Slide Number Placeholder 3"/>
          <p:cNvSpPr>
            <a:spLocks noGrp="1"/>
          </p:cNvSpPr>
          <p:nvPr>
            <p:ph type="sldNum" sz="quarter" idx="5"/>
          </p:nvPr>
        </p:nvSpPr>
        <p:spPr/>
        <p:txBody>
          <a:bodyPr/>
          <a:lstStyle/>
          <a:p>
            <a:fld id="{16743BFC-CDBF-4076-A12A-B8552B9862CC}" type="slidenum">
              <a:rPr lang="en-US" smtClean="0"/>
              <a:t>22</a:t>
            </a:fld>
            <a:endParaRPr lang="en-US" dirty="0"/>
          </a:p>
        </p:txBody>
      </p:sp>
    </p:spTree>
    <p:extLst>
      <p:ext uri="{BB962C8B-B14F-4D97-AF65-F5344CB8AC3E}">
        <p14:creationId xmlns:p14="http://schemas.microsoft.com/office/powerpoint/2010/main" val="9878295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Explain the following:</a:t>
            </a:r>
          </a:p>
          <a:p>
            <a:pPr marL="342900" indent="-342900">
              <a:buAutoNum type="arabicPeriod"/>
            </a:pPr>
            <a:r>
              <a:rPr lang="en-IN" dirty="0"/>
              <a:t>Explain linear discriminant analysis</a:t>
            </a:r>
          </a:p>
          <a:p>
            <a:pPr marL="342900" indent="-342900">
              <a:buAutoNum type="arabicPeriod"/>
            </a:pPr>
            <a:r>
              <a:rPr lang="en-IN" dirty="0"/>
              <a:t>How </a:t>
            </a:r>
            <a:r>
              <a:rPr lang="en-IN" dirty="0" err="1"/>
              <a:t>lda</a:t>
            </a:r>
            <a:r>
              <a:rPr lang="en-IN" dirty="0"/>
              <a:t> performs dimensionality reduction</a:t>
            </a:r>
          </a:p>
          <a:p>
            <a:pPr marL="342900" indent="-342900">
              <a:buAutoNum type="arabicPeriod"/>
            </a:pPr>
            <a:r>
              <a:rPr lang="en-IN" dirty="0"/>
              <a:t>How it can be used for classification as well</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23</a:t>
            </a:fld>
            <a:endParaRPr lang="en-US" dirty="0"/>
          </a:p>
        </p:txBody>
      </p:sp>
    </p:spTree>
    <p:extLst>
      <p:ext uri="{BB962C8B-B14F-4D97-AF65-F5344CB8AC3E}">
        <p14:creationId xmlns:p14="http://schemas.microsoft.com/office/powerpoint/2010/main" val="171846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Explain the following:</a:t>
            </a:r>
          </a:p>
          <a:p>
            <a:pPr marL="342900" indent="-342900">
              <a:buAutoNum type="arabicPeriod"/>
            </a:pPr>
            <a:r>
              <a:rPr lang="en-IN" dirty="0"/>
              <a:t>How the maximum separable line is obtained</a:t>
            </a:r>
          </a:p>
          <a:p>
            <a:pPr marL="342900" indent="-342900">
              <a:buAutoNum type="arabicPeriod"/>
            </a:pPr>
            <a:r>
              <a:rPr lang="en-IN" dirty="0"/>
              <a:t>Why maximum separable line is considered</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24</a:t>
            </a:fld>
            <a:endParaRPr lang="en-US" dirty="0"/>
          </a:p>
        </p:txBody>
      </p:sp>
    </p:spTree>
    <p:extLst>
      <p:ext uri="{BB962C8B-B14F-4D97-AF65-F5344CB8AC3E}">
        <p14:creationId xmlns:p14="http://schemas.microsoft.com/office/powerpoint/2010/main" val="25890693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a:t>
            </a:r>
          </a:p>
          <a:p>
            <a:r>
              <a:rPr lang="en-IN" dirty="0"/>
              <a:t>Explain the mathematics</a:t>
            </a:r>
          </a:p>
        </p:txBody>
      </p:sp>
      <p:sp>
        <p:nvSpPr>
          <p:cNvPr id="4" name="Slide Number Placeholder 3"/>
          <p:cNvSpPr>
            <a:spLocks noGrp="1"/>
          </p:cNvSpPr>
          <p:nvPr>
            <p:ph type="sldNum" sz="quarter" idx="5"/>
          </p:nvPr>
        </p:nvSpPr>
        <p:spPr/>
        <p:txBody>
          <a:bodyPr/>
          <a:lstStyle/>
          <a:p>
            <a:fld id="{16743BFC-CDBF-4076-A12A-B8552B9862CC}" type="slidenum">
              <a:rPr lang="en-US" smtClean="0"/>
              <a:t>25</a:t>
            </a:fld>
            <a:endParaRPr lang="en-US" dirty="0"/>
          </a:p>
        </p:txBody>
      </p:sp>
    </p:spTree>
    <p:extLst>
      <p:ext uri="{BB962C8B-B14F-4D97-AF65-F5344CB8AC3E}">
        <p14:creationId xmlns:p14="http://schemas.microsoft.com/office/powerpoint/2010/main" val="30380781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a:t>
            </a:r>
          </a:p>
          <a:p>
            <a:r>
              <a:rPr lang="en-IN" dirty="0"/>
              <a:t>Explain the mathematics</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26</a:t>
            </a:fld>
            <a:endParaRPr lang="en-US" dirty="0"/>
          </a:p>
        </p:txBody>
      </p:sp>
    </p:spTree>
    <p:extLst>
      <p:ext uri="{BB962C8B-B14F-4D97-AF65-F5344CB8AC3E}">
        <p14:creationId xmlns:p14="http://schemas.microsoft.com/office/powerpoint/2010/main" val="23188010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a:t>
            </a:r>
          </a:p>
          <a:p>
            <a:r>
              <a:rPr lang="en-IN" dirty="0"/>
              <a:t>Explain the mathematics</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27</a:t>
            </a:fld>
            <a:endParaRPr lang="en-US" dirty="0"/>
          </a:p>
        </p:txBody>
      </p:sp>
    </p:spTree>
    <p:extLst>
      <p:ext uri="{BB962C8B-B14F-4D97-AF65-F5344CB8AC3E}">
        <p14:creationId xmlns:p14="http://schemas.microsoft.com/office/powerpoint/2010/main" val="1620245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a:t>
            </a:r>
          </a:p>
          <a:p>
            <a:r>
              <a:rPr lang="en-IN" dirty="0"/>
              <a:t>Explain the mathematics</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28</a:t>
            </a:fld>
            <a:endParaRPr lang="en-US" dirty="0"/>
          </a:p>
        </p:txBody>
      </p:sp>
    </p:spTree>
    <p:extLst>
      <p:ext uri="{BB962C8B-B14F-4D97-AF65-F5344CB8AC3E}">
        <p14:creationId xmlns:p14="http://schemas.microsoft.com/office/powerpoint/2010/main" val="9549630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r>
              <a:rPr lang="en-IN" sz="1200" dirty="0"/>
              <a:t>Trainer Notes:</a:t>
            </a:r>
          </a:p>
          <a:p>
            <a:pPr marL="342900" indent="-342900">
              <a:buAutoNum type="arabicPeriod"/>
            </a:pPr>
            <a:r>
              <a:rPr lang="en-IN" sz="1200" dirty="0"/>
              <a:t>Use the </a:t>
            </a:r>
            <a:r>
              <a:rPr lang="en-IN" sz="1200" dirty="0" err="1"/>
              <a:t>mlxtend</a:t>
            </a:r>
            <a:r>
              <a:rPr lang="en-IN" sz="1200" dirty="0"/>
              <a:t> library to download the preloaded iris dataset</a:t>
            </a:r>
          </a:p>
          <a:p>
            <a:pPr marL="342900" indent="-342900">
              <a:buAutoNum type="arabicPeriod"/>
            </a:pPr>
            <a:r>
              <a:rPr lang="en-IN" sz="1200" dirty="0"/>
              <a:t>Download the corresponding .</a:t>
            </a:r>
            <a:r>
              <a:rPr lang="en-IN" sz="1200" dirty="0" err="1"/>
              <a:t>ipynb</a:t>
            </a:r>
            <a:r>
              <a:rPr lang="en-IN" sz="1200" dirty="0"/>
              <a:t> file for further steps</a:t>
            </a:r>
          </a:p>
          <a:p>
            <a:endParaRPr lang="en-US" sz="1200" b="0" i="0" u="none" strike="noStrike" cap="none" dirty="0">
              <a:solidFill>
                <a:schemeClr val="dk1"/>
              </a:solidFill>
              <a:effectLst/>
              <a:latin typeface="Calibri"/>
              <a:ea typeface="Calibri"/>
              <a:cs typeface="Calibri"/>
              <a:sym typeface="Calibri"/>
            </a:endParaRP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11800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r>
              <a:rPr lang="en-IN" sz="1200" dirty="0"/>
              <a:t>Trainer Notes: Explain the following:</a:t>
            </a:r>
          </a:p>
          <a:p>
            <a:pPr marL="342900" indent="-342900">
              <a:buAutoNum type="arabicPeriod"/>
            </a:pPr>
            <a:r>
              <a:rPr lang="en-IN" sz="1200" dirty="0"/>
              <a:t>The above problem scenario.</a:t>
            </a: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92346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i="0" kern="1200" dirty="0">
                <a:solidFill>
                  <a:schemeClr val="tx1"/>
                </a:solidFill>
                <a:effectLst/>
                <a:latin typeface="+mn-lt"/>
                <a:ea typeface="+mn-ea"/>
                <a:cs typeface="+mn-cs"/>
              </a:rPr>
              <a:t>Trainer Notes:</a:t>
            </a:r>
          </a:p>
          <a:p>
            <a:r>
              <a:rPr lang="en-US" sz="1600" b="0" i="0" kern="1200" dirty="0">
                <a:solidFill>
                  <a:schemeClr val="tx1"/>
                </a:solidFill>
                <a:effectLst/>
                <a:latin typeface="+mn-lt"/>
                <a:ea typeface="+mn-ea"/>
                <a:cs typeface="+mn-cs"/>
              </a:rPr>
              <a:t>Explain the significance of penalty='11'</a:t>
            </a: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34</a:t>
            </a:fld>
            <a:endParaRPr lang="en-US" dirty="0"/>
          </a:p>
        </p:txBody>
      </p:sp>
    </p:spTree>
    <p:extLst>
      <p:ext uri="{BB962C8B-B14F-4D97-AF65-F5344CB8AC3E}">
        <p14:creationId xmlns:p14="http://schemas.microsoft.com/office/powerpoint/2010/main" val="38467570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46418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4"/>
        <p:cNvGrpSpPr/>
        <p:nvPr/>
      </p:nvGrpSpPr>
      <p:grpSpPr>
        <a:xfrm>
          <a:off x="0" y="0"/>
          <a:ext cx="0" cy="0"/>
          <a:chOff x="0" y="0"/>
          <a:chExt cx="0" cy="0"/>
        </a:xfrm>
      </p:grpSpPr>
      <p:sp>
        <p:nvSpPr>
          <p:cNvPr id="1665" name="Google Shape;1665;p6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6" name="Google Shape;1666;p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2" name="Google Shape;1682;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6" name="Google Shape;1686;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6" name="Google Shape;1696;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6" name="Google Shape;1686;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547291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6" name="Google Shape;1696;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239043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2" name="Google Shape;1772;p79: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00"/>
              <a:buFont typeface="Open Sans"/>
              <a:buNone/>
            </a:pPr>
            <a:r>
              <a:rPr lang="en-US" sz="1600" b="1" i="0" u="none" strike="noStrike" cap="none" dirty="0">
                <a:solidFill>
                  <a:schemeClr val="dk1"/>
                </a:solidFill>
              </a:rPr>
              <a:t>Trainer Notes: </a:t>
            </a:r>
            <a:r>
              <a:rPr lang="en-US" dirty="0"/>
              <a:t>Explain</a:t>
            </a:r>
            <a:r>
              <a:rPr lang="en-US" sz="1600" b="0" i="0" u="none" strike="noStrike" cap="none" dirty="0">
                <a:solidFill>
                  <a:schemeClr val="dk1"/>
                </a:solidFill>
              </a:rPr>
              <a:t> the project to the learners and instruct them to perform it after the lesson. </a:t>
            </a:r>
            <a:endParaRPr sz="1600" b="0" i="0" u="none" strike="noStrike" cap="none" dirty="0">
              <a:solidFill>
                <a:schemeClr val="dk1"/>
              </a:solidFill>
            </a:endParaRPr>
          </a:p>
        </p:txBody>
      </p:sp>
      <p:sp>
        <p:nvSpPr>
          <p:cNvPr id="1773" name="Google Shape;1773;p79: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Open Sans"/>
              <a:buNone/>
            </a:pPr>
            <a:fld id="{00000000-1234-1234-1234-123412341234}" type="slidenum">
              <a:rPr lang="en-US" sz="1200">
                <a:solidFill>
                  <a:schemeClr val="dk1"/>
                </a:solidFill>
              </a:rPr>
              <a:t>41</a:t>
            </a:fld>
            <a:endParaRPr sz="1200">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8"/>
        <p:cNvGrpSpPr/>
        <p:nvPr/>
      </p:nvGrpSpPr>
      <p:grpSpPr>
        <a:xfrm>
          <a:off x="0" y="0"/>
          <a:ext cx="0" cy="0"/>
          <a:chOff x="0" y="0"/>
          <a:chExt cx="0" cy="0"/>
        </a:xfrm>
      </p:grpSpPr>
      <p:sp>
        <p:nvSpPr>
          <p:cNvPr id="1779" name="Google Shape;1779;p8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80" name="Google Shape;1780;p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Explain the following:</a:t>
            </a:r>
          </a:p>
          <a:p>
            <a:pPr marL="342900" indent="-342900">
              <a:buAutoNum type="arabicPeriod"/>
            </a:pPr>
            <a:r>
              <a:rPr lang="en-IN" dirty="0"/>
              <a:t>The above scenario as a multi-dimensional dataset which multiple features</a:t>
            </a:r>
          </a:p>
          <a:p>
            <a:pPr marL="342900" indent="-342900">
              <a:buAutoNum type="arabicPeriod"/>
            </a:pPr>
            <a:r>
              <a:rPr lang="en-IN" dirty="0"/>
              <a:t>The significance of feature reduction within the above dataset</a:t>
            </a:r>
          </a:p>
        </p:txBody>
      </p:sp>
      <p:sp>
        <p:nvSpPr>
          <p:cNvPr id="4" name="Slide Number Placeholder 3"/>
          <p:cNvSpPr>
            <a:spLocks noGrp="1"/>
          </p:cNvSpPr>
          <p:nvPr>
            <p:ph type="sldNum" sz="quarter" idx="5"/>
          </p:nvPr>
        </p:nvSpPr>
        <p:spPr/>
        <p:txBody>
          <a:bodyPr/>
          <a:lstStyle/>
          <a:p>
            <a:fld id="{16743BFC-CDBF-4076-A12A-B8552B9862CC}" type="slidenum">
              <a:rPr lang="en-US" smtClean="0"/>
              <a:t>5</a:t>
            </a:fld>
            <a:endParaRPr lang="en-US" dirty="0"/>
          </a:p>
        </p:txBody>
      </p:sp>
    </p:spTree>
    <p:extLst>
      <p:ext uri="{BB962C8B-B14F-4D97-AF65-F5344CB8AC3E}">
        <p14:creationId xmlns:p14="http://schemas.microsoft.com/office/powerpoint/2010/main" val="3278863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Explain the following:</a:t>
            </a:r>
          </a:p>
          <a:p>
            <a:pPr marL="342900" indent="-342900">
              <a:buAutoNum type="arabicPeriod"/>
            </a:pPr>
            <a:r>
              <a:rPr lang="en-IN" dirty="0"/>
              <a:t>Discuss regression and factor analysis as techniques to extract feature based information</a:t>
            </a:r>
          </a:p>
        </p:txBody>
      </p:sp>
      <p:sp>
        <p:nvSpPr>
          <p:cNvPr id="4" name="Slide Number Placeholder 3"/>
          <p:cNvSpPr>
            <a:spLocks noGrp="1"/>
          </p:cNvSpPr>
          <p:nvPr>
            <p:ph type="sldNum" sz="quarter" idx="5"/>
          </p:nvPr>
        </p:nvSpPr>
        <p:spPr/>
        <p:txBody>
          <a:bodyPr/>
          <a:lstStyle/>
          <a:p>
            <a:fld id="{16743BFC-CDBF-4076-A12A-B8552B9862CC}" type="slidenum">
              <a:rPr lang="en-US" smtClean="0"/>
              <a:t>6</a:t>
            </a:fld>
            <a:endParaRPr lang="en-US" dirty="0"/>
          </a:p>
        </p:txBody>
      </p:sp>
    </p:spTree>
    <p:extLst>
      <p:ext uri="{BB962C8B-B14F-4D97-AF65-F5344CB8AC3E}">
        <p14:creationId xmlns:p14="http://schemas.microsoft.com/office/powerpoint/2010/main" val="1957262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Explain the following:</a:t>
            </a:r>
          </a:p>
          <a:p>
            <a:pPr marL="342900" indent="-342900">
              <a:buAutoNum type="arabicPeriod"/>
            </a:pPr>
            <a:r>
              <a:rPr lang="en-IN" dirty="0"/>
              <a:t>Remind them about regression and how the regression line can help in extracting information.</a:t>
            </a:r>
          </a:p>
          <a:p>
            <a:pPr marL="342900" indent="-342900">
              <a:buAutoNum type="arabicPeriod"/>
            </a:pPr>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7</a:t>
            </a:fld>
            <a:endParaRPr lang="en-US" dirty="0"/>
          </a:p>
        </p:txBody>
      </p:sp>
    </p:spTree>
    <p:extLst>
      <p:ext uri="{BB962C8B-B14F-4D97-AF65-F5344CB8AC3E}">
        <p14:creationId xmlns:p14="http://schemas.microsoft.com/office/powerpoint/2010/main" val="7217014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Explain the following:</a:t>
            </a:r>
          </a:p>
          <a:p>
            <a:pPr marL="342900" indent="-342900">
              <a:buAutoNum type="arabicPeriod"/>
            </a:pPr>
            <a:r>
              <a:rPr lang="en-IN" dirty="0"/>
              <a:t>The most important problem which arises while performing multiple linear regression</a:t>
            </a:r>
          </a:p>
          <a:p>
            <a:pPr marL="342900" indent="-342900">
              <a:buAutoNum type="arabicPeriod"/>
            </a:pPr>
            <a:r>
              <a:rPr lang="en-IN" dirty="0"/>
              <a:t>Why does this problem arise?</a:t>
            </a:r>
          </a:p>
          <a:p>
            <a:pPr marL="342900" indent="-342900">
              <a:buAutoNum type="arabicPeriod"/>
            </a:pPr>
            <a:r>
              <a:rPr lang="en-IN" dirty="0"/>
              <a:t>How the problem can be tackled</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8</a:t>
            </a:fld>
            <a:endParaRPr lang="en-US" dirty="0"/>
          </a:p>
        </p:txBody>
      </p:sp>
    </p:spTree>
    <p:extLst>
      <p:ext uri="{BB962C8B-B14F-4D97-AF65-F5344CB8AC3E}">
        <p14:creationId xmlns:p14="http://schemas.microsoft.com/office/powerpoint/2010/main" val="31642211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Explain the following:</a:t>
            </a:r>
          </a:p>
          <a:p>
            <a:pPr marL="342900" indent="-342900">
              <a:buAutoNum type="arabicPeriod"/>
            </a:pPr>
            <a:r>
              <a:rPr lang="en-IN" dirty="0"/>
              <a:t>Significance of factor analysis</a:t>
            </a:r>
          </a:p>
          <a:p>
            <a:pPr marL="342900" indent="-342900">
              <a:buAutoNum type="arabicPeriod"/>
            </a:pPr>
            <a:r>
              <a:rPr lang="en-IN" dirty="0"/>
              <a:t>How it combats the effect of correlation among features</a:t>
            </a:r>
          </a:p>
          <a:p>
            <a:pPr marL="342900" indent="-342900">
              <a:buAutoNum type="arabicPeriod"/>
            </a:pPr>
            <a:endParaRPr lang="en-IN"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9</a:t>
            </a:fld>
            <a:endParaRPr lang="en-US" dirty="0"/>
          </a:p>
        </p:txBody>
      </p:sp>
    </p:spTree>
    <p:extLst>
      <p:ext uri="{BB962C8B-B14F-4D97-AF65-F5344CB8AC3E}">
        <p14:creationId xmlns:p14="http://schemas.microsoft.com/office/powerpoint/2010/main" val="957292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Trainer Notes: Explain the following:</a:t>
            </a:r>
          </a:p>
          <a:p>
            <a:pPr marL="342900" indent="-342900">
              <a:buAutoNum type="arabicPeriod"/>
            </a:pPr>
            <a:r>
              <a:rPr lang="en-IN" dirty="0"/>
              <a:t>The above scenario where dependent variable is sales and the independent variables are: Pageviews, clicks, add to carts and minutes browsed.</a:t>
            </a:r>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10</a:t>
            </a:fld>
            <a:endParaRPr lang="en-US" dirty="0"/>
          </a:p>
        </p:txBody>
      </p:sp>
    </p:spTree>
    <p:extLst>
      <p:ext uri="{BB962C8B-B14F-4D97-AF65-F5344CB8AC3E}">
        <p14:creationId xmlns:p14="http://schemas.microsoft.com/office/powerpoint/2010/main" val="30215146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Master" Target="../slideMasters/slideMaster1.xml"/><Relationship Id="rId4" Type="http://schemas.openxmlformats.org/officeDocument/2006/relationships/image" Target="../media/image16.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32000" y="1496484"/>
            <a:ext cx="12192000" cy="3183467"/>
          </a:xfrm>
        </p:spPr>
        <p:txBody>
          <a:bodyPr anchor="b"/>
          <a:lstStyle>
            <a:lvl1pPr algn="ctr">
              <a:defRPr sz="8000"/>
            </a:lvl1pPr>
          </a:lstStyle>
          <a:p>
            <a:r>
              <a:rPr lang="en-US"/>
              <a:t>Click to edit Master title style</a:t>
            </a:r>
            <a:endParaRPr lang="en-US" dirty="0"/>
          </a:p>
        </p:txBody>
      </p:sp>
      <p:sp>
        <p:nvSpPr>
          <p:cNvPr id="3" name="Subtitle 2"/>
          <p:cNvSpPr>
            <a:spLocks noGrp="1"/>
          </p:cNvSpPr>
          <p:nvPr>
            <p:ph type="subTitle" idx="1"/>
          </p:nvPr>
        </p:nvSpPr>
        <p:spPr>
          <a:xfrm>
            <a:off x="2032000" y="4802717"/>
            <a:ext cx="121920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192285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551626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633200" y="486834"/>
            <a:ext cx="3505200"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7600" y="486834"/>
            <a:ext cx="10312400" cy="7749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8554285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age">
    <p:spTree>
      <p:nvGrpSpPr>
        <p:cNvPr id="1" name=""/>
        <p:cNvGrpSpPr/>
        <p:nvPr/>
      </p:nvGrpSpPr>
      <p:grpSpPr>
        <a:xfrm>
          <a:off x="0" y="0"/>
          <a:ext cx="0" cy="0"/>
          <a:chOff x="0" y="0"/>
          <a:chExt cx="0" cy="0"/>
        </a:xfrm>
      </p:grpSpPr>
      <p:sp>
        <p:nvSpPr>
          <p:cNvPr id="13" name="Title 1"/>
          <p:cNvSpPr>
            <a:spLocks noGrp="1"/>
          </p:cNvSpPr>
          <p:nvPr>
            <p:ph type="title" hasCustomPrompt="1"/>
          </p:nvPr>
        </p:nvSpPr>
        <p:spPr>
          <a:xfrm>
            <a:off x="2" y="229879"/>
            <a:ext cx="16255999" cy="687244"/>
          </a:xfrm>
        </p:spPr>
        <p:txBody>
          <a:bodyPr anchor="ctr">
            <a:normAutofit/>
          </a:bodyPr>
          <a:lstStyle>
            <a:lvl1pPr algn="ctr">
              <a:defRPr sz="3200">
                <a:solidFill>
                  <a:schemeClr val="tx1">
                    <a:lumMod val="75000"/>
                    <a:lumOff val="25000"/>
                  </a:schemeClr>
                </a:solidFill>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dirty="0"/>
              <a:t>CLICK TO EDIT MASTER TITLE STYLE</a:t>
            </a:r>
          </a:p>
        </p:txBody>
      </p:sp>
      <p:sp>
        <p:nvSpPr>
          <p:cNvPr id="16" name="Text Placeholder 2"/>
          <p:cNvSpPr>
            <a:spLocks noGrp="1"/>
          </p:cNvSpPr>
          <p:nvPr>
            <p:ph type="body" idx="1" hasCustomPrompt="1"/>
          </p:nvPr>
        </p:nvSpPr>
        <p:spPr>
          <a:xfrm>
            <a:off x="0" y="864001"/>
            <a:ext cx="16256000" cy="454479"/>
          </a:xfrm>
        </p:spPr>
        <p:txBody>
          <a:bodyPr anchor="ctr">
            <a:normAutofit/>
          </a:bodyPr>
          <a:lstStyle>
            <a:lvl1pPr marL="0" indent="0" algn="ctr">
              <a:buNone/>
              <a:defRPr sz="2133" spc="200">
                <a:solidFill>
                  <a:schemeClr val="tx1">
                    <a:tint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dirty="0"/>
              <a:t>CLICK TO EDIT MASTER TEXT STYLES</a:t>
            </a:r>
          </a:p>
        </p:txBody>
      </p:sp>
      <p:sp>
        <p:nvSpPr>
          <p:cNvPr id="18" name="Text Placeholder 2"/>
          <p:cNvSpPr>
            <a:spLocks noGrp="1"/>
          </p:cNvSpPr>
          <p:nvPr>
            <p:ph type="body" sz="quarter" idx="12"/>
          </p:nvPr>
        </p:nvSpPr>
        <p:spPr>
          <a:xfrm>
            <a:off x="558307" y="1952600"/>
            <a:ext cx="14478943" cy="1117600"/>
          </a:xfrm>
          <a:prstGeom prst="rect">
            <a:avLst/>
          </a:prstGeom>
        </p:spPr>
        <p:txBody>
          <a:bodyPr>
            <a:normAutofit/>
          </a:bodyPr>
          <a:lstStyle>
            <a:lvl1pPr>
              <a:lnSpc>
                <a:spcPct val="100000"/>
              </a:lnSpc>
              <a:defRPr sz="2133">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Click to edit Master text styles</a:t>
            </a:r>
          </a:p>
        </p:txBody>
      </p:sp>
    </p:spTree>
    <p:extLst>
      <p:ext uri="{BB962C8B-B14F-4D97-AF65-F5344CB8AC3E}">
        <p14:creationId xmlns:p14="http://schemas.microsoft.com/office/powerpoint/2010/main" val="6716472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Quiiz_single_option">
    <p:spTree>
      <p:nvGrpSpPr>
        <p:cNvPr id="1" name=""/>
        <p:cNvGrpSpPr/>
        <p:nvPr/>
      </p:nvGrpSpPr>
      <p:grpSpPr>
        <a:xfrm>
          <a:off x="0" y="0"/>
          <a:ext cx="0" cy="0"/>
          <a:chOff x="0" y="0"/>
          <a:chExt cx="0" cy="0"/>
        </a:xfrm>
      </p:grpSpPr>
      <p:sp>
        <p:nvSpPr>
          <p:cNvPr id="28" name="Rectangle 27"/>
          <p:cNvSpPr/>
          <p:nvPr userDrawn="1"/>
        </p:nvSpPr>
        <p:spPr>
          <a:xfrm>
            <a:off x="489443" y="681005"/>
            <a:ext cx="1698903" cy="172217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2" name="Rectangle 31"/>
          <p:cNvSpPr/>
          <p:nvPr userDrawn="1"/>
        </p:nvSpPr>
        <p:spPr>
          <a:xfrm>
            <a:off x="489443" y="681005"/>
            <a:ext cx="15376232" cy="172217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solidFill>
            </a:endParaRPr>
          </a:p>
        </p:txBody>
      </p:sp>
      <p:sp>
        <p:nvSpPr>
          <p:cNvPr id="33" name="Text Placeholder 12"/>
          <p:cNvSpPr>
            <a:spLocks noGrp="1"/>
          </p:cNvSpPr>
          <p:nvPr>
            <p:ph type="body" sz="quarter" idx="15" hasCustomPrompt="1"/>
          </p:nvPr>
        </p:nvSpPr>
        <p:spPr>
          <a:xfrm>
            <a:off x="2310168" y="836032"/>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200" b="0" baseline="0" dirty="0">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Open Sans 22. Do not exceed two lines.</a:t>
            </a:r>
          </a:p>
        </p:txBody>
      </p:sp>
      <p:cxnSp>
        <p:nvCxnSpPr>
          <p:cNvPr id="34" name="Straight Connector 33"/>
          <p:cNvCxnSpPr/>
          <p:nvPr userDrawn="1"/>
        </p:nvCxnSpPr>
        <p:spPr>
          <a:xfrm>
            <a:off x="2188345" y="681005"/>
            <a:ext cx="0" cy="1722179"/>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72982" y="3839775"/>
            <a:ext cx="1969447" cy="1679647"/>
          </a:xfrm>
          <a:prstGeom prst="rect">
            <a:avLst/>
          </a:prstGeom>
        </p:spPr>
      </p:pic>
      <p:sp>
        <p:nvSpPr>
          <p:cNvPr id="39" name="TextBox 38"/>
          <p:cNvSpPr txBox="1"/>
          <p:nvPr userDrawn="1"/>
        </p:nvSpPr>
        <p:spPr>
          <a:xfrm>
            <a:off x="511579" y="1218935"/>
            <a:ext cx="1698904" cy="646331"/>
          </a:xfrm>
          <a:prstGeom prst="rect">
            <a:avLst/>
          </a:prstGeom>
          <a:noFill/>
        </p:spPr>
        <p:txBody>
          <a:bodyPr wrap="square" rtlCol="0" anchor="ctr">
            <a:spAutoFit/>
          </a:bodyPr>
          <a:lstStyle/>
          <a:p>
            <a:pPr algn="ctr"/>
            <a:r>
              <a:rPr lang="en-US" sz="1800" dirty="0">
                <a:latin typeface="Open Sans" panose="020B0606030504020204" pitchFamily="34" charset="0"/>
                <a:ea typeface="Open Sans" panose="020B0606030504020204" pitchFamily="34" charset="0"/>
                <a:cs typeface="Open Sans" panose="020B0606030504020204" pitchFamily="34" charset="0"/>
              </a:rPr>
              <a:t>KNOWLEDGE CHECK</a:t>
            </a:r>
          </a:p>
        </p:txBody>
      </p:sp>
      <p:sp>
        <p:nvSpPr>
          <p:cNvPr id="31" name="TextBox 30"/>
          <p:cNvSpPr txBox="1"/>
          <p:nvPr userDrawn="1"/>
        </p:nvSpPr>
        <p:spPr>
          <a:xfrm>
            <a:off x="1664103" y="2865945"/>
            <a:ext cx="666212" cy="461665"/>
          </a:xfrm>
          <a:prstGeom prst="rect">
            <a:avLst/>
          </a:prstGeom>
          <a:noFill/>
          <a:ln>
            <a:noFill/>
          </a:ln>
        </p:spPr>
        <p:txBody>
          <a:bodyPr wrap="square" rtlCol="0">
            <a:spAutoFit/>
          </a:bodyP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35" name="TextBox 34"/>
          <p:cNvSpPr txBox="1"/>
          <p:nvPr userDrawn="1"/>
        </p:nvSpPr>
        <p:spPr>
          <a:xfrm>
            <a:off x="1664101" y="3687044"/>
            <a:ext cx="623379"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b.</a:t>
            </a:r>
          </a:p>
        </p:txBody>
      </p:sp>
      <p:sp>
        <p:nvSpPr>
          <p:cNvPr id="36" name="TextBox 35"/>
          <p:cNvSpPr txBox="1"/>
          <p:nvPr userDrawn="1"/>
        </p:nvSpPr>
        <p:spPr>
          <a:xfrm>
            <a:off x="1664101" y="4508140"/>
            <a:ext cx="623379"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c.</a:t>
            </a:r>
          </a:p>
        </p:txBody>
      </p:sp>
      <p:sp>
        <p:nvSpPr>
          <p:cNvPr id="37" name="TextBox 36"/>
          <p:cNvSpPr txBox="1"/>
          <p:nvPr userDrawn="1"/>
        </p:nvSpPr>
        <p:spPr>
          <a:xfrm>
            <a:off x="1664103" y="5329237"/>
            <a:ext cx="666212"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d.</a:t>
            </a:r>
          </a:p>
        </p:txBody>
      </p:sp>
      <p:sp>
        <p:nvSpPr>
          <p:cNvPr id="41" name="Text Placeholder 3"/>
          <p:cNvSpPr>
            <a:spLocks noGrp="1"/>
          </p:cNvSpPr>
          <p:nvPr>
            <p:ph type="body" sz="quarter" idx="32" hasCustomPrompt="1"/>
          </p:nvPr>
        </p:nvSpPr>
        <p:spPr>
          <a:xfrm>
            <a:off x="2329744" y="2821718"/>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43" name="Text Placeholder 3"/>
          <p:cNvSpPr>
            <a:spLocks noGrp="1"/>
          </p:cNvSpPr>
          <p:nvPr>
            <p:ph type="body" sz="quarter" idx="33" hasCustomPrompt="1"/>
          </p:nvPr>
        </p:nvSpPr>
        <p:spPr>
          <a:xfrm>
            <a:off x="2329744" y="3647437"/>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55" name="Text Placeholder 3"/>
          <p:cNvSpPr>
            <a:spLocks noGrp="1"/>
          </p:cNvSpPr>
          <p:nvPr>
            <p:ph type="body" sz="quarter" idx="34" hasCustomPrompt="1"/>
          </p:nvPr>
        </p:nvSpPr>
        <p:spPr>
          <a:xfrm>
            <a:off x="2329744" y="4454299"/>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56" name="Text Placeholder 3"/>
          <p:cNvSpPr>
            <a:spLocks noGrp="1"/>
          </p:cNvSpPr>
          <p:nvPr>
            <p:ph type="body" sz="quarter" idx="35" hasCustomPrompt="1"/>
          </p:nvPr>
        </p:nvSpPr>
        <p:spPr>
          <a:xfrm>
            <a:off x="2329744" y="5279218"/>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grpSp>
        <p:nvGrpSpPr>
          <p:cNvPr id="44" name="Group 43"/>
          <p:cNvGrpSpPr/>
          <p:nvPr userDrawn="1"/>
        </p:nvGrpSpPr>
        <p:grpSpPr>
          <a:xfrm>
            <a:off x="-6323" y="-31263"/>
            <a:ext cx="16256000" cy="130964"/>
            <a:chOff x="0" y="474414"/>
            <a:chExt cx="7908925" cy="61412"/>
          </a:xfrm>
        </p:grpSpPr>
        <p:sp>
          <p:nvSpPr>
            <p:cNvPr id="48" name="Rectangle 47"/>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49" name="Rectangle 48"/>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3" name="Rectangle 52"/>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4" name="Rectangle 53"/>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7" name="Rectangle 56"/>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8" name="Rectangle 57"/>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9" name="Rectangle 58"/>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sp>
        <p:nvSpPr>
          <p:cNvPr id="60" name="Rectangle 59"/>
          <p:cNvSpPr/>
          <p:nvPr userDrawn="1"/>
        </p:nvSpPr>
        <p:spPr>
          <a:xfrm>
            <a:off x="0" y="6789112"/>
            <a:ext cx="16313155" cy="2354888"/>
          </a:xfrm>
          <a:prstGeom prst="rect">
            <a:avLst/>
          </a:prstGeom>
          <a:gradFill>
            <a:gsLst>
              <a:gs pos="0">
                <a:srgbClr val="EEEEEE"/>
              </a:gs>
              <a:gs pos="100000">
                <a:srgbClr val="D9D9D9"/>
              </a:gs>
            </a:gsLst>
            <a:lin ang="5400000" scaled="1"/>
          </a:gra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200" dirty="0"/>
          </a:p>
        </p:txBody>
      </p:sp>
      <p:sp>
        <p:nvSpPr>
          <p:cNvPr id="62" name="TextBox 61"/>
          <p:cNvSpPr txBox="1"/>
          <p:nvPr userDrawn="1"/>
        </p:nvSpPr>
        <p:spPr>
          <a:xfrm>
            <a:off x="489441" y="6843544"/>
            <a:ext cx="4078009" cy="430887"/>
          </a:xfrm>
          <a:prstGeom prst="rect">
            <a:avLst/>
          </a:prstGeom>
          <a:noFill/>
        </p:spPr>
        <p:txBody>
          <a:bodyPr wrap="square" rtlCol="0">
            <a:spAutoFit/>
          </a:bodyPr>
          <a:lstStyle/>
          <a:p>
            <a:pPr algn="l"/>
            <a:r>
              <a:rPr lang="en-US" sz="2200" b="0" dirty="0">
                <a:solidFill>
                  <a:schemeClr val="tx1"/>
                </a:solidFill>
                <a:latin typeface="Open Sans" panose="020B0606030504020204" pitchFamily="34" charset="0"/>
                <a:ea typeface="Open Sans" panose="020B0606030504020204" pitchFamily="34" charset="0"/>
                <a:cs typeface="Open Sans" panose="020B0606030504020204" pitchFamily="34" charset="0"/>
              </a:rPr>
              <a:t>The correct answers are</a:t>
            </a:r>
          </a:p>
        </p:txBody>
      </p:sp>
      <p:cxnSp>
        <p:nvCxnSpPr>
          <p:cNvPr id="63" name="Straight Connector 62"/>
          <p:cNvCxnSpPr/>
          <p:nvPr userDrawn="1"/>
        </p:nvCxnSpPr>
        <p:spPr>
          <a:xfrm>
            <a:off x="396856" y="7371304"/>
            <a:ext cx="1451424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userDrawn="1"/>
        </p:nvCxnSpPr>
        <p:spPr>
          <a:xfrm>
            <a:off x="402163" y="7435667"/>
            <a:ext cx="15462285" cy="0"/>
          </a:xfrm>
          <a:prstGeom prst="line">
            <a:avLst/>
          </a:prstGeom>
          <a:ln w="28575">
            <a:solidFill>
              <a:srgbClr val="CDCDCD"/>
            </a:solidFill>
          </a:ln>
          <a:effectLst>
            <a:softEdge rad="12700"/>
          </a:effectLst>
        </p:spPr>
        <p:style>
          <a:lnRef idx="1">
            <a:schemeClr val="accent1"/>
          </a:lnRef>
          <a:fillRef idx="0">
            <a:schemeClr val="accent1"/>
          </a:fillRef>
          <a:effectRef idx="0">
            <a:schemeClr val="accent1"/>
          </a:effectRef>
          <a:fontRef idx="minor">
            <a:schemeClr val="tx1"/>
          </a:fontRef>
        </p:style>
      </p:cxnSp>
      <p:sp>
        <p:nvSpPr>
          <p:cNvPr id="65" name="Content Placeholder 3"/>
          <p:cNvSpPr>
            <a:spLocks noGrp="1"/>
          </p:cNvSpPr>
          <p:nvPr>
            <p:ph sz="quarter" idx="37"/>
          </p:nvPr>
        </p:nvSpPr>
        <p:spPr>
          <a:xfrm>
            <a:off x="3894162" y="6760723"/>
            <a:ext cx="8790897" cy="619532"/>
          </a:xfrm>
          <a:prstGeom prst="rect">
            <a:avLst/>
          </a:prstGeom>
        </p:spPr>
        <p:txBody>
          <a:bodyPr wrap="none" anchor="ctr" anchorCtr="0">
            <a:normAutofit/>
          </a:bodyPr>
          <a:lstStyle>
            <a:lvl1pPr marL="304784" indent="-304784">
              <a:buNone/>
              <a:defRPr lang="en-US" sz="2200" b="1" smtClean="0">
                <a:solidFill>
                  <a:srgbClr val="3C9F37"/>
                </a:solidFill>
                <a:latin typeface="Open Sans" panose="020B0606030504020204" pitchFamily="34" charset="0"/>
                <a:ea typeface="Open Sans" panose="020B0606030504020204" pitchFamily="34" charset="0"/>
                <a:cs typeface="Open Sans" panose="020B0606030504020204" pitchFamily="34" charset="0"/>
              </a:defRPr>
            </a:lvl1pPr>
            <a:lvl2pPr>
              <a:defRPr lang="en-US" smtClean="0"/>
            </a:lvl2pPr>
            <a:lvl3pPr>
              <a:defRPr lang="en-US" smtClean="0"/>
            </a:lvl3pPr>
            <a:lvl4pPr>
              <a:defRPr lang="en-US" smtClean="0"/>
            </a:lvl4pPr>
            <a:lvl5pPr>
              <a:defRPr lang="en-US"/>
            </a:lvl5pPr>
          </a:lstStyle>
          <a:p>
            <a:pPr marL="0" lvl="0" indent="0"/>
            <a:endParaRPr lang="en-US" dirty="0"/>
          </a:p>
        </p:txBody>
      </p:sp>
      <p:sp>
        <p:nvSpPr>
          <p:cNvPr id="68" name="Text Placeholder 6"/>
          <p:cNvSpPr>
            <a:spLocks noGrp="1"/>
          </p:cNvSpPr>
          <p:nvPr>
            <p:ph type="body" sz="quarter" idx="26" hasCustomPrompt="1"/>
          </p:nvPr>
        </p:nvSpPr>
        <p:spPr>
          <a:xfrm>
            <a:off x="489443" y="7435667"/>
            <a:ext cx="15375004" cy="1333852"/>
          </a:xfrm>
          <a:prstGeom prst="rect">
            <a:avLst/>
          </a:prstGeom>
        </p:spPr>
        <p:txBody>
          <a:bodyPr anchor="t">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sz="2200" b="1">
                <a:solidFill>
                  <a:srgbClr val="404040"/>
                </a:solidFill>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Explanation: </a:t>
            </a:r>
            <a:r>
              <a:rPr lang="en-US" b="0" dirty="0"/>
              <a:t>Write the explanation in </a:t>
            </a:r>
            <a:r>
              <a:rPr lang="en-US" b="0" dirty="0" err="1"/>
              <a:t>openSans</a:t>
            </a:r>
            <a:r>
              <a:rPr lang="en-US" b="0" dirty="0"/>
              <a:t> 22, </a:t>
            </a:r>
            <a:r>
              <a:rPr lang="en-US" b="0" dirty="0" err="1"/>
              <a:t>unbold</a:t>
            </a:r>
            <a:r>
              <a:rPr lang="en-US" b="0" dirty="0"/>
              <a:t> font here</a:t>
            </a:r>
          </a:p>
          <a:p>
            <a:pPr lvl="0"/>
            <a:endParaRPr lang="en-US" dirty="0"/>
          </a:p>
        </p:txBody>
      </p:sp>
      <p:grpSp>
        <p:nvGrpSpPr>
          <p:cNvPr id="3" name="Group 2"/>
          <p:cNvGrpSpPr/>
          <p:nvPr userDrawn="1"/>
        </p:nvGrpSpPr>
        <p:grpSpPr>
          <a:xfrm>
            <a:off x="391398" y="8733453"/>
            <a:ext cx="15571095" cy="410547"/>
            <a:chOff x="391398" y="8733452"/>
            <a:chExt cx="15571094" cy="410547"/>
          </a:xfrm>
        </p:grpSpPr>
        <p:pic>
          <p:nvPicPr>
            <p:cNvPr id="67" name="Picture 66"/>
            <p:cNvPicPr>
              <a:picLocks noChangeAspect="1"/>
            </p:cNvPicPr>
            <p:nvPr userDrawn="1"/>
          </p:nvPicPr>
          <p:blipFill rotWithShape="1">
            <a:blip r:embed="rId3">
              <a:extLst>
                <a:ext uri="{28A0092B-C50C-407E-A947-70E740481C1C}">
                  <a14:useLocalDpi xmlns:a14="http://schemas.microsoft.com/office/drawing/2010/main" val="0"/>
                </a:ext>
              </a:extLst>
            </a:blip>
            <a:srcRect l="91737" t="95510"/>
            <a:stretch/>
          </p:blipFill>
          <p:spPr>
            <a:xfrm>
              <a:off x="14667722" y="8733452"/>
              <a:ext cx="1294770" cy="410547"/>
            </a:xfrm>
            <a:prstGeom prst="rect">
              <a:avLst/>
            </a:prstGeom>
          </p:spPr>
        </p:pic>
        <p:sp>
          <p:nvSpPr>
            <p:cNvPr id="2" name="TextBox 1"/>
            <p:cNvSpPr txBox="1"/>
            <p:nvPr userDrawn="1"/>
          </p:nvSpPr>
          <p:spPr>
            <a:xfrm>
              <a:off x="391398" y="8735073"/>
              <a:ext cx="3251916" cy="338554"/>
            </a:xfrm>
            <a:prstGeom prst="rect">
              <a:avLst/>
            </a:prstGeom>
            <a:noFill/>
          </p:spPr>
          <p:txBody>
            <a:bodyPr wrap="none" rtlCol="0">
              <a:spAutoFit/>
            </a:bodyPr>
            <a:lstStyle/>
            <a:p>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©Simplilearn. All rights reserved</a:t>
              </a:r>
            </a:p>
          </p:txBody>
        </p:sp>
      </p:grpSp>
    </p:spTree>
    <p:extLst>
      <p:ext uri="{BB962C8B-B14F-4D97-AF65-F5344CB8AC3E}">
        <p14:creationId xmlns:p14="http://schemas.microsoft.com/office/powerpoint/2010/main" val="573332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Quiiz_single_option">
    <p:spTree>
      <p:nvGrpSpPr>
        <p:cNvPr id="1" name=""/>
        <p:cNvGrpSpPr/>
        <p:nvPr/>
      </p:nvGrpSpPr>
      <p:grpSpPr>
        <a:xfrm>
          <a:off x="0" y="0"/>
          <a:ext cx="0" cy="0"/>
          <a:chOff x="0" y="0"/>
          <a:chExt cx="0" cy="0"/>
        </a:xfrm>
      </p:grpSpPr>
      <p:sp>
        <p:nvSpPr>
          <p:cNvPr id="28" name="Rectangle 27"/>
          <p:cNvSpPr/>
          <p:nvPr userDrawn="1"/>
        </p:nvSpPr>
        <p:spPr>
          <a:xfrm>
            <a:off x="489443" y="681005"/>
            <a:ext cx="1698903" cy="1722179"/>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2" name="Rectangle 31"/>
          <p:cNvSpPr/>
          <p:nvPr userDrawn="1"/>
        </p:nvSpPr>
        <p:spPr>
          <a:xfrm>
            <a:off x="489443" y="681005"/>
            <a:ext cx="15376232" cy="1722179"/>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67" dirty="0">
              <a:solidFill>
                <a:schemeClr val="tx1"/>
              </a:solidFill>
            </a:endParaRPr>
          </a:p>
        </p:txBody>
      </p:sp>
      <p:sp>
        <p:nvSpPr>
          <p:cNvPr id="33" name="Text Placeholder 12"/>
          <p:cNvSpPr>
            <a:spLocks noGrp="1"/>
          </p:cNvSpPr>
          <p:nvPr>
            <p:ph type="body" sz="quarter" idx="15" hasCustomPrompt="1"/>
          </p:nvPr>
        </p:nvSpPr>
        <p:spPr>
          <a:xfrm>
            <a:off x="2310168" y="836032"/>
            <a:ext cx="13391133" cy="1424965"/>
          </a:xfrm>
          <a:prstGeom prst="rect">
            <a:avLst/>
          </a:prstGeom>
          <a:ln>
            <a:noFill/>
          </a:ln>
        </p:spPr>
        <p:txBody>
          <a:bodyPr anchor="ctr">
            <a:normAutofit/>
          </a:bodyPr>
          <a:lstStyle>
            <a:lvl1pPr marL="0" marR="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lang="en-US" sz="2200" b="0" baseline="0" dirty="0">
                <a:latin typeface="Open Sans" panose="020B0606030504020204" pitchFamily="34" charset="0"/>
                <a:ea typeface="Open Sans" panose="020B0606030504020204" pitchFamily="34" charset="0"/>
                <a:cs typeface="Open Sans" panose="020B0606030504020204" pitchFamily="34" charset="0"/>
              </a:defRPr>
            </a:lvl1pPr>
          </a:lstStyle>
          <a:p>
            <a:pPr marL="0" marR="0" lvl="0" indent="0" algn="l" defTabSz="1219140" rtl="0" eaLnBrk="1" fontAlgn="auto" latinLnBrk="0" hangingPunct="1">
              <a:lnSpc>
                <a:spcPct val="90000"/>
              </a:lnSpc>
              <a:spcBef>
                <a:spcPts val="1333"/>
              </a:spcBef>
              <a:spcAft>
                <a:spcPts val="0"/>
              </a:spcAft>
              <a:buClrTx/>
              <a:buSzTx/>
              <a:buFont typeface="Arial" panose="020B0604020202020204" pitchFamily="34" charset="0"/>
              <a:buNone/>
              <a:tabLst/>
              <a:defRPr/>
            </a:pPr>
            <a:r>
              <a:rPr lang="en-US" dirty="0"/>
              <a:t>Write question stem in Open Sans 22. Do not exceed two lines.</a:t>
            </a:r>
          </a:p>
        </p:txBody>
      </p:sp>
      <p:cxnSp>
        <p:nvCxnSpPr>
          <p:cNvPr id="34" name="Straight Connector 33"/>
          <p:cNvCxnSpPr/>
          <p:nvPr userDrawn="1"/>
        </p:nvCxnSpPr>
        <p:spPr>
          <a:xfrm>
            <a:off x="2188345" y="681005"/>
            <a:ext cx="0" cy="1722179"/>
          </a:xfrm>
          <a:prstGeom prst="line">
            <a:avLst/>
          </a:prstGeom>
          <a:ln>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pic>
        <p:nvPicPr>
          <p:cNvPr id="38" name="Picture 3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872982" y="3839775"/>
            <a:ext cx="1969447" cy="1679647"/>
          </a:xfrm>
          <a:prstGeom prst="rect">
            <a:avLst/>
          </a:prstGeom>
        </p:spPr>
      </p:pic>
      <p:sp>
        <p:nvSpPr>
          <p:cNvPr id="39" name="TextBox 38"/>
          <p:cNvSpPr txBox="1"/>
          <p:nvPr userDrawn="1"/>
        </p:nvSpPr>
        <p:spPr>
          <a:xfrm>
            <a:off x="511579" y="1218935"/>
            <a:ext cx="1698904" cy="646331"/>
          </a:xfrm>
          <a:prstGeom prst="rect">
            <a:avLst/>
          </a:prstGeom>
          <a:noFill/>
        </p:spPr>
        <p:txBody>
          <a:bodyPr wrap="square" rtlCol="0" anchor="ctr">
            <a:spAutoFit/>
          </a:bodyPr>
          <a:lstStyle/>
          <a:p>
            <a:pPr algn="ctr"/>
            <a:r>
              <a:rPr lang="en-US" sz="1800" dirty="0">
                <a:latin typeface="Open Sans" panose="020B0606030504020204" pitchFamily="34" charset="0"/>
                <a:ea typeface="Open Sans" panose="020B0606030504020204" pitchFamily="34" charset="0"/>
                <a:cs typeface="Open Sans" panose="020B0606030504020204" pitchFamily="34" charset="0"/>
              </a:rPr>
              <a:t>KNOWLEDGE CHECK</a:t>
            </a:r>
          </a:p>
        </p:txBody>
      </p:sp>
      <p:sp>
        <p:nvSpPr>
          <p:cNvPr id="31" name="TextBox 30"/>
          <p:cNvSpPr txBox="1"/>
          <p:nvPr userDrawn="1"/>
        </p:nvSpPr>
        <p:spPr>
          <a:xfrm>
            <a:off x="1664103" y="2865945"/>
            <a:ext cx="666212" cy="461665"/>
          </a:xfrm>
          <a:prstGeom prst="rect">
            <a:avLst/>
          </a:prstGeom>
          <a:noFill/>
          <a:ln>
            <a:noFill/>
          </a:ln>
        </p:spPr>
        <p:txBody>
          <a:bodyPr wrap="square" rtlCol="0">
            <a:spAutoFit/>
          </a:bodyP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a.</a:t>
            </a:r>
          </a:p>
        </p:txBody>
      </p:sp>
      <p:sp>
        <p:nvSpPr>
          <p:cNvPr id="35" name="TextBox 34"/>
          <p:cNvSpPr txBox="1"/>
          <p:nvPr userDrawn="1"/>
        </p:nvSpPr>
        <p:spPr>
          <a:xfrm>
            <a:off x="1664101" y="3687044"/>
            <a:ext cx="623379"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b.</a:t>
            </a:r>
          </a:p>
        </p:txBody>
      </p:sp>
      <p:sp>
        <p:nvSpPr>
          <p:cNvPr id="36" name="TextBox 35"/>
          <p:cNvSpPr txBox="1"/>
          <p:nvPr userDrawn="1"/>
        </p:nvSpPr>
        <p:spPr>
          <a:xfrm>
            <a:off x="1664101" y="4508140"/>
            <a:ext cx="623379"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c.</a:t>
            </a:r>
          </a:p>
        </p:txBody>
      </p:sp>
      <p:sp>
        <p:nvSpPr>
          <p:cNvPr id="37" name="TextBox 36"/>
          <p:cNvSpPr txBox="1"/>
          <p:nvPr userDrawn="1"/>
        </p:nvSpPr>
        <p:spPr>
          <a:xfrm>
            <a:off x="1664103" y="5329237"/>
            <a:ext cx="666212" cy="461665"/>
          </a:xfrm>
          <a:prstGeom prst="rect">
            <a:avLst/>
          </a:prstGeom>
          <a:noFill/>
          <a:ln>
            <a:noFill/>
          </a:ln>
        </p:spPr>
        <p:txBody>
          <a:bodyPr wrap="square" rtlCol="0">
            <a:spAutoFit/>
          </a:bodyPr>
          <a:lstStyle>
            <a:defPPr>
              <a:defRPr lang="en-US"/>
            </a:defPPr>
            <a:lvl1pPr>
              <a:defRPr sz="2400">
                <a:latin typeface="Open Sans" panose="020B0606030504020204" pitchFamily="34" charset="0"/>
                <a:ea typeface="Open Sans" panose="020B0606030504020204" pitchFamily="34" charset="0"/>
                <a:cs typeface="Open Sans" panose="020B0606030504020204" pitchFamily="34" charset="0"/>
              </a:defRPr>
            </a:lvl1pPr>
          </a:lstStyle>
          <a:p>
            <a:pPr lvl="0"/>
            <a:r>
              <a:rPr lang="en-US" sz="2400" dirty="0"/>
              <a:t>d.</a:t>
            </a:r>
          </a:p>
        </p:txBody>
      </p:sp>
      <p:sp>
        <p:nvSpPr>
          <p:cNvPr id="41" name="Text Placeholder 3"/>
          <p:cNvSpPr>
            <a:spLocks noGrp="1"/>
          </p:cNvSpPr>
          <p:nvPr>
            <p:ph type="body" sz="quarter" idx="32" hasCustomPrompt="1"/>
          </p:nvPr>
        </p:nvSpPr>
        <p:spPr>
          <a:xfrm>
            <a:off x="2329744" y="2821718"/>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43" name="Text Placeholder 3"/>
          <p:cNvSpPr>
            <a:spLocks noGrp="1"/>
          </p:cNvSpPr>
          <p:nvPr>
            <p:ph type="body" sz="quarter" idx="33" hasCustomPrompt="1"/>
          </p:nvPr>
        </p:nvSpPr>
        <p:spPr>
          <a:xfrm>
            <a:off x="2329744" y="3647437"/>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55" name="Text Placeholder 3"/>
          <p:cNvSpPr>
            <a:spLocks noGrp="1"/>
          </p:cNvSpPr>
          <p:nvPr>
            <p:ph type="body" sz="quarter" idx="34" hasCustomPrompt="1"/>
          </p:nvPr>
        </p:nvSpPr>
        <p:spPr>
          <a:xfrm>
            <a:off x="2329744" y="4454299"/>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sp>
        <p:nvSpPr>
          <p:cNvPr id="56" name="Text Placeholder 3"/>
          <p:cNvSpPr>
            <a:spLocks noGrp="1"/>
          </p:cNvSpPr>
          <p:nvPr>
            <p:ph type="body" sz="quarter" idx="35" hasCustomPrompt="1"/>
          </p:nvPr>
        </p:nvSpPr>
        <p:spPr>
          <a:xfrm>
            <a:off x="2329744" y="5279218"/>
            <a:ext cx="11250640" cy="701711"/>
          </a:xfrm>
          <a:prstGeom prst="rect">
            <a:avLst/>
          </a:prstGeom>
        </p:spPr>
        <p:txBody>
          <a:bodyPr anchor="ctr">
            <a:normAutofit/>
          </a:bodyPr>
          <a:lstStyle>
            <a:lvl1pPr marL="0" indent="0">
              <a:lnSpc>
                <a:spcPct val="90000"/>
              </a:lnSpc>
              <a:buNone/>
              <a:defRPr sz="2200">
                <a:latin typeface="Open Sans" panose="020B0606030504020204" pitchFamily="34" charset="0"/>
                <a:ea typeface="Open Sans" panose="020B0606030504020204" pitchFamily="34" charset="0"/>
                <a:cs typeface="Open Sans" panose="020B0606030504020204" pitchFamily="34" charset="0"/>
              </a:defRPr>
            </a:lvl1pPr>
          </a:lstStyle>
          <a:p>
            <a:pPr lvl="0"/>
            <a:r>
              <a:rPr lang="en-US" dirty="0"/>
              <a:t>Write option in Open Sans 22. Do not exceed one line.</a:t>
            </a:r>
          </a:p>
        </p:txBody>
      </p:sp>
      <p:grpSp>
        <p:nvGrpSpPr>
          <p:cNvPr id="44" name="Group 43"/>
          <p:cNvGrpSpPr/>
          <p:nvPr userDrawn="1"/>
        </p:nvGrpSpPr>
        <p:grpSpPr>
          <a:xfrm>
            <a:off x="-6323" y="-31263"/>
            <a:ext cx="16256000" cy="130964"/>
            <a:chOff x="0" y="474414"/>
            <a:chExt cx="7908925" cy="61412"/>
          </a:xfrm>
        </p:grpSpPr>
        <p:sp>
          <p:nvSpPr>
            <p:cNvPr id="48" name="Rectangle 47"/>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49" name="Rectangle 48"/>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3" name="Rectangle 52"/>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4" name="Rectangle 53"/>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7" name="Rectangle 56"/>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8" name="Rectangle 57"/>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59" name="Rectangle 58"/>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grpSp>
        <p:nvGrpSpPr>
          <p:cNvPr id="3" name="Group 2"/>
          <p:cNvGrpSpPr/>
          <p:nvPr userDrawn="1"/>
        </p:nvGrpSpPr>
        <p:grpSpPr>
          <a:xfrm>
            <a:off x="391398" y="8733453"/>
            <a:ext cx="15571095" cy="410547"/>
            <a:chOff x="391398" y="8733452"/>
            <a:chExt cx="15571094" cy="410547"/>
          </a:xfrm>
        </p:grpSpPr>
        <p:pic>
          <p:nvPicPr>
            <p:cNvPr id="67" name="Picture 66"/>
            <p:cNvPicPr>
              <a:picLocks noChangeAspect="1"/>
            </p:cNvPicPr>
            <p:nvPr userDrawn="1"/>
          </p:nvPicPr>
          <p:blipFill rotWithShape="1">
            <a:blip r:embed="rId3">
              <a:extLst>
                <a:ext uri="{28A0092B-C50C-407E-A947-70E740481C1C}">
                  <a14:useLocalDpi xmlns:a14="http://schemas.microsoft.com/office/drawing/2010/main" val="0"/>
                </a:ext>
              </a:extLst>
            </a:blip>
            <a:srcRect l="91737" t="95510"/>
            <a:stretch/>
          </p:blipFill>
          <p:spPr>
            <a:xfrm>
              <a:off x="14667722" y="8733452"/>
              <a:ext cx="1294770" cy="410547"/>
            </a:xfrm>
            <a:prstGeom prst="rect">
              <a:avLst/>
            </a:prstGeom>
          </p:spPr>
        </p:pic>
        <p:sp>
          <p:nvSpPr>
            <p:cNvPr id="2" name="TextBox 1"/>
            <p:cNvSpPr txBox="1"/>
            <p:nvPr userDrawn="1"/>
          </p:nvSpPr>
          <p:spPr>
            <a:xfrm>
              <a:off x="391398" y="8735073"/>
              <a:ext cx="3251916" cy="338554"/>
            </a:xfrm>
            <a:prstGeom prst="rect">
              <a:avLst/>
            </a:prstGeom>
            <a:noFill/>
          </p:spPr>
          <p:txBody>
            <a:bodyPr wrap="none" rtlCol="0">
              <a:spAutoFit/>
            </a:bodyPr>
            <a:lstStyle/>
            <a:p>
              <a:r>
                <a:rPr lang="en-US" sz="1600"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©Simplilearn. All rights reserved</a:t>
              </a:r>
            </a:p>
          </p:txBody>
        </p:sp>
      </p:grpSp>
    </p:spTree>
    <p:extLst>
      <p:ext uri="{BB962C8B-B14F-4D97-AF65-F5344CB8AC3E}">
        <p14:creationId xmlns:p14="http://schemas.microsoft.com/office/powerpoint/2010/main" val="20140412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1_Content page">
    <p:spTree>
      <p:nvGrpSpPr>
        <p:cNvPr id="1" name="Shape 52"/>
        <p:cNvGrpSpPr/>
        <p:nvPr/>
      </p:nvGrpSpPr>
      <p:grpSpPr>
        <a:xfrm>
          <a:off x="0" y="0"/>
          <a:ext cx="0" cy="0"/>
          <a:chOff x="0" y="0"/>
          <a:chExt cx="0" cy="0"/>
        </a:xfrm>
      </p:grpSpPr>
      <p:sp>
        <p:nvSpPr>
          <p:cNvPr id="53" name="Shape 53"/>
          <p:cNvSpPr/>
          <p:nvPr/>
        </p:nvSpPr>
        <p:spPr>
          <a:xfrm>
            <a:off x="0" y="-4725"/>
            <a:ext cx="1463434" cy="195002"/>
          </a:xfrm>
          <a:prstGeom prst="rect">
            <a:avLst/>
          </a:prstGeom>
          <a:solidFill>
            <a:srgbClr val="FAC36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4" name="Shape 54"/>
          <p:cNvSpPr/>
          <p:nvPr/>
        </p:nvSpPr>
        <p:spPr>
          <a:xfrm>
            <a:off x="1463432" y="-4725"/>
            <a:ext cx="7101807" cy="195002"/>
          </a:xfrm>
          <a:prstGeom prst="rect">
            <a:avLst/>
          </a:prstGeom>
          <a:solidFill>
            <a:srgbClr val="F69E66"/>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000000"/>
              </a:buClr>
              <a:buFont typeface="Calibri"/>
              <a:buNone/>
            </a:pPr>
            <a:endParaRPr sz="1400" b="1" i="0" u="none" strike="noStrike" cap="none" dirty="0">
              <a:solidFill>
                <a:srgbClr val="000000"/>
              </a:solidFill>
              <a:latin typeface="Calibri"/>
              <a:ea typeface="Calibri"/>
              <a:cs typeface="Calibri"/>
              <a:sym typeface="Calibri"/>
            </a:endParaRPr>
          </a:p>
        </p:txBody>
      </p:sp>
      <p:sp>
        <p:nvSpPr>
          <p:cNvPr id="55" name="Shape 55"/>
          <p:cNvSpPr/>
          <p:nvPr/>
        </p:nvSpPr>
        <p:spPr>
          <a:xfrm>
            <a:off x="8565235" y="-4725"/>
            <a:ext cx="1404697" cy="195002"/>
          </a:xfrm>
          <a:prstGeom prst="rect">
            <a:avLst/>
          </a:prstGeom>
          <a:solidFill>
            <a:srgbClr val="F38573"/>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6" name="Shape 56"/>
          <p:cNvSpPr/>
          <p:nvPr/>
        </p:nvSpPr>
        <p:spPr>
          <a:xfrm>
            <a:off x="9969932" y="-4725"/>
            <a:ext cx="469865" cy="195002"/>
          </a:xfrm>
          <a:prstGeom prst="rect">
            <a:avLst/>
          </a:prstGeom>
          <a:solidFill>
            <a:srgbClr val="FAC36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7" name="Shape 57"/>
          <p:cNvSpPr/>
          <p:nvPr/>
        </p:nvSpPr>
        <p:spPr>
          <a:xfrm>
            <a:off x="10439796" y="-4725"/>
            <a:ext cx="166412" cy="195002"/>
          </a:xfrm>
          <a:prstGeom prst="rect">
            <a:avLst/>
          </a:prstGeom>
          <a:solidFill>
            <a:srgbClr val="FFFFF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8" name="Shape 58"/>
          <p:cNvSpPr/>
          <p:nvPr/>
        </p:nvSpPr>
        <p:spPr>
          <a:xfrm>
            <a:off x="10606209" y="-4725"/>
            <a:ext cx="1668997" cy="195002"/>
          </a:xfrm>
          <a:prstGeom prst="rect">
            <a:avLst/>
          </a:prstGeom>
          <a:solidFill>
            <a:srgbClr val="9CDAEB"/>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59" name="Shape 59"/>
          <p:cNvSpPr/>
          <p:nvPr/>
        </p:nvSpPr>
        <p:spPr>
          <a:xfrm>
            <a:off x="12275204" y="-4725"/>
            <a:ext cx="3980795" cy="195002"/>
          </a:xfrm>
          <a:prstGeom prst="rect">
            <a:avLst/>
          </a:prstGeom>
          <a:solidFill>
            <a:srgbClr val="61B4D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60" name="Shape 60"/>
          <p:cNvSpPr txBox="1">
            <a:spLocks noGrp="1"/>
          </p:cNvSpPr>
          <p:nvPr>
            <p:ph type="body" idx="1"/>
          </p:nvPr>
        </p:nvSpPr>
        <p:spPr>
          <a:xfrm>
            <a:off x="364902" y="1250983"/>
            <a:ext cx="15528769" cy="7268478"/>
          </a:xfrm>
          <a:prstGeom prst="rect">
            <a:avLst/>
          </a:prstGeom>
          <a:noFill/>
          <a:ln>
            <a:noFill/>
          </a:ln>
        </p:spPr>
        <p:txBody>
          <a:bodyPr lIns="91425" tIns="91425" rIns="91425" bIns="91425" anchor="t" anchorCtr="0"/>
          <a:lstStyle>
            <a:lvl1pPr marL="304792" marR="0" lvl="0" indent="-126992"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1pPr>
            <a:lvl2pPr marL="876278" marR="0" lvl="1" indent="-101578"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2pPr>
            <a:lvl3pPr marL="1547407" marR="0" lvl="2" indent="-163107"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3pPr>
            <a:lvl4pPr marL="2184345" marR="0" lvl="3" indent="-190444"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4pPr>
            <a:lvl5pPr marL="2793929" marR="0" lvl="4" indent="-190429" algn="l" rtl="0">
              <a:lnSpc>
                <a:spcPct val="100000"/>
              </a:lnSpc>
              <a:spcBef>
                <a:spcPts val="1300"/>
              </a:spcBef>
              <a:spcAft>
                <a:spcPts val="0"/>
              </a:spcAft>
              <a:buClr>
                <a:srgbClr val="000000"/>
              </a:buClr>
              <a:buSzPct val="100000"/>
              <a:buFont typeface="Arial"/>
              <a:buChar char="•"/>
              <a:defRPr sz="28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61" name="Shape 61"/>
          <p:cNvSpPr txBox="1">
            <a:spLocks noGrp="1"/>
          </p:cNvSpPr>
          <p:nvPr>
            <p:ph type="body" idx="2"/>
          </p:nvPr>
        </p:nvSpPr>
        <p:spPr>
          <a:xfrm>
            <a:off x="0" y="190278"/>
            <a:ext cx="13306560" cy="670313"/>
          </a:xfrm>
          <a:prstGeom prst="rect">
            <a:avLst/>
          </a:prstGeom>
          <a:noFill/>
          <a:ln>
            <a:noFill/>
          </a:ln>
        </p:spPr>
        <p:txBody>
          <a:bodyPr lIns="91425" tIns="91425" rIns="91425" bIns="91425" anchor="ctr"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62" name="Shape 62"/>
          <p:cNvSpPr/>
          <p:nvPr/>
        </p:nvSpPr>
        <p:spPr>
          <a:xfrm>
            <a:off x="5111" y="877462"/>
            <a:ext cx="14039525" cy="39001"/>
          </a:xfrm>
          <a:prstGeom prst="rect">
            <a:avLst/>
          </a:prstGeom>
          <a:gradFill>
            <a:gsLst>
              <a:gs pos="0">
                <a:srgbClr val="F28020"/>
              </a:gs>
              <a:gs pos="23000">
                <a:srgbClr val="F28020"/>
              </a:gs>
              <a:gs pos="100000">
                <a:srgbClr val="FFFFFF"/>
              </a:gs>
            </a:gsLst>
            <a:lin ang="0" scaled="0"/>
          </a:gra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2300" b="0" i="0" u="none" strike="noStrike" cap="none" dirty="0">
              <a:solidFill>
                <a:srgbClr val="FFFFFF"/>
              </a:solidFill>
              <a:latin typeface="Calibri"/>
              <a:ea typeface="Calibri"/>
              <a:cs typeface="Calibri"/>
              <a:sym typeface="Calibri"/>
            </a:endParaRPr>
          </a:p>
        </p:txBody>
      </p:sp>
      <p:pic>
        <p:nvPicPr>
          <p:cNvPr id="63" name="Shape 63" descr="Picture 16"/>
          <p:cNvPicPr preferRelativeResize="0"/>
          <p:nvPr/>
        </p:nvPicPr>
        <p:blipFill rotWithShape="1">
          <a:blip r:embed="rId2">
            <a:alphaModFix/>
          </a:blip>
          <a:srcRect/>
          <a:stretch/>
        </p:blipFill>
        <p:spPr>
          <a:xfrm>
            <a:off x="13754509" y="281243"/>
            <a:ext cx="2157355" cy="779998"/>
          </a:xfrm>
          <a:prstGeom prst="rect">
            <a:avLst/>
          </a:prstGeom>
          <a:noFill/>
          <a:ln>
            <a:noFill/>
          </a:ln>
        </p:spPr>
      </p:pic>
      <p:sp>
        <p:nvSpPr>
          <p:cNvPr id="64" name="Shape 64"/>
          <p:cNvSpPr txBox="1">
            <a:spLocks noGrp="1"/>
          </p:cNvSpPr>
          <p:nvPr>
            <p:ph type="sldNum" idx="12"/>
          </p:nvPr>
        </p:nvSpPr>
        <p:spPr>
          <a:xfrm flipH="1">
            <a:off x="15493075" y="8809534"/>
            <a:ext cx="343903" cy="358140"/>
          </a:xfrm>
          <a:prstGeom prst="rect">
            <a:avLst/>
          </a:prstGeom>
          <a:no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808080"/>
              </a:buClr>
              <a:buSzPct val="25000"/>
              <a:buFont typeface="Calibri"/>
              <a:buNone/>
            </a:pPr>
            <a:fld id="{00000000-1234-1234-1234-123412341234}" type="slidenum">
              <a:rPr lang="en-US" sz="1800" b="0" i="0" u="none" strike="noStrike" cap="none">
                <a:solidFill>
                  <a:srgbClr val="808080"/>
                </a:solidFill>
                <a:latin typeface="Calibri"/>
                <a:ea typeface="Calibri"/>
                <a:cs typeface="Calibri"/>
                <a:sym typeface="Calibri"/>
              </a:rPr>
              <a:t>‹#›</a:t>
            </a:fld>
            <a:endParaRPr lang="en-US" sz="1800" b="0" i="0" u="none" strike="noStrike" cap="none" dirty="0">
              <a:solidFill>
                <a:srgbClr val="808080"/>
              </a:solidFill>
              <a:latin typeface="Calibri"/>
              <a:ea typeface="Calibri"/>
              <a:cs typeface="Calibri"/>
              <a:sym typeface="Calibri"/>
            </a:endParaRPr>
          </a:p>
        </p:txBody>
      </p:sp>
    </p:spTree>
    <p:extLst>
      <p:ext uri="{BB962C8B-B14F-4D97-AF65-F5344CB8AC3E}">
        <p14:creationId xmlns:p14="http://schemas.microsoft.com/office/powerpoint/2010/main" val="13552722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6_img/table layout">
    <p:spTree>
      <p:nvGrpSpPr>
        <p:cNvPr id="1" name="Shape 65"/>
        <p:cNvGrpSpPr/>
        <p:nvPr/>
      </p:nvGrpSpPr>
      <p:grpSpPr>
        <a:xfrm>
          <a:off x="0" y="0"/>
          <a:ext cx="0" cy="0"/>
          <a:chOff x="0" y="0"/>
          <a:chExt cx="0" cy="0"/>
        </a:xfrm>
      </p:grpSpPr>
      <p:sp>
        <p:nvSpPr>
          <p:cNvPr id="66" name="Shape 66"/>
          <p:cNvSpPr/>
          <p:nvPr/>
        </p:nvSpPr>
        <p:spPr>
          <a:xfrm>
            <a:off x="0" y="-4725"/>
            <a:ext cx="1463434" cy="195002"/>
          </a:xfrm>
          <a:prstGeom prst="rect">
            <a:avLst/>
          </a:prstGeom>
          <a:solidFill>
            <a:srgbClr val="FAC36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67" name="Shape 67"/>
          <p:cNvSpPr/>
          <p:nvPr/>
        </p:nvSpPr>
        <p:spPr>
          <a:xfrm>
            <a:off x="1463432" y="-4725"/>
            <a:ext cx="7101807" cy="195002"/>
          </a:xfrm>
          <a:prstGeom prst="rect">
            <a:avLst/>
          </a:prstGeom>
          <a:solidFill>
            <a:srgbClr val="F69E66"/>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000000"/>
              </a:buClr>
              <a:buFont typeface="Calibri"/>
              <a:buNone/>
            </a:pPr>
            <a:endParaRPr sz="1400" b="1" i="0" u="none" strike="noStrike" cap="none" dirty="0">
              <a:solidFill>
                <a:srgbClr val="000000"/>
              </a:solidFill>
              <a:latin typeface="Calibri"/>
              <a:ea typeface="Calibri"/>
              <a:cs typeface="Calibri"/>
              <a:sym typeface="Calibri"/>
            </a:endParaRPr>
          </a:p>
        </p:txBody>
      </p:sp>
      <p:sp>
        <p:nvSpPr>
          <p:cNvPr id="68" name="Shape 68"/>
          <p:cNvSpPr/>
          <p:nvPr/>
        </p:nvSpPr>
        <p:spPr>
          <a:xfrm>
            <a:off x="8565235" y="-4725"/>
            <a:ext cx="1404697" cy="195002"/>
          </a:xfrm>
          <a:prstGeom prst="rect">
            <a:avLst/>
          </a:prstGeom>
          <a:solidFill>
            <a:srgbClr val="F38573"/>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69" name="Shape 69"/>
          <p:cNvSpPr/>
          <p:nvPr/>
        </p:nvSpPr>
        <p:spPr>
          <a:xfrm>
            <a:off x="9969932" y="-4725"/>
            <a:ext cx="469865" cy="195002"/>
          </a:xfrm>
          <a:prstGeom prst="rect">
            <a:avLst/>
          </a:prstGeom>
          <a:solidFill>
            <a:srgbClr val="FAC36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70" name="Shape 70"/>
          <p:cNvSpPr/>
          <p:nvPr/>
        </p:nvSpPr>
        <p:spPr>
          <a:xfrm>
            <a:off x="10439796" y="-4725"/>
            <a:ext cx="166412" cy="195002"/>
          </a:xfrm>
          <a:prstGeom prst="rect">
            <a:avLst/>
          </a:prstGeom>
          <a:solidFill>
            <a:srgbClr val="FFFFF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71" name="Shape 71"/>
          <p:cNvSpPr/>
          <p:nvPr/>
        </p:nvSpPr>
        <p:spPr>
          <a:xfrm>
            <a:off x="10606209" y="-4725"/>
            <a:ext cx="1668997" cy="195002"/>
          </a:xfrm>
          <a:prstGeom prst="rect">
            <a:avLst/>
          </a:prstGeom>
          <a:solidFill>
            <a:srgbClr val="9CDAEB"/>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72" name="Shape 72"/>
          <p:cNvSpPr/>
          <p:nvPr/>
        </p:nvSpPr>
        <p:spPr>
          <a:xfrm>
            <a:off x="12275204" y="-4725"/>
            <a:ext cx="3980795" cy="195002"/>
          </a:xfrm>
          <a:prstGeom prst="rect">
            <a:avLst/>
          </a:prstGeom>
          <a:solidFill>
            <a:srgbClr val="61B4DF"/>
          </a:soli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1400" b="1" i="0" u="none" strike="noStrike" cap="none" dirty="0">
              <a:solidFill>
                <a:srgbClr val="FFFFFF"/>
              </a:solidFill>
              <a:latin typeface="Calibri"/>
              <a:ea typeface="Calibri"/>
              <a:cs typeface="Calibri"/>
              <a:sym typeface="Calibri"/>
            </a:endParaRPr>
          </a:p>
        </p:txBody>
      </p:sp>
      <p:sp>
        <p:nvSpPr>
          <p:cNvPr id="73" name="Shape 73"/>
          <p:cNvSpPr txBox="1">
            <a:spLocks noGrp="1"/>
          </p:cNvSpPr>
          <p:nvPr>
            <p:ph type="body" idx="1"/>
          </p:nvPr>
        </p:nvSpPr>
        <p:spPr>
          <a:xfrm>
            <a:off x="1" y="190278"/>
            <a:ext cx="13306559" cy="670313"/>
          </a:xfrm>
          <a:prstGeom prst="rect">
            <a:avLst/>
          </a:prstGeom>
          <a:noFill/>
          <a:ln>
            <a:noFill/>
          </a:ln>
        </p:spPr>
        <p:txBody>
          <a:bodyPr lIns="91425" tIns="91425" rIns="91425" bIns="91425" anchor="ctr" anchorCtr="0"/>
          <a:lstStyle>
            <a:lvl1pPr marL="0" marR="0" lvl="0" indent="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1pPr>
            <a:lvl2pPr marL="0" marR="0" lvl="1" indent="58420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2pPr>
            <a:lvl3pPr marL="0" marR="0" lvl="2" indent="116840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3pPr>
            <a:lvl4pPr marL="0" marR="0" lvl="3" indent="175260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4pPr>
            <a:lvl5pPr marL="0" marR="0" lvl="4" indent="2349500" algn="l" rtl="0">
              <a:lnSpc>
                <a:spcPct val="90000"/>
              </a:lnSpc>
              <a:spcBef>
                <a:spcPts val="1300"/>
              </a:spcBef>
              <a:spcAft>
                <a:spcPts val="0"/>
              </a:spcAft>
              <a:buClr>
                <a:srgbClr val="000000"/>
              </a:buClr>
              <a:buFont typeface="Arial"/>
              <a:buNone/>
              <a:defRPr sz="32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4" name="Shape 74"/>
          <p:cNvSpPr/>
          <p:nvPr/>
        </p:nvSpPr>
        <p:spPr>
          <a:xfrm>
            <a:off x="5111" y="877462"/>
            <a:ext cx="14039525" cy="39001"/>
          </a:xfrm>
          <a:prstGeom prst="rect">
            <a:avLst/>
          </a:prstGeom>
          <a:gradFill>
            <a:gsLst>
              <a:gs pos="0">
                <a:srgbClr val="F28020"/>
              </a:gs>
              <a:gs pos="23000">
                <a:srgbClr val="F28020"/>
              </a:gs>
              <a:gs pos="100000">
                <a:srgbClr val="FFFFFF"/>
              </a:gs>
            </a:gsLst>
            <a:lin ang="0" scaled="0"/>
          </a:grad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FFFFFF"/>
              </a:buClr>
              <a:buFont typeface="Calibri"/>
              <a:buNone/>
            </a:pPr>
            <a:endParaRPr sz="2300" b="0" i="0" u="none" strike="noStrike" cap="none" dirty="0">
              <a:solidFill>
                <a:srgbClr val="FFFFFF"/>
              </a:solidFill>
              <a:latin typeface="Calibri"/>
              <a:ea typeface="Calibri"/>
              <a:cs typeface="Calibri"/>
              <a:sym typeface="Calibri"/>
            </a:endParaRPr>
          </a:p>
        </p:txBody>
      </p:sp>
      <p:sp>
        <p:nvSpPr>
          <p:cNvPr id="75" name="Shape 75"/>
          <p:cNvSpPr txBox="1">
            <a:spLocks noGrp="1"/>
          </p:cNvSpPr>
          <p:nvPr>
            <p:ph type="body" idx="2"/>
          </p:nvPr>
        </p:nvSpPr>
        <p:spPr>
          <a:xfrm>
            <a:off x="1025296" y="2705305"/>
            <a:ext cx="6842398" cy="683853"/>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6" name="Shape 76"/>
          <p:cNvSpPr txBox="1">
            <a:spLocks noGrp="1"/>
          </p:cNvSpPr>
          <p:nvPr>
            <p:ph type="body" idx="3"/>
          </p:nvPr>
        </p:nvSpPr>
        <p:spPr>
          <a:xfrm>
            <a:off x="8831895" y="2712651"/>
            <a:ext cx="6842398" cy="683853"/>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7" name="Shape 77"/>
          <p:cNvSpPr txBox="1">
            <a:spLocks noGrp="1"/>
          </p:cNvSpPr>
          <p:nvPr>
            <p:ph type="body" idx="4"/>
          </p:nvPr>
        </p:nvSpPr>
        <p:spPr>
          <a:xfrm>
            <a:off x="364902" y="1250987"/>
            <a:ext cx="15528769" cy="939893"/>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8" name="Shape 78"/>
          <p:cNvSpPr txBox="1">
            <a:spLocks noGrp="1"/>
          </p:cNvSpPr>
          <p:nvPr>
            <p:ph type="body" idx="5"/>
          </p:nvPr>
        </p:nvSpPr>
        <p:spPr>
          <a:xfrm>
            <a:off x="784947" y="3404198"/>
            <a:ext cx="6936000" cy="4788500"/>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sp>
        <p:nvSpPr>
          <p:cNvPr id="79" name="Shape 79"/>
          <p:cNvSpPr txBox="1">
            <a:spLocks noGrp="1"/>
          </p:cNvSpPr>
          <p:nvPr>
            <p:ph type="body" idx="6"/>
          </p:nvPr>
        </p:nvSpPr>
        <p:spPr>
          <a:xfrm>
            <a:off x="8579903" y="3423017"/>
            <a:ext cx="6931147" cy="4769683"/>
          </a:xfrm>
          <a:prstGeom prst="rect">
            <a:avLst/>
          </a:prstGeom>
          <a:noFill/>
          <a:ln>
            <a:noFill/>
          </a:ln>
        </p:spPr>
        <p:txBody>
          <a:bodyPr lIns="91425" tIns="91425" rIns="91425" bIns="91425" anchor="t" anchorCtr="0"/>
          <a:lstStyle>
            <a:lvl1pPr marL="304792" marR="0" lvl="0" indent="-6984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1pPr>
            <a:lvl2pPr marL="962000" marR="0" lvl="1" indent="-13015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2pPr>
            <a:lvl3pPr marL="1652912" marR="0" lvl="2" indent="-21146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3pPr>
            <a:lvl4pPr marL="2298642" marR="0" lvl="3" indent="-247592"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4pPr>
            <a:lvl5pPr marL="2908226" marR="0" lvl="4" indent="-24757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5pPr>
            <a:lvl6pPr marL="3517810" marR="0" lvl="5" indent="-247560"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6pPr>
            <a:lvl7pPr marL="4127396" marR="0" lvl="6" indent="-247546"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7pPr>
            <a:lvl8pPr marL="4736981" marR="0" lvl="7" indent="-247531"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8pPr>
            <a:lvl9pPr marL="5346565" marR="0" lvl="8" indent="-247515" algn="l" rtl="0">
              <a:lnSpc>
                <a:spcPct val="90000"/>
              </a:lnSpc>
              <a:spcBef>
                <a:spcPts val="1300"/>
              </a:spcBef>
              <a:spcAft>
                <a:spcPts val="0"/>
              </a:spcAft>
              <a:buClr>
                <a:srgbClr val="000000"/>
              </a:buClr>
              <a:buSzPct val="100000"/>
              <a:buFont typeface="Arial"/>
              <a:buChar char="•"/>
              <a:defRPr sz="3700" b="0" i="0" u="none" strike="noStrike" cap="none">
                <a:solidFill>
                  <a:srgbClr val="000000"/>
                </a:solidFill>
                <a:latin typeface="Calibri"/>
                <a:ea typeface="Calibri"/>
                <a:cs typeface="Calibri"/>
                <a:sym typeface="Calibri"/>
              </a:defRPr>
            </a:lvl9pPr>
          </a:lstStyle>
          <a:p>
            <a:endParaRPr/>
          </a:p>
        </p:txBody>
      </p:sp>
      <p:pic>
        <p:nvPicPr>
          <p:cNvPr id="80" name="Shape 80" descr="Picture 22"/>
          <p:cNvPicPr preferRelativeResize="0"/>
          <p:nvPr/>
        </p:nvPicPr>
        <p:blipFill rotWithShape="1">
          <a:blip r:embed="rId2">
            <a:alphaModFix/>
          </a:blip>
          <a:srcRect/>
          <a:stretch/>
        </p:blipFill>
        <p:spPr>
          <a:xfrm>
            <a:off x="13754509" y="281243"/>
            <a:ext cx="2157355" cy="779998"/>
          </a:xfrm>
          <a:prstGeom prst="rect">
            <a:avLst/>
          </a:prstGeom>
          <a:noFill/>
          <a:ln>
            <a:noFill/>
          </a:ln>
        </p:spPr>
      </p:pic>
      <p:sp>
        <p:nvSpPr>
          <p:cNvPr id="81" name="Shape 81"/>
          <p:cNvSpPr txBox="1">
            <a:spLocks noGrp="1"/>
          </p:cNvSpPr>
          <p:nvPr>
            <p:ph type="sldNum" idx="12"/>
          </p:nvPr>
        </p:nvSpPr>
        <p:spPr>
          <a:xfrm flipH="1">
            <a:off x="15493075" y="8809534"/>
            <a:ext cx="343903" cy="358140"/>
          </a:xfrm>
          <a:prstGeom prst="rect">
            <a:avLst/>
          </a:prstGeom>
          <a:noFill/>
          <a:ln>
            <a:noFill/>
          </a:ln>
        </p:spPr>
        <p:txBody>
          <a:bodyPr lIns="45700" tIns="45700" rIns="45700" bIns="45700" anchor="ctr" anchorCtr="0">
            <a:noAutofit/>
          </a:bodyPr>
          <a:lstStyle/>
          <a:p>
            <a:pPr marL="0" marR="0" lvl="0" indent="0" algn="ctr" rtl="0">
              <a:lnSpc>
                <a:spcPct val="100000"/>
              </a:lnSpc>
              <a:spcBef>
                <a:spcPts val="0"/>
              </a:spcBef>
              <a:spcAft>
                <a:spcPts val="0"/>
              </a:spcAft>
              <a:buClr>
                <a:srgbClr val="808080"/>
              </a:buClr>
              <a:buSzPct val="25000"/>
              <a:buFont typeface="Calibri"/>
              <a:buNone/>
            </a:pPr>
            <a:fld id="{00000000-1234-1234-1234-123412341234}" type="slidenum">
              <a:rPr lang="en-US" sz="1800" b="0" i="0" u="none" strike="noStrike" cap="none">
                <a:solidFill>
                  <a:srgbClr val="808080"/>
                </a:solidFill>
                <a:latin typeface="Calibri"/>
                <a:ea typeface="Calibri"/>
                <a:cs typeface="Calibri"/>
                <a:sym typeface="Calibri"/>
              </a:rPr>
              <a:t>‹#›</a:t>
            </a:fld>
            <a:endParaRPr lang="en-US" sz="1800" b="0" i="0" u="none" strike="noStrike" cap="none" dirty="0">
              <a:solidFill>
                <a:srgbClr val="808080"/>
              </a:solidFill>
              <a:latin typeface="Calibri"/>
              <a:ea typeface="Calibri"/>
              <a:cs typeface="Calibri"/>
              <a:sym typeface="Calibri"/>
            </a:endParaRPr>
          </a:p>
        </p:txBody>
      </p:sp>
    </p:spTree>
    <p:extLst>
      <p:ext uri="{BB962C8B-B14F-4D97-AF65-F5344CB8AC3E}">
        <p14:creationId xmlns:p14="http://schemas.microsoft.com/office/powerpoint/2010/main" val="14396277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_Objectives">
    <p:spTree>
      <p:nvGrpSpPr>
        <p:cNvPr id="1" name="Shape 42"/>
        <p:cNvGrpSpPr/>
        <p:nvPr/>
      </p:nvGrpSpPr>
      <p:grpSpPr>
        <a:xfrm>
          <a:off x="0" y="0"/>
          <a:ext cx="0" cy="0"/>
          <a:chOff x="0" y="0"/>
          <a:chExt cx="0" cy="0"/>
        </a:xfrm>
      </p:grpSpPr>
      <p:pic>
        <p:nvPicPr>
          <p:cNvPr id="43" name="Shape 4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4" name="Shape 44"/>
          <p:cNvSpPr/>
          <p:nvPr/>
        </p:nvSpPr>
        <p:spPr>
          <a:xfrm>
            <a:off x="0" y="1242017"/>
            <a:ext cx="3426096" cy="7253472"/>
          </a:xfrm>
          <a:prstGeom prst="rect">
            <a:avLst/>
          </a:prstGeom>
          <a:solidFill>
            <a:srgbClr val="5AC7DB"/>
          </a:solidFill>
          <a:ln>
            <a:noFill/>
          </a:ln>
        </p:spPr>
        <p:txBody>
          <a:bodyPr lIns="117500" tIns="58750" rIns="117500" bIns="58750"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52" name="Shape 52"/>
          <p:cNvSpPr txBox="1">
            <a:spLocks noGrp="1"/>
          </p:cNvSpPr>
          <p:nvPr>
            <p:ph type="body" idx="1"/>
          </p:nvPr>
        </p:nvSpPr>
        <p:spPr>
          <a:xfrm>
            <a:off x="5014335" y="2931743"/>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5014335" y="3775010"/>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5014335" y="4618276"/>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5014335" y="5461542"/>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56" name="Shape 56"/>
          <p:cNvPicPr preferRelativeResize="0"/>
          <p:nvPr userDrawn="1"/>
        </p:nvPicPr>
        <p:blipFill rotWithShape="1">
          <a:blip r:embed="rId3">
            <a:alphaModFix/>
          </a:blip>
          <a:srcRect/>
          <a:stretch/>
        </p:blipFill>
        <p:spPr>
          <a:xfrm>
            <a:off x="534010" y="3689716"/>
            <a:ext cx="2358074" cy="2358074"/>
          </a:xfrm>
          <a:prstGeom prst="rect">
            <a:avLst/>
          </a:prstGeom>
          <a:noFill/>
          <a:ln>
            <a:noFill/>
          </a:ln>
        </p:spPr>
      </p:pic>
      <p:pic>
        <p:nvPicPr>
          <p:cNvPr id="57" name="Shape 57"/>
          <p:cNvPicPr preferRelativeResize="0"/>
          <p:nvPr/>
        </p:nvPicPr>
        <p:blipFill rotWithShape="1">
          <a:blip r:embed="rId4">
            <a:alphaModFix/>
          </a:blip>
          <a:srcRect/>
          <a:stretch/>
        </p:blipFill>
        <p:spPr>
          <a:xfrm>
            <a:off x="5975351" y="885620"/>
            <a:ext cx="4305299" cy="253919"/>
          </a:xfrm>
          <a:prstGeom prst="rect">
            <a:avLst/>
          </a:prstGeom>
          <a:noFill/>
          <a:ln>
            <a:noFill/>
          </a:ln>
        </p:spPr>
      </p:pic>
      <p:sp>
        <p:nvSpPr>
          <p:cNvPr id="58" name="Shape 58"/>
          <p:cNvSpPr txBox="1"/>
          <p:nvPr/>
        </p:nvSpPr>
        <p:spPr>
          <a:xfrm>
            <a:off x="0" y="415147"/>
            <a:ext cx="16256000"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0" i="0" u="none" strike="noStrike" cap="none" dirty="0">
                <a:solidFill>
                  <a:srgbClr val="3F3F3F"/>
                </a:solidFill>
                <a:latin typeface="Open Sans ExtraBold"/>
                <a:ea typeface="Open Sans ExtraBold"/>
                <a:cs typeface="Open Sans ExtraBold"/>
                <a:sym typeface="Open Sans ExtraBold"/>
              </a:rPr>
              <a:t>Learning Objectives</a:t>
            </a:r>
          </a:p>
        </p:txBody>
      </p:sp>
      <p:grpSp>
        <p:nvGrpSpPr>
          <p:cNvPr id="18" name="Shape 18"/>
          <p:cNvGrpSpPr/>
          <p:nvPr userDrawn="1"/>
        </p:nvGrpSpPr>
        <p:grpSpPr>
          <a:xfrm>
            <a:off x="-6322" y="-31262"/>
            <a:ext cx="16255999" cy="130963"/>
            <a:chOff x="0" y="474414"/>
            <a:chExt cx="7908924" cy="61411"/>
          </a:xfrm>
        </p:grpSpPr>
        <p:sp>
          <p:nvSpPr>
            <p:cNvPr id="19" name="Shape 19"/>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0" name="Shape 20"/>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1" name="Shape 21"/>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2" name="Shape 22"/>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3" name="Shape 23"/>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4" name="Shape 24"/>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5" name="Shape 25"/>
            <p:cNvSpPr/>
            <p:nvPr/>
          </p:nvSpPr>
          <p:spPr>
            <a:xfrm>
              <a:off x="5972175" y="474414"/>
              <a:ext cx="1936749" cy="61411"/>
            </a:xfrm>
            <a:prstGeom prst="rect">
              <a:avLst/>
            </a:prstGeom>
            <a:solidFill>
              <a:srgbClr val="3F97C0"/>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27352709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Objectives">
    <p:spTree>
      <p:nvGrpSpPr>
        <p:cNvPr id="1" name="Shape 42"/>
        <p:cNvGrpSpPr/>
        <p:nvPr/>
      </p:nvGrpSpPr>
      <p:grpSpPr>
        <a:xfrm>
          <a:off x="0" y="0"/>
          <a:ext cx="0" cy="0"/>
          <a:chOff x="0" y="0"/>
          <a:chExt cx="0" cy="0"/>
        </a:xfrm>
      </p:grpSpPr>
      <p:pic>
        <p:nvPicPr>
          <p:cNvPr id="43" name="Shape 4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4" name="Shape 44"/>
          <p:cNvSpPr/>
          <p:nvPr/>
        </p:nvSpPr>
        <p:spPr>
          <a:xfrm>
            <a:off x="0" y="1242017"/>
            <a:ext cx="3426096" cy="7253472"/>
          </a:xfrm>
          <a:prstGeom prst="rect">
            <a:avLst/>
          </a:prstGeom>
          <a:solidFill>
            <a:srgbClr val="5AC7DB"/>
          </a:solidFill>
          <a:ln>
            <a:noFill/>
          </a:ln>
        </p:spPr>
        <p:txBody>
          <a:bodyPr lIns="117500" tIns="58750" rIns="117500" bIns="58750"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52" name="Shape 52"/>
          <p:cNvSpPr txBox="1">
            <a:spLocks noGrp="1"/>
          </p:cNvSpPr>
          <p:nvPr>
            <p:ph type="body" idx="1"/>
          </p:nvPr>
        </p:nvSpPr>
        <p:spPr>
          <a:xfrm>
            <a:off x="5014335" y="2931743"/>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5014335" y="3775010"/>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5014335" y="4618276"/>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5014335" y="5461542"/>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57" name="Shape 57"/>
          <p:cNvPicPr preferRelativeResize="0"/>
          <p:nvPr/>
        </p:nvPicPr>
        <p:blipFill rotWithShape="1">
          <a:blip r:embed="rId3">
            <a:alphaModFix/>
          </a:blip>
          <a:srcRect/>
          <a:stretch/>
        </p:blipFill>
        <p:spPr>
          <a:xfrm>
            <a:off x="6510683" y="885620"/>
            <a:ext cx="3234635" cy="253919"/>
          </a:xfrm>
          <a:prstGeom prst="rect">
            <a:avLst/>
          </a:prstGeom>
          <a:noFill/>
          <a:ln>
            <a:noFill/>
          </a:ln>
        </p:spPr>
      </p:pic>
      <p:sp>
        <p:nvSpPr>
          <p:cNvPr id="58" name="Shape 58"/>
          <p:cNvSpPr txBox="1"/>
          <p:nvPr/>
        </p:nvSpPr>
        <p:spPr>
          <a:xfrm>
            <a:off x="0" y="415147"/>
            <a:ext cx="16256000"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0" i="0" u="none" strike="noStrike" cap="none" dirty="0">
                <a:solidFill>
                  <a:srgbClr val="3F3F3F"/>
                </a:solidFill>
                <a:latin typeface="Open Sans ExtraBold"/>
                <a:ea typeface="Open Sans ExtraBold"/>
                <a:cs typeface="Open Sans ExtraBold"/>
                <a:sym typeface="Open Sans ExtraBold"/>
              </a:rPr>
              <a:t>Concepts Covered</a:t>
            </a:r>
          </a:p>
        </p:txBody>
      </p:sp>
      <p:grpSp>
        <p:nvGrpSpPr>
          <p:cNvPr id="18" name="Shape 18"/>
          <p:cNvGrpSpPr/>
          <p:nvPr userDrawn="1"/>
        </p:nvGrpSpPr>
        <p:grpSpPr>
          <a:xfrm>
            <a:off x="-6322" y="-31262"/>
            <a:ext cx="16255999" cy="130963"/>
            <a:chOff x="0" y="474414"/>
            <a:chExt cx="7908924" cy="61411"/>
          </a:xfrm>
        </p:grpSpPr>
        <p:sp>
          <p:nvSpPr>
            <p:cNvPr id="19" name="Shape 19"/>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0" name="Shape 20"/>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1" name="Shape 21"/>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2" name="Shape 22"/>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3" name="Shape 23"/>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4" name="Shape 24"/>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5" name="Shape 25"/>
            <p:cNvSpPr/>
            <p:nvPr/>
          </p:nvSpPr>
          <p:spPr>
            <a:xfrm>
              <a:off x="5972175" y="474414"/>
              <a:ext cx="1936749" cy="61411"/>
            </a:xfrm>
            <a:prstGeom prst="rect">
              <a:avLst/>
            </a:prstGeom>
            <a:solidFill>
              <a:srgbClr val="3F97C0"/>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grpSp>
      <p:pic>
        <p:nvPicPr>
          <p:cNvPr id="26" name="Graphic 25">
            <a:extLst>
              <a:ext uri="{FF2B5EF4-FFF2-40B4-BE49-F238E27FC236}">
                <a16:creationId xmlns:a16="http://schemas.microsoft.com/office/drawing/2014/main" id="{F146BC6F-118A-4A6A-9375-3548E36F3C3D}"/>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51418" y="3834633"/>
            <a:ext cx="2068240" cy="2068240"/>
          </a:xfrm>
          <a:prstGeom prst="rect">
            <a:avLst/>
          </a:prstGeom>
        </p:spPr>
      </p:pic>
    </p:spTree>
    <p:extLst>
      <p:ext uri="{BB962C8B-B14F-4D97-AF65-F5344CB8AC3E}">
        <p14:creationId xmlns:p14="http://schemas.microsoft.com/office/powerpoint/2010/main" val="34590920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_Objectives">
    <p:spTree>
      <p:nvGrpSpPr>
        <p:cNvPr id="1" name="Shape 42"/>
        <p:cNvGrpSpPr/>
        <p:nvPr/>
      </p:nvGrpSpPr>
      <p:grpSpPr>
        <a:xfrm>
          <a:off x="0" y="0"/>
          <a:ext cx="0" cy="0"/>
          <a:chOff x="0" y="0"/>
          <a:chExt cx="0" cy="0"/>
        </a:xfrm>
      </p:grpSpPr>
      <p:pic>
        <p:nvPicPr>
          <p:cNvPr id="43" name="Shape 4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4" name="Shape 44"/>
          <p:cNvSpPr/>
          <p:nvPr/>
        </p:nvSpPr>
        <p:spPr>
          <a:xfrm>
            <a:off x="0" y="1242017"/>
            <a:ext cx="3426096" cy="7253472"/>
          </a:xfrm>
          <a:prstGeom prst="rect">
            <a:avLst/>
          </a:prstGeom>
          <a:solidFill>
            <a:srgbClr val="5AC7DB"/>
          </a:solidFill>
          <a:ln>
            <a:noFill/>
          </a:ln>
        </p:spPr>
        <p:txBody>
          <a:bodyPr lIns="117500" tIns="58750" rIns="117500" bIns="58750"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52" name="Shape 52"/>
          <p:cNvSpPr txBox="1">
            <a:spLocks noGrp="1"/>
          </p:cNvSpPr>
          <p:nvPr>
            <p:ph type="body" idx="1"/>
          </p:nvPr>
        </p:nvSpPr>
        <p:spPr>
          <a:xfrm>
            <a:off x="5014335" y="2931743"/>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5014335" y="3775010"/>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5014335" y="4618276"/>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5014335" y="5461542"/>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57" name="Shape 57"/>
          <p:cNvPicPr preferRelativeResize="0"/>
          <p:nvPr/>
        </p:nvPicPr>
        <p:blipFill rotWithShape="1">
          <a:blip r:embed="rId3">
            <a:alphaModFix/>
          </a:blip>
          <a:srcRect/>
          <a:stretch/>
        </p:blipFill>
        <p:spPr>
          <a:xfrm>
            <a:off x="5975351" y="885620"/>
            <a:ext cx="4305299" cy="253919"/>
          </a:xfrm>
          <a:prstGeom prst="rect">
            <a:avLst/>
          </a:prstGeom>
          <a:noFill/>
          <a:ln>
            <a:noFill/>
          </a:ln>
        </p:spPr>
      </p:pic>
      <p:sp>
        <p:nvSpPr>
          <p:cNvPr id="58" name="Shape 58"/>
          <p:cNvSpPr txBox="1"/>
          <p:nvPr/>
        </p:nvSpPr>
        <p:spPr>
          <a:xfrm>
            <a:off x="0" y="415147"/>
            <a:ext cx="16256000"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0" i="0" u="none" strike="noStrike" cap="none" dirty="0">
                <a:solidFill>
                  <a:srgbClr val="3F3F3F"/>
                </a:solidFill>
                <a:latin typeface="Open Sans ExtraBold"/>
                <a:ea typeface="Open Sans ExtraBold"/>
                <a:cs typeface="Open Sans ExtraBold"/>
                <a:sym typeface="Open Sans ExtraBold"/>
              </a:rPr>
              <a:t>Learning Objectives</a:t>
            </a:r>
          </a:p>
        </p:txBody>
      </p:sp>
      <p:grpSp>
        <p:nvGrpSpPr>
          <p:cNvPr id="18" name="Shape 18"/>
          <p:cNvGrpSpPr/>
          <p:nvPr userDrawn="1"/>
        </p:nvGrpSpPr>
        <p:grpSpPr>
          <a:xfrm>
            <a:off x="-6322" y="-31262"/>
            <a:ext cx="16255999" cy="130963"/>
            <a:chOff x="0" y="474414"/>
            <a:chExt cx="7908924" cy="61411"/>
          </a:xfrm>
        </p:grpSpPr>
        <p:sp>
          <p:nvSpPr>
            <p:cNvPr id="19" name="Shape 19"/>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0" name="Shape 20"/>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1" name="Shape 21"/>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2" name="Shape 22"/>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3" name="Shape 23"/>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4" name="Shape 24"/>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5" name="Shape 25"/>
            <p:cNvSpPr/>
            <p:nvPr/>
          </p:nvSpPr>
          <p:spPr>
            <a:xfrm>
              <a:off x="5972175" y="474414"/>
              <a:ext cx="1936749" cy="61411"/>
            </a:xfrm>
            <a:prstGeom prst="rect">
              <a:avLst/>
            </a:prstGeom>
            <a:solidFill>
              <a:srgbClr val="3F97C0"/>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grpSp>
      <p:pic>
        <p:nvPicPr>
          <p:cNvPr id="26" name="Graphic 25">
            <a:extLst>
              <a:ext uri="{FF2B5EF4-FFF2-40B4-BE49-F238E27FC236}">
                <a16:creationId xmlns:a16="http://schemas.microsoft.com/office/drawing/2014/main" id="{F146BC6F-118A-4A6A-9375-3548E36F3C3D}"/>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112793" y="2556793"/>
            <a:ext cx="4030414" cy="4030414"/>
          </a:xfrm>
          <a:prstGeom prst="rect">
            <a:avLst/>
          </a:prstGeom>
        </p:spPr>
      </p:pic>
    </p:spTree>
    <p:extLst>
      <p:ext uri="{BB962C8B-B14F-4D97-AF65-F5344CB8AC3E}">
        <p14:creationId xmlns:p14="http://schemas.microsoft.com/office/powerpoint/2010/main" val="2758231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9719933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2_Objectives">
    <p:spTree>
      <p:nvGrpSpPr>
        <p:cNvPr id="1" name="Shape 42"/>
        <p:cNvGrpSpPr/>
        <p:nvPr/>
      </p:nvGrpSpPr>
      <p:grpSpPr>
        <a:xfrm>
          <a:off x="0" y="0"/>
          <a:ext cx="0" cy="0"/>
          <a:chOff x="0" y="0"/>
          <a:chExt cx="0" cy="0"/>
        </a:xfrm>
      </p:grpSpPr>
      <p:pic>
        <p:nvPicPr>
          <p:cNvPr id="43" name="Shape 4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4" name="Shape 44"/>
          <p:cNvSpPr/>
          <p:nvPr/>
        </p:nvSpPr>
        <p:spPr>
          <a:xfrm>
            <a:off x="0" y="1242017"/>
            <a:ext cx="3426096" cy="7253472"/>
          </a:xfrm>
          <a:prstGeom prst="rect">
            <a:avLst/>
          </a:prstGeom>
          <a:solidFill>
            <a:srgbClr val="5AC7DB"/>
          </a:solidFill>
          <a:ln>
            <a:noFill/>
          </a:ln>
        </p:spPr>
        <p:txBody>
          <a:bodyPr lIns="117500" tIns="58750" rIns="117500" bIns="58750"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52" name="Shape 52"/>
          <p:cNvSpPr txBox="1">
            <a:spLocks noGrp="1"/>
          </p:cNvSpPr>
          <p:nvPr>
            <p:ph type="body" idx="1"/>
          </p:nvPr>
        </p:nvSpPr>
        <p:spPr>
          <a:xfrm>
            <a:off x="5014335" y="2931743"/>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3" name="Shape 53"/>
          <p:cNvSpPr txBox="1">
            <a:spLocks noGrp="1"/>
          </p:cNvSpPr>
          <p:nvPr>
            <p:ph type="body" idx="2"/>
          </p:nvPr>
        </p:nvSpPr>
        <p:spPr>
          <a:xfrm>
            <a:off x="5014335" y="3775010"/>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4" name="Shape 54"/>
          <p:cNvSpPr txBox="1">
            <a:spLocks noGrp="1"/>
          </p:cNvSpPr>
          <p:nvPr>
            <p:ph type="body" idx="3"/>
          </p:nvPr>
        </p:nvSpPr>
        <p:spPr>
          <a:xfrm>
            <a:off x="5014335" y="4618276"/>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55" name="Shape 55"/>
          <p:cNvSpPr txBox="1">
            <a:spLocks noGrp="1"/>
          </p:cNvSpPr>
          <p:nvPr>
            <p:ph type="body" idx="4"/>
          </p:nvPr>
        </p:nvSpPr>
        <p:spPr>
          <a:xfrm>
            <a:off x="5014335" y="5461542"/>
            <a:ext cx="8946988" cy="586248"/>
          </a:xfrm>
          <a:prstGeom prst="rect">
            <a:avLst/>
          </a:prstGeom>
          <a:noFill/>
          <a:ln>
            <a:noFill/>
          </a:ln>
        </p:spPr>
        <p:txBody>
          <a:bodyPr lIns="91425" tIns="91425" rIns="91425" bIns="91425" anchor="t" anchorCtr="0"/>
          <a:lstStyle>
            <a:lvl1pPr marL="0" marR="0" lvl="0" indent="0" algn="l" rtl="0">
              <a:lnSpc>
                <a:spcPct val="100000"/>
              </a:lnSpc>
              <a:spcBef>
                <a:spcPts val="1000"/>
              </a:spcBef>
              <a:spcAft>
                <a:spcPts val="0"/>
              </a:spcAft>
              <a:buClr>
                <a:srgbClr val="3F3F3F"/>
              </a:buClr>
              <a:buFont typeface="Arial"/>
              <a:buNone/>
              <a:defRPr sz="2200" b="0" i="0" u="none" strike="noStrike" cap="none">
                <a:solidFill>
                  <a:srgbClr val="3F3F3F"/>
                </a:solidFill>
                <a:latin typeface="Open Sans"/>
                <a:ea typeface="Open Sans"/>
                <a:cs typeface="Open Sans"/>
                <a:sym typeface="Open Sans"/>
              </a:defRPr>
            </a:lvl1pPr>
            <a:lvl2pPr marL="914377" marR="0" lvl="1" indent="-114277" algn="l" rtl="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algn="l" rtl="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57" name="Shape 57"/>
          <p:cNvPicPr preferRelativeResize="0"/>
          <p:nvPr/>
        </p:nvPicPr>
        <p:blipFill rotWithShape="1">
          <a:blip r:embed="rId3">
            <a:alphaModFix/>
          </a:blip>
          <a:srcRect/>
          <a:stretch/>
        </p:blipFill>
        <p:spPr>
          <a:xfrm>
            <a:off x="5975351" y="885620"/>
            <a:ext cx="4305299" cy="253919"/>
          </a:xfrm>
          <a:prstGeom prst="rect">
            <a:avLst/>
          </a:prstGeom>
          <a:noFill/>
          <a:ln>
            <a:noFill/>
          </a:ln>
        </p:spPr>
      </p:pic>
      <p:sp>
        <p:nvSpPr>
          <p:cNvPr id="58" name="Shape 58"/>
          <p:cNvSpPr txBox="1"/>
          <p:nvPr/>
        </p:nvSpPr>
        <p:spPr>
          <a:xfrm>
            <a:off x="0" y="415147"/>
            <a:ext cx="16256000" cy="584774"/>
          </a:xfrm>
          <a:prstGeom prst="rect">
            <a:avLst/>
          </a:prstGeom>
          <a:noFill/>
          <a:ln>
            <a:noFill/>
          </a:ln>
        </p:spPr>
        <p:txBody>
          <a:bodyPr lIns="91425" tIns="45700" rIns="91425" bIns="45700" anchor="t" anchorCtr="0">
            <a:noAutofit/>
          </a:bodyPr>
          <a:lstStyle/>
          <a:p>
            <a:pPr marL="0" marR="0" lvl="0" indent="0" algn="ctr" rtl="0">
              <a:spcBef>
                <a:spcPts val="0"/>
              </a:spcBef>
              <a:buSzPct val="25000"/>
              <a:buNone/>
            </a:pPr>
            <a:r>
              <a:rPr lang="en-US" sz="3200" b="0" i="0" u="none" strike="noStrike" cap="none" dirty="0">
                <a:solidFill>
                  <a:srgbClr val="3F3F3F"/>
                </a:solidFill>
                <a:latin typeface="Open Sans ExtraBold"/>
                <a:ea typeface="Open Sans ExtraBold"/>
                <a:cs typeface="Open Sans ExtraBold"/>
                <a:sym typeface="Open Sans ExtraBold"/>
              </a:rPr>
              <a:t>Learning Objectives</a:t>
            </a:r>
          </a:p>
        </p:txBody>
      </p:sp>
      <p:grpSp>
        <p:nvGrpSpPr>
          <p:cNvPr id="18" name="Shape 18"/>
          <p:cNvGrpSpPr/>
          <p:nvPr userDrawn="1"/>
        </p:nvGrpSpPr>
        <p:grpSpPr>
          <a:xfrm>
            <a:off x="-6322" y="-31262"/>
            <a:ext cx="16255999" cy="130963"/>
            <a:chOff x="0" y="474414"/>
            <a:chExt cx="7908924" cy="61411"/>
          </a:xfrm>
        </p:grpSpPr>
        <p:sp>
          <p:nvSpPr>
            <p:cNvPr id="19" name="Shape 19"/>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0" name="Shape 20"/>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1" name="Shape 21"/>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2" name="Shape 22"/>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3" name="Shape 23"/>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4" name="Shape 24"/>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sp>
          <p:nvSpPr>
            <p:cNvPr id="25" name="Shape 25"/>
            <p:cNvSpPr/>
            <p:nvPr/>
          </p:nvSpPr>
          <p:spPr>
            <a:xfrm>
              <a:off x="5972175" y="474414"/>
              <a:ext cx="1936749" cy="61411"/>
            </a:xfrm>
            <a:prstGeom prst="rect">
              <a:avLst/>
            </a:prstGeom>
            <a:solidFill>
              <a:srgbClr val="3F97C0"/>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chemeClr val="lt1"/>
                </a:solidFill>
                <a:latin typeface="Calibri"/>
                <a:ea typeface="Calibri"/>
                <a:cs typeface="Calibri"/>
                <a:sym typeface="Calibri"/>
              </a:endParaRPr>
            </a:p>
          </p:txBody>
        </p:sp>
      </p:grpSp>
    </p:spTree>
    <p:extLst>
      <p:ext uri="{BB962C8B-B14F-4D97-AF65-F5344CB8AC3E}">
        <p14:creationId xmlns:p14="http://schemas.microsoft.com/office/powerpoint/2010/main" val="6483486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Tilte">
    <p:spTree>
      <p:nvGrpSpPr>
        <p:cNvPr id="1" name="Shape 59"/>
        <p:cNvGrpSpPr/>
        <p:nvPr/>
      </p:nvGrpSpPr>
      <p:grpSpPr>
        <a:xfrm>
          <a:off x="0" y="0"/>
          <a:ext cx="0" cy="0"/>
          <a:chOff x="0" y="0"/>
          <a:chExt cx="0" cy="0"/>
        </a:xfrm>
      </p:grpSpPr>
      <p:grpSp>
        <p:nvGrpSpPr>
          <p:cNvPr id="60" name="Shape 60"/>
          <p:cNvGrpSpPr/>
          <p:nvPr/>
        </p:nvGrpSpPr>
        <p:grpSpPr>
          <a:xfrm>
            <a:off x="4" y="1425868"/>
            <a:ext cx="16230596" cy="7659508"/>
            <a:chOff x="3" y="1425868"/>
            <a:chExt cx="16230596" cy="7659508"/>
          </a:xfrm>
        </p:grpSpPr>
        <p:grpSp>
          <p:nvGrpSpPr>
            <p:cNvPr id="61" name="Shape 61"/>
            <p:cNvGrpSpPr/>
            <p:nvPr/>
          </p:nvGrpSpPr>
          <p:grpSpPr>
            <a:xfrm>
              <a:off x="3" y="1425868"/>
              <a:ext cx="16230596" cy="4611508"/>
              <a:chOff x="0" y="4531017"/>
              <a:chExt cx="16230596" cy="4611508"/>
            </a:xfrm>
          </p:grpSpPr>
          <p:pic>
            <p:nvPicPr>
              <p:cNvPr id="62" name="Shape 62"/>
              <p:cNvPicPr preferRelativeResize="0"/>
              <p:nvPr/>
            </p:nvPicPr>
            <p:blipFill rotWithShape="1">
              <a:blip r:embed="rId2">
                <a:alphaModFix/>
              </a:blip>
              <a:srcRect/>
              <a:stretch/>
            </p:blipFill>
            <p:spPr>
              <a:xfrm>
                <a:off x="0" y="4550735"/>
                <a:ext cx="7141199" cy="4591790"/>
              </a:xfrm>
              <a:prstGeom prst="rect">
                <a:avLst/>
              </a:prstGeom>
              <a:noFill/>
              <a:ln>
                <a:noFill/>
              </a:ln>
            </p:spPr>
          </p:pic>
          <p:pic>
            <p:nvPicPr>
              <p:cNvPr id="63" name="Shape 63"/>
              <p:cNvPicPr preferRelativeResize="0"/>
              <p:nvPr/>
            </p:nvPicPr>
            <p:blipFill rotWithShape="1">
              <a:blip r:embed="rId2">
                <a:alphaModFix/>
              </a:blip>
              <a:srcRect/>
              <a:stretch/>
            </p:blipFill>
            <p:spPr>
              <a:xfrm>
                <a:off x="6552867" y="4531017"/>
                <a:ext cx="7141199" cy="4591790"/>
              </a:xfrm>
              <a:prstGeom prst="rect">
                <a:avLst/>
              </a:prstGeom>
              <a:noFill/>
              <a:ln>
                <a:noFill/>
              </a:ln>
            </p:spPr>
          </p:pic>
          <p:pic>
            <p:nvPicPr>
              <p:cNvPr id="64" name="Shape 64"/>
              <p:cNvPicPr preferRelativeResize="0"/>
              <p:nvPr/>
            </p:nvPicPr>
            <p:blipFill rotWithShape="1">
              <a:blip r:embed="rId2">
                <a:alphaModFix/>
              </a:blip>
              <a:srcRect r="56242"/>
              <a:stretch/>
            </p:blipFill>
            <p:spPr>
              <a:xfrm>
                <a:off x="13105735" y="4550733"/>
                <a:ext cx="3124861" cy="4591790"/>
              </a:xfrm>
              <a:prstGeom prst="rect">
                <a:avLst/>
              </a:prstGeom>
              <a:noFill/>
              <a:ln>
                <a:noFill/>
              </a:ln>
            </p:spPr>
          </p:pic>
        </p:grpSp>
        <p:grpSp>
          <p:nvGrpSpPr>
            <p:cNvPr id="65" name="Shape 65"/>
            <p:cNvGrpSpPr/>
            <p:nvPr/>
          </p:nvGrpSpPr>
          <p:grpSpPr>
            <a:xfrm>
              <a:off x="3" y="4473868"/>
              <a:ext cx="16230596" cy="4611508"/>
              <a:chOff x="0" y="4531017"/>
              <a:chExt cx="16230596" cy="4611508"/>
            </a:xfrm>
          </p:grpSpPr>
          <p:pic>
            <p:nvPicPr>
              <p:cNvPr id="66" name="Shape 66"/>
              <p:cNvPicPr preferRelativeResize="0"/>
              <p:nvPr/>
            </p:nvPicPr>
            <p:blipFill rotWithShape="1">
              <a:blip r:embed="rId2">
                <a:alphaModFix/>
              </a:blip>
              <a:srcRect/>
              <a:stretch/>
            </p:blipFill>
            <p:spPr>
              <a:xfrm>
                <a:off x="0" y="4550735"/>
                <a:ext cx="7141199" cy="4591790"/>
              </a:xfrm>
              <a:prstGeom prst="rect">
                <a:avLst/>
              </a:prstGeom>
              <a:noFill/>
              <a:ln>
                <a:noFill/>
              </a:ln>
            </p:spPr>
          </p:pic>
          <p:pic>
            <p:nvPicPr>
              <p:cNvPr id="67" name="Shape 67"/>
              <p:cNvPicPr preferRelativeResize="0"/>
              <p:nvPr/>
            </p:nvPicPr>
            <p:blipFill rotWithShape="1">
              <a:blip r:embed="rId2">
                <a:alphaModFix/>
              </a:blip>
              <a:srcRect/>
              <a:stretch/>
            </p:blipFill>
            <p:spPr>
              <a:xfrm>
                <a:off x="6552867" y="4531017"/>
                <a:ext cx="7141199" cy="4591790"/>
              </a:xfrm>
              <a:prstGeom prst="rect">
                <a:avLst/>
              </a:prstGeom>
              <a:noFill/>
              <a:ln>
                <a:noFill/>
              </a:ln>
            </p:spPr>
          </p:pic>
          <p:pic>
            <p:nvPicPr>
              <p:cNvPr id="68" name="Shape 68"/>
              <p:cNvPicPr preferRelativeResize="0"/>
              <p:nvPr/>
            </p:nvPicPr>
            <p:blipFill rotWithShape="1">
              <a:blip r:embed="rId2">
                <a:alphaModFix/>
              </a:blip>
              <a:srcRect r="56242"/>
              <a:stretch/>
            </p:blipFill>
            <p:spPr>
              <a:xfrm>
                <a:off x="13105735" y="4550733"/>
                <a:ext cx="3124861" cy="4591790"/>
              </a:xfrm>
              <a:prstGeom prst="rect">
                <a:avLst/>
              </a:prstGeom>
              <a:noFill/>
              <a:ln>
                <a:noFill/>
              </a:ln>
            </p:spPr>
          </p:pic>
        </p:grpSp>
      </p:grpSp>
      <p:sp>
        <p:nvSpPr>
          <p:cNvPr id="69" name="Shape 69"/>
          <p:cNvSpPr/>
          <p:nvPr/>
        </p:nvSpPr>
        <p:spPr>
          <a:xfrm>
            <a:off x="0" y="-1219199"/>
            <a:ext cx="16256003" cy="4476748"/>
          </a:xfrm>
          <a:prstGeom prst="rect">
            <a:avLst/>
          </a:prstGeom>
          <a:solidFill>
            <a:srgbClr val="56BFF4"/>
          </a:solidFill>
          <a:ln>
            <a:noFill/>
          </a:ln>
        </p:spPr>
        <p:txBody>
          <a:bodyPr lIns="91425" tIns="45700" rIns="91425" bIns="45700" anchor="ctr" anchorCtr="0">
            <a:noAutofit/>
          </a:bodyPr>
          <a:lstStyle/>
          <a:p>
            <a:pPr marL="0" marR="0" lvl="0" indent="0" algn="ctr" rtl="0">
              <a:spcBef>
                <a:spcPts val="0"/>
              </a:spcBef>
              <a:buNone/>
            </a:pPr>
            <a:endParaRPr sz="1843" b="0" i="0" u="none" strike="noStrike" cap="none" dirty="0">
              <a:solidFill>
                <a:srgbClr val="FFFFFF"/>
              </a:solidFill>
              <a:latin typeface="Calibri"/>
              <a:ea typeface="Calibri"/>
              <a:cs typeface="Calibri"/>
              <a:sym typeface="Calibri"/>
            </a:endParaRPr>
          </a:p>
        </p:txBody>
      </p:sp>
      <p:pic>
        <p:nvPicPr>
          <p:cNvPr id="70" name="Shape 70"/>
          <p:cNvPicPr preferRelativeResize="0"/>
          <p:nvPr/>
        </p:nvPicPr>
        <p:blipFill rotWithShape="1">
          <a:blip r:embed="rId3">
            <a:alphaModFix/>
          </a:blip>
          <a:srcRect/>
          <a:stretch/>
        </p:blipFill>
        <p:spPr>
          <a:xfrm>
            <a:off x="0" y="-1246720"/>
            <a:ext cx="16256000" cy="4504271"/>
          </a:xfrm>
          <a:prstGeom prst="rect">
            <a:avLst/>
          </a:prstGeom>
          <a:noFill/>
          <a:ln>
            <a:noFill/>
          </a:ln>
        </p:spPr>
      </p:pic>
      <p:grpSp>
        <p:nvGrpSpPr>
          <p:cNvPr id="71" name="Shape 71"/>
          <p:cNvGrpSpPr/>
          <p:nvPr/>
        </p:nvGrpSpPr>
        <p:grpSpPr>
          <a:xfrm>
            <a:off x="0" y="3238671"/>
            <a:ext cx="16255999" cy="130963"/>
            <a:chOff x="0" y="474414"/>
            <a:chExt cx="7908924" cy="61411"/>
          </a:xfrm>
        </p:grpSpPr>
        <p:sp>
          <p:nvSpPr>
            <p:cNvPr id="72" name="Shape 72"/>
            <p:cNvSpPr/>
            <p:nvPr/>
          </p:nvSpPr>
          <p:spPr>
            <a:xfrm>
              <a:off x="0" y="474414"/>
              <a:ext cx="711993"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3" name="Shape 73"/>
            <p:cNvSpPr/>
            <p:nvPr/>
          </p:nvSpPr>
          <p:spPr>
            <a:xfrm>
              <a:off x="711993" y="474414"/>
              <a:ext cx="3455194" cy="61411"/>
            </a:xfrm>
            <a:prstGeom prst="rect">
              <a:avLst/>
            </a:prstGeom>
            <a:solidFill>
              <a:srgbClr val="F69E66"/>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4" name="Shape 74"/>
            <p:cNvSpPr/>
            <p:nvPr/>
          </p:nvSpPr>
          <p:spPr>
            <a:xfrm>
              <a:off x="4167187" y="474414"/>
              <a:ext cx="683418" cy="61411"/>
            </a:xfrm>
            <a:prstGeom prst="rect">
              <a:avLst/>
            </a:prstGeom>
            <a:solidFill>
              <a:srgbClr val="F38573"/>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5" name="Shape 75"/>
            <p:cNvSpPr/>
            <p:nvPr/>
          </p:nvSpPr>
          <p:spPr>
            <a:xfrm>
              <a:off x="4850605" y="474414"/>
              <a:ext cx="228600" cy="61411"/>
            </a:xfrm>
            <a:prstGeom prst="rect">
              <a:avLst/>
            </a:prstGeom>
            <a:solidFill>
              <a:srgbClr val="FAC36F"/>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6" name="Shape 76"/>
            <p:cNvSpPr/>
            <p:nvPr/>
          </p:nvSpPr>
          <p:spPr>
            <a:xfrm>
              <a:off x="5079205" y="474414"/>
              <a:ext cx="80962" cy="61411"/>
            </a:xfrm>
            <a:prstGeom prst="rect">
              <a:avLst/>
            </a:prstGeom>
            <a:solidFill>
              <a:schemeClr val="lt1"/>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7" name="Shape 77"/>
            <p:cNvSpPr/>
            <p:nvPr/>
          </p:nvSpPr>
          <p:spPr>
            <a:xfrm>
              <a:off x="5160169" y="474414"/>
              <a:ext cx="812005" cy="61411"/>
            </a:xfrm>
            <a:prstGeom prst="rect">
              <a:avLst/>
            </a:prstGeom>
            <a:solidFill>
              <a:srgbClr val="9CDAEB"/>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sp>
          <p:nvSpPr>
            <p:cNvPr id="78" name="Shape 78"/>
            <p:cNvSpPr/>
            <p:nvPr/>
          </p:nvSpPr>
          <p:spPr>
            <a:xfrm>
              <a:off x="5972175" y="474414"/>
              <a:ext cx="1936749" cy="61411"/>
            </a:xfrm>
            <a:prstGeom prst="rect">
              <a:avLst/>
            </a:prstGeom>
            <a:solidFill>
              <a:srgbClr val="62ABCC"/>
            </a:solidFill>
            <a:ln>
              <a:noFill/>
            </a:ln>
          </p:spPr>
          <p:txBody>
            <a:bodyPr lIns="57150" tIns="28575" rIns="57150" bIns="28575" anchor="ctr" anchorCtr="0">
              <a:noAutofit/>
            </a:bodyPr>
            <a:lstStyle/>
            <a:p>
              <a:pPr marL="0" marR="0" lvl="0" indent="0" algn="ctr" rtl="0">
                <a:spcBef>
                  <a:spcPts val="0"/>
                </a:spcBef>
                <a:buNone/>
              </a:pPr>
              <a:endParaRPr sz="1480" b="0" i="0" u="none" strike="noStrike" cap="none" dirty="0">
                <a:solidFill>
                  <a:srgbClr val="FFFFFF"/>
                </a:solidFill>
                <a:latin typeface="Calibri"/>
                <a:ea typeface="Calibri"/>
                <a:cs typeface="Calibri"/>
                <a:sym typeface="Calibri"/>
              </a:endParaRPr>
            </a:p>
          </p:txBody>
        </p:sp>
      </p:grpSp>
      <p:sp>
        <p:nvSpPr>
          <p:cNvPr id="79" name="Shape 79"/>
          <p:cNvSpPr txBox="1">
            <a:spLocks noGrp="1"/>
          </p:cNvSpPr>
          <p:nvPr>
            <p:ph type="body" idx="1"/>
          </p:nvPr>
        </p:nvSpPr>
        <p:spPr>
          <a:xfrm>
            <a:off x="926745" y="1676697"/>
            <a:ext cx="12378946" cy="535531"/>
          </a:xfrm>
          <a:prstGeom prst="rect">
            <a:avLst/>
          </a:prstGeom>
          <a:noFill/>
          <a:ln>
            <a:noFill/>
          </a:ln>
        </p:spPr>
        <p:txBody>
          <a:bodyPr lIns="91425" tIns="91425" rIns="91425" bIns="91425" anchor="ctr" anchorCtr="0"/>
          <a:lstStyle>
            <a:lvl1pPr marL="0" marR="0" lvl="0" indent="0" algn="l" rtl="0">
              <a:lnSpc>
                <a:spcPct val="90000"/>
              </a:lnSpc>
              <a:spcBef>
                <a:spcPts val="1284"/>
              </a:spcBef>
              <a:spcAft>
                <a:spcPts val="0"/>
              </a:spcAft>
              <a:buClr>
                <a:schemeClr val="lt1"/>
              </a:buClr>
              <a:buFont typeface="Arial"/>
              <a:buNone/>
              <a:defRPr sz="3200" b="0" i="0" u="none" strike="noStrike" cap="none">
                <a:solidFill>
                  <a:schemeClr val="lt1"/>
                </a:solidFill>
                <a:latin typeface="Open Sans ExtraBold"/>
                <a:ea typeface="Open Sans ExtraBold"/>
                <a:cs typeface="Open Sans ExtraBold"/>
                <a:sym typeface="Open Sans ExtraBold"/>
              </a:defRPr>
            </a:lvl1pPr>
            <a:lvl2pPr marL="914377" marR="0" lvl="1" indent="-5642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2pPr>
            <a:lvl3pPr marL="1523962" marR="0" lvl="2" indent="-56413"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3pPr>
            <a:lvl4pPr marL="2133547" marR="0" lvl="3" indent="-5639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4pPr>
            <a:lvl5pPr marL="2743131" marR="0" lvl="4" indent="-56382"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80" name="Shape 80"/>
          <p:cNvSpPr txBox="1">
            <a:spLocks noGrp="1"/>
          </p:cNvSpPr>
          <p:nvPr>
            <p:ph type="body" idx="2"/>
          </p:nvPr>
        </p:nvSpPr>
        <p:spPr>
          <a:xfrm>
            <a:off x="926744" y="2380588"/>
            <a:ext cx="12378949" cy="480131"/>
          </a:xfrm>
          <a:prstGeom prst="rect">
            <a:avLst/>
          </a:prstGeom>
          <a:noFill/>
          <a:ln>
            <a:noFill/>
          </a:ln>
        </p:spPr>
        <p:txBody>
          <a:bodyPr lIns="91425" tIns="91425" rIns="91425" bIns="91425" anchor="ctr" anchorCtr="0"/>
          <a:lstStyle>
            <a:lvl1pPr marL="0" marR="0" lvl="0" indent="0" algn="l" rtl="0">
              <a:lnSpc>
                <a:spcPct val="90000"/>
              </a:lnSpc>
              <a:spcBef>
                <a:spcPts val="1284"/>
              </a:spcBef>
              <a:spcAft>
                <a:spcPts val="0"/>
              </a:spcAft>
              <a:buClr>
                <a:srgbClr val="0F547B"/>
              </a:buClr>
              <a:buFont typeface="Arial"/>
              <a:buNone/>
              <a:defRPr sz="2800" b="0" i="0" u="none" strike="noStrike" cap="none">
                <a:solidFill>
                  <a:srgbClr val="0F547B"/>
                </a:solidFill>
                <a:latin typeface="Open Sans SemiBold"/>
                <a:ea typeface="Open Sans SemiBold"/>
                <a:cs typeface="Open Sans SemiBold"/>
                <a:sym typeface="Open Sans SemiBold"/>
              </a:defRPr>
            </a:lvl1pPr>
            <a:lvl2pPr marL="914377" marR="0" lvl="1" indent="-5642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2pPr>
            <a:lvl3pPr marL="1523962" marR="0" lvl="2" indent="-56413"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3pPr>
            <a:lvl4pPr marL="2133547" marR="0" lvl="3" indent="-56398"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4pPr>
            <a:lvl5pPr marL="2743131" marR="0" lvl="4" indent="-56382" algn="l" rtl="0">
              <a:lnSpc>
                <a:spcPct val="90000"/>
              </a:lnSpc>
              <a:spcBef>
                <a:spcPts val="667"/>
              </a:spcBef>
              <a:buClr>
                <a:schemeClr val="dk1"/>
              </a:buClr>
              <a:buSzPct val="100268"/>
              <a:buFont typeface="Arial"/>
              <a:buChar char="•"/>
              <a:defRPr sz="4111" b="0" i="0" u="none" strike="noStrike" cap="none">
                <a:solidFill>
                  <a:schemeClr val="dk1"/>
                </a:solidFill>
                <a:latin typeface="Calibri"/>
                <a:ea typeface="Calibri"/>
                <a:cs typeface="Calibri"/>
                <a:sym typeface="Calibri"/>
              </a:defRPr>
            </a:lvl5pPr>
            <a:lvl6pPr marL="3352716" marR="0" lvl="5" indent="-165015"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algn="l" rtl="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endParaRPr/>
          </a:p>
        </p:txBody>
      </p:sp>
      <p:pic>
        <p:nvPicPr>
          <p:cNvPr id="81" name="Shape 81"/>
          <p:cNvPicPr preferRelativeResize="0"/>
          <p:nvPr/>
        </p:nvPicPr>
        <p:blipFill rotWithShape="1">
          <a:blip r:embed="rId4">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1539931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Content">
    <p:spTree>
      <p:nvGrpSpPr>
        <p:cNvPr id="1" name="Shape 82"/>
        <p:cNvGrpSpPr/>
        <p:nvPr/>
      </p:nvGrpSpPr>
      <p:grpSpPr>
        <a:xfrm>
          <a:off x="0" y="0"/>
          <a:ext cx="0" cy="0"/>
          <a:chOff x="0" y="0"/>
          <a:chExt cx="0" cy="0"/>
        </a:xfrm>
      </p:grpSpPr>
      <p:pic>
        <p:nvPicPr>
          <p:cNvPr id="83" name="Shape 8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4" name="Shape 84"/>
          <p:cNvSpPr txBox="1">
            <a:spLocks noGrp="1"/>
          </p:cNvSpPr>
          <p:nvPr>
            <p:ph type="title"/>
          </p:nvPr>
        </p:nvSpPr>
        <p:spPr>
          <a:xfrm>
            <a:off x="3079" y="319676"/>
            <a:ext cx="16258031" cy="665045"/>
          </a:xfrm>
          <a:prstGeom prst="rect">
            <a:avLst/>
          </a:prstGeom>
          <a:noFill/>
          <a:ln>
            <a:noFill/>
          </a:ln>
        </p:spPr>
        <p:txBody>
          <a:bodyPr lIns="91425" tIns="91425" rIns="91425" bIns="91425" anchor="ctr" anchorCtr="0"/>
          <a:lstStyle>
            <a:lvl1pPr marL="0" marR="0" lvl="0" indent="0" algn="ctr" rtl="0">
              <a:lnSpc>
                <a:spcPct val="90000"/>
              </a:lnSpc>
              <a:spcBef>
                <a:spcPts val="0"/>
              </a:spcBef>
              <a:buClr>
                <a:srgbClr val="3F3F3F"/>
              </a:buClr>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Tree>
    <p:extLst>
      <p:ext uri="{BB962C8B-B14F-4D97-AF65-F5344CB8AC3E}">
        <p14:creationId xmlns:p14="http://schemas.microsoft.com/office/powerpoint/2010/main" val="20319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Splash screen">
    <p:spTree>
      <p:nvGrpSpPr>
        <p:cNvPr id="1" name=""/>
        <p:cNvGrpSpPr/>
        <p:nvPr/>
      </p:nvGrpSpPr>
      <p:grpSpPr>
        <a:xfrm>
          <a:off x="0" y="0"/>
          <a:ext cx="0" cy="0"/>
          <a:chOff x="0" y="0"/>
          <a:chExt cx="0" cy="0"/>
        </a:xfrm>
      </p:grpSpPr>
      <p:sp>
        <p:nvSpPr>
          <p:cNvPr id="27" name="Rectangle 26"/>
          <p:cNvSpPr/>
          <p:nvPr userDrawn="1"/>
        </p:nvSpPr>
        <p:spPr>
          <a:xfrm>
            <a:off x="1" y="0"/>
            <a:ext cx="16256000" cy="1121168"/>
          </a:xfrm>
          <a:prstGeom prst="rect">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30" name="Rectangle 29"/>
          <p:cNvSpPr/>
          <p:nvPr userDrawn="1"/>
        </p:nvSpPr>
        <p:spPr>
          <a:xfrm>
            <a:off x="1" y="7677022"/>
            <a:ext cx="16256000" cy="1466983"/>
          </a:xfrm>
          <a:prstGeom prst="rect">
            <a:avLst/>
          </a:prstGeom>
          <a:solidFill>
            <a:srgbClr val="8E8E8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algn="ctr"/>
            <a:endParaRPr lang="en-US" sz="1480" dirty="0">
              <a:solidFill>
                <a:schemeClr val="bg1"/>
              </a:solidFill>
            </a:endParaRPr>
          </a:p>
        </p:txBody>
      </p:sp>
      <p:sp>
        <p:nvSpPr>
          <p:cNvPr id="62" name="Text Placeholder 24"/>
          <p:cNvSpPr>
            <a:spLocks noGrp="1"/>
          </p:cNvSpPr>
          <p:nvPr>
            <p:ph type="body" sz="quarter" idx="11" hasCustomPrompt="1"/>
          </p:nvPr>
        </p:nvSpPr>
        <p:spPr>
          <a:xfrm>
            <a:off x="3687281" y="3289822"/>
            <a:ext cx="9486278" cy="387798"/>
          </a:xfrm>
          <a:prstGeom prst="rect">
            <a:avLst/>
          </a:prstGeom>
        </p:spPr>
        <p:txBody>
          <a:bodyPr wrap="square" lIns="0" tIns="0" rIns="0" bIns="0" anchor="ctr" anchorCtr="0">
            <a:spAutoFit/>
          </a:bodyPr>
          <a:lstStyle>
            <a:lvl1pPr marL="0" indent="0">
              <a:buNone/>
              <a:defRPr sz="2800" b="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Lesson No—Name: Open Sans 28, Title Case</a:t>
            </a:r>
          </a:p>
        </p:txBody>
      </p:sp>
      <p:sp>
        <p:nvSpPr>
          <p:cNvPr id="63" name="Text Placeholder 24"/>
          <p:cNvSpPr>
            <a:spLocks noGrp="1"/>
          </p:cNvSpPr>
          <p:nvPr>
            <p:ph type="body" sz="quarter" idx="10" hasCustomPrompt="1"/>
          </p:nvPr>
        </p:nvSpPr>
        <p:spPr>
          <a:xfrm>
            <a:off x="3687281" y="2625331"/>
            <a:ext cx="9486278" cy="443198"/>
          </a:xfrm>
          <a:prstGeom prst="rect">
            <a:avLst/>
          </a:prstGeom>
        </p:spPr>
        <p:txBody>
          <a:bodyPr wrap="square" lIns="0" tIns="0" rIns="0" bIns="0" anchor="ctr" anchorCtr="0">
            <a:spAutoFit/>
          </a:bodyPr>
          <a:lstStyle>
            <a:lvl1pPr marL="0" indent="0">
              <a:buNone/>
              <a:defRPr sz="3200" b="1" baseline="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defRPr>
            </a:lvl1pPr>
            <a:lvl2pPr marL="587508" indent="0">
              <a:buNone/>
              <a:defRPr/>
            </a:lvl2pPr>
            <a:lvl3pPr marL="1175019" indent="0">
              <a:buNone/>
              <a:defRPr/>
            </a:lvl3pPr>
            <a:lvl4pPr marL="1762527" indent="0">
              <a:buNone/>
              <a:defRPr/>
            </a:lvl4pPr>
            <a:lvl5pPr marL="2350039" indent="0">
              <a:buNone/>
              <a:defRPr/>
            </a:lvl5pPr>
          </a:lstStyle>
          <a:p>
            <a:pPr lvl="0"/>
            <a:r>
              <a:rPr lang="en-US" dirty="0"/>
              <a:t>Course Name: Open Sans 32,Title Case</a:t>
            </a:r>
          </a:p>
        </p:txBody>
      </p:sp>
      <p:grpSp>
        <p:nvGrpSpPr>
          <p:cNvPr id="64" name="Group 63"/>
          <p:cNvGrpSpPr/>
          <p:nvPr userDrawn="1"/>
        </p:nvGrpSpPr>
        <p:grpSpPr>
          <a:xfrm>
            <a:off x="-1" y="7545046"/>
            <a:ext cx="16256000" cy="130964"/>
            <a:chOff x="0" y="474414"/>
            <a:chExt cx="7908925" cy="61412"/>
          </a:xfrm>
        </p:grpSpPr>
        <p:sp>
          <p:nvSpPr>
            <p:cNvPr id="65" name="Rectangle 64"/>
            <p:cNvSpPr/>
            <p:nvPr userDrawn="1"/>
          </p:nvSpPr>
          <p:spPr>
            <a:xfrm>
              <a:off x="0" y="474414"/>
              <a:ext cx="711994"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6" name="Rectangle 65"/>
            <p:cNvSpPr/>
            <p:nvPr userDrawn="1"/>
          </p:nvSpPr>
          <p:spPr>
            <a:xfrm>
              <a:off x="711993" y="474414"/>
              <a:ext cx="3455195" cy="61412"/>
            </a:xfrm>
            <a:prstGeom prst="rect">
              <a:avLst/>
            </a:prstGeom>
            <a:solidFill>
              <a:srgbClr val="F69E6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7" name="Rectangle 66"/>
            <p:cNvSpPr/>
            <p:nvPr userDrawn="1"/>
          </p:nvSpPr>
          <p:spPr>
            <a:xfrm>
              <a:off x="4167188" y="474414"/>
              <a:ext cx="683418" cy="61412"/>
            </a:xfrm>
            <a:prstGeom prst="rect">
              <a:avLst/>
            </a:prstGeom>
            <a:solidFill>
              <a:srgbClr val="F3857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8" name="Rectangle 67"/>
            <p:cNvSpPr/>
            <p:nvPr userDrawn="1"/>
          </p:nvSpPr>
          <p:spPr>
            <a:xfrm>
              <a:off x="4850606" y="474414"/>
              <a:ext cx="228600" cy="61412"/>
            </a:xfrm>
            <a:prstGeom prst="rect">
              <a:avLst/>
            </a:prstGeom>
            <a:solidFill>
              <a:srgbClr val="FAC36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69" name="Rectangle 68"/>
            <p:cNvSpPr/>
            <p:nvPr userDrawn="1"/>
          </p:nvSpPr>
          <p:spPr>
            <a:xfrm>
              <a:off x="5079206" y="474414"/>
              <a:ext cx="80963" cy="614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0" name="Rectangle 69"/>
            <p:cNvSpPr/>
            <p:nvPr userDrawn="1"/>
          </p:nvSpPr>
          <p:spPr>
            <a:xfrm>
              <a:off x="5160169" y="474414"/>
              <a:ext cx="812006" cy="61412"/>
            </a:xfrm>
            <a:prstGeom prst="rect">
              <a:avLst/>
            </a:prstGeom>
            <a:solidFill>
              <a:srgbClr val="9CDAE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sp>
          <p:nvSpPr>
            <p:cNvPr id="71" name="Rectangle 70"/>
            <p:cNvSpPr/>
            <p:nvPr userDrawn="1"/>
          </p:nvSpPr>
          <p:spPr>
            <a:xfrm>
              <a:off x="5972175" y="474414"/>
              <a:ext cx="1936750" cy="61412"/>
            </a:xfrm>
            <a:prstGeom prst="rect">
              <a:avLst/>
            </a:prstGeom>
            <a:solidFill>
              <a:srgbClr val="3F97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7171" tIns="28586" rIns="57171" bIns="28586" numCol="1" spcCol="0" rtlCol="0" fromWordArt="0" anchor="ctr" anchorCtr="0" forceAA="0" compatLnSpc="1">
              <a:prstTxWarp prst="textNoShape">
                <a:avLst/>
              </a:prstTxWarp>
              <a:noAutofit/>
            </a:bodyPr>
            <a:lstStyle/>
            <a:p>
              <a:pPr algn="ctr"/>
              <a:endParaRPr lang="en-US" sz="1480" dirty="0"/>
            </a:p>
          </p:txBody>
        </p:sp>
      </p:grpSp>
      <p:sp>
        <p:nvSpPr>
          <p:cNvPr id="25" name="TextBox 24"/>
          <p:cNvSpPr txBox="1"/>
          <p:nvPr userDrawn="1"/>
        </p:nvSpPr>
        <p:spPr>
          <a:xfrm>
            <a:off x="88120" y="8713208"/>
            <a:ext cx="3817263" cy="369332"/>
          </a:xfrm>
          <a:prstGeom prst="rect">
            <a:avLst/>
          </a:prstGeom>
          <a:noFill/>
        </p:spPr>
        <p:txBody>
          <a:bodyPr wrap="none" rtlCol="0" anchor="ctr">
            <a:spAutoFit/>
          </a:bodyPr>
          <a:lstStyle/>
          <a:p>
            <a:r>
              <a:rPr lang="en-US" sz="1800" b="0" kern="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a:t>
            </a:r>
            <a:r>
              <a:rPr lang="en-US" sz="1800"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rPr>
              <a:t> </a:t>
            </a:r>
            <a:r>
              <a:rPr lang="en-US" sz="1800" b="0" kern="1200" dirty="0">
                <a:solidFill>
                  <a:schemeClr val="bg1"/>
                </a:solidFill>
                <a:effectLst/>
                <a:latin typeface="Open Sans" panose="020B0606030504020204" pitchFamily="34" charset="0"/>
                <a:ea typeface="Open Sans" panose="020B0606030504020204" pitchFamily="34" charset="0"/>
                <a:cs typeface="Open Sans" panose="020B0606030504020204" pitchFamily="34" charset="0"/>
              </a:rPr>
              <a:t>Simplilearn. All rights reserved.</a:t>
            </a:r>
          </a:p>
        </p:txBody>
      </p:sp>
      <p:sp>
        <p:nvSpPr>
          <p:cNvPr id="80" name="Oval 79"/>
          <p:cNvSpPr/>
          <p:nvPr userDrawn="1"/>
        </p:nvSpPr>
        <p:spPr>
          <a:xfrm>
            <a:off x="3579463"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1" name="Oval 80"/>
          <p:cNvSpPr/>
          <p:nvPr userDrawn="1"/>
        </p:nvSpPr>
        <p:spPr>
          <a:xfrm>
            <a:off x="60441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2" name="Oval 81"/>
          <p:cNvSpPr/>
          <p:nvPr userDrawn="1"/>
        </p:nvSpPr>
        <p:spPr>
          <a:xfrm>
            <a:off x="8517394"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sp>
        <p:nvSpPr>
          <p:cNvPr id="83" name="Oval 82"/>
          <p:cNvSpPr/>
          <p:nvPr userDrawn="1"/>
        </p:nvSpPr>
        <p:spPr>
          <a:xfrm>
            <a:off x="11016162" y="4179551"/>
            <a:ext cx="1668847" cy="1731483"/>
          </a:xfrm>
          <a:prstGeom prst="ellipse">
            <a:avLst/>
          </a:prstGeom>
          <a:solidFill>
            <a:srgbClr val="7EC7E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17508" tIns="58755" rIns="117508" bIns="58755" numCol="1" spcCol="0" rtlCol="0" fromWordArt="0" anchor="ctr" anchorCtr="0" forceAA="0" compatLnSpc="1">
            <a:prstTxWarp prst="textNoShape">
              <a:avLst/>
            </a:prstTxWarp>
            <a:noAutofit/>
          </a:bodyPr>
          <a:lstStyle/>
          <a:p>
            <a:pPr lvl="0" algn="ctr"/>
            <a:endParaRPr lang="en-US" sz="1480" dirty="0"/>
          </a:p>
        </p:txBody>
      </p:sp>
      <p:pic>
        <p:nvPicPr>
          <p:cNvPr id="84" name="Picture 8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12452" y="4592532"/>
            <a:ext cx="1171029" cy="869787"/>
          </a:xfrm>
          <a:prstGeom prst="rect">
            <a:avLst/>
          </a:prstGeom>
        </p:spPr>
      </p:pic>
      <p:pic>
        <p:nvPicPr>
          <p:cNvPr id="85" name="Picture 8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268" y="4501181"/>
            <a:ext cx="732697" cy="1088225"/>
          </a:xfrm>
          <a:prstGeom prst="rect">
            <a:avLst/>
          </a:prstGeom>
        </p:spPr>
      </p:pic>
      <p:pic>
        <p:nvPicPr>
          <p:cNvPr id="86" name="Picture 8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807158" y="4480191"/>
            <a:ext cx="1089313" cy="1130197"/>
          </a:xfrm>
          <a:prstGeom prst="rect">
            <a:avLst/>
          </a:prstGeom>
        </p:spPr>
      </p:pic>
      <p:pic>
        <p:nvPicPr>
          <p:cNvPr id="87" name="Picture 8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1221061" y="4512962"/>
            <a:ext cx="1259043" cy="1064663"/>
          </a:xfrm>
          <a:prstGeom prst="rect">
            <a:avLst/>
          </a:prstGeom>
        </p:spPr>
      </p:pic>
      <p:pic>
        <p:nvPicPr>
          <p:cNvPr id="4" name="Picture 3">
            <a:extLst>
              <a:ext uri="{FF2B5EF4-FFF2-40B4-BE49-F238E27FC236}">
                <a16:creationId xmlns:a16="http://schemas.microsoft.com/office/drawing/2014/main" id="{32F9E0B8-BA73-4E9F-A5CC-D55C7ED8A76A}"/>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3173559" y="176536"/>
            <a:ext cx="2589088" cy="768096"/>
          </a:xfrm>
          <a:prstGeom prst="rect">
            <a:avLst/>
          </a:prstGeom>
        </p:spPr>
      </p:pic>
    </p:spTree>
    <p:extLst>
      <p:ext uri="{BB962C8B-B14F-4D97-AF65-F5344CB8AC3E}">
        <p14:creationId xmlns:p14="http://schemas.microsoft.com/office/powerpoint/2010/main" val="1257114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ummary">
  <p:cSld name="1_Summary">
    <p:spTree>
      <p:nvGrpSpPr>
        <p:cNvPr id="1" name="Shape 530"/>
        <p:cNvGrpSpPr/>
        <p:nvPr/>
      </p:nvGrpSpPr>
      <p:grpSpPr>
        <a:xfrm>
          <a:off x="0" y="0"/>
          <a:ext cx="0" cy="0"/>
          <a:chOff x="0" y="0"/>
          <a:chExt cx="0" cy="0"/>
        </a:xfrm>
      </p:grpSpPr>
      <p:pic>
        <p:nvPicPr>
          <p:cNvPr id="531" name="Google Shape;531;p62"/>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532" name="Google Shape;532;p62"/>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grpSp>
        <p:nvGrpSpPr>
          <p:cNvPr id="533" name="Google Shape;533;p62"/>
          <p:cNvGrpSpPr/>
          <p:nvPr/>
        </p:nvGrpSpPr>
        <p:grpSpPr>
          <a:xfrm>
            <a:off x="0" y="-4724"/>
            <a:ext cx="16256000" cy="195000"/>
            <a:chOff x="0" y="-4724"/>
            <a:chExt cx="16256000" cy="195000"/>
          </a:xfrm>
        </p:grpSpPr>
        <p:sp>
          <p:nvSpPr>
            <p:cNvPr id="534" name="Google Shape;534;p62"/>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35" name="Google Shape;535;p62"/>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dk1"/>
                </a:solidFill>
                <a:latin typeface="Open Sans"/>
                <a:ea typeface="Open Sans"/>
                <a:cs typeface="Open Sans"/>
                <a:sym typeface="Open Sans"/>
              </a:endParaRPr>
            </a:p>
          </p:txBody>
        </p:sp>
        <p:sp>
          <p:nvSpPr>
            <p:cNvPr id="536" name="Google Shape;536;p62"/>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37" name="Google Shape;537;p62"/>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38" name="Google Shape;538;p62"/>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39" name="Google Shape;539;p62"/>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sp>
          <p:nvSpPr>
            <p:cNvPr id="540" name="Google Shape;540;p62"/>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1" i="0" u="none" strike="noStrike" cap="none">
                <a:solidFill>
                  <a:schemeClr val="lt1"/>
                </a:solidFill>
                <a:latin typeface="Open Sans"/>
                <a:ea typeface="Open Sans"/>
                <a:cs typeface="Open Sans"/>
                <a:sym typeface="Open Sans"/>
              </a:endParaRPr>
            </a:p>
          </p:txBody>
        </p:sp>
      </p:grpSp>
      <p:pic>
        <p:nvPicPr>
          <p:cNvPr id="541" name="Google Shape;541;p62"/>
          <p:cNvPicPr preferRelativeResize="0"/>
          <p:nvPr/>
        </p:nvPicPr>
        <p:blipFill rotWithShape="1">
          <a:blip r:embed="rId3">
            <a:alphaModFix/>
          </a:blip>
          <a:srcRect/>
          <a:stretch/>
        </p:blipFill>
        <p:spPr>
          <a:xfrm>
            <a:off x="413251" y="2742873"/>
            <a:ext cx="2599593" cy="4642973"/>
          </a:xfrm>
          <a:prstGeom prst="rect">
            <a:avLst/>
          </a:prstGeom>
          <a:noFill/>
          <a:ln>
            <a:noFill/>
          </a:ln>
        </p:spPr>
      </p:pic>
      <p:sp>
        <p:nvSpPr>
          <p:cNvPr id="542" name="Google Shape;542;p62"/>
          <p:cNvSpPr txBox="1">
            <a:spLocks noGrp="1"/>
          </p:cNvSpPr>
          <p:nvPr>
            <p:ph type="body" idx="1"/>
          </p:nvPr>
        </p:nvSpPr>
        <p:spPr>
          <a:xfrm>
            <a:off x="5249459" y="2742873"/>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3" name="Google Shape;543;p62"/>
          <p:cNvSpPr txBox="1">
            <a:spLocks noGrp="1"/>
          </p:cNvSpPr>
          <p:nvPr>
            <p:ph type="body" idx="2"/>
          </p:nvPr>
        </p:nvSpPr>
        <p:spPr>
          <a:xfrm>
            <a:off x="5249459" y="3935570"/>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4" name="Google Shape;544;p62"/>
          <p:cNvSpPr txBox="1">
            <a:spLocks noGrp="1"/>
          </p:cNvSpPr>
          <p:nvPr>
            <p:ph type="body" idx="3"/>
          </p:nvPr>
        </p:nvSpPr>
        <p:spPr>
          <a:xfrm>
            <a:off x="5249459" y="5128267"/>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5" name="Google Shape;545;p62"/>
          <p:cNvSpPr txBox="1">
            <a:spLocks noGrp="1"/>
          </p:cNvSpPr>
          <p:nvPr>
            <p:ph type="body" idx="4"/>
          </p:nvPr>
        </p:nvSpPr>
        <p:spPr>
          <a:xfrm>
            <a:off x="5249459" y="6320965"/>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46" name="Google Shape;546;p62"/>
          <p:cNvPicPr preferRelativeResize="0"/>
          <p:nvPr/>
        </p:nvPicPr>
        <p:blipFill rotWithShape="1">
          <a:blip r:embed="rId4">
            <a:alphaModFix/>
          </a:blip>
          <a:srcRect/>
          <a:stretch/>
        </p:blipFill>
        <p:spPr>
          <a:xfrm>
            <a:off x="6476720" y="885621"/>
            <a:ext cx="3359430" cy="253920"/>
          </a:xfrm>
          <a:prstGeom prst="rect">
            <a:avLst/>
          </a:prstGeom>
          <a:noFill/>
          <a:ln>
            <a:noFill/>
          </a:ln>
        </p:spPr>
      </p:pic>
      <p:sp>
        <p:nvSpPr>
          <p:cNvPr id="547" name="Google Shape;547;p62"/>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3200" b="0" i="0" u="none" strike="noStrike" cap="none">
                <a:solidFill>
                  <a:srgbClr val="3F3F3F"/>
                </a:solidFill>
                <a:latin typeface="Open Sans ExtraBold"/>
                <a:ea typeface="Open Sans ExtraBold"/>
                <a:cs typeface="Open Sans ExtraBold"/>
                <a:sym typeface="Open Sans ExtraBold"/>
              </a:rPr>
              <a:t>Key Takeaways</a:t>
            </a: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00461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KC">
  <p:cSld name="KC">
    <p:spTree>
      <p:nvGrpSpPr>
        <p:cNvPr id="1" name="Shape 548"/>
        <p:cNvGrpSpPr/>
        <p:nvPr/>
      </p:nvGrpSpPr>
      <p:grpSpPr>
        <a:xfrm>
          <a:off x="0" y="0"/>
          <a:ext cx="0" cy="0"/>
          <a:chOff x="0" y="0"/>
          <a:chExt cx="0" cy="0"/>
        </a:xfrm>
      </p:grpSpPr>
      <p:pic>
        <p:nvPicPr>
          <p:cNvPr id="549" name="Google Shape;549;p63"/>
          <p:cNvPicPr preferRelativeResize="0"/>
          <p:nvPr/>
        </p:nvPicPr>
        <p:blipFill rotWithShape="1">
          <a:blip r:embed="rId2">
            <a:alphaModFix/>
          </a:blip>
          <a:srcRect/>
          <a:stretch/>
        </p:blipFill>
        <p:spPr>
          <a:xfrm>
            <a:off x="2235231" y="2092511"/>
            <a:ext cx="11469145" cy="3909873"/>
          </a:xfrm>
          <a:prstGeom prst="rect">
            <a:avLst/>
          </a:prstGeom>
          <a:noFill/>
          <a:ln>
            <a:noFill/>
          </a:ln>
        </p:spPr>
      </p:pic>
      <p:sp>
        <p:nvSpPr>
          <p:cNvPr id="550" name="Google Shape;550;p63"/>
          <p:cNvSpPr txBox="1"/>
          <p:nvPr/>
        </p:nvSpPr>
        <p:spPr>
          <a:xfrm>
            <a:off x="4516612" y="3520992"/>
            <a:ext cx="5453321" cy="15696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4800" b="1" i="0" u="none" strike="noStrike" cap="none">
                <a:solidFill>
                  <a:schemeClr val="lt1"/>
                </a:solidFill>
                <a:latin typeface="Open Sans ExtraBold"/>
                <a:ea typeface="Open Sans ExtraBold"/>
                <a:cs typeface="Open Sans ExtraBold"/>
                <a:sym typeface="Open Sans ExtraBold"/>
              </a:rPr>
              <a:t>Knowledge Check</a:t>
            </a:r>
            <a:endParaRPr/>
          </a:p>
        </p:txBody>
      </p:sp>
      <p:grpSp>
        <p:nvGrpSpPr>
          <p:cNvPr id="551" name="Google Shape;551;p63"/>
          <p:cNvGrpSpPr/>
          <p:nvPr/>
        </p:nvGrpSpPr>
        <p:grpSpPr>
          <a:xfrm>
            <a:off x="0" y="-7450"/>
            <a:ext cx="16256000" cy="130964"/>
            <a:chOff x="0" y="474414"/>
            <a:chExt cx="7908925" cy="61412"/>
          </a:xfrm>
        </p:grpSpPr>
        <p:sp>
          <p:nvSpPr>
            <p:cNvPr id="552" name="Google Shape;552;p63"/>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3" name="Google Shape;553;p63"/>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4" name="Google Shape;554;p63"/>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5" name="Google Shape;555;p63"/>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6" name="Google Shape;556;p63"/>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7" name="Google Shape;557;p63"/>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sp>
          <p:nvSpPr>
            <p:cNvPr id="558" name="Google Shape;558;p63"/>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410250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KC1" userDrawn="1">
  <p:cSld name="KC1">
    <p:spTree>
      <p:nvGrpSpPr>
        <p:cNvPr id="1" name="Shape 559"/>
        <p:cNvGrpSpPr/>
        <p:nvPr/>
      </p:nvGrpSpPr>
      <p:grpSpPr>
        <a:xfrm>
          <a:off x="0" y="0"/>
          <a:ext cx="0" cy="0"/>
          <a:chOff x="0" y="0"/>
          <a:chExt cx="0" cy="0"/>
        </a:xfrm>
      </p:grpSpPr>
      <p:sp>
        <p:nvSpPr>
          <p:cNvPr id="560" name="Google Shape;560;p64"/>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61" name="Google Shape;561;p64"/>
          <p:cNvSpPr/>
          <p:nvPr/>
        </p:nvSpPr>
        <p:spPr>
          <a:xfrm>
            <a:off x="489443" y="681006"/>
            <a:ext cx="15376232" cy="1722178"/>
          </a:xfrm>
          <a:prstGeom prst="rect">
            <a:avLst/>
          </a:prstGeom>
          <a:noFill/>
          <a:ln w="25400"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67" b="0" i="0" u="none" strike="noStrike" cap="none">
              <a:solidFill>
                <a:srgbClr val="3F3F3F"/>
              </a:solidFill>
              <a:latin typeface="Arial"/>
              <a:ea typeface="Arial"/>
              <a:cs typeface="Arial"/>
              <a:sym typeface="Arial"/>
            </a:endParaRPr>
          </a:p>
        </p:txBody>
      </p:sp>
      <p:sp>
        <p:nvSpPr>
          <p:cNvPr id="562" name="Google Shape;562;p64"/>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cxnSp>
        <p:nvCxnSpPr>
          <p:cNvPr id="563" name="Google Shape;563;p64"/>
          <p:cNvCxnSpPr/>
          <p:nvPr/>
        </p:nvCxnSpPr>
        <p:spPr>
          <a:xfrm>
            <a:off x="2188345" y="681006"/>
            <a:ext cx="0" cy="1722178"/>
          </a:xfrm>
          <a:prstGeom prst="straightConnector1">
            <a:avLst/>
          </a:prstGeom>
          <a:noFill/>
          <a:ln w="9525" cap="flat" cmpd="sng">
            <a:solidFill>
              <a:srgbClr val="C55A11"/>
            </a:solidFill>
            <a:prstDash val="solid"/>
            <a:round/>
            <a:headEnd type="none" w="sm" len="sm"/>
            <a:tailEnd type="none" w="sm" len="sm"/>
          </a:ln>
        </p:spPr>
      </p:cxnSp>
      <p:pic>
        <p:nvPicPr>
          <p:cNvPr id="564" name="Google Shape;564;p64"/>
          <p:cNvPicPr preferRelativeResize="0"/>
          <p:nvPr/>
        </p:nvPicPr>
        <p:blipFill rotWithShape="1">
          <a:blip r:embed="rId2">
            <a:alphaModFix/>
          </a:blip>
          <a:srcRect/>
          <a:stretch/>
        </p:blipFill>
        <p:spPr>
          <a:xfrm>
            <a:off x="13872981" y="3839774"/>
            <a:ext cx="1969447" cy="1679647"/>
          </a:xfrm>
          <a:prstGeom prst="rect">
            <a:avLst/>
          </a:prstGeom>
          <a:noFill/>
          <a:ln>
            <a:noFill/>
          </a:ln>
        </p:spPr>
      </p:pic>
      <p:sp>
        <p:nvSpPr>
          <p:cNvPr id="565" name="Google Shape;565;p64"/>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3F3F3F"/>
                </a:solidFill>
                <a:latin typeface="Open Sans ExtraBold"/>
                <a:ea typeface="Open Sans ExtraBold"/>
                <a:cs typeface="Open Sans ExtraBold"/>
                <a:sym typeface="Open Sans ExtraBold"/>
              </a:rPr>
              <a:t>Knowledge Check</a:t>
            </a:r>
            <a:endParaRPr/>
          </a:p>
        </p:txBody>
      </p:sp>
      <p:sp>
        <p:nvSpPr>
          <p:cNvPr id="566" name="Google Shape;566;p64"/>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a.</a:t>
            </a:r>
            <a:endParaRPr/>
          </a:p>
        </p:txBody>
      </p:sp>
      <p:sp>
        <p:nvSpPr>
          <p:cNvPr id="567" name="Google Shape;567;p64"/>
          <p:cNvSpPr txBox="1"/>
          <p:nvPr/>
        </p:nvSpPr>
        <p:spPr>
          <a:xfrm>
            <a:off x="1664102" y="3687042"/>
            <a:ext cx="66564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b.</a:t>
            </a:r>
            <a:endParaRPr/>
          </a:p>
        </p:txBody>
      </p:sp>
      <p:sp>
        <p:nvSpPr>
          <p:cNvPr id="570" name="Google Shape;570;p64"/>
          <p:cNvSpPr txBox="1">
            <a:spLocks noGrp="1"/>
          </p:cNvSpPr>
          <p:nvPr>
            <p:ph type="body" idx="2"/>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1" name="Google Shape;571;p64"/>
          <p:cNvSpPr txBox="1">
            <a:spLocks noGrp="1"/>
          </p:cNvSpPr>
          <p:nvPr>
            <p:ph type="body" idx="3"/>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grpSp>
        <p:nvGrpSpPr>
          <p:cNvPr id="574" name="Google Shape;574;p64"/>
          <p:cNvGrpSpPr/>
          <p:nvPr/>
        </p:nvGrpSpPr>
        <p:grpSpPr>
          <a:xfrm>
            <a:off x="-6322" y="-31264"/>
            <a:ext cx="16256000" cy="130964"/>
            <a:chOff x="0" y="474414"/>
            <a:chExt cx="7908925" cy="61412"/>
          </a:xfrm>
        </p:grpSpPr>
        <p:sp>
          <p:nvSpPr>
            <p:cNvPr id="575" name="Google Shape;575;p6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6" name="Google Shape;576;p6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7" name="Google Shape;577;p6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8" name="Google Shape;578;p6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9" name="Google Shape;579;p6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0" name="Google Shape;580;p6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1" name="Google Shape;581;p64"/>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grpSp>
      <p:sp>
        <p:nvSpPr>
          <p:cNvPr id="582" name="Google Shape;582;p64"/>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SzPts val="2800"/>
              <a:buNone/>
              <a:defRPr sz="2000">
                <a:solidFill>
                  <a:srgbClr val="3F3F3F"/>
                </a:solidFill>
                <a:latin typeface="Open Sans ExtraBold"/>
                <a:ea typeface="Open Sans ExtraBold"/>
                <a:cs typeface="Open Sans ExtraBold"/>
                <a:sym typeface="Open Sans ExtraBold"/>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19037535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KC1" preserve="1">
  <p:cSld name="1_KC1">
    <p:spTree>
      <p:nvGrpSpPr>
        <p:cNvPr id="1" name="Shape 559"/>
        <p:cNvGrpSpPr/>
        <p:nvPr/>
      </p:nvGrpSpPr>
      <p:grpSpPr>
        <a:xfrm>
          <a:off x="0" y="0"/>
          <a:ext cx="0" cy="0"/>
          <a:chOff x="0" y="0"/>
          <a:chExt cx="0" cy="0"/>
        </a:xfrm>
      </p:grpSpPr>
      <p:sp>
        <p:nvSpPr>
          <p:cNvPr id="560" name="Google Shape;560;p64"/>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61" name="Google Shape;561;p64"/>
          <p:cNvSpPr/>
          <p:nvPr/>
        </p:nvSpPr>
        <p:spPr>
          <a:xfrm>
            <a:off x="489443" y="681006"/>
            <a:ext cx="15376232" cy="1722178"/>
          </a:xfrm>
          <a:prstGeom prst="rect">
            <a:avLst/>
          </a:prstGeom>
          <a:noFill/>
          <a:ln w="25400"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67" b="0" i="0" u="none" strike="noStrike" cap="none">
              <a:solidFill>
                <a:srgbClr val="3F3F3F"/>
              </a:solidFill>
              <a:latin typeface="Arial"/>
              <a:ea typeface="Arial"/>
              <a:cs typeface="Arial"/>
              <a:sym typeface="Arial"/>
            </a:endParaRPr>
          </a:p>
        </p:txBody>
      </p:sp>
      <p:sp>
        <p:nvSpPr>
          <p:cNvPr id="562" name="Google Shape;562;p64"/>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cxnSp>
        <p:nvCxnSpPr>
          <p:cNvPr id="563" name="Google Shape;563;p64"/>
          <p:cNvCxnSpPr/>
          <p:nvPr/>
        </p:nvCxnSpPr>
        <p:spPr>
          <a:xfrm>
            <a:off x="2188345" y="681006"/>
            <a:ext cx="0" cy="1722178"/>
          </a:xfrm>
          <a:prstGeom prst="straightConnector1">
            <a:avLst/>
          </a:prstGeom>
          <a:noFill/>
          <a:ln w="9525" cap="flat" cmpd="sng">
            <a:solidFill>
              <a:srgbClr val="C55A11"/>
            </a:solidFill>
            <a:prstDash val="solid"/>
            <a:round/>
            <a:headEnd type="none" w="sm" len="sm"/>
            <a:tailEnd type="none" w="sm" len="sm"/>
          </a:ln>
        </p:spPr>
      </p:cxnSp>
      <p:pic>
        <p:nvPicPr>
          <p:cNvPr id="564" name="Google Shape;564;p64"/>
          <p:cNvPicPr preferRelativeResize="0"/>
          <p:nvPr/>
        </p:nvPicPr>
        <p:blipFill rotWithShape="1">
          <a:blip r:embed="rId2">
            <a:alphaModFix/>
          </a:blip>
          <a:srcRect/>
          <a:stretch/>
        </p:blipFill>
        <p:spPr>
          <a:xfrm>
            <a:off x="13872981" y="3839774"/>
            <a:ext cx="1969447" cy="1679647"/>
          </a:xfrm>
          <a:prstGeom prst="rect">
            <a:avLst/>
          </a:prstGeom>
          <a:noFill/>
          <a:ln>
            <a:noFill/>
          </a:ln>
        </p:spPr>
      </p:pic>
      <p:sp>
        <p:nvSpPr>
          <p:cNvPr id="565" name="Google Shape;565;p64"/>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3F3F3F"/>
                </a:solidFill>
                <a:latin typeface="Open Sans ExtraBold"/>
                <a:ea typeface="Open Sans ExtraBold"/>
                <a:cs typeface="Open Sans ExtraBold"/>
                <a:sym typeface="Open Sans ExtraBold"/>
              </a:rPr>
              <a:t>Knowledge Check</a:t>
            </a:r>
            <a:endParaRPr/>
          </a:p>
        </p:txBody>
      </p:sp>
      <p:sp>
        <p:nvSpPr>
          <p:cNvPr id="566" name="Google Shape;566;p64"/>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a.</a:t>
            </a:r>
            <a:endParaRPr/>
          </a:p>
        </p:txBody>
      </p:sp>
      <p:sp>
        <p:nvSpPr>
          <p:cNvPr id="567" name="Google Shape;567;p64"/>
          <p:cNvSpPr txBox="1"/>
          <p:nvPr/>
        </p:nvSpPr>
        <p:spPr>
          <a:xfrm>
            <a:off x="1664102" y="3687042"/>
            <a:ext cx="66564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b.</a:t>
            </a:r>
            <a:endParaRPr/>
          </a:p>
        </p:txBody>
      </p:sp>
      <p:sp>
        <p:nvSpPr>
          <p:cNvPr id="568" name="Google Shape;568;p64"/>
          <p:cNvSpPr txBox="1"/>
          <p:nvPr/>
        </p:nvSpPr>
        <p:spPr>
          <a:xfrm>
            <a:off x="1664102" y="4508139"/>
            <a:ext cx="62337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dirty="0">
                <a:solidFill>
                  <a:srgbClr val="3F3F3F"/>
                </a:solidFill>
                <a:latin typeface="Open Sans"/>
                <a:ea typeface="Open Sans"/>
                <a:cs typeface="Open Sans"/>
                <a:sym typeface="Open Sans"/>
              </a:rPr>
              <a:t>c.</a:t>
            </a:r>
            <a:endParaRPr dirty="0"/>
          </a:p>
        </p:txBody>
      </p:sp>
      <p:sp>
        <p:nvSpPr>
          <p:cNvPr id="569" name="Google Shape;569;p64"/>
          <p:cNvSpPr txBox="1"/>
          <p:nvPr/>
        </p:nvSpPr>
        <p:spPr>
          <a:xfrm>
            <a:off x="1664103" y="5329236"/>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d.</a:t>
            </a:r>
            <a:endParaRPr/>
          </a:p>
        </p:txBody>
      </p:sp>
      <p:sp>
        <p:nvSpPr>
          <p:cNvPr id="570" name="Google Shape;570;p64"/>
          <p:cNvSpPr txBox="1">
            <a:spLocks noGrp="1"/>
          </p:cNvSpPr>
          <p:nvPr>
            <p:ph type="body" idx="2"/>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1" name="Google Shape;571;p64"/>
          <p:cNvSpPr txBox="1">
            <a:spLocks noGrp="1"/>
          </p:cNvSpPr>
          <p:nvPr>
            <p:ph type="body" idx="3"/>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2" name="Google Shape;572;p64"/>
          <p:cNvSpPr txBox="1">
            <a:spLocks noGrp="1"/>
          </p:cNvSpPr>
          <p:nvPr>
            <p:ph type="body" idx="4"/>
          </p:nvPr>
        </p:nvSpPr>
        <p:spPr>
          <a:xfrm>
            <a:off x="2329744" y="446292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3" name="Google Shape;573;p64"/>
          <p:cNvSpPr txBox="1">
            <a:spLocks noGrp="1"/>
          </p:cNvSpPr>
          <p:nvPr>
            <p:ph type="body" idx="5"/>
          </p:nvPr>
        </p:nvSpPr>
        <p:spPr>
          <a:xfrm>
            <a:off x="2329744" y="528353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grpSp>
        <p:nvGrpSpPr>
          <p:cNvPr id="574" name="Google Shape;574;p64"/>
          <p:cNvGrpSpPr/>
          <p:nvPr/>
        </p:nvGrpSpPr>
        <p:grpSpPr>
          <a:xfrm>
            <a:off x="-6322" y="-31264"/>
            <a:ext cx="16256000" cy="130964"/>
            <a:chOff x="0" y="474414"/>
            <a:chExt cx="7908925" cy="61412"/>
          </a:xfrm>
        </p:grpSpPr>
        <p:sp>
          <p:nvSpPr>
            <p:cNvPr id="575" name="Google Shape;575;p6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6" name="Google Shape;576;p6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7" name="Google Shape;577;p6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8" name="Google Shape;578;p6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9" name="Google Shape;579;p6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0" name="Google Shape;580;p6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1" name="Google Shape;581;p64"/>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grpSp>
      <p:sp>
        <p:nvSpPr>
          <p:cNvPr id="582" name="Google Shape;582;p64"/>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SzPts val="2800"/>
              <a:buNone/>
              <a:defRPr sz="2000">
                <a:solidFill>
                  <a:srgbClr val="3F3F3F"/>
                </a:solidFill>
                <a:latin typeface="Open Sans ExtraBold"/>
                <a:ea typeface="Open Sans ExtraBold"/>
                <a:cs typeface="Open Sans ExtraBold"/>
                <a:sym typeface="Open Sans ExtraBold"/>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353874793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KC_1A">
  <p:cSld name="KC_1A">
    <p:spTree>
      <p:nvGrpSpPr>
        <p:cNvPr id="1" name="Shape 583"/>
        <p:cNvGrpSpPr/>
        <p:nvPr/>
      </p:nvGrpSpPr>
      <p:grpSpPr>
        <a:xfrm>
          <a:off x="0" y="0"/>
          <a:ext cx="0" cy="0"/>
          <a:chOff x="0" y="0"/>
          <a:chExt cx="0" cy="0"/>
        </a:xfrm>
      </p:grpSpPr>
      <p:sp>
        <p:nvSpPr>
          <p:cNvPr id="584" name="Google Shape;584;p65"/>
          <p:cNvSpPr/>
          <p:nvPr/>
        </p:nvSpPr>
        <p:spPr>
          <a:xfrm>
            <a:off x="0" y="6789112"/>
            <a:ext cx="16313154" cy="2354888"/>
          </a:xfrm>
          <a:prstGeom prst="rect">
            <a:avLst/>
          </a:prstGeom>
          <a:gradFill>
            <a:gsLst>
              <a:gs pos="0">
                <a:srgbClr val="EEEEEE"/>
              </a:gs>
              <a:gs pos="100000">
                <a:srgbClr val="D9D9D9"/>
              </a:gs>
            </a:gsLst>
            <a:lin ang="5400000" scaled="0"/>
          </a:gra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77" b="0" i="0" u="none" strike="noStrike" cap="none">
              <a:solidFill>
                <a:srgbClr val="3F3F3F"/>
              </a:solidFill>
              <a:latin typeface="Arial"/>
              <a:ea typeface="Arial"/>
              <a:cs typeface="Arial"/>
              <a:sym typeface="Arial"/>
            </a:endParaRPr>
          </a:p>
        </p:txBody>
      </p:sp>
      <p:sp>
        <p:nvSpPr>
          <p:cNvPr id="585" name="Google Shape;585;p65"/>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6" name="Google Shape;586;p65"/>
          <p:cNvSpPr/>
          <p:nvPr/>
        </p:nvSpPr>
        <p:spPr>
          <a:xfrm>
            <a:off x="489443" y="681006"/>
            <a:ext cx="15376232" cy="1722178"/>
          </a:xfrm>
          <a:prstGeom prst="rect">
            <a:avLst/>
          </a:prstGeom>
          <a:noFill/>
          <a:ln w="25400"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67" b="0" i="0" u="none" strike="noStrike" cap="none">
              <a:solidFill>
                <a:srgbClr val="3F3F3F"/>
              </a:solidFill>
              <a:latin typeface="Arial"/>
              <a:ea typeface="Arial"/>
              <a:cs typeface="Arial"/>
              <a:sym typeface="Arial"/>
            </a:endParaRPr>
          </a:p>
        </p:txBody>
      </p:sp>
      <p:sp>
        <p:nvSpPr>
          <p:cNvPr id="587" name="Google Shape;587;p65"/>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cxnSp>
        <p:nvCxnSpPr>
          <p:cNvPr id="588" name="Google Shape;588;p65"/>
          <p:cNvCxnSpPr/>
          <p:nvPr/>
        </p:nvCxnSpPr>
        <p:spPr>
          <a:xfrm>
            <a:off x="2188345" y="681006"/>
            <a:ext cx="0" cy="1722178"/>
          </a:xfrm>
          <a:prstGeom prst="straightConnector1">
            <a:avLst/>
          </a:prstGeom>
          <a:noFill/>
          <a:ln w="9525" cap="flat" cmpd="sng">
            <a:solidFill>
              <a:srgbClr val="C55A11"/>
            </a:solidFill>
            <a:prstDash val="solid"/>
            <a:round/>
            <a:headEnd type="none" w="sm" len="sm"/>
            <a:tailEnd type="none" w="sm" len="sm"/>
          </a:ln>
        </p:spPr>
      </p:cxnSp>
      <p:sp>
        <p:nvSpPr>
          <p:cNvPr id="589" name="Google Shape;589;p65"/>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lstStyle>
            <a:lvl1pPr marL="457200" lvl="0" indent="-228600" algn="l">
              <a:lnSpc>
                <a:spcPct val="150000"/>
              </a:lnSpc>
              <a:spcBef>
                <a:spcPts val="1000"/>
              </a:spcBef>
              <a:spcAft>
                <a:spcPts val="0"/>
              </a:spcAft>
              <a:buSzPts val="2800"/>
              <a:buNone/>
              <a:defRPr sz="20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90" name="Google Shape;590;p65"/>
          <p:cNvSpPr txBox="1"/>
          <p:nvPr/>
        </p:nvSpPr>
        <p:spPr>
          <a:xfrm>
            <a:off x="489441" y="6870434"/>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3F3F3F"/>
                </a:solidFill>
                <a:latin typeface="Open Sans"/>
                <a:ea typeface="Open Sans"/>
                <a:cs typeface="Open Sans"/>
                <a:sym typeface="Open Sans"/>
              </a:rPr>
              <a:t>The correct answer is</a:t>
            </a:r>
            <a:endParaRPr/>
          </a:p>
        </p:txBody>
      </p:sp>
      <p:cxnSp>
        <p:nvCxnSpPr>
          <p:cNvPr id="591" name="Google Shape;591;p65"/>
          <p:cNvCxnSpPr/>
          <p:nvPr/>
        </p:nvCxnSpPr>
        <p:spPr>
          <a:xfrm>
            <a:off x="396856" y="7371304"/>
            <a:ext cx="14514240" cy="0"/>
          </a:xfrm>
          <a:prstGeom prst="straightConnector1">
            <a:avLst/>
          </a:prstGeom>
          <a:noFill/>
          <a:ln w="12700" cap="flat" cmpd="sng">
            <a:solidFill>
              <a:schemeClr val="lt1"/>
            </a:solidFill>
            <a:prstDash val="solid"/>
            <a:round/>
            <a:headEnd type="none" w="sm" len="sm"/>
            <a:tailEnd type="none" w="sm" len="sm"/>
          </a:ln>
        </p:spPr>
      </p:cxnSp>
      <p:cxnSp>
        <p:nvCxnSpPr>
          <p:cNvPr id="592" name="Google Shape;592;p65"/>
          <p:cNvCxnSpPr/>
          <p:nvPr/>
        </p:nvCxnSpPr>
        <p:spPr>
          <a:xfrm>
            <a:off x="396854" y="7371304"/>
            <a:ext cx="15462286" cy="0"/>
          </a:xfrm>
          <a:prstGeom prst="straightConnector1">
            <a:avLst/>
          </a:prstGeom>
          <a:noFill/>
          <a:ln w="28575" cap="flat" cmpd="sng">
            <a:solidFill>
              <a:srgbClr val="CDCDCD"/>
            </a:solidFill>
            <a:prstDash val="solid"/>
            <a:round/>
            <a:headEnd type="none" w="sm" len="sm"/>
            <a:tailEnd type="none" w="sm" len="sm"/>
          </a:ln>
        </p:spPr>
      </p:cxnSp>
      <p:sp>
        <p:nvSpPr>
          <p:cNvPr id="593" name="Google Shape;593;p65"/>
          <p:cNvSpPr txBox="1">
            <a:spLocks noGrp="1"/>
          </p:cNvSpPr>
          <p:nvPr>
            <p:ph type="body" idx="3"/>
          </p:nvPr>
        </p:nvSpPr>
        <p:spPr>
          <a:xfrm>
            <a:off x="3662870"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grpSp>
        <p:nvGrpSpPr>
          <p:cNvPr id="594" name="Google Shape;594;p65"/>
          <p:cNvGrpSpPr/>
          <p:nvPr/>
        </p:nvGrpSpPr>
        <p:grpSpPr>
          <a:xfrm>
            <a:off x="-6322" y="-31264"/>
            <a:ext cx="16256000" cy="130964"/>
            <a:chOff x="0" y="474414"/>
            <a:chExt cx="7908925" cy="61412"/>
          </a:xfrm>
        </p:grpSpPr>
        <p:sp>
          <p:nvSpPr>
            <p:cNvPr id="595" name="Google Shape;595;p65"/>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6" name="Google Shape;596;p65"/>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7" name="Google Shape;597;p65"/>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8" name="Google Shape;598;p65"/>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9" name="Google Shape;599;p65"/>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600" name="Google Shape;600;p65"/>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601" name="Google Shape;601;p65"/>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grpSp>
      <p:pic>
        <p:nvPicPr>
          <p:cNvPr id="602" name="Google Shape;602;p65"/>
          <p:cNvPicPr preferRelativeResize="0"/>
          <p:nvPr/>
        </p:nvPicPr>
        <p:blipFill rotWithShape="1">
          <a:blip r:embed="rId2">
            <a:alphaModFix/>
          </a:blip>
          <a:srcRect t="90625"/>
          <a:stretch/>
        </p:blipFill>
        <p:spPr>
          <a:xfrm>
            <a:off x="293511" y="8286750"/>
            <a:ext cx="15668981" cy="857250"/>
          </a:xfrm>
          <a:prstGeom prst="rect">
            <a:avLst/>
          </a:prstGeom>
          <a:noFill/>
          <a:ln>
            <a:noFill/>
          </a:ln>
        </p:spPr>
      </p:pic>
      <p:sp>
        <p:nvSpPr>
          <p:cNvPr id="603" name="Google Shape;603;p65"/>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SzPts val="2800"/>
              <a:buNone/>
              <a:defRPr sz="2000">
                <a:solidFill>
                  <a:srgbClr val="3F3F3F"/>
                </a:solidFill>
                <a:latin typeface="Open Sans ExtraBold"/>
                <a:ea typeface="Open Sans ExtraBold"/>
                <a:cs typeface="Open Sans ExtraBold"/>
                <a:sym typeface="Open Sans ExtraBold"/>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604" name="Google Shape;604;p65"/>
          <p:cNvPicPr preferRelativeResize="0"/>
          <p:nvPr/>
        </p:nvPicPr>
        <p:blipFill rotWithShape="1">
          <a:blip r:embed="rId3">
            <a:alphaModFix/>
          </a:blip>
          <a:srcRect/>
          <a:stretch/>
        </p:blipFill>
        <p:spPr>
          <a:xfrm>
            <a:off x="13872981" y="3839774"/>
            <a:ext cx="1969447" cy="1679647"/>
          </a:xfrm>
          <a:prstGeom prst="rect">
            <a:avLst/>
          </a:prstGeom>
          <a:noFill/>
          <a:ln>
            <a:noFill/>
          </a:ln>
        </p:spPr>
      </p:pic>
      <p:sp>
        <p:nvSpPr>
          <p:cNvPr id="605" name="Google Shape;605;p65"/>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a.</a:t>
            </a:r>
            <a:endParaRPr/>
          </a:p>
        </p:txBody>
      </p:sp>
      <p:sp>
        <p:nvSpPr>
          <p:cNvPr id="606" name="Google Shape;606;p65"/>
          <p:cNvSpPr txBox="1"/>
          <p:nvPr/>
        </p:nvSpPr>
        <p:spPr>
          <a:xfrm>
            <a:off x="1664101" y="3687042"/>
            <a:ext cx="62337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b.</a:t>
            </a:r>
            <a:endParaRPr/>
          </a:p>
        </p:txBody>
      </p:sp>
      <p:sp>
        <p:nvSpPr>
          <p:cNvPr id="607" name="Google Shape;607;p65"/>
          <p:cNvSpPr txBox="1"/>
          <p:nvPr/>
        </p:nvSpPr>
        <p:spPr>
          <a:xfrm>
            <a:off x="1664102" y="4508139"/>
            <a:ext cx="62337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c.</a:t>
            </a:r>
            <a:endParaRPr/>
          </a:p>
        </p:txBody>
      </p:sp>
      <p:sp>
        <p:nvSpPr>
          <p:cNvPr id="608" name="Google Shape;608;p65"/>
          <p:cNvSpPr txBox="1"/>
          <p:nvPr/>
        </p:nvSpPr>
        <p:spPr>
          <a:xfrm>
            <a:off x="1664103" y="5329236"/>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d.</a:t>
            </a:r>
            <a:endParaRPr/>
          </a:p>
        </p:txBody>
      </p:sp>
      <p:sp>
        <p:nvSpPr>
          <p:cNvPr id="609" name="Google Shape;609;p65"/>
          <p:cNvSpPr txBox="1">
            <a:spLocks noGrp="1"/>
          </p:cNvSpPr>
          <p:nvPr>
            <p:ph type="body" idx="5"/>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0" name="Google Shape;610;p65"/>
          <p:cNvSpPr txBox="1">
            <a:spLocks noGrp="1"/>
          </p:cNvSpPr>
          <p:nvPr>
            <p:ph type="body" idx="6"/>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1" name="Google Shape;611;p65"/>
          <p:cNvSpPr txBox="1">
            <a:spLocks noGrp="1"/>
          </p:cNvSpPr>
          <p:nvPr>
            <p:ph type="body" idx="7"/>
          </p:nvPr>
        </p:nvSpPr>
        <p:spPr>
          <a:xfrm>
            <a:off x="2329744" y="446292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2" name="Google Shape;612;p65"/>
          <p:cNvSpPr txBox="1">
            <a:spLocks noGrp="1"/>
          </p:cNvSpPr>
          <p:nvPr>
            <p:ph type="body" idx="8"/>
          </p:nvPr>
        </p:nvSpPr>
        <p:spPr>
          <a:xfrm>
            <a:off x="2329744" y="528353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3" name="Google Shape;613;p65"/>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3F3F3F"/>
                </a:solidFill>
                <a:latin typeface="Open Sans ExtraBold"/>
                <a:ea typeface="Open Sans ExtraBold"/>
                <a:cs typeface="Open Sans ExtraBold"/>
                <a:sym typeface="Open Sans ExtraBold"/>
              </a:rPr>
              <a:t>Knowledge Check</a:t>
            </a:r>
            <a:endParaRPr/>
          </a:p>
        </p:txBody>
      </p:sp>
    </p:spTree>
    <p:extLst>
      <p:ext uri="{BB962C8B-B14F-4D97-AF65-F5344CB8AC3E}">
        <p14:creationId xmlns:p14="http://schemas.microsoft.com/office/powerpoint/2010/main" val="18478749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KC_1A" preserve="1" userDrawn="1">
  <p:cSld name="1_KC_1A">
    <p:spTree>
      <p:nvGrpSpPr>
        <p:cNvPr id="1" name="Shape 583"/>
        <p:cNvGrpSpPr/>
        <p:nvPr/>
      </p:nvGrpSpPr>
      <p:grpSpPr>
        <a:xfrm>
          <a:off x="0" y="0"/>
          <a:ext cx="0" cy="0"/>
          <a:chOff x="0" y="0"/>
          <a:chExt cx="0" cy="0"/>
        </a:xfrm>
      </p:grpSpPr>
      <p:sp>
        <p:nvSpPr>
          <p:cNvPr id="584" name="Google Shape;584;p65"/>
          <p:cNvSpPr/>
          <p:nvPr/>
        </p:nvSpPr>
        <p:spPr>
          <a:xfrm>
            <a:off x="0" y="6789112"/>
            <a:ext cx="16313154" cy="2354888"/>
          </a:xfrm>
          <a:prstGeom prst="rect">
            <a:avLst/>
          </a:prstGeom>
          <a:gradFill>
            <a:gsLst>
              <a:gs pos="0">
                <a:srgbClr val="EEEEEE"/>
              </a:gs>
              <a:gs pos="100000">
                <a:srgbClr val="D9D9D9"/>
              </a:gs>
            </a:gsLst>
            <a:lin ang="5400000" scaled="0"/>
          </a:gra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77" b="0" i="0" u="none" strike="noStrike" cap="none">
              <a:solidFill>
                <a:srgbClr val="3F3F3F"/>
              </a:solidFill>
              <a:latin typeface="Arial"/>
              <a:ea typeface="Arial"/>
              <a:cs typeface="Arial"/>
              <a:sym typeface="Arial"/>
            </a:endParaRPr>
          </a:p>
        </p:txBody>
      </p:sp>
      <p:sp>
        <p:nvSpPr>
          <p:cNvPr id="585" name="Google Shape;585;p65"/>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6" name="Google Shape;586;p65"/>
          <p:cNvSpPr/>
          <p:nvPr/>
        </p:nvSpPr>
        <p:spPr>
          <a:xfrm>
            <a:off x="489443" y="681006"/>
            <a:ext cx="15376232" cy="1722178"/>
          </a:xfrm>
          <a:prstGeom prst="rect">
            <a:avLst/>
          </a:prstGeom>
          <a:noFill/>
          <a:ln w="25400"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67" b="0" i="0" u="none" strike="noStrike" cap="none">
              <a:solidFill>
                <a:srgbClr val="3F3F3F"/>
              </a:solidFill>
              <a:latin typeface="Arial"/>
              <a:ea typeface="Arial"/>
              <a:cs typeface="Arial"/>
              <a:sym typeface="Arial"/>
            </a:endParaRPr>
          </a:p>
        </p:txBody>
      </p:sp>
      <p:sp>
        <p:nvSpPr>
          <p:cNvPr id="587" name="Google Shape;587;p65"/>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cxnSp>
        <p:nvCxnSpPr>
          <p:cNvPr id="588" name="Google Shape;588;p65"/>
          <p:cNvCxnSpPr/>
          <p:nvPr/>
        </p:nvCxnSpPr>
        <p:spPr>
          <a:xfrm>
            <a:off x="2188345" y="681006"/>
            <a:ext cx="0" cy="1722178"/>
          </a:xfrm>
          <a:prstGeom prst="straightConnector1">
            <a:avLst/>
          </a:prstGeom>
          <a:noFill/>
          <a:ln w="9525" cap="flat" cmpd="sng">
            <a:solidFill>
              <a:srgbClr val="C55A11"/>
            </a:solidFill>
            <a:prstDash val="solid"/>
            <a:round/>
            <a:headEnd type="none" w="sm" len="sm"/>
            <a:tailEnd type="none" w="sm" len="sm"/>
          </a:ln>
        </p:spPr>
      </p:cxnSp>
      <p:sp>
        <p:nvSpPr>
          <p:cNvPr id="589" name="Google Shape;589;p65"/>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lstStyle>
            <a:lvl1pPr marL="457200" lvl="0" indent="-228600" algn="l">
              <a:lnSpc>
                <a:spcPct val="150000"/>
              </a:lnSpc>
              <a:spcBef>
                <a:spcPts val="1000"/>
              </a:spcBef>
              <a:spcAft>
                <a:spcPts val="0"/>
              </a:spcAft>
              <a:buSzPts val="2800"/>
              <a:buNone/>
              <a:defRPr sz="20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90" name="Google Shape;590;p65"/>
          <p:cNvSpPr txBox="1"/>
          <p:nvPr/>
        </p:nvSpPr>
        <p:spPr>
          <a:xfrm>
            <a:off x="489441" y="6870434"/>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3F3F3F"/>
                </a:solidFill>
                <a:latin typeface="Open Sans"/>
                <a:ea typeface="Open Sans"/>
                <a:cs typeface="Open Sans"/>
                <a:sym typeface="Open Sans"/>
              </a:rPr>
              <a:t>The correct answer is</a:t>
            </a:r>
            <a:endParaRPr/>
          </a:p>
        </p:txBody>
      </p:sp>
      <p:cxnSp>
        <p:nvCxnSpPr>
          <p:cNvPr id="591" name="Google Shape;591;p65"/>
          <p:cNvCxnSpPr/>
          <p:nvPr/>
        </p:nvCxnSpPr>
        <p:spPr>
          <a:xfrm>
            <a:off x="396856" y="7371304"/>
            <a:ext cx="14514240" cy="0"/>
          </a:xfrm>
          <a:prstGeom prst="straightConnector1">
            <a:avLst/>
          </a:prstGeom>
          <a:noFill/>
          <a:ln w="12700" cap="flat" cmpd="sng">
            <a:solidFill>
              <a:schemeClr val="lt1"/>
            </a:solidFill>
            <a:prstDash val="solid"/>
            <a:round/>
            <a:headEnd type="none" w="sm" len="sm"/>
            <a:tailEnd type="none" w="sm" len="sm"/>
          </a:ln>
        </p:spPr>
      </p:cxnSp>
      <p:cxnSp>
        <p:nvCxnSpPr>
          <p:cNvPr id="592" name="Google Shape;592;p65"/>
          <p:cNvCxnSpPr/>
          <p:nvPr/>
        </p:nvCxnSpPr>
        <p:spPr>
          <a:xfrm>
            <a:off x="396854" y="7371304"/>
            <a:ext cx="15462286" cy="0"/>
          </a:xfrm>
          <a:prstGeom prst="straightConnector1">
            <a:avLst/>
          </a:prstGeom>
          <a:noFill/>
          <a:ln w="28575" cap="flat" cmpd="sng">
            <a:solidFill>
              <a:srgbClr val="CDCDCD"/>
            </a:solidFill>
            <a:prstDash val="solid"/>
            <a:round/>
            <a:headEnd type="none" w="sm" len="sm"/>
            <a:tailEnd type="none" w="sm" len="sm"/>
          </a:ln>
        </p:spPr>
      </p:cxnSp>
      <p:sp>
        <p:nvSpPr>
          <p:cNvPr id="593" name="Google Shape;593;p65"/>
          <p:cNvSpPr txBox="1">
            <a:spLocks noGrp="1"/>
          </p:cNvSpPr>
          <p:nvPr>
            <p:ph type="body" idx="3"/>
          </p:nvPr>
        </p:nvSpPr>
        <p:spPr>
          <a:xfrm>
            <a:off x="3662870"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grpSp>
        <p:nvGrpSpPr>
          <p:cNvPr id="594" name="Google Shape;594;p65"/>
          <p:cNvGrpSpPr/>
          <p:nvPr/>
        </p:nvGrpSpPr>
        <p:grpSpPr>
          <a:xfrm>
            <a:off x="-6322" y="-31264"/>
            <a:ext cx="16256000" cy="130964"/>
            <a:chOff x="0" y="474414"/>
            <a:chExt cx="7908925" cy="61412"/>
          </a:xfrm>
        </p:grpSpPr>
        <p:sp>
          <p:nvSpPr>
            <p:cNvPr id="595" name="Google Shape;595;p65"/>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6" name="Google Shape;596;p65"/>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7" name="Google Shape;597;p65"/>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8" name="Google Shape;598;p65"/>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9" name="Google Shape;599;p65"/>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600" name="Google Shape;600;p65"/>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601" name="Google Shape;601;p65"/>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grpSp>
      <p:pic>
        <p:nvPicPr>
          <p:cNvPr id="602" name="Google Shape;602;p65"/>
          <p:cNvPicPr preferRelativeResize="0"/>
          <p:nvPr/>
        </p:nvPicPr>
        <p:blipFill rotWithShape="1">
          <a:blip r:embed="rId2">
            <a:alphaModFix/>
          </a:blip>
          <a:srcRect t="90625"/>
          <a:stretch/>
        </p:blipFill>
        <p:spPr>
          <a:xfrm>
            <a:off x="293511" y="8286750"/>
            <a:ext cx="15668981" cy="857250"/>
          </a:xfrm>
          <a:prstGeom prst="rect">
            <a:avLst/>
          </a:prstGeom>
          <a:noFill/>
          <a:ln>
            <a:noFill/>
          </a:ln>
        </p:spPr>
      </p:pic>
      <p:sp>
        <p:nvSpPr>
          <p:cNvPr id="603" name="Google Shape;603;p65"/>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SzPts val="2800"/>
              <a:buNone/>
              <a:defRPr sz="2000">
                <a:solidFill>
                  <a:srgbClr val="3F3F3F"/>
                </a:solidFill>
                <a:latin typeface="Open Sans ExtraBold"/>
                <a:ea typeface="Open Sans ExtraBold"/>
                <a:cs typeface="Open Sans ExtraBold"/>
                <a:sym typeface="Open Sans ExtraBold"/>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604" name="Google Shape;604;p65"/>
          <p:cNvPicPr preferRelativeResize="0"/>
          <p:nvPr/>
        </p:nvPicPr>
        <p:blipFill rotWithShape="1">
          <a:blip r:embed="rId3">
            <a:alphaModFix/>
          </a:blip>
          <a:srcRect/>
          <a:stretch/>
        </p:blipFill>
        <p:spPr>
          <a:xfrm>
            <a:off x="13872981" y="3839774"/>
            <a:ext cx="1969447" cy="1679647"/>
          </a:xfrm>
          <a:prstGeom prst="rect">
            <a:avLst/>
          </a:prstGeom>
          <a:noFill/>
          <a:ln>
            <a:noFill/>
          </a:ln>
        </p:spPr>
      </p:pic>
      <p:sp>
        <p:nvSpPr>
          <p:cNvPr id="605" name="Google Shape;605;p65"/>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a.</a:t>
            </a:r>
            <a:endParaRPr/>
          </a:p>
        </p:txBody>
      </p:sp>
      <p:sp>
        <p:nvSpPr>
          <p:cNvPr id="606" name="Google Shape;606;p65"/>
          <p:cNvSpPr txBox="1"/>
          <p:nvPr/>
        </p:nvSpPr>
        <p:spPr>
          <a:xfrm>
            <a:off x="1664101" y="3687042"/>
            <a:ext cx="62337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b.</a:t>
            </a:r>
            <a:endParaRPr/>
          </a:p>
        </p:txBody>
      </p:sp>
      <p:sp>
        <p:nvSpPr>
          <p:cNvPr id="609" name="Google Shape;609;p65"/>
          <p:cNvSpPr txBox="1">
            <a:spLocks noGrp="1"/>
          </p:cNvSpPr>
          <p:nvPr>
            <p:ph type="body" idx="5"/>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0" name="Google Shape;610;p65"/>
          <p:cNvSpPr txBox="1">
            <a:spLocks noGrp="1"/>
          </p:cNvSpPr>
          <p:nvPr>
            <p:ph type="body" idx="6"/>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3" name="Google Shape;613;p65"/>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3F3F3F"/>
                </a:solidFill>
                <a:latin typeface="Open Sans ExtraBold"/>
                <a:ea typeface="Open Sans ExtraBold"/>
                <a:cs typeface="Open Sans ExtraBold"/>
                <a:sym typeface="Open Sans ExtraBold"/>
              </a:rPr>
              <a:t>Knowledge Check</a:t>
            </a:r>
            <a:endParaRPr/>
          </a:p>
        </p:txBody>
      </p:sp>
    </p:spTree>
    <p:extLst>
      <p:ext uri="{BB962C8B-B14F-4D97-AF65-F5344CB8AC3E}">
        <p14:creationId xmlns:p14="http://schemas.microsoft.com/office/powerpoint/2010/main" val="3380407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9133" y="2279652"/>
            <a:ext cx="14020800" cy="3803649"/>
          </a:xfrm>
        </p:spPr>
        <p:txBody>
          <a:bodyPr anchor="b"/>
          <a:lstStyle>
            <a:lvl1pPr>
              <a:defRPr sz="8000"/>
            </a:lvl1pPr>
          </a:lstStyle>
          <a:p>
            <a:r>
              <a:rPr lang="en-US"/>
              <a:t>Click to edit Master title style</a:t>
            </a:r>
            <a:endParaRPr lang="en-US" dirty="0"/>
          </a:p>
        </p:txBody>
      </p:sp>
      <p:sp>
        <p:nvSpPr>
          <p:cNvPr id="3" name="Text Placeholder 2"/>
          <p:cNvSpPr>
            <a:spLocks noGrp="1"/>
          </p:cNvSpPr>
          <p:nvPr>
            <p:ph type="body" idx="1"/>
          </p:nvPr>
        </p:nvSpPr>
        <p:spPr>
          <a:xfrm>
            <a:off x="1109133" y="6119285"/>
            <a:ext cx="14020800"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15393533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19"/>
        <p:cNvGrpSpPr/>
        <p:nvPr/>
      </p:nvGrpSpPr>
      <p:grpSpPr>
        <a:xfrm>
          <a:off x="0" y="0"/>
          <a:ext cx="0" cy="0"/>
          <a:chOff x="0" y="0"/>
          <a:chExt cx="0" cy="0"/>
        </a:xfrm>
      </p:grpSpPr>
      <p:sp>
        <p:nvSpPr>
          <p:cNvPr id="220" name="Google Shape;220;p47"/>
          <p:cNvSpPr/>
          <p:nvPr/>
        </p:nvSpPr>
        <p:spPr>
          <a:xfrm>
            <a:off x="-1" y="7677018"/>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grpSp>
        <p:nvGrpSpPr>
          <p:cNvPr id="221" name="Google Shape;221;p47"/>
          <p:cNvGrpSpPr/>
          <p:nvPr/>
        </p:nvGrpSpPr>
        <p:grpSpPr>
          <a:xfrm>
            <a:off x="-3" y="7545045"/>
            <a:ext cx="16256000" cy="130964"/>
            <a:chOff x="0" y="474414"/>
            <a:chExt cx="7908925" cy="61412"/>
          </a:xfrm>
        </p:grpSpPr>
        <p:sp>
          <p:nvSpPr>
            <p:cNvPr id="222" name="Google Shape;222;p47"/>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3" name="Google Shape;223;p47"/>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4" name="Google Shape;224;p47"/>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5" name="Google Shape;225;p47"/>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6" name="Google Shape;226;p47"/>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7" name="Google Shape;227;p47"/>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28" name="Google Shape;228;p47"/>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grpSp>
      <p:sp>
        <p:nvSpPr>
          <p:cNvPr id="229" name="Google Shape;229;p47"/>
          <p:cNvSpPr/>
          <p:nvPr/>
        </p:nvSpPr>
        <p:spPr>
          <a:xfrm>
            <a:off x="-1" y="4732"/>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sp>
        <p:nvSpPr>
          <p:cNvPr id="230" name="Google Shape;230;p47"/>
          <p:cNvSpPr txBox="1"/>
          <p:nvPr/>
        </p:nvSpPr>
        <p:spPr>
          <a:xfrm>
            <a:off x="6760067" y="3801294"/>
            <a:ext cx="5015027"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62626"/>
              </a:buClr>
              <a:buSzPts val="7200"/>
              <a:buFont typeface="Open Sans"/>
              <a:buNone/>
            </a:pPr>
            <a:r>
              <a:rPr lang="en-US" sz="7200" b="1" i="0" u="none" strike="noStrike" cap="none">
                <a:solidFill>
                  <a:srgbClr val="262626"/>
                </a:solidFill>
                <a:latin typeface="Open Sans"/>
                <a:ea typeface="Open Sans"/>
                <a:cs typeface="Open Sans"/>
                <a:sym typeface="Open Sans"/>
              </a:rPr>
              <a:t>Thank You</a:t>
            </a:r>
            <a:endParaRPr sz="1400" b="0" i="0" u="none" strike="noStrike" cap="none">
              <a:solidFill>
                <a:srgbClr val="000000"/>
              </a:solidFill>
              <a:latin typeface="Arial"/>
              <a:ea typeface="Arial"/>
              <a:cs typeface="Arial"/>
              <a:sym typeface="Arial"/>
            </a:endParaRPr>
          </a:p>
        </p:txBody>
      </p:sp>
      <p:grpSp>
        <p:nvGrpSpPr>
          <p:cNvPr id="231" name="Google Shape;231;p47"/>
          <p:cNvGrpSpPr/>
          <p:nvPr/>
        </p:nvGrpSpPr>
        <p:grpSpPr>
          <a:xfrm>
            <a:off x="2493994" y="2493927"/>
            <a:ext cx="3549856" cy="3683090"/>
            <a:chOff x="1430872" y="1152875"/>
            <a:chExt cx="1727088" cy="1727088"/>
          </a:xfrm>
        </p:grpSpPr>
        <p:sp>
          <p:nvSpPr>
            <p:cNvPr id="232" name="Google Shape;232;p47"/>
            <p:cNvSpPr/>
            <p:nvPr/>
          </p:nvSpPr>
          <p:spPr>
            <a:xfrm>
              <a:off x="1430872" y="1152875"/>
              <a:ext cx="1727088" cy="1727088"/>
            </a:xfrm>
            <a:prstGeom prst="ellipse">
              <a:avLst/>
            </a:prstGeom>
            <a:solidFill>
              <a:srgbClr val="7EC7E8"/>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Clr>
                  <a:srgbClr val="000000"/>
                </a:buClr>
                <a:buSzPts val="1480"/>
                <a:buFont typeface="Arial"/>
                <a:buNone/>
              </a:pPr>
              <a:endParaRPr sz="1480" b="0" i="0" u="none" strike="noStrike" cap="none">
                <a:solidFill>
                  <a:schemeClr val="lt1"/>
                </a:solidFill>
                <a:latin typeface="Open Sans"/>
                <a:ea typeface="Open Sans"/>
                <a:cs typeface="Open Sans"/>
                <a:sym typeface="Open Sans"/>
              </a:endParaRPr>
            </a:p>
          </p:txBody>
        </p:sp>
        <p:pic>
          <p:nvPicPr>
            <p:cNvPr id="233" name="Google Shape;233;p47"/>
            <p:cNvPicPr preferRelativeResize="0"/>
            <p:nvPr/>
          </p:nvPicPr>
          <p:blipFill rotWithShape="1">
            <a:blip r:embed="rId2">
              <a:alphaModFix/>
            </a:blip>
            <a:srcRect/>
            <a:stretch/>
          </p:blipFill>
          <p:spPr>
            <a:xfrm>
              <a:off x="1657008" y="1588960"/>
              <a:ext cx="1322414" cy="860188"/>
            </a:xfrm>
            <a:prstGeom prst="rect">
              <a:avLst/>
            </a:prstGeom>
            <a:noFill/>
            <a:ln>
              <a:noFill/>
            </a:ln>
          </p:spPr>
        </p:pic>
      </p:grpSp>
      <p:pic>
        <p:nvPicPr>
          <p:cNvPr id="234" name="Google Shape;234;p47"/>
          <p:cNvPicPr preferRelativeResize="0"/>
          <p:nvPr/>
        </p:nvPicPr>
        <p:blipFill rotWithShape="1">
          <a:blip r:embed="rId3">
            <a:alphaModFix/>
          </a:blip>
          <a:srcRect/>
          <a:stretch/>
        </p:blipFill>
        <p:spPr>
          <a:xfrm>
            <a:off x="-3" y="1446670"/>
            <a:ext cx="16256000" cy="9144000"/>
          </a:xfrm>
          <a:prstGeom prst="rect">
            <a:avLst/>
          </a:prstGeom>
          <a:noFill/>
          <a:ln>
            <a:noFill/>
          </a:ln>
        </p:spPr>
      </p:pic>
      <p:pic>
        <p:nvPicPr>
          <p:cNvPr id="235" name="Google Shape;235;p47"/>
          <p:cNvPicPr preferRelativeResize="0"/>
          <p:nvPr/>
        </p:nvPicPr>
        <p:blipFill rotWithShape="1">
          <a:blip r:embed="rId4">
            <a:alphaModFix/>
          </a:blip>
          <a:srcRect/>
          <a:stretch/>
        </p:blipFill>
        <p:spPr>
          <a:xfrm>
            <a:off x="13231063" y="176536"/>
            <a:ext cx="2589088" cy="768096"/>
          </a:xfrm>
          <a:prstGeom prst="rect">
            <a:avLst/>
          </a:prstGeom>
          <a:noFill/>
          <a:ln>
            <a:noFill/>
          </a:ln>
        </p:spPr>
      </p:pic>
    </p:spTree>
    <p:extLst>
      <p:ext uri="{BB962C8B-B14F-4D97-AF65-F5344CB8AC3E}">
        <p14:creationId xmlns:p14="http://schemas.microsoft.com/office/powerpoint/2010/main" val="42208655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Splash screen">
  <p:cSld name="Splash screen">
    <p:spTree>
      <p:nvGrpSpPr>
        <p:cNvPr id="1" name="Shape 15"/>
        <p:cNvGrpSpPr/>
        <p:nvPr/>
      </p:nvGrpSpPr>
      <p:grpSpPr>
        <a:xfrm>
          <a:off x="0" y="0"/>
          <a:ext cx="0" cy="0"/>
          <a:chOff x="0" y="0"/>
          <a:chExt cx="0" cy="0"/>
        </a:xfrm>
      </p:grpSpPr>
      <p:sp>
        <p:nvSpPr>
          <p:cNvPr id="16" name="Google Shape;16;p2"/>
          <p:cNvSpPr/>
          <p:nvPr/>
        </p:nvSpPr>
        <p:spPr>
          <a:xfrm>
            <a:off x="1" y="0"/>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17" name="Google Shape;17;p2"/>
          <p:cNvSpPr/>
          <p:nvPr/>
        </p:nvSpPr>
        <p:spPr>
          <a:xfrm>
            <a:off x="1" y="7677022"/>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18" name="Google Shape;18;p2"/>
          <p:cNvSpPr txBox="1">
            <a:spLocks noGrp="1"/>
          </p:cNvSpPr>
          <p:nvPr>
            <p:ph type="body" idx="1"/>
          </p:nvPr>
        </p:nvSpPr>
        <p:spPr>
          <a:xfrm>
            <a:off x="3687281" y="3289822"/>
            <a:ext cx="9486278" cy="387798"/>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262626"/>
              </a:buClr>
              <a:buSzPts val="2800"/>
              <a:buFont typeface="Arial"/>
              <a:buNone/>
              <a:defRPr sz="2800" b="0" i="0" u="none" strike="noStrike" cap="none">
                <a:solidFill>
                  <a:srgbClr val="262626"/>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9" name="Google Shape;19;p2"/>
          <p:cNvSpPr txBox="1">
            <a:spLocks noGrp="1"/>
          </p:cNvSpPr>
          <p:nvPr>
            <p:ph type="body" idx="2"/>
          </p:nvPr>
        </p:nvSpPr>
        <p:spPr>
          <a:xfrm>
            <a:off x="3687281" y="2625331"/>
            <a:ext cx="9486278" cy="443198"/>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262626"/>
              </a:buClr>
              <a:buSzPts val="3200"/>
              <a:buFont typeface="Arial"/>
              <a:buNone/>
              <a:defRPr sz="3200" b="1" i="0" u="none" strike="noStrike" cap="none">
                <a:solidFill>
                  <a:srgbClr val="262626"/>
                </a:solidFill>
                <a:latin typeface="Open Sans"/>
                <a:ea typeface="Open Sans"/>
                <a:cs typeface="Open Sans"/>
                <a:sym typeface="Open Sans"/>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grpSp>
        <p:nvGrpSpPr>
          <p:cNvPr id="20" name="Google Shape;20;p2"/>
          <p:cNvGrpSpPr/>
          <p:nvPr/>
        </p:nvGrpSpPr>
        <p:grpSpPr>
          <a:xfrm>
            <a:off x="-1" y="7545046"/>
            <a:ext cx="16256000" cy="130964"/>
            <a:chOff x="0" y="474414"/>
            <a:chExt cx="7908925" cy="61412"/>
          </a:xfrm>
        </p:grpSpPr>
        <p:sp>
          <p:nvSpPr>
            <p:cNvPr id="21" name="Google Shape;21;p2"/>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2" name="Google Shape;22;p2"/>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3" name="Google Shape;23;p2"/>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4" name="Google Shape;24;p2"/>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5" name="Google Shape;25;p2"/>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6" name="Google Shape;26;p2"/>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sp>
          <p:nvSpPr>
            <p:cNvPr id="27" name="Google Shape;27;p2"/>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a:solidFill>
                  <a:schemeClr val="lt1"/>
                </a:solidFill>
                <a:latin typeface="Calibri"/>
                <a:ea typeface="Calibri"/>
                <a:cs typeface="Calibri"/>
                <a:sym typeface="Calibri"/>
              </a:endParaRPr>
            </a:p>
          </p:txBody>
        </p:sp>
      </p:grpSp>
      <p:sp>
        <p:nvSpPr>
          <p:cNvPr id="28" name="Google Shape;28;p2"/>
          <p:cNvSpPr txBox="1"/>
          <p:nvPr/>
        </p:nvSpPr>
        <p:spPr>
          <a:xfrm>
            <a:off x="88120" y="8713208"/>
            <a:ext cx="3817263"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a:solidFill>
                  <a:schemeClr val="lt1"/>
                </a:solidFill>
                <a:latin typeface="Open Sans"/>
                <a:ea typeface="Open Sans"/>
                <a:cs typeface="Open Sans"/>
                <a:sym typeface="Open Sans"/>
              </a:rPr>
              <a:t>©</a:t>
            </a:r>
            <a:r>
              <a:rPr lang="en-US" sz="1800" b="0" i="0" u="none" strike="noStrike" cap="none">
                <a:solidFill>
                  <a:schemeClr val="dk1"/>
                </a:solidFill>
                <a:latin typeface="Open Sans"/>
                <a:ea typeface="Open Sans"/>
                <a:cs typeface="Open Sans"/>
                <a:sym typeface="Open Sans"/>
              </a:rPr>
              <a:t> </a:t>
            </a:r>
            <a:r>
              <a:rPr lang="en-US" sz="1800" b="0" i="0" u="none" strike="noStrike" cap="none">
                <a:solidFill>
                  <a:schemeClr val="lt1"/>
                </a:solidFill>
                <a:latin typeface="Open Sans"/>
                <a:ea typeface="Open Sans"/>
                <a:cs typeface="Open Sans"/>
                <a:sym typeface="Open Sans"/>
              </a:rPr>
              <a:t>Simplilearn. All rights reserved.</a:t>
            </a:r>
            <a:endParaRPr/>
          </a:p>
        </p:txBody>
      </p:sp>
      <p:sp>
        <p:nvSpPr>
          <p:cNvPr id="29" name="Google Shape;29;p2"/>
          <p:cNvSpPr/>
          <p:nvPr/>
        </p:nvSpPr>
        <p:spPr>
          <a:xfrm>
            <a:off x="3579463"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0" name="Google Shape;30;p2"/>
          <p:cNvSpPr/>
          <p:nvPr/>
        </p:nvSpPr>
        <p:spPr>
          <a:xfrm>
            <a:off x="6044194"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1" name="Google Shape;31;p2"/>
          <p:cNvSpPr/>
          <p:nvPr/>
        </p:nvSpPr>
        <p:spPr>
          <a:xfrm>
            <a:off x="8517394"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2" name="Google Shape;32;p2"/>
          <p:cNvSpPr/>
          <p:nvPr/>
        </p:nvSpPr>
        <p:spPr>
          <a:xfrm>
            <a:off x="11016162"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pic>
        <p:nvPicPr>
          <p:cNvPr id="33" name="Google Shape;33;p2"/>
          <p:cNvPicPr preferRelativeResize="0"/>
          <p:nvPr/>
        </p:nvPicPr>
        <p:blipFill rotWithShape="1">
          <a:blip r:embed="rId2">
            <a:alphaModFix/>
          </a:blip>
          <a:srcRect/>
          <a:stretch/>
        </p:blipFill>
        <p:spPr>
          <a:xfrm>
            <a:off x="3812452" y="4592532"/>
            <a:ext cx="1171029" cy="869787"/>
          </a:xfrm>
          <a:prstGeom prst="rect">
            <a:avLst/>
          </a:prstGeom>
          <a:noFill/>
          <a:ln>
            <a:noFill/>
          </a:ln>
        </p:spPr>
      </p:pic>
      <p:pic>
        <p:nvPicPr>
          <p:cNvPr id="34" name="Google Shape;34;p2"/>
          <p:cNvPicPr preferRelativeResize="0"/>
          <p:nvPr/>
        </p:nvPicPr>
        <p:blipFill rotWithShape="1">
          <a:blip r:embed="rId3">
            <a:alphaModFix/>
          </a:blip>
          <a:srcRect/>
          <a:stretch/>
        </p:blipFill>
        <p:spPr>
          <a:xfrm>
            <a:off x="6512268" y="4501181"/>
            <a:ext cx="732697" cy="1088225"/>
          </a:xfrm>
          <a:prstGeom prst="rect">
            <a:avLst/>
          </a:prstGeom>
          <a:noFill/>
          <a:ln>
            <a:noFill/>
          </a:ln>
        </p:spPr>
      </p:pic>
      <p:pic>
        <p:nvPicPr>
          <p:cNvPr id="35" name="Google Shape;35;p2"/>
          <p:cNvPicPr preferRelativeResize="0"/>
          <p:nvPr/>
        </p:nvPicPr>
        <p:blipFill rotWithShape="1">
          <a:blip r:embed="rId4">
            <a:alphaModFix/>
          </a:blip>
          <a:srcRect/>
          <a:stretch/>
        </p:blipFill>
        <p:spPr>
          <a:xfrm>
            <a:off x="8807158" y="4480191"/>
            <a:ext cx="1089313" cy="1130197"/>
          </a:xfrm>
          <a:prstGeom prst="rect">
            <a:avLst/>
          </a:prstGeom>
          <a:noFill/>
          <a:ln>
            <a:noFill/>
          </a:ln>
        </p:spPr>
      </p:pic>
      <p:pic>
        <p:nvPicPr>
          <p:cNvPr id="36" name="Google Shape;36;p2"/>
          <p:cNvPicPr preferRelativeResize="0"/>
          <p:nvPr/>
        </p:nvPicPr>
        <p:blipFill rotWithShape="1">
          <a:blip r:embed="rId5">
            <a:alphaModFix/>
          </a:blip>
          <a:srcRect/>
          <a:stretch/>
        </p:blipFill>
        <p:spPr>
          <a:xfrm>
            <a:off x="11221061" y="4512962"/>
            <a:ext cx="1259043" cy="1064663"/>
          </a:xfrm>
          <a:prstGeom prst="rect">
            <a:avLst/>
          </a:prstGeom>
          <a:noFill/>
          <a:ln>
            <a:noFill/>
          </a:ln>
        </p:spPr>
      </p:pic>
      <p:pic>
        <p:nvPicPr>
          <p:cNvPr id="37" name="Google Shape;37;p2"/>
          <p:cNvPicPr preferRelativeResize="0"/>
          <p:nvPr/>
        </p:nvPicPr>
        <p:blipFill rotWithShape="1">
          <a:blip r:embed="rId6">
            <a:alphaModFix/>
          </a:blip>
          <a:srcRect/>
          <a:stretch/>
        </p:blipFill>
        <p:spPr>
          <a:xfrm>
            <a:off x="13350856" y="176536"/>
            <a:ext cx="2589088" cy="768096"/>
          </a:xfrm>
          <a:prstGeom prst="rect">
            <a:avLst/>
          </a:prstGeom>
          <a:noFill/>
          <a:ln>
            <a:noFill/>
          </a:ln>
        </p:spPr>
      </p:pic>
    </p:spTree>
    <p:extLst>
      <p:ext uri="{BB962C8B-B14F-4D97-AF65-F5344CB8AC3E}">
        <p14:creationId xmlns:p14="http://schemas.microsoft.com/office/powerpoint/2010/main" val="328343202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1_Objectives">
  <p:cSld name="1_Objectives">
    <p:spTree>
      <p:nvGrpSpPr>
        <p:cNvPr id="1" name="Shape 38"/>
        <p:cNvGrpSpPr/>
        <p:nvPr/>
      </p:nvGrpSpPr>
      <p:grpSpPr>
        <a:xfrm>
          <a:off x="0" y="0"/>
          <a:ext cx="0" cy="0"/>
          <a:chOff x="0" y="0"/>
          <a:chExt cx="0" cy="0"/>
        </a:xfrm>
      </p:grpSpPr>
      <p:pic>
        <p:nvPicPr>
          <p:cNvPr id="39" name="Google Shape;39;p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0" name="Google Shape;40;p3"/>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41" name="Google Shape;41;p3"/>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2" name="Google Shape;42;p3"/>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43" name="Google Shape;43;p3"/>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4" name="Google Shape;44;p3"/>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5" name="Google Shape;45;p3"/>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6" name="Google Shape;46;p3"/>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7" name="Google Shape;47;p3"/>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8" name="Google Shape;48;p3"/>
          <p:cNvSpPr txBox="1">
            <a:spLocks noGrp="1"/>
          </p:cNvSpPr>
          <p:nvPr>
            <p:ph type="body" idx="1"/>
          </p:nvPr>
        </p:nvSpPr>
        <p:spPr>
          <a:xfrm>
            <a:off x="5014334" y="2931744"/>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49" name="Google Shape;49;p3"/>
          <p:cNvSpPr txBox="1">
            <a:spLocks noGrp="1"/>
          </p:cNvSpPr>
          <p:nvPr>
            <p:ph type="body" idx="2"/>
          </p:nvPr>
        </p:nvSpPr>
        <p:spPr>
          <a:xfrm>
            <a:off x="5014334" y="3775010"/>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0" name="Google Shape;50;p3"/>
          <p:cNvSpPr txBox="1">
            <a:spLocks noGrp="1"/>
          </p:cNvSpPr>
          <p:nvPr>
            <p:ph type="body" idx="3"/>
          </p:nvPr>
        </p:nvSpPr>
        <p:spPr>
          <a:xfrm>
            <a:off x="5014334" y="4618276"/>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51" name="Google Shape;51;p3"/>
          <p:cNvSpPr txBox="1">
            <a:spLocks noGrp="1"/>
          </p:cNvSpPr>
          <p:nvPr>
            <p:ph type="body" idx="4"/>
          </p:nvPr>
        </p:nvSpPr>
        <p:spPr>
          <a:xfrm>
            <a:off x="5014334" y="5461542"/>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52" name="Google Shape;52;p3"/>
          <p:cNvPicPr preferRelativeResize="0"/>
          <p:nvPr/>
        </p:nvPicPr>
        <p:blipFill rotWithShape="1">
          <a:blip r:embed="rId3">
            <a:alphaModFix/>
          </a:blip>
          <a:srcRect/>
          <a:stretch/>
        </p:blipFill>
        <p:spPr>
          <a:xfrm>
            <a:off x="534011" y="3689716"/>
            <a:ext cx="2358074" cy="2358074"/>
          </a:xfrm>
          <a:prstGeom prst="rect">
            <a:avLst/>
          </a:prstGeom>
          <a:noFill/>
          <a:ln>
            <a:noFill/>
          </a:ln>
        </p:spPr>
      </p:pic>
      <p:pic>
        <p:nvPicPr>
          <p:cNvPr id="53" name="Google Shape;53;p3"/>
          <p:cNvPicPr preferRelativeResize="0"/>
          <p:nvPr/>
        </p:nvPicPr>
        <p:blipFill rotWithShape="1">
          <a:blip r:embed="rId4">
            <a:alphaModFix/>
          </a:blip>
          <a:srcRect/>
          <a:stretch/>
        </p:blipFill>
        <p:spPr>
          <a:xfrm>
            <a:off x="5975350" y="885621"/>
            <a:ext cx="4305300" cy="253920"/>
          </a:xfrm>
          <a:prstGeom prst="rect">
            <a:avLst/>
          </a:prstGeom>
          <a:noFill/>
          <a:ln>
            <a:noFill/>
          </a:ln>
        </p:spPr>
      </p:pic>
      <p:sp>
        <p:nvSpPr>
          <p:cNvPr id="54" name="Google Shape;54;p3"/>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rgbClr val="3F3F3F"/>
                </a:solidFill>
                <a:latin typeface="Open Sans ExtraBold"/>
                <a:ea typeface="Open Sans ExtraBold"/>
                <a:cs typeface="Open Sans ExtraBold"/>
                <a:sym typeface="Open Sans ExtraBold"/>
              </a:rPr>
              <a:t>Learning Objectives</a:t>
            </a:r>
            <a:endParaRPr/>
          </a:p>
        </p:txBody>
      </p:sp>
    </p:spTree>
    <p:extLst>
      <p:ext uri="{BB962C8B-B14F-4D97-AF65-F5344CB8AC3E}">
        <p14:creationId xmlns:p14="http://schemas.microsoft.com/office/powerpoint/2010/main" val="36873073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lte">
  <p:cSld name="Tilte">
    <p:spTree>
      <p:nvGrpSpPr>
        <p:cNvPr id="1" name="Shape 55"/>
        <p:cNvGrpSpPr/>
        <p:nvPr/>
      </p:nvGrpSpPr>
      <p:grpSpPr>
        <a:xfrm>
          <a:off x="0" y="0"/>
          <a:ext cx="0" cy="0"/>
          <a:chOff x="0" y="0"/>
          <a:chExt cx="0" cy="0"/>
        </a:xfrm>
      </p:grpSpPr>
      <p:grpSp>
        <p:nvGrpSpPr>
          <p:cNvPr id="56" name="Google Shape;56;p4"/>
          <p:cNvGrpSpPr/>
          <p:nvPr/>
        </p:nvGrpSpPr>
        <p:grpSpPr>
          <a:xfrm>
            <a:off x="4" y="1425868"/>
            <a:ext cx="16230596" cy="7659509"/>
            <a:chOff x="4" y="1425868"/>
            <a:chExt cx="16230596" cy="7659509"/>
          </a:xfrm>
        </p:grpSpPr>
        <p:grpSp>
          <p:nvGrpSpPr>
            <p:cNvPr id="57" name="Google Shape;57;p4"/>
            <p:cNvGrpSpPr/>
            <p:nvPr/>
          </p:nvGrpSpPr>
          <p:grpSpPr>
            <a:xfrm>
              <a:off x="4" y="1425868"/>
              <a:ext cx="16230596" cy="4611509"/>
              <a:chOff x="0" y="4531017"/>
              <a:chExt cx="16230596" cy="4611509"/>
            </a:xfrm>
          </p:grpSpPr>
          <p:pic>
            <p:nvPicPr>
              <p:cNvPr id="58" name="Google Shape;58;p4"/>
              <p:cNvPicPr preferRelativeResize="0"/>
              <p:nvPr/>
            </p:nvPicPr>
            <p:blipFill rotWithShape="1">
              <a:blip r:embed="rId2">
                <a:alphaModFix/>
              </a:blip>
              <a:srcRect/>
              <a:stretch/>
            </p:blipFill>
            <p:spPr>
              <a:xfrm>
                <a:off x="0" y="4550735"/>
                <a:ext cx="7141200" cy="4591791"/>
              </a:xfrm>
              <a:prstGeom prst="rect">
                <a:avLst/>
              </a:prstGeom>
              <a:noFill/>
              <a:ln>
                <a:noFill/>
              </a:ln>
            </p:spPr>
          </p:pic>
          <p:pic>
            <p:nvPicPr>
              <p:cNvPr id="59" name="Google Shape;59;p4"/>
              <p:cNvPicPr preferRelativeResize="0"/>
              <p:nvPr/>
            </p:nvPicPr>
            <p:blipFill rotWithShape="1">
              <a:blip r:embed="rId2">
                <a:alphaModFix/>
              </a:blip>
              <a:srcRect/>
              <a:stretch/>
            </p:blipFill>
            <p:spPr>
              <a:xfrm>
                <a:off x="6552867" y="4531017"/>
                <a:ext cx="7141200" cy="4591791"/>
              </a:xfrm>
              <a:prstGeom prst="rect">
                <a:avLst/>
              </a:prstGeom>
              <a:noFill/>
              <a:ln>
                <a:noFill/>
              </a:ln>
            </p:spPr>
          </p:pic>
          <p:pic>
            <p:nvPicPr>
              <p:cNvPr id="60" name="Google Shape;60;p4"/>
              <p:cNvPicPr preferRelativeResize="0"/>
              <p:nvPr/>
            </p:nvPicPr>
            <p:blipFill rotWithShape="1">
              <a:blip r:embed="rId2">
                <a:alphaModFix/>
              </a:blip>
              <a:srcRect r="56242"/>
              <a:stretch/>
            </p:blipFill>
            <p:spPr>
              <a:xfrm>
                <a:off x="13105735" y="4550734"/>
                <a:ext cx="3124861" cy="4591791"/>
              </a:xfrm>
              <a:prstGeom prst="rect">
                <a:avLst/>
              </a:prstGeom>
              <a:noFill/>
              <a:ln>
                <a:noFill/>
              </a:ln>
            </p:spPr>
          </p:pic>
        </p:grpSp>
        <p:grpSp>
          <p:nvGrpSpPr>
            <p:cNvPr id="61" name="Google Shape;61;p4"/>
            <p:cNvGrpSpPr/>
            <p:nvPr/>
          </p:nvGrpSpPr>
          <p:grpSpPr>
            <a:xfrm>
              <a:off x="4" y="4473868"/>
              <a:ext cx="16230596" cy="4611509"/>
              <a:chOff x="0" y="4531017"/>
              <a:chExt cx="16230596" cy="4611509"/>
            </a:xfrm>
          </p:grpSpPr>
          <p:pic>
            <p:nvPicPr>
              <p:cNvPr id="62" name="Google Shape;62;p4"/>
              <p:cNvPicPr preferRelativeResize="0"/>
              <p:nvPr/>
            </p:nvPicPr>
            <p:blipFill rotWithShape="1">
              <a:blip r:embed="rId2">
                <a:alphaModFix/>
              </a:blip>
              <a:srcRect/>
              <a:stretch/>
            </p:blipFill>
            <p:spPr>
              <a:xfrm>
                <a:off x="0" y="4550735"/>
                <a:ext cx="7141200" cy="4591791"/>
              </a:xfrm>
              <a:prstGeom prst="rect">
                <a:avLst/>
              </a:prstGeom>
              <a:noFill/>
              <a:ln>
                <a:noFill/>
              </a:ln>
            </p:spPr>
          </p:pic>
          <p:pic>
            <p:nvPicPr>
              <p:cNvPr id="63" name="Google Shape;63;p4"/>
              <p:cNvPicPr preferRelativeResize="0"/>
              <p:nvPr/>
            </p:nvPicPr>
            <p:blipFill rotWithShape="1">
              <a:blip r:embed="rId2">
                <a:alphaModFix/>
              </a:blip>
              <a:srcRect/>
              <a:stretch/>
            </p:blipFill>
            <p:spPr>
              <a:xfrm>
                <a:off x="6552867" y="4531017"/>
                <a:ext cx="7141200" cy="4591791"/>
              </a:xfrm>
              <a:prstGeom prst="rect">
                <a:avLst/>
              </a:prstGeom>
              <a:noFill/>
              <a:ln>
                <a:noFill/>
              </a:ln>
            </p:spPr>
          </p:pic>
          <p:pic>
            <p:nvPicPr>
              <p:cNvPr id="64" name="Google Shape;64;p4"/>
              <p:cNvPicPr preferRelativeResize="0"/>
              <p:nvPr/>
            </p:nvPicPr>
            <p:blipFill rotWithShape="1">
              <a:blip r:embed="rId2">
                <a:alphaModFix/>
              </a:blip>
              <a:srcRect r="56242"/>
              <a:stretch/>
            </p:blipFill>
            <p:spPr>
              <a:xfrm>
                <a:off x="13105735" y="4550734"/>
                <a:ext cx="3124861" cy="4591791"/>
              </a:xfrm>
              <a:prstGeom prst="rect">
                <a:avLst/>
              </a:prstGeom>
              <a:noFill/>
              <a:ln>
                <a:noFill/>
              </a:ln>
            </p:spPr>
          </p:pic>
        </p:grpSp>
      </p:grpSp>
      <p:sp>
        <p:nvSpPr>
          <p:cNvPr id="65" name="Google Shape;65;p4"/>
          <p:cNvSpPr/>
          <p:nvPr/>
        </p:nvSpPr>
        <p:spPr>
          <a:xfrm>
            <a:off x="1" y="-1219199"/>
            <a:ext cx="16256003" cy="4476749"/>
          </a:xfrm>
          <a:prstGeom prst="rect">
            <a:avLst/>
          </a:prstGeom>
          <a:solidFill>
            <a:srgbClr val="56BF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43">
              <a:solidFill>
                <a:srgbClr val="FFFFFF"/>
              </a:solidFill>
              <a:latin typeface="Calibri"/>
              <a:ea typeface="Calibri"/>
              <a:cs typeface="Calibri"/>
              <a:sym typeface="Calibri"/>
            </a:endParaRPr>
          </a:p>
        </p:txBody>
      </p:sp>
      <p:pic>
        <p:nvPicPr>
          <p:cNvPr id="66" name="Google Shape;66;p4"/>
          <p:cNvPicPr preferRelativeResize="0"/>
          <p:nvPr/>
        </p:nvPicPr>
        <p:blipFill rotWithShape="1">
          <a:blip r:embed="rId3">
            <a:alphaModFix/>
          </a:blip>
          <a:srcRect/>
          <a:stretch/>
        </p:blipFill>
        <p:spPr>
          <a:xfrm>
            <a:off x="0" y="-1246720"/>
            <a:ext cx="16255999" cy="4504271"/>
          </a:xfrm>
          <a:prstGeom prst="rect">
            <a:avLst/>
          </a:prstGeom>
          <a:noFill/>
          <a:ln>
            <a:noFill/>
          </a:ln>
        </p:spPr>
      </p:pic>
      <p:grpSp>
        <p:nvGrpSpPr>
          <p:cNvPr id="67" name="Google Shape;67;p4"/>
          <p:cNvGrpSpPr/>
          <p:nvPr/>
        </p:nvGrpSpPr>
        <p:grpSpPr>
          <a:xfrm>
            <a:off x="0" y="3238671"/>
            <a:ext cx="16256000" cy="130964"/>
            <a:chOff x="0" y="474414"/>
            <a:chExt cx="7908925" cy="61412"/>
          </a:xfrm>
        </p:grpSpPr>
        <p:sp>
          <p:nvSpPr>
            <p:cNvPr id="68" name="Google Shape;68;p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69" name="Google Shape;69;p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0" name="Google Shape;70;p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1" name="Google Shape;71;p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2" name="Google Shape;72;p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3" name="Google Shape;73;p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4" name="Google Shape;74;p4"/>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grpSp>
      <p:sp>
        <p:nvSpPr>
          <p:cNvPr id="75" name="Google Shape;75;p4"/>
          <p:cNvSpPr txBox="1">
            <a:spLocks noGrp="1"/>
          </p:cNvSpPr>
          <p:nvPr>
            <p:ph type="body" idx="1"/>
          </p:nvPr>
        </p:nvSpPr>
        <p:spPr>
          <a:xfrm>
            <a:off x="926745" y="1676697"/>
            <a:ext cx="12378947" cy="53553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284"/>
              </a:spcBef>
              <a:spcAft>
                <a:spcPts val="0"/>
              </a:spcAft>
              <a:buClr>
                <a:schemeClr val="lt1"/>
              </a:buClr>
              <a:buSzPts val="3200"/>
              <a:buFont typeface="Arial"/>
              <a:buNone/>
              <a:defRPr sz="3200" b="0" i="0" u="none" strike="noStrike" cap="none">
                <a:solidFill>
                  <a:schemeClr val="lt1"/>
                </a:solidFill>
                <a:latin typeface="Open Sans ExtraBold"/>
                <a:ea typeface="Open Sans ExtraBold"/>
                <a:cs typeface="Open Sans ExtraBold"/>
                <a:sym typeface="Open Sans ExtraBold"/>
              </a:defRPr>
            </a:lvl1pPr>
            <a:lvl2pPr marL="914400" marR="0" lvl="1"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2pPr>
            <a:lvl3pPr marL="1371600" marR="0" lvl="2"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3pPr>
            <a:lvl4pPr marL="1828800" marR="0" lvl="3"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4pPr>
            <a:lvl5pPr marL="2286000" marR="0" lvl="4"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76" name="Google Shape;76;p4"/>
          <p:cNvSpPr txBox="1">
            <a:spLocks noGrp="1"/>
          </p:cNvSpPr>
          <p:nvPr>
            <p:ph type="body" idx="2"/>
          </p:nvPr>
        </p:nvSpPr>
        <p:spPr>
          <a:xfrm>
            <a:off x="926743" y="2380588"/>
            <a:ext cx="12378950" cy="48013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284"/>
              </a:spcBef>
              <a:spcAft>
                <a:spcPts val="0"/>
              </a:spcAft>
              <a:buClr>
                <a:srgbClr val="0F547B"/>
              </a:buClr>
              <a:buSzPts val="2800"/>
              <a:buFont typeface="Arial"/>
              <a:buNone/>
              <a:defRPr sz="2800" b="0" i="0" u="none" strike="noStrike" cap="none">
                <a:solidFill>
                  <a:srgbClr val="0F547B"/>
                </a:solidFill>
                <a:latin typeface="Open Sans SemiBold"/>
                <a:ea typeface="Open Sans SemiBold"/>
                <a:cs typeface="Open Sans SemiBold"/>
                <a:sym typeface="Open Sans SemiBold"/>
              </a:defRPr>
            </a:lvl1pPr>
            <a:lvl2pPr marL="914400" marR="0" lvl="1"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2pPr>
            <a:lvl3pPr marL="1371600" marR="0" lvl="2"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3pPr>
            <a:lvl4pPr marL="1828800" marR="0" lvl="3"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4pPr>
            <a:lvl5pPr marL="2286000" marR="0" lvl="4" indent="-489648" algn="l" rtl="0">
              <a:lnSpc>
                <a:spcPct val="90000"/>
              </a:lnSpc>
              <a:spcBef>
                <a:spcPts val="500"/>
              </a:spcBef>
              <a:spcAft>
                <a:spcPts val="0"/>
              </a:spcAft>
              <a:buClr>
                <a:schemeClr val="dk1"/>
              </a:buClr>
              <a:buSzPts val="4111"/>
              <a:buFont typeface="Arial"/>
              <a:buChar char="•"/>
              <a:defRPr sz="4111"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77" name="Google Shape;77;p4"/>
          <p:cNvPicPr preferRelativeResize="0"/>
          <p:nvPr/>
        </p:nvPicPr>
        <p:blipFill rotWithShape="1">
          <a:blip r:embed="rId4">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400009127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Content">
  <p:cSld name="Content">
    <p:spTree>
      <p:nvGrpSpPr>
        <p:cNvPr id="1" name="Shape 78"/>
        <p:cNvGrpSpPr/>
        <p:nvPr/>
      </p:nvGrpSpPr>
      <p:grpSpPr>
        <a:xfrm>
          <a:off x="0" y="0"/>
          <a:ext cx="0" cy="0"/>
          <a:chOff x="0" y="0"/>
          <a:chExt cx="0" cy="0"/>
        </a:xfrm>
      </p:grpSpPr>
      <p:pic>
        <p:nvPicPr>
          <p:cNvPr id="79" name="Google Shape;79;p5"/>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0" name="Google Shape;80;p5"/>
          <p:cNvSpPr txBox="1">
            <a:spLocks noGrp="1"/>
          </p:cNvSpPr>
          <p:nvPr>
            <p:ph type="title"/>
          </p:nvPr>
        </p:nvSpPr>
        <p:spPr>
          <a:xfrm>
            <a:off x="3078" y="319675"/>
            <a:ext cx="16258032" cy="665045"/>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30064347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1_Summary">
  <p:cSld name="1_Summary">
    <p:spTree>
      <p:nvGrpSpPr>
        <p:cNvPr id="1" name="Shape 81"/>
        <p:cNvGrpSpPr/>
        <p:nvPr/>
      </p:nvGrpSpPr>
      <p:grpSpPr>
        <a:xfrm>
          <a:off x="0" y="0"/>
          <a:ext cx="0" cy="0"/>
          <a:chOff x="0" y="0"/>
          <a:chExt cx="0" cy="0"/>
        </a:xfrm>
      </p:grpSpPr>
      <p:pic>
        <p:nvPicPr>
          <p:cNvPr id="82" name="Google Shape;82;p6"/>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3" name="Google Shape;83;p6"/>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84" name="Google Shape;84;p6"/>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5" name="Google Shape;85;p6"/>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86" name="Google Shape;86;p6"/>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7" name="Google Shape;87;p6"/>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8" name="Google Shape;88;p6"/>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9" name="Google Shape;89;p6"/>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90" name="Google Shape;90;p6"/>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pic>
        <p:nvPicPr>
          <p:cNvPr id="91" name="Google Shape;91;p6"/>
          <p:cNvPicPr preferRelativeResize="0"/>
          <p:nvPr/>
        </p:nvPicPr>
        <p:blipFill rotWithShape="1">
          <a:blip r:embed="rId3">
            <a:alphaModFix/>
          </a:blip>
          <a:srcRect/>
          <a:stretch/>
        </p:blipFill>
        <p:spPr>
          <a:xfrm>
            <a:off x="413251" y="2742873"/>
            <a:ext cx="2599593" cy="4642973"/>
          </a:xfrm>
          <a:prstGeom prst="rect">
            <a:avLst/>
          </a:prstGeom>
          <a:noFill/>
          <a:ln>
            <a:noFill/>
          </a:ln>
        </p:spPr>
      </p:pic>
      <p:sp>
        <p:nvSpPr>
          <p:cNvPr id="92" name="Google Shape;92;p6"/>
          <p:cNvSpPr txBox="1">
            <a:spLocks noGrp="1"/>
          </p:cNvSpPr>
          <p:nvPr>
            <p:ph type="body" idx="1"/>
          </p:nvPr>
        </p:nvSpPr>
        <p:spPr>
          <a:xfrm>
            <a:off x="5249459" y="2742873"/>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3" name="Google Shape;93;p6"/>
          <p:cNvSpPr txBox="1">
            <a:spLocks noGrp="1"/>
          </p:cNvSpPr>
          <p:nvPr>
            <p:ph type="body" idx="2"/>
          </p:nvPr>
        </p:nvSpPr>
        <p:spPr>
          <a:xfrm>
            <a:off x="5249459" y="3935570"/>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4" name="Google Shape;94;p6"/>
          <p:cNvSpPr txBox="1">
            <a:spLocks noGrp="1"/>
          </p:cNvSpPr>
          <p:nvPr>
            <p:ph type="body" idx="3"/>
          </p:nvPr>
        </p:nvSpPr>
        <p:spPr>
          <a:xfrm>
            <a:off x="5249459" y="5128267"/>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5" name="Google Shape;95;p6"/>
          <p:cNvSpPr txBox="1">
            <a:spLocks noGrp="1"/>
          </p:cNvSpPr>
          <p:nvPr>
            <p:ph type="body" idx="4"/>
          </p:nvPr>
        </p:nvSpPr>
        <p:spPr>
          <a:xfrm>
            <a:off x="5249459" y="6320965"/>
            <a:ext cx="8946989" cy="586248"/>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6" name="Google Shape;96;p6"/>
          <p:cNvPicPr preferRelativeResize="0"/>
          <p:nvPr/>
        </p:nvPicPr>
        <p:blipFill rotWithShape="1">
          <a:blip r:embed="rId4">
            <a:alphaModFix/>
          </a:blip>
          <a:srcRect/>
          <a:stretch/>
        </p:blipFill>
        <p:spPr>
          <a:xfrm>
            <a:off x="6476720" y="885621"/>
            <a:ext cx="3359430" cy="253920"/>
          </a:xfrm>
          <a:prstGeom prst="rect">
            <a:avLst/>
          </a:prstGeom>
          <a:noFill/>
          <a:ln>
            <a:noFill/>
          </a:ln>
        </p:spPr>
      </p:pic>
      <p:sp>
        <p:nvSpPr>
          <p:cNvPr id="97" name="Google Shape;97;p6"/>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rgbClr val="3F3F3F"/>
                </a:solidFill>
                <a:latin typeface="Open Sans ExtraBold"/>
                <a:ea typeface="Open Sans ExtraBold"/>
                <a:cs typeface="Open Sans ExtraBold"/>
                <a:sym typeface="Open Sans ExtraBold"/>
              </a:rPr>
              <a:t>Key Takeaways</a:t>
            </a:r>
            <a:endParaRPr/>
          </a:p>
        </p:txBody>
      </p:sp>
    </p:spTree>
    <p:extLst>
      <p:ext uri="{BB962C8B-B14F-4D97-AF65-F5344CB8AC3E}">
        <p14:creationId xmlns:p14="http://schemas.microsoft.com/office/powerpoint/2010/main" val="38776063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Title page">
  <p:cSld name="1_Title page">
    <p:spTree>
      <p:nvGrpSpPr>
        <p:cNvPr id="1" name="Shape 163"/>
        <p:cNvGrpSpPr/>
        <p:nvPr/>
      </p:nvGrpSpPr>
      <p:grpSpPr>
        <a:xfrm>
          <a:off x="0" y="0"/>
          <a:ext cx="0" cy="0"/>
          <a:chOff x="0" y="0"/>
          <a:chExt cx="0" cy="0"/>
        </a:xfrm>
      </p:grpSpPr>
      <p:grpSp>
        <p:nvGrpSpPr>
          <p:cNvPr id="164" name="Google Shape;164;p10"/>
          <p:cNvGrpSpPr/>
          <p:nvPr/>
        </p:nvGrpSpPr>
        <p:grpSpPr>
          <a:xfrm>
            <a:off x="0" y="4423428"/>
            <a:ext cx="16925364" cy="4792282"/>
            <a:chOff x="0" y="4606764"/>
            <a:chExt cx="16306800" cy="4233210"/>
          </a:xfrm>
        </p:grpSpPr>
        <p:pic>
          <p:nvPicPr>
            <p:cNvPr id="165" name="Google Shape;165;p10"/>
            <p:cNvPicPr preferRelativeResize="0"/>
            <p:nvPr/>
          </p:nvPicPr>
          <p:blipFill rotWithShape="1">
            <a:blip r:embed="rId2">
              <a:alphaModFix/>
            </a:blip>
            <a:srcRect/>
            <a:stretch/>
          </p:blipFill>
          <p:spPr>
            <a:xfrm>
              <a:off x="0" y="4626482"/>
              <a:ext cx="6552866" cy="4213492"/>
            </a:xfrm>
            <a:prstGeom prst="rect">
              <a:avLst/>
            </a:prstGeom>
            <a:noFill/>
            <a:ln>
              <a:noFill/>
            </a:ln>
          </p:spPr>
        </p:pic>
        <p:pic>
          <p:nvPicPr>
            <p:cNvPr id="166" name="Google Shape;166;p10"/>
            <p:cNvPicPr preferRelativeResize="0"/>
            <p:nvPr/>
          </p:nvPicPr>
          <p:blipFill rotWithShape="1">
            <a:blip r:embed="rId2">
              <a:alphaModFix/>
            </a:blip>
            <a:srcRect/>
            <a:stretch/>
          </p:blipFill>
          <p:spPr>
            <a:xfrm>
              <a:off x="6552867" y="4606764"/>
              <a:ext cx="6552866" cy="4213492"/>
            </a:xfrm>
            <a:prstGeom prst="rect">
              <a:avLst/>
            </a:prstGeom>
            <a:noFill/>
            <a:ln>
              <a:noFill/>
            </a:ln>
          </p:spPr>
        </p:pic>
        <p:pic>
          <p:nvPicPr>
            <p:cNvPr id="167" name="Google Shape;167;p10"/>
            <p:cNvPicPr preferRelativeResize="0"/>
            <p:nvPr/>
          </p:nvPicPr>
          <p:blipFill rotWithShape="1">
            <a:blip r:embed="rId2">
              <a:alphaModFix/>
            </a:blip>
            <a:srcRect r="51150"/>
            <a:stretch/>
          </p:blipFill>
          <p:spPr>
            <a:xfrm>
              <a:off x="13105735" y="4626480"/>
              <a:ext cx="3201065" cy="4213492"/>
            </a:xfrm>
            <a:prstGeom prst="rect">
              <a:avLst/>
            </a:prstGeom>
            <a:noFill/>
            <a:ln>
              <a:noFill/>
            </a:ln>
          </p:spPr>
        </p:pic>
      </p:grpSp>
      <p:grpSp>
        <p:nvGrpSpPr>
          <p:cNvPr id="168" name="Google Shape;168;p10"/>
          <p:cNvGrpSpPr/>
          <p:nvPr/>
        </p:nvGrpSpPr>
        <p:grpSpPr>
          <a:xfrm>
            <a:off x="0" y="123514"/>
            <a:ext cx="16925364" cy="4792282"/>
            <a:chOff x="0" y="4606764"/>
            <a:chExt cx="16306800" cy="4233210"/>
          </a:xfrm>
        </p:grpSpPr>
        <p:pic>
          <p:nvPicPr>
            <p:cNvPr id="169" name="Google Shape;169;p10"/>
            <p:cNvPicPr preferRelativeResize="0"/>
            <p:nvPr/>
          </p:nvPicPr>
          <p:blipFill rotWithShape="1">
            <a:blip r:embed="rId2">
              <a:alphaModFix/>
            </a:blip>
            <a:srcRect/>
            <a:stretch/>
          </p:blipFill>
          <p:spPr>
            <a:xfrm>
              <a:off x="0" y="4626482"/>
              <a:ext cx="6552866" cy="4213492"/>
            </a:xfrm>
            <a:prstGeom prst="rect">
              <a:avLst/>
            </a:prstGeom>
            <a:noFill/>
            <a:ln>
              <a:noFill/>
            </a:ln>
          </p:spPr>
        </p:pic>
        <p:pic>
          <p:nvPicPr>
            <p:cNvPr id="170" name="Google Shape;170;p10"/>
            <p:cNvPicPr preferRelativeResize="0"/>
            <p:nvPr/>
          </p:nvPicPr>
          <p:blipFill rotWithShape="1">
            <a:blip r:embed="rId2">
              <a:alphaModFix/>
            </a:blip>
            <a:srcRect/>
            <a:stretch/>
          </p:blipFill>
          <p:spPr>
            <a:xfrm>
              <a:off x="6552867" y="4606764"/>
              <a:ext cx="6552866" cy="4213492"/>
            </a:xfrm>
            <a:prstGeom prst="rect">
              <a:avLst/>
            </a:prstGeom>
            <a:noFill/>
            <a:ln>
              <a:noFill/>
            </a:ln>
          </p:spPr>
        </p:pic>
        <p:pic>
          <p:nvPicPr>
            <p:cNvPr id="171" name="Google Shape;171;p10"/>
            <p:cNvPicPr preferRelativeResize="0"/>
            <p:nvPr/>
          </p:nvPicPr>
          <p:blipFill rotWithShape="1">
            <a:blip r:embed="rId2">
              <a:alphaModFix/>
            </a:blip>
            <a:srcRect r="51150"/>
            <a:stretch/>
          </p:blipFill>
          <p:spPr>
            <a:xfrm>
              <a:off x="13105735" y="4626480"/>
              <a:ext cx="3201065" cy="4213492"/>
            </a:xfrm>
            <a:prstGeom prst="rect">
              <a:avLst/>
            </a:prstGeom>
            <a:noFill/>
            <a:ln>
              <a:noFill/>
            </a:ln>
          </p:spPr>
        </p:pic>
      </p:grpSp>
      <p:grpSp>
        <p:nvGrpSpPr>
          <p:cNvPr id="172" name="Google Shape;172;p10"/>
          <p:cNvGrpSpPr/>
          <p:nvPr/>
        </p:nvGrpSpPr>
        <p:grpSpPr>
          <a:xfrm>
            <a:off x="0" y="-24382"/>
            <a:ext cx="16925362" cy="153283"/>
            <a:chOff x="0" y="474414"/>
            <a:chExt cx="7908924" cy="61411"/>
          </a:xfrm>
        </p:grpSpPr>
        <p:sp>
          <p:nvSpPr>
            <p:cNvPr id="173" name="Google Shape;173;p10"/>
            <p:cNvSpPr/>
            <p:nvPr/>
          </p:nvSpPr>
          <p:spPr>
            <a:xfrm>
              <a:off x="0" y="474414"/>
              <a:ext cx="711993" cy="61411"/>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4" name="Google Shape;174;p10"/>
            <p:cNvSpPr/>
            <p:nvPr/>
          </p:nvSpPr>
          <p:spPr>
            <a:xfrm>
              <a:off x="711993" y="474414"/>
              <a:ext cx="3455194" cy="61411"/>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5" name="Google Shape;175;p10"/>
            <p:cNvSpPr/>
            <p:nvPr/>
          </p:nvSpPr>
          <p:spPr>
            <a:xfrm>
              <a:off x="4167187" y="474414"/>
              <a:ext cx="683418" cy="61411"/>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6" name="Google Shape;176;p10"/>
            <p:cNvSpPr/>
            <p:nvPr/>
          </p:nvSpPr>
          <p:spPr>
            <a:xfrm>
              <a:off x="4850605" y="474414"/>
              <a:ext cx="228600" cy="61411"/>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7" name="Google Shape;177;p10"/>
            <p:cNvSpPr/>
            <p:nvPr/>
          </p:nvSpPr>
          <p:spPr>
            <a:xfrm>
              <a:off x="5079205" y="474414"/>
              <a:ext cx="80962" cy="61411"/>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8" name="Google Shape;178;p10"/>
            <p:cNvSpPr/>
            <p:nvPr/>
          </p:nvSpPr>
          <p:spPr>
            <a:xfrm>
              <a:off x="5160169" y="474414"/>
              <a:ext cx="812005" cy="61411"/>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sp>
          <p:nvSpPr>
            <p:cNvPr id="179" name="Google Shape;179;p10"/>
            <p:cNvSpPr/>
            <p:nvPr/>
          </p:nvSpPr>
          <p:spPr>
            <a:xfrm>
              <a:off x="5972175" y="474414"/>
              <a:ext cx="1936749" cy="61411"/>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Clr>
                  <a:schemeClr val="dk1"/>
                </a:buClr>
                <a:buSzPts val="1480"/>
                <a:buFont typeface="Calibri"/>
                <a:buNone/>
              </a:pPr>
              <a:endParaRPr sz="1480">
                <a:solidFill>
                  <a:schemeClr val="lt1"/>
                </a:solidFill>
                <a:latin typeface="Calibri"/>
                <a:ea typeface="Calibri"/>
                <a:cs typeface="Calibri"/>
                <a:sym typeface="Calibri"/>
              </a:endParaRPr>
            </a:p>
          </p:txBody>
        </p:sp>
      </p:grpSp>
      <p:sp>
        <p:nvSpPr>
          <p:cNvPr id="180" name="Google Shape;180;p10"/>
          <p:cNvSpPr txBox="1">
            <a:spLocks noGrp="1"/>
          </p:cNvSpPr>
          <p:nvPr>
            <p:ph type="body" idx="1"/>
          </p:nvPr>
        </p:nvSpPr>
        <p:spPr>
          <a:xfrm>
            <a:off x="1886347" y="3734607"/>
            <a:ext cx="12483308" cy="590931"/>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284"/>
              </a:spcBef>
              <a:spcAft>
                <a:spcPts val="0"/>
              </a:spcAft>
              <a:buClr>
                <a:srgbClr val="404040"/>
              </a:buClr>
              <a:buSzPts val="3600"/>
              <a:buFont typeface="Arial"/>
              <a:buNone/>
              <a:defRPr sz="3600" b="0" i="0" u="none" strike="noStrike" cap="none">
                <a:solidFill>
                  <a:srgbClr val="404040"/>
                </a:solidFill>
                <a:latin typeface="Open Sans ExtraBold"/>
                <a:ea typeface="Open Sans ExtraBold"/>
                <a:cs typeface="Open Sans ExtraBold"/>
                <a:sym typeface="Open Sans ExtraBold"/>
              </a:defRPr>
            </a:lvl1pPr>
            <a:lvl2pPr marL="914400" marR="0" lvl="1"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2pPr>
            <a:lvl3pPr marL="1371600" marR="0" lvl="2"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3pPr>
            <a:lvl4pPr marL="1828800" marR="0" lvl="3"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4pPr>
            <a:lvl5pPr marL="2286000" marR="0" lvl="4"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sp>
        <p:nvSpPr>
          <p:cNvPr id="181" name="Google Shape;181;p10"/>
          <p:cNvSpPr txBox="1">
            <a:spLocks noGrp="1"/>
          </p:cNvSpPr>
          <p:nvPr>
            <p:ph type="body" idx="2"/>
          </p:nvPr>
        </p:nvSpPr>
        <p:spPr>
          <a:xfrm>
            <a:off x="2453769" y="4553376"/>
            <a:ext cx="11348462" cy="480131"/>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284"/>
              </a:spcBef>
              <a:spcAft>
                <a:spcPts val="0"/>
              </a:spcAft>
              <a:buClr>
                <a:srgbClr val="404040"/>
              </a:buClr>
              <a:buSzPts val="2800"/>
              <a:buFont typeface="Arial"/>
              <a:buNone/>
              <a:defRPr sz="2800" b="0" i="0" u="none" strike="noStrike" cap="none">
                <a:solidFill>
                  <a:srgbClr val="404040"/>
                </a:solidFill>
                <a:latin typeface="Open Sans"/>
                <a:ea typeface="Open Sans"/>
                <a:cs typeface="Open Sans"/>
                <a:sym typeface="Open Sans"/>
              </a:defRPr>
            </a:lvl1pPr>
            <a:lvl2pPr marL="914400" marR="0" lvl="1"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2pPr>
            <a:lvl3pPr marL="1371600" marR="0" lvl="2"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3pPr>
            <a:lvl4pPr marL="1828800" marR="0" lvl="3"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4pPr>
            <a:lvl5pPr marL="2286000" marR="0" lvl="4" indent="-490348" algn="l" rtl="0">
              <a:lnSpc>
                <a:spcPct val="90000"/>
              </a:lnSpc>
              <a:spcBef>
                <a:spcPts val="667"/>
              </a:spcBef>
              <a:spcAft>
                <a:spcPts val="0"/>
              </a:spcAft>
              <a:buClr>
                <a:schemeClr val="dk1"/>
              </a:buClr>
              <a:buSzPts val="4122"/>
              <a:buFont typeface="Arial"/>
              <a:buChar char="•"/>
              <a:defRPr sz="4111" b="0" i="0" u="none" strike="noStrike" cap="none">
                <a:solidFill>
                  <a:schemeClr val="dk1"/>
                </a:solidFill>
                <a:latin typeface="Calibri"/>
                <a:ea typeface="Calibri"/>
                <a:cs typeface="Calibri"/>
                <a:sym typeface="Calibri"/>
              </a:defRPr>
            </a:lvl5pPr>
            <a:lvl6pPr marL="2743200" marR="0" lvl="5"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6pPr>
            <a:lvl7pPr marL="3200400" marR="0" lvl="6"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7pPr>
            <a:lvl8pPr marL="3657600" marR="0" lvl="7"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8pPr>
            <a:lvl9pPr marL="4114800" marR="0" lvl="8" indent="-381000" algn="l" rtl="0">
              <a:lnSpc>
                <a:spcPct val="90000"/>
              </a:lnSpc>
              <a:spcBef>
                <a:spcPts val="667"/>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9pPr>
          </a:lstStyle>
          <a:p>
            <a:endParaRPr/>
          </a:p>
        </p:txBody>
      </p:sp>
      <p:grpSp>
        <p:nvGrpSpPr>
          <p:cNvPr id="182" name="Google Shape;182;p10"/>
          <p:cNvGrpSpPr/>
          <p:nvPr/>
        </p:nvGrpSpPr>
        <p:grpSpPr>
          <a:xfrm>
            <a:off x="391398" y="8733453"/>
            <a:ext cx="15571094" cy="410547"/>
            <a:chOff x="391397" y="8733452"/>
            <a:chExt cx="15571092" cy="410547"/>
          </a:xfrm>
        </p:grpSpPr>
        <p:pic>
          <p:nvPicPr>
            <p:cNvPr id="183" name="Google Shape;183;p10"/>
            <p:cNvPicPr preferRelativeResize="0"/>
            <p:nvPr/>
          </p:nvPicPr>
          <p:blipFill rotWithShape="1">
            <a:blip r:embed="rId3">
              <a:alphaModFix/>
            </a:blip>
            <a:srcRect l="91737" t="95510"/>
            <a:stretch/>
          </p:blipFill>
          <p:spPr>
            <a:xfrm>
              <a:off x="14667720" y="8733452"/>
              <a:ext cx="1294769" cy="410547"/>
            </a:xfrm>
            <a:prstGeom prst="rect">
              <a:avLst/>
            </a:prstGeom>
            <a:noFill/>
            <a:ln>
              <a:noFill/>
            </a:ln>
          </p:spPr>
        </p:pic>
        <p:sp>
          <p:nvSpPr>
            <p:cNvPr id="184" name="Google Shape;184;p10"/>
            <p:cNvSpPr txBox="1"/>
            <p:nvPr/>
          </p:nvSpPr>
          <p:spPr>
            <a:xfrm>
              <a:off x="391397" y="8735072"/>
              <a:ext cx="3251915"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A5A5A5"/>
                </a:buClr>
                <a:buSzPts val="400"/>
                <a:buFont typeface="Open Sans"/>
                <a:buNone/>
              </a:pPr>
              <a:r>
                <a:rPr lang="en-US" sz="1600">
                  <a:solidFill>
                    <a:srgbClr val="A5A5A5"/>
                  </a:solidFill>
                  <a:latin typeface="Open Sans"/>
                  <a:ea typeface="Open Sans"/>
                  <a:cs typeface="Open Sans"/>
                  <a:sym typeface="Open Sans"/>
                </a:rPr>
                <a:t>©Simplilearn. All rights reserved</a:t>
              </a:r>
              <a:endParaRPr/>
            </a:p>
          </p:txBody>
        </p:sp>
      </p:grpSp>
    </p:spTree>
    <p:extLst>
      <p:ext uri="{BB962C8B-B14F-4D97-AF65-F5344CB8AC3E}">
        <p14:creationId xmlns:p14="http://schemas.microsoft.com/office/powerpoint/2010/main" val="141712741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Demo">
  <p:cSld name="Demo">
    <p:spTree>
      <p:nvGrpSpPr>
        <p:cNvPr id="1" name="Shape 185"/>
        <p:cNvGrpSpPr/>
        <p:nvPr/>
      </p:nvGrpSpPr>
      <p:grpSpPr>
        <a:xfrm>
          <a:off x="0" y="0"/>
          <a:ext cx="0" cy="0"/>
          <a:chOff x="0" y="0"/>
          <a:chExt cx="0" cy="0"/>
        </a:xfrm>
      </p:grpSpPr>
      <p:pic>
        <p:nvPicPr>
          <p:cNvPr id="186" name="Google Shape;186;p11"/>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187" name="Google Shape;187;p11"/>
          <p:cNvSpPr txBox="1">
            <a:spLocks noGrp="1"/>
          </p:cNvSpPr>
          <p:nvPr>
            <p:ph type="title"/>
          </p:nvPr>
        </p:nvSpPr>
        <p:spPr>
          <a:xfrm>
            <a:off x="3078" y="319675"/>
            <a:ext cx="16258032" cy="665045"/>
          </a:xfrm>
          <a:prstGeom prst="rect">
            <a:avLst/>
          </a:prstGeom>
          <a:noFill/>
          <a:ln>
            <a:noFill/>
          </a:ln>
        </p:spPr>
        <p:txBody>
          <a:bodyPr spcFirstLastPara="1" wrap="square" lIns="91425" tIns="91425" rIns="91425" bIns="91425" anchor="ctr" anchorCtr="0"/>
          <a:lstStyle>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extLst>
      <p:ext uri="{BB962C8B-B14F-4D97-AF65-F5344CB8AC3E}">
        <p14:creationId xmlns:p14="http://schemas.microsoft.com/office/powerpoint/2010/main" val="28918432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1_quiz q">
  <p:cSld name="1_quiz q">
    <p:spTree>
      <p:nvGrpSpPr>
        <p:cNvPr id="1" name="Shape 188"/>
        <p:cNvGrpSpPr/>
        <p:nvPr/>
      </p:nvGrpSpPr>
      <p:grpSpPr>
        <a:xfrm>
          <a:off x="0" y="0"/>
          <a:ext cx="0" cy="0"/>
          <a:chOff x="0" y="0"/>
          <a:chExt cx="0" cy="0"/>
        </a:xfrm>
      </p:grpSpPr>
      <p:sp>
        <p:nvSpPr>
          <p:cNvPr id="189" name="Google Shape;189;p12"/>
          <p:cNvSpPr/>
          <p:nvPr/>
        </p:nvSpPr>
        <p:spPr>
          <a:xfrm>
            <a:off x="2" y="-24187"/>
            <a:ext cx="1463433" cy="675245"/>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0" name="Google Shape;190;p12"/>
          <p:cNvSpPr/>
          <p:nvPr/>
        </p:nvSpPr>
        <p:spPr>
          <a:xfrm>
            <a:off x="1463434" y="-24187"/>
            <a:ext cx="7101807" cy="675245"/>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1" name="Google Shape;191;p12"/>
          <p:cNvSpPr/>
          <p:nvPr/>
        </p:nvSpPr>
        <p:spPr>
          <a:xfrm>
            <a:off x="8565237" y="-24187"/>
            <a:ext cx="1404697" cy="675245"/>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2" name="Google Shape;192;p12"/>
          <p:cNvSpPr/>
          <p:nvPr/>
        </p:nvSpPr>
        <p:spPr>
          <a:xfrm>
            <a:off x="9969936" y="-24187"/>
            <a:ext cx="469865" cy="675245"/>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3" name="Google Shape;193;p12"/>
          <p:cNvSpPr/>
          <p:nvPr/>
        </p:nvSpPr>
        <p:spPr>
          <a:xfrm>
            <a:off x="10439798" y="-24187"/>
            <a:ext cx="166412" cy="675245"/>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4" name="Google Shape;194;p12"/>
          <p:cNvSpPr/>
          <p:nvPr/>
        </p:nvSpPr>
        <p:spPr>
          <a:xfrm>
            <a:off x="10606210" y="-24187"/>
            <a:ext cx="1668996" cy="675245"/>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5" name="Google Shape;195;p12"/>
          <p:cNvSpPr/>
          <p:nvPr/>
        </p:nvSpPr>
        <p:spPr>
          <a:xfrm>
            <a:off x="12275208" y="-24187"/>
            <a:ext cx="3980795" cy="675245"/>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196" name="Google Shape;196;p12"/>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197" name="Google Shape;197;p12"/>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sp>
        <p:nvSpPr>
          <p:cNvPr id="198" name="Google Shape;198;p12"/>
          <p:cNvSpPr txBox="1">
            <a:spLocks noGrp="1"/>
          </p:cNvSpPr>
          <p:nvPr>
            <p:ph type="body" idx="1"/>
          </p:nvPr>
        </p:nvSpPr>
        <p:spPr>
          <a:xfrm>
            <a:off x="2310170" y="931283"/>
            <a:ext cx="13391132" cy="1424965"/>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333"/>
              </a:spcBef>
              <a:spcAft>
                <a:spcPts val="0"/>
              </a:spcAft>
              <a:buClr>
                <a:srgbClr val="3F3F3F"/>
              </a:buClr>
              <a:buSzPts val="2400"/>
              <a:buFont typeface="Arial"/>
              <a:buNone/>
              <a:defRPr sz="24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cxnSp>
        <p:nvCxnSpPr>
          <p:cNvPr id="199" name="Google Shape;199;p12"/>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00" name="Google Shape;200;p12"/>
          <p:cNvSpPr txBox="1">
            <a:spLocks noGrp="1"/>
          </p:cNvSpPr>
          <p:nvPr>
            <p:ph type="body" idx="2"/>
          </p:nvPr>
        </p:nvSpPr>
        <p:spPr>
          <a:xfrm>
            <a:off x="489442" y="1671457"/>
            <a:ext cx="1675120" cy="541667"/>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000"/>
              </a:spcBef>
              <a:spcAft>
                <a:spcPts val="0"/>
              </a:spcAft>
              <a:buClr>
                <a:srgbClr val="3F3F3F"/>
              </a:buClr>
              <a:buSzPts val="2800"/>
              <a:buFont typeface="Arial"/>
              <a:buNone/>
              <a:defRPr sz="2800" b="0" i="0" u="none" strike="noStrike" cap="none">
                <a:solidFill>
                  <a:srgbClr val="3F3F3F"/>
                </a:solidFill>
                <a:latin typeface="Open Sans ExtraBold"/>
                <a:ea typeface="Open Sans ExtraBold"/>
                <a:cs typeface="Open Sans ExtraBold"/>
                <a:sym typeface="Open Sans ExtraBold"/>
              </a:defRPr>
            </a:lvl1pPr>
            <a:lvl2pPr marL="914400" marR="0" lvl="1" indent="-228600"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1" name="Google Shape;201;p12"/>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202" name="Google Shape;202;p12"/>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03" name="Google Shape;203;p12"/>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04" name="Google Shape;204;p12"/>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pic>
        <p:nvPicPr>
          <p:cNvPr id="205" name="Google Shape;205;p12"/>
          <p:cNvPicPr preferRelativeResize="0"/>
          <p:nvPr/>
        </p:nvPicPr>
        <p:blipFill rotWithShape="1">
          <a:blip r:embed="rId3">
            <a:alphaModFix/>
          </a:blip>
          <a:srcRect/>
          <a:stretch/>
        </p:blipFill>
        <p:spPr>
          <a:xfrm>
            <a:off x="14023506" y="6938"/>
            <a:ext cx="2217614" cy="639994"/>
          </a:xfrm>
          <a:prstGeom prst="rect">
            <a:avLst/>
          </a:prstGeom>
          <a:noFill/>
          <a:ln>
            <a:noFill/>
          </a:ln>
        </p:spPr>
      </p:pic>
      <p:sp>
        <p:nvSpPr>
          <p:cNvPr id="206" name="Google Shape;206;p12"/>
          <p:cNvSpPr txBox="1">
            <a:spLocks noGrp="1"/>
          </p:cNvSpPr>
          <p:nvPr>
            <p:ph type="body" idx="3"/>
          </p:nvPr>
        </p:nvSpPr>
        <p:spPr>
          <a:xfrm>
            <a:off x="2329744" y="2916969"/>
            <a:ext cx="11250640" cy="70171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07" name="Google Shape;207;p12"/>
          <p:cNvSpPr txBox="1">
            <a:spLocks noGrp="1"/>
          </p:cNvSpPr>
          <p:nvPr>
            <p:ph type="body" idx="4"/>
          </p:nvPr>
        </p:nvSpPr>
        <p:spPr>
          <a:xfrm>
            <a:off x="2329744" y="3742686"/>
            <a:ext cx="11250640" cy="70171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23698719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1_quiz ans">
  <p:cSld name="1_quiz ans">
    <p:spTree>
      <p:nvGrpSpPr>
        <p:cNvPr id="1" name="Shape 208"/>
        <p:cNvGrpSpPr/>
        <p:nvPr/>
      </p:nvGrpSpPr>
      <p:grpSpPr>
        <a:xfrm>
          <a:off x="0" y="0"/>
          <a:ext cx="0" cy="0"/>
          <a:chOff x="0" y="0"/>
          <a:chExt cx="0" cy="0"/>
        </a:xfrm>
      </p:grpSpPr>
      <p:sp>
        <p:nvSpPr>
          <p:cNvPr id="209" name="Google Shape;209;p13"/>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a:ea typeface="Open Sans"/>
              <a:cs typeface="Open Sans"/>
              <a:sym typeface="Open Sans"/>
            </a:endParaRPr>
          </a:p>
        </p:txBody>
      </p:sp>
      <p:sp>
        <p:nvSpPr>
          <p:cNvPr id="210" name="Google Shape;210;p13"/>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a:solidFill>
                  <a:srgbClr val="3F3F3F"/>
                </a:solidFill>
                <a:latin typeface="Open Sans"/>
                <a:ea typeface="Open Sans"/>
                <a:cs typeface="Open Sans"/>
                <a:sym typeface="Open Sans"/>
              </a:rPr>
              <a:t>The correct answer is</a:t>
            </a:r>
            <a:endParaRPr/>
          </a:p>
        </p:txBody>
      </p:sp>
      <p:cxnSp>
        <p:nvCxnSpPr>
          <p:cNvPr id="211" name="Google Shape;211;p13"/>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212" name="Google Shape;212;p13"/>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213" name="Google Shape;213;p13"/>
          <p:cNvSpPr txBox="1">
            <a:spLocks noGrp="1"/>
          </p:cNvSpPr>
          <p:nvPr>
            <p:ph type="body" idx="1"/>
          </p:nvPr>
        </p:nvSpPr>
        <p:spPr>
          <a:xfrm>
            <a:off x="3662871" y="6760723"/>
            <a:ext cx="9022188" cy="619532"/>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C9F37"/>
              </a:buClr>
              <a:buSzPts val="2400"/>
              <a:buFont typeface="Arial"/>
              <a:buNone/>
              <a:defRPr sz="2400" b="1" i="0" u="none" strike="noStrike" cap="none">
                <a:solidFill>
                  <a:srgbClr val="3C9F37"/>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14" name="Google Shape;214;p13"/>
          <p:cNvSpPr/>
          <p:nvPr/>
        </p:nvSpPr>
        <p:spPr>
          <a:xfrm>
            <a:off x="2" y="-24187"/>
            <a:ext cx="1463433" cy="675245"/>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5" name="Google Shape;215;p13"/>
          <p:cNvSpPr/>
          <p:nvPr/>
        </p:nvSpPr>
        <p:spPr>
          <a:xfrm>
            <a:off x="1463434" y="-24187"/>
            <a:ext cx="7101807" cy="675245"/>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6" name="Google Shape;216;p13"/>
          <p:cNvSpPr/>
          <p:nvPr/>
        </p:nvSpPr>
        <p:spPr>
          <a:xfrm>
            <a:off x="8565237" y="-24187"/>
            <a:ext cx="1404697" cy="675245"/>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7" name="Google Shape;217;p13"/>
          <p:cNvSpPr/>
          <p:nvPr/>
        </p:nvSpPr>
        <p:spPr>
          <a:xfrm>
            <a:off x="9969936" y="-24187"/>
            <a:ext cx="469865" cy="675245"/>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8" name="Google Shape;218;p13"/>
          <p:cNvSpPr/>
          <p:nvPr/>
        </p:nvSpPr>
        <p:spPr>
          <a:xfrm>
            <a:off x="10439798" y="-24187"/>
            <a:ext cx="166412" cy="675245"/>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19" name="Google Shape;219;p13"/>
          <p:cNvSpPr/>
          <p:nvPr/>
        </p:nvSpPr>
        <p:spPr>
          <a:xfrm>
            <a:off x="10606210" y="-24187"/>
            <a:ext cx="1668996" cy="675245"/>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20" name="Google Shape;220;p13"/>
          <p:cNvSpPr/>
          <p:nvPr/>
        </p:nvSpPr>
        <p:spPr>
          <a:xfrm>
            <a:off x="12275208" y="-24187"/>
            <a:ext cx="3980795" cy="675245"/>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Open Sans"/>
              <a:ea typeface="Open Sans"/>
              <a:cs typeface="Open Sans"/>
              <a:sym typeface="Open Sans"/>
            </a:endParaRPr>
          </a:p>
        </p:txBody>
      </p:sp>
      <p:sp>
        <p:nvSpPr>
          <p:cNvPr id="221" name="Google Shape;221;p13"/>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222" name="Google Shape;222;p13"/>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cxnSp>
        <p:nvCxnSpPr>
          <p:cNvPr id="223" name="Google Shape;223;p13"/>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24" name="Google Shape;224;p13"/>
          <p:cNvSpPr txBox="1">
            <a:spLocks noGrp="1"/>
          </p:cNvSpPr>
          <p:nvPr>
            <p:ph type="body" idx="2"/>
          </p:nvPr>
        </p:nvSpPr>
        <p:spPr>
          <a:xfrm>
            <a:off x="489442" y="1671457"/>
            <a:ext cx="1675120" cy="541667"/>
          </a:xfrm>
          <a:prstGeom prst="rect">
            <a:avLst/>
          </a:prstGeom>
          <a:noFill/>
          <a:ln>
            <a:noFill/>
          </a:ln>
        </p:spPr>
        <p:txBody>
          <a:bodyPr spcFirstLastPara="1" wrap="square" lIns="91425" tIns="91425" rIns="91425" bIns="91425" anchor="ctr" anchorCtr="0"/>
          <a:lstStyle>
            <a:lvl1pPr marL="457200" marR="0" lvl="0" indent="-228600" algn="ctr" rtl="0">
              <a:lnSpc>
                <a:spcPct val="90000"/>
              </a:lnSpc>
              <a:spcBef>
                <a:spcPts val="1000"/>
              </a:spcBef>
              <a:spcAft>
                <a:spcPts val="0"/>
              </a:spcAft>
              <a:buClr>
                <a:srgbClr val="3F3F3F"/>
              </a:buClr>
              <a:buSzPts val="2800"/>
              <a:buFont typeface="Arial"/>
              <a:buNone/>
              <a:defRPr sz="2800" b="0" i="0" u="none" strike="noStrike" cap="none">
                <a:solidFill>
                  <a:srgbClr val="3F3F3F"/>
                </a:solidFill>
                <a:latin typeface="Open Sans ExtraBold"/>
                <a:ea typeface="Open Sans ExtraBold"/>
                <a:cs typeface="Open Sans ExtraBold"/>
                <a:sym typeface="Open Sans ExtraBold"/>
              </a:defRPr>
            </a:lvl1pPr>
            <a:lvl2pPr marL="914400" marR="0" lvl="1" indent="-228600" algn="ctr"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ctr"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ctr"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25" name="Google Shape;225;p13"/>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226" name="Google Shape;226;p13"/>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27" name="Google Shape;227;p13"/>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28" name="Google Shape;228;p13"/>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29" name="Google Shape;229;p13"/>
          <p:cNvSpPr txBox="1">
            <a:spLocks noGrp="1"/>
          </p:cNvSpPr>
          <p:nvPr>
            <p:ph type="body" idx="3"/>
          </p:nvPr>
        </p:nvSpPr>
        <p:spPr>
          <a:xfrm>
            <a:off x="2329744" y="2916969"/>
            <a:ext cx="11250640" cy="70171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0" name="Google Shape;230;p13"/>
          <p:cNvSpPr txBox="1">
            <a:spLocks noGrp="1"/>
          </p:cNvSpPr>
          <p:nvPr>
            <p:ph type="body" idx="4"/>
          </p:nvPr>
        </p:nvSpPr>
        <p:spPr>
          <a:xfrm>
            <a:off x="2329744" y="3742686"/>
            <a:ext cx="11250640" cy="701711"/>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31" name="Google Shape;231;p13"/>
          <p:cNvPicPr preferRelativeResize="0"/>
          <p:nvPr/>
        </p:nvPicPr>
        <p:blipFill rotWithShape="1">
          <a:blip r:embed="rId3">
            <a:alphaModFix/>
          </a:blip>
          <a:srcRect/>
          <a:stretch/>
        </p:blipFill>
        <p:spPr>
          <a:xfrm>
            <a:off x="14023506" y="6938"/>
            <a:ext cx="2217614" cy="639994"/>
          </a:xfrm>
          <a:prstGeom prst="rect">
            <a:avLst/>
          </a:prstGeom>
          <a:noFill/>
          <a:ln>
            <a:noFill/>
          </a:ln>
        </p:spPr>
      </p:pic>
      <p:sp>
        <p:nvSpPr>
          <p:cNvPr id="232" name="Google Shape;232;p13"/>
          <p:cNvSpPr txBox="1">
            <a:spLocks noGrp="1"/>
          </p:cNvSpPr>
          <p:nvPr>
            <p:ph type="body" idx="5"/>
          </p:nvPr>
        </p:nvSpPr>
        <p:spPr>
          <a:xfrm>
            <a:off x="2310170" y="931283"/>
            <a:ext cx="13391132" cy="1424965"/>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333"/>
              </a:spcBef>
              <a:spcAft>
                <a:spcPts val="0"/>
              </a:spcAft>
              <a:buClr>
                <a:srgbClr val="3F3F3F"/>
              </a:buClr>
              <a:buSzPts val="2400"/>
              <a:buFont typeface="Arial"/>
              <a:buNone/>
              <a:defRPr sz="24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33" name="Google Shape;233;p13"/>
          <p:cNvSpPr txBox="1">
            <a:spLocks noGrp="1"/>
          </p:cNvSpPr>
          <p:nvPr>
            <p:ph type="body" idx="6"/>
          </p:nvPr>
        </p:nvSpPr>
        <p:spPr>
          <a:xfrm>
            <a:off x="427451" y="7435666"/>
            <a:ext cx="15375004" cy="1333852"/>
          </a:xfrm>
          <a:prstGeom prst="rect">
            <a:avLst/>
          </a:prstGeom>
          <a:noFill/>
          <a:ln>
            <a:noFill/>
          </a:ln>
        </p:spPr>
        <p:txBody>
          <a:bodyPr spcFirstLastPara="1" wrap="square" lIns="91425" tIns="91425" rIns="91425" bIns="91425" anchor="t" anchorCtr="0"/>
          <a:lstStyle>
            <a:lvl1pPr marL="457200" marR="0" lvl="0" indent="-228600" algn="l" rtl="0">
              <a:lnSpc>
                <a:spcPct val="90000"/>
              </a:lnSpc>
              <a:spcBef>
                <a:spcPts val="1000"/>
              </a:spcBef>
              <a:spcAft>
                <a:spcPts val="0"/>
              </a:spcAft>
              <a:buClr>
                <a:srgbClr val="3F3F3F"/>
              </a:buClr>
              <a:buSzPts val="2400"/>
              <a:buFont typeface="Arial"/>
              <a:buNone/>
              <a:defRPr sz="2400" b="1" i="0" u="none" strike="noStrike" cap="none">
                <a:solidFill>
                  <a:srgbClr val="3F3F3F"/>
                </a:solidFill>
                <a:latin typeface="Open Sans"/>
                <a:ea typeface="Open Sans"/>
                <a:cs typeface="Open Sans"/>
                <a:sym typeface="Open San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192840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17600" y="2434167"/>
            <a:ext cx="690880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229600" y="2434167"/>
            <a:ext cx="6908800" cy="5801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9823563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234"/>
        <p:cNvGrpSpPr/>
        <p:nvPr/>
      </p:nvGrpSpPr>
      <p:grpSpPr>
        <a:xfrm>
          <a:off x="0" y="0"/>
          <a:ext cx="0" cy="0"/>
          <a:chOff x="0" y="0"/>
          <a:chExt cx="0" cy="0"/>
        </a:xfrm>
      </p:grpSpPr>
      <p:sp>
        <p:nvSpPr>
          <p:cNvPr id="235" name="Google Shape;235;p14"/>
          <p:cNvSpPr/>
          <p:nvPr/>
        </p:nvSpPr>
        <p:spPr>
          <a:xfrm>
            <a:off x="-1" y="7677018"/>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nvGrpSpPr>
          <p:cNvPr id="236" name="Google Shape;236;p14"/>
          <p:cNvGrpSpPr/>
          <p:nvPr/>
        </p:nvGrpSpPr>
        <p:grpSpPr>
          <a:xfrm>
            <a:off x="-3" y="7545045"/>
            <a:ext cx="16256000" cy="130964"/>
            <a:chOff x="0" y="474414"/>
            <a:chExt cx="7908925" cy="61412"/>
          </a:xfrm>
        </p:grpSpPr>
        <p:sp>
          <p:nvSpPr>
            <p:cNvPr id="237" name="Google Shape;237;p1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38" name="Google Shape;238;p1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39" name="Google Shape;239;p1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0" name="Google Shape;240;p1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1" name="Google Shape;241;p1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2" name="Google Shape;242;p1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3" name="Google Shape;243;p14"/>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sp>
        <p:nvSpPr>
          <p:cNvPr id="244" name="Google Shape;244;p14"/>
          <p:cNvSpPr/>
          <p:nvPr/>
        </p:nvSpPr>
        <p:spPr>
          <a:xfrm>
            <a:off x="-1" y="4732"/>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245" name="Google Shape;245;p14"/>
          <p:cNvSpPr txBox="1"/>
          <p:nvPr/>
        </p:nvSpPr>
        <p:spPr>
          <a:xfrm>
            <a:off x="6760067" y="3801294"/>
            <a:ext cx="5015027"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62626"/>
              </a:buClr>
              <a:buSzPts val="7200"/>
              <a:buFont typeface="Open Sans"/>
              <a:buNone/>
            </a:pPr>
            <a:r>
              <a:rPr lang="en-US" sz="7200" b="1">
                <a:solidFill>
                  <a:srgbClr val="262626"/>
                </a:solidFill>
                <a:latin typeface="Open Sans"/>
                <a:ea typeface="Open Sans"/>
                <a:cs typeface="Open Sans"/>
                <a:sym typeface="Open Sans"/>
              </a:rPr>
              <a:t>Thank You</a:t>
            </a:r>
            <a:endParaRPr/>
          </a:p>
        </p:txBody>
      </p:sp>
      <p:grpSp>
        <p:nvGrpSpPr>
          <p:cNvPr id="246" name="Google Shape;246;p14"/>
          <p:cNvGrpSpPr/>
          <p:nvPr/>
        </p:nvGrpSpPr>
        <p:grpSpPr>
          <a:xfrm>
            <a:off x="2493994" y="2493927"/>
            <a:ext cx="3549856" cy="3683090"/>
            <a:chOff x="1430872" y="1152875"/>
            <a:chExt cx="1727088" cy="1727088"/>
          </a:xfrm>
        </p:grpSpPr>
        <p:sp>
          <p:nvSpPr>
            <p:cNvPr id="247" name="Google Shape;247;p14"/>
            <p:cNvSpPr/>
            <p:nvPr/>
          </p:nvSpPr>
          <p:spPr>
            <a:xfrm>
              <a:off x="1430872" y="1152875"/>
              <a:ext cx="1727088" cy="1727088"/>
            </a:xfrm>
            <a:prstGeom prst="ellipse">
              <a:avLst/>
            </a:prstGeom>
            <a:solidFill>
              <a:srgbClr val="7EC7E8"/>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pic>
          <p:nvPicPr>
            <p:cNvPr id="248" name="Google Shape;248;p14"/>
            <p:cNvPicPr preferRelativeResize="0"/>
            <p:nvPr/>
          </p:nvPicPr>
          <p:blipFill rotWithShape="1">
            <a:blip r:embed="rId2">
              <a:alphaModFix/>
            </a:blip>
            <a:srcRect/>
            <a:stretch/>
          </p:blipFill>
          <p:spPr>
            <a:xfrm>
              <a:off x="1657008" y="1588960"/>
              <a:ext cx="1322414" cy="860188"/>
            </a:xfrm>
            <a:prstGeom prst="rect">
              <a:avLst/>
            </a:prstGeom>
            <a:noFill/>
            <a:ln>
              <a:noFill/>
            </a:ln>
          </p:spPr>
        </p:pic>
      </p:grpSp>
      <p:pic>
        <p:nvPicPr>
          <p:cNvPr id="249" name="Google Shape;249;p14"/>
          <p:cNvPicPr preferRelativeResize="0"/>
          <p:nvPr/>
        </p:nvPicPr>
        <p:blipFill rotWithShape="1">
          <a:blip r:embed="rId3">
            <a:alphaModFix/>
          </a:blip>
          <a:srcRect/>
          <a:stretch/>
        </p:blipFill>
        <p:spPr>
          <a:xfrm>
            <a:off x="13413430" y="174759"/>
            <a:ext cx="2673811" cy="771649"/>
          </a:xfrm>
          <a:prstGeom prst="rect">
            <a:avLst/>
          </a:prstGeom>
          <a:noFill/>
          <a:ln>
            <a:noFill/>
          </a:ln>
        </p:spPr>
      </p:pic>
    </p:spTree>
    <p:extLst>
      <p:ext uri="{BB962C8B-B14F-4D97-AF65-F5344CB8AC3E}">
        <p14:creationId xmlns:p14="http://schemas.microsoft.com/office/powerpoint/2010/main" val="310633475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Objctive">
  <p:cSld name="Objctive">
    <p:spTree>
      <p:nvGrpSpPr>
        <p:cNvPr id="1" name="Shape 250"/>
        <p:cNvGrpSpPr/>
        <p:nvPr/>
      </p:nvGrpSpPr>
      <p:grpSpPr>
        <a:xfrm>
          <a:off x="0" y="0"/>
          <a:ext cx="0" cy="0"/>
          <a:chOff x="0" y="0"/>
          <a:chExt cx="0" cy="0"/>
        </a:xfrm>
      </p:grpSpPr>
      <p:sp>
        <p:nvSpPr>
          <p:cNvPr id="251" name="Google Shape;251;p15"/>
          <p:cNvSpPr/>
          <p:nvPr/>
        </p:nvSpPr>
        <p:spPr>
          <a:xfrm>
            <a:off x="10439798" y="-4724"/>
            <a:ext cx="166412"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52" name="Google Shape;252;p15"/>
          <p:cNvSpPr txBox="1">
            <a:spLocks noGrp="1"/>
          </p:cNvSpPr>
          <p:nvPr>
            <p:ph type="body" idx="1"/>
          </p:nvPr>
        </p:nvSpPr>
        <p:spPr>
          <a:xfrm>
            <a:off x="2" y="190279"/>
            <a:ext cx="13306559" cy="670312"/>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3" name="Google Shape;253;p15"/>
          <p:cNvSpPr txBox="1">
            <a:spLocks noGrp="1"/>
          </p:cNvSpPr>
          <p:nvPr>
            <p:ph type="body" idx="2"/>
          </p:nvPr>
        </p:nvSpPr>
        <p:spPr>
          <a:xfrm>
            <a:off x="4089699" y="1242018"/>
            <a:ext cx="11814231" cy="7268479"/>
          </a:xfrm>
          <a:prstGeom prst="rect">
            <a:avLst/>
          </a:prstGeom>
          <a:noFill/>
          <a:ln>
            <a:noFill/>
          </a:ln>
        </p:spPr>
        <p:txBody>
          <a:bodyPr spcFirstLastPara="1" wrap="square" lIns="91425" tIns="91425" rIns="91425" bIns="91425" anchor="t" anchorCtr="0"/>
          <a:lstStyle>
            <a:lvl1pPr marL="457200" marR="0" lvl="0" indent="-406400" algn="l" rtl="0">
              <a:lnSpc>
                <a:spcPct val="15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54" name="Google Shape;254;p15"/>
          <p:cNvPicPr preferRelativeResize="0"/>
          <p:nvPr/>
        </p:nvPicPr>
        <p:blipFill rotWithShape="1">
          <a:blip r:embed="rId2">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14342581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ontent page">
  <p:cSld name="Content page">
    <p:spTree>
      <p:nvGrpSpPr>
        <p:cNvPr id="1" name="Shape 255"/>
        <p:cNvGrpSpPr/>
        <p:nvPr/>
      </p:nvGrpSpPr>
      <p:grpSpPr>
        <a:xfrm>
          <a:off x="0" y="0"/>
          <a:ext cx="0" cy="0"/>
          <a:chOff x="0" y="0"/>
          <a:chExt cx="0" cy="0"/>
        </a:xfrm>
      </p:grpSpPr>
      <p:sp>
        <p:nvSpPr>
          <p:cNvPr id="256" name="Google Shape;256;p16"/>
          <p:cNvSpPr/>
          <p:nvPr/>
        </p:nvSpPr>
        <p:spPr>
          <a:xfrm>
            <a:off x="10439798" y="-4724"/>
            <a:ext cx="166412"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57" name="Google Shape;257;p16"/>
          <p:cNvSpPr txBox="1">
            <a:spLocks noGrp="1"/>
          </p:cNvSpPr>
          <p:nvPr>
            <p:ph type="body" idx="1"/>
          </p:nvPr>
        </p:nvSpPr>
        <p:spPr>
          <a:xfrm>
            <a:off x="364903" y="1250986"/>
            <a:ext cx="15528769" cy="497447"/>
          </a:xfrm>
          <a:prstGeom prst="rect">
            <a:avLst/>
          </a:prstGeom>
          <a:noFill/>
          <a:ln>
            <a:noFill/>
          </a:ln>
        </p:spPr>
        <p:txBody>
          <a:bodyPr spcFirstLastPara="1" wrap="square" lIns="91425" tIns="91425" rIns="91425" bIns="91425" anchor="t" anchorCtr="0"/>
          <a:lstStyle>
            <a:lvl1pPr marL="457200" marR="0" lvl="0" indent="-228600" algn="l" rtl="0">
              <a:lnSpc>
                <a:spcPct val="100000"/>
              </a:lnSpc>
              <a:spcBef>
                <a:spcPts val="10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8" name="Google Shape;258;p16"/>
          <p:cNvSpPr txBox="1">
            <a:spLocks noGrp="1"/>
          </p:cNvSpPr>
          <p:nvPr>
            <p:ph type="body" idx="2"/>
          </p:nvPr>
        </p:nvSpPr>
        <p:spPr>
          <a:xfrm>
            <a:off x="2" y="190279"/>
            <a:ext cx="13306559" cy="670312"/>
          </a:xfrm>
          <a:prstGeom prst="rect">
            <a:avLst/>
          </a:prstGeom>
          <a:noFill/>
          <a:ln>
            <a:noFill/>
          </a:ln>
        </p:spPr>
        <p:txBody>
          <a:bodyPr spcFirstLastPara="1" wrap="square" lIns="91425" tIns="91425" rIns="91425" bIns="91425" anchor="ctr" anchorCtr="0"/>
          <a:lstStyle>
            <a:lvl1pPr marL="457200" marR="0" lvl="0" indent="-22860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L="914400" marR="0" lvl="1" indent="-228600"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2pPr>
            <a:lvl3pPr marL="1371600" marR="0" lvl="2" indent="-228600"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3pPr>
            <a:lvl4pPr marL="1828800" marR="0" lvl="3"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4pPr>
            <a:lvl5pPr marL="2286000" marR="0" lvl="4" indent="-228600" algn="l" rtl="0">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9" name="Google Shape;259;p16"/>
          <p:cNvSpPr txBox="1">
            <a:spLocks noGrp="1"/>
          </p:cNvSpPr>
          <p:nvPr>
            <p:ph type="body" idx="3"/>
          </p:nvPr>
        </p:nvSpPr>
        <p:spPr>
          <a:xfrm>
            <a:off x="364903" y="2031140"/>
            <a:ext cx="15528769" cy="6145707"/>
          </a:xfrm>
          <a:prstGeom prst="rect">
            <a:avLst/>
          </a:prstGeom>
          <a:noFill/>
          <a:ln>
            <a:noFill/>
          </a:ln>
        </p:spPr>
        <p:txBody>
          <a:bodyPr spcFirstLastPara="1" wrap="square" lIns="91425" tIns="91425" rIns="91425" bIns="91425" anchor="t" anchorCtr="0"/>
          <a:lstStyle>
            <a:lvl1pPr marL="457200" marR="0" lvl="0" indent="-406400" algn="l" rtl="0">
              <a:lnSpc>
                <a:spcPct val="100000"/>
              </a:lnSpc>
              <a:spcBef>
                <a:spcPts val="1333"/>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260" name="Google Shape;260;p16"/>
          <p:cNvPicPr preferRelativeResize="0"/>
          <p:nvPr/>
        </p:nvPicPr>
        <p:blipFill rotWithShape="1">
          <a:blip r:embed="rId2">
            <a:alphaModFix/>
          </a:blip>
          <a:srcRect/>
          <a:stretch/>
        </p:blipFill>
        <p:spPr>
          <a:xfrm>
            <a:off x="0" y="0"/>
            <a:ext cx="16256000" cy="9144000"/>
          </a:xfrm>
          <a:prstGeom prst="rect">
            <a:avLst/>
          </a:prstGeom>
          <a:noFill/>
          <a:ln>
            <a:noFill/>
          </a:ln>
        </p:spPr>
      </p:pic>
    </p:spTree>
    <p:extLst>
      <p:ext uri="{BB962C8B-B14F-4D97-AF65-F5344CB8AC3E}">
        <p14:creationId xmlns:p14="http://schemas.microsoft.com/office/powerpoint/2010/main" val="114860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19717" y="486834"/>
            <a:ext cx="140208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19718" y="2241551"/>
            <a:ext cx="6877049"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4" name="Content Placeholder 3"/>
          <p:cNvSpPr>
            <a:spLocks noGrp="1"/>
          </p:cNvSpPr>
          <p:nvPr>
            <p:ph sz="half" idx="2"/>
          </p:nvPr>
        </p:nvSpPr>
        <p:spPr>
          <a:xfrm>
            <a:off x="1119718" y="3340100"/>
            <a:ext cx="6877049"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229600" y="2241551"/>
            <a:ext cx="6910917"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Edit Master text styles</a:t>
            </a:r>
          </a:p>
        </p:txBody>
      </p:sp>
      <p:sp>
        <p:nvSpPr>
          <p:cNvPr id="6" name="Content Placeholder 5"/>
          <p:cNvSpPr>
            <a:spLocks noGrp="1"/>
          </p:cNvSpPr>
          <p:nvPr>
            <p:ph sz="quarter" idx="4"/>
          </p:nvPr>
        </p:nvSpPr>
        <p:spPr>
          <a:xfrm>
            <a:off x="8229600" y="3340100"/>
            <a:ext cx="6910917" cy="491278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2860950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4294522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903172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a:t>Click to edit Master title style</a:t>
            </a:r>
            <a:endParaRPr lang="en-US" dirty="0"/>
          </a:p>
        </p:txBody>
      </p:sp>
      <p:sp>
        <p:nvSpPr>
          <p:cNvPr id="3" name="Content Placeholder 2"/>
          <p:cNvSpPr>
            <a:spLocks noGrp="1"/>
          </p:cNvSpPr>
          <p:nvPr>
            <p:ph idx="1"/>
          </p:nvPr>
        </p:nvSpPr>
        <p:spPr>
          <a:xfrm>
            <a:off x="6910917" y="1316567"/>
            <a:ext cx="8229600"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19946214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9718" y="609600"/>
            <a:ext cx="5242983" cy="2133600"/>
          </a:xfrm>
        </p:spPr>
        <p:txBody>
          <a:bodyPr anchor="b"/>
          <a:lstStyle>
            <a:lvl1pPr>
              <a:defRPr sz="4267"/>
            </a:lvl1pPr>
          </a:lstStyle>
          <a:p>
            <a:r>
              <a:rPr lang="en-US"/>
              <a:t>Click to edit Master title style</a:t>
            </a:r>
            <a:endParaRPr lang="en-US" dirty="0"/>
          </a:p>
        </p:txBody>
      </p:sp>
      <p:sp>
        <p:nvSpPr>
          <p:cNvPr id="3" name="Picture Placeholder 2"/>
          <p:cNvSpPr>
            <a:spLocks noGrp="1" noChangeAspect="1"/>
          </p:cNvSpPr>
          <p:nvPr>
            <p:ph type="pic" idx="1"/>
          </p:nvPr>
        </p:nvSpPr>
        <p:spPr>
          <a:xfrm>
            <a:off x="6910917" y="1316567"/>
            <a:ext cx="8229600" cy="6498167"/>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dirty="0"/>
              <a:t>Click icon to add picture</a:t>
            </a:r>
          </a:p>
        </p:txBody>
      </p:sp>
      <p:sp>
        <p:nvSpPr>
          <p:cNvPr id="4" name="Text Placeholder 3"/>
          <p:cNvSpPr>
            <a:spLocks noGrp="1"/>
          </p:cNvSpPr>
          <p:nvPr>
            <p:ph type="body" sz="half" idx="2"/>
          </p:nvPr>
        </p:nvSpPr>
        <p:spPr>
          <a:xfrm>
            <a:off x="1119718" y="2743200"/>
            <a:ext cx="52429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49D6184-FD4F-4AB4-9DE3-02949B68EE01}" type="slidenum">
              <a:rPr lang="en-US" smtClean="0"/>
              <a:t>‹#›</a:t>
            </a:fld>
            <a:endParaRPr lang="en-US" dirty="0"/>
          </a:p>
        </p:txBody>
      </p:sp>
    </p:spTree>
    <p:extLst>
      <p:ext uri="{BB962C8B-B14F-4D97-AF65-F5344CB8AC3E}">
        <p14:creationId xmlns:p14="http://schemas.microsoft.com/office/powerpoint/2010/main" val="3955225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theme" Target="../theme/theme2.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17600" y="486834"/>
            <a:ext cx="140208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17600" y="2434167"/>
            <a:ext cx="14020800" cy="580178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7600" y="8475134"/>
            <a:ext cx="36576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5384800" y="8475134"/>
            <a:ext cx="54864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1480800" y="8475134"/>
            <a:ext cx="36576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B49D6184-FD4F-4AB4-9DE3-02949B68EE01}" type="slidenum">
              <a:rPr lang="en-US" smtClean="0"/>
              <a:t>‹#›</a:t>
            </a:fld>
            <a:endParaRPr lang="en-US" dirty="0"/>
          </a:p>
        </p:txBody>
      </p:sp>
    </p:spTree>
    <p:extLst>
      <p:ext uri="{BB962C8B-B14F-4D97-AF65-F5344CB8AC3E}">
        <p14:creationId xmlns:p14="http://schemas.microsoft.com/office/powerpoint/2010/main" val="3911187772"/>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94" r:id="rId12"/>
    <p:sldLayoutId id="2147483671" r:id="rId13"/>
    <p:sldLayoutId id="2147483670" r:id="rId14"/>
    <p:sldLayoutId id="2147483696" r:id="rId15"/>
    <p:sldLayoutId id="2147483697" r:id="rId16"/>
    <p:sldLayoutId id="2147483699" r:id="rId17"/>
    <p:sldLayoutId id="2147483732" r:id="rId18"/>
    <p:sldLayoutId id="2147483733" r:id="rId19"/>
    <p:sldLayoutId id="2147483731" r:id="rId20"/>
    <p:sldLayoutId id="2147483700" r:id="rId21"/>
    <p:sldLayoutId id="2147483707" r:id="rId22"/>
    <p:sldLayoutId id="2147483708" r:id="rId23"/>
    <p:sldLayoutId id="2147483724" r:id="rId24"/>
    <p:sldLayoutId id="2147483725" r:id="rId25"/>
    <p:sldLayoutId id="2147483726" r:id="rId26"/>
    <p:sldLayoutId id="2147483729" r:id="rId27"/>
    <p:sldLayoutId id="2147483727" r:id="rId28"/>
    <p:sldLayoutId id="2147483730" r:id="rId29"/>
    <p:sldLayoutId id="2147483728" r:id="rId30"/>
  </p:sldLayoutIdLst>
  <p:hf sldNum="0"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117600" y="487363"/>
            <a:ext cx="14020801" cy="1766887"/>
          </a:xfrm>
          <a:prstGeom prst="rect">
            <a:avLst/>
          </a:prstGeom>
          <a:noFill/>
          <a:ln>
            <a:noFill/>
          </a:ln>
        </p:spPr>
        <p:txBody>
          <a:bodyPr spcFirstLastPara="1" wrap="square" lIns="91425" tIns="91425" rIns="91425" bIns="91425"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117600" y="2433638"/>
            <a:ext cx="14020801" cy="5802312"/>
          </a:xfrm>
          <a:prstGeom prst="rect">
            <a:avLst/>
          </a:prstGeom>
          <a:noFill/>
          <a:ln>
            <a:noFill/>
          </a:ln>
        </p:spPr>
        <p:txBody>
          <a:bodyPr spcFirstLastPara="1" wrap="square" lIns="91425" tIns="91425" rIns="91425" bIns="91425"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117600" y="8475663"/>
            <a:ext cx="3657600" cy="48577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5384800" y="8475663"/>
            <a:ext cx="5486400" cy="485775"/>
          </a:xfrm>
          <a:prstGeom prst="rect">
            <a:avLst/>
          </a:prstGeom>
          <a:noFill/>
          <a:ln>
            <a:noFill/>
          </a:ln>
        </p:spPr>
        <p:txBody>
          <a:bodyPr spcFirstLastPara="1" wrap="square" lIns="91425" tIns="91425" rIns="91425" bIns="91425"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11480800" y="8475663"/>
            <a:ext cx="3657600" cy="4857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712508428"/>
      </p:ext>
    </p:extLst>
  </p:cSld>
  <p:clrMap bg1="lt1" tx1="dk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5.png"/><Relationship Id="rId7" Type="http://schemas.openxmlformats.org/officeDocument/2006/relationships/image" Target="../media/image31.png"/><Relationship Id="rId2" Type="http://schemas.openxmlformats.org/officeDocument/2006/relationships/notesSlide" Target="../notesSlides/notesSlide9.xml"/><Relationship Id="rId1" Type="http://schemas.openxmlformats.org/officeDocument/2006/relationships/slideLayout" Target="../slideLayouts/slideLayout22.xml"/><Relationship Id="rId6" Type="http://schemas.openxmlformats.org/officeDocument/2006/relationships/image" Target="../media/image30.png"/><Relationship Id="rId5" Type="http://schemas.openxmlformats.org/officeDocument/2006/relationships/image" Target="../media/image29.jpeg"/><Relationship Id="rId10" Type="http://schemas.microsoft.com/office/2007/relationships/hdphoto" Target="../media/hdphoto2.wdp"/><Relationship Id="rId4" Type="http://schemas.openxmlformats.org/officeDocument/2006/relationships/image" Target="../media/image28.jpeg"/><Relationship Id="rId9" Type="http://schemas.openxmlformats.org/officeDocument/2006/relationships/image" Target="../media/image3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2.xml"/><Relationship Id="rId5" Type="http://schemas.microsoft.com/office/2007/relationships/hdphoto" Target="../media/hdphoto3.wdp"/><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22.xml"/><Relationship Id="rId6" Type="http://schemas.openxmlformats.org/officeDocument/2006/relationships/image" Target="../media/image37.png"/><Relationship Id="rId5" Type="http://schemas.openxmlformats.org/officeDocument/2006/relationships/image" Target="../media/image5.png"/><Relationship Id="rId4" Type="http://schemas.openxmlformats.org/officeDocument/2006/relationships/image" Target="../media/image36.png"/></Relationships>
</file>

<file path=ppt/slides/_rels/slide15.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5.png"/><Relationship Id="rId7"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22.xml"/><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5.png"/><Relationship Id="rId7"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2.xml"/><Relationship Id="rId6" Type="http://schemas.openxmlformats.org/officeDocument/2006/relationships/hyperlink" Target="https://en.wikipedia.org/wiki/Eigendecomposition_of_a_matrix" TargetMode="External"/><Relationship Id="rId5" Type="http://schemas.openxmlformats.org/officeDocument/2006/relationships/image" Target="../media/image43.png"/><Relationship Id="rId4"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2.xml"/><Relationship Id="rId6" Type="http://schemas.openxmlformats.org/officeDocument/2006/relationships/image" Target="../media/image44.png"/><Relationship Id="rId5" Type="http://schemas.openxmlformats.org/officeDocument/2006/relationships/image" Target="../media/image45.png"/><Relationship Id="rId4" Type="http://schemas.openxmlformats.org/officeDocument/2006/relationships/image" Target="../media/image410.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2.xml"/><Relationship Id="rId5" Type="http://schemas.openxmlformats.org/officeDocument/2006/relationships/image" Target="../media/image48.png"/><Relationship Id="rId4" Type="http://schemas.openxmlformats.org/officeDocument/2006/relationships/image" Target="../media/image47.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hyperlink" Target="http://scikit-learn.org/stable/auto_examples/datasets/plot_digits_last_image.html" TargetMode="External"/><Relationship Id="rId2" Type="http://schemas.openxmlformats.org/officeDocument/2006/relationships/notesSlide" Target="../notesSlides/notesSlide19.xml"/><Relationship Id="rId1" Type="http://schemas.openxmlformats.org/officeDocument/2006/relationships/slideLayout" Target="../slideLayouts/slideLayout33.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2.xml"/><Relationship Id="rId4" Type="http://schemas.openxmlformats.org/officeDocument/2006/relationships/image" Target="../media/image4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2.xml"/><Relationship Id="rId4" Type="http://schemas.openxmlformats.org/officeDocument/2006/relationships/image" Target="../media/image50.png"/></Relationships>
</file>

<file path=ppt/slides/_rels/slide24.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5.png"/><Relationship Id="rId7" Type="http://schemas.openxmlformats.org/officeDocument/2006/relationships/image" Target="../media/image40.svg"/><Relationship Id="rId2" Type="http://schemas.openxmlformats.org/officeDocument/2006/relationships/notesSlide" Target="../notesSlides/notesSlide22.xml"/><Relationship Id="rId1" Type="http://schemas.openxmlformats.org/officeDocument/2006/relationships/slideLayout" Target="../slideLayouts/slideLayout22.xml"/><Relationship Id="rId6" Type="http://schemas.openxmlformats.org/officeDocument/2006/relationships/image" Target="../media/image39.png"/><Relationship Id="rId5" Type="http://schemas.openxmlformats.org/officeDocument/2006/relationships/image" Target="../media/image51.png"/><Relationship Id="rId4" Type="http://schemas.openxmlformats.org/officeDocument/2006/relationships/image" Target="../media/image49.png"/><Relationship Id="rId9" Type="http://schemas.openxmlformats.org/officeDocument/2006/relationships/image" Target="../media/image42.sv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4.xml"/><Relationship Id="rId1" Type="http://schemas.openxmlformats.org/officeDocument/2006/relationships/slideLayout" Target="../slideLayouts/slideLayout22.xml"/><Relationship Id="rId5" Type="http://schemas.openxmlformats.org/officeDocument/2006/relationships/image" Target="../media/image5.png"/><Relationship Id="rId4" Type="http://schemas.openxmlformats.org/officeDocument/2006/relationships/image" Target="../media/image56.png"/></Relationships>
</file>

<file path=ppt/slides/_rels/slide27.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57.png"/><Relationship Id="rId7" Type="http://schemas.openxmlformats.org/officeDocument/2006/relationships/image" Target="../media/image60.png"/><Relationship Id="rId2" Type="http://schemas.openxmlformats.org/officeDocument/2006/relationships/notesSlide" Target="../notesSlides/notesSlide25.xml"/><Relationship Id="rId1" Type="http://schemas.openxmlformats.org/officeDocument/2006/relationships/slideLayout" Target="../slideLayouts/slideLayout22.xml"/><Relationship Id="rId6" Type="http://schemas.openxmlformats.org/officeDocument/2006/relationships/image" Target="../media/image61.png"/><Relationship Id="rId5" Type="http://schemas.openxmlformats.org/officeDocument/2006/relationships/image" Target="../media/image58.png"/><Relationship Id="rId4" Type="http://schemas.openxmlformats.org/officeDocument/2006/relationships/image" Target="../media/image59.png"/></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26.xml"/><Relationship Id="rId1" Type="http://schemas.openxmlformats.org/officeDocument/2006/relationships/slideLayout" Target="../slideLayouts/slideLayout22.xml"/><Relationship Id="rId6" Type="http://schemas.openxmlformats.org/officeDocument/2006/relationships/image" Target="../media/image5.png"/><Relationship Id="rId5" Type="http://schemas.openxmlformats.org/officeDocument/2006/relationships/image" Target="../media/image64.png"/><Relationship Id="rId4" Type="http://schemas.openxmlformats.org/officeDocument/2006/relationships/image" Target="../media/image6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hyperlink" Target="http://scikit-learn.org/stable/auto_examples/datasets/plot_digits_last_image.html" TargetMode="External"/><Relationship Id="rId2" Type="http://schemas.openxmlformats.org/officeDocument/2006/relationships/notesSlide" Target="../notesSlides/notesSlide28.xml"/><Relationship Id="rId1" Type="http://schemas.openxmlformats.org/officeDocument/2006/relationships/slideLayout" Target="../slideLayouts/slideLayout33.xml"/></Relationships>
</file>

<file path=ppt/slides/_rels/slide3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33.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5.png"/><Relationship Id="rId1" Type="http://schemas.openxmlformats.org/officeDocument/2006/relationships/slideLayout" Target="../slideLayouts/slideLayout22.xml"/></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2.xml"/><Relationship Id="rId4" Type="http://schemas.openxmlformats.org/officeDocument/2006/relationships/image" Target="../media/image68.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0.xml"/><Relationship Id="rId1" Type="http://schemas.openxmlformats.org/officeDocument/2006/relationships/slideLayout" Target="../slideLayouts/slideLayout24.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9.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4.xml"/><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2.xml"/><Relationship Id="rId5" Type="http://schemas.openxmlformats.org/officeDocument/2006/relationships/image" Target="../media/image25.png"/><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2.xml"/><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2.xml"/><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3687281" y="3289822"/>
            <a:ext cx="9486278" cy="387798"/>
          </a:xfrm>
        </p:spPr>
        <p:txBody>
          <a:bodyPr/>
          <a:lstStyle/>
          <a:p>
            <a:pPr lvl="0">
              <a:spcBef>
                <a:spcPts val="0"/>
              </a:spcBef>
              <a:buClr>
                <a:srgbClr val="3F3F3F"/>
              </a:buClr>
              <a:buSzPct val="25000"/>
            </a:pPr>
            <a:r>
              <a:rPr lang="en-US" dirty="0">
                <a:solidFill>
                  <a:srgbClr val="3F3F3F"/>
                </a:solidFill>
                <a:latin typeface="Open Sans"/>
                <a:ea typeface="Open Sans"/>
                <a:cs typeface="Open Sans"/>
                <a:sym typeface="Open Sans"/>
              </a:rPr>
              <a:t>Lesson 4: Feature Engineering</a:t>
            </a:r>
          </a:p>
        </p:txBody>
      </p:sp>
      <p:sp>
        <p:nvSpPr>
          <p:cNvPr id="2" name="Text Placeholder 1"/>
          <p:cNvSpPr>
            <a:spLocks noGrp="1"/>
          </p:cNvSpPr>
          <p:nvPr>
            <p:ph type="body" sz="quarter" idx="10"/>
          </p:nvPr>
        </p:nvSpPr>
        <p:spPr>
          <a:xfrm>
            <a:off x="3687281" y="2625331"/>
            <a:ext cx="9486278" cy="443198"/>
          </a:xfrm>
        </p:spPr>
        <p:txBody>
          <a:bodyPr/>
          <a:lstStyle/>
          <a:p>
            <a:r>
              <a:rPr lang="en-US" dirty="0"/>
              <a:t>Machine Learning</a:t>
            </a:r>
          </a:p>
        </p:txBody>
      </p:sp>
    </p:spTree>
    <p:extLst>
      <p:ext uri="{BB962C8B-B14F-4D97-AF65-F5344CB8AC3E}">
        <p14:creationId xmlns:p14="http://schemas.microsoft.com/office/powerpoint/2010/main" val="9153230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7D74682-681D-4294-ABBB-827A99D392D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E</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xample</a:t>
            </a:r>
          </a:p>
        </p:txBody>
      </p:sp>
      <p:pic>
        <p:nvPicPr>
          <p:cNvPr id="4" name="Shape 375">
            <a:extLst>
              <a:ext uri="{FF2B5EF4-FFF2-40B4-BE49-F238E27FC236}">
                <a16:creationId xmlns:a16="http://schemas.microsoft.com/office/drawing/2014/main" id="{12E5ECEB-E25E-4146-A59F-2DDEB90C9AC7}"/>
              </a:ext>
            </a:extLst>
          </p:cNvPr>
          <p:cNvPicPr preferRelativeResize="0"/>
          <p:nvPr/>
        </p:nvPicPr>
        <p:blipFill rotWithShape="1">
          <a:blip r:embed="rId3">
            <a:alphaModFix/>
          </a:blip>
          <a:srcRect/>
          <a:stretch/>
        </p:blipFill>
        <p:spPr>
          <a:xfrm>
            <a:off x="7412922" y="829986"/>
            <a:ext cx="1544187" cy="253919"/>
          </a:xfrm>
          <a:prstGeom prst="rect">
            <a:avLst/>
          </a:prstGeom>
          <a:noFill/>
          <a:ln>
            <a:noFill/>
          </a:ln>
        </p:spPr>
      </p:pic>
      <p:sp>
        <p:nvSpPr>
          <p:cNvPr id="6" name="Rectangle: Rounded Corners 5">
            <a:extLst>
              <a:ext uri="{FF2B5EF4-FFF2-40B4-BE49-F238E27FC236}">
                <a16:creationId xmlns:a16="http://schemas.microsoft.com/office/drawing/2014/main" id="{E8E0EAF7-869F-4B58-B75B-7B8B9E628C84}"/>
              </a:ext>
            </a:extLst>
          </p:cNvPr>
          <p:cNvSpPr/>
          <p:nvPr/>
        </p:nvSpPr>
        <p:spPr>
          <a:xfrm>
            <a:off x="2466840" y="1507073"/>
            <a:ext cx="11436350" cy="702564"/>
          </a:xfrm>
          <a:prstGeom prst="roundRect">
            <a:avLst/>
          </a:prstGeom>
          <a:solidFill>
            <a:srgbClr val="BDD7EE"/>
          </a:solid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The relationship between observable variables and observable outcome: sales</a:t>
            </a:r>
          </a:p>
        </p:txBody>
      </p:sp>
      <p:grpSp>
        <p:nvGrpSpPr>
          <p:cNvPr id="28" name="Group 27">
            <a:extLst>
              <a:ext uri="{FF2B5EF4-FFF2-40B4-BE49-F238E27FC236}">
                <a16:creationId xmlns:a16="http://schemas.microsoft.com/office/drawing/2014/main" id="{E05A7C7D-DF99-48A9-AF45-21362DA1ED73}"/>
              </a:ext>
            </a:extLst>
          </p:cNvPr>
          <p:cNvGrpSpPr/>
          <p:nvPr/>
        </p:nvGrpSpPr>
        <p:grpSpPr>
          <a:xfrm>
            <a:off x="1733990" y="2638188"/>
            <a:ext cx="12354884" cy="5506238"/>
            <a:chOff x="1536697" y="1680593"/>
            <a:chExt cx="6070606" cy="2705505"/>
          </a:xfrm>
        </p:grpSpPr>
        <p:grpSp>
          <p:nvGrpSpPr>
            <p:cNvPr id="29" name="Group 28">
              <a:extLst>
                <a:ext uri="{FF2B5EF4-FFF2-40B4-BE49-F238E27FC236}">
                  <a16:creationId xmlns:a16="http://schemas.microsoft.com/office/drawing/2014/main" id="{13D876E6-8857-4AAC-9407-E7487A5E00A0}"/>
                </a:ext>
              </a:extLst>
            </p:cNvPr>
            <p:cNvGrpSpPr/>
            <p:nvPr/>
          </p:nvGrpSpPr>
          <p:grpSpPr>
            <a:xfrm>
              <a:off x="1536697" y="1680593"/>
              <a:ext cx="6070606" cy="2457450"/>
              <a:chOff x="1301744" y="1485900"/>
              <a:chExt cx="6070606" cy="2457450"/>
            </a:xfrm>
          </p:grpSpPr>
          <p:sp>
            <p:nvSpPr>
              <p:cNvPr id="40" name="Rectangle: Rounded Corners 39">
                <a:extLst>
                  <a:ext uri="{FF2B5EF4-FFF2-40B4-BE49-F238E27FC236}">
                    <a16:creationId xmlns:a16="http://schemas.microsoft.com/office/drawing/2014/main" id="{E53D30A8-B0EF-4E6D-8D65-D955B47029A0}"/>
                  </a:ext>
                </a:extLst>
              </p:cNvPr>
              <p:cNvSpPr/>
              <p:nvPr/>
            </p:nvSpPr>
            <p:spPr bwMode="auto">
              <a:xfrm>
                <a:off x="2057400" y="1485900"/>
                <a:ext cx="1543050" cy="914400"/>
              </a:xfrm>
              <a:prstGeom prst="roundRect">
                <a:avLst>
                  <a:gd name="adj" fmla="val 5676"/>
                </a:avLst>
              </a:prstGeom>
              <a:solidFill>
                <a:schemeClr val="accent1">
                  <a:lumMod val="60000"/>
                  <a:lumOff val="40000"/>
                </a:schemeClr>
              </a:solidFill>
              <a:ln w="28575"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171450">
                  <a:spcBef>
                    <a:spcPct val="20000"/>
                  </a:spcBef>
                  <a:buClr>
                    <a:srgbClr val="FF0000"/>
                  </a:buClr>
                </a:pPr>
                <a:endParaRPr lang="en-US" sz="1350" dirty="0">
                  <a:latin typeface="Gill Sans" panose="020B0702020104020203" pitchFamily="34" charset="0"/>
                </a:endParaRPr>
              </a:p>
              <a:p>
                <a:pPr algn="ctr" defTabSz="171450">
                  <a:spcBef>
                    <a:spcPct val="20000"/>
                  </a:spcBef>
                  <a:buClr>
                    <a:srgbClr val="FF0000"/>
                  </a:buClr>
                </a:pPr>
                <a:endParaRPr lang="en-US" sz="1050" dirty="0">
                  <a:solidFill>
                    <a:schemeClr val="bg1"/>
                  </a:solidFill>
                  <a:latin typeface="Gill Sans" panose="020B0702020104020203" pitchFamily="34" charset="0"/>
                </a:endParaRPr>
              </a:p>
            </p:txBody>
          </p:sp>
          <p:sp>
            <p:nvSpPr>
              <p:cNvPr id="41" name="Rectangle: Rounded Corners 40">
                <a:extLst>
                  <a:ext uri="{FF2B5EF4-FFF2-40B4-BE49-F238E27FC236}">
                    <a16:creationId xmlns:a16="http://schemas.microsoft.com/office/drawing/2014/main" id="{8FD508A3-A426-4E2F-8F20-1727B07F0306}"/>
                  </a:ext>
                </a:extLst>
              </p:cNvPr>
              <p:cNvSpPr/>
              <p:nvPr/>
            </p:nvSpPr>
            <p:spPr bwMode="auto">
              <a:xfrm>
                <a:off x="5200650" y="1485900"/>
                <a:ext cx="1543050" cy="914400"/>
              </a:xfrm>
              <a:prstGeom prst="roundRect">
                <a:avLst>
                  <a:gd name="adj" fmla="val 4383"/>
                </a:avLst>
              </a:prstGeom>
              <a:solidFill>
                <a:schemeClr val="accent2">
                  <a:lumMod val="60000"/>
                  <a:lumOff val="40000"/>
                </a:schemeClr>
              </a:solidFill>
              <a:ln w="28575"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171450">
                  <a:spcBef>
                    <a:spcPct val="20000"/>
                  </a:spcBef>
                  <a:buClr>
                    <a:srgbClr val="FF0000"/>
                  </a:buClr>
                </a:pPr>
                <a:endParaRPr lang="en-US" sz="1350" dirty="0">
                  <a:latin typeface="Gill Sans" panose="020B0702020104020203" pitchFamily="34" charset="0"/>
                </a:endParaRPr>
              </a:p>
              <a:p>
                <a:pPr algn="ctr" defTabSz="171450">
                  <a:spcBef>
                    <a:spcPct val="20000"/>
                  </a:spcBef>
                  <a:buClr>
                    <a:srgbClr val="FF0000"/>
                  </a:buClr>
                </a:pPr>
                <a:endParaRPr lang="en-US" sz="1050" dirty="0">
                  <a:solidFill>
                    <a:schemeClr val="bg1"/>
                  </a:solidFill>
                  <a:latin typeface="Gill Sans" panose="020B0702020104020203" pitchFamily="34" charset="0"/>
                </a:endParaRPr>
              </a:p>
              <a:p>
                <a:pPr algn="ctr" defTabSz="171450">
                  <a:spcBef>
                    <a:spcPct val="20000"/>
                  </a:spcBef>
                  <a:buClr>
                    <a:srgbClr val="FF0000"/>
                  </a:buClr>
                </a:pPr>
                <a:endParaRPr lang="en-US" sz="1050" dirty="0">
                  <a:solidFill>
                    <a:schemeClr val="bg1"/>
                  </a:solidFill>
                  <a:latin typeface="Gill Sans" panose="020B0702020104020203" pitchFamily="34" charset="0"/>
                </a:endParaRPr>
              </a:p>
            </p:txBody>
          </p:sp>
          <p:sp>
            <p:nvSpPr>
              <p:cNvPr id="42" name="Rectangle: Rounded Corners 41">
                <a:extLst>
                  <a:ext uri="{FF2B5EF4-FFF2-40B4-BE49-F238E27FC236}">
                    <a16:creationId xmlns:a16="http://schemas.microsoft.com/office/drawing/2014/main" id="{EA89F9AD-D509-4A63-89FD-B1CA78451B14}"/>
                  </a:ext>
                </a:extLst>
              </p:cNvPr>
              <p:cNvSpPr/>
              <p:nvPr/>
            </p:nvSpPr>
            <p:spPr bwMode="auto">
              <a:xfrm>
                <a:off x="1301744" y="3028950"/>
                <a:ext cx="1543050" cy="914400"/>
              </a:xfrm>
              <a:prstGeom prst="roundRect">
                <a:avLst>
                  <a:gd name="adj" fmla="val 5030"/>
                </a:avLst>
              </a:prstGeom>
              <a:solidFill>
                <a:schemeClr val="accent6">
                  <a:lumMod val="60000"/>
                  <a:lumOff val="40000"/>
                </a:schemeClr>
              </a:solidFill>
              <a:ln w="28575"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171450">
                  <a:spcBef>
                    <a:spcPct val="20000"/>
                  </a:spcBef>
                  <a:buClr>
                    <a:srgbClr val="FF0000"/>
                  </a:buClr>
                </a:pPr>
                <a:endParaRPr lang="en-US" sz="1350" dirty="0">
                  <a:latin typeface="Gill Sans" panose="020B0702020104020203" pitchFamily="34" charset="0"/>
                </a:endParaRPr>
              </a:p>
              <a:p>
                <a:pPr algn="ctr" defTabSz="171450">
                  <a:spcBef>
                    <a:spcPct val="20000"/>
                  </a:spcBef>
                  <a:buClr>
                    <a:srgbClr val="FF0000"/>
                  </a:buClr>
                </a:pPr>
                <a:endParaRPr lang="en-US" sz="1050" dirty="0">
                  <a:solidFill>
                    <a:schemeClr val="bg1"/>
                  </a:solidFill>
                  <a:latin typeface="Gill Sans" panose="020B0702020104020203" pitchFamily="34" charset="0"/>
                </a:endParaRPr>
              </a:p>
            </p:txBody>
          </p:sp>
          <p:sp>
            <p:nvSpPr>
              <p:cNvPr id="43" name="Rectangle: Rounded Corners 42">
                <a:extLst>
                  <a:ext uri="{FF2B5EF4-FFF2-40B4-BE49-F238E27FC236}">
                    <a16:creationId xmlns:a16="http://schemas.microsoft.com/office/drawing/2014/main" id="{546794B5-43D2-413F-8568-B6D77B849D04}"/>
                  </a:ext>
                </a:extLst>
              </p:cNvPr>
              <p:cNvSpPr/>
              <p:nvPr/>
            </p:nvSpPr>
            <p:spPr bwMode="auto">
              <a:xfrm>
                <a:off x="5829300" y="3028950"/>
                <a:ext cx="1543050" cy="914400"/>
              </a:xfrm>
              <a:prstGeom prst="roundRect">
                <a:avLst>
                  <a:gd name="adj" fmla="val 4383"/>
                </a:avLst>
              </a:prstGeom>
              <a:solidFill>
                <a:schemeClr val="accent4">
                  <a:lumMod val="60000"/>
                  <a:lumOff val="40000"/>
                </a:schemeClr>
              </a:solidFill>
              <a:ln w="28575"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171450">
                  <a:spcBef>
                    <a:spcPct val="20000"/>
                  </a:spcBef>
                  <a:buClr>
                    <a:srgbClr val="FF0000"/>
                  </a:buClr>
                </a:pPr>
                <a:endParaRPr lang="en-US" sz="1350" dirty="0">
                  <a:latin typeface="Gill Sans" panose="020B0702020104020203" pitchFamily="34" charset="0"/>
                </a:endParaRPr>
              </a:p>
              <a:p>
                <a:pPr algn="ctr" defTabSz="171450">
                  <a:spcBef>
                    <a:spcPct val="20000"/>
                  </a:spcBef>
                  <a:buClr>
                    <a:srgbClr val="FF0000"/>
                  </a:buClr>
                </a:pPr>
                <a:endParaRPr lang="en-US" sz="1050" dirty="0">
                  <a:solidFill>
                    <a:schemeClr val="bg1"/>
                  </a:solidFill>
                  <a:latin typeface="Gill Sans" panose="020B0702020104020203" pitchFamily="34" charset="0"/>
                </a:endParaRPr>
              </a:p>
            </p:txBody>
          </p:sp>
          <p:sp>
            <p:nvSpPr>
              <p:cNvPr id="44" name="Oval 43">
                <a:extLst>
                  <a:ext uri="{FF2B5EF4-FFF2-40B4-BE49-F238E27FC236}">
                    <a16:creationId xmlns:a16="http://schemas.microsoft.com/office/drawing/2014/main" id="{8470BD88-8B06-4C63-A46C-9AA61F5CCFC9}"/>
                  </a:ext>
                </a:extLst>
              </p:cNvPr>
              <p:cNvSpPr/>
              <p:nvPr/>
            </p:nvSpPr>
            <p:spPr bwMode="auto">
              <a:xfrm>
                <a:off x="3918448" y="2969214"/>
                <a:ext cx="971550" cy="971550"/>
              </a:xfrm>
              <a:prstGeom prst="ellipse">
                <a:avLst/>
              </a:prstGeom>
              <a:noFill/>
              <a:ln w="28575" cap="flat" cmpd="sng" algn="ctr">
                <a:solidFill>
                  <a:schemeClr val="bg1">
                    <a:lumMod val="75000"/>
                  </a:schemeClr>
                </a:solidFill>
                <a:prstDash val="dash"/>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171450">
                  <a:spcBef>
                    <a:spcPct val="20000"/>
                  </a:spcBef>
                  <a:buClr>
                    <a:srgbClr val="FF0000"/>
                  </a:buClr>
                </a:pPr>
                <a:endParaRPr lang="en-US" sz="1350" dirty="0">
                  <a:latin typeface="Gill Sans" panose="020B0702020104020203" pitchFamily="34" charset="0"/>
                </a:endParaRPr>
              </a:p>
            </p:txBody>
          </p:sp>
          <p:sp>
            <p:nvSpPr>
              <p:cNvPr id="45" name="Arrow: Right 44">
                <a:extLst>
                  <a:ext uri="{FF2B5EF4-FFF2-40B4-BE49-F238E27FC236}">
                    <a16:creationId xmlns:a16="http://schemas.microsoft.com/office/drawing/2014/main" id="{868304DE-C881-488F-9E4F-2B9276B93172}"/>
                  </a:ext>
                </a:extLst>
              </p:cNvPr>
              <p:cNvSpPr/>
              <p:nvPr/>
            </p:nvSpPr>
            <p:spPr bwMode="auto">
              <a:xfrm rot="2707047">
                <a:off x="3512144" y="2605008"/>
                <a:ext cx="638831" cy="246666"/>
              </a:xfrm>
              <a:prstGeom prst="rightArrow">
                <a:avLst/>
              </a:prstGeom>
              <a:solidFill>
                <a:srgbClr val="8FAADC"/>
              </a:solidFill>
              <a:ln w="28575"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171450">
                  <a:spcBef>
                    <a:spcPct val="20000"/>
                  </a:spcBef>
                  <a:buClr>
                    <a:srgbClr val="FF0000"/>
                  </a:buClr>
                </a:pPr>
                <a:endParaRPr lang="en-US" sz="1350" dirty="0">
                  <a:latin typeface="Gill Sans" panose="020B0702020104020203" pitchFamily="34" charset="0"/>
                </a:endParaRPr>
              </a:p>
            </p:txBody>
          </p:sp>
          <p:sp>
            <p:nvSpPr>
              <p:cNvPr id="46" name="Arrow: Right 45">
                <a:extLst>
                  <a:ext uri="{FF2B5EF4-FFF2-40B4-BE49-F238E27FC236}">
                    <a16:creationId xmlns:a16="http://schemas.microsoft.com/office/drawing/2014/main" id="{DD6BA526-AA6D-49A1-9A43-FAD331EBE88E}"/>
                  </a:ext>
                </a:extLst>
              </p:cNvPr>
              <p:cNvSpPr/>
              <p:nvPr/>
            </p:nvSpPr>
            <p:spPr bwMode="auto">
              <a:xfrm rot="8100000">
                <a:off x="4619908" y="2551245"/>
                <a:ext cx="638831" cy="246666"/>
              </a:xfrm>
              <a:prstGeom prst="rightArrow">
                <a:avLst/>
              </a:prstGeom>
              <a:solidFill>
                <a:srgbClr val="F4B183"/>
              </a:solidFill>
              <a:ln w="28575"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171450">
                  <a:spcBef>
                    <a:spcPct val="20000"/>
                  </a:spcBef>
                  <a:buClr>
                    <a:srgbClr val="FF0000"/>
                  </a:buClr>
                </a:pPr>
                <a:endParaRPr lang="en-US" sz="1350" dirty="0">
                  <a:latin typeface="Gill Sans" panose="020B0702020104020203" pitchFamily="34" charset="0"/>
                </a:endParaRPr>
              </a:p>
            </p:txBody>
          </p:sp>
          <p:sp>
            <p:nvSpPr>
              <p:cNvPr id="47" name="Arrow: Right 46">
                <a:extLst>
                  <a:ext uri="{FF2B5EF4-FFF2-40B4-BE49-F238E27FC236}">
                    <a16:creationId xmlns:a16="http://schemas.microsoft.com/office/drawing/2014/main" id="{2F980F35-A40C-4C79-AF7F-BEE8F0A02808}"/>
                  </a:ext>
                </a:extLst>
              </p:cNvPr>
              <p:cNvSpPr/>
              <p:nvPr/>
            </p:nvSpPr>
            <p:spPr bwMode="auto">
              <a:xfrm>
                <a:off x="3066560" y="3369191"/>
                <a:ext cx="638831" cy="246666"/>
              </a:xfrm>
              <a:prstGeom prst="rightArrow">
                <a:avLst/>
              </a:prstGeom>
              <a:solidFill>
                <a:srgbClr val="A9D18E"/>
              </a:solidFill>
              <a:ln w="28575"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171450">
                  <a:spcBef>
                    <a:spcPct val="20000"/>
                  </a:spcBef>
                  <a:buClr>
                    <a:srgbClr val="FF0000"/>
                  </a:buClr>
                </a:pPr>
                <a:endParaRPr lang="en-US" sz="1350" dirty="0">
                  <a:latin typeface="Gill Sans" panose="020B0702020104020203" pitchFamily="34" charset="0"/>
                </a:endParaRPr>
              </a:p>
            </p:txBody>
          </p:sp>
          <p:sp>
            <p:nvSpPr>
              <p:cNvPr id="48" name="Arrow: Right 47">
                <a:extLst>
                  <a:ext uri="{FF2B5EF4-FFF2-40B4-BE49-F238E27FC236}">
                    <a16:creationId xmlns:a16="http://schemas.microsoft.com/office/drawing/2014/main" id="{D195ECE8-875C-4572-ADCA-C091FBFB7AC1}"/>
                  </a:ext>
                </a:extLst>
              </p:cNvPr>
              <p:cNvSpPr/>
              <p:nvPr/>
            </p:nvSpPr>
            <p:spPr bwMode="auto">
              <a:xfrm rot="10800000">
                <a:off x="5069184" y="3369191"/>
                <a:ext cx="638831" cy="246666"/>
              </a:xfrm>
              <a:prstGeom prst="rightArrow">
                <a:avLst/>
              </a:prstGeom>
              <a:solidFill>
                <a:schemeClr val="accent4">
                  <a:lumMod val="60000"/>
                  <a:lumOff val="40000"/>
                </a:schemeClr>
              </a:solidFill>
              <a:ln w="28575"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pPr algn="ctr" defTabSz="171450">
                  <a:spcBef>
                    <a:spcPct val="20000"/>
                  </a:spcBef>
                  <a:buClr>
                    <a:srgbClr val="FF0000"/>
                  </a:buClr>
                </a:pPr>
                <a:endParaRPr lang="en-US" sz="1350" dirty="0">
                  <a:latin typeface="Gill Sans" panose="020B0702020104020203" pitchFamily="34" charset="0"/>
                </a:endParaRPr>
              </a:p>
            </p:txBody>
          </p:sp>
        </p:grpSp>
        <p:pic>
          <p:nvPicPr>
            <p:cNvPr id="30" name="Picture 2" descr="Image result for pageviews">
              <a:extLst>
                <a:ext uri="{FF2B5EF4-FFF2-40B4-BE49-F238E27FC236}">
                  <a16:creationId xmlns:a16="http://schemas.microsoft.com/office/drawing/2014/main" id="{A9172466-AAE4-4C2A-8A0E-ACB2CE4082D2}"/>
                </a:ext>
              </a:extLst>
            </p:cNvPr>
            <p:cNvPicPr>
              <a:picLocks noChangeAspect="1" noChangeArrowheads="1"/>
            </p:cNvPicPr>
            <p:nvPr/>
          </p:nvPicPr>
          <p:blipFill>
            <a:blip r:embed="rId4" cstate="print">
              <a:clrChange>
                <a:clrFrom>
                  <a:srgbClr val="74C4CB"/>
                </a:clrFrom>
                <a:clrTo>
                  <a:srgbClr val="74C4CB">
                    <a:alpha val="0"/>
                  </a:srgbClr>
                </a:clrTo>
              </a:clrChange>
              <a:extLst>
                <a:ext uri="{28A0092B-C50C-407E-A947-70E740481C1C}">
                  <a14:useLocalDpi xmlns:a14="http://schemas.microsoft.com/office/drawing/2010/main" val="0"/>
                </a:ext>
              </a:extLst>
            </a:blip>
            <a:srcRect/>
            <a:stretch>
              <a:fillRect/>
            </a:stretch>
          </p:blipFill>
          <p:spPr bwMode="auto">
            <a:xfrm>
              <a:off x="2634161" y="1726315"/>
              <a:ext cx="859433" cy="84100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AA5A5972-8A11-4B0D-8D28-3643A1C1EB98}"/>
                </a:ext>
              </a:extLst>
            </p:cNvPr>
            <p:cNvSpPr txBox="1"/>
            <p:nvPr/>
          </p:nvSpPr>
          <p:spPr>
            <a:xfrm>
              <a:off x="2448220" y="2593531"/>
              <a:ext cx="1231313" cy="196595"/>
            </a:xfrm>
            <a:prstGeom prst="rect">
              <a:avLst/>
            </a:prstGeom>
            <a:noFill/>
          </p:spPr>
          <p:txBody>
            <a:bodyPr wrap="square" rtlCol="0">
              <a:spAutoFit/>
            </a:bodyPr>
            <a:lstStyle/>
            <a:p>
              <a:pPr algn="ctr"/>
              <a:r>
                <a:rPr lang="en-IN" sz="2000" dirty="0">
                  <a:solidFill>
                    <a:schemeClr val="tx1">
                      <a:lumMod val="75000"/>
                      <a:lumOff val="25000"/>
                    </a:schemeClr>
                  </a:solidFill>
                  <a:latin typeface="Open Sans" panose="020B0606030504020204"/>
                </a:rPr>
                <a:t>Pageviews</a:t>
              </a:r>
            </a:p>
          </p:txBody>
        </p:sp>
        <p:pic>
          <p:nvPicPr>
            <p:cNvPr id="32" name="Picture 6" descr="Image result for add to cart">
              <a:extLst>
                <a:ext uri="{FF2B5EF4-FFF2-40B4-BE49-F238E27FC236}">
                  <a16:creationId xmlns:a16="http://schemas.microsoft.com/office/drawing/2014/main" id="{6C9D772E-00ED-4E3D-A304-A8D699929B29}"/>
                </a:ext>
              </a:extLst>
            </p:cNvPr>
            <p:cNvPicPr>
              <a:picLocks noChangeAspect="1" noChangeArrowheads="1"/>
            </p:cNvPicPr>
            <p:nvPr/>
          </p:nvPicPr>
          <p:blipFill>
            <a:blip r:embed="rId5" cstate="print">
              <a:clrChange>
                <a:clrFrom>
                  <a:srgbClr val="FFFFFF"/>
                </a:clrFrom>
                <a:clrTo>
                  <a:srgbClr val="FFFFFF">
                    <a:alpha val="0"/>
                  </a:srgbClr>
                </a:clrTo>
              </a:clrChange>
              <a:biLevel thresh="25000"/>
              <a:extLst>
                <a:ext uri="{28A0092B-C50C-407E-A947-70E740481C1C}">
                  <a14:useLocalDpi xmlns:a14="http://schemas.microsoft.com/office/drawing/2010/main" val="0"/>
                </a:ext>
              </a:extLst>
            </a:blip>
            <a:srcRect/>
            <a:stretch>
              <a:fillRect/>
            </a:stretch>
          </p:blipFill>
          <p:spPr bwMode="auto">
            <a:xfrm>
              <a:off x="1756983" y="3238370"/>
              <a:ext cx="1017614" cy="101761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AC5B930A-3C7A-41EA-9CDC-AAEEDEE0E2BF}"/>
                </a:ext>
              </a:extLst>
            </p:cNvPr>
            <p:cNvSpPr txBox="1"/>
            <p:nvPr/>
          </p:nvSpPr>
          <p:spPr>
            <a:xfrm>
              <a:off x="1692565" y="4152770"/>
              <a:ext cx="1231313" cy="196595"/>
            </a:xfrm>
            <a:prstGeom prst="rect">
              <a:avLst/>
            </a:prstGeom>
            <a:noFill/>
          </p:spPr>
          <p:txBody>
            <a:bodyPr wrap="square" rtlCol="0">
              <a:spAutoFit/>
            </a:bodyPr>
            <a:lstStyle/>
            <a:p>
              <a:pPr algn="ctr"/>
              <a:r>
                <a:rPr lang="en-IN" sz="2000" dirty="0">
                  <a:solidFill>
                    <a:schemeClr val="tx1">
                      <a:lumMod val="75000"/>
                      <a:lumOff val="25000"/>
                    </a:schemeClr>
                  </a:solidFill>
                  <a:latin typeface="Open Sans" panose="020B0606030504020204"/>
                </a:rPr>
                <a:t>Add to carts</a:t>
              </a:r>
            </a:p>
          </p:txBody>
        </p:sp>
        <p:pic>
          <p:nvPicPr>
            <p:cNvPr id="34" name="Picture 4" descr="Related image">
              <a:extLst>
                <a:ext uri="{FF2B5EF4-FFF2-40B4-BE49-F238E27FC236}">
                  <a16:creationId xmlns:a16="http://schemas.microsoft.com/office/drawing/2014/main" id="{22993486-5B8E-49E7-AA21-034942851228}"/>
                </a:ext>
              </a:extLst>
            </p:cNvPr>
            <p:cNvPicPr>
              <a:picLocks noChangeAspect="1" noChangeArrowheads="1"/>
            </p:cNvPicPr>
            <p:nvPr/>
          </p:nvPicPr>
          <p:blipFill>
            <a:blip r:embed="rId6" cstate="print">
              <a:biLevel thresh="25000"/>
              <a:extLst>
                <a:ext uri="{28A0092B-C50C-407E-A947-70E740481C1C}">
                  <a14:useLocalDpi xmlns:a14="http://schemas.microsoft.com/office/drawing/2010/main" val="0"/>
                </a:ext>
              </a:extLst>
            </a:blip>
            <a:srcRect/>
            <a:stretch>
              <a:fillRect/>
            </a:stretch>
          </p:blipFill>
          <p:spPr bwMode="auto">
            <a:xfrm>
              <a:off x="5853969" y="1779209"/>
              <a:ext cx="706318" cy="706318"/>
            </a:xfrm>
            <a:prstGeom prst="rect">
              <a:avLst/>
            </a:prstGeom>
            <a:noFill/>
            <a:extLst>
              <a:ext uri="{909E8E84-426E-40DD-AFC4-6F175D3DCCD1}">
                <a14:hiddenFill xmlns:a14="http://schemas.microsoft.com/office/drawing/2010/main">
                  <a:solidFill>
                    <a:srgbClr val="FFFFFF"/>
                  </a:solidFill>
                </a14:hiddenFill>
              </a:ext>
            </a:extLst>
          </p:spPr>
        </p:pic>
        <p:pic>
          <p:nvPicPr>
            <p:cNvPr id="35" name="Graphic 34" descr="Clock">
              <a:extLst>
                <a:ext uri="{FF2B5EF4-FFF2-40B4-BE49-F238E27FC236}">
                  <a16:creationId xmlns:a16="http://schemas.microsoft.com/office/drawing/2014/main" id="{FE344710-0E56-4350-B4E8-6C78EC86388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57926" y="3309365"/>
              <a:ext cx="755703" cy="755703"/>
            </a:xfrm>
            <a:prstGeom prst="rect">
              <a:avLst/>
            </a:prstGeom>
          </p:spPr>
        </p:pic>
        <p:sp>
          <p:nvSpPr>
            <p:cNvPr id="36" name="TextBox 35">
              <a:extLst>
                <a:ext uri="{FF2B5EF4-FFF2-40B4-BE49-F238E27FC236}">
                  <a16:creationId xmlns:a16="http://schemas.microsoft.com/office/drawing/2014/main" id="{AC72BF1C-D203-4BF8-AB23-B14120C39905}"/>
                </a:ext>
              </a:extLst>
            </p:cNvPr>
            <p:cNvSpPr txBox="1"/>
            <p:nvPr/>
          </p:nvSpPr>
          <p:spPr>
            <a:xfrm>
              <a:off x="5591088" y="2609679"/>
              <a:ext cx="1231313" cy="196595"/>
            </a:xfrm>
            <a:prstGeom prst="rect">
              <a:avLst/>
            </a:prstGeom>
            <a:noFill/>
          </p:spPr>
          <p:txBody>
            <a:bodyPr wrap="square" rtlCol="0">
              <a:spAutoFit/>
            </a:bodyPr>
            <a:lstStyle/>
            <a:p>
              <a:pPr algn="ctr"/>
              <a:r>
                <a:rPr lang="en-IN" sz="2000" dirty="0">
                  <a:solidFill>
                    <a:schemeClr val="tx1">
                      <a:lumMod val="75000"/>
                      <a:lumOff val="25000"/>
                    </a:schemeClr>
                  </a:solidFill>
                  <a:latin typeface="Open Sans" panose="020B0606030504020204"/>
                </a:rPr>
                <a:t>Clicks</a:t>
              </a:r>
            </a:p>
          </p:txBody>
        </p:sp>
        <p:sp>
          <p:nvSpPr>
            <p:cNvPr id="37" name="TextBox 36">
              <a:extLst>
                <a:ext uri="{FF2B5EF4-FFF2-40B4-BE49-F238E27FC236}">
                  <a16:creationId xmlns:a16="http://schemas.microsoft.com/office/drawing/2014/main" id="{A106755C-DE6A-4499-82D6-FD6ED928F8CD}"/>
                </a:ext>
              </a:extLst>
            </p:cNvPr>
            <p:cNvSpPr txBox="1"/>
            <p:nvPr/>
          </p:nvSpPr>
          <p:spPr>
            <a:xfrm>
              <a:off x="6109117" y="4136453"/>
              <a:ext cx="1453320" cy="196595"/>
            </a:xfrm>
            <a:prstGeom prst="rect">
              <a:avLst/>
            </a:prstGeom>
            <a:noFill/>
          </p:spPr>
          <p:txBody>
            <a:bodyPr wrap="square" rtlCol="0">
              <a:spAutoFit/>
            </a:bodyPr>
            <a:lstStyle/>
            <a:p>
              <a:pPr algn="ctr"/>
              <a:r>
                <a:rPr lang="en-IN" sz="2000" dirty="0">
                  <a:solidFill>
                    <a:schemeClr val="tx1">
                      <a:lumMod val="75000"/>
                      <a:lumOff val="25000"/>
                    </a:schemeClr>
                  </a:solidFill>
                  <a:latin typeface="Open Sans" panose="020B0606030504020204"/>
                </a:rPr>
                <a:t>Minutes browsed</a:t>
              </a:r>
            </a:p>
          </p:txBody>
        </p:sp>
        <p:pic>
          <p:nvPicPr>
            <p:cNvPr id="38" name="Picture 10" descr="Image result for sales">
              <a:extLst>
                <a:ext uri="{FF2B5EF4-FFF2-40B4-BE49-F238E27FC236}">
                  <a16:creationId xmlns:a16="http://schemas.microsoft.com/office/drawing/2014/main" id="{A675F59E-8966-430D-99B8-B7DFC79ACF83}"/>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saturation sat="33000"/>
                      </a14:imgEffect>
                    </a14:imgLayer>
                  </a14:imgProps>
                </a:ext>
                <a:ext uri="{28A0092B-C50C-407E-A947-70E740481C1C}">
                  <a14:useLocalDpi xmlns:a14="http://schemas.microsoft.com/office/drawing/2010/main" val="0"/>
                </a:ext>
              </a:extLst>
            </a:blip>
            <a:srcRect/>
            <a:stretch>
              <a:fillRect/>
            </a:stretch>
          </p:blipFill>
          <p:spPr bwMode="auto">
            <a:xfrm rot="526170">
              <a:off x="4335680" y="3328074"/>
              <a:ext cx="606991" cy="591942"/>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138CF65E-578F-429A-8A35-8D7AD40752B9}"/>
                </a:ext>
              </a:extLst>
            </p:cNvPr>
            <p:cNvSpPr txBox="1"/>
            <p:nvPr/>
          </p:nvSpPr>
          <p:spPr>
            <a:xfrm>
              <a:off x="4046720" y="4189503"/>
              <a:ext cx="1231313" cy="196595"/>
            </a:xfrm>
            <a:prstGeom prst="rect">
              <a:avLst/>
            </a:prstGeom>
            <a:noFill/>
          </p:spPr>
          <p:txBody>
            <a:bodyPr wrap="square" rtlCol="0">
              <a:spAutoFit/>
            </a:bodyPr>
            <a:lstStyle/>
            <a:p>
              <a:pPr algn="ctr"/>
              <a:r>
                <a:rPr lang="en-IN" sz="2000" dirty="0">
                  <a:solidFill>
                    <a:schemeClr val="tx1">
                      <a:lumMod val="75000"/>
                      <a:lumOff val="25000"/>
                    </a:schemeClr>
                  </a:solidFill>
                  <a:latin typeface="Open Sans" panose="020B0606030504020204"/>
                </a:rPr>
                <a:t>Sales</a:t>
              </a:r>
            </a:p>
          </p:txBody>
        </p:sp>
      </p:grpSp>
    </p:spTree>
    <p:extLst>
      <p:ext uri="{BB962C8B-B14F-4D97-AF65-F5344CB8AC3E}">
        <p14:creationId xmlns:p14="http://schemas.microsoft.com/office/powerpoint/2010/main" val="3778964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4EC59FD6-8DB8-45FD-9693-00D8060F4A0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E</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xample (Contd.)</a:t>
            </a:r>
          </a:p>
        </p:txBody>
      </p:sp>
      <p:pic>
        <p:nvPicPr>
          <p:cNvPr id="4" name="Shape 375">
            <a:extLst>
              <a:ext uri="{FF2B5EF4-FFF2-40B4-BE49-F238E27FC236}">
                <a16:creationId xmlns:a16="http://schemas.microsoft.com/office/drawing/2014/main" id="{D80264DD-95C2-4B31-BA93-D12C7E5FCB40}"/>
              </a:ext>
            </a:extLst>
          </p:cNvPr>
          <p:cNvPicPr preferRelativeResize="0"/>
          <p:nvPr/>
        </p:nvPicPr>
        <p:blipFill rotWithShape="1">
          <a:blip r:embed="rId3">
            <a:alphaModFix/>
          </a:blip>
          <a:srcRect/>
          <a:stretch/>
        </p:blipFill>
        <p:spPr>
          <a:xfrm>
            <a:off x="6680423" y="829986"/>
            <a:ext cx="3009184" cy="253919"/>
          </a:xfrm>
          <a:prstGeom prst="rect">
            <a:avLst/>
          </a:prstGeom>
          <a:noFill/>
          <a:ln>
            <a:noFill/>
          </a:ln>
        </p:spPr>
      </p:pic>
      <p:grpSp>
        <p:nvGrpSpPr>
          <p:cNvPr id="33" name="Group 32">
            <a:extLst>
              <a:ext uri="{FF2B5EF4-FFF2-40B4-BE49-F238E27FC236}">
                <a16:creationId xmlns:a16="http://schemas.microsoft.com/office/drawing/2014/main" id="{148D8376-0596-4741-9224-5A4B72BC089F}"/>
              </a:ext>
            </a:extLst>
          </p:cNvPr>
          <p:cNvGrpSpPr/>
          <p:nvPr/>
        </p:nvGrpSpPr>
        <p:grpSpPr>
          <a:xfrm>
            <a:off x="930966" y="2888403"/>
            <a:ext cx="14285540" cy="2343335"/>
            <a:chOff x="611560" y="1969579"/>
            <a:chExt cx="8065715" cy="817867"/>
          </a:xfrm>
        </p:grpSpPr>
        <p:sp>
          <p:nvSpPr>
            <p:cNvPr id="9" name="Arrow: Right 8">
              <a:extLst>
                <a:ext uri="{FF2B5EF4-FFF2-40B4-BE49-F238E27FC236}">
                  <a16:creationId xmlns:a16="http://schemas.microsoft.com/office/drawing/2014/main" id="{8EA39FDF-644C-4B99-8812-7B3934415A93}"/>
                </a:ext>
              </a:extLst>
            </p:cNvPr>
            <p:cNvSpPr/>
            <p:nvPr/>
          </p:nvSpPr>
          <p:spPr bwMode="auto">
            <a:xfrm>
              <a:off x="3203848" y="2374334"/>
              <a:ext cx="648072" cy="360040"/>
            </a:xfrm>
            <a:prstGeom prst="rightArrow">
              <a:avLst>
                <a:gd name="adj1" fmla="val 50000"/>
                <a:gd name="adj2" fmla="val 55906"/>
              </a:avLst>
            </a:prstGeom>
            <a:solidFill>
              <a:schemeClr val="bg1">
                <a:lumMod val="95000"/>
              </a:schemeClr>
            </a:solid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11" name="Arrow: Right 10">
              <a:extLst>
                <a:ext uri="{FF2B5EF4-FFF2-40B4-BE49-F238E27FC236}">
                  <a16:creationId xmlns:a16="http://schemas.microsoft.com/office/drawing/2014/main" id="{89AB0E9E-555F-4F79-B0AB-867DAB80153E}"/>
                </a:ext>
              </a:extLst>
            </p:cNvPr>
            <p:cNvSpPr/>
            <p:nvPr/>
          </p:nvSpPr>
          <p:spPr bwMode="auto">
            <a:xfrm>
              <a:off x="6660232" y="2374069"/>
              <a:ext cx="648072" cy="360040"/>
            </a:xfrm>
            <a:prstGeom prst="rightArrow">
              <a:avLst>
                <a:gd name="adj1" fmla="val 50000"/>
                <a:gd name="adj2" fmla="val 55906"/>
              </a:avLst>
            </a:prstGeom>
            <a:solidFill>
              <a:schemeClr val="bg1">
                <a:lumMod val="95000"/>
              </a:schemeClr>
            </a:solidFill>
            <a:ln w="28575" cap="flat" cmpd="sng" algn="ctr">
              <a:solidFill>
                <a:schemeClr val="accent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grpSp>
          <p:nvGrpSpPr>
            <p:cNvPr id="32" name="Group 31">
              <a:extLst>
                <a:ext uri="{FF2B5EF4-FFF2-40B4-BE49-F238E27FC236}">
                  <a16:creationId xmlns:a16="http://schemas.microsoft.com/office/drawing/2014/main" id="{AE16B6C7-659C-42A5-87BA-223AF172BB4C}"/>
                </a:ext>
              </a:extLst>
            </p:cNvPr>
            <p:cNvGrpSpPr/>
            <p:nvPr/>
          </p:nvGrpSpPr>
          <p:grpSpPr>
            <a:xfrm>
              <a:off x="611560" y="1969579"/>
              <a:ext cx="8065715" cy="817867"/>
              <a:chOff x="611560" y="1969579"/>
              <a:chExt cx="8065715" cy="817867"/>
            </a:xfrm>
          </p:grpSpPr>
          <p:sp>
            <p:nvSpPr>
              <p:cNvPr id="8" name="TextBox 7">
                <a:extLst>
                  <a:ext uri="{FF2B5EF4-FFF2-40B4-BE49-F238E27FC236}">
                    <a16:creationId xmlns:a16="http://schemas.microsoft.com/office/drawing/2014/main" id="{A13012FA-2829-46FA-9A9F-3AFA99B1CB1C}"/>
                  </a:ext>
                </a:extLst>
              </p:cNvPr>
              <p:cNvSpPr txBox="1"/>
              <p:nvPr/>
            </p:nvSpPr>
            <p:spPr>
              <a:xfrm>
                <a:off x="611560" y="1969579"/>
                <a:ext cx="2376264" cy="817867"/>
              </a:xfrm>
              <a:prstGeom prst="rect">
                <a:avLst/>
              </a:prstGeom>
              <a:solidFill>
                <a:srgbClr val="FFEBEB"/>
              </a:solidFill>
              <a:ln>
                <a:noFill/>
              </a:ln>
              <a:effectLst>
                <a:outerShdw blurRad="50800" dist="38100" dir="5400000" algn="t" rotWithShape="0">
                  <a:prstClr val="black">
                    <a:alpha val="40000"/>
                  </a:prstClr>
                </a:outerShdw>
              </a:effectLst>
            </p:spPr>
            <p:txBody>
              <a:bodyPr wrap="square" rtlCol="0">
                <a:spAutoFit/>
              </a:bodyPr>
              <a:lstStyle/>
              <a:p>
                <a:pPr marL="342900" indent="-342900">
                  <a:lnSpc>
                    <a:spcPct val="150000"/>
                  </a:lnSpc>
                  <a:buClr>
                    <a:schemeClr val="tx1"/>
                  </a:buClr>
                  <a:buFont typeface="Wingdings" panose="05000000000000000000" pitchFamily="2" charset="2"/>
                  <a:buChar char="§"/>
                </a:pPr>
                <a:r>
                  <a:rPr lang="en-IN" sz="2000" dirty="0">
                    <a:latin typeface="Open Sans" panose="020B0606030504020204"/>
                  </a:rPr>
                  <a:t>Pageviews</a:t>
                </a:r>
              </a:p>
              <a:p>
                <a:pPr marL="342900" indent="-342900">
                  <a:lnSpc>
                    <a:spcPct val="150000"/>
                  </a:lnSpc>
                  <a:buClr>
                    <a:schemeClr val="tx1"/>
                  </a:buClr>
                  <a:buFont typeface="Wingdings" panose="05000000000000000000" pitchFamily="2" charset="2"/>
                  <a:buChar char="§"/>
                </a:pPr>
                <a:r>
                  <a:rPr lang="en-IN" sz="2000" dirty="0">
                    <a:latin typeface="Open Sans" panose="020B0606030504020204"/>
                  </a:rPr>
                  <a:t>Clicks</a:t>
                </a:r>
              </a:p>
              <a:p>
                <a:pPr marL="342900" indent="-342900">
                  <a:lnSpc>
                    <a:spcPct val="150000"/>
                  </a:lnSpc>
                  <a:buClr>
                    <a:schemeClr val="tx1"/>
                  </a:buClr>
                  <a:buFont typeface="Wingdings" panose="05000000000000000000" pitchFamily="2" charset="2"/>
                  <a:buChar char="§"/>
                </a:pPr>
                <a:r>
                  <a:rPr lang="en-IN" sz="2000" dirty="0">
                    <a:latin typeface="Open Sans" panose="020B0606030504020204"/>
                  </a:rPr>
                  <a:t>Add to carts</a:t>
                </a:r>
              </a:p>
              <a:p>
                <a:pPr marL="342900" indent="-342900">
                  <a:lnSpc>
                    <a:spcPct val="150000"/>
                  </a:lnSpc>
                  <a:buClr>
                    <a:schemeClr val="tx1"/>
                  </a:buClr>
                  <a:buFont typeface="Wingdings" panose="05000000000000000000" pitchFamily="2" charset="2"/>
                  <a:buChar char="§"/>
                </a:pPr>
                <a:r>
                  <a:rPr lang="en-IN" sz="2000" dirty="0">
                    <a:latin typeface="Open Sans" panose="020B0606030504020204"/>
                  </a:rPr>
                  <a:t>Minutes Browsed</a:t>
                </a:r>
              </a:p>
              <a:p>
                <a:pPr marL="342900" indent="-342900">
                  <a:lnSpc>
                    <a:spcPct val="150000"/>
                  </a:lnSpc>
                  <a:buClr>
                    <a:schemeClr val="tx1"/>
                  </a:buClr>
                  <a:buFont typeface="Wingdings" panose="05000000000000000000" pitchFamily="2" charset="2"/>
                  <a:buChar char="§"/>
                </a:pPr>
                <a:r>
                  <a:rPr lang="en-IN" sz="2000" dirty="0">
                    <a:latin typeface="Open Sans" panose="020B0606030504020204"/>
                  </a:rPr>
                  <a:t>Sessions</a:t>
                </a:r>
              </a:p>
            </p:txBody>
          </p:sp>
          <p:sp>
            <p:nvSpPr>
              <p:cNvPr id="10" name="TextBox 9">
                <a:extLst>
                  <a:ext uri="{FF2B5EF4-FFF2-40B4-BE49-F238E27FC236}">
                    <a16:creationId xmlns:a16="http://schemas.microsoft.com/office/drawing/2014/main" id="{7E9AE96A-4947-465B-8010-9D7D14E42812}"/>
                  </a:ext>
                </a:extLst>
              </p:cNvPr>
              <p:cNvSpPr txBox="1"/>
              <p:nvPr/>
            </p:nvSpPr>
            <p:spPr>
              <a:xfrm>
                <a:off x="4067944" y="2185022"/>
                <a:ext cx="2376264" cy="495608"/>
              </a:xfrm>
              <a:prstGeom prst="rect">
                <a:avLst/>
              </a:prstGeom>
              <a:solidFill>
                <a:srgbClr val="E3EAF6"/>
              </a:solidFill>
              <a:ln>
                <a:noFill/>
              </a:ln>
              <a:effectLst>
                <a:outerShdw blurRad="50800" dist="38100" dir="5400000" algn="t" rotWithShape="0">
                  <a:prstClr val="black">
                    <a:alpha val="40000"/>
                  </a:prstClr>
                </a:outerShdw>
              </a:effectLst>
            </p:spPr>
            <p:txBody>
              <a:bodyPr wrap="square" rtlCol="0">
                <a:spAutoFit/>
              </a:bodyPr>
              <a:lstStyle/>
              <a:p>
                <a:pPr marL="285750" indent="-285750">
                  <a:lnSpc>
                    <a:spcPct val="150000"/>
                  </a:lnSpc>
                  <a:buClr>
                    <a:schemeClr val="tx1"/>
                  </a:buClr>
                  <a:buFont typeface="Wingdings" panose="05000000000000000000" pitchFamily="2" charset="2"/>
                  <a:buChar char="§"/>
                </a:pPr>
                <a:r>
                  <a:rPr lang="en-IN" sz="2000" dirty="0">
                    <a:latin typeface="Open Sans" panose="020B0606030504020204"/>
                  </a:rPr>
                  <a:t>Selection</a:t>
                </a:r>
              </a:p>
              <a:p>
                <a:pPr marL="285750" indent="-285750">
                  <a:lnSpc>
                    <a:spcPct val="150000"/>
                  </a:lnSpc>
                  <a:buClr>
                    <a:schemeClr val="tx1"/>
                  </a:buClr>
                  <a:buFont typeface="Wingdings" panose="05000000000000000000" pitchFamily="2" charset="2"/>
                  <a:buChar char="§"/>
                </a:pPr>
                <a:r>
                  <a:rPr lang="en-IN" sz="2000" dirty="0">
                    <a:latin typeface="Open Sans" panose="020B0606030504020204"/>
                  </a:rPr>
                  <a:t>Marketing spend</a:t>
                </a:r>
              </a:p>
              <a:p>
                <a:pPr marL="285750" indent="-285750">
                  <a:lnSpc>
                    <a:spcPct val="150000"/>
                  </a:lnSpc>
                  <a:buClr>
                    <a:schemeClr val="tx1"/>
                  </a:buClr>
                  <a:buFont typeface="Wingdings" panose="05000000000000000000" pitchFamily="2" charset="2"/>
                  <a:buChar char="§"/>
                </a:pPr>
                <a:r>
                  <a:rPr lang="en-IN" sz="2000" dirty="0">
                    <a:latin typeface="Open Sans" panose="020B0606030504020204"/>
                  </a:rPr>
                  <a:t>Pricing</a:t>
                </a:r>
              </a:p>
            </p:txBody>
          </p:sp>
          <p:sp>
            <p:nvSpPr>
              <p:cNvPr id="12" name="TextBox 11">
                <a:extLst>
                  <a:ext uri="{FF2B5EF4-FFF2-40B4-BE49-F238E27FC236}">
                    <a16:creationId xmlns:a16="http://schemas.microsoft.com/office/drawing/2014/main" id="{C0F016E7-6BC4-4196-A321-8C8168D7A063}"/>
                  </a:ext>
                </a:extLst>
              </p:cNvPr>
              <p:cNvSpPr txBox="1"/>
              <p:nvPr/>
            </p:nvSpPr>
            <p:spPr>
              <a:xfrm>
                <a:off x="7527322" y="2390121"/>
                <a:ext cx="1149953" cy="173348"/>
              </a:xfrm>
              <a:prstGeom prst="rect">
                <a:avLst/>
              </a:prstGeom>
              <a:solidFill>
                <a:srgbClr val="D6FAF5"/>
              </a:solidFill>
              <a:ln>
                <a:noFill/>
              </a:ln>
              <a:effectLst>
                <a:outerShdw blurRad="50800" dist="38100" dir="5400000" algn="t" rotWithShape="0">
                  <a:prstClr val="black">
                    <a:alpha val="40000"/>
                  </a:prstClr>
                </a:outerShdw>
              </a:effectLst>
            </p:spPr>
            <p:txBody>
              <a:bodyPr wrap="square" rtlCol="0">
                <a:spAutoFit/>
              </a:bodyPr>
              <a:lstStyle/>
              <a:p>
                <a:pPr marL="285750" indent="-285750">
                  <a:lnSpc>
                    <a:spcPct val="150000"/>
                  </a:lnSpc>
                  <a:buClr>
                    <a:schemeClr val="tx1"/>
                  </a:buClr>
                  <a:buFont typeface="Wingdings" panose="05000000000000000000" pitchFamily="2" charset="2"/>
                  <a:buChar char="§"/>
                </a:pPr>
                <a:r>
                  <a:rPr lang="en-IN" sz="2000" dirty="0">
                    <a:latin typeface="Open Sans" panose="020B0606030504020204"/>
                  </a:rPr>
                  <a:t>Sales</a:t>
                </a:r>
              </a:p>
            </p:txBody>
          </p:sp>
        </p:grpSp>
      </p:grpSp>
      <p:grpSp>
        <p:nvGrpSpPr>
          <p:cNvPr id="31" name="Group 30">
            <a:extLst>
              <a:ext uri="{FF2B5EF4-FFF2-40B4-BE49-F238E27FC236}">
                <a16:creationId xmlns:a16="http://schemas.microsoft.com/office/drawing/2014/main" id="{94428363-DC68-4A35-AE72-BAC4E3C3AEE3}"/>
              </a:ext>
            </a:extLst>
          </p:cNvPr>
          <p:cNvGrpSpPr/>
          <p:nvPr/>
        </p:nvGrpSpPr>
        <p:grpSpPr>
          <a:xfrm>
            <a:off x="930966" y="5774437"/>
            <a:ext cx="13916864" cy="405061"/>
            <a:chOff x="899592" y="3304493"/>
            <a:chExt cx="7723811" cy="405061"/>
          </a:xfrm>
        </p:grpSpPr>
        <p:sp>
          <p:nvSpPr>
            <p:cNvPr id="13" name="TextBox 12">
              <a:extLst>
                <a:ext uri="{FF2B5EF4-FFF2-40B4-BE49-F238E27FC236}">
                  <a16:creationId xmlns:a16="http://schemas.microsoft.com/office/drawing/2014/main" id="{D8AA9DAA-1AB2-42DB-A769-CAAF2170C0BE}"/>
                </a:ext>
              </a:extLst>
            </p:cNvPr>
            <p:cNvSpPr txBox="1"/>
            <p:nvPr/>
          </p:nvSpPr>
          <p:spPr>
            <a:xfrm>
              <a:off x="899592" y="3304493"/>
              <a:ext cx="1800200" cy="400110"/>
            </a:xfrm>
            <a:prstGeom prst="rect">
              <a:avLst/>
            </a:prstGeom>
            <a:noFill/>
          </p:spPr>
          <p:txBody>
            <a:bodyPr wrap="square" rtlCol="0">
              <a:spAutoFit/>
            </a:bodyPr>
            <a:lstStyle/>
            <a:p>
              <a:pPr algn="ctr"/>
              <a:r>
                <a:rPr lang="en-IN" sz="2000" i="1" dirty="0">
                  <a:latin typeface="Open Sans" panose="020B0606030504020204"/>
                </a:rPr>
                <a:t>Observed causes</a:t>
              </a:r>
            </a:p>
          </p:txBody>
        </p:sp>
        <p:sp>
          <p:nvSpPr>
            <p:cNvPr id="14" name="TextBox 13">
              <a:extLst>
                <a:ext uri="{FF2B5EF4-FFF2-40B4-BE49-F238E27FC236}">
                  <a16:creationId xmlns:a16="http://schemas.microsoft.com/office/drawing/2014/main" id="{563126B3-4161-475B-BB8F-5991C4D2B762}"/>
                </a:ext>
              </a:extLst>
            </p:cNvPr>
            <p:cNvSpPr txBox="1"/>
            <p:nvPr/>
          </p:nvSpPr>
          <p:spPr>
            <a:xfrm>
              <a:off x="4297144" y="3304493"/>
              <a:ext cx="1859032" cy="400110"/>
            </a:xfrm>
            <a:prstGeom prst="rect">
              <a:avLst/>
            </a:prstGeom>
            <a:noFill/>
          </p:spPr>
          <p:txBody>
            <a:bodyPr wrap="square" rtlCol="0">
              <a:spAutoFit/>
            </a:bodyPr>
            <a:lstStyle/>
            <a:p>
              <a:pPr algn="ctr"/>
              <a:r>
                <a:rPr lang="en-IN" sz="2000" i="1" dirty="0">
                  <a:latin typeface="Open Sans" panose="020B0606030504020204"/>
                </a:rPr>
                <a:t>Underlying causes</a:t>
              </a:r>
            </a:p>
          </p:txBody>
        </p:sp>
        <p:sp>
          <p:nvSpPr>
            <p:cNvPr id="15" name="TextBox 14">
              <a:extLst>
                <a:ext uri="{FF2B5EF4-FFF2-40B4-BE49-F238E27FC236}">
                  <a16:creationId xmlns:a16="http://schemas.microsoft.com/office/drawing/2014/main" id="{6ACD4734-9705-4063-96CB-011F55AF9071}"/>
                </a:ext>
              </a:extLst>
            </p:cNvPr>
            <p:cNvSpPr txBox="1"/>
            <p:nvPr/>
          </p:nvSpPr>
          <p:spPr>
            <a:xfrm>
              <a:off x="7581193" y="3309444"/>
              <a:ext cx="1042210" cy="400110"/>
            </a:xfrm>
            <a:prstGeom prst="rect">
              <a:avLst/>
            </a:prstGeom>
            <a:noFill/>
          </p:spPr>
          <p:txBody>
            <a:bodyPr wrap="square" rtlCol="0">
              <a:spAutoFit/>
            </a:bodyPr>
            <a:lstStyle/>
            <a:p>
              <a:pPr algn="ctr"/>
              <a:r>
                <a:rPr lang="en-IN" sz="2000" i="1" dirty="0">
                  <a:latin typeface="Open Sans" panose="020B0606030504020204"/>
                </a:rPr>
                <a:t>Effect</a:t>
              </a:r>
            </a:p>
          </p:txBody>
        </p:sp>
      </p:grpSp>
      <p:grpSp>
        <p:nvGrpSpPr>
          <p:cNvPr id="30" name="Group 29">
            <a:extLst>
              <a:ext uri="{FF2B5EF4-FFF2-40B4-BE49-F238E27FC236}">
                <a16:creationId xmlns:a16="http://schemas.microsoft.com/office/drawing/2014/main" id="{FC9B4557-E819-4BFB-9CB8-4B857661824D}"/>
              </a:ext>
            </a:extLst>
          </p:cNvPr>
          <p:cNvGrpSpPr/>
          <p:nvPr/>
        </p:nvGrpSpPr>
        <p:grpSpPr>
          <a:xfrm>
            <a:off x="3405325" y="6957631"/>
            <a:ext cx="9445350" cy="691337"/>
            <a:chOff x="748365" y="4179959"/>
            <a:chExt cx="6216904" cy="671551"/>
          </a:xfrm>
        </p:grpSpPr>
        <p:pic>
          <p:nvPicPr>
            <p:cNvPr id="16" name="Picture 15">
              <a:extLst>
                <a:ext uri="{FF2B5EF4-FFF2-40B4-BE49-F238E27FC236}">
                  <a16:creationId xmlns:a16="http://schemas.microsoft.com/office/drawing/2014/main" id="{61310507-30E3-447D-AF90-CFDD18B9C239}"/>
                </a:ext>
              </a:extLst>
            </p:cNvPr>
            <p:cNvPicPr>
              <a:picLocks noChangeAspect="1"/>
            </p:cNvPicPr>
            <p:nvPr/>
          </p:nvPicPr>
          <p:blipFill rotWithShape="1">
            <a:blip r:embed="rId4" cstate="print">
              <a:duotone>
                <a:prstClr val="black"/>
                <a:schemeClr val="accent5">
                  <a:tint val="45000"/>
                  <a:satMod val="400000"/>
                </a:schemeClr>
              </a:duotone>
              <a:extLst>
                <a:ext uri="{BEBA8EAE-BF5A-486C-A8C5-ECC9F3942E4B}">
                  <a14:imgProps xmlns:a14="http://schemas.microsoft.com/office/drawing/2010/main">
                    <a14:imgLayer r:embed="rId5">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l="5256" t="72544" r="71056" b="5056"/>
            <a:stretch/>
          </p:blipFill>
          <p:spPr>
            <a:xfrm>
              <a:off x="748365" y="4179959"/>
              <a:ext cx="515033" cy="671551"/>
            </a:xfrm>
            <a:prstGeom prst="rect">
              <a:avLst/>
            </a:prstGeom>
          </p:spPr>
        </p:pic>
        <p:sp>
          <p:nvSpPr>
            <p:cNvPr id="17" name="TextBox 16">
              <a:extLst>
                <a:ext uri="{FF2B5EF4-FFF2-40B4-BE49-F238E27FC236}">
                  <a16:creationId xmlns:a16="http://schemas.microsoft.com/office/drawing/2014/main" id="{251E624E-2FA3-42B0-8F2A-0A01A9F1A9C6}"/>
                </a:ext>
              </a:extLst>
            </p:cNvPr>
            <p:cNvSpPr txBox="1"/>
            <p:nvPr/>
          </p:nvSpPr>
          <p:spPr>
            <a:xfrm>
              <a:off x="1437731" y="4303273"/>
              <a:ext cx="5527538" cy="388659"/>
            </a:xfrm>
            <a:prstGeom prst="rect">
              <a:avLst/>
            </a:prstGeom>
            <a:noFill/>
            <a:ln w="19050">
              <a:solidFill>
                <a:schemeClr val="accent5"/>
              </a:solidFill>
            </a:ln>
          </p:spPr>
          <p:txBody>
            <a:bodyPr wrap="square" rtlCol="0">
              <a:spAutoFit/>
            </a:bodyPr>
            <a:lstStyle/>
            <a:p>
              <a:pPr algn="ctr"/>
              <a:r>
                <a:rPr lang="en-IN" sz="2000" b="1" dirty="0">
                  <a:latin typeface="Open Sans" panose="020B0606030504020204"/>
                </a:rPr>
                <a:t>Note</a:t>
              </a:r>
              <a:r>
                <a:rPr lang="en-IN" sz="2000" dirty="0">
                  <a:latin typeface="Open Sans" panose="020B0606030504020204"/>
                </a:rPr>
                <a:t>: Identifying underlying causes helps in accurate sales prediction </a:t>
              </a:r>
            </a:p>
          </p:txBody>
        </p:sp>
      </p:grpSp>
      <p:sp>
        <p:nvSpPr>
          <p:cNvPr id="18" name="Rectangle: Rounded Corners 17">
            <a:extLst>
              <a:ext uri="{FF2B5EF4-FFF2-40B4-BE49-F238E27FC236}">
                <a16:creationId xmlns:a16="http://schemas.microsoft.com/office/drawing/2014/main" id="{3B7DDEF3-D5D4-4448-93C3-7A1289449B39}"/>
              </a:ext>
            </a:extLst>
          </p:cNvPr>
          <p:cNvSpPr/>
          <p:nvPr/>
        </p:nvSpPr>
        <p:spPr>
          <a:xfrm>
            <a:off x="2466840" y="1507073"/>
            <a:ext cx="11436350" cy="702564"/>
          </a:xfrm>
          <a:prstGeom prst="roundRect">
            <a:avLst/>
          </a:prstGeom>
          <a:solidFill>
            <a:srgbClr val="BDD7EE"/>
          </a:solid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There may be few underlying causes which can affect the output apart from the observed ones:</a:t>
            </a:r>
          </a:p>
        </p:txBody>
      </p:sp>
    </p:spTree>
    <p:extLst>
      <p:ext uri="{BB962C8B-B14F-4D97-AF65-F5344CB8AC3E}">
        <p14:creationId xmlns:p14="http://schemas.microsoft.com/office/powerpoint/2010/main" val="1194430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Feature Engineering</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2: Factor Analysis</a:t>
            </a:r>
          </a:p>
        </p:txBody>
      </p:sp>
    </p:spTree>
    <p:extLst>
      <p:ext uri="{BB962C8B-B14F-4D97-AF65-F5344CB8AC3E}">
        <p14:creationId xmlns:p14="http://schemas.microsoft.com/office/powerpoint/2010/main" val="1814068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684E9FAE-7D18-42A2-BDCB-C32C7C33D12C}"/>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F</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actor Analysis </a:t>
            </a:r>
            <a:r>
              <a:rPr lang="en-US" dirty="0">
                <a:solidFill>
                  <a:schemeClr val="tx1">
                    <a:lumMod val="75000"/>
                    <a:lumOff val="25000"/>
                  </a:schemeClr>
                </a:solidFill>
              </a:rPr>
              <a:t>P</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rocess</a:t>
            </a:r>
          </a:p>
        </p:txBody>
      </p:sp>
      <p:pic>
        <p:nvPicPr>
          <p:cNvPr id="4" name="Shape 375">
            <a:extLst>
              <a:ext uri="{FF2B5EF4-FFF2-40B4-BE49-F238E27FC236}">
                <a16:creationId xmlns:a16="http://schemas.microsoft.com/office/drawing/2014/main" id="{39B9034D-7142-4A18-AE23-5BFA07053942}"/>
              </a:ext>
            </a:extLst>
          </p:cNvPr>
          <p:cNvPicPr preferRelativeResize="0"/>
          <p:nvPr/>
        </p:nvPicPr>
        <p:blipFill rotWithShape="1">
          <a:blip r:embed="rId3">
            <a:alphaModFix/>
          </a:blip>
          <a:srcRect/>
          <a:stretch/>
        </p:blipFill>
        <p:spPr>
          <a:xfrm>
            <a:off x="5982143" y="829986"/>
            <a:ext cx="4405745" cy="253919"/>
          </a:xfrm>
          <a:prstGeom prst="rect">
            <a:avLst/>
          </a:prstGeom>
          <a:noFill/>
          <a:ln>
            <a:noFill/>
          </a:ln>
        </p:spPr>
      </p:pic>
      <p:grpSp>
        <p:nvGrpSpPr>
          <p:cNvPr id="2" name="Group 1">
            <a:extLst>
              <a:ext uri="{FF2B5EF4-FFF2-40B4-BE49-F238E27FC236}">
                <a16:creationId xmlns:a16="http://schemas.microsoft.com/office/drawing/2014/main" id="{E3FB439A-1714-4E04-89AD-BB3F22863FBB}"/>
              </a:ext>
            </a:extLst>
          </p:cNvPr>
          <p:cNvGrpSpPr/>
          <p:nvPr/>
        </p:nvGrpSpPr>
        <p:grpSpPr>
          <a:xfrm>
            <a:off x="1242609" y="3014366"/>
            <a:ext cx="14035112" cy="4267985"/>
            <a:chOff x="1242609" y="1925792"/>
            <a:chExt cx="14035112" cy="4267985"/>
          </a:xfrm>
        </p:grpSpPr>
        <p:grpSp>
          <p:nvGrpSpPr>
            <p:cNvPr id="5" name="Group 4">
              <a:extLst>
                <a:ext uri="{FF2B5EF4-FFF2-40B4-BE49-F238E27FC236}">
                  <a16:creationId xmlns:a16="http://schemas.microsoft.com/office/drawing/2014/main" id="{8E6256BD-D9C3-4E36-9B26-764EA59D2CE7}"/>
                </a:ext>
              </a:extLst>
            </p:cNvPr>
            <p:cNvGrpSpPr/>
            <p:nvPr/>
          </p:nvGrpSpPr>
          <p:grpSpPr>
            <a:xfrm>
              <a:off x="1251287" y="2784130"/>
              <a:ext cx="400782" cy="792736"/>
              <a:chOff x="1194011" y="2467004"/>
              <a:chExt cx="400782" cy="792736"/>
            </a:xfrm>
          </p:grpSpPr>
          <p:cxnSp>
            <p:nvCxnSpPr>
              <p:cNvPr id="6" name="Straight Connector 5">
                <a:extLst>
                  <a:ext uri="{FF2B5EF4-FFF2-40B4-BE49-F238E27FC236}">
                    <a16:creationId xmlns:a16="http://schemas.microsoft.com/office/drawing/2014/main" id="{46A1F739-D60D-4CFE-B670-91512FB69DD5}"/>
                  </a:ext>
                </a:extLst>
              </p:cNvPr>
              <p:cNvCxnSpPr/>
              <p:nvPr/>
            </p:nvCxnSpPr>
            <p:spPr>
              <a:xfrm>
                <a:off x="1194011" y="2467004"/>
                <a:ext cx="0" cy="747016"/>
              </a:xfrm>
              <a:prstGeom prst="line">
                <a:avLst/>
              </a:prstGeom>
              <a:ln w="19050">
                <a:solidFill>
                  <a:srgbClr val="FFB870"/>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FA46E54-2D5D-4F93-82D2-AB2851AD99C7}"/>
                  </a:ext>
                </a:extLst>
              </p:cNvPr>
              <p:cNvCxnSpPr/>
              <p:nvPr/>
            </p:nvCxnSpPr>
            <p:spPr>
              <a:xfrm>
                <a:off x="1215331" y="3214020"/>
                <a:ext cx="288022" cy="0"/>
              </a:xfrm>
              <a:prstGeom prst="line">
                <a:avLst/>
              </a:prstGeom>
              <a:ln w="19050">
                <a:solidFill>
                  <a:srgbClr val="FFB870"/>
                </a:solidFill>
                <a:prstDash val="dash"/>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5A0FBF9E-42CD-4AD8-A815-4E491728B50B}"/>
                  </a:ext>
                </a:extLst>
              </p:cNvPr>
              <p:cNvSpPr/>
              <p:nvPr/>
            </p:nvSpPr>
            <p:spPr>
              <a:xfrm>
                <a:off x="1503353" y="3168300"/>
                <a:ext cx="91440" cy="91440"/>
              </a:xfrm>
              <a:prstGeom prst="ellipse">
                <a:avLst/>
              </a:prstGeom>
              <a:solidFill>
                <a:srgbClr val="FFB870"/>
              </a:solidFill>
              <a:ln>
                <a:solidFill>
                  <a:srgbClr val="FFB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a:solidFill>
                    <a:prstClr val="white"/>
                  </a:solidFill>
                </a:endParaRPr>
              </a:p>
            </p:txBody>
          </p:sp>
        </p:grpSp>
        <p:grpSp>
          <p:nvGrpSpPr>
            <p:cNvPr id="9" name="Group 8">
              <a:extLst>
                <a:ext uri="{FF2B5EF4-FFF2-40B4-BE49-F238E27FC236}">
                  <a16:creationId xmlns:a16="http://schemas.microsoft.com/office/drawing/2014/main" id="{DDF9A22A-5357-4B68-920F-00969D3BEBE6}"/>
                </a:ext>
              </a:extLst>
            </p:cNvPr>
            <p:cNvGrpSpPr/>
            <p:nvPr/>
          </p:nvGrpSpPr>
          <p:grpSpPr>
            <a:xfrm>
              <a:off x="1242609" y="1925792"/>
              <a:ext cx="6217920" cy="914400"/>
              <a:chOff x="1278468" y="3037416"/>
              <a:chExt cx="6217920" cy="914400"/>
            </a:xfrm>
          </p:grpSpPr>
          <p:sp>
            <p:nvSpPr>
              <p:cNvPr id="10" name="Rectangle 9">
                <a:extLst>
                  <a:ext uri="{FF2B5EF4-FFF2-40B4-BE49-F238E27FC236}">
                    <a16:creationId xmlns:a16="http://schemas.microsoft.com/office/drawing/2014/main" id="{CCA78A99-5D68-4F56-A855-838B6547F9AF}"/>
                  </a:ext>
                </a:extLst>
              </p:cNvPr>
              <p:cNvSpPr/>
              <p:nvPr/>
            </p:nvSpPr>
            <p:spPr>
              <a:xfrm>
                <a:off x="1278468" y="3037416"/>
                <a:ext cx="6217920" cy="914400"/>
              </a:xfrm>
              <a:prstGeom prst="rect">
                <a:avLst/>
              </a:prstGeom>
              <a:solidFill>
                <a:srgbClr val="FFB8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a:solidFill>
                    <a:prstClr val="white"/>
                  </a:solidFill>
                </a:endParaRPr>
              </a:p>
            </p:txBody>
          </p:sp>
          <p:sp>
            <p:nvSpPr>
              <p:cNvPr id="11" name="TextBox 10">
                <a:extLst>
                  <a:ext uri="{FF2B5EF4-FFF2-40B4-BE49-F238E27FC236}">
                    <a16:creationId xmlns:a16="http://schemas.microsoft.com/office/drawing/2014/main" id="{EBB6C26E-24DA-46F5-807C-580458B902A0}"/>
                  </a:ext>
                </a:extLst>
              </p:cNvPr>
              <p:cNvSpPr txBox="1"/>
              <p:nvPr/>
            </p:nvSpPr>
            <p:spPr>
              <a:xfrm>
                <a:off x="2270598" y="3279173"/>
                <a:ext cx="4233659" cy="400110"/>
              </a:xfrm>
              <a:prstGeom prst="rect">
                <a:avLst/>
              </a:prstGeom>
              <a:noFill/>
            </p:spPr>
            <p:txBody>
              <a:bodyPr wrap="none" rtlCol="0">
                <a:spAutoFit/>
              </a:bodyPr>
              <a:lstStyle/>
              <a:p>
                <a:pPr defTabSz="1219170"/>
                <a:r>
                  <a:rPr lang="en-US" sz="2000" dirty="0">
                    <a:solidFill>
                      <a:srgbClr val="404040"/>
                    </a:solidFill>
                    <a:latin typeface="Open Sans" panose="020B0606030504020204" pitchFamily="34" charset="0"/>
                    <a:ea typeface="Open Sans" panose="020B0606030504020204" pitchFamily="34" charset="0"/>
                    <a:cs typeface="Open Sans" panose="020B0606030504020204" pitchFamily="34" charset="0"/>
                  </a:rPr>
                  <a:t>Principal Component Analysis (PCA)</a:t>
                </a:r>
              </a:p>
            </p:txBody>
          </p:sp>
        </p:grpSp>
        <p:sp>
          <p:nvSpPr>
            <p:cNvPr id="12" name="TextBox 11">
              <a:extLst>
                <a:ext uri="{FF2B5EF4-FFF2-40B4-BE49-F238E27FC236}">
                  <a16:creationId xmlns:a16="http://schemas.microsoft.com/office/drawing/2014/main" id="{DAC4D5C8-7398-452E-B85E-316C976372FF}"/>
                </a:ext>
              </a:extLst>
            </p:cNvPr>
            <p:cNvSpPr txBox="1"/>
            <p:nvPr/>
          </p:nvSpPr>
          <p:spPr>
            <a:xfrm>
              <a:off x="1712013" y="3177203"/>
              <a:ext cx="4419841" cy="707886"/>
            </a:xfrm>
            <a:prstGeom prst="rect">
              <a:avLst/>
            </a:prstGeom>
            <a:noFill/>
          </p:spPr>
          <p:txBody>
            <a:bodyPr wrap="square" rtlCol="0" anchor="ctr" anchorCtr="0">
              <a:spAutoFit/>
            </a:bodyPr>
            <a:lstStyle/>
            <a:p>
              <a:pPr defTabSz="1219170"/>
              <a:r>
                <a:rPr lang="en-US" sz="2000" kern="0" dirty="0">
                  <a:solidFill>
                    <a:srgbClr val="5F5F5F"/>
                  </a:solidFill>
                  <a:latin typeface="Open Sans" panose="020B0606030504020204"/>
                </a:rPr>
                <a:t>Extracts hidden factors from the dataset</a:t>
              </a:r>
            </a:p>
          </p:txBody>
        </p:sp>
        <p:sp>
          <p:nvSpPr>
            <p:cNvPr id="13" name="TextBox 12">
              <a:extLst>
                <a:ext uri="{FF2B5EF4-FFF2-40B4-BE49-F238E27FC236}">
                  <a16:creationId xmlns:a16="http://schemas.microsoft.com/office/drawing/2014/main" id="{5FAF4A0B-663A-4454-AEDD-140C3EC8E4A8}"/>
                </a:ext>
              </a:extLst>
            </p:cNvPr>
            <p:cNvSpPr txBox="1"/>
            <p:nvPr/>
          </p:nvSpPr>
          <p:spPr>
            <a:xfrm>
              <a:off x="1708275" y="3927424"/>
              <a:ext cx="5752249" cy="707886"/>
            </a:xfrm>
            <a:prstGeom prst="rect">
              <a:avLst/>
            </a:prstGeom>
            <a:noFill/>
          </p:spPr>
          <p:txBody>
            <a:bodyPr wrap="square" rtlCol="0" anchor="ctr" anchorCtr="0">
              <a:spAutoFit/>
            </a:bodyPr>
            <a:lstStyle/>
            <a:p>
              <a:pPr defTabSz="1219170"/>
              <a:r>
                <a:rPr lang="en-US" sz="2000" kern="0" dirty="0">
                  <a:solidFill>
                    <a:srgbClr val="5F5F5F"/>
                  </a:solidFill>
                  <a:latin typeface="Open Sans" panose="020B0606030504020204"/>
                </a:rPr>
                <a:t>Defines your data using less number of components, explaining the variance in your data</a:t>
              </a:r>
            </a:p>
          </p:txBody>
        </p:sp>
        <p:sp>
          <p:nvSpPr>
            <p:cNvPr id="14" name="TextBox 13">
              <a:extLst>
                <a:ext uri="{FF2B5EF4-FFF2-40B4-BE49-F238E27FC236}">
                  <a16:creationId xmlns:a16="http://schemas.microsoft.com/office/drawing/2014/main" id="{06F9AC13-B1D3-4FE0-A660-CD06A9CB6515}"/>
                </a:ext>
              </a:extLst>
            </p:cNvPr>
            <p:cNvSpPr txBox="1"/>
            <p:nvPr/>
          </p:nvSpPr>
          <p:spPr>
            <a:xfrm>
              <a:off x="1714894" y="4816295"/>
              <a:ext cx="5026559" cy="400110"/>
            </a:xfrm>
            <a:prstGeom prst="rect">
              <a:avLst/>
            </a:prstGeom>
            <a:noFill/>
          </p:spPr>
          <p:txBody>
            <a:bodyPr wrap="square" rtlCol="0" anchor="ctr" anchorCtr="0">
              <a:spAutoFit/>
            </a:bodyPr>
            <a:lstStyle/>
            <a:p>
              <a:pPr defTabSz="1219170"/>
              <a:r>
                <a:rPr lang="en-US" sz="2000" kern="0" dirty="0">
                  <a:solidFill>
                    <a:srgbClr val="5F5F5F"/>
                  </a:solidFill>
                  <a:latin typeface="Open Sans" panose="020B0606030504020204"/>
                </a:rPr>
                <a:t>Reduces the computational complexity</a:t>
              </a:r>
              <a:endParaRPr lang="en-US" sz="2000" dirty="0">
                <a:solidFill>
                  <a:srgbClr val="404040"/>
                </a:solidFill>
                <a:latin typeface="Open Sans" panose="020B0606030504020204"/>
                <a:ea typeface="Open Sans" panose="020B0606030504020204" pitchFamily="34" charset="0"/>
                <a:cs typeface="Open Sans" panose="020B0606030504020204" pitchFamily="34" charset="0"/>
              </a:endParaRPr>
            </a:p>
          </p:txBody>
        </p:sp>
        <p:grpSp>
          <p:nvGrpSpPr>
            <p:cNvPr id="15" name="Group 14">
              <a:extLst>
                <a:ext uri="{FF2B5EF4-FFF2-40B4-BE49-F238E27FC236}">
                  <a16:creationId xmlns:a16="http://schemas.microsoft.com/office/drawing/2014/main" id="{C4ACB59E-0FAA-4865-8FAE-7ADFBCC06FC3}"/>
                </a:ext>
              </a:extLst>
            </p:cNvPr>
            <p:cNvGrpSpPr/>
            <p:nvPr/>
          </p:nvGrpSpPr>
          <p:grpSpPr>
            <a:xfrm>
              <a:off x="1254452" y="3532052"/>
              <a:ext cx="400782" cy="792736"/>
              <a:chOff x="1194011" y="2467004"/>
              <a:chExt cx="400782" cy="792736"/>
            </a:xfrm>
          </p:grpSpPr>
          <p:cxnSp>
            <p:nvCxnSpPr>
              <p:cNvPr id="16" name="Straight Connector 15">
                <a:extLst>
                  <a:ext uri="{FF2B5EF4-FFF2-40B4-BE49-F238E27FC236}">
                    <a16:creationId xmlns:a16="http://schemas.microsoft.com/office/drawing/2014/main" id="{3101A47C-F18A-42A5-972D-E10AA9C33419}"/>
                  </a:ext>
                </a:extLst>
              </p:cNvPr>
              <p:cNvCxnSpPr/>
              <p:nvPr/>
            </p:nvCxnSpPr>
            <p:spPr>
              <a:xfrm>
                <a:off x="1194011" y="2467004"/>
                <a:ext cx="0" cy="747016"/>
              </a:xfrm>
              <a:prstGeom prst="line">
                <a:avLst/>
              </a:prstGeom>
              <a:ln w="19050">
                <a:solidFill>
                  <a:srgbClr val="FFB870"/>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DA50965-E22B-44B2-B5BC-632EA754057E}"/>
                  </a:ext>
                </a:extLst>
              </p:cNvPr>
              <p:cNvCxnSpPr/>
              <p:nvPr/>
            </p:nvCxnSpPr>
            <p:spPr>
              <a:xfrm>
                <a:off x="1215331" y="3214020"/>
                <a:ext cx="288022" cy="0"/>
              </a:xfrm>
              <a:prstGeom prst="line">
                <a:avLst/>
              </a:prstGeom>
              <a:ln w="19050">
                <a:solidFill>
                  <a:srgbClr val="FFB870"/>
                </a:solidFill>
                <a:prstDash val="dash"/>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4A1AF931-1514-4B94-88D8-77C31C7EFB2C}"/>
                  </a:ext>
                </a:extLst>
              </p:cNvPr>
              <p:cNvSpPr/>
              <p:nvPr/>
            </p:nvSpPr>
            <p:spPr>
              <a:xfrm>
                <a:off x="1503353" y="3168300"/>
                <a:ext cx="91440" cy="91440"/>
              </a:xfrm>
              <a:prstGeom prst="ellipse">
                <a:avLst/>
              </a:prstGeom>
              <a:solidFill>
                <a:srgbClr val="FFB870"/>
              </a:solidFill>
              <a:ln>
                <a:solidFill>
                  <a:srgbClr val="FFB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a:solidFill>
                    <a:prstClr val="white"/>
                  </a:solidFill>
                </a:endParaRPr>
              </a:p>
            </p:txBody>
          </p:sp>
        </p:grpSp>
        <p:grpSp>
          <p:nvGrpSpPr>
            <p:cNvPr id="19" name="Group 18">
              <a:extLst>
                <a:ext uri="{FF2B5EF4-FFF2-40B4-BE49-F238E27FC236}">
                  <a16:creationId xmlns:a16="http://schemas.microsoft.com/office/drawing/2014/main" id="{96B444C6-FB06-413C-8D21-E852505A2387}"/>
                </a:ext>
              </a:extLst>
            </p:cNvPr>
            <p:cNvGrpSpPr/>
            <p:nvPr/>
          </p:nvGrpSpPr>
          <p:grpSpPr>
            <a:xfrm>
              <a:off x="1251287" y="4279973"/>
              <a:ext cx="400782" cy="792736"/>
              <a:chOff x="1194011" y="2467004"/>
              <a:chExt cx="400782" cy="792736"/>
            </a:xfrm>
          </p:grpSpPr>
          <p:cxnSp>
            <p:nvCxnSpPr>
              <p:cNvPr id="20" name="Straight Connector 19">
                <a:extLst>
                  <a:ext uri="{FF2B5EF4-FFF2-40B4-BE49-F238E27FC236}">
                    <a16:creationId xmlns:a16="http://schemas.microsoft.com/office/drawing/2014/main" id="{5F593D66-FD6B-4D04-855C-094760FCB728}"/>
                  </a:ext>
                </a:extLst>
              </p:cNvPr>
              <p:cNvCxnSpPr/>
              <p:nvPr/>
            </p:nvCxnSpPr>
            <p:spPr>
              <a:xfrm>
                <a:off x="1194011" y="2467004"/>
                <a:ext cx="0" cy="747016"/>
              </a:xfrm>
              <a:prstGeom prst="line">
                <a:avLst/>
              </a:prstGeom>
              <a:ln w="19050">
                <a:solidFill>
                  <a:srgbClr val="FFB870"/>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E7CEE92-E22E-4044-8314-B50A49E2D156}"/>
                  </a:ext>
                </a:extLst>
              </p:cNvPr>
              <p:cNvCxnSpPr/>
              <p:nvPr/>
            </p:nvCxnSpPr>
            <p:spPr>
              <a:xfrm>
                <a:off x="1215331" y="3214020"/>
                <a:ext cx="288022" cy="0"/>
              </a:xfrm>
              <a:prstGeom prst="line">
                <a:avLst/>
              </a:prstGeom>
              <a:ln w="19050">
                <a:solidFill>
                  <a:srgbClr val="FFB870"/>
                </a:solidFill>
                <a:prstDash val="dash"/>
              </a:ln>
            </p:spPr>
            <p:style>
              <a:lnRef idx="1">
                <a:schemeClr val="accent1"/>
              </a:lnRef>
              <a:fillRef idx="0">
                <a:schemeClr val="accent1"/>
              </a:fillRef>
              <a:effectRef idx="0">
                <a:schemeClr val="accent1"/>
              </a:effectRef>
              <a:fontRef idx="minor">
                <a:schemeClr val="tx1"/>
              </a:fontRef>
            </p:style>
          </p:cxnSp>
          <p:sp>
            <p:nvSpPr>
              <p:cNvPr id="22" name="Oval 21">
                <a:extLst>
                  <a:ext uri="{FF2B5EF4-FFF2-40B4-BE49-F238E27FC236}">
                    <a16:creationId xmlns:a16="http://schemas.microsoft.com/office/drawing/2014/main" id="{C241B2D0-A32C-4422-805A-C39A5B1872D5}"/>
                  </a:ext>
                </a:extLst>
              </p:cNvPr>
              <p:cNvSpPr/>
              <p:nvPr/>
            </p:nvSpPr>
            <p:spPr>
              <a:xfrm>
                <a:off x="1503353" y="3168300"/>
                <a:ext cx="91440" cy="91440"/>
              </a:xfrm>
              <a:prstGeom prst="ellipse">
                <a:avLst/>
              </a:prstGeom>
              <a:solidFill>
                <a:srgbClr val="FFB870"/>
              </a:solidFill>
              <a:ln>
                <a:solidFill>
                  <a:srgbClr val="FFB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a:solidFill>
                    <a:prstClr val="white"/>
                  </a:solidFill>
                </a:endParaRPr>
              </a:p>
            </p:txBody>
          </p:sp>
        </p:grpSp>
        <p:grpSp>
          <p:nvGrpSpPr>
            <p:cNvPr id="23" name="Group 22">
              <a:extLst>
                <a:ext uri="{FF2B5EF4-FFF2-40B4-BE49-F238E27FC236}">
                  <a16:creationId xmlns:a16="http://schemas.microsoft.com/office/drawing/2014/main" id="{1FFEDEAA-7D74-4595-9156-25EBDA80FAE3}"/>
                </a:ext>
              </a:extLst>
            </p:cNvPr>
            <p:cNvGrpSpPr/>
            <p:nvPr/>
          </p:nvGrpSpPr>
          <p:grpSpPr>
            <a:xfrm>
              <a:off x="8736603" y="2784130"/>
              <a:ext cx="400782" cy="792736"/>
              <a:chOff x="1194011" y="2467004"/>
              <a:chExt cx="400782" cy="792736"/>
            </a:xfrm>
          </p:grpSpPr>
          <p:cxnSp>
            <p:nvCxnSpPr>
              <p:cNvPr id="24" name="Straight Connector 23">
                <a:extLst>
                  <a:ext uri="{FF2B5EF4-FFF2-40B4-BE49-F238E27FC236}">
                    <a16:creationId xmlns:a16="http://schemas.microsoft.com/office/drawing/2014/main" id="{D6D827E5-9F68-45AD-A6B6-6695F9306D67}"/>
                  </a:ext>
                </a:extLst>
              </p:cNvPr>
              <p:cNvCxnSpPr/>
              <p:nvPr/>
            </p:nvCxnSpPr>
            <p:spPr>
              <a:xfrm>
                <a:off x="1194011" y="2467004"/>
                <a:ext cx="0" cy="747016"/>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DF8857AC-CCBE-4AAE-959D-2D6CBD31CF55}"/>
                  </a:ext>
                </a:extLst>
              </p:cNvPr>
              <p:cNvCxnSpPr/>
              <p:nvPr/>
            </p:nvCxnSpPr>
            <p:spPr>
              <a:xfrm>
                <a:off x="1215331" y="3214020"/>
                <a:ext cx="288022" cy="0"/>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CD660C0C-B692-47B5-8A1E-EF4F5C3ECD00}"/>
                  </a:ext>
                </a:extLst>
              </p:cNvPr>
              <p:cNvSpPr/>
              <p:nvPr/>
            </p:nvSpPr>
            <p:spPr>
              <a:xfrm>
                <a:off x="1503353" y="3168300"/>
                <a:ext cx="91440" cy="91440"/>
              </a:xfrm>
              <a:prstGeom prst="ellipse">
                <a:avLst/>
              </a:prstGeom>
              <a:solidFill>
                <a:srgbClr val="5EB9C2"/>
              </a:solidFill>
              <a:ln>
                <a:solidFill>
                  <a:srgbClr val="5EB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a:solidFill>
                    <a:prstClr val="white"/>
                  </a:solidFill>
                </a:endParaRPr>
              </a:p>
            </p:txBody>
          </p:sp>
        </p:grpSp>
        <p:grpSp>
          <p:nvGrpSpPr>
            <p:cNvPr id="27" name="Group 26">
              <a:extLst>
                <a:ext uri="{FF2B5EF4-FFF2-40B4-BE49-F238E27FC236}">
                  <a16:creationId xmlns:a16="http://schemas.microsoft.com/office/drawing/2014/main" id="{BF32ED29-8F3A-4D6A-9FFF-F38F3B4E3952}"/>
                </a:ext>
              </a:extLst>
            </p:cNvPr>
            <p:cNvGrpSpPr/>
            <p:nvPr/>
          </p:nvGrpSpPr>
          <p:grpSpPr>
            <a:xfrm>
              <a:off x="8727925" y="1925792"/>
              <a:ext cx="6217920" cy="914400"/>
              <a:chOff x="8763784" y="3037416"/>
              <a:chExt cx="6217920" cy="914400"/>
            </a:xfrm>
          </p:grpSpPr>
          <p:sp>
            <p:nvSpPr>
              <p:cNvPr id="28" name="Rectangle 27">
                <a:extLst>
                  <a:ext uri="{FF2B5EF4-FFF2-40B4-BE49-F238E27FC236}">
                    <a16:creationId xmlns:a16="http://schemas.microsoft.com/office/drawing/2014/main" id="{DD13612B-8652-4796-9A3E-59F943B0D02B}"/>
                  </a:ext>
                </a:extLst>
              </p:cNvPr>
              <p:cNvSpPr/>
              <p:nvPr/>
            </p:nvSpPr>
            <p:spPr>
              <a:xfrm>
                <a:off x="8763784" y="3037416"/>
                <a:ext cx="6217920" cy="914400"/>
              </a:xfrm>
              <a:prstGeom prst="rect">
                <a:avLst/>
              </a:prstGeom>
              <a:solidFill>
                <a:srgbClr val="5EB9C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a:solidFill>
                    <a:prstClr val="white"/>
                  </a:solidFill>
                </a:endParaRPr>
              </a:p>
            </p:txBody>
          </p:sp>
          <p:sp>
            <p:nvSpPr>
              <p:cNvPr id="29" name="TextBox 28">
                <a:extLst>
                  <a:ext uri="{FF2B5EF4-FFF2-40B4-BE49-F238E27FC236}">
                    <a16:creationId xmlns:a16="http://schemas.microsoft.com/office/drawing/2014/main" id="{16DEE05B-2054-4B1C-B9DD-22ACD63FB7CE}"/>
                  </a:ext>
                </a:extLst>
              </p:cNvPr>
              <p:cNvSpPr txBox="1"/>
              <p:nvPr/>
            </p:nvSpPr>
            <p:spPr>
              <a:xfrm>
                <a:off x="10073488" y="3279173"/>
                <a:ext cx="4014945" cy="400110"/>
              </a:xfrm>
              <a:prstGeom prst="rect">
                <a:avLst/>
              </a:prstGeom>
              <a:noFill/>
            </p:spPr>
            <p:txBody>
              <a:bodyPr wrap="none" rtlCol="0">
                <a:spAutoFit/>
              </a:bodyPr>
              <a:lstStyle/>
              <a:p>
                <a:pPr defTabSz="1219170"/>
                <a:r>
                  <a:rPr lang="en-US" sz="2000" dirty="0">
                    <a:solidFill>
                      <a:srgbClr val="404040"/>
                    </a:solidFill>
                    <a:latin typeface="Open Sans" panose="020B0606030504020204" pitchFamily="34" charset="0"/>
                    <a:ea typeface="Open Sans" panose="020B0606030504020204" pitchFamily="34" charset="0"/>
                    <a:cs typeface="Open Sans" panose="020B0606030504020204" pitchFamily="34" charset="0"/>
                  </a:rPr>
                  <a:t>Linear Discriminant Analysis (LDA)</a:t>
                </a:r>
              </a:p>
            </p:txBody>
          </p:sp>
        </p:grpSp>
        <p:sp>
          <p:nvSpPr>
            <p:cNvPr id="30" name="TextBox 29">
              <a:extLst>
                <a:ext uri="{FF2B5EF4-FFF2-40B4-BE49-F238E27FC236}">
                  <a16:creationId xmlns:a16="http://schemas.microsoft.com/office/drawing/2014/main" id="{DEB4BD79-43C5-4FD8-84E9-1C79BD660187}"/>
                </a:ext>
              </a:extLst>
            </p:cNvPr>
            <p:cNvSpPr txBox="1"/>
            <p:nvPr/>
          </p:nvSpPr>
          <p:spPr>
            <a:xfrm>
              <a:off x="9197329" y="3331091"/>
              <a:ext cx="4495505" cy="400110"/>
            </a:xfrm>
            <a:prstGeom prst="rect">
              <a:avLst/>
            </a:prstGeom>
            <a:noFill/>
          </p:spPr>
          <p:txBody>
            <a:bodyPr wrap="square" rtlCol="0" anchor="ctr" anchorCtr="0">
              <a:spAutoFit/>
            </a:bodyPr>
            <a:lstStyle/>
            <a:p>
              <a:pPr defTabSz="1219170">
                <a:buSzPct val="80000"/>
              </a:pPr>
              <a:r>
                <a:rPr lang="en-US" sz="2000" kern="0" dirty="0">
                  <a:solidFill>
                    <a:srgbClr val="5F5F5F"/>
                  </a:solidFill>
                  <a:latin typeface="Open Sans" panose="020B0606030504020204"/>
                </a:rPr>
                <a:t>Reduces</a:t>
              </a:r>
              <a:r>
                <a:rPr lang="en-US" sz="2000" dirty="0">
                  <a:latin typeface="Open Sans" panose="020B0606030504020204"/>
                </a:rPr>
                <a:t> </a:t>
              </a:r>
              <a:r>
                <a:rPr lang="en-US" sz="2000" kern="0" dirty="0">
                  <a:solidFill>
                    <a:srgbClr val="5F5F5F"/>
                  </a:solidFill>
                  <a:latin typeface="Open Sans" panose="020B0606030504020204"/>
                </a:rPr>
                <a:t>Dimensions </a:t>
              </a:r>
            </a:p>
          </p:txBody>
        </p:sp>
        <p:sp>
          <p:nvSpPr>
            <p:cNvPr id="31" name="TextBox 30">
              <a:extLst>
                <a:ext uri="{FF2B5EF4-FFF2-40B4-BE49-F238E27FC236}">
                  <a16:creationId xmlns:a16="http://schemas.microsoft.com/office/drawing/2014/main" id="{13A73463-2F9B-4380-8D50-2F7CA02517A6}"/>
                </a:ext>
              </a:extLst>
            </p:cNvPr>
            <p:cNvSpPr txBox="1"/>
            <p:nvPr/>
          </p:nvSpPr>
          <p:spPr>
            <a:xfrm>
              <a:off x="9197329" y="3912110"/>
              <a:ext cx="6080392" cy="707886"/>
            </a:xfrm>
            <a:prstGeom prst="rect">
              <a:avLst/>
            </a:prstGeom>
            <a:noFill/>
          </p:spPr>
          <p:txBody>
            <a:bodyPr wrap="square" rtlCol="0" anchor="ctr" anchorCtr="0">
              <a:spAutoFit/>
            </a:bodyPr>
            <a:lstStyle/>
            <a:p>
              <a:pPr defTabSz="1219170">
                <a:buSzPct val="80000"/>
              </a:pPr>
              <a:r>
                <a:rPr lang="en-US" sz="2000" kern="0" dirty="0">
                  <a:solidFill>
                    <a:srgbClr val="5F5F5F"/>
                  </a:solidFill>
                  <a:latin typeface="Open Sans" panose="020B0606030504020204"/>
                </a:rPr>
                <a:t>Searches for a linear combination of variables that best separates 2 classes</a:t>
              </a:r>
            </a:p>
          </p:txBody>
        </p:sp>
        <p:sp>
          <p:nvSpPr>
            <p:cNvPr id="32" name="TextBox 31">
              <a:extLst>
                <a:ext uri="{FF2B5EF4-FFF2-40B4-BE49-F238E27FC236}">
                  <a16:creationId xmlns:a16="http://schemas.microsoft.com/office/drawing/2014/main" id="{609D1B6A-374A-4977-BC9F-D01404CE39BD}"/>
                </a:ext>
              </a:extLst>
            </p:cNvPr>
            <p:cNvSpPr txBox="1"/>
            <p:nvPr/>
          </p:nvSpPr>
          <p:spPr>
            <a:xfrm>
              <a:off x="8837354" y="4785517"/>
              <a:ext cx="5597523" cy="461665"/>
            </a:xfrm>
            <a:prstGeom prst="rect">
              <a:avLst/>
            </a:prstGeom>
            <a:noFill/>
          </p:spPr>
          <p:txBody>
            <a:bodyPr wrap="square" rtlCol="0" anchor="ctr" anchorCtr="0">
              <a:spAutoFit/>
            </a:bodyPr>
            <a:lstStyle>
              <a:defPPr>
                <a:defRPr lang="en-US"/>
              </a:defPPr>
              <a:lvl1pPr defTabSz="1219170">
                <a:defRPr sz="2000" kern="0">
                  <a:solidFill>
                    <a:srgbClr val="5F5F5F"/>
                  </a:solidFill>
                </a:defRPr>
              </a:lvl1pPr>
            </a:lstStyle>
            <a:p>
              <a:r>
                <a:rPr lang="en-US" dirty="0">
                  <a:latin typeface="Open Sans" panose="020B0606030504020204"/>
                </a:rPr>
                <a:t>     Reduces the degree of overfitting</a:t>
              </a:r>
            </a:p>
          </p:txBody>
        </p:sp>
        <p:grpSp>
          <p:nvGrpSpPr>
            <p:cNvPr id="33" name="Group 32">
              <a:extLst>
                <a:ext uri="{FF2B5EF4-FFF2-40B4-BE49-F238E27FC236}">
                  <a16:creationId xmlns:a16="http://schemas.microsoft.com/office/drawing/2014/main" id="{A6C7ABEE-07BD-462F-8B48-1C79B4D91E37}"/>
                </a:ext>
              </a:extLst>
            </p:cNvPr>
            <p:cNvGrpSpPr/>
            <p:nvPr/>
          </p:nvGrpSpPr>
          <p:grpSpPr>
            <a:xfrm>
              <a:off x="8739768" y="3532052"/>
              <a:ext cx="400782" cy="792736"/>
              <a:chOff x="1194011" y="2467004"/>
              <a:chExt cx="400782" cy="792736"/>
            </a:xfrm>
          </p:grpSpPr>
          <p:cxnSp>
            <p:nvCxnSpPr>
              <p:cNvPr id="34" name="Straight Connector 33">
                <a:extLst>
                  <a:ext uri="{FF2B5EF4-FFF2-40B4-BE49-F238E27FC236}">
                    <a16:creationId xmlns:a16="http://schemas.microsoft.com/office/drawing/2014/main" id="{714DB961-1D5E-42E5-86F2-7901E994F7CC}"/>
                  </a:ext>
                </a:extLst>
              </p:cNvPr>
              <p:cNvCxnSpPr/>
              <p:nvPr/>
            </p:nvCxnSpPr>
            <p:spPr>
              <a:xfrm>
                <a:off x="1194011" y="2467004"/>
                <a:ext cx="0" cy="747016"/>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E2932CD-70B8-421E-90A9-F93274301ED9}"/>
                  </a:ext>
                </a:extLst>
              </p:cNvPr>
              <p:cNvCxnSpPr/>
              <p:nvPr/>
            </p:nvCxnSpPr>
            <p:spPr>
              <a:xfrm>
                <a:off x="1215331" y="3214020"/>
                <a:ext cx="288022" cy="0"/>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C6EED13B-F559-4F65-816B-C7846938002C}"/>
                  </a:ext>
                </a:extLst>
              </p:cNvPr>
              <p:cNvSpPr/>
              <p:nvPr/>
            </p:nvSpPr>
            <p:spPr>
              <a:xfrm>
                <a:off x="1503353" y="3168300"/>
                <a:ext cx="91440" cy="91440"/>
              </a:xfrm>
              <a:prstGeom prst="ellipse">
                <a:avLst/>
              </a:prstGeom>
              <a:solidFill>
                <a:srgbClr val="5EB9C2"/>
              </a:solidFill>
              <a:ln>
                <a:solidFill>
                  <a:srgbClr val="5EB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a:solidFill>
                    <a:prstClr val="white"/>
                  </a:solidFill>
                </a:endParaRPr>
              </a:p>
            </p:txBody>
          </p:sp>
        </p:grpSp>
        <p:grpSp>
          <p:nvGrpSpPr>
            <p:cNvPr id="37" name="Group 36">
              <a:extLst>
                <a:ext uri="{FF2B5EF4-FFF2-40B4-BE49-F238E27FC236}">
                  <a16:creationId xmlns:a16="http://schemas.microsoft.com/office/drawing/2014/main" id="{91801DF0-EE4F-4F96-A48E-56145AB27C6F}"/>
                </a:ext>
              </a:extLst>
            </p:cNvPr>
            <p:cNvGrpSpPr/>
            <p:nvPr/>
          </p:nvGrpSpPr>
          <p:grpSpPr>
            <a:xfrm>
              <a:off x="8736603" y="4279973"/>
              <a:ext cx="400782" cy="792736"/>
              <a:chOff x="1194011" y="2467004"/>
              <a:chExt cx="400782" cy="792736"/>
            </a:xfrm>
          </p:grpSpPr>
          <p:cxnSp>
            <p:nvCxnSpPr>
              <p:cNvPr id="38" name="Straight Connector 37">
                <a:extLst>
                  <a:ext uri="{FF2B5EF4-FFF2-40B4-BE49-F238E27FC236}">
                    <a16:creationId xmlns:a16="http://schemas.microsoft.com/office/drawing/2014/main" id="{C0E4560A-B97D-496F-9702-946F37944811}"/>
                  </a:ext>
                </a:extLst>
              </p:cNvPr>
              <p:cNvCxnSpPr/>
              <p:nvPr/>
            </p:nvCxnSpPr>
            <p:spPr>
              <a:xfrm>
                <a:off x="1194011" y="2467004"/>
                <a:ext cx="0" cy="747016"/>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6DC92C7-E709-4679-B218-978ABDAE6F1E}"/>
                  </a:ext>
                </a:extLst>
              </p:cNvPr>
              <p:cNvCxnSpPr/>
              <p:nvPr/>
            </p:nvCxnSpPr>
            <p:spPr>
              <a:xfrm>
                <a:off x="1215331" y="3214020"/>
                <a:ext cx="288022" cy="0"/>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565FA3B5-BDF6-4E69-87D4-85DF2049EE94}"/>
                  </a:ext>
                </a:extLst>
              </p:cNvPr>
              <p:cNvSpPr/>
              <p:nvPr/>
            </p:nvSpPr>
            <p:spPr>
              <a:xfrm>
                <a:off x="1503353" y="3168300"/>
                <a:ext cx="91440" cy="91440"/>
              </a:xfrm>
              <a:prstGeom prst="ellipse">
                <a:avLst/>
              </a:prstGeom>
              <a:solidFill>
                <a:srgbClr val="5EB9C2"/>
              </a:solidFill>
              <a:ln>
                <a:solidFill>
                  <a:srgbClr val="5EB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a:solidFill>
                    <a:prstClr val="white"/>
                  </a:solidFill>
                </a:endParaRPr>
              </a:p>
            </p:txBody>
          </p:sp>
        </p:grpSp>
        <p:grpSp>
          <p:nvGrpSpPr>
            <p:cNvPr id="41" name="Group 40">
              <a:extLst>
                <a:ext uri="{FF2B5EF4-FFF2-40B4-BE49-F238E27FC236}">
                  <a16:creationId xmlns:a16="http://schemas.microsoft.com/office/drawing/2014/main" id="{3CD45BD0-185C-43EA-BB6A-5E25A53C1C90}"/>
                </a:ext>
              </a:extLst>
            </p:cNvPr>
            <p:cNvGrpSpPr/>
            <p:nvPr/>
          </p:nvGrpSpPr>
          <p:grpSpPr>
            <a:xfrm>
              <a:off x="1242609" y="5016349"/>
              <a:ext cx="400782" cy="792736"/>
              <a:chOff x="1194011" y="2467004"/>
              <a:chExt cx="400782" cy="792736"/>
            </a:xfrm>
          </p:grpSpPr>
          <p:cxnSp>
            <p:nvCxnSpPr>
              <p:cNvPr id="42" name="Straight Connector 41">
                <a:extLst>
                  <a:ext uri="{FF2B5EF4-FFF2-40B4-BE49-F238E27FC236}">
                    <a16:creationId xmlns:a16="http://schemas.microsoft.com/office/drawing/2014/main" id="{2DDF0E19-58BD-4708-8AC1-9F608596386D}"/>
                  </a:ext>
                </a:extLst>
              </p:cNvPr>
              <p:cNvCxnSpPr/>
              <p:nvPr/>
            </p:nvCxnSpPr>
            <p:spPr>
              <a:xfrm>
                <a:off x="1194011" y="2467004"/>
                <a:ext cx="0" cy="747016"/>
              </a:xfrm>
              <a:prstGeom prst="line">
                <a:avLst/>
              </a:prstGeom>
              <a:ln w="19050">
                <a:solidFill>
                  <a:srgbClr val="FFB870"/>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A10A22F-0740-4194-87D6-C2537C04600E}"/>
                  </a:ext>
                </a:extLst>
              </p:cNvPr>
              <p:cNvCxnSpPr/>
              <p:nvPr/>
            </p:nvCxnSpPr>
            <p:spPr>
              <a:xfrm>
                <a:off x="1215331" y="3214020"/>
                <a:ext cx="288022" cy="0"/>
              </a:xfrm>
              <a:prstGeom prst="line">
                <a:avLst/>
              </a:prstGeom>
              <a:ln w="19050">
                <a:solidFill>
                  <a:srgbClr val="FFB870"/>
                </a:solidFill>
                <a:prstDash val="dash"/>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E17CFF5F-3706-43D6-B79D-67C2B5DED165}"/>
                  </a:ext>
                </a:extLst>
              </p:cNvPr>
              <p:cNvSpPr/>
              <p:nvPr/>
            </p:nvSpPr>
            <p:spPr>
              <a:xfrm>
                <a:off x="1503353" y="3168300"/>
                <a:ext cx="91440" cy="91440"/>
              </a:xfrm>
              <a:prstGeom prst="ellipse">
                <a:avLst/>
              </a:prstGeom>
              <a:solidFill>
                <a:srgbClr val="FFB870"/>
              </a:solidFill>
              <a:ln>
                <a:solidFill>
                  <a:srgbClr val="FFB87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a:solidFill>
                    <a:prstClr val="white"/>
                  </a:solidFill>
                </a:endParaRPr>
              </a:p>
            </p:txBody>
          </p:sp>
        </p:grpSp>
        <p:sp>
          <p:nvSpPr>
            <p:cNvPr id="49" name="TextBox 48">
              <a:extLst>
                <a:ext uri="{FF2B5EF4-FFF2-40B4-BE49-F238E27FC236}">
                  <a16:creationId xmlns:a16="http://schemas.microsoft.com/office/drawing/2014/main" id="{1B8F3ECC-F079-48BE-91E4-AF7B363A539D}"/>
                </a:ext>
              </a:extLst>
            </p:cNvPr>
            <p:cNvSpPr txBox="1"/>
            <p:nvPr/>
          </p:nvSpPr>
          <p:spPr>
            <a:xfrm>
              <a:off x="1708275" y="5485891"/>
              <a:ext cx="5752239" cy="707886"/>
            </a:xfrm>
            <a:prstGeom prst="rect">
              <a:avLst/>
            </a:prstGeom>
            <a:noFill/>
          </p:spPr>
          <p:txBody>
            <a:bodyPr wrap="square" rtlCol="0" anchor="ctr" anchorCtr="0">
              <a:spAutoFit/>
            </a:bodyPr>
            <a:lstStyle/>
            <a:p>
              <a:pPr defTabSz="1219170"/>
              <a:r>
                <a:rPr lang="en-US" sz="2000" dirty="0">
                  <a:solidFill>
                    <a:schemeClr val="tx1">
                      <a:lumMod val="65000"/>
                      <a:lumOff val="35000"/>
                    </a:schemeClr>
                  </a:solidFill>
                  <a:latin typeface="Open Sans" panose="020B0606030504020204"/>
                </a:rPr>
                <a:t>Determines whether a new data point is part of the group of data points from your training set</a:t>
              </a:r>
              <a:endParaRPr lang="en-US"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grpSp>
          <p:nvGrpSpPr>
            <p:cNvPr id="50" name="Group 49">
              <a:extLst>
                <a:ext uri="{FF2B5EF4-FFF2-40B4-BE49-F238E27FC236}">
                  <a16:creationId xmlns:a16="http://schemas.microsoft.com/office/drawing/2014/main" id="{EC9E4E83-814C-4BB6-8939-EA361CBC72BA}"/>
                </a:ext>
              </a:extLst>
            </p:cNvPr>
            <p:cNvGrpSpPr/>
            <p:nvPr/>
          </p:nvGrpSpPr>
          <p:grpSpPr>
            <a:xfrm>
              <a:off x="8736603" y="5062522"/>
              <a:ext cx="400782" cy="792736"/>
              <a:chOff x="1194011" y="2467004"/>
              <a:chExt cx="400782" cy="792736"/>
            </a:xfrm>
          </p:grpSpPr>
          <p:cxnSp>
            <p:nvCxnSpPr>
              <p:cNvPr id="51" name="Straight Connector 50">
                <a:extLst>
                  <a:ext uri="{FF2B5EF4-FFF2-40B4-BE49-F238E27FC236}">
                    <a16:creationId xmlns:a16="http://schemas.microsoft.com/office/drawing/2014/main" id="{D004F12E-B83A-4733-9A29-D986467D63F5}"/>
                  </a:ext>
                </a:extLst>
              </p:cNvPr>
              <p:cNvCxnSpPr/>
              <p:nvPr/>
            </p:nvCxnSpPr>
            <p:spPr>
              <a:xfrm>
                <a:off x="1194011" y="2467004"/>
                <a:ext cx="0" cy="747016"/>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094997BC-0B11-4171-B625-6E99E6B648D0}"/>
                  </a:ext>
                </a:extLst>
              </p:cNvPr>
              <p:cNvCxnSpPr/>
              <p:nvPr/>
            </p:nvCxnSpPr>
            <p:spPr>
              <a:xfrm>
                <a:off x="1215331" y="3214020"/>
                <a:ext cx="288022" cy="0"/>
              </a:xfrm>
              <a:prstGeom prst="line">
                <a:avLst/>
              </a:prstGeom>
              <a:ln w="19050">
                <a:solidFill>
                  <a:srgbClr val="5EB9C2"/>
                </a:solidFill>
                <a:prstDash val="dash"/>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00C55E16-7E11-437E-9007-523CA2311B4A}"/>
                  </a:ext>
                </a:extLst>
              </p:cNvPr>
              <p:cNvSpPr/>
              <p:nvPr/>
            </p:nvSpPr>
            <p:spPr>
              <a:xfrm>
                <a:off x="1503353" y="3168300"/>
                <a:ext cx="91440" cy="91440"/>
              </a:xfrm>
              <a:prstGeom prst="ellipse">
                <a:avLst/>
              </a:prstGeom>
              <a:solidFill>
                <a:srgbClr val="5EB9C2"/>
              </a:solidFill>
              <a:ln>
                <a:solidFill>
                  <a:srgbClr val="5EB9C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400">
                  <a:solidFill>
                    <a:prstClr val="white"/>
                  </a:solidFill>
                </a:endParaRPr>
              </a:p>
            </p:txBody>
          </p:sp>
        </p:grpSp>
        <p:sp>
          <p:nvSpPr>
            <p:cNvPr id="54" name="TextBox 53">
              <a:extLst>
                <a:ext uri="{FF2B5EF4-FFF2-40B4-BE49-F238E27FC236}">
                  <a16:creationId xmlns:a16="http://schemas.microsoft.com/office/drawing/2014/main" id="{ABC7C1FB-CB5E-4362-9263-AE7C36FD5216}"/>
                </a:ext>
              </a:extLst>
            </p:cNvPr>
            <p:cNvSpPr txBox="1"/>
            <p:nvPr/>
          </p:nvSpPr>
          <p:spPr>
            <a:xfrm>
              <a:off x="9197329" y="5412703"/>
              <a:ext cx="5597523" cy="707886"/>
            </a:xfrm>
            <a:prstGeom prst="rect">
              <a:avLst/>
            </a:prstGeom>
            <a:noFill/>
          </p:spPr>
          <p:txBody>
            <a:bodyPr wrap="square" rtlCol="0" anchor="ctr" anchorCtr="0">
              <a:spAutoFit/>
            </a:bodyPr>
            <a:lstStyle>
              <a:defPPr>
                <a:defRPr lang="en-US"/>
              </a:defPPr>
              <a:lvl1pPr defTabSz="1219170">
                <a:defRPr sz="2000" kern="0">
                  <a:solidFill>
                    <a:srgbClr val="5F5F5F"/>
                  </a:solidFill>
                </a:defRPr>
              </a:lvl1pPr>
            </a:lstStyle>
            <a:p>
              <a:r>
                <a:rPr lang="en-US" dirty="0">
                  <a:solidFill>
                    <a:schemeClr val="tx1">
                      <a:lumMod val="65000"/>
                      <a:lumOff val="35000"/>
                    </a:schemeClr>
                  </a:solidFill>
                  <a:latin typeface="Open Sans" panose="020B0606030504020204"/>
                </a:rPr>
                <a:t>Determines how to classify a new observation out of a group of classes</a:t>
              </a:r>
            </a:p>
          </p:txBody>
        </p:sp>
      </p:grpSp>
      <p:sp>
        <p:nvSpPr>
          <p:cNvPr id="55" name="Rectangle: Rounded Corners 54">
            <a:extLst>
              <a:ext uri="{FF2B5EF4-FFF2-40B4-BE49-F238E27FC236}">
                <a16:creationId xmlns:a16="http://schemas.microsoft.com/office/drawing/2014/main" id="{8BC5CC5A-7EAB-4679-90C5-46CBC9D3E6BA}"/>
              </a:ext>
            </a:extLst>
          </p:cNvPr>
          <p:cNvSpPr/>
          <p:nvPr/>
        </p:nvSpPr>
        <p:spPr>
          <a:xfrm>
            <a:off x="2466840" y="1507073"/>
            <a:ext cx="11436350" cy="702564"/>
          </a:xfrm>
          <a:prstGeom prst="roundRect">
            <a:avLst/>
          </a:prstGeom>
          <a:solidFill>
            <a:srgbClr val="BDD7EE"/>
          </a:solid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There may be few underlying causes which can affect the output, apart from the observed ones:</a:t>
            </a:r>
          </a:p>
        </p:txBody>
      </p:sp>
    </p:spTree>
    <p:extLst>
      <p:ext uri="{BB962C8B-B14F-4D97-AF65-F5344CB8AC3E}">
        <p14:creationId xmlns:p14="http://schemas.microsoft.com/office/powerpoint/2010/main" val="19630383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F133448-8C32-4980-B2AF-C93164F70F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2399" y="2630320"/>
            <a:ext cx="3862021" cy="2399480"/>
          </a:xfrm>
          <a:prstGeom prst="rect">
            <a:avLst/>
          </a:prstGeom>
          <a:solidFill>
            <a:schemeClr val="accent2"/>
          </a:solidFill>
        </p:spPr>
      </p:pic>
      <p:pic>
        <p:nvPicPr>
          <p:cNvPr id="7" name="Picture 6" descr="A close up of a logo&#10;&#10;Description generated with very high confidence">
            <a:extLst>
              <a:ext uri="{FF2B5EF4-FFF2-40B4-BE49-F238E27FC236}">
                <a16:creationId xmlns:a16="http://schemas.microsoft.com/office/drawing/2014/main" id="{54F92077-A865-4E97-B664-3D9BE9952D6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553184" y="2660360"/>
            <a:ext cx="3862021" cy="2399480"/>
          </a:xfrm>
          <a:prstGeom prst="rect">
            <a:avLst/>
          </a:prstGeom>
          <a:solidFill>
            <a:schemeClr val="accent2"/>
          </a:solidFill>
          <a:ln>
            <a:solidFill>
              <a:schemeClr val="accent2"/>
            </a:solidFill>
          </a:ln>
        </p:spPr>
      </p:pic>
      <p:sp>
        <p:nvSpPr>
          <p:cNvPr id="9" name="Shape 372">
            <a:extLst>
              <a:ext uri="{FF2B5EF4-FFF2-40B4-BE49-F238E27FC236}">
                <a16:creationId xmlns:a16="http://schemas.microsoft.com/office/drawing/2014/main" id="{8B883362-7302-41AD-A84C-75E13E9B5AB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Principal Component Analysis</a:t>
            </a:r>
          </a:p>
        </p:txBody>
      </p:sp>
      <p:pic>
        <p:nvPicPr>
          <p:cNvPr id="10" name="Shape 375">
            <a:extLst>
              <a:ext uri="{FF2B5EF4-FFF2-40B4-BE49-F238E27FC236}">
                <a16:creationId xmlns:a16="http://schemas.microsoft.com/office/drawing/2014/main" id="{5A517685-1BAC-49A9-A1C0-90882C886E6D}"/>
              </a:ext>
            </a:extLst>
          </p:cNvPr>
          <p:cNvPicPr preferRelativeResize="0"/>
          <p:nvPr/>
        </p:nvPicPr>
        <p:blipFill rotWithShape="1">
          <a:blip r:embed="rId5">
            <a:alphaModFix/>
          </a:blip>
          <a:srcRect/>
          <a:stretch/>
        </p:blipFill>
        <p:spPr>
          <a:xfrm>
            <a:off x="5252992" y="829986"/>
            <a:ext cx="5864047" cy="253919"/>
          </a:xfrm>
          <a:prstGeom prst="rect">
            <a:avLst/>
          </a:prstGeom>
          <a:noFill/>
          <a:ln>
            <a:noFill/>
          </a:ln>
        </p:spPr>
      </p:pic>
      <p:sp>
        <p:nvSpPr>
          <p:cNvPr id="11" name="Rectangle 10">
            <a:extLst>
              <a:ext uri="{FF2B5EF4-FFF2-40B4-BE49-F238E27FC236}">
                <a16:creationId xmlns:a16="http://schemas.microsoft.com/office/drawing/2014/main" id="{DD48391F-769C-429E-9BCB-EC9ECD285C21}"/>
              </a:ext>
            </a:extLst>
          </p:cNvPr>
          <p:cNvSpPr/>
          <p:nvPr/>
        </p:nvSpPr>
        <p:spPr>
          <a:xfrm>
            <a:off x="6316694" y="5294076"/>
            <a:ext cx="4800345" cy="707886"/>
          </a:xfrm>
          <a:prstGeom prst="rect">
            <a:avLst/>
          </a:prstGeom>
        </p:spPr>
        <p:txBody>
          <a:bodyPr wrap="square">
            <a:spAutoFit/>
          </a:bodyPr>
          <a:lstStyle/>
          <a:p>
            <a:pPr algn="ctr"/>
            <a:r>
              <a:rPr lang="en-US" sz="2000" i="1" dirty="0">
                <a:solidFill>
                  <a:schemeClr val="tx1">
                    <a:lumMod val="65000"/>
                    <a:lumOff val="35000"/>
                  </a:schemeClr>
                </a:solidFill>
                <a:latin typeface="Open Sans" panose="020B0606030504020204"/>
              </a:rPr>
              <a:t>Applying PCA</a:t>
            </a:r>
            <a:r>
              <a:rPr lang="en-US" sz="2000" dirty="0">
                <a:solidFill>
                  <a:schemeClr val="tx1">
                    <a:lumMod val="65000"/>
                    <a:lumOff val="35000"/>
                  </a:schemeClr>
                </a:solidFill>
                <a:latin typeface="Open Sans" panose="020B0606030504020204"/>
              </a:rPr>
              <a:t>: New set of axes are achieved, denoted as PC1 and PC2</a:t>
            </a:r>
            <a:endParaRPr lang="en-IN" sz="2000" dirty="0">
              <a:solidFill>
                <a:schemeClr val="tx1">
                  <a:lumMod val="65000"/>
                  <a:lumOff val="35000"/>
                </a:schemeClr>
              </a:solidFill>
              <a:latin typeface="Open Sans" panose="020B0606030504020204"/>
            </a:endParaRPr>
          </a:p>
        </p:txBody>
      </p:sp>
      <p:sp>
        <p:nvSpPr>
          <p:cNvPr id="12" name="Rectangle 11">
            <a:extLst>
              <a:ext uri="{FF2B5EF4-FFF2-40B4-BE49-F238E27FC236}">
                <a16:creationId xmlns:a16="http://schemas.microsoft.com/office/drawing/2014/main" id="{44A1FA4A-42DC-4871-B12B-55B5E05F9954}"/>
              </a:ext>
            </a:extLst>
          </p:cNvPr>
          <p:cNvSpPr/>
          <p:nvPr/>
        </p:nvSpPr>
        <p:spPr>
          <a:xfrm>
            <a:off x="792356" y="5294076"/>
            <a:ext cx="3942105" cy="400110"/>
          </a:xfrm>
          <a:prstGeom prst="rect">
            <a:avLst/>
          </a:prstGeom>
        </p:spPr>
        <p:txBody>
          <a:bodyPr wrap="none">
            <a:spAutoFit/>
          </a:bodyPr>
          <a:lstStyle/>
          <a:p>
            <a:r>
              <a:rPr lang="en-US" sz="2000" dirty="0">
                <a:solidFill>
                  <a:schemeClr val="tx1">
                    <a:lumMod val="65000"/>
                    <a:lumOff val="35000"/>
                  </a:schemeClr>
                </a:solidFill>
                <a:latin typeface="Open Sans" panose="020B0606030504020204"/>
              </a:rPr>
              <a:t>You have data on the x and y axis</a:t>
            </a:r>
            <a:endParaRPr lang="en-IN" sz="2000" dirty="0">
              <a:solidFill>
                <a:schemeClr val="tx1">
                  <a:lumMod val="65000"/>
                  <a:lumOff val="35000"/>
                </a:schemeClr>
              </a:solidFill>
              <a:latin typeface="Open Sans" panose="020B0606030504020204"/>
            </a:endParaRPr>
          </a:p>
        </p:txBody>
      </p:sp>
      <p:sp>
        <p:nvSpPr>
          <p:cNvPr id="13" name="Arrow: Right 12">
            <a:extLst>
              <a:ext uri="{FF2B5EF4-FFF2-40B4-BE49-F238E27FC236}">
                <a16:creationId xmlns:a16="http://schemas.microsoft.com/office/drawing/2014/main" id="{11D68EFF-267E-427E-B79D-8878AF466DD1}"/>
              </a:ext>
            </a:extLst>
          </p:cNvPr>
          <p:cNvSpPr/>
          <p:nvPr/>
        </p:nvSpPr>
        <p:spPr bwMode="auto">
          <a:xfrm>
            <a:off x="5004455" y="3485395"/>
            <a:ext cx="1238694" cy="749410"/>
          </a:xfrm>
          <a:prstGeom prst="rightArrow">
            <a:avLst>
              <a:gd name="adj1" fmla="val 45399"/>
              <a:gd name="adj2" fmla="val 61502"/>
            </a:avLst>
          </a:prstGeom>
          <a:solidFill>
            <a:srgbClr val="5D9CD5"/>
          </a:solidFill>
          <a:ln w="22225" cap="flat" cmpd="sng" algn="ctr">
            <a:solidFill>
              <a:schemeClr val="accent2"/>
            </a:solidFill>
            <a:prstDash val="solid"/>
            <a:round/>
            <a:headEnd type="none" w="sm" len="sm"/>
            <a:tailEnd type="none" w="sm" len="sm"/>
          </a:ln>
          <a:effectLst>
            <a:outerShdw blurRad="50800" dist="381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sp>
        <p:nvSpPr>
          <p:cNvPr id="14" name="Arrow: Right 13">
            <a:extLst>
              <a:ext uri="{FF2B5EF4-FFF2-40B4-BE49-F238E27FC236}">
                <a16:creationId xmlns:a16="http://schemas.microsoft.com/office/drawing/2014/main" id="{EA8A073E-DEB8-4F04-B647-BCB7F1295447}"/>
              </a:ext>
            </a:extLst>
          </p:cNvPr>
          <p:cNvSpPr/>
          <p:nvPr/>
        </p:nvSpPr>
        <p:spPr bwMode="auto">
          <a:xfrm>
            <a:off x="10725240" y="3485395"/>
            <a:ext cx="1238694" cy="749410"/>
          </a:xfrm>
          <a:prstGeom prst="rightArrow">
            <a:avLst>
              <a:gd name="adj1" fmla="val 45399"/>
              <a:gd name="adj2" fmla="val 61502"/>
            </a:avLst>
          </a:prstGeom>
          <a:solidFill>
            <a:srgbClr val="5D9CD5"/>
          </a:solidFill>
          <a:ln w="22225" cap="flat" cmpd="sng" algn="ctr">
            <a:solidFill>
              <a:schemeClr val="accent2"/>
            </a:solidFill>
            <a:prstDash val="solid"/>
            <a:round/>
            <a:headEnd type="none" w="sm" len="sm"/>
            <a:tailEnd type="none" w="sm" len="sm"/>
          </a:ln>
          <a:effectLst>
            <a:outerShdw blurRad="50800" dist="38100" algn="l" rotWithShape="0">
              <a:prstClr val="black">
                <a:alpha val="40000"/>
              </a:prstClr>
            </a:outerShdw>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pic>
        <p:nvPicPr>
          <p:cNvPr id="15" name="Picture 14">
            <a:extLst>
              <a:ext uri="{FF2B5EF4-FFF2-40B4-BE49-F238E27FC236}">
                <a16:creationId xmlns:a16="http://schemas.microsoft.com/office/drawing/2014/main" id="{EDD3E87A-0D75-46D7-8C41-0E05FBE7A8B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t="42418" b="43472"/>
          <a:stretch/>
        </p:blipFill>
        <p:spPr>
          <a:xfrm>
            <a:off x="12273969" y="3723124"/>
            <a:ext cx="3125075" cy="273952"/>
          </a:xfrm>
          <a:prstGeom prst="rect">
            <a:avLst/>
          </a:prstGeom>
          <a:ln w="19050">
            <a:solidFill>
              <a:schemeClr val="accent2"/>
            </a:solidFill>
          </a:ln>
        </p:spPr>
      </p:pic>
      <p:sp>
        <p:nvSpPr>
          <p:cNvPr id="16" name="TextBox 15">
            <a:extLst>
              <a:ext uri="{FF2B5EF4-FFF2-40B4-BE49-F238E27FC236}">
                <a16:creationId xmlns:a16="http://schemas.microsoft.com/office/drawing/2014/main" id="{E5AA6910-7A3A-4D83-8E45-AD67FD7690F2}"/>
              </a:ext>
            </a:extLst>
          </p:cNvPr>
          <p:cNvSpPr txBox="1"/>
          <p:nvPr/>
        </p:nvSpPr>
        <p:spPr>
          <a:xfrm>
            <a:off x="12273969" y="5294076"/>
            <a:ext cx="3394656" cy="1015663"/>
          </a:xfrm>
          <a:prstGeom prst="rect">
            <a:avLst/>
          </a:prstGeom>
          <a:noFill/>
        </p:spPr>
        <p:txBody>
          <a:bodyPr wrap="square" rtlCol="0">
            <a:spAutoFit/>
          </a:bodyPr>
          <a:lstStyle/>
          <a:p>
            <a:pPr algn="ctr"/>
            <a:r>
              <a:rPr lang="en-IN" sz="2000" dirty="0">
                <a:solidFill>
                  <a:schemeClr val="tx1">
                    <a:lumMod val="65000"/>
                    <a:lumOff val="35000"/>
                  </a:schemeClr>
                </a:solidFill>
                <a:latin typeface="Open Sans" panose="020B0606030504020204"/>
              </a:rPr>
              <a:t>Data around PC2 projected along PC1 to ensure no variance is lost</a:t>
            </a:r>
          </a:p>
        </p:txBody>
      </p:sp>
    </p:spTree>
    <p:extLst>
      <p:ext uri="{BB962C8B-B14F-4D97-AF65-F5344CB8AC3E}">
        <p14:creationId xmlns:p14="http://schemas.microsoft.com/office/powerpoint/2010/main" val="12410409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45F92F55-53D3-40B6-AF20-BE253C7CD399}"/>
              </a:ext>
            </a:extLst>
          </p:cNvPr>
          <p:cNvSpPr txBox="1">
            <a:spLocks noGrp="1"/>
          </p:cNvSpPr>
          <p:nvPr>
            <p:ph type="title"/>
          </p:nvPr>
        </p:nvSpPr>
        <p:spPr>
          <a:xfrm>
            <a:off x="3079" y="276133"/>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Direction of Maximum </a:t>
            </a:r>
            <a:r>
              <a:rPr lang="en-US" dirty="0">
                <a:solidFill>
                  <a:schemeClr val="tx1">
                    <a:lumMod val="75000"/>
                    <a:lumOff val="25000"/>
                  </a:schemeClr>
                </a:solidFill>
              </a:rPr>
              <a:t>V</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ariance</a:t>
            </a:r>
          </a:p>
        </p:txBody>
      </p:sp>
      <p:pic>
        <p:nvPicPr>
          <p:cNvPr id="4" name="Shape 375">
            <a:extLst>
              <a:ext uri="{FF2B5EF4-FFF2-40B4-BE49-F238E27FC236}">
                <a16:creationId xmlns:a16="http://schemas.microsoft.com/office/drawing/2014/main" id="{2B5C7047-EA96-49C7-895C-D1ED08BDF9EA}"/>
              </a:ext>
            </a:extLst>
          </p:cNvPr>
          <p:cNvPicPr preferRelativeResize="0"/>
          <p:nvPr/>
        </p:nvPicPr>
        <p:blipFill rotWithShape="1">
          <a:blip r:embed="rId3">
            <a:alphaModFix/>
          </a:blip>
          <a:srcRect/>
          <a:stretch/>
        </p:blipFill>
        <p:spPr>
          <a:xfrm>
            <a:off x="5252992" y="829986"/>
            <a:ext cx="5864047" cy="253919"/>
          </a:xfrm>
          <a:prstGeom prst="rect">
            <a:avLst/>
          </a:prstGeom>
          <a:noFill/>
          <a:ln>
            <a:noFill/>
          </a:ln>
        </p:spPr>
      </p:pic>
      <p:grpSp>
        <p:nvGrpSpPr>
          <p:cNvPr id="2" name="Group 1">
            <a:extLst>
              <a:ext uri="{FF2B5EF4-FFF2-40B4-BE49-F238E27FC236}">
                <a16:creationId xmlns:a16="http://schemas.microsoft.com/office/drawing/2014/main" id="{CE33D6A8-50C1-4FB5-8908-DF9D33DC7C6F}"/>
              </a:ext>
            </a:extLst>
          </p:cNvPr>
          <p:cNvGrpSpPr/>
          <p:nvPr/>
        </p:nvGrpSpPr>
        <p:grpSpPr>
          <a:xfrm>
            <a:off x="2650964" y="1826692"/>
            <a:ext cx="11456547" cy="7232437"/>
            <a:chOff x="2650964" y="1304174"/>
            <a:chExt cx="11456547" cy="7232437"/>
          </a:xfrm>
        </p:grpSpPr>
        <p:sp>
          <p:nvSpPr>
            <p:cNvPr id="14" name="Arrow: Right 13">
              <a:extLst>
                <a:ext uri="{FF2B5EF4-FFF2-40B4-BE49-F238E27FC236}">
                  <a16:creationId xmlns:a16="http://schemas.microsoft.com/office/drawing/2014/main" id="{5069A4C6-4135-4D20-BDD8-F7C44055BFDD}"/>
                </a:ext>
              </a:extLst>
            </p:cNvPr>
            <p:cNvSpPr/>
            <p:nvPr/>
          </p:nvSpPr>
          <p:spPr bwMode="auto">
            <a:xfrm>
              <a:off x="7639050" y="4594486"/>
              <a:ext cx="1178978" cy="683579"/>
            </a:xfrm>
            <a:prstGeom prst="rightArrow">
              <a:avLst>
                <a:gd name="adj1" fmla="val 50000"/>
                <a:gd name="adj2" fmla="val 72294"/>
              </a:avLst>
            </a:prstGeom>
            <a:solidFill>
              <a:srgbClr val="ED7D31"/>
            </a:solidFill>
            <a:ln w="28575" cap="flat" cmpd="sng" algn="ctr">
              <a:solidFill>
                <a:schemeClr val="bg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grpSp>
          <p:nvGrpSpPr>
            <p:cNvPr id="15" name="Group 14">
              <a:extLst>
                <a:ext uri="{FF2B5EF4-FFF2-40B4-BE49-F238E27FC236}">
                  <a16:creationId xmlns:a16="http://schemas.microsoft.com/office/drawing/2014/main" id="{86CA9529-990E-45F0-929C-0CB2BC656065}"/>
                </a:ext>
              </a:extLst>
            </p:cNvPr>
            <p:cNvGrpSpPr/>
            <p:nvPr/>
          </p:nvGrpSpPr>
          <p:grpSpPr>
            <a:xfrm>
              <a:off x="2650964" y="2841313"/>
              <a:ext cx="4399951" cy="3109943"/>
              <a:chOff x="404534" y="1706058"/>
              <a:chExt cx="3302266" cy="2334085"/>
            </a:xfrm>
          </p:grpSpPr>
          <p:sp>
            <p:nvSpPr>
              <p:cNvPr id="16" name="Rectangle 15">
                <a:extLst>
                  <a:ext uri="{FF2B5EF4-FFF2-40B4-BE49-F238E27FC236}">
                    <a16:creationId xmlns:a16="http://schemas.microsoft.com/office/drawing/2014/main" id="{C2244F17-261B-4B61-B085-23187035A22B}"/>
                  </a:ext>
                </a:extLst>
              </p:cNvPr>
              <p:cNvSpPr/>
              <p:nvPr/>
            </p:nvSpPr>
            <p:spPr bwMode="auto">
              <a:xfrm>
                <a:off x="406031" y="1981478"/>
                <a:ext cx="3300769" cy="2058665"/>
              </a:xfrm>
              <a:prstGeom prst="rect">
                <a:avLst/>
              </a:prstGeom>
              <a:solidFill>
                <a:schemeClr val="bg1"/>
              </a:solidFill>
              <a:ln w="12700" cap="flat" cmpd="sng" algn="ctr">
                <a:solidFill>
                  <a:schemeClr val="tx1"/>
                </a:solidFill>
                <a:prstDash val="solid"/>
                <a:round/>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pic>
            <p:nvPicPr>
              <p:cNvPr id="17" name="Picture 16">
                <a:extLst>
                  <a:ext uri="{FF2B5EF4-FFF2-40B4-BE49-F238E27FC236}">
                    <a16:creationId xmlns:a16="http://schemas.microsoft.com/office/drawing/2014/main" id="{27CF0A9F-EA8C-4C1A-9044-439781082C7D}"/>
                  </a:ext>
                </a:extLst>
              </p:cNvPr>
              <p:cNvPicPr>
                <a:picLocks noChangeAspect="1"/>
              </p:cNvPicPr>
              <p:nvPr/>
            </p:nvPicPr>
            <p:blipFill rotWithShape="1">
              <a:blip r:embed="rId4"/>
              <a:srcRect l="7374" t="11843" r="15196"/>
              <a:stretch/>
            </p:blipFill>
            <p:spPr>
              <a:xfrm>
                <a:off x="507626" y="2092582"/>
                <a:ext cx="3154573" cy="1834024"/>
              </a:xfrm>
              <a:prstGeom prst="rect">
                <a:avLst/>
              </a:prstGeom>
            </p:spPr>
          </p:pic>
          <p:sp>
            <p:nvSpPr>
              <p:cNvPr id="18" name="TextBox 17">
                <a:extLst>
                  <a:ext uri="{FF2B5EF4-FFF2-40B4-BE49-F238E27FC236}">
                    <a16:creationId xmlns:a16="http://schemas.microsoft.com/office/drawing/2014/main" id="{CEDCB2CE-CA68-4DA9-BC59-CD4DFEFF504F}"/>
                  </a:ext>
                </a:extLst>
              </p:cNvPr>
              <p:cNvSpPr txBox="1"/>
              <p:nvPr/>
            </p:nvSpPr>
            <p:spPr>
              <a:xfrm>
                <a:off x="404534" y="1706058"/>
                <a:ext cx="1215132" cy="254779"/>
              </a:xfrm>
              <a:prstGeom prst="rect">
                <a:avLst/>
              </a:prstGeom>
              <a:solidFill>
                <a:srgbClr val="5EB9C2"/>
              </a:solidFill>
              <a:ln>
                <a:noFill/>
              </a:ln>
              <a:effectLst>
                <a:outerShdw blurRad="149987" dist="250190" dir="8460000" algn="ctr">
                  <a:srgbClr val="000000">
                    <a:alpha val="28000"/>
                  </a:srgbClr>
                </a:outerShdw>
              </a:effectLst>
            </p:spPr>
            <p:txBody>
              <a:bodyPr wrap="square" rtlCol="0" anchor="ctr">
                <a:spAutoFit/>
              </a:bodyPr>
              <a:lstStyle/>
              <a:p>
                <a:pPr algn="ctr"/>
                <a:r>
                  <a:rPr lang="en-IN" sz="2000" b="1" dirty="0">
                    <a:solidFill>
                      <a:schemeClr val="bg1"/>
                    </a:solidFill>
                    <a:latin typeface="Open Sans"/>
                  </a:rPr>
                  <a:t>2D Data</a:t>
                </a:r>
              </a:p>
            </p:txBody>
          </p:sp>
        </p:grpSp>
        <p:grpSp>
          <p:nvGrpSpPr>
            <p:cNvPr id="19" name="Group 18">
              <a:extLst>
                <a:ext uri="{FF2B5EF4-FFF2-40B4-BE49-F238E27FC236}">
                  <a16:creationId xmlns:a16="http://schemas.microsoft.com/office/drawing/2014/main" id="{13457A90-2F88-4378-BEC5-33271C384AEB}"/>
                </a:ext>
              </a:extLst>
            </p:cNvPr>
            <p:cNvGrpSpPr/>
            <p:nvPr/>
          </p:nvGrpSpPr>
          <p:grpSpPr>
            <a:xfrm>
              <a:off x="9205087" y="1304174"/>
              <a:ext cx="4466318" cy="6958671"/>
              <a:chOff x="6430630" y="1081293"/>
              <a:chExt cx="2269078" cy="3535299"/>
            </a:xfrm>
          </p:grpSpPr>
          <p:grpSp>
            <p:nvGrpSpPr>
              <p:cNvPr id="20" name="Group 19">
                <a:extLst>
                  <a:ext uri="{FF2B5EF4-FFF2-40B4-BE49-F238E27FC236}">
                    <a16:creationId xmlns:a16="http://schemas.microsoft.com/office/drawing/2014/main" id="{25002C02-E8DD-4CA7-A15C-B2A569836E69}"/>
                  </a:ext>
                </a:extLst>
              </p:cNvPr>
              <p:cNvGrpSpPr/>
              <p:nvPr/>
            </p:nvGrpSpPr>
            <p:grpSpPr>
              <a:xfrm>
                <a:off x="6430630" y="2997422"/>
                <a:ext cx="2269078" cy="1619170"/>
                <a:chOff x="5724128" y="2828531"/>
                <a:chExt cx="2763622" cy="1972068"/>
              </a:xfrm>
            </p:grpSpPr>
            <p:sp>
              <p:nvSpPr>
                <p:cNvPr id="33" name="Rectangle 32">
                  <a:extLst>
                    <a:ext uri="{FF2B5EF4-FFF2-40B4-BE49-F238E27FC236}">
                      <a16:creationId xmlns:a16="http://schemas.microsoft.com/office/drawing/2014/main" id="{F7DFA034-99C5-4544-86A9-16162A67397A}"/>
                    </a:ext>
                  </a:extLst>
                </p:cNvPr>
                <p:cNvSpPr/>
                <p:nvPr/>
              </p:nvSpPr>
              <p:spPr bwMode="auto">
                <a:xfrm>
                  <a:off x="5724128" y="3077613"/>
                  <a:ext cx="2736304" cy="1722986"/>
                </a:xfrm>
                <a:prstGeom prst="rect">
                  <a:avLst/>
                </a:prstGeom>
                <a:solidFill>
                  <a:schemeClr val="bg1"/>
                </a:solidFill>
                <a:ln w="12700" cap="flat" cmpd="sng" algn="ctr">
                  <a:solidFill>
                    <a:schemeClr val="tx1"/>
                  </a:solidFill>
                  <a:prstDash val="solid"/>
                  <a:round/>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pic>
              <p:nvPicPr>
                <p:cNvPr id="34" name="Picture 33">
                  <a:extLst>
                    <a:ext uri="{FF2B5EF4-FFF2-40B4-BE49-F238E27FC236}">
                      <a16:creationId xmlns:a16="http://schemas.microsoft.com/office/drawing/2014/main" id="{23D6DC98-BE69-40EB-AE26-CDCFCAD80272}"/>
                    </a:ext>
                  </a:extLst>
                </p:cNvPr>
                <p:cNvPicPr>
                  <a:picLocks noChangeAspect="1"/>
                </p:cNvPicPr>
                <p:nvPr/>
              </p:nvPicPr>
              <p:blipFill rotWithShape="1">
                <a:blip r:embed="rId4"/>
                <a:srcRect l="7374" t="11843" r="15196"/>
                <a:stretch/>
              </p:blipFill>
              <p:spPr>
                <a:xfrm>
                  <a:off x="5848266" y="3243770"/>
                  <a:ext cx="2507520" cy="1457836"/>
                </a:xfrm>
                <a:prstGeom prst="rect">
                  <a:avLst/>
                </a:prstGeom>
                <a:solidFill>
                  <a:srgbClr val="6CB93A"/>
                </a:solidFill>
              </p:spPr>
            </p:pic>
            <p:cxnSp>
              <p:nvCxnSpPr>
                <p:cNvPr id="35" name="Straight Connector 34">
                  <a:extLst>
                    <a:ext uri="{FF2B5EF4-FFF2-40B4-BE49-F238E27FC236}">
                      <a16:creationId xmlns:a16="http://schemas.microsoft.com/office/drawing/2014/main" id="{59B05EDF-7796-4FDA-9FBB-D6BC86D6080D}"/>
                    </a:ext>
                  </a:extLst>
                </p:cNvPr>
                <p:cNvCxnSpPr/>
                <p:nvPr/>
              </p:nvCxnSpPr>
              <p:spPr bwMode="auto">
                <a:xfrm>
                  <a:off x="6634161" y="3243770"/>
                  <a:ext cx="0" cy="1105867"/>
                </a:xfrm>
                <a:prstGeom prst="line">
                  <a:avLst/>
                </a:prstGeom>
                <a:noFill/>
                <a:ln w="15875" cap="flat" cmpd="sng" algn="ctr">
                  <a:solidFill>
                    <a:srgbClr val="FF0000"/>
                  </a:solidFill>
                  <a:prstDash val="sysDot"/>
                  <a:round/>
                  <a:headEnd type="none" w="sm" len="sm"/>
                  <a:tailEnd type="none" w="sm" len="sm"/>
                </a:ln>
                <a:effectLst/>
              </p:spPr>
            </p:cxnSp>
            <p:sp>
              <p:nvSpPr>
                <p:cNvPr id="36" name="TextBox 35">
                  <a:extLst>
                    <a:ext uri="{FF2B5EF4-FFF2-40B4-BE49-F238E27FC236}">
                      <a16:creationId xmlns:a16="http://schemas.microsoft.com/office/drawing/2014/main" id="{B4130F35-ACC5-4988-A152-D19C2BDD23A6}"/>
                    </a:ext>
                  </a:extLst>
                </p:cNvPr>
                <p:cNvSpPr txBox="1"/>
                <p:nvPr/>
              </p:nvSpPr>
              <p:spPr>
                <a:xfrm>
                  <a:off x="6213313" y="2828531"/>
                  <a:ext cx="2274437" cy="247576"/>
                </a:xfrm>
                <a:prstGeom prst="rect">
                  <a:avLst/>
                </a:prstGeom>
                <a:solidFill>
                  <a:srgbClr val="5EB9C2"/>
                </a:solidFill>
                <a:ln>
                  <a:noFill/>
                </a:ln>
                <a:effectLst>
                  <a:outerShdw blurRad="149987" dist="250190" dir="8460000" algn="ctr">
                    <a:srgbClr val="000000">
                      <a:alpha val="28000"/>
                    </a:srgbClr>
                  </a:outerShdw>
                </a:effectLst>
              </p:spPr>
              <p:txBody>
                <a:bodyPr wrap="square" rtlCol="0" anchor="ctr">
                  <a:spAutoFit/>
                </a:bodyPr>
                <a:lstStyle/>
                <a:p>
                  <a:pPr algn="ctr"/>
                  <a:r>
                    <a:rPr lang="en-IN" sz="2000" b="1" dirty="0">
                      <a:solidFill>
                        <a:schemeClr val="bg1"/>
                      </a:solidFill>
                      <a:latin typeface="Open Sans"/>
                    </a:rPr>
                    <a:t>Projection along y axis</a:t>
                  </a:r>
                </a:p>
              </p:txBody>
            </p:sp>
          </p:grpSp>
          <p:grpSp>
            <p:nvGrpSpPr>
              <p:cNvPr id="21" name="Group 20">
                <a:extLst>
                  <a:ext uri="{FF2B5EF4-FFF2-40B4-BE49-F238E27FC236}">
                    <a16:creationId xmlns:a16="http://schemas.microsoft.com/office/drawing/2014/main" id="{35D5620A-D700-4833-8189-6CF92DA672AE}"/>
                  </a:ext>
                </a:extLst>
              </p:cNvPr>
              <p:cNvGrpSpPr/>
              <p:nvPr/>
            </p:nvGrpSpPr>
            <p:grpSpPr>
              <a:xfrm>
                <a:off x="6441915" y="1081293"/>
                <a:ext cx="2241446" cy="1622225"/>
                <a:chOff x="5721016" y="1267710"/>
                <a:chExt cx="2241446" cy="1622225"/>
              </a:xfrm>
            </p:grpSpPr>
            <p:sp>
              <p:nvSpPr>
                <p:cNvPr id="22" name="Rectangle 21">
                  <a:extLst>
                    <a:ext uri="{FF2B5EF4-FFF2-40B4-BE49-F238E27FC236}">
                      <a16:creationId xmlns:a16="http://schemas.microsoft.com/office/drawing/2014/main" id="{F5E5A14E-872B-4C40-931B-6295C7B6228B}"/>
                    </a:ext>
                  </a:extLst>
                </p:cNvPr>
                <p:cNvSpPr/>
                <p:nvPr/>
              </p:nvSpPr>
              <p:spPr bwMode="auto">
                <a:xfrm>
                  <a:off x="5721016" y="1495758"/>
                  <a:ext cx="2235360" cy="1394177"/>
                </a:xfrm>
                <a:prstGeom prst="rect">
                  <a:avLst/>
                </a:prstGeom>
                <a:solidFill>
                  <a:schemeClr val="bg1"/>
                </a:solidFill>
                <a:ln w="12700" cap="flat" cmpd="sng" algn="ctr">
                  <a:solidFill>
                    <a:schemeClr val="tx1"/>
                  </a:solidFill>
                  <a:prstDash val="solid"/>
                  <a:round/>
                  <a:headEnd type="none" w="sm" len="sm"/>
                  <a:tailEnd type="none" w="sm" len="sm"/>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grpSp>
              <p:nvGrpSpPr>
                <p:cNvPr id="23" name="Group 22">
                  <a:extLst>
                    <a:ext uri="{FF2B5EF4-FFF2-40B4-BE49-F238E27FC236}">
                      <a16:creationId xmlns:a16="http://schemas.microsoft.com/office/drawing/2014/main" id="{523A3076-2186-46B5-93E6-AC891D75E3B5}"/>
                    </a:ext>
                  </a:extLst>
                </p:cNvPr>
                <p:cNvGrpSpPr/>
                <p:nvPr/>
              </p:nvGrpSpPr>
              <p:grpSpPr>
                <a:xfrm>
                  <a:off x="5822788" y="1707297"/>
                  <a:ext cx="2031812" cy="1170836"/>
                  <a:chOff x="5828870" y="1451566"/>
                  <a:chExt cx="2225336" cy="1282354"/>
                </a:xfrm>
              </p:grpSpPr>
              <p:cxnSp>
                <p:nvCxnSpPr>
                  <p:cNvPr id="25" name="Straight Arrow Connector 24">
                    <a:extLst>
                      <a:ext uri="{FF2B5EF4-FFF2-40B4-BE49-F238E27FC236}">
                        <a16:creationId xmlns:a16="http://schemas.microsoft.com/office/drawing/2014/main" id="{5726D2AD-C075-45CC-A5DA-CFAE004DA116}"/>
                      </a:ext>
                    </a:extLst>
                  </p:cNvPr>
                  <p:cNvCxnSpPr>
                    <a:cxnSpLocks/>
                  </p:cNvCxnSpPr>
                  <p:nvPr/>
                </p:nvCxnSpPr>
                <p:spPr bwMode="auto">
                  <a:xfrm>
                    <a:off x="6156176" y="2492238"/>
                    <a:ext cx="1584176" cy="0"/>
                  </a:xfrm>
                  <a:prstGeom prst="straightConnector1">
                    <a:avLst/>
                  </a:prstGeom>
                  <a:noFill/>
                  <a:ln w="28575" cap="flat" cmpd="sng" algn="ctr">
                    <a:solidFill>
                      <a:schemeClr val="tx1"/>
                    </a:solidFill>
                    <a:prstDash val="solid"/>
                    <a:round/>
                    <a:headEnd type="none" w="sm" len="sm"/>
                    <a:tailEnd type="triangle"/>
                  </a:ln>
                  <a:effectLst/>
                </p:spPr>
              </p:cxnSp>
              <p:cxnSp>
                <p:nvCxnSpPr>
                  <p:cNvPr id="26" name="Straight Arrow Connector 25">
                    <a:extLst>
                      <a:ext uri="{FF2B5EF4-FFF2-40B4-BE49-F238E27FC236}">
                        <a16:creationId xmlns:a16="http://schemas.microsoft.com/office/drawing/2014/main" id="{7265F8E6-9DA9-464B-877F-A898AA5913AB}"/>
                      </a:ext>
                    </a:extLst>
                  </p:cNvPr>
                  <p:cNvCxnSpPr/>
                  <p:nvPr/>
                </p:nvCxnSpPr>
                <p:spPr bwMode="auto">
                  <a:xfrm flipV="1">
                    <a:off x="6156176" y="1451566"/>
                    <a:ext cx="0" cy="1058115"/>
                  </a:xfrm>
                  <a:prstGeom prst="straightConnector1">
                    <a:avLst/>
                  </a:prstGeom>
                  <a:noFill/>
                  <a:ln w="28575" cap="flat" cmpd="sng" algn="ctr">
                    <a:solidFill>
                      <a:schemeClr val="tx1"/>
                    </a:solidFill>
                    <a:prstDash val="solid"/>
                    <a:round/>
                    <a:headEnd type="none" w="sm" len="sm"/>
                    <a:tailEnd type="triangle"/>
                  </a:ln>
                  <a:effectLst/>
                </p:spPr>
              </p:cxnSp>
              <p:sp>
                <p:nvSpPr>
                  <p:cNvPr id="27" name="Rectangle 26">
                    <a:extLst>
                      <a:ext uri="{FF2B5EF4-FFF2-40B4-BE49-F238E27FC236}">
                        <a16:creationId xmlns:a16="http://schemas.microsoft.com/office/drawing/2014/main" id="{958B624F-F4D1-4D85-8A47-7FCF2D8C5AEA}"/>
                      </a:ext>
                    </a:extLst>
                  </p:cNvPr>
                  <p:cNvSpPr/>
                  <p:nvPr/>
                </p:nvSpPr>
                <p:spPr bwMode="auto">
                  <a:xfrm>
                    <a:off x="6542287" y="2329735"/>
                    <a:ext cx="71996" cy="45719"/>
                  </a:xfrm>
                  <a:prstGeom prst="rect">
                    <a:avLst/>
                  </a:prstGeom>
                  <a:solidFill>
                    <a:srgbClr val="6CB93A"/>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28" name="Rectangle 27">
                    <a:extLst>
                      <a:ext uri="{FF2B5EF4-FFF2-40B4-BE49-F238E27FC236}">
                        <a16:creationId xmlns:a16="http://schemas.microsoft.com/office/drawing/2014/main" id="{BBF36A89-3E1E-48FC-9DBB-35900520E7E6}"/>
                      </a:ext>
                    </a:extLst>
                  </p:cNvPr>
                  <p:cNvSpPr/>
                  <p:nvPr/>
                </p:nvSpPr>
                <p:spPr bwMode="auto">
                  <a:xfrm>
                    <a:off x="6552226" y="2390363"/>
                    <a:ext cx="71996" cy="45719"/>
                  </a:xfrm>
                  <a:prstGeom prst="rect">
                    <a:avLst/>
                  </a:prstGeom>
                  <a:solidFill>
                    <a:srgbClr val="6CB93A"/>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29" name="Rectangle 28">
                    <a:extLst>
                      <a:ext uri="{FF2B5EF4-FFF2-40B4-BE49-F238E27FC236}">
                        <a16:creationId xmlns:a16="http://schemas.microsoft.com/office/drawing/2014/main" id="{F9218ED5-6DE8-48B7-B2F7-52484AFC1D2B}"/>
                      </a:ext>
                    </a:extLst>
                  </p:cNvPr>
                  <p:cNvSpPr/>
                  <p:nvPr/>
                </p:nvSpPr>
                <p:spPr bwMode="auto">
                  <a:xfrm>
                    <a:off x="6542287" y="2360545"/>
                    <a:ext cx="71996" cy="45719"/>
                  </a:xfrm>
                  <a:prstGeom prst="rect">
                    <a:avLst/>
                  </a:prstGeom>
                  <a:solidFill>
                    <a:srgbClr val="6CB93A"/>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30" name="Rectangle 29">
                    <a:extLst>
                      <a:ext uri="{FF2B5EF4-FFF2-40B4-BE49-F238E27FC236}">
                        <a16:creationId xmlns:a16="http://schemas.microsoft.com/office/drawing/2014/main" id="{BCB4648E-FB48-4F1B-9973-55197A959AE4}"/>
                      </a:ext>
                    </a:extLst>
                  </p:cNvPr>
                  <p:cNvSpPr/>
                  <p:nvPr/>
                </p:nvSpPr>
                <p:spPr bwMode="auto">
                  <a:xfrm>
                    <a:off x="6552226" y="2439561"/>
                    <a:ext cx="71996" cy="45719"/>
                  </a:xfrm>
                  <a:prstGeom prst="rect">
                    <a:avLst/>
                  </a:prstGeom>
                  <a:solidFill>
                    <a:srgbClr val="6CB93A"/>
                  </a:solidFill>
                  <a:ln w="1905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sp>
                <p:nvSpPr>
                  <p:cNvPr id="31" name="TextBox 30">
                    <a:extLst>
                      <a:ext uri="{FF2B5EF4-FFF2-40B4-BE49-F238E27FC236}">
                        <a16:creationId xmlns:a16="http://schemas.microsoft.com/office/drawing/2014/main" id="{47BA3EF9-1204-48CB-8818-1E57F8F2C8E4}"/>
                      </a:ext>
                    </a:extLst>
                  </p:cNvPr>
                  <p:cNvSpPr txBox="1"/>
                  <p:nvPr/>
                </p:nvSpPr>
                <p:spPr>
                  <a:xfrm>
                    <a:off x="7726900" y="2426143"/>
                    <a:ext cx="327306" cy="307777"/>
                  </a:xfrm>
                  <a:prstGeom prst="rect">
                    <a:avLst/>
                  </a:prstGeom>
                  <a:noFill/>
                </p:spPr>
                <p:txBody>
                  <a:bodyPr wrap="square" rtlCol="0">
                    <a:spAutoFit/>
                  </a:bodyPr>
                  <a:lstStyle/>
                  <a:p>
                    <a:r>
                      <a:rPr lang="en-IN" sz="1400" dirty="0">
                        <a:solidFill>
                          <a:srgbClr val="A559D5"/>
                        </a:solidFill>
                        <a:latin typeface="+mn-lt"/>
                      </a:rPr>
                      <a:t>X</a:t>
                    </a:r>
                  </a:p>
                </p:txBody>
              </p:sp>
              <p:sp>
                <p:nvSpPr>
                  <p:cNvPr id="32" name="TextBox 31">
                    <a:extLst>
                      <a:ext uri="{FF2B5EF4-FFF2-40B4-BE49-F238E27FC236}">
                        <a16:creationId xmlns:a16="http://schemas.microsoft.com/office/drawing/2014/main" id="{08CB18D3-D36F-44CA-A3BF-E312A1F5EAB5}"/>
                      </a:ext>
                    </a:extLst>
                  </p:cNvPr>
                  <p:cNvSpPr txBox="1"/>
                  <p:nvPr/>
                </p:nvSpPr>
                <p:spPr>
                  <a:xfrm>
                    <a:off x="5828870" y="1517645"/>
                    <a:ext cx="327306" cy="307777"/>
                  </a:xfrm>
                  <a:prstGeom prst="rect">
                    <a:avLst/>
                  </a:prstGeom>
                  <a:noFill/>
                </p:spPr>
                <p:txBody>
                  <a:bodyPr wrap="square" rtlCol="0">
                    <a:spAutoFit/>
                  </a:bodyPr>
                  <a:lstStyle/>
                  <a:p>
                    <a:r>
                      <a:rPr lang="en-IN" sz="1400" dirty="0">
                        <a:solidFill>
                          <a:srgbClr val="A559D5"/>
                        </a:solidFill>
                        <a:latin typeface="+mn-lt"/>
                      </a:rPr>
                      <a:t>y</a:t>
                    </a:r>
                  </a:p>
                </p:txBody>
              </p:sp>
            </p:grpSp>
            <p:sp>
              <p:nvSpPr>
                <p:cNvPr id="24" name="TextBox 23">
                  <a:extLst>
                    <a:ext uri="{FF2B5EF4-FFF2-40B4-BE49-F238E27FC236}">
                      <a16:creationId xmlns:a16="http://schemas.microsoft.com/office/drawing/2014/main" id="{2890A315-9700-414D-9735-0D4B8FD723B2}"/>
                    </a:ext>
                  </a:extLst>
                </p:cNvPr>
                <p:cNvSpPr txBox="1"/>
                <p:nvPr/>
              </p:nvSpPr>
              <p:spPr>
                <a:xfrm>
                  <a:off x="6127723" y="1267710"/>
                  <a:ext cx="1834739" cy="203273"/>
                </a:xfrm>
                <a:prstGeom prst="rect">
                  <a:avLst/>
                </a:prstGeom>
                <a:solidFill>
                  <a:srgbClr val="5EB9C2"/>
                </a:solidFill>
                <a:ln>
                  <a:noFill/>
                </a:ln>
                <a:effectLst>
                  <a:outerShdw blurRad="149987" dist="250190" dir="8460000" algn="ctr">
                    <a:srgbClr val="000000">
                      <a:alpha val="28000"/>
                    </a:srgbClr>
                  </a:outerShdw>
                </a:effectLst>
              </p:spPr>
              <p:txBody>
                <a:bodyPr wrap="square" rtlCol="0" anchor="ctr">
                  <a:spAutoFit/>
                </a:bodyPr>
                <a:lstStyle/>
                <a:p>
                  <a:pPr algn="ctr"/>
                  <a:r>
                    <a:rPr lang="en-IN" sz="2000" b="1" dirty="0">
                      <a:solidFill>
                        <a:schemeClr val="bg1"/>
                      </a:solidFill>
                      <a:latin typeface="Open Sans"/>
                    </a:rPr>
                    <a:t>Projection along x axis</a:t>
                  </a:r>
                </a:p>
              </p:txBody>
            </p:sp>
          </p:grpSp>
        </p:grpSp>
        <p:grpSp>
          <p:nvGrpSpPr>
            <p:cNvPr id="39" name="Group 38">
              <a:extLst>
                <a:ext uri="{FF2B5EF4-FFF2-40B4-BE49-F238E27FC236}">
                  <a16:creationId xmlns:a16="http://schemas.microsoft.com/office/drawing/2014/main" id="{38C2A608-D61D-4281-B2EB-881047587C80}"/>
                </a:ext>
              </a:extLst>
            </p:cNvPr>
            <p:cNvGrpSpPr/>
            <p:nvPr/>
          </p:nvGrpSpPr>
          <p:grpSpPr>
            <a:xfrm>
              <a:off x="13184688" y="4197471"/>
              <a:ext cx="922823" cy="4339140"/>
              <a:chOff x="11284388" y="3398429"/>
              <a:chExt cx="507382" cy="2385725"/>
            </a:xfrm>
          </p:grpSpPr>
          <p:pic>
            <p:nvPicPr>
              <p:cNvPr id="37" name="Graphic 36" descr="Checkmark">
                <a:extLst>
                  <a:ext uri="{FF2B5EF4-FFF2-40B4-BE49-F238E27FC236}">
                    <a16:creationId xmlns:a16="http://schemas.microsoft.com/office/drawing/2014/main" id="{9F78D025-99C4-4F48-9C01-6C8C10211E22}"/>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359177" y="5351561"/>
                <a:ext cx="432593" cy="432593"/>
              </a:xfrm>
              <a:prstGeom prst="rect">
                <a:avLst/>
              </a:prstGeom>
            </p:spPr>
          </p:pic>
          <p:pic>
            <p:nvPicPr>
              <p:cNvPr id="38" name="Graphic 37" descr="Close">
                <a:extLst>
                  <a:ext uri="{FF2B5EF4-FFF2-40B4-BE49-F238E27FC236}">
                    <a16:creationId xmlns:a16="http://schemas.microsoft.com/office/drawing/2014/main" id="{9CB39D2C-7B1F-447C-A423-9D01B1ECD51E}"/>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1284388" y="3398429"/>
                <a:ext cx="432593" cy="432593"/>
              </a:xfrm>
              <a:prstGeom prst="rect">
                <a:avLst/>
              </a:prstGeom>
            </p:spPr>
          </p:pic>
        </p:grpSp>
      </p:grpSp>
      <p:sp>
        <p:nvSpPr>
          <p:cNvPr id="5" name="Rectangle 4">
            <a:extLst>
              <a:ext uri="{FF2B5EF4-FFF2-40B4-BE49-F238E27FC236}">
                <a16:creationId xmlns:a16="http://schemas.microsoft.com/office/drawing/2014/main" id="{1B7CF8BF-0475-4388-A6C8-C50937957EA7}"/>
              </a:ext>
            </a:extLst>
          </p:cNvPr>
          <p:cNvSpPr/>
          <p:nvPr/>
        </p:nvSpPr>
        <p:spPr>
          <a:xfrm>
            <a:off x="4832270" y="1209406"/>
            <a:ext cx="6705490" cy="400110"/>
          </a:xfrm>
          <a:prstGeom prst="rect">
            <a:avLst/>
          </a:prstGeom>
        </p:spPr>
        <p:txBody>
          <a:bodyPr wrap="none">
            <a:spAutoFit/>
          </a:bodyPr>
          <a:lstStyle/>
          <a:p>
            <a:pPr algn="ctr"/>
            <a:r>
              <a:rPr lang="en-US" sz="2000" dirty="0">
                <a:solidFill>
                  <a:schemeClr val="tx1">
                    <a:lumMod val="65000"/>
                    <a:lumOff val="35000"/>
                  </a:schemeClr>
                </a:solidFill>
                <a:latin typeface="Open Sans" panose="020B0606030504020204"/>
              </a:rPr>
              <a:t>N</a:t>
            </a:r>
            <a:r>
              <a:rPr lang="en-IN" sz="2000" dirty="0" err="1">
                <a:solidFill>
                  <a:schemeClr val="tx1">
                    <a:lumMod val="65000"/>
                    <a:lumOff val="35000"/>
                  </a:schemeClr>
                </a:solidFill>
                <a:latin typeface="Open Sans" panose="020B0606030504020204"/>
              </a:rPr>
              <a:t>ew</a:t>
            </a:r>
            <a:r>
              <a:rPr lang="en-IN" sz="2000" dirty="0">
                <a:solidFill>
                  <a:schemeClr val="tx1">
                    <a:lumMod val="65000"/>
                    <a:lumOff val="35000"/>
                  </a:schemeClr>
                </a:solidFill>
                <a:latin typeface="Open Sans" panose="020B0606030504020204"/>
              </a:rPr>
              <a:t> set of axes are found to be orthogonal to each other</a:t>
            </a:r>
            <a:endParaRPr lang="en-US" sz="2000" dirty="0">
              <a:solidFill>
                <a:schemeClr val="tx1">
                  <a:lumMod val="65000"/>
                  <a:lumOff val="35000"/>
                </a:schemeClr>
              </a:solidFill>
              <a:latin typeface="Open Sans" panose="020B0606030504020204"/>
            </a:endParaRPr>
          </a:p>
        </p:txBody>
      </p:sp>
    </p:spTree>
    <p:extLst>
      <p:ext uri="{BB962C8B-B14F-4D97-AF65-F5344CB8AC3E}">
        <p14:creationId xmlns:p14="http://schemas.microsoft.com/office/powerpoint/2010/main" val="2073500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2D9AA243-AAE5-440C-91A4-6E11DFC7AC0C}"/>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Finding PC1</a:t>
            </a:r>
          </a:p>
        </p:txBody>
      </p:sp>
      <p:pic>
        <p:nvPicPr>
          <p:cNvPr id="4" name="Shape 375">
            <a:extLst>
              <a:ext uri="{FF2B5EF4-FFF2-40B4-BE49-F238E27FC236}">
                <a16:creationId xmlns:a16="http://schemas.microsoft.com/office/drawing/2014/main" id="{B3AAEBA8-4963-4824-879D-904704740F1F}"/>
              </a:ext>
            </a:extLst>
          </p:cNvPr>
          <p:cNvPicPr preferRelativeResize="0"/>
          <p:nvPr/>
        </p:nvPicPr>
        <p:blipFill rotWithShape="1">
          <a:blip r:embed="rId3">
            <a:alphaModFix/>
          </a:blip>
          <a:srcRect/>
          <a:stretch/>
        </p:blipFill>
        <p:spPr>
          <a:xfrm>
            <a:off x="6941551" y="829986"/>
            <a:ext cx="2486929" cy="253919"/>
          </a:xfrm>
          <a:prstGeom prst="rect">
            <a:avLst/>
          </a:prstGeom>
          <a:noFill/>
          <a:ln>
            <a:noFill/>
          </a:ln>
        </p:spPr>
      </p:pic>
      <p:grpSp>
        <p:nvGrpSpPr>
          <p:cNvPr id="30" name="Group 29">
            <a:extLst>
              <a:ext uri="{FF2B5EF4-FFF2-40B4-BE49-F238E27FC236}">
                <a16:creationId xmlns:a16="http://schemas.microsoft.com/office/drawing/2014/main" id="{C9CF5383-A9AD-4BA8-A791-3EB5298CBEC3}"/>
              </a:ext>
            </a:extLst>
          </p:cNvPr>
          <p:cNvGrpSpPr/>
          <p:nvPr/>
        </p:nvGrpSpPr>
        <p:grpSpPr>
          <a:xfrm>
            <a:off x="1589619" y="2634415"/>
            <a:ext cx="13076763" cy="3734228"/>
            <a:chOff x="2638735" y="1618499"/>
            <a:chExt cx="10086372" cy="2880286"/>
          </a:xfrm>
        </p:grpSpPr>
        <p:grpSp>
          <p:nvGrpSpPr>
            <p:cNvPr id="5" name="Group 4">
              <a:extLst>
                <a:ext uri="{FF2B5EF4-FFF2-40B4-BE49-F238E27FC236}">
                  <a16:creationId xmlns:a16="http://schemas.microsoft.com/office/drawing/2014/main" id="{C3A38B07-D95C-4149-9B00-36ADFD0145C7}"/>
                </a:ext>
              </a:extLst>
            </p:cNvPr>
            <p:cNvGrpSpPr/>
            <p:nvPr/>
          </p:nvGrpSpPr>
          <p:grpSpPr>
            <a:xfrm>
              <a:off x="9166626" y="2637583"/>
              <a:ext cx="1480042" cy="841248"/>
              <a:chOff x="5108884" y="2517523"/>
              <a:chExt cx="1567335" cy="841248"/>
            </a:xfrm>
          </p:grpSpPr>
          <p:sp>
            <p:nvSpPr>
              <p:cNvPr id="6" name="Pentagon 27">
                <a:extLst>
                  <a:ext uri="{FF2B5EF4-FFF2-40B4-BE49-F238E27FC236}">
                    <a16:creationId xmlns:a16="http://schemas.microsoft.com/office/drawing/2014/main" id="{8D703CAC-7F19-4C29-9058-99FA9056C68E}"/>
                  </a:ext>
                </a:extLst>
              </p:cNvPr>
              <p:cNvSpPr/>
              <p:nvPr/>
            </p:nvSpPr>
            <p:spPr bwMode="auto">
              <a:xfrm>
                <a:off x="5108884" y="2519047"/>
                <a:ext cx="1341444" cy="817327"/>
              </a:xfrm>
              <a:prstGeom prst="homePlate">
                <a:avLst>
                  <a:gd name="adj" fmla="val 39555"/>
                </a:avLst>
              </a:prstGeom>
              <a:solidFill>
                <a:srgbClr val="79C4E7"/>
              </a:solidFill>
              <a:ln w="19050">
                <a:noFill/>
                <a:round/>
                <a:headEnd/>
                <a:tailEnd/>
              </a:ln>
            </p:spPr>
            <p:txBody>
              <a:bodyPr vert="horz" wrap="non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262626">
                      <a:lumMod val="75000"/>
                      <a:lumOff val="25000"/>
                    </a:srgbClr>
                  </a:solidFill>
                  <a:effectLst/>
                  <a:uLnTx/>
                  <a:uFillTx/>
                  <a:latin typeface="Roboto Condensed"/>
                  <a:cs typeface="+mn-cs"/>
                </a:endParaRPr>
              </a:p>
            </p:txBody>
          </p:sp>
          <p:sp>
            <p:nvSpPr>
              <p:cNvPr id="7" name="Chevron 28">
                <a:extLst>
                  <a:ext uri="{FF2B5EF4-FFF2-40B4-BE49-F238E27FC236}">
                    <a16:creationId xmlns:a16="http://schemas.microsoft.com/office/drawing/2014/main" id="{4CF8A814-0555-40DB-AD73-9808C07D920D}"/>
                  </a:ext>
                </a:extLst>
              </p:cNvPr>
              <p:cNvSpPr/>
              <p:nvPr/>
            </p:nvSpPr>
            <p:spPr bwMode="auto">
              <a:xfrm>
                <a:off x="6176457" y="2517523"/>
                <a:ext cx="499762" cy="841248"/>
              </a:xfrm>
              <a:prstGeom prst="chevron">
                <a:avLst>
                  <a:gd name="adj" fmla="val 67329"/>
                </a:avLst>
              </a:prstGeom>
              <a:solidFill>
                <a:srgbClr val="5EB9C2"/>
              </a:solidFill>
              <a:ln w="19050">
                <a:noFill/>
                <a:round/>
                <a:headEnd/>
                <a:tailEnd/>
              </a:ln>
            </p:spPr>
            <p:txBody>
              <a:bodyPr vert="horz" wrap="non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262626">
                      <a:lumMod val="75000"/>
                      <a:lumOff val="25000"/>
                    </a:srgbClr>
                  </a:solidFill>
                  <a:effectLst/>
                  <a:uLnTx/>
                  <a:uFillTx/>
                  <a:latin typeface="Roboto Condensed"/>
                  <a:cs typeface="+mn-cs"/>
                </a:endParaRPr>
              </a:p>
            </p:txBody>
          </p:sp>
        </p:grpSp>
        <p:grpSp>
          <p:nvGrpSpPr>
            <p:cNvPr id="8" name="Group 7">
              <a:extLst>
                <a:ext uri="{FF2B5EF4-FFF2-40B4-BE49-F238E27FC236}">
                  <a16:creationId xmlns:a16="http://schemas.microsoft.com/office/drawing/2014/main" id="{430FD2A8-E4B7-415F-97BD-1BEFF430F3D8}"/>
                </a:ext>
              </a:extLst>
            </p:cNvPr>
            <p:cNvGrpSpPr/>
            <p:nvPr/>
          </p:nvGrpSpPr>
          <p:grpSpPr>
            <a:xfrm>
              <a:off x="6938916" y="1765934"/>
              <a:ext cx="1366811" cy="1079426"/>
              <a:chOff x="2286001" y="1350520"/>
              <a:chExt cx="1952623" cy="1456180"/>
            </a:xfrm>
            <a:solidFill>
              <a:srgbClr val="5EB9C2"/>
            </a:solidFill>
          </p:grpSpPr>
          <p:sp>
            <p:nvSpPr>
              <p:cNvPr id="9" name="Freeform 5">
                <a:extLst>
                  <a:ext uri="{FF2B5EF4-FFF2-40B4-BE49-F238E27FC236}">
                    <a16:creationId xmlns:a16="http://schemas.microsoft.com/office/drawing/2014/main" id="{0A03B070-9F9D-49C6-BB1F-EE9616E5462D}"/>
                  </a:ext>
                </a:extLst>
              </p:cNvPr>
              <p:cNvSpPr>
                <a:spLocks/>
              </p:cNvSpPr>
              <p:nvPr/>
            </p:nvSpPr>
            <p:spPr bwMode="auto">
              <a:xfrm>
                <a:off x="2286001" y="1350520"/>
                <a:ext cx="802268" cy="383736"/>
              </a:xfrm>
              <a:custGeom>
                <a:avLst/>
                <a:gdLst/>
                <a:ahLst/>
                <a:cxnLst>
                  <a:cxn ang="0">
                    <a:pos x="566" y="257"/>
                  </a:cxn>
                  <a:cxn ang="0">
                    <a:pos x="0" y="257"/>
                  </a:cxn>
                  <a:cxn ang="0">
                    <a:pos x="0" y="0"/>
                  </a:cxn>
                  <a:cxn ang="0">
                    <a:pos x="351" y="0"/>
                  </a:cxn>
                  <a:cxn ang="0">
                    <a:pos x="566" y="257"/>
                  </a:cxn>
                </a:cxnLst>
                <a:rect l="0" t="0" r="r" b="b"/>
                <a:pathLst>
                  <a:path w="566" h="257">
                    <a:moveTo>
                      <a:pt x="566" y="257"/>
                    </a:moveTo>
                    <a:lnTo>
                      <a:pt x="0" y="257"/>
                    </a:lnTo>
                    <a:lnTo>
                      <a:pt x="0" y="0"/>
                    </a:lnTo>
                    <a:lnTo>
                      <a:pt x="351" y="0"/>
                    </a:lnTo>
                    <a:lnTo>
                      <a:pt x="566" y="2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Condensed"/>
                  <a:cs typeface="+mn-cs"/>
                </a:endParaRPr>
              </a:p>
            </p:txBody>
          </p:sp>
          <p:sp>
            <p:nvSpPr>
              <p:cNvPr id="10" name="Rectangle 9">
                <a:extLst>
                  <a:ext uri="{FF2B5EF4-FFF2-40B4-BE49-F238E27FC236}">
                    <a16:creationId xmlns:a16="http://schemas.microsoft.com/office/drawing/2014/main" id="{8A5D3314-7BB1-40B1-BEC4-92E93E4B6E5B}"/>
                  </a:ext>
                </a:extLst>
              </p:cNvPr>
              <p:cNvSpPr/>
              <p:nvPr/>
            </p:nvSpPr>
            <p:spPr bwMode="auto">
              <a:xfrm>
                <a:off x="2703830" y="1733550"/>
                <a:ext cx="384048" cy="685800"/>
              </a:xfrm>
              <a:prstGeom prst="rect">
                <a:avLst/>
              </a:prstGeom>
              <a:grpFill/>
              <a:ln w="19050">
                <a:noFill/>
                <a:round/>
                <a:headEnd/>
                <a:tailEnd/>
              </a:ln>
            </p:spPr>
            <p:txBody>
              <a:bodyPr vert="horz" wrap="non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262626">
                      <a:lumMod val="75000"/>
                      <a:lumOff val="25000"/>
                    </a:srgbClr>
                  </a:solidFill>
                  <a:effectLst/>
                  <a:uLnTx/>
                  <a:uFillTx/>
                  <a:latin typeface="Roboto Condensed"/>
                  <a:cs typeface="+mn-cs"/>
                </a:endParaRPr>
              </a:p>
            </p:txBody>
          </p:sp>
          <p:sp>
            <p:nvSpPr>
              <p:cNvPr id="11" name="Freeform 9">
                <a:extLst>
                  <a:ext uri="{FF2B5EF4-FFF2-40B4-BE49-F238E27FC236}">
                    <a16:creationId xmlns:a16="http://schemas.microsoft.com/office/drawing/2014/main" id="{3BDDEFE9-3258-4858-977F-DF83D3949D58}"/>
                  </a:ext>
                </a:extLst>
              </p:cNvPr>
              <p:cNvSpPr>
                <a:spLocks/>
              </p:cNvSpPr>
              <p:nvPr/>
            </p:nvSpPr>
            <p:spPr bwMode="auto">
              <a:xfrm flipH="1" flipV="1">
                <a:off x="2705103" y="2419350"/>
                <a:ext cx="1533521" cy="387350"/>
              </a:xfrm>
              <a:custGeom>
                <a:avLst/>
                <a:gdLst/>
                <a:ahLst/>
                <a:cxnLst>
                  <a:cxn ang="0">
                    <a:pos x="795" y="213"/>
                  </a:cxn>
                  <a:cxn ang="0">
                    <a:pos x="0" y="213"/>
                  </a:cxn>
                  <a:cxn ang="0">
                    <a:pos x="0" y="0"/>
                  </a:cxn>
                  <a:cxn ang="0">
                    <a:pos x="626" y="0"/>
                  </a:cxn>
                  <a:cxn ang="0">
                    <a:pos x="795" y="213"/>
                  </a:cxn>
                  <a:cxn ang="0">
                    <a:pos x="795" y="213"/>
                  </a:cxn>
                  <a:cxn ang="0">
                    <a:pos x="795" y="213"/>
                  </a:cxn>
                </a:cxnLst>
                <a:rect l="0" t="0" r="r" b="b"/>
                <a:pathLst>
                  <a:path w="795" h="213">
                    <a:moveTo>
                      <a:pt x="795" y="213"/>
                    </a:moveTo>
                    <a:lnTo>
                      <a:pt x="0" y="213"/>
                    </a:lnTo>
                    <a:lnTo>
                      <a:pt x="0" y="0"/>
                    </a:lnTo>
                    <a:lnTo>
                      <a:pt x="626" y="0"/>
                    </a:lnTo>
                    <a:lnTo>
                      <a:pt x="795" y="213"/>
                    </a:lnTo>
                    <a:lnTo>
                      <a:pt x="795" y="213"/>
                    </a:lnTo>
                    <a:lnTo>
                      <a:pt x="795" y="21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Condensed"/>
                  <a:cs typeface="+mn-cs"/>
                </a:endParaRPr>
              </a:p>
            </p:txBody>
          </p:sp>
        </p:grpSp>
        <p:grpSp>
          <p:nvGrpSpPr>
            <p:cNvPr id="12" name="Group 11">
              <a:extLst>
                <a:ext uri="{FF2B5EF4-FFF2-40B4-BE49-F238E27FC236}">
                  <a16:creationId xmlns:a16="http://schemas.microsoft.com/office/drawing/2014/main" id="{76A0B656-66B6-4289-BCE1-675A447F89B2}"/>
                </a:ext>
              </a:extLst>
            </p:cNvPr>
            <p:cNvGrpSpPr/>
            <p:nvPr/>
          </p:nvGrpSpPr>
          <p:grpSpPr>
            <a:xfrm>
              <a:off x="6938916" y="3278750"/>
              <a:ext cx="1366811" cy="1079426"/>
              <a:chOff x="2286001" y="3128963"/>
              <a:chExt cx="1701905" cy="1269206"/>
            </a:xfrm>
          </p:grpSpPr>
          <p:sp>
            <p:nvSpPr>
              <p:cNvPr id="13" name="Freeform 5">
                <a:extLst>
                  <a:ext uri="{FF2B5EF4-FFF2-40B4-BE49-F238E27FC236}">
                    <a16:creationId xmlns:a16="http://schemas.microsoft.com/office/drawing/2014/main" id="{9767E63B-A42A-410F-A9D9-A65E410A99FC}"/>
                  </a:ext>
                </a:extLst>
              </p:cNvPr>
              <p:cNvSpPr>
                <a:spLocks/>
              </p:cNvSpPr>
              <p:nvPr/>
            </p:nvSpPr>
            <p:spPr bwMode="auto">
              <a:xfrm flipV="1">
                <a:off x="2286001" y="4063705"/>
                <a:ext cx="699256" cy="334464"/>
              </a:xfrm>
              <a:custGeom>
                <a:avLst/>
                <a:gdLst/>
                <a:ahLst/>
                <a:cxnLst>
                  <a:cxn ang="0">
                    <a:pos x="566" y="257"/>
                  </a:cxn>
                  <a:cxn ang="0">
                    <a:pos x="0" y="257"/>
                  </a:cxn>
                  <a:cxn ang="0">
                    <a:pos x="0" y="0"/>
                  </a:cxn>
                  <a:cxn ang="0">
                    <a:pos x="351" y="0"/>
                  </a:cxn>
                  <a:cxn ang="0">
                    <a:pos x="566" y="257"/>
                  </a:cxn>
                </a:cxnLst>
                <a:rect l="0" t="0" r="r" b="b"/>
                <a:pathLst>
                  <a:path w="566" h="257">
                    <a:moveTo>
                      <a:pt x="566" y="257"/>
                    </a:moveTo>
                    <a:lnTo>
                      <a:pt x="0" y="257"/>
                    </a:lnTo>
                    <a:lnTo>
                      <a:pt x="0" y="0"/>
                    </a:lnTo>
                    <a:lnTo>
                      <a:pt x="351" y="0"/>
                    </a:lnTo>
                    <a:lnTo>
                      <a:pt x="566" y="257"/>
                    </a:lnTo>
                    <a:close/>
                  </a:path>
                </a:pathLst>
              </a:custGeom>
              <a:solidFill>
                <a:srgbClr val="5EB9C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Condensed"/>
                  <a:cs typeface="+mn-cs"/>
                </a:endParaRPr>
              </a:p>
            </p:txBody>
          </p:sp>
          <p:sp>
            <p:nvSpPr>
              <p:cNvPr id="14" name="Rectangle 13">
                <a:extLst>
                  <a:ext uri="{FF2B5EF4-FFF2-40B4-BE49-F238E27FC236}">
                    <a16:creationId xmlns:a16="http://schemas.microsoft.com/office/drawing/2014/main" id="{B21E8B21-42CB-4E66-991C-4C0E776EAEA4}"/>
                  </a:ext>
                </a:extLst>
              </p:cNvPr>
              <p:cNvSpPr/>
              <p:nvPr/>
            </p:nvSpPr>
            <p:spPr bwMode="auto">
              <a:xfrm flipV="1">
                <a:off x="2650180" y="3466577"/>
                <a:ext cx="334736" cy="597743"/>
              </a:xfrm>
              <a:prstGeom prst="rect">
                <a:avLst/>
              </a:prstGeom>
              <a:solidFill>
                <a:srgbClr val="5EB9C2"/>
              </a:solidFill>
              <a:ln w="19050">
                <a:noFill/>
                <a:round/>
                <a:headEnd/>
                <a:tailEnd/>
              </a:ln>
            </p:spPr>
            <p:txBody>
              <a:bodyPr vert="horz" wrap="non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200" b="1" i="0" u="none" strike="noStrike" kern="0" cap="none" spc="0" normalizeH="0" baseline="0" noProof="0" dirty="0">
                  <a:ln>
                    <a:noFill/>
                  </a:ln>
                  <a:solidFill>
                    <a:srgbClr val="262626">
                      <a:lumMod val="75000"/>
                      <a:lumOff val="25000"/>
                    </a:srgbClr>
                  </a:solidFill>
                  <a:effectLst/>
                  <a:uLnTx/>
                  <a:uFillTx/>
                  <a:latin typeface="Roboto Condensed"/>
                  <a:cs typeface="+mn-cs"/>
                </a:endParaRPr>
              </a:p>
            </p:txBody>
          </p:sp>
          <p:sp>
            <p:nvSpPr>
              <p:cNvPr id="15" name="Freeform 9">
                <a:extLst>
                  <a:ext uri="{FF2B5EF4-FFF2-40B4-BE49-F238E27FC236}">
                    <a16:creationId xmlns:a16="http://schemas.microsoft.com/office/drawing/2014/main" id="{F81EB730-06DC-45C5-A2ED-C24047102D42}"/>
                  </a:ext>
                </a:extLst>
              </p:cNvPr>
              <p:cNvSpPr>
                <a:spLocks/>
              </p:cNvSpPr>
              <p:nvPr/>
            </p:nvSpPr>
            <p:spPr bwMode="auto">
              <a:xfrm flipH="1">
                <a:off x="2651290" y="3128963"/>
                <a:ext cx="1336616" cy="337614"/>
              </a:xfrm>
              <a:custGeom>
                <a:avLst/>
                <a:gdLst/>
                <a:ahLst/>
                <a:cxnLst>
                  <a:cxn ang="0">
                    <a:pos x="795" y="213"/>
                  </a:cxn>
                  <a:cxn ang="0">
                    <a:pos x="0" y="213"/>
                  </a:cxn>
                  <a:cxn ang="0">
                    <a:pos x="0" y="0"/>
                  </a:cxn>
                  <a:cxn ang="0">
                    <a:pos x="626" y="0"/>
                  </a:cxn>
                  <a:cxn ang="0">
                    <a:pos x="795" y="213"/>
                  </a:cxn>
                  <a:cxn ang="0">
                    <a:pos x="795" y="213"/>
                  </a:cxn>
                  <a:cxn ang="0">
                    <a:pos x="795" y="213"/>
                  </a:cxn>
                </a:cxnLst>
                <a:rect l="0" t="0" r="r" b="b"/>
                <a:pathLst>
                  <a:path w="795" h="213">
                    <a:moveTo>
                      <a:pt x="795" y="213"/>
                    </a:moveTo>
                    <a:lnTo>
                      <a:pt x="0" y="213"/>
                    </a:lnTo>
                    <a:lnTo>
                      <a:pt x="0" y="0"/>
                    </a:lnTo>
                    <a:lnTo>
                      <a:pt x="626" y="0"/>
                    </a:lnTo>
                    <a:lnTo>
                      <a:pt x="795" y="213"/>
                    </a:lnTo>
                    <a:lnTo>
                      <a:pt x="795" y="213"/>
                    </a:lnTo>
                    <a:lnTo>
                      <a:pt x="795" y="213"/>
                    </a:lnTo>
                    <a:close/>
                  </a:path>
                </a:pathLst>
              </a:custGeom>
              <a:solidFill>
                <a:srgbClr val="5EB9C2"/>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Condensed"/>
                  <a:cs typeface="+mn-cs"/>
                </a:endParaRPr>
              </a:p>
            </p:txBody>
          </p:sp>
        </p:grpSp>
        <p:sp>
          <p:nvSpPr>
            <p:cNvPr id="16" name="Freeform 9">
              <a:extLst>
                <a:ext uri="{FF2B5EF4-FFF2-40B4-BE49-F238E27FC236}">
                  <a16:creationId xmlns:a16="http://schemas.microsoft.com/office/drawing/2014/main" id="{D119A130-EF10-4C04-B3AD-766340610237}"/>
                </a:ext>
              </a:extLst>
            </p:cNvPr>
            <p:cNvSpPr>
              <a:spLocks/>
            </p:cNvSpPr>
            <p:nvPr/>
          </p:nvSpPr>
          <p:spPr bwMode="auto">
            <a:xfrm flipH="1">
              <a:off x="6938915" y="2918266"/>
              <a:ext cx="1366811" cy="287132"/>
            </a:xfrm>
            <a:prstGeom prst="rect">
              <a:avLst/>
            </a:prstGeom>
            <a:solidFill>
              <a:srgbClr val="FFC000"/>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Condensed"/>
                <a:cs typeface="+mn-cs"/>
              </a:endParaRPr>
            </a:p>
          </p:txBody>
        </p:sp>
        <p:sp>
          <p:nvSpPr>
            <p:cNvPr id="17" name="Oval 16">
              <a:extLst>
                <a:ext uri="{FF2B5EF4-FFF2-40B4-BE49-F238E27FC236}">
                  <a16:creationId xmlns:a16="http://schemas.microsoft.com/office/drawing/2014/main" id="{5A85DA8B-D12B-4966-8744-4D84E82EFD3C}"/>
                </a:ext>
              </a:extLst>
            </p:cNvPr>
            <p:cNvSpPr/>
            <p:nvPr/>
          </p:nvSpPr>
          <p:spPr bwMode="auto">
            <a:xfrm>
              <a:off x="6395760" y="1618499"/>
              <a:ext cx="535471" cy="567053"/>
            </a:xfrm>
            <a:prstGeom prst="ellipse">
              <a:avLst/>
            </a:prstGeom>
            <a:noFill/>
            <a:ln w="57150">
              <a:solidFill>
                <a:srgbClr val="5EB9C2"/>
              </a:solidFill>
              <a:round/>
              <a:headEnd/>
              <a:tailEnd/>
            </a:ln>
          </p:spPr>
          <p:txBody>
            <a:bodyPr vert="horz" wrap="non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337780"/>
                  </a:solidFill>
                  <a:effectLst/>
                  <a:uLnTx/>
                  <a:uFillTx/>
                  <a:latin typeface="Roboto Condensed"/>
                  <a:cs typeface="+mn-cs"/>
                </a:rPr>
                <a:t>01</a:t>
              </a:r>
            </a:p>
          </p:txBody>
        </p:sp>
        <p:sp>
          <p:nvSpPr>
            <p:cNvPr id="18" name="Oval 17">
              <a:extLst>
                <a:ext uri="{FF2B5EF4-FFF2-40B4-BE49-F238E27FC236}">
                  <a16:creationId xmlns:a16="http://schemas.microsoft.com/office/drawing/2014/main" id="{F3541C8B-EDB2-4B76-A0FC-4F0A92E2E602}"/>
                </a:ext>
              </a:extLst>
            </p:cNvPr>
            <p:cNvSpPr/>
            <p:nvPr/>
          </p:nvSpPr>
          <p:spPr bwMode="auto">
            <a:xfrm>
              <a:off x="6395760" y="2778933"/>
              <a:ext cx="535471" cy="567053"/>
            </a:xfrm>
            <a:prstGeom prst="ellipse">
              <a:avLst/>
            </a:prstGeom>
            <a:noFill/>
            <a:ln w="57150">
              <a:solidFill>
                <a:srgbClr val="FFC000"/>
              </a:solidFill>
              <a:round/>
              <a:headEnd/>
              <a:tailEnd/>
            </a:ln>
          </p:spPr>
          <p:txBody>
            <a:bodyPr vert="horz" wrap="non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379A86"/>
                  </a:solidFill>
                  <a:effectLst/>
                  <a:uLnTx/>
                  <a:uFillTx/>
                  <a:latin typeface="Roboto Condensed"/>
                  <a:cs typeface="+mn-cs"/>
                </a:rPr>
                <a:t>02</a:t>
              </a:r>
            </a:p>
          </p:txBody>
        </p:sp>
        <p:sp>
          <p:nvSpPr>
            <p:cNvPr id="19" name="Oval 18">
              <a:extLst>
                <a:ext uri="{FF2B5EF4-FFF2-40B4-BE49-F238E27FC236}">
                  <a16:creationId xmlns:a16="http://schemas.microsoft.com/office/drawing/2014/main" id="{8BEA3046-DA72-4631-918E-3602FDACE3BC}"/>
                </a:ext>
              </a:extLst>
            </p:cNvPr>
            <p:cNvSpPr/>
            <p:nvPr/>
          </p:nvSpPr>
          <p:spPr bwMode="auto">
            <a:xfrm>
              <a:off x="6395760" y="3930862"/>
              <a:ext cx="535471" cy="567053"/>
            </a:xfrm>
            <a:prstGeom prst="ellipse">
              <a:avLst/>
            </a:prstGeom>
            <a:noFill/>
            <a:ln w="57150">
              <a:solidFill>
                <a:srgbClr val="5EB9C2"/>
              </a:solidFill>
              <a:round/>
              <a:headEnd/>
              <a:tailEnd/>
            </a:ln>
          </p:spPr>
          <p:txBody>
            <a:bodyPr vert="horz" wrap="non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srgbClr val="3FB883"/>
                  </a:solidFill>
                  <a:effectLst/>
                  <a:uLnTx/>
                  <a:uFillTx/>
                  <a:latin typeface="Roboto Condensed"/>
                  <a:cs typeface="+mn-cs"/>
                </a:rPr>
                <a:t>03</a:t>
              </a:r>
            </a:p>
          </p:txBody>
        </p:sp>
        <p:grpSp>
          <p:nvGrpSpPr>
            <p:cNvPr id="20" name="Group 19">
              <a:extLst>
                <a:ext uri="{FF2B5EF4-FFF2-40B4-BE49-F238E27FC236}">
                  <a16:creationId xmlns:a16="http://schemas.microsoft.com/office/drawing/2014/main" id="{5CDE2BA4-EF94-4643-AA00-DF0229837A9C}"/>
                </a:ext>
              </a:extLst>
            </p:cNvPr>
            <p:cNvGrpSpPr/>
            <p:nvPr/>
          </p:nvGrpSpPr>
          <p:grpSpPr>
            <a:xfrm>
              <a:off x="8086507" y="2423119"/>
              <a:ext cx="1199435" cy="1270176"/>
              <a:chOff x="3736473" y="1335901"/>
              <a:chExt cx="1524000" cy="1524000"/>
            </a:xfrm>
          </p:grpSpPr>
          <p:sp>
            <p:nvSpPr>
              <p:cNvPr id="21" name="Oval 20">
                <a:extLst>
                  <a:ext uri="{FF2B5EF4-FFF2-40B4-BE49-F238E27FC236}">
                    <a16:creationId xmlns:a16="http://schemas.microsoft.com/office/drawing/2014/main" id="{3C9A19AC-EF47-4DA7-BEB4-8E274D7798AC}"/>
                  </a:ext>
                </a:extLst>
              </p:cNvPr>
              <p:cNvSpPr/>
              <p:nvPr/>
            </p:nvSpPr>
            <p:spPr>
              <a:xfrm>
                <a:off x="3736473" y="1335901"/>
                <a:ext cx="1524000" cy="1524000"/>
              </a:xfrm>
              <a:prstGeom prst="ellipse">
                <a:avLst/>
              </a:prstGeom>
              <a:solidFill>
                <a:srgbClr val="FFFFFF"/>
              </a:solidFill>
              <a:ln w="25400" cap="flat" cmpd="sng" algn="ctr">
                <a:solidFill>
                  <a:srgbClr val="5EB9C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Roboto Condensed"/>
                  <a:ea typeface="+mn-ea"/>
                  <a:cs typeface="+mn-cs"/>
                </a:endParaRPr>
              </a:p>
            </p:txBody>
          </p:sp>
          <p:sp>
            <p:nvSpPr>
              <p:cNvPr id="22" name="Freeform 152">
                <a:extLst>
                  <a:ext uri="{FF2B5EF4-FFF2-40B4-BE49-F238E27FC236}">
                    <a16:creationId xmlns:a16="http://schemas.microsoft.com/office/drawing/2014/main" id="{77723E26-B32B-4D2B-AAC8-CA7EBE7BB6F2}"/>
                  </a:ext>
                </a:extLst>
              </p:cNvPr>
              <p:cNvSpPr>
                <a:spLocks noEditPoints="1"/>
              </p:cNvSpPr>
              <p:nvPr/>
            </p:nvSpPr>
            <p:spPr bwMode="auto">
              <a:xfrm>
                <a:off x="4130991" y="1754701"/>
                <a:ext cx="734961" cy="679203"/>
              </a:xfrm>
              <a:custGeom>
                <a:avLst/>
                <a:gdLst/>
                <a:ahLst/>
                <a:cxnLst>
                  <a:cxn ang="0">
                    <a:pos x="67" y="20"/>
                  </a:cxn>
                  <a:cxn ang="0">
                    <a:pos x="46" y="36"/>
                  </a:cxn>
                  <a:cxn ang="0">
                    <a:pos x="42" y="40"/>
                  </a:cxn>
                  <a:cxn ang="0">
                    <a:pos x="39" y="47"/>
                  </a:cxn>
                  <a:cxn ang="0">
                    <a:pos x="44" y="52"/>
                  </a:cxn>
                  <a:cxn ang="0">
                    <a:pos x="52" y="58"/>
                  </a:cxn>
                  <a:cxn ang="0">
                    <a:pos x="52" y="61"/>
                  </a:cxn>
                  <a:cxn ang="0">
                    <a:pos x="51" y="62"/>
                  </a:cxn>
                  <a:cxn ang="0">
                    <a:pos x="17" y="62"/>
                  </a:cxn>
                  <a:cxn ang="0">
                    <a:pos x="16" y="61"/>
                  </a:cxn>
                  <a:cxn ang="0">
                    <a:pos x="16" y="58"/>
                  </a:cxn>
                  <a:cxn ang="0">
                    <a:pos x="24" y="52"/>
                  </a:cxn>
                  <a:cxn ang="0">
                    <a:pos x="29" y="47"/>
                  </a:cxn>
                  <a:cxn ang="0">
                    <a:pos x="26" y="40"/>
                  </a:cxn>
                  <a:cxn ang="0">
                    <a:pos x="22" y="36"/>
                  </a:cxn>
                  <a:cxn ang="0">
                    <a:pos x="0" y="20"/>
                  </a:cxn>
                  <a:cxn ang="0">
                    <a:pos x="0" y="15"/>
                  </a:cxn>
                  <a:cxn ang="0">
                    <a:pos x="4" y="11"/>
                  </a:cxn>
                  <a:cxn ang="0">
                    <a:pos x="16" y="11"/>
                  </a:cxn>
                  <a:cxn ang="0">
                    <a:pos x="16" y="7"/>
                  </a:cxn>
                  <a:cxn ang="0">
                    <a:pos x="22" y="0"/>
                  </a:cxn>
                  <a:cxn ang="0">
                    <a:pos x="45" y="0"/>
                  </a:cxn>
                  <a:cxn ang="0">
                    <a:pos x="52" y="7"/>
                  </a:cxn>
                  <a:cxn ang="0">
                    <a:pos x="52" y="11"/>
                  </a:cxn>
                  <a:cxn ang="0">
                    <a:pos x="63" y="11"/>
                  </a:cxn>
                  <a:cxn ang="0">
                    <a:pos x="67" y="15"/>
                  </a:cxn>
                  <a:cxn ang="0">
                    <a:pos x="67" y="20"/>
                  </a:cxn>
                  <a:cxn ang="0">
                    <a:pos x="16" y="16"/>
                  </a:cxn>
                  <a:cxn ang="0">
                    <a:pos x="6" y="16"/>
                  </a:cxn>
                  <a:cxn ang="0">
                    <a:pos x="6" y="20"/>
                  </a:cxn>
                  <a:cxn ang="0">
                    <a:pos x="19" y="31"/>
                  </a:cxn>
                  <a:cxn ang="0">
                    <a:pos x="16" y="16"/>
                  </a:cxn>
                  <a:cxn ang="0">
                    <a:pos x="62" y="16"/>
                  </a:cxn>
                  <a:cxn ang="0">
                    <a:pos x="52" y="16"/>
                  </a:cxn>
                  <a:cxn ang="0">
                    <a:pos x="49" y="31"/>
                  </a:cxn>
                  <a:cxn ang="0">
                    <a:pos x="62" y="20"/>
                  </a:cxn>
                  <a:cxn ang="0">
                    <a:pos x="62" y="16"/>
                  </a:cxn>
                </a:cxnLst>
                <a:rect l="0" t="0" r="r" b="b"/>
                <a:pathLst>
                  <a:path w="67" h="62">
                    <a:moveTo>
                      <a:pt x="67" y="20"/>
                    </a:moveTo>
                    <a:cubicBezTo>
                      <a:pt x="67" y="27"/>
                      <a:pt x="58" y="36"/>
                      <a:pt x="46" y="36"/>
                    </a:cubicBezTo>
                    <a:cubicBezTo>
                      <a:pt x="44" y="38"/>
                      <a:pt x="42" y="40"/>
                      <a:pt x="42" y="40"/>
                    </a:cubicBezTo>
                    <a:cubicBezTo>
                      <a:pt x="40" y="42"/>
                      <a:pt x="39" y="44"/>
                      <a:pt x="39" y="47"/>
                    </a:cubicBezTo>
                    <a:cubicBezTo>
                      <a:pt x="39" y="49"/>
                      <a:pt x="40" y="52"/>
                      <a:pt x="44" y="52"/>
                    </a:cubicBezTo>
                    <a:cubicBezTo>
                      <a:pt x="48" y="52"/>
                      <a:pt x="52" y="54"/>
                      <a:pt x="52" y="58"/>
                    </a:cubicBezTo>
                    <a:cubicBezTo>
                      <a:pt x="52" y="61"/>
                      <a:pt x="52" y="61"/>
                      <a:pt x="52" y="61"/>
                    </a:cubicBezTo>
                    <a:cubicBezTo>
                      <a:pt x="52" y="62"/>
                      <a:pt x="51" y="62"/>
                      <a:pt x="51" y="62"/>
                    </a:cubicBezTo>
                    <a:cubicBezTo>
                      <a:pt x="17" y="62"/>
                      <a:pt x="17" y="62"/>
                      <a:pt x="17" y="62"/>
                    </a:cubicBezTo>
                    <a:cubicBezTo>
                      <a:pt x="16" y="62"/>
                      <a:pt x="16" y="62"/>
                      <a:pt x="16" y="61"/>
                    </a:cubicBezTo>
                    <a:cubicBezTo>
                      <a:pt x="16" y="58"/>
                      <a:pt x="16" y="58"/>
                      <a:pt x="16" y="58"/>
                    </a:cubicBezTo>
                    <a:cubicBezTo>
                      <a:pt x="16" y="54"/>
                      <a:pt x="20" y="52"/>
                      <a:pt x="24" y="52"/>
                    </a:cubicBezTo>
                    <a:cubicBezTo>
                      <a:pt x="27" y="52"/>
                      <a:pt x="29" y="49"/>
                      <a:pt x="29" y="47"/>
                    </a:cubicBezTo>
                    <a:cubicBezTo>
                      <a:pt x="29" y="44"/>
                      <a:pt x="28" y="42"/>
                      <a:pt x="26" y="40"/>
                    </a:cubicBezTo>
                    <a:cubicBezTo>
                      <a:pt x="25" y="40"/>
                      <a:pt x="24" y="38"/>
                      <a:pt x="22" y="36"/>
                    </a:cubicBezTo>
                    <a:cubicBezTo>
                      <a:pt x="10" y="36"/>
                      <a:pt x="0" y="27"/>
                      <a:pt x="0" y="20"/>
                    </a:cubicBezTo>
                    <a:cubicBezTo>
                      <a:pt x="0" y="15"/>
                      <a:pt x="0" y="15"/>
                      <a:pt x="0" y="15"/>
                    </a:cubicBezTo>
                    <a:cubicBezTo>
                      <a:pt x="0" y="12"/>
                      <a:pt x="2" y="11"/>
                      <a:pt x="4" y="11"/>
                    </a:cubicBezTo>
                    <a:cubicBezTo>
                      <a:pt x="16" y="11"/>
                      <a:pt x="16" y="11"/>
                      <a:pt x="16" y="11"/>
                    </a:cubicBezTo>
                    <a:cubicBezTo>
                      <a:pt x="16" y="7"/>
                      <a:pt x="16" y="7"/>
                      <a:pt x="16" y="7"/>
                    </a:cubicBezTo>
                    <a:cubicBezTo>
                      <a:pt x="16" y="3"/>
                      <a:pt x="19" y="0"/>
                      <a:pt x="22" y="0"/>
                    </a:cubicBezTo>
                    <a:cubicBezTo>
                      <a:pt x="45" y="0"/>
                      <a:pt x="45" y="0"/>
                      <a:pt x="45" y="0"/>
                    </a:cubicBezTo>
                    <a:cubicBezTo>
                      <a:pt x="49" y="0"/>
                      <a:pt x="52" y="3"/>
                      <a:pt x="52" y="7"/>
                    </a:cubicBezTo>
                    <a:cubicBezTo>
                      <a:pt x="52" y="11"/>
                      <a:pt x="52" y="11"/>
                      <a:pt x="52" y="11"/>
                    </a:cubicBezTo>
                    <a:cubicBezTo>
                      <a:pt x="63" y="11"/>
                      <a:pt x="63" y="11"/>
                      <a:pt x="63" y="11"/>
                    </a:cubicBezTo>
                    <a:cubicBezTo>
                      <a:pt x="66" y="11"/>
                      <a:pt x="67" y="12"/>
                      <a:pt x="67" y="15"/>
                    </a:cubicBezTo>
                    <a:lnTo>
                      <a:pt x="67" y="20"/>
                    </a:lnTo>
                    <a:close/>
                    <a:moveTo>
                      <a:pt x="16" y="16"/>
                    </a:moveTo>
                    <a:cubicBezTo>
                      <a:pt x="6" y="16"/>
                      <a:pt x="6" y="16"/>
                      <a:pt x="6" y="16"/>
                    </a:cubicBezTo>
                    <a:cubicBezTo>
                      <a:pt x="6" y="20"/>
                      <a:pt x="6" y="20"/>
                      <a:pt x="6" y="20"/>
                    </a:cubicBezTo>
                    <a:cubicBezTo>
                      <a:pt x="6" y="24"/>
                      <a:pt x="11" y="29"/>
                      <a:pt x="19" y="31"/>
                    </a:cubicBezTo>
                    <a:cubicBezTo>
                      <a:pt x="17" y="27"/>
                      <a:pt x="16" y="22"/>
                      <a:pt x="16" y="16"/>
                    </a:cubicBezTo>
                    <a:close/>
                    <a:moveTo>
                      <a:pt x="62" y="16"/>
                    </a:moveTo>
                    <a:cubicBezTo>
                      <a:pt x="52" y="16"/>
                      <a:pt x="52" y="16"/>
                      <a:pt x="52" y="16"/>
                    </a:cubicBezTo>
                    <a:cubicBezTo>
                      <a:pt x="52" y="22"/>
                      <a:pt x="51" y="27"/>
                      <a:pt x="49" y="31"/>
                    </a:cubicBezTo>
                    <a:cubicBezTo>
                      <a:pt x="57" y="29"/>
                      <a:pt x="62" y="24"/>
                      <a:pt x="62" y="20"/>
                    </a:cubicBezTo>
                    <a:lnTo>
                      <a:pt x="62" y="16"/>
                    </a:lnTo>
                    <a:close/>
                  </a:path>
                </a:pathLst>
              </a:custGeom>
              <a:solidFill>
                <a:srgbClr val="FFC000"/>
              </a:solidFill>
              <a:ln w="9525">
                <a:solidFill>
                  <a:srgbClr val="FFC000"/>
                </a:solid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62626"/>
                  </a:solidFill>
                  <a:effectLst/>
                  <a:uLnTx/>
                  <a:uFillTx/>
                  <a:latin typeface="Roboto Condensed"/>
                  <a:cs typeface="+mn-cs"/>
                </a:endParaRPr>
              </a:p>
            </p:txBody>
          </p:sp>
        </p:grpSp>
        <p:sp>
          <p:nvSpPr>
            <p:cNvPr id="23" name="Rectangle 22">
              <a:extLst>
                <a:ext uri="{FF2B5EF4-FFF2-40B4-BE49-F238E27FC236}">
                  <a16:creationId xmlns:a16="http://schemas.microsoft.com/office/drawing/2014/main" id="{E77DFF5E-9081-4637-A5F2-AB42ED75FE13}"/>
                </a:ext>
              </a:extLst>
            </p:cNvPr>
            <p:cNvSpPr/>
            <p:nvPr/>
          </p:nvSpPr>
          <p:spPr>
            <a:xfrm>
              <a:off x="10663131" y="2693827"/>
              <a:ext cx="2061976" cy="546007"/>
            </a:xfrm>
            <a:prstGeom prst="rect">
              <a:avLst/>
            </a:prstGeom>
          </p:spPr>
          <p:txBody>
            <a:bodyPr wrap="square">
              <a:spAutoFit/>
            </a:bodyPr>
            <a:lstStyle/>
            <a:p>
              <a:pPr algn="ctr" fontAlgn="auto">
                <a:spcBef>
                  <a:spcPts val="0"/>
                </a:spcBef>
                <a:spcAft>
                  <a:spcPts val="0"/>
                </a:spcAft>
              </a:pPr>
              <a:r>
                <a:rPr lang="en-US" sz="2000" b="1" dirty="0">
                  <a:solidFill>
                    <a:srgbClr val="5EB9C2"/>
                  </a:solidFill>
                  <a:latin typeface="Open Sans"/>
                </a:rPr>
                <a:t>Principal Component 1</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19DAE73-0D1C-482C-923B-5F9418346094}"/>
                    </a:ext>
                  </a:extLst>
                </p:cNvPr>
                <p:cNvSpPr txBox="1"/>
                <p:nvPr/>
              </p:nvSpPr>
              <p:spPr>
                <a:xfrm>
                  <a:off x="2651777" y="1619737"/>
                  <a:ext cx="3529381" cy="769441"/>
                </a:xfrm>
                <a:prstGeom prst="rect">
                  <a:avLst/>
                </a:prstGeom>
                <a:noFill/>
              </p:spPr>
              <p:txBody>
                <a:bodyPr wrap="square" rtlCol="0">
                  <a:spAutoFit/>
                </a:bodyPr>
                <a:lstStyle/>
                <a:p>
                  <a:pPr fontAlgn="auto">
                    <a:spcBef>
                      <a:spcPct val="20000"/>
                    </a:spcBef>
                    <a:spcAft>
                      <a:spcPts val="0"/>
                    </a:spcAft>
                    <a:defRPr/>
                  </a:pPr>
                  <a:r>
                    <a:rPr lang="en-US" sz="2000" dirty="0">
                      <a:solidFill>
                        <a:schemeClr val="tx1">
                          <a:lumMod val="65000"/>
                          <a:lumOff val="35000"/>
                        </a:schemeClr>
                      </a:solidFill>
                      <a:latin typeface="Open Sans"/>
                    </a:rPr>
                    <a:t>PC1: Mathematically,</a:t>
                  </a:r>
                </a:p>
                <a:p>
                  <a:pPr fontAlgn="auto">
                    <a:spcBef>
                      <a:spcPct val="20000"/>
                    </a:spcBef>
                    <a:spcAft>
                      <a:spcPts val="0"/>
                    </a:spcAft>
                    <a:defRPr/>
                  </a:pPr>
                  <a14:m>
                    <m:oMath xmlns:m="http://schemas.openxmlformats.org/officeDocument/2006/math">
                      <m:sSub>
                        <m:sSubPr>
                          <m:ctrlPr>
                            <a:rPr lang="en-US" sz="2000" i="1" smtClean="0">
                              <a:solidFill>
                                <a:schemeClr val="tx1">
                                  <a:lumMod val="65000"/>
                                  <a:lumOff val="35000"/>
                                </a:schemeClr>
                              </a:solidFill>
                              <a:latin typeface="Cambria Math" panose="02040503050406030204" pitchFamily="18" charset="0"/>
                            </a:rPr>
                          </m:ctrlPr>
                        </m:sSubPr>
                        <m:e>
                          <m:r>
                            <a:rPr lang="en-IN" sz="2000" b="0" i="1" smtClean="0">
                              <a:solidFill>
                                <a:schemeClr val="tx1">
                                  <a:lumMod val="65000"/>
                                  <a:lumOff val="35000"/>
                                </a:schemeClr>
                              </a:solidFill>
                              <a:latin typeface="Cambria Math" panose="02040503050406030204" pitchFamily="18" charset="0"/>
                            </a:rPr>
                            <m:t>𝑎</m:t>
                          </m:r>
                        </m:e>
                        <m:sub>
                          <m:r>
                            <a:rPr lang="en-IN" sz="2000" b="0" i="1" smtClean="0">
                              <a:solidFill>
                                <a:schemeClr val="tx1">
                                  <a:lumMod val="65000"/>
                                  <a:lumOff val="35000"/>
                                </a:schemeClr>
                              </a:solidFill>
                              <a:latin typeface="Cambria Math" panose="02040503050406030204" pitchFamily="18" charset="0"/>
                            </a:rPr>
                            <m:t>1</m:t>
                          </m:r>
                        </m:sub>
                      </m:sSub>
                      <m:sSub>
                        <m:sSubPr>
                          <m:ctrlPr>
                            <a:rPr lang="en-US" sz="2000" i="1">
                              <a:solidFill>
                                <a:schemeClr val="tx1">
                                  <a:lumMod val="65000"/>
                                  <a:lumOff val="35000"/>
                                </a:schemeClr>
                              </a:solidFill>
                              <a:latin typeface="Cambria Math" panose="02040503050406030204" pitchFamily="18" charset="0"/>
                            </a:rPr>
                          </m:ctrlPr>
                        </m:sSubPr>
                        <m:e>
                          <m:r>
                            <a:rPr lang="en-IN" sz="2000" b="0" i="1" smtClean="0">
                              <a:solidFill>
                                <a:schemeClr val="tx1">
                                  <a:lumMod val="65000"/>
                                  <a:lumOff val="35000"/>
                                </a:schemeClr>
                              </a:solidFill>
                              <a:latin typeface="Cambria Math" panose="02040503050406030204" pitchFamily="18" charset="0"/>
                            </a:rPr>
                            <m:t>𝑥</m:t>
                          </m:r>
                        </m:e>
                        <m:sub>
                          <m:r>
                            <a:rPr lang="en-IN" sz="2000" i="1">
                              <a:solidFill>
                                <a:schemeClr val="tx1">
                                  <a:lumMod val="65000"/>
                                  <a:lumOff val="35000"/>
                                </a:schemeClr>
                              </a:solidFill>
                              <a:latin typeface="Cambria Math" panose="02040503050406030204" pitchFamily="18" charset="0"/>
                            </a:rPr>
                            <m:t>1</m:t>
                          </m:r>
                        </m:sub>
                      </m:sSub>
                    </m:oMath>
                  </a14:m>
                  <a:r>
                    <a:rPr lang="en-US" sz="2000" dirty="0">
                      <a:solidFill>
                        <a:schemeClr val="tx1">
                          <a:lumMod val="65000"/>
                          <a:lumOff val="35000"/>
                        </a:schemeClr>
                      </a:solidFill>
                      <a:latin typeface="Open Sans"/>
                    </a:rPr>
                    <a:t> +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𝑎</m:t>
                          </m:r>
                        </m:e>
                        <m:sub>
                          <m:r>
                            <a:rPr lang="en-IN" sz="2000" b="0" i="1" smtClean="0">
                              <a:solidFill>
                                <a:schemeClr val="tx1">
                                  <a:lumMod val="65000"/>
                                  <a:lumOff val="35000"/>
                                </a:schemeClr>
                              </a:solidFill>
                              <a:latin typeface="Cambria Math" panose="02040503050406030204" pitchFamily="18" charset="0"/>
                            </a:rPr>
                            <m:t>2</m:t>
                          </m:r>
                        </m:sub>
                      </m:sSub>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𝑥</m:t>
                          </m:r>
                        </m:e>
                        <m:sub>
                          <m:r>
                            <a:rPr lang="en-IN" sz="2000" b="0" i="1" smtClean="0">
                              <a:solidFill>
                                <a:schemeClr val="tx1">
                                  <a:lumMod val="65000"/>
                                  <a:lumOff val="35000"/>
                                </a:schemeClr>
                              </a:solidFill>
                              <a:latin typeface="Cambria Math" panose="02040503050406030204" pitchFamily="18" charset="0"/>
                            </a:rPr>
                            <m:t>2</m:t>
                          </m:r>
                        </m:sub>
                      </m:sSub>
                    </m:oMath>
                  </a14:m>
                  <a:r>
                    <a:rPr lang="en-US" sz="2000" dirty="0">
                      <a:solidFill>
                        <a:schemeClr val="tx1">
                          <a:lumMod val="65000"/>
                          <a:lumOff val="35000"/>
                        </a:schemeClr>
                      </a:solidFill>
                      <a:latin typeface="Open Sans"/>
                    </a:rPr>
                    <a:t> +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𝑎</m:t>
                          </m:r>
                        </m:e>
                        <m:sub>
                          <m:r>
                            <a:rPr lang="en-IN" sz="2000" b="0" i="1" smtClean="0">
                              <a:solidFill>
                                <a:schemeClr val="tx1">
                                  <a:lumMod val="65000"/>
                                  <a:lumOff val="35000"/>
                                </a:schemeClr>
                              </a:solidFill>
                              <a:latin typeface="Cambria Math" panose="02040503050406030204" pitchFamily="18" charset="0"/>
                            </a:rPr>
                            <m:t>3</m:t>
                          </m:r>
                        </m:sub>
                      </m:sSub>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𝑥</m:t>
                          </m:r>
                        </m:e>
                        <m:sub>
                          <m:r>
                            <a:rPr lang="en-IN" sz="2000" b="0" i="1" smtClean="0">
                              <a:solidFill>
                                <a:schemeClr val="tx1">
                                  <a:lumMod val="65000"/>
                                  <a:lumOff val="35000"/>
                                </a:schemeClr>
                              </a:solidFill>
                              <a:latin typeface="Cambria Math" panose="02040503050406030204" pitchFamily="18" charset="0"/>
                            </a:rPr>
                            <m:t>3</m:t>
                          </m:r>
                        </m:sub>
                      </m:sSub>
                    </m:oMath>
                  </a14:m>
                  <a:r>
                    <a:rPr lang="en-US" sz="2000" dirty="0">
                      <a:solidFill>
                        <a:schemeClr val="tx1">
                          <a:lumMod val="65000"/>
                          <a:lumOff val="35000"/>
                        </a:schemeClr>
                      </a:solidFill>
                      <a:latin typeface="Open Sans"/>
                    </a:rPr>
                    <a:t>.. +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𝑎</m:t>
                          </m:r>
                        </m:e>
                        <m:sub>
                          <m:r>
                            <a:rPr lang="en-IN" sz="2000" b="0" i="1" smtClean="0">
                              <a:solidFill>
                                <a:schemeClr val="tx1">
                                  <a:lumMod val="65000"/>
                                  <a:lumOff val="35000"/>
                                </a:schemeClr>
                              </a:solidFill>
                              <a:latin typeface="Cambria Math" panose="02040503050406030204" pitchFamily="18" charset="0"/>
                            </a:rPr>
                            <m:t>𝑘</m:t>
                          </m:r>
                        </m:sub>
                      </m:sSub>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𝑥</m:t>
                          </m:r>
                        </m:e>
                        <m:sub>
                          <m:r>
                            <a:rPr lang="en-IN" sz="2000" b="0" i="1" smtClean="0">
                              <a:solidFill>
                                <a:schemeClr val="tx1">
                                  <a:lumMod val="65000"/>
                                  <a:lumOff val="35000"/>
                                </a:schemeClr>
                              </a:solidFill>
                              <a:latin typeface="Cambria Math" panose="02040503050406030204" pitchFamily="18" charset="0"/>
                            </a:rPr>
                            <m:t>𝑘</m:t>
                          </m:r>
                        </m:sub>
                      </m:sSub>
                    </m:oMath>
                  </a14:m>
                  <a:endParaRPr lang="en-US" sz="2000" dirty="0">
                    <a:solidFill>
                      <a:schemeClr val="tx1">
                        <a:lumMod val="65000"/>
                        <a:lumOff val="35000"/>
                      </a:schemeClr>
                    </a:solidFill>
                    <a:latin typeface="Open Sans"/>
                  </a:endParaRPr>
                </a:p>
              </p:txBody>
            </p:sp>
          </mc:Choice>
          <mc:Fallback xmlns="">
            <p:sp>
              <p:nvSpPr>
                <p:cNvPr id="24" name="TextBox 23">
                  <a:extLst>
                    <a:ext uri="{FF2B5EF4-FFF2-40B4-BE49-F238E27FC236}">
                      <a16:creationId xmlns:a16="http://schemas.microsoft.com/office/drawing/2014/main" id="{119DAE73-0D1C-482C-923B-5F9418346094}"/>
                    </a:ext>
                  </a:extLst>
                </p:cNvPr>
                <p:cNvSpPr txBox="1">
                  <a:spLocks noRot="1" noChangeAspect="1" noMove="1" noResize="1" noEditPoints="1" noAdjustHandles="1" noChangeArrowheads="1" noChangeShapeType="1" noTextEdit="1"/>
                </p:cNvSpPr>
                <p:nvPr/>
              </p:nvSpPr>
              <p:spPr>
                <a:xfrm>
                  <a:off x="2651777" y="1619737"/>
                  <a:ext cx="3529381" cy="769441"/>
                </a:xfrm>
                <a:prstGeom prst="rect">
                  <a:avLst/>
                </a:prstGeom>
                <a:blipFill>
                  <a:blip r:embed="rId4"/>
                  <a:stretch>
                    <a:fillRect l="-1467" t="-2439"/>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CA574877-E2C4-4686-A5B8-4DA44D4BB395}"/>
                    </a:ext>
                  </a:extLst>
                </p:cNvPr>
                <p:cNvSpPr txBox="1"/>
                <p:nvPr/>
              </p:nvSpPr>
              <p:spPr>
                <a:xfrm>
                  <a:off x="2651777" y="2769168"/>
                  <a:ext cx="3542422" cy="777842"/>
                </a:xfrm>
                <a:prstGeom prst="rect">
                  <a:avLst/>
                </a:prstGeom>
                <a:noFill/>
              </p:spPr>
              <p:txBody>
                <a:bodyPr wrap="square" rtlCol="0">
                  <a:spAutoFit/>
                </a:bodyPr>
                <a:lstStyle/>
                <a:p>
                  <a:pPr fontAlgn="auto">
                    <a:spcBef>
                      <a:spcPct val="20000"/>
                    </a:spcBef>
                    <a:spcAft>
                      <a:spcPts val="0"/>
                    </a:spcAft>
                    <a:defRPr/>
                  </a:pPr>
                  <a:r>
                    <a:rPr lang="en-US" sz="2000" dirty="0">
                      <a:solidFill>
                        <a:schemeClr val="tx1">
                          <a:lumMod val="65000"/>
                          <a:lumOff val="35000"/>
                        </a:schemeClr>
                      </a:solidFill>
                      <a:latin typeface="Open Sans"/>
                    </a:rPr>
                    <a:t>Constraint:</a:t>
                  </a:r>
                </a:p>
                <a:p>
                  <a:pPr fontAlgn="auto">
                    <a:spcBef>
                      <a:spcPct val="20000"/>
                    </a:spcBef>
                    <a:spcAft>
                      <a:spcPts val="0"/>
                    </a:spcAft>
                    <a:defRPr/>
                  </a:pPr>
                  <a:r>
                    <a:rPr lang="en-US" sz="2000" dirty="0">
                      <a:solidFill>
                        <a:schemeClr val="tx1">
                          <a:lumMod val="65000"/>
                          <a:lumOff val="35000"/>
                        </a:schemeClr>
                      </a:solidFill>
                      <a:latin typeface="Open Sans"/>
                    </a:rPr>
                    <a:t> </a:t>
                  </a:r>
                  <a14:m>
                    <m:oMath xmlns:m="http://schemas.openxmlformats.org/officeDocument/2006/math">
                      <m:sSup>
                        <m:sSupPr>
                          <m:ctrlPr>
                            <a:rPr lang="en-US" sz="2000" i="1" smtClean="0">
                              <a:solidFill>
                                <a:schemeClr val="tx1">
                                  <a:lumMod val="65000"/>
                                  <a:lumOff val="35000"/>
                                </a:schemeClr>
                              </a:solidFill>
                              <a:latin typeface="Cambria Math" panose="02040503050406030204" pitchFamily="18" charset="0"/>
                            </a:rPr>
                          </m:ctrlPr>
                        </m:sSupPr>
                        <m:e>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𝑎</m:t>
                              </m:r>
                            </m:e>
                            <m:sub>
                              <m:r>
                                <a:rPr lang="en-IN" sz="2000" b="0" i="1" smtClean="0">
                                  <a:solidFill>
                                    <a:schemeClr val="tx1">
                                      <a:lumMod val="65000"/>
                                      <a:lumOff val="35000"/>
                                    </a:schemeClr>
                                  </a:solidFill>
                                  <a:latin typeface="Cambria Math" panose="02040503050406030204" pitchFamily="18" charset="0"/>
                                </a:rPr>
                                <m:t>1</m:t>
                              </m:r>
                            </m:sub>
                          </m:sSub>
                        </m:e>
                        <m:sup>
                          <m:r>
                            <a:rPr lang="en-IN" sz="2000" b="0" i="1" smtClean="0">
                              <a:solidFill>
                                <a:schemeClr val="tx1">
                                  <a:lumMod val="65000"/>
                                  <a:lumOff val="35000"/>
                                </a:schemeClr>
                              </a:solidFill>
                              <a:latin typeface="Cambria Math" panose="02040503050406030204" pitchFamily="18" charset="0"/>
                            </a:rPr>
                            <m:t>2</m:t>
                          </m:r>
                        </m:sup>
                      </m:sSup>
                    </m:oMath>
                  </a14:m>
                  <a:r>
                    <a:rPr lang="en-US" sz="2000" dirty="0">
                      <a:solidFill>
                        <a:schemeClr val="tx1">
                          <a:lumMod val="65000"/>
                          <a:lumOff val="35000"/>
                        </a:schemeClr>
                      </a:solidFill>
                      <a:latin typeface="Open Sans"/>
                    </a:rPr>
                    <a:t> + </a:t>
                  </a:r>
                  <a14:m>
                    <m:oMath xmlns:m="http://schemas.openxmlformats.org/officeDocument/2006/math">
                      <m:sSup>
                        <m:sSupPr>
                          <m:ctrlPr>
                            <a:rPr lang="en-US" sz="2000" i="1">
                              <a:solidFill>
                                <a:schemeClr val="tx1">
                                  <a:lumMod val="65000"/>
                                  <a:lumOff val="35000"/>
                                </a:schemeClr>
                              </a:solidFill>
                              <a:latin typeface="Cambria Math" panose="02040503050406030204" pitchFamily="18" charset="0"/>
                            </a:rPr>
                          </m:ctrlPr>
                        </m:sSupPr>
                        <m:e>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𝑎</m:t>
                              </m:r>
                            </m:e>
                            <m:sub>
                              <m:r>
                                <a:rPr lang="en-IN" sz="2000" b="0" i="1" smtClean="0">
                                  <a:solidFill>
                                    <a:schemeClr val="tx1">
                                      <a:lumMod val="65000"/>
                                      <a:lumOff val="35000"/>
                                    </a:schemeClr>
                                  </a:solidFill>
                                  <a:latin typeface="Cambria Math" panose="02040503050406030204" pitchFamily="18" charset="0"/>
                                </a:rPr>
                                <m:t>2</m:t>
                              </m:r>
                            </m:sub>
                          </m:sSub>
                        </m:e>
                        <m:sup>
                          <m:r>
                            <a:rPr lang="en-IN" sz="2000" i="1">
                              <a:solidFill>
                                <a:schemeClr val="tx1">
                                  <a:lumMod val="65000"/>
                                  <a:lumOff val="35000"/>
                                </a:schemeClr>
                              </a:solidFill>
                              <a:latin typeface="Cambria Math" panose="02040503050406030204" pitchFamily="18" charset="0"/>
                            </a:rPr>
                            <m:t>2</m:t>
                          </m:r>
                        </m:sup>
                      </m:sSup>
                    </m:oMath>
                  </a14:m>
                  <a:r>
                    <a:rPr lang="en-US" sz="2000" dirty="0">
                      <a:solidFill>
                        <a:schemeClr val="tx1">
                          <a:lumMod val="65000"/>
                          <a:lumOff val="35000"/>
                        </a:schemeClr>
                      </a:solidFill>
                      <a:latin typeface="Open Sans"/>
                    </a:rPr>
                    <a:t> + .. + </a:t>
                  </a:r>
                  <a14:m>
                    <m:oMath xmlns:m="http://schemas.openxmlformats.org/officeDocument/2006/math">
                      <m:sSup>
                        <m:sSupPr>
                          <m:ctrlPr>
                            <a:rPr lang="en-US" sz="2000" i="1">
                              <a:solidFill>
                                <a:schemeClr val="tx1">
                                  <a:lumMod val="65000"/>
                                  <a:lumOff val="35000"/>
                                </a:schemeClr>
                              </a:solidFill>
                              <a:latin typeface="Cambria Math" panose="02040503050406030204" pitchFamily="18" charset="0"/>
                            </a:rPr>
                          </m:ctrlPr>
                        </m:sSupPr>
                        <m:e>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𝑎</m:t>
                              </m:r>
                            </m:e>
                            <m:sub>
                              <m:r>
                                <a:rPr lang="en-IN" sz="2000" b="0" i="1" smtClean="0">
                                  <a:solidFill>
                                    <a:schemeClr val="tx1">
                                      <a:lumMod val="65000"/>
                                      <a:lumOff val="35000"/>
                                    </a:schemeClr>
                                  </a:solidFill>
                                  <a:latin typeface="Cambria Math" panose="02040503050406030204" pitchFamily="18" charset="0"/>
                                </a:rPr>
                                <m:t>𝑘</m:t>
                              </m:r>
                            </m:sub>
                          </m:sSub>
                        </m:e>
                        <m:sup>
                          <m:r>
                            <a:rPr lang="en-IN" sz="2000" i="1">
                              <a:solidFill>
                                <a:schemeClr val="tx1">
                                  <a:lumMod val="65000"/>
                                  <a:lumOff val="35000"/>
                                </a:schemeClr>
                              </a:solidFill>
                              <a:latin typeface="Cambria Math" panose="02040503050406030204" pitchFamily="18" charset="0"/>
                            </a:rPr>
                            <m:t>2</m:t>
                          </m:r>
                        </m:sup>
                      </m:sSup>
                    </m:oMath>
                  </a14:m>
                  <a:r>
                    <a:rPr lang="en-US" sz="2000" dirty="0">
                      <a:solidFill>
                        <a:schemeClr val="tx1">
                          <a:lumMod val="65000"/>
                          <a:lumOff val="35000"/>
                        </a:schemeClr>
                      </a:solidFill>
                      <a:latin typeface="Open Sans"/>
                    </a:rPr>
                    <a:t> = 1</a:t>
                  </a:r>
                </a:p>
              </p:txBody>
            </p:sp>
          </mc:Choice>
          <mc:Fallback xmlns="">
            <p:sp>
              <p:nvSpPr>
                <p:cNvPr id="25" name="TextBox 24">
                  <a:extLst>
                    <a:ext uri="{FF2B5EF4-FFF2-40B4-BE49-F238E27FC236}">
                      <a16:creationId xmlns:a16="http://schemas.microsoft.com/office/drawing/2014/main" id="{CA574877-E2C4-4686-A5B8-4DA44D4BB395}"/>
                    </a:ext>
                  </a:extLst>
                </p:cNvPr>
                <p:cNvSpPr txBox="1">
                  <a:spLocks noRot="1" noChangeAspect="1" noMove="1" noResize="1" noEditPoints="1" noAdjustHandles="1" noChangeArrowheads="1" noChangeShapeType="1" noTextEdit="1"/>
                </p:cNvSpPr>
                <p:nvPr/>
              </p:nvSpPr>
              <p:spPr>
                <a:xfrm>
                  <a:off x="2651777" y="2769168"/>
                  <a:ext cx="3542422" cy="777842"/>
                </a:xfrm>
                <a:prstGeom prst="rect">
                  <a:avLst/>
                </a:prstGeom>
                <a:blipFill>
                  <a:blip r:embed="rId5"/>
                  <a:stretch>
                    <a:fillRect l="-1461" t="-3030"/>
                  </a:stretch>
                </a:blipFill>
              </p:spPr>
              <p:txBody>
                <a:bodyPr/>
                <a:lstStyle/>
                <a:p>
                  <a:r>
                    <a:rPr lang="en-IN">
                      <a:noFill/>
                    </a:rPr>
                    <a:t> </a:t>
                  </a:r>
                </a:p>
              </p:txBody>
            </p:sp>
          </mc:Fallback>
        </mc:AlternateContent>
        <p:sp>
          <p:nvSpPr>
            <p:cNvPr id="26" name="TextBox 25">
              <a:extLst>
                <a:ext uri="{FF2B5EF4-FFF2-40B4-BE49-F238E27FC236}">
                  <a16:creationId xmlns:a16="http://schemas.microsoft.com/office/drawing/2014/main" id="{A8B42975-1B31-432A-A353-70CB1F97C961}"/>
                </a:ext>
              </a:extLst>
            </p:cNvPr>
            <p:cNvSpPr txBox="1"/>
            <p:nvPr/>
          </p:nvSpPr>
          <p:spPr>
            <a:xfrm>
              <a:off x="2638735" y="3952778"/>
              <a:ext cx="3542422" cy="546007"/>
            </a:xfrm>
            <a:prstGeom prst="rect">
              <a:avLst/>
            </a:prstGeom>
            <a:noFill/>
          </p:spPr>
          <p:txBody>
            <a:bodyPr wrap="square" rtlCol="0">
              <a:spAutoFit/>
            </a:bodyPr>
            <a:lstStyle/>
            <a:p>
              <a:pPr fontAlgn="auto">
                <a:spcBef>
                  <a:spcPct val="20000"/>
                </a:spcBef>
                <a:spcAft>
                  <a:spcPts val="0"/>
                </a:spcAft>
                <a:defRPr/>
              </a:pPr>
              <a:r>
                <a:rPr lang="en-US" sz="2000" dirty="0">
                  <a:solidFill>
                    <a:schemeClr val="tx1">
                      <a:lumMod val="65000"/>
                      <a:lumOff val="35000"/>
                    </a:schemeClr>
                  </a:solidFill>
                  <a:latin typeface="Open Sans"/>
                </a:rPr>
                <a:t>Eigen Decomposition is used to solve the above equation </a:t>
              </a:r>
            </a:p>
          </p:txBody>
        </p:sp>
      </p:grpSp>
      <p:sp>
        <p:nvSpPr>
          <p:cNvPr id="28" name="TextBox 27">
            <a:extLst>
              <a:ext uri="{FF2B5EF4-FFF2-40B4-BE49-F238E27FC236}">
                <a16:creationId xmlns:a16="http://schemas.microsoft.com/office/drawing/2014/main" id="{80060599-E168-4383-A1F2-B816FACD22F9}"/>
              </a:ext>
            </a:extLst>
          </p:cNvPr>
          <p:cNvSpPr txBox="1"/>
          <p:nvPr/>
        </p:nvSpPr>
        <p:spPr>
          <a:xfrm>
            <a:off x="1925320" y="7520083"/>
            <a:ext cx="13009881" cy="707886"/>
          </a:xfrm>
          <a:prstGeom prst="rect">
            <a:avLst/>
          </a:prstGeom>
          <a:noFill/>
          <a:ln w="19050">
            <a:solidFill>
              <a:schemeClr val="accent5"/>
            </a:solidFill>
          </a:ln>
        </p:spPr>
        <p:txBody>
          <a:bodyPr wrap="square" rtlCol="0">
            <a:spAutoFit/>
          </a:bodyPr>
          <a:lstStyle/>
          <a:p>
            <a:r>
              <a:rPr lang="en-IN" sz="2000" b="1" dirty="0">
                <a:solidFill>
                  <a:schemeClr val="tx1">
                    <a:lumMod val="65000"/>
                    <a:lumOff val="35000"/>
                  </a:schemeClr>
                </a:solidFill>
                <a:latin typeface="Open Sans"/>
              </a:rPr>
              <a:t>Note</a:t>
            </a:r>
            <a:r>
              <a:rPr lang="en-IN" sz="2000" dirty="0">
                <a:solidFill>
                  <a:schemeClr val="tx1">
                    <a:lumMod val="65000"/>
                    <a:lumOff val="35000"/>
                  </a:schemeClr>
                </a:solidFill>
                <a:latin typeface="Open Sans"/>
              </a:rPr>
              <a:t>: Solution of Eigen Decomposition is out of scope of this course. For more details visit: </a:t>
            </a:r>
            <a:r>
              <a:rPr lang="en-IN" sz="2000" dirty="0">
                <a:solidFill>
                  <a:schemeClr val="accent1"/>
                </a:solidFill>
                <a:latin typeface="Open Sans"/>
                <a:hlinkClick r:id="rId6"/>
              </a:rPr>
              <a:t>https://en.wikipedia.org/wiki/Eigendecomposition_of_a_matrix</a:t>
            </a:r>
            <a:endParaRPr lang="en-IN" sz="2000" dirty="0">
              <a:solidFill>
                <a:schemeClr val="accent1"/>
              </a:solidFill>
              <a:latin typeface="Open Sans"/>
            </a:endParaRPr>
          </a:p>
        </p:txBody>
      </p:sp>
      <p:pic>
        <p:nvPicPr>
          <p:cNvPr id="31" name="Picture 30">
            <a:extLst>
              <a:ext uri="{FF2B5EF4-FFF2-40B4-BE49-F238E27FC236}">
                <a16:creationId xmlns:a16="http://schemas.microsoft.com/office/drawing/2014/main" id="{D4055C93-1585-49F2-9E14-309ED11E7E5A}"/>
              </a:ext>
            </a:extLst>
          </p:cNvPr>
          <p:cNvPicPr>
            <a:picLocks noChangeAspect="1"/>
          </p:cNvPicPr>
          <p:nvPr/>
        </p:nvPicPr>
        <p:blipFill rotWithShape="1">
          <a:blip r:embed="rId7" cstate="print">
            <a:duotone>
              <a:prstClr val="black"/>
              <a:schemeClr val="accent5">
                <a:tint val="45000"/>
                <a:satMod val="400000"/>
              </a:schemeClr>
            </a:duotone>
            <a:extLst>
              <a:ext uri="{BEBA8EAE-BF5A-486C-A8C5-ECC9F3942E4B}">
                <a14:imgProps xmlns:a14="http://schemas.microsoft.com/office/drawing/2010/main">
                  <a14:imgLayer r:embed="rId8">
                    <a14:imgEffect>
                      <a14:colorTemperature colorTemp="4700"/>
                    </a14:imgEffect>
                    <a14:imgEffect>
                      <a14:saturation sat="400000"/>
                    </a14:imgEffect>
                  </a14:imgLayer>
                </a14:imgProps>
              </a:ext>
              <a:ext uri="{28A0092B-C50C-407E-A947-70E740481C1C}">
                <a14:useLocalDpi xmlns:a14="http://schemas.microsoft.com/office/drawing/2010/main" val="0"/>
              </a:ext>
            </a:extLst>
          </a:blip>
          <a:srcRect l="5256" t="72544" r="71056" b="5056"/>
          <a:stretch/>
        </p:blipFill>
        <p:spPr>
          <a:xfrm>
            <a:off x="1142830" y="7536632"/>
            <a:ext cx="782490" cy="691337"/>
          </a:xfrm>
          <a:prstGeom prst="rect">
            <a:avLst/>
          </a:prstGeom>
        </p:spPr>
      </p:pic>
      <p:sp>
        <p:nvSpPr>
          <p:cNvPr id="32" name="Rectangle: Rounded Corners 31">
            <a:extLst>
              <a:ext uri="{FF2B5EF4-FFF2-40B4-BE49-F238E27FC236}">
                <a16:creationId xmlns:a16="http://schemas.microsoft.com/office/drawing/2014/main" id="{122E72B5-D922-48EE-8DDA-6976A8373BA7}"/>
              </a:ext>
            </a:extLst>
          </p:cNvPr>
          <p:cNvSpPr/>
          <p:nvPr/>
        </p:nvSpPr>
        <p:spPr>
          <a:xfrm>
            <a:off x="2006722" y="1421668"/>
            <a:ext cx="12468361" cy="702564"/>
          </a:xfrm>
          <a:prstGeom prst="roundRect">
            <a:avLst/>
          </a:prstGeom>
          <a:solidFill>
            <a:srgbClr val="BDD7EE"/>
          </a:solid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The first principal component is the direction of maximum variance and is obtained by solving eigen vectors</a:t>
            </a:r>
          </a:p>
        </p:txBody>
      </p:sp>
    </p:spTree>
    <p:extLst>
      <p:ext uri="{BB962C8B-B14F-4D97-AF65-F5344CB8AC3E}">
        <p14:creationId xmlns:p14="http://schemas.microsoft.com/office/powerpoint/2010/main" val="1854045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C8A24E2E-1BBD-49D4-8625-99B4EEADA7DC}"/>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Results of </a:t>
            </a:r>
            <a:r>
              <a:rPr lang="en-US" dirty="0">
                <a:solidFill>
                  <a:schemeClr val="tx1">
                    <a:lumMod val="75000"/>
                    <a:lumOff val="25000"/>
                  </a:schemeClr>
                </a:solidFill>
              </a:rPr>
              <a:t>E</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igen </a:t>
            </a:r>
            <a:r>
              <a:rPr lang="en-US" dirty="0">
                <a:solidFill>
                  <a:schemeClr val="tx1">
                    <a:lumMod val="75000"/>
                    <a:lumOff val="25000"/>
                  </a:schemeClr>
                </a:solidFill>
              </a:rPr>
              <a:t>D</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ecomposition</a:t>
            </a:r>
          </a:p>
        </p:txBody>
      </p:sp>
      <p:pic>
        <p:nvPicPr>
          <p:cNvPr id="4" name="Shape 375">
            <a:extLst>
              <a:ext uri="{FF2B5EF4-FFF2-40B4-BE49-F238E27FC236}">
                <a16:creationId xmlns:a16="http://schemas.microsoft.com/office/drawing/2014/main" id="{2142528F-26B9-42B9-A4DF-EA4B2DC7155E}"/>
              </a:ext>
            </a:extLst>
          </p:cNvPr>
          <p:cNvPicPr preferRelativeResize="0"/>
          <p:nvPr/>
        </p:nvPicPr>
        <p:blipFill rotWithShape="1">
          <a:blip r:embed="rId3">
            <a:alphaModFix/>
          </a:blip>
          <a:srcRect/>
          <a:stretch/>
        </p:blipFill>
        <p:spPr>
          <a:xfrm>
            <a:off x="5252992" y="829986"/>
            <a:ext cx="5864047" cy="253919"/>
          </a:xfrm>
          <a:prstGeom prst="rect">
            <a:avLst/>
          </a:prstGeom>
          <a:noFill/>
          <a:ln>
            <a:noFill/>
          </a:ln>
        </p:spPr>
      </p:pic>
      <p:grpSp>
        <p:nvGrpSpPr>
          <p:cNvPr id="46" name="Group 45">
            <a:extLst>
              <a:ext uri="{FF2B5EF4-FFF2-40B4-BE49-F238E27FC236}">
                <a16:creationId xmlns:a16="http://schemas.microsoft.com/office/drawing/2014/main" id="{AE6BC8E6-F0DE-43FD-A696-DA8EF73C56A5}"/>
              </a:ext>
            </a:extLst>
          </p:cNvPr>
          <p:cNvGrpSpPr/>
          <p:nvPr/>
        </p:nvGrpSpPr>
        <p:grpSpPr>
          <a:xfrm>
            <a:off x="1971520" y="2553850"/>
            <a:ext cx="12312960" cy="4036301"/>
            <a:chOff x="1978382" y="2671281"/>
            <a:chExt cx="12312960" cy="4036301"/>
          </a:xfrm>
        </p:grpSpPr>
        <p:sp>
          <p:nvSpPr>
            <p:cNvPr id="26" name="Freeform 2244">
              <a:extLst>
                <a:ext uri="{FF2B5EF4-FFF2-40B4-BE49-F238E27FC236}">
                  <a16:creationId xmlns:a16="http://schemas.microsoft.com/office/drawing/2014/main" id="{1A01FAB9-C7B5-4A3E-BCD5-A8C5B01FE291}"/>
                </a:ext>
              </a:extLst>
            </p:cNvPr>
            <p:cNvSpPr>
              <a:spLocks noChangeArrowheads="1"/>
            </p:cNvSpPr>
            <p:nvPr/>
          </p:nvSpPr>
          <p:spPr bwMode="auto">
            <a:xfrm>
              <a:off x="7456666" y="2671281"/>
              <a:ext cx="1361262" cy="1380254"/>
            </a:xfrm>
            <a:custGeom>
              <a:avLst/>
              <a:gdLst>
                <a:gd name="T0" fmla="*/ 958 w 959"/>
                <a:gd name="T1" fmla="*/ 483 h 968"/>
                <a:gd name="T2" fmla="*/ 958 w 959"/>
                <a:gd name="T3" fmla="*/ 483 h 968"/>
                <a:gd name="T4" fmla="*/ 484 w 959"/>
                <a:gd name="T5" fmla="*/ 967 h 968"/>
                <a:gd name="T6" fmla="*/ 0 w 959"/>
                <a:gd name="T7" fmla="*/ 483 h 968"/>
                <a:gd name="T8" fmla="*/ 484 w 959"/>
                <a:gd name="T9" fmla="*/ 0 h 968"/>
                <a:gd name="T10" fmla="*/ 958 w 959"/>
                <a:gd name="T11" fmla="*/ 483 h 968"/>
              </a:gdLst>
              <a:ahLst/>
              <a:cxnLst>
                <a:cxn ang="0">
                  <a:pos x="T0" y="T1"/>
                </a:cxn>
                <a:cxn ang="0">
                  <a:pos x="T2" y="T3"/>
                </a:cxn>
                <a:cxn ang="0">
                  <a:pos x="T4" y="T5"/>
                </a:cxn>
                <a:cxn ang="0">
                  <a:pos x="T6" y="T7"/>
                </a:cxn>
                <a:cxn ang="0">
                  <a:pos x="T8" y="T9"/>
                </a:cxn>
                <a:cxn ang="0">
                  <a:pos x="T10" y="T11"/>
                </a:cxn>
              </a:cxnLst>
              <a:rect l="0" t="0" r="r" b="b"/>
              <a:pathLst>
                <a:path w="959" h="968">
                  <a:moveTo>
                    <a:pt x="958" y="483"/>
                  </a:moveTo>
                  <a:lnTo>
                    <a:pt x="958" y="483"/>
                  </a:lnTo>
                  <a:cubicBezTo>
                    <a:pt x="958" y="746"/>
                    <a:pt x="746" y="967"/>
                    <a:pt x="484" y="967"/>
                  </a:cubicBezTo>
                  <a:cubicBezTo>
                    <a:pt x="212" y="967"/>
                    <a:pt x="0" y="746"/>
                    <a:pt x="0" y="483"/>
                  </a:cubicBezTo>
                  <a:cubicBezTo>
                    <a:pt x="0" y="221"/>
                    <a:pt x="212" y="0"/>
                    <a:pt x="484" y="0"/>
                  </a:cubicBezTo>
                  <a:cubicBezTo>
                    <a:pt x="746" y="0"/>
                    <a:pt x="958" y="221"/>
                    <a:pt x="958" y="483"/>
                  </a:cubicBezTo>
                </a:path>
              </a:pathLst>
            </a:custGeom>
            <a:solidFill>
              <a:schemeClr val="accent2">
                <a:lumMod val="60000"/>
                <a:lumOff val="40000"/>
              </a:schemeClr>
            </a:solidFill>
            <a:ln>
              <a:noFill/>
            </a:ln>
            <a:effectLst/>
            <a:extLst/>
          </p:spPr>
          <p:txBody>
            <a:bodyPr wrap="none" anchor="ctr"/>
            <a:lstStyle/>
            <a:p>
              <a:pPr marL="0" marR="0" lvl="0" indent="0" defTabSz="1219017" eaLnBrk="1" fontAlgn="auto" latinLnBrk="0" hangingPunct="1">
                <a:lnSpc>
                  <a:spcPct val="100000"/>
                </a:lnSpc>
                <a:spcBef>
                  <a:spcPts val="0"/>
                </a:spcBef>
                <a:spcAft>
                  <a:spcPts val="0"/>
                </a:spcAft>
                <a:buClrTx/>
                <a:buSzTx/>
                <a:buFontTx/>
                <a:buNone/>
                <a:tabLst/>
                <a:defRPr/>
              </a:pPr>
              <a:endParaRPr kumimoji="0" lang="en-US" sz="33068" b="0" i="0" u="none" strike="noStrike" kern="0" cap="none" spc="0" normalizeH="0" baseline="0" noProof="0">
                <a:ln>
                  <a:noFill/>
                </a:ln>
                <a:solidFill>
                  <a:srgbClr val="445469"/>
                </a:solidFill>
                <a:effectLst/>
                <a:uLnTx/>
                <a:uFillTx/>
              </a:endParaRPr>
            </a:p>
          </p:txBody>
        </p:sp>
        <p:sp>
          <p:nvSpPr>
            <p:cNvPr id="27" name="Freeform 165">
              <a:extLst>
                <a:ext uri="{FF2B5EF4-FFF2-40B4-BE49-F238E27FC236}">
                  <a16:creationId xmlns:a16="http://schemas.microsoft.com/office/drawing/2014/main" id="{32BAEDED-CAC7-4515-8907-DB96AD2895AB}"/>
                </a:ext>
              </a:extLst>
            </p:cNvPr>
            <p:cNvSpPr>
              <a:spLocks noChangeArrowheads="1"/>
            </p:cNvSpPr>
            <p:nvPr/>
          </p:nvSpPr>
          <p:spPr bwMode="auto">
            <a:xfrm>
              <a:off x="6345786" y="3903002"/>
              <a:ext cx="3579005" cy="2804580"/>
            </a:xfrm>
            <a:custGeom>
              <a:avLst/>
              <a:gdLst>
                <a:gd name="T0" fmla="*/ 1665 w 1666"/>
                <a:gd name="T1" fmla="*/ 3493 h 3494"/>
                <a:gd name="T2" fmla="*/ 0 w 1666"/>
                <a:gd name="T3" fmla="*/ 3493 h 3494"/>
                <a:gd name="T4" fmla="*/ 0 w 1666"/>
                <a:gd name="T5" fmla="*/ 0 h 3494"/>
                <a:gd name="T6" fmla="*/ 1665 w 1666"/>
                <a:gd name="T7" fmla="*/ 0 h 3494"/>
                <a:gd name="T8" fmla="*/ 1665 w 1666"/>
                <a:gd name="T9" fmla="*/ 3493 h 3494"/>
              </a:gdLst>
              <a:ahLst/>
              <a:cxnLst>
                <a:cxn ang="0">
                  <a:pos x="T0" y="T1"/>
                </a:cxn>
                <a:cxn ang="0">
                  <a:pos x="T2" y="T3"/>
                </a:cxn>
                <a:cxn ang="0">
                  <a:pos x="T4" y="T5"/>
                </a:cxn>
                <a:cxn ang="0">
                  <a:pos x="T6" y="T7"/>
                </a:cxn>
                <a:cxn ang="0">
                  <a:pos x="T8" y="T9"/>
                </a:cxn>
              </a:cxnLst>
              <a:rect l="0" t="0" r="r" b="b"/>
              <a:pathLst>
                <a:path w="1666" h="3494">
                  <a:moveTo>
                    <a:pt x="1665" y="3493"/>
                  </a:moveTo>
                  <a:lnTo>
                    <a:pt x="0" y="3493"/>
                  </a:lnTo>
                  <a:lnTo>
                    <a:pt x="0" y="0"/>
                  </a:lnTo>
                  <a:lnTo>
                    <a:pt x="1665" y="0"/>
                  </a:lnTo>
                  <a:lnTo>
                    <a:pt x="1665" y="3493"/>
                  </a:lnTo>
                </a:path>
              </a:pathLst>
            </a:custGeom>
            <a:solidFill>
              <a:schemeClr val="accent2">
                <a:lumMod val="40000"/>
                <a:lumOff val="60000"/>
              </a:schemeClr>
            </a:solidFill>
            <a:ln>
              <a:noFill/>
            </a:ln>
            <a:effectLst/>
            <a:extLst/>
          </p:spPr>
          <p:txBody>
            <a:bodyPr wrap="none" anchor="ctr"/>
            <a:lstStyle/>
            <a:p>
              <a:pPr marL="0" marR="0" lvl="0" indent="0" defTabSz="1219017" eaLnBrk="1" fontAlgn="auto" latinLnBrk="0" hangingPunct="1">
                <a:lnSpc>
                  <a:spcPct val="100000"/>
                </a:lnSpc>
                <a:spcBef>
                  <a:spcPts val="0"/>
                </a:spcBef>
                <a:spcAft>
                  <a:spcPts val="0"/>
                </a:spcAft>
                <a:buClrTx/>
                <a:buSzTx/>
                <a:buFontTx/>
                <a:buNone/>
                <a:tabLst/>
                <a:defRPr/>
              </a:pPr>
              <a:endParaRPr kumimoji="0" lang="en-US" sz="11067" b="0" i="0" u="none" strike="noStrike" kern="0" cap="none" spc="0" normalizeH="0" baseline="0" noProof="0">
                <a:ln>
                  <a:noFill/>
                </a:ln>
                <a:solidFill>
                  <a:srgbClr val="445469"/>
                </a:solidFill>
                <a:effectLst/>
                <a:uLnTx/>
                <a:uFillTx/>
              </a:endParaRPr>
            </a:p>
          </p:txBody>
        </p:sp>
        <p:sp>
          <p:nvSpPr>
            <p:cNvPr id="28" name="Freeform 171">
              <a:extLst>
                <a:ext uri="{FF2B5EF4-FFF2-40B4-BE49-F238E27FC236}">
                  <a16:creationId xmlns:a16="http://schemas.microsoft.com/office/drawing/2014/main" id="{77936F25-7488-41FB-8A2E-DDE9A7272905}"/>
                </a:ext>
              </a:extLst>
            </p:cNvPr>
            <p:cNvSpPr>
              <a:spLocks noChangeArrowheads="1"/>
            </p:cNvSpPr>
            <p:nvPr/>
          </p:nvSpPr>
          <p:spPr bwMode="auto">
            <a:xfrm>
              <a:off x="6345786" y="3352611"/>
              <a:ext cx="3579006" cy="565244"/>
            </a:xfrm>
            <a:custGeom>
              <a:avLst/>
              <a:gdLst>
                <a:gd name="T0" fmla="*/ 1665 w 1666"/>
                <a:gd name="T1" fmla="*/ 0 h 502"/>
                <a:gd name="T2" fmla="*/ 0 w 1666"/>
                <a:gd name="T3" fmla="*/ 0 h 502"/>
                <a:gd name="T4" fmla="*/ 0 w 1666"/>
                <a:gd name="T5" fmla="*/ 501 h 502"/>
                <a:gd name="T6" fmla="*/ 1665 w 1666"/>
                <a:gd name="T7" fmla="*/ 501 h 502"/>
                <a:gd name="T8" fmla="*/ 1665 w 1666"/>
                <a:gd name="T9" fmla="*/ 0 h 502"/>
              </a:gdLst>
              <a:ahLst/>
              <a:cxnLst>
                <a:cxn ang="0">
                  <a:pos x="T0" y="T1"/>
                </a:cxn>
                <a:cxn ang="0">
                  <a:pos x="T2" y="T3"/>
                </a:cxn>
                <a:cxn ang="0">
                  <a:pos x="T4" y="T5"/>
                </a:cxn>
                <a:cxn ang="0">
                  <a:pos x="T6" y="T7"/>
                </a:cxn>
                <a:cxn ang="0">
                  <a:pos x="T8" y="T9"/>
                </a:cxn>
              </a:cxnLst>
              <a:rect l="0" t="0" r="r" b="b"/>
              <a:pathLst>
                <a:path w="1666" h="502">
                  <a:moveTo>
                    <a:pt x="1665" y="0"/>
                  </a:moveTo>
                  <a:lnTo>
                    <a:pt x="0" y="0"/>
                  </a:lnTo>
                  <a:lnTo>
                    <a:pt x="0" y="501"/>
                  </a:lnTo>
                  <a:lnTo>
                    <a:pt x="1665" y="501"/>
                  </a:lnTo>
                  <a:lnTo>
                    <a:pt x="1665" y="0"/>
                  </a:lnTo>
                </a:path>
              </a:pathLst>
            </a:custGeom>
            <a:solidFill>
              <a:schemeClr val="accent2">
                <a:lumMod val="60000"/>
                <a:lumOff val="40000"/>
              </a:schemeClr>
            </a:solidFill>
            <a:ln>
              <a:noFill/>
            </a:ln>
            <a:effectLst/>
            <a:extLst/>
          </p:spPr>
          <p:txBody>
            <a:bodyPr wrap="none" anchor="ctr"/>
            <a:lstStyle/>
            <a:p>
              <a:pPr marL="0" marR="0" lvl="0" indent="0" defTabSz="1219017" eaLnBrk="1" fontAlgn="auto" latinLnBrk="0" hangingPunct="1">
                <a:lnSpc>
                  <a:spcPct val="100000"/>
                </a:lnSpc>
                <a:spcBef>
                  <a:spcPts val="0"/>
                </a:spcBef>
                <a:spcAft>
                  <a:spcPts val="0"/>
                </a:spcAft>
                <a:buClrTx/>
                <a:buSzTx/>
                <a:buFontTx/>
                <a:buNone/>
                <a:tabLst/>
                <a:defRPr/>
              </a:pPr>
              <a:endParaRPr kumimoji="0" lang="en-US" sz="11067" b="0" i="0" u="none" strike="noStrike" kern="0" cap="none" spc="0" normalizeH="0" baseline="0" noProof="0">
                <a:ln>
                  <a:noFill/>
                </a:ln>
                <a:solidFill>
                  <a:srgbClr val="445469"/>
                </a:solidFill>
                <a:effectLst/>
                <a:uLnTx/>
                <a:uFillTx/>
              </a:endParaRP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4DD50C8-EDA3-4FC3-B678-16982D470594}"/>
                    </a:ext>
                  </a:extLst>
                </p:cNvPr>
                <p:cNvSpPr txBox="1"/>
                <p:nvPr/>
              </p:nvSpPr>
              <p:spPr>
                <a:xfrm>
                  <a:off x="6537745" y="3928812"/>
                  <a:ext cx="3199105" cy="1813934"/>
                </a:xfrm>
                <a:prstGeom prst="rect">
                  <a:avLst/>
                </a:prstGeom>
                <a:noFill/>
              </p:spPr>
              <p:txBody>
                <a:bodyPr wrap="square" lIns="146279" tIns="73140" rIns="146279" bIns="73140" rtlCol="0">
                  <a:spAutoFit/>
                </a:bodyPr>
                <a:lstStyle/>
                <a:p>
                  <a:pPr marL="304815" indent="-304815" defTabSz="1219017">
                    <a:lnSpc>
                      <a:spcPct val="110000"/>
                    </a:lnSpc>
                    <a:buFont typeface="Arial"/>
                    <a:buChar char="•"/>
                  </a:pPr>
                  <a:r>
                    <a:rPr lang="en-US" sz="2000" dirty="0">
                      <a:solidFill>
                        <a:schemeClr val="tx1">
                          <a:lumMod val="65000"/>
                          <a:lumOff val="35000"/>
                        </a:schemeClr>
                      </a:solidFill>
                      <a:latin typeface="Open Sans"/>
                    </a:rPr>
                    <a:t>Derived by multiplying the original data matrix with the eigen vector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𝑉</m:t>
                          </m:r>
                        </m:e>
                        <m:sub>
                          <m:r>
                            <a:rPr lang="en-IN" sz="2000" i="1">
                              <a:solidFill>
                                <a:schemeClr val="tx1">
                                  <a:lumMod val="65000"/>
                                  <a:lumOff val="35000"/>
                                </a:schemeClr>
                              </a:solidFill>
                              <a:latin typeface="Cambria Math" panose="02040503050406030204" pitchFamily="18" charset="0"/>
                            </a:rPr>
                            <m:t>1</m:t>
                          </m:r>
                        </m:sub>
                      </m:sSub>
                    </m:oMath>
                  </a14:m>
                  <a:r>
                    <a:rPr lang="en-US" sz="2000" dirty="0">
                      <a:solidFill>
                        <a:schemeClr val="tx1">
                          <a:lumMod val="65000"/>
                          <a:lumOff val="35000"/>
                        </a:schemeClr>
                      </a:solidFill>
                      <a:latin typeface="Open Sans"/>
                    </a:rPr>
                    <a:t>: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𝐹</m:t>
                          </m:r>
                        </m:e>
                        <m:sub>
                          <m:r>
                            <a:rPr lang="en-IN" sz="2000" i="1">
                              <a:solidFill>
                                <a:schemeClr val="tx1">
                                  <a:lumMod val="65000"/>
                                  <a:lumOff val="35000"/>
                                </a:schemeClr>
                              </a:solidFill>
                              <a:latin typeface="Cambria Math" panose="02040503050406030204" pitchFamily="18" charset="0"/>
                            </a:rPr>
                            <m:t>1</m:t>
                          </m:r>
                        </m:sub>
                      </m:sSub>
                    </m:oMath>
                  </a14:m>
                  <a:r>
                    <a:rPr lang="en-US" sz="2000" dirty="0">
                      <a:solidFill>
                        <a:schemeClr val="tx1">
                          <a:lumMod val="65000"/>
                          <a:lumOff val="35000"/>
                        </a:schemeClr>
                      </a:solidFill>
                      <a:latin typeface="Open Sans"/>
                    </a:rPr>
                    <a:t> =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𝑎</m:t>
                          </m:r>
                        </m:e>
                        <m:sub>
                          <m:r>
                            <a:rPr lang="en-IN" sz="2000" i="1">
                              <a:solidFill>
                                <a:schemeClr val="tx1">
                                  <a:lumMod val="65000"/>
                                  <a:lumOff val="35000"/>
                                </a:schemeClr>
                              </a:solidFill>
                              <a:latin typeface="Cambria Math" panose="02040503050406030204" pitchFamily="18" charset="0"/>
                            </a:rPr>
                            <m:t>1</m:t>
                          </m:r>
                        </m:sub>
                      </m:sSub>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𝑥</m:t>
                          </m:r>
                        </m:e>
                        <m:sub>
                          <m:r>
                            <a:rPr lang="en-IN" sz="2000" i="1">
                              <a:solidFill>
                                <a:schemeClr val="tx1">
                                  <a:lumMod val="65000"/>
                                  <a:lumOff val="35000"/>
                                </a:schemeClr>
                              </a:solidFill>
                              <a:latin typeface="Cambria Math" panose="02040503050406030204" pitchFamily="18" charset="0"/>
                            </a:rPr>
                            <m:t>1</m:t>
                          </m:r>
                        </m:sub>
                      </m:sSub>
                    </m:oMath>
                  </a14:m>
                  <a:r>
                    <a:rPr lang="en-US" sz="2000" dirty="0">
                      <a:solidFill>
                        <a:schemeClr val="tx1">
                          <a:lumMod val="65000"/>
                          <a:lumOff val="35000"/>
                        </a:schemeClr>
                      </a:solidFill>
                      <a:latin typeface="Open Sans"/>
                    </a:rPr>
                    <a:t> +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𝑎</m:t>
                          </m:r>
                        </m:e>
                        <m:sub>
                          <m:r>
                            <a:rPr lang="en-IN" sz="2000" i="1">
                              <a:solidFill>
                                <a:schemeClr val="tx1">
                                  <a:lumMod val="65000"/>
                                  <a:lumOff val="35000"/>
                                </a:schemeClr>
                              </a:solidFill>
                              <a:latin typeface="Cambria Math" panose="02040503050406030204" pitchFamily="18" charset="0"/>
                            </a:rPr>
                            <m:t>2</m:t>
                          </m:r>
                        </m:sub>
                      </m:sSub>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𝑥</m:t>
                          </m:r>
                        </m:e>
                        <m:sub>
                          <m:r>
                            <a:rPr lang="en-IN" sz="2000" i="1">
                              <a:solidFill>
                                <a:schemeClr val="tx1">
                                  <a:lumMod val="65000"/>
                                  <a:lumOff val="35000"/>
                                </a:schemeClr>
                              </a:solidFill>
                              <a:latin typeface="Cambria Math" panose="02040503050406030204" pitchFamily="18" charset="0"/>
                            </a:rPr>
                            <m:t>2</m:t>
                          </m:r>
                        </m:sub>
                      </m:sSub>
                    </m:oMath>
                  </a14:m>
                  <a:r>
                    <a:rPr lang="en-US" sz="2000" dirty="0">
                      <a:solidFill>
                        <a:schemeClr val="tx1">
                          <a:lumMod val="65000"/>
                          <a:lumOff val="35000"/>
                        </a:schemeClr>
                      </a:solidFill>
                      <a:latin typeface="Open Sans"/>
                    </a:rPr>
                    <a:t> + .. +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𝑎</m:t>
                          </m:r>
                        </m:e>
                        <m:sub>
                          <m:r>
                            <a:rPr lang="en-IN" sz="2000" i="1">
                              <a:solidFill>
                                <a:schemeClr val="tx1">
                                  <a:lumMod val="65000"/>
                                  <a:lumOff val="35000"/>
                                </a:schemeClr>
                              </a:solidFill>
                              <a:latin typeface="Cambria Math" panose="02040503050406030204" pitchFamily="18" charset="0"/>
                            </a:rPr>
                            <m:t>𝑘</m:t>
                          </m:r>
                        </m:sub>
                      </m:sSub>
                    </m:oMath>
                  </a14:m>
                  <a:endParaRPr lang="en-US" sz="2000" dirty="0">
                    <a:solidFill>
                      <a:schemeClr val="tx1">
                        <a:lumMod val="65000"/>
                        <a:lumOff val="35000"/>
                      </a:schemeClr>
                    </a:solidFill>
                    <a:latin typeface="Open Sans"/>
                  </a:endParaRPr>
                </a:p>
              </p:txBody>
            </p:sp>
          </mc:Choice>
          <mc:Fallback xmlns="">
            <p:sp>
              <p:nvSpPr>
                <p:cNvPr id="29" name="TextBox 28">
                  <a:extLst>
                    <a:ext uri="{FF2B5EF4-FFF2-40B4-BE49-F238E27FC236}">
                      <a16:creationId xmlns:a16="http://schemas.microsoft.com/office/drawing/2014/main" id="{74DD50C8-EDA3-4FC3-B678-16982D470594}"/>
                    </a:ext>
                  </a:extLst>
                </p:cNvPr>
                <p:cNvSpPr txBox="1">
                  <a:spLocks noRot="1" noChangeAspect="1" noMove="1" noResize="1" noEditPoints="1" noAdjustHandles="1" noChangeArrowheads="1" noChangeShapeType="1" noTextEdit="1"/>
                </p:cNvSpPr>
                <p:nvPr/>
              </p:nvSpPr>
              <p:spPr>
                <a:xfrm>
                  <a:off x="6537745" y="3928812"/>
                  <a:ext cx="3199105" cy="1813934"/>
                </a:xfrm>
                <a:prstGeom prst="rect">
                  <a:avLst/>
                </a:prstGeom>
                <a:blipFill>
                  <a:blip r:embed="rId4"/>
                  <a:stretch>
                    <a:fillRect r="-1524" b="-3691"/>
                  </a:stretch>
                </a:blipFill>
              </p:spPr>
              <p:txBody>
                <a:bodyPr/>
                <a:lstStyle/>
                <a:p>
                  <a:r>
                    <a:rPr lang="en-US">
                      <a:noFill/>
                    </a:rPr>
                    <a:t> </a:t>
                  </a:r>
                </a:p>
              </p:txBody>
            </p:sp>
          </mc:Fallback>
        </mc:AlternateContent>
        <p:sp>
          <p:nvSpPr>
            <p:cNvPr id="30" name="Text Box 250">
              <a:extLst>
                <a:ext uri="{FF2B5EF4-FFF2-40B4-BE49-F238E27FC236}">
                  <a16:creationId xmlns:a16="http://schemas.microsoft.com/office/drawing/2014/main" id="{CAC6CBAA-8A7A-4DB2-9FCB-377103961F67}"/>
                </a:ext>
              </a:extLst>
            </p:cNvPr>
            <p:cNvSpPr txBox="1">
              <a:spLocks noChangeArrowheads="1"/>
            </p:cNvSpPr>
            <p:nvPr/>
          </p:nvSpPr>
          <p:spPr bwMode="auto">
            <a:xfrm>
              <a:off x="6867654" y="3457732"/>
              <a:ext cx="2539285" cy="307777"/>
            </a:xfrm>
            <a:prstGeom prst="rect">
              <a:avLst/>
            </a:prstGeom>
            <a:noFill/>
            <a:ln w="9525" cap="flat">
              <a:noFill/>
              <a:round/>
              <a:headEnd/>
              <a:tailEnd/>
            </a:ln>
            <a:effectLs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algn="ctr" defTabSz="1219017"/>
              <a:r>
                <a:rPr lang="en-US" sz="2000" b="1" dirty="0">
                  <a:solidFill>
                    <a:schemeClr val="bg1"/>
                  </a:solidFill>
                  <a:latin typeface="Open Sans"/>
                </a:rPr>
                <a:t>Principal Component</a:t>
              </a:r>
            </a:p>
          </p:txBody>
        </p:sp>
        <p:sp>
          <p:nvSpPr>
            <p:cNvPr id="31" name="Freeform 102">
              <a:extLst>
                <a:ext uri="{FF2B5EF4-FFF2-40B4-BE49-F238E27FC236}">
                  <a16:creationId xmlns:a16="http://schemas.microsoft.com/office/drawing/2014/main" id="{32E4A342-A11A-4454-86EC-CA3A913BA362}"/>
                </a:ext>
              </a:extLst>
            </p:cNvPr>
            <p:cNvSpPr>
              <a:spLocks noChangeArrowheads="1"/>
            </p:cNvSpPr>
            <p:nvPr/>
          </p:nvSpPr>
          <p:spPr bwMode="auto">
            <a:xfrm flipH="1">
              <a:off x="10134007" y="4398859"/>
              <a:ext cx="414528" cy="923716"/>
            </a:xfrm>
            <a:custGeom>
              <a:avLst/>
              <a:gdLst>
                <a:gd name="T0" fmla="*/ 739 w 740"/>
                <a:gd name="T1" fmla="*/ 1662 h 1663"/>
                <a:gd name="T2" fmla="*/ 0 w 740"/>
                <a:gd name="T3" fmla="*/ 830 h 1663"/>
                <a:gd name="T4" fmla="*/ 739 w 740"/>
                <a:gd name="T5" fmla="*/ 0 h 1663"/>
                <a:gd name="T6" fmla="*/ 739 w 740"/>
                <a:gd name="T7" fmla="*/ 1662 h 1663"/>
              </a:gdLst>
              <a:ahLst/>
              <a:cxnLst>
                <a:cxn ang="0">
                  <a:pos x="T0" y="T1"/>
                </a:cxn>
                <a:cxn ang="0">
                  <a:pos x="T2" y="T3"/>
                </a:cxn>
                <a:cxn ang="0">
                  <a:pos x="T4" y="T5"/>
                </a:cxn>
                <a:cxn ang="0">
                  <a:pos x="T6" y="T7"/>
                </a:cxn>
              </a:cxnLst>
              <a:rect l="0" t="0" r="r" b="b"/>
              <a:pathLst>
                <a:path w="740" h="1663">
                  <a:moveTo>
                    <a:pt x="739" y="1662"/>
                  </a:moveTo>
                  <a:lnTo>
                    <a:pt x="0" y="830"/>
                  </a:lnTo>
                  <a:lnTo>
                    <a:pt x="739" y="0"/>
                  </a:lnTo>
                  <a:lnTo>
                    <a:pt x="739" y="1662"/>
                  </a:lnTo>
                </a:path>
              </a:pathLst>
            </a:custGeom>
            <a:solidFill>
              <a:srgbClr val="ED7D31"/>
            </a:solidFill>
            <a:ln>
              <a:noFill/>
            </a:ln>
            <a:effectLst/>
          </p:spPr>
          <p:txBody>
            <a:bodyPr wrap="none" anchor="ctr"/>
            <a:lstStyle/>
            <a:p>
              <a:pPr marL="0" marR="0" lvl="0" indent="0" defTabSz="121901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45469"/>
                </a:solidFill>
                <a:effectLst/>
                <a:uLnTx/>
                <a:uFillTx/>
              </a:endParaRPr>
            </a:p>
          </p:txBody>
        </p:sp>
        <p:sp>
          <p:nvSpPr>
            <p:cNvPr id="32" name="Freeform 2244">
              <a:extLst>
                <a:ext uri="{FF2B5EF4-FFF2-40B4-BE49-F238E27FC236}">
                  <a16:creationId xmlns:a16="http://schemas.microsoft.com/office/drawing/2014/main" id="{A0E9C703-F158-4E48-B090-92D145057E1A}"/>
                </a:ext>
              </a:extLst>
            </p:cNvPr>
            <p:cNvSpPr>
              <a:spLocks noChangeArrowheads="1"/>
            </p:cNvSpPr>
            <p:nvPr/>
          </p:nvSpPr>
          <p:spPr bwMode="auto">
            <a:xfrm>
              <a:off x="11823217" y="2671281"/>
              <a:ext cx="1361262" cy="1380254"/>
            </a:xfrm>
            <a:custGeom>
              <a:avLst/>
              <a:gdLst>
                <a:gd name="T0" fmla="*/ 958 w 959"/>
                <a:gd name="T1" fmla="*/ 483 h 968"/>
                <a:gd name="T2" fmla="*/ 958 w 959"/>
                <a:gd name="T3" fmla="*/ 483 h 968"/>
                <a:gd name="T4" fmla="*/ 484 w 959"/>
                <a:gd name="T5" fmla="*/ 967 h 968"/>
                <a:gd name="T6" fmla="*/ 0 w 959"/>
                <a:gd name="T7" fmla="*/ 483 h 968"/>
                <a:gd name="T8" fmla="*/ 484 w 959"/>
                <a:gd name="T9" fmla="*/ 0 h 968"/>
                <a:gd name="T10" fmla="*/ 958 w 959"/>
                <a:gd name="T11" fmla="*/ 483 h 968"/>
              </a:gdLst>
              <a:ahLst/>
              <a:cxnLst>
                <a:cxn ang="0">
                  <a:pos x="T0" y="T1"/>
                </a:cxn>
                <a:cxn ang="0">
                  <a:pos x="T2" y="T3"/>
                </a:cxn>
                <a:cxn ang="0">
                  <a:pos x="T4" y="T5"/>
                </a:cxn>
                <a:cxn ang="0">
                  <a:pos x="T6" y="T7"/>
                </a:cxn>
                <a:cxn ang="0">
                  <a:pos x="T8" y="T9"/>
                </a:cxn>
                <a:cxn ang="0">
                  <a:pos x="T10" y="T11"/>
                </a:cxn>
              </a:cxnLst>
              <a:rect l="0" t="0" r="r" b="b"/>
              <a:pathLst>
                <a:path w="959" h="968">
                  <a:moveTo>
                    <a:pt x="958" y="483"/>
                  </a:moveTo>
                  <a:lnTo>
                    <a:pt x="958" y="483"/>
                  </a:lnTo>
                  <a:cubicBezTo>
                    <a:pt x="958" y="746"/>
                    <a:pt x="746" y="967"/>
                    <a:pt x="484" y="967"/>
                  </a:cubicBezTo>
                  <a:cubicBezTo>
                    <a:pt x="212" y="967"/>
                    <a:pt x="0" y="746"/>
                    <a:pt x="0" y="483"/>
                  </a:cubicBezTo>
                  <a:cubicBezTo>
                    <a:pt x="0" y="221"/>
                    <a:pt x="212" y="0"/>
                    <a:pt x="484" y="0"/>
                  </a:cubicBezTo>
                  <a:cubicBezTo>
                    <a:pt x="746" y="0"/>
                    <a:pt x="958" y="221"/>
                    <a:pt x="958" y="483"/>
                  </a:cubicBezTo>
                </a:path>
              </a:pathLst>
            </a:custGeom>
            <a:solidFill>
              <a:schemeClr val="bg1">
                <a:lumMod val="65000"/>
              </a:schemeClr>
            </a:solidFill>
            <a:ln>
              <a:noFill/>
            </a:ln>
            <a:effectLst/>
            <a:extLst/>
          </p:spPr>
          <p:txBody>
            <a:bodyPr wrap="none" anchor="ctr"/>
            <a:lstStyle/>
            <a:p>
              <a:pPr marL="0" marR="0" lvl="0" indent="0" defTabSz="1219017" eaLnBrk="1" fontAlgn="auto" latinLnBrk="0" hangingPunct="1">
                <a:lnSpc>
                  <a:spcPct val="100000"/>
                </a:lnSpc>
                <a:spcBef>
                  <a:spcPts val="0"/>
                </a:spcBef>
                <a:spcAft>
                  <a:spcPts val="0"/>
                </a:spcAft>
                <a:buClrTx/>
                <a:buSzTx/>
                <a:buFontTx/>
                <a:buNone/>
                <a:tabLst/>
                <a:defRPr/>
              </a:pPr>
              <a:endParaRPr kumimoji="0" lang="en-US" sz="33068" b="0" i="0" u="none" strike="noStrike" kern="0" cap="none" spc="0" normalizeH="0" baseline="0" noProof="0">
                <a:ln>
                  <a:noFill/>
                </a:ln>
                <a:solidFill>
                  <a:srgbClr val="445469"/>
                </a:solidFill>
                <a:effectLst/>
                <a:uLnTx/>
                <a:uFillTx/>
              </a:endParaRPr>
            </a:p>
          </p:txBody>
        </p:sp>
        <p:sp>
          <p:nvSpPr>
            <p:cNvPr id="33" name="Freeform 165">
              <a:extLst>
                <a:ext uri="{FF2B5EF4-FFF2-40B4-BE49-F238E27FC236}">
                  <a16:creationId xmlns:a16="http://schemas.microsoft.com/office/drawing/2014/main" id="{302C638C-952D-4E3F-80E6-237FBA44B04C}"/>
                </a:ext>
              </a:extLst>
            </p:cNvPr>
            <p:cNvSpPr>
              <a:spLocks noChangeArrowheads="1"/>
            </p:cNvSpPr>
            <p:nvPr/>
          </p:nvSpPr>
          <p:spPr bwMode="auto">
            <a:xfrm>
              <a:off x="10712337" y="3903002"/>
              <a:ext cx="3579005" cy="2804580"/>
            </a:xfrm>
            <a:custGeom>
              <a:avLst/>
              <a:gdLst>
                <a:gd name="T0" fmla="*/ 1665 w 1666"/>
                <a:gd name="T1" fmla="*/ 3493 h 3494"/>
                <a:gd name="T2" fmla="*/ 0 w 1666"/>
                <a:gd name="T3" fmla="*/ 3493 h 3494"/>
                <a:gd name="T4" fmla="*/ 0 w 1666"/>
                <a:gd name="T5" fmla="*/ 0 h 3494"/>
                <a:gd name="T6" fmla="*/ 1665 w 1666"/>
                <a:gd name="T7" fmla="*/ 0 h 3494"/>
                <a:gd name="T8" fmla="*/ 1665 w 1666"/>
                <a:gd name="T9" fmla="*/ 3493 h 3494"/>
              </a:gdLst>
              <a:ahLst/>
              <a:cxnLst>
                <a:cxn ang="0">
                  <a:pos x="T0" y="T1"/>
                </a:cxn>
                <a:cxn ang="0">
                  <a:pos x="T2" y="T3"/>
                </a:cxn>
                <a:cxn ang="0">
                  <a:pos x="T4" y="T5"/>
                </a:cxn>
                <a:cxn ang="0">
                  <a:pos x="T6" y="T7"/>
                </a:cxn>
                <a:cxn ang="0">
                  <a:pos x="T8" y="T9"/>
                </a:cxn>
              </a:cxnLst>
              <a:rect l="0" t="0" r="r" b="b"/>
              <a:pathLst>
                <a:path w="1666" h="3494">
                  <a:moveTo>
                    <a:pt x="1665" y="3493"/>
                  </a:moveTo>
                  <a:lnTo>
                    <a:pt x="0" y="3493"/>
                  </a:lnTo>
                  <a:lnTo>
                    <a:pt x="0" y="0"/>
                  </a:lnTo>
                  <a:lnTo>
                    <a:pt x="1665" y="0"/>
                  </a:lnTo>
                  <a:lnTo>
                    <a:pt x="1665" y="3493"/>
                  </a:lnTo>
                </a:path>
              </a:pathLst>
            </a:custGeom>
            <a:solidFill>
              <a:schemeClr val="bg1">
                <a:lumMod val="75000"/>
              </a:schemeClr>
            </a:solidFill>
            <a:ln>
              <a:noFill/>
            </a:ln>
            <a:effectLst/>
            <a:extLst/>
          </p:spPr>
          <p:txBody>
            <a:bodyPr wrap="none" anchor="ctr"/>
            <a:lstStyle/>
            <a:p>
              <a:pPr marL="0" marR="0" lvl="0" indent="0" defTabSz="1219017" eaLnBrk="1" fontAlgn="auto" latinLnBrk="0" hangingPunct="1">
                <a:lnSpc>
                  <a:spcPct val="100000"/>
                </a:lnSpc>
                <a:spcBef>
                  <a:spcPts val="0"/>
                </a:spcBef>
                <a:spcAft>
                  <a:spcPts val="0"/>
                </a:spcAft>
                <a:buClrTx/>
                <a:buSzTx/>
                <a:buFontTx/>
                <a:buNone/>
                <a:tabLst/>
                <a:defRPr/>
              </a:pPr>
              <a:endParaRPr kumimoji="0" lang="en-US" sz="11067" b="0" i="0" u="none" strike="noStrike" kern="0" cap="none" spc="0" normalizeH="0" baseline="0" noProof="0">
                <a:ln>
                  <a:noFill/>
                </a:ln>
                <a:solidFill>
                  <a:srgbClr val="445469"/>
                </a:solidFill>
                <a:effectLst/>
                <a:uLnTx/>
                <a:uFillTx/>
              </a:endParaRPr>
            </a:p>
          </p:txBody>
        </p:sp>
        <p:sp>
          <p:nvSpPr>
            <p:cNvPr id="34" name="Freeform 171">
              <a:extLst>
                <a:ext uri="{FF2B5EF4-FFF2-40B4-BE49-F238E27FC236}">
                  <a16:creationId xmlns:a16="http://schemas.microsoft.com/office/drawing/2014/main" id="{C9FE9F46-5702-43D9-8412-663BFB09CFAA}"/>
                </a:ext>
              </a:extLst>
            </p:cNvPr>
            <p:cNvSpPr>
              <a:spLocks noChangeArrowheads="1"/>
            </p:cNvSpPr>
            <p:nvPr/>
          </p:nvSpPr>
          <p:spPr bwMode="auto">
            <a:xfrm>
              <a:off x="10712336" y="3352611"/>
              <a:ext cx="3579006" cy="565244"/>
            </a:xfrm>
            <a:custGeom>
              <a:avLst/>
              <a:gdLst>
                <a:gd name="T0" fmla="*/ 1665 w 1666"/>
                <a:gd name="T1" fmla="*/ 0 h 502"/>
                <a:gd name="T2" fmla="*/ 0 w 1666"/>
                <a:gd name="T3" fmla="*/ 0 h 502"/>
                <a:gd name="T4" fmla="*/ 0 w 1666"/>
                <a:gd name="T5" fmla="*/ 501 h 502"/>
                <a:gd name="T6" fmla="*/ 1665 w 1666"/>
                <a:gd name="T7" fmla="*/ 501 h 502"/>
                <a:gd name="T8" fmla="*/ 1665 w 1666"/>
                <a:gd name="T9" fmla="*/ 0 h 502"/>
              </a:gdLst>
              <a:ahLst/>
              <a:cxnLst>
                <a:cxn ang="0">
                  <a:pos x="T0" y="T1"/>
                </a:cxn>
                <a:cxn ang="0">
                  <a:pos x="T2" y="T3"/>
                </a:cxn>
                <a:cxn ang="0">
                  <a:pos x="T4" y="T5"/>
                </a:cxn>
                <a:cxn ang="0">
                  <a:pos x="T6" y="T7"/>
                </a:cxn>
                <a:cxn ang="0">
                  <a:pos x="T8" y="T9"/>
                </a:cxn>
              </a:cxnLst>
              <a:rect l="0" t="0" r="r" b="b"/>
              <a:pathLst>
                <a:path w="1666" h="502">
                  <a:moveTo>
                    <a:pt x="1665" y="0"/>
                  </a:moveTo>
                  <a:lnTo>
                    <a:pt x="0" y="0"/>
                  </a:lnTo>
                  <a:lnTo>
                    <a:pt x="0" y="501"/>
                  </a:lnTo>
                  <a:lnTo>
                    <a:pt x="1665" y="501"/>
                  </a:lnTo>
                  <a:lnTo>
                    <a:pt x="1665" y="0"/>
                  </a:lnTo>
                </a:path>
              </a:pathLst>
            </a:custGeom>
            <a:solidFill>
              <a:schemeClr val="bg1">
                <a:lumMod val="65000"/>
              </a:schemeClr>
            </a:solidFill>
            <a:ln>
              <a:noFill/>
            </a:ln>
            <a:effectLst/>
            <a:extLst/>
          </p:spPr>
          <p:txBody>
            <a:bodyPr wrap="none" anchor="ctr"/>
            <a:lstStyle/>
            <a:p>
              <a:pPr marL="0" marR="0" lvl="0" indent="0" defTabSz="1219017" eaLnBrk="1" fontAlgn="auto" latinLnBrk="0" hangingPunct="1">
                <a:lnSpc>
                  <a:spcPct val="100000"/>
                </a:lnSpc>
                <a:spcBef>
                  <a:spcPts val="0"/>
                </a:spcBef>
                <a:spcAft>
                  <a:spcPts val="0"/>
                </a:spcAft>
                <a:buClrTx/>
                <a:buSzTx/>
                <a:buFontTx/>
                <a:buNone/>
                <a:tabLst/>
                <a:defRPr/>
              </a:pPr>
              <a:endParaRPr kumimoji="0" lang="en-US" sz="11067" b="0" i="0" u="none" strike="noStrike" kern="0" cap="none" spc="0" normalizeH="0" baseline="0" noProof="0">
                <a:ln>
                  <a:noFill/>
                </a:ln>
                <a:solidFill>
                  <a:srgbClr val="445469"/>
                </a:solidFill>
                <a:effectLst/>
                <a:uLnTx/>
                <a:uFillTx/>
              </a:endParaRPr>
            </a:p>
          </p:txBody>
        </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8AB7825-8D0C-4CB0-9CDF-3C7543B0256A}"/>
                    </a:ext>
                  </a:extLst>
                </p:cNvPr>
                <p:cNvSpPr txBox="1"/>
                <p:nvPr/>
              </p:nvSpPr>
              <p:spPr>
                <a:xfrm>
                  <a:off x="10904296" y="3928812"/>
                  <a:ext cx="3199105" cy="824817"/>
                </a:xfrm>
                <a:prstGeom prst="rect">
                  <a:avLst/>
                </a:prstGeom>
                <a:noFill/>
              </p:spPr>
              <p:txBody>
                <a:bodyPr wrap="square" lIns="146279" tIns="73140" rIns="146279" bIns="73140" rtlCol="0">
                  <a:spAutoFit/>
                </a:bodyPr>
                <a:lstStyle/>
                <a:p>
                  <a:pPr algn="ctr" fontAlgn="auto">
                    <a:spcBef>
                      <a:spcPct val="20000"/>
                    </a:spcBef>
                    <a:spcAft>
                      <a:spcPts val="0"/>
                    </a:spcAft>
                    <a:defRPr/>
                  </a:pPr>
                  <a:r>
                    <a:rPr lang="en-US" sz="2000" dirty="0">
                      <a:solidFill>
                        <a:schemeClr val="tx1">
                          <a:lumMod val="65000"/>
                          <a:lumOff val="35000"/>
                        </a:schemeClr>
                      </a:solidFill>
                      <a:latin typeface="Open Sans"/>
                    </a:rPr>
                    <a:t>Variance of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𝐹</m:t>
                          </m:r>
                        </m:e>
                        <m:sub>
                          <m:r>
                            <a:rPr lang="en-IN" sz="2000" i="1">
                              <a:solidFill>
                                <a:schemeClr val="tx1">
                                  <a:lumMod val="65000"/>
                                  <a:lumOff val="35000"/>
                                </a:schemeClr>
                              </a:solidFill>
                              <a:latin typeface="Cambria Math" panose="02040503050406030204" pitchFamily="18" charset="0"/>
                            </a:rPr>
                            <m:t>1</m:t>
                          </m:r>
                        </m:sub>
                      </m:sSub>
                    </m:oMath>
                  </a14:m>
                  <a:r>
                    <a:rPr lang="en-US" sz="2000" dirty="0">
                      <a:solidFill>
                        <a:schemeClr val="tx1">
                          <a:lumMod val="65000"/>
                          <a:lumOff val="35000"/>
                        </a:schemeClr>
                      </a:solidFill>
                      <a:latin typeface="Open Sans"/>
                    </a:rPr>
                    <a:t>: </a:t>
                  </a:r>
                </a:p>
                <a:p>
                  <a:pPr algn="ctr" fontAlgn="auto">
                    <a:spcBef>
                      <a:spcPct val="20000"/>
                    </a:spcBef>
                    <a:spcAft>
                      <a:spcPts val="0"/>
                    </a:spcAft>
                    <a:defRPr/>
                  </a:pPr>
                  <a:r>
                    <a:rPr lang="en-US" sz="2000" dirty="0">
                      <a:solidFill>
                        <a:schemeClr val="tx1">
                          <a:lumMod val="65000"/>
                          <a:lumOff val="35000"/>
                        </a:schemeClr>
                      </a:solidFill>
                      <a:latin typeface="Open Sans"/>
                    </a:rPr>
                    <a:t>e = variance(</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𝐹</m:t>
                          </m:r>
                        </m:e>
                        <m:sub>
                          <m:r>
                            <a:rPr lang="en-IN" sz="2000" i="1">
                              <a:solidFill>
                                <a:schemeClr val="tx1">
                                  <a:lumMod val="65000"/>
                                  <a:lumOff val="35000"/>
                                </a:schemeClr>
                              </a:solidFill>
                              <a:latin typeface="Cambria Math" panose="02040503050406030204" pitchFamily="18" charset="0"/>
                            </a:rPr>
                            <m:t>1</m:t>
                          </m:r>
                        </m:sub>
                      </m:sSub>
                    </m:oMath>
                  </a14:m>
                  <a:r>
                    <a:rPr lang="en-US" sz="2000" dirty="0">
                      <a:solidFill>
                        <a:schemeClr val="tx1">
                          <a:lumMod val="65000"/>
                          <a:lumOff val="35000"/>
                        </a:schemeClr>
                      </a:solidFill>
                      <a:latin typeface="Open Sans"/>
                    </a:rPr>
                    <a:t>)</a:t>
                  </a:r>
                </a:p>
              </p:txBody>
            </p:sp>
          </mc:Choice>
          <mc:Fallback xmlns="">
            <p:sp>
              <p:nvSpPr>
                <p:cNvPr id="35" name="TextBox 34">
                  <a:extLst>
                    <a:ext uri="{FF2B5EF4-FFF2-40B4-BE49-F238E27FC236}">
                      <a16:creationId xmlns:a16="http://schemas.microsoft.com/office/drawing/2014/main" id="{48AB7825-8D0C-4CB0-9CDF-3C7543B0256A}"/>
                    </a:ext>
                  </a:extLst>
                </p:cNvPr>
                <p:cNvSpPr txBox="1">
                  <a:spLocks noRot="1" noChangeAspect="1" noMove="1" noResize="1" noEditPoints="1" noAdjustHandles="1" noChangeArrowheads="1" noChangeShapeType="1" noTextEdit="1"/>
                </p:cNvSpPr>
                <p:nvPr/>
              </p:nvSpPr>
              <p:spPr>
                <a:xfrm>
                  <a:off x="10904296" y="3928812"/>
                  <a:ext cx="3199105" cy="824817"/>
                </a:xfrm>
                <a:prstGeom prst="rect">
                  <a:avLst/>
                </a:prstGeom>
                <a:blipFill>
                  <a:blip r:embed="rId5"/>
                  <a:stretch>
                    <a:fillRect b="-9559"/>
                  </a:stretch>
                </a:blipFill>
              </p:spPr>
              <p:txBody>
                <a:bodyPr/>
                <a:lstStyle/>
                <a:p>
                  <a:r>
                    <a:rPr lang="en-IN">
                      <a:noFill/>
                    </a:rPr>
                    <a:t> </a:t>
                  </a:r>
                </a:p>
              </p:txBody>
            </p:sp>
          </mc:Fallback>
        </mc:AlternateContent>
        <p:sp>
          <p:nvSpPr>
            <p:cNvPr id="36" name="Text Box 250">
              <a:extLst>
                <a:ext uri="{FF2B5EF4-FFF2-40B4-BE49-F238E27FC236}">
                  <a16:creationId xmlns:a16="http://schemas.microsoft.com/office/drawing/2014/main" id="{292C60A5-129B-4484-A0D3-5E16AD520618}"/>
                </a:ext>
              </a:extLst>
            </p:cNvPr>
            <p:cNvSpPr txBox="1">
              <a:spLocks noChangeArrowheads="1"/>
            </p:cNvSpPr>
            <p:nvPr/>
          </p:nvSpPr>
          <p:spPr bwMode="auto">
            <a:xfrm>
              <a:off x="11808978" y="3457732"/>
              <a:ext cx="1389739" cy="307777"/>
            </a:xfrm>
            <a:prstGeom prst="rect">
              <a:avLst/>
            </a:prstGeom>
            <a:noFill/>
            <a:ln w="9525" cap="flat">
              <a:noFill/>
              <a:round/>
              <a:headEnd/>
              <a:tailEnd/>
            </a:ln>
            <a:effectLs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algn="ctr" defTabSz="1219017"/>
              <a:r>
                <a:rPr lang="en-US" sz="2000" b="1" dirty="0">
                  <a:solidFill>
                    <a:schemeClr val="bg1"/>
                  </a:solidFill>
                  <a:latin typeface="Open Sans"/>
                </a:rPr>
                <a:t>Eigen Value</a:t>
              </a:r>
            </a:p>
          </p:txBody>
        </p:sp>
        <p:sp>
          <p:nvSpPr>
            <p:cNvPr id="37" name="Freeform 2244">
              <a:extLst>
                <a:ext uri="{FF2B5EF4-FFF2-40B4-BE49-F238E27FC236}">
                  <a16:creationId xmlns:a16="http://schemas.microsoft.com/office/drawing/2014/main" id="{0FBA28E8-E7FE-4B69-B59E-A4166A55EC5A}"/>
                </a:ext>
              </a:extLst>
            </p:cNvPr>
            <p:cNvSpPr>
              <a:spLocks noChangeArrowheads="1"/>
            </p:cNvSpPr>
            <p:nvPr/>
          </p:nvSpPr>
          <p:spPr bwMode="auto">
            <a:xfrm>
              <a:off x="3089262" y="2671281"/>
              <a:ext cx="1361262" cy="1380254"/>
            </a:xfrm>
            <a:custGeom>
              <a:avLst/>
              <a:gdLst>
                <a:gd name="T0" fmla="*/ 958 w 959"/>
                <a:gd name="T1" fmla="*/ 483 h 968"/>
                <a:gd name="T2" fmla="*/ 958 w 959"/>
                <a:gd name="T3" fmla="*/ 483 h 968"/>
                <a:gd name="T4" fmla="*/ 484 w 959"/>
                <a:gd name="T5" fmla="*/ 967 h 968"/>
                <a:gd name="T6" fmla="*/ 0 w 959"/>
                <a:gd name="T7" fmla="*/ 483 h 968"/>
                <a:gd name="T8" fmla="*/ 484 w 959"/>
                <a:gd name="T9" fmla="*/ 0 h 968"/>
                <a:gd name="T10" fmla="*/ 958 w 959"/>
                <a:gd name="T11" fmla="*/ 483 h 968"/>
              </a:gdLst>
              <a:ahLst/>
              <a:cxnLst>
                <a:cxn ang="0">
                  <a:pos x="T0" y="T1"/>
                </a:cxn>
                <a:cxn ang="0">
                  <a:pos x="T2" y="T3"/>
                </a:cxn>
                <a:cxn ang="0">
                  <a:pos x="T4" y="T5"/>
                </a:cxn>
                <a:cxn ang="0">
                  <a:pos x="T6" y="T7"/>
                </a:cxn>
                <a:cxn ang="0">
                  <a:pos x="T8" y="T9"/>
                </a:cxn>
                <a:cxn ang="0">
                  <a:pos x="T10" y="T11"/>
                </a:cxn>
              </a:cxnLst>
              <a:rect l="0" t="0" r="r" b="b"/>
              <a:pathLst>
                <a:path w="959" h="968">
                  <a:moveTo>
                    <a:pt x="958" y="483"/>
                  </a:moveTo>
                  <a:lnTo>
                    <a:pt x="958" y="483"/>
                  </a:lnTo>
                  <a:cubicBezTo>
                    <a:pt x="958" y="746"/>
                    <a:pt x="746" y="967"/>
                    <a:pt x="484" y="967"/>
                  </a:cubicBezTo>
                  <a:cubicBezTo>
                    <a:pt x="212" y="967"/>
                    <a:pt x="0" y="746"/>
                    <a:pt x="0" y="483"/>
                  </a:cubicBezTo>
                  <a:cubicBezTo>
                    <a:pt x="0" y="221"/>
                    <a:pt x="212" y="0"/>
                    <a:pt x="484" y="0"/>
                  </a:cubicBezTo>
                  <a:cubicBezTo>
                    <a:pt x="746" y="0"/>
                    <a:pt x="958" y="221"/>
                    <a:pt x="958" y="483"/>
                  </a:cubicBezTo>
                </a:path>
              </a:pathLst>
            </a:custGeom>
            <a:solidFill>
              <a:schemeClr val="accent5">
                <a:lumMod val="60000"/>
                <a:lumOff val="40000"/>
              </a:schemeClr>
            </a:solidFill>
            <a:ln>
              <a:noFill/>
            </a:ln>
            <a:effectLst/>
            <a:extLst/>
          </p:spPr>
          <p:txBody>
            <a:bodyPr wrap="none" anchor="ctr"/>
            <a:lstStyle/>
            <a:p>
              <a:pPr marL="0" marR="0" lvl="0" indent="0" defTabSz="1219017" eaLnBrk="1" fontAlgn="auto" latinLnBrk="0" hangingPunct="1">
                <a:lnSpc>
                  <a:spcPct val="100000"/>
                </a:lnSpc>
                <a:spcBef>
                  <a:spcPts val="0"/>
                </a:spcBef>
                <a:spcAft>
                  <a:spcPts val="0"/>
                </a:spcAft>
                <a:buClrTx/>
                <a:buSzTx/>
                <a:buFontTx/>
                <a:buNone/>
                <a:tabLst/>
                <a:defRPr/>
              </a:pPr>
              <a:endParaRPr kumimoji="0" lang="en-US" sz="33068" b="0" i="0" u="none" strike="noStrike" kern="0" cap="none" spc="0" normalizeH="0" baseline="0" noProof="0">
                <a:ln>
                  <a:noFill/>
                </a:ln>
                <a:solidFill>
                  <a:srgbClr val="445469"/>
                </a:solidFill>
                <a:effectLst/>
                <a:uLnTx/>
                <a:uFillTx/>
              </a:endParaRPr>
            </a:p>
          </p:txBody>
        </p:sp>
        <p:sp>
          <p:nvSpPr>
            <p:cNvPr id="38" name="Freeform 165">
              <a:extLst>
                <a:ext uri="{FF2B5EF4-FFF2-40B4-BE49-F238E27FC236}">
                  <a16:creationId xmlns:a16="http://schemas.microsoft.com/office/drawing/2014/main" id="{23729B02-178C-4B6E-8871-35F5A71BCD78}"/>
                </a:ext>
              </a:extLst>
            </p:cNvPr>
            <p:cNvSpPr>
              <a:spLocks noChangeArrowheads="1"/>
            </p:cNvSpPr>
            <p:nvPr/>
          </p:nvSpPr>
          <p:spPr bwMode="auto">
            <a:xfrm>
              <a:off x="1978382" y="3903002"/>
              <a:ext cx="3579005" cy="2804580"/>
            </a:xfrm>
            <a:custGeom>
              <a:avLst/>
              <a:gdLst>
                <a:gd name="T0" fmla="*/ 1665 w 1666"/>
                <a:gd name="T1" fmla="*/ 3493 h 3494"/>
                <a:gd name="T2" fmla="*/ 0 w 1666"/>
                <a:gd name="T3" fmla="*/ 3493 h 3494"/>
                <a:gd name="T4" fmla="*/ 0 w 1666"/>
                <a:gd name="T5" fmla="*/ 0 h 3494"/>
                <a:gd name="T6" fmla="*/ 1665 w 1666"/>
                <a:gd name="T7" fmla="*/ 0 h 3494"/>
                <a:gd name="T8" fmla="*/ 1665 w 1666"/>
                <a:gd name="T9" fmla="*/ 3493 h 3494"/>
              </a:gdLst>
              <a:ahLst/>
              <a:cxnLst>
                <a:cxn ang="0">
                  <a:pos x="T0" y="T1"/>
                </a:cxn>
                <a:cxn ang="0">
                  <a:pos x="T2" y="T3"/>
                </a:cxn>
                <a:cxn ang="0">
                  <a:pos x="T4" y="T5"/>
                </a:cxn>
                <a:cxn ang="0">
                  <a:pos x="T6" y="T7"/>
                </a:cxn>
                <a:cxn ang="0">
                  <a:pos x="T8" y="T9"/>
                </a:cxn>
              </a:cxnLst>
              <a:rect l="0" t="0" r="r" b="b"/>
              <a:pathLst>
                <a:path w="1666" h="3494">
                  <a:moveTo>
                    <a:pt x="1665" y="3493"/>
                  </a:moveTo>
                  <a:lnTo>
                    <a:pt x="0" y="3493"/>
                  </a:lnTo>
                  <a:lnTo>
                    <a:pt x="0" y="0"/>
                  </a:lnTo>
                  <a:lnTo>
                    <a:pt x="1665" y="0"/>
                  </a:lnTo>
                  <a:lnTo>
                    <a:pt x="1665" y="3493"/>
                  </a:lnTo>
                </a:path>
              </a:pathLst>
            </a:custGeom>
            <a:solidFill>
              <a:schemeClr val="accent5">
                <a:lumMod val="40000"/>
                <a:lumOff val="60000"/>
              </a:schemeClr>
            </a:solidFill>
            <a:ln>
              <a:noFill/>
            </a:ln>
            <a:effectLst/>
            <a:extLst/>
          </p:spPr>
          <p:txBody>
            <a:bodyPr wrap="none" anchor="ctr"/>
            <a:lstStyle/>
            <a:p>
              <a:pPr marL="0" marR="0" lvl="0" indent="0" defTabSz="1219017" eaLnBrk="1" fontAlgn="auto" latinLnBrk="0" hangingPunct="1">
                <a:lnSpc>
                  <a:spcPct val="100000"/>
                </a:lnSpc>
                <a:spcBef>
                  <a:spcPts val="0"/>
                </a:spcBef>
                <a:spcAft>
                  <a:spcPts val="0"/>
                </a:spcAft>
                <a:buClrTx/>
                <a:buSzTx/>
                <a:buFontTx/>
                <a:buNone/>
                <a:tabLst/>
                <a:defRPr/>
              </a:pPr>
              <a:endParaRPr kumimoji="0" lang="en-US" sz="11067" b="0" i="0" u="none" strike="noStrike" kern="0" cap="none" spc="0" normalizeH="0" baseline="0" noProof="0">
                <a:ln>
                  <a:noFill/>
                </a:ln>
                <a:solidFill>
                  <a:srgbClr val="445469"/>
                </a:solidFill>
                <a:effectLst/>
                <a:uLnTx/>
                <a:uFillTx/>
              </a:endParaRPr>
            </a:p>
          </p:txBody>
        </p:sp>
        <p:sp>
          <p:nvSpPr>
            <p:cNvPr id="39" name="Freeform 171">
              <a:extLst>
                <a:ext uri="{FF2B5EF4-FFF2-40B4-BE49-F238E27FC236}">
                  <a16:creationId xmlns:a16="http://schemas.microsoft.com/office/drawing/2014/main" id="{D0646AA6-B66C-45FC-97AB-5C22206ECDBD}"/>
                </a:ext>
              </a:extLst>
            </p:cNvPr>
            <p:cNvSpPr>
              <a:spLocks noChangeArrowheads="1"/>
            </p:cNvSpPr>
            <p:nvPr/>
          </p:nvSpPr>
          <p:spPr bwMode="auto">
            <a:xfrm>
              <a:off x="1978382" y="3352611"/>
              <a:ext cx="3579006" cy="565244"/>
            </a:xfrm>
            <a:custGeom>
              <a:avLst/>
              <a:gdLst>
                <a:gd name="T0" fmla="*/ 1665 w 1666"/>
                <a:gd name="T1" fmla="*/ 0 h 502"/>
                <a:gd name="T2" fmla="*/ 0 w 1666"/>
                <a:gd name="T3" fmla="*/ 0 h 502"/>
                <a:gd name="T4" fmla="*/ 0 w 1666"/>
                <a:gd name="T5" fmla="*/ 501 h 502"/>
                <a:gd name="T6" fmla="*/ 1665 w 1666"/>
                <a:gd name="T7" fmla="*/ 501 h 502"/>
                <a:gd name="T8" fmla="*/ 1665 w 1666"/>
                <a:gd name="T9" fmla="*/ 0 h 502"/>
              </a:gdLst>
              <a:ahLst/>
              <a:cxnLst>
                <a:cxn ang="0">
                  <a:pos x="T0" y="T1"/>
                </a:cxn>
                <a:cxn ang="0">
                  <a:pos x="T2" y="T3"/>
                </a:cxn>
                <a:cxn ang="0">
                  <a:pos x="T4" y="T5"/>
                </a:cxn>
                <a:cxn ang="0">
                  <a:pos x="T6" y="T7"/>
                </a:cxn>
                <a:cxn ang="0">
                  <a:pos x="T8" y="T9"/>
                </a:cxn>
              </a:cxnLst>
              <a:rect l="0" t="0" r="r" b="b"/>
              <a:pathLst>
                <a:path w="1666" h="502">
                  <a:moveTo>
                    <a:pt x="1665" y="0"/>
                  </a:moveTo>
                  <a:lnTo>
                    <a:pt x="0" y="0"/>
                  </a:lnTo>
                  <a:lnTo>
                    <a:pt x="0" y="501"/>
                  </a:lnTo>
                  <a:lnTo>
                    <a:pt x="1665" y="501"/>
                  </a:lnTo>
                  <a:lnTo>
                    <a:pt x="1665" y="0"/>
                  </a:lnTo>
                </a:path>
              </a:pathLst>
            </a:custGeom>
            <a:solidFill>
              <a:schemeClr val="accent5">
                <a:lumMod val="60000"/>
                <a:lumOff val="40000"/>
              </a:schemeClr>
            </a:solidFill>
            <a:ln>
              <a:noFill/>
            </a:ln>
            <a:effectLst/>
            <a:extLst/>
          </p:spPr>
          <p:txBody>
            <a:bodyPr wrap="none" anchor="ctr"/>
            <a:lstStyle/>
            <a:p>
              <a:pPr marL="0" marR="0" lvl="0" indent="0" defTabSz="1219017" eaLnBrk="1" fontAlgn="auto" latinLnBrk="0" hangingPunct="1">
                <a:lnSpc>
                  <a:spcPct val="100000"/>
                </a:lnSpc>
                <a:spcBef>
                  <a:spcPts val="0"/>
                </a:spcBef>
                <a:spcAft>
                  <a:spcPts val="0"/>
                </a:spcAft>
                <a:buClrTx/>
                <a:buSzTx/>
                <a:buFontTx/>
                <a:buNone/>
                <a:tabLst/>
                <a:defRPr/>
              </a:pPr>
              <a:endParaRPr kumimoji="0" lang="en-US" sz="11067" b="0" i="0" u="none" strike="noStrike" kern="0" cap="none" spc="0" normalizeH="0" baseline="0" noProof="0" dirty="0">
                <a:ln>
                  <a:noFill/>
                </a:ln>
                <a:solidFill>
                  <a:srgbClr val="445469"/>
                </a:solidFill>
                <a:effectLst/>
                <a:uLnTx/>
                <a:uFillTx/>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B7CC5C68-396E-46AC-AE79-5D5B6B4BAA83}"/>
                    </a:ext>
                  </a:extLst>
                </p:cNvPr>
                <p:cNvSpPr txBox="1"/>
                <p:nvPr/>
              </p:nvSpPr>
              <p:spPr>
                <a:xfrm>
                  <a:off x="2170341" y="3928812"/>
                  <a:ext cx="3199105" cy="2117479"/>
                </a:xfrm>
                <a:prstGeom prst="rect">
                  <a:avLst/>
                </a:prstGeom>
                <a:noFill/>
              </p:spPr>
              <p:txBody>
                <a:bodyPr wrap="square" lIns="146279" tIns="73140" rIns="146279" bIns="73140" rtlCol="0">
                  <a:spAutoFit/>
                </a:bodyPr>
                <a:lstStyle/>
                <a:p>
                  <a:pPr algn="ctr" fontAlgn="auto">
                    <a:spcBef>
                      <a:spcPct val="20000"/>
                    </a:spcBef>
                    <a:spcAft>
                      <a:spcPts val="0"/>
                    </a:spcAft>
                    <a:defRPr/>
                  </a:pPr>
                  <a:r>
                    <a:rPr lang="en-US" sz="2000" dirty="0">
                      <a:solidFill>
                        <a:schemeClr val="tx1">
                          <a:lumMod val="65000"/>
                          <a:lumOff val="35000"/>
                        </a:schemeClr>
                      </a:solidFill>
                      <a:latin typeface="Open Sans"/>
                    </a:rPr>
                    <a:t>Values from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𝑎</m:t>
                          </m:r>
                        </m:e>
                        <m:sub>
                          <m:r>
                            <a:rPr lang="en-IN" sz="2000" i="1">
                              <a:solidFill>
                                <a:schemeClr val="tx1">
                                  <a:lumMod val="65000"/>
                                  <a:lumOff val="35000"/>
                                </a:schemeClr>
                              </a:solidFill>
                              <a:latin typeface="Cambria Math" panose="02040503050406030204" pitchFamily="18" charset="0"/>
                            </a:rPr>
                            <m:t>1</m:t>
                          </m:r>
                        </m:sub>
                      </m:sSub>
                    </m:oMath>
                  </a14:m>
                  <a:r>
                    <a:rPr lang="en-US" sz="2000" dirty="0">
                      <a:solidFill>
                        <a:schemeClr val="tx1">
                          <a:lumMod val="65000"/>
                          <a:lumOff val="35000"/>
                        </a:schemeClr>
                      </a:solidFill>
                      <a:latin typeface="Open Sans"/>
                    </a:rPr>
                    <a:t> to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𝑎</m:t>
                          </m:r>
                        </m:e>
                        <m:sub>
                          <m:r>
                            <a:rPr lang="en-IN" sz="2000" i="1">
                              <a:solidFill>
                                <a:schemeClr val="tx1">
                                  <a:lumMod val="65000"/>
                                  <a:lumOff val="35000"/>
                                </a:schemeClr>
                              </a:solidFill>
                              <a:latin typeface="Cambria Math" panose="02040503050406030204" pitchFamily="18" charset="0"/>
                            </a:rPr>
                            <m:t>𝑘</m:t>
                          </m:r>
                        </m:sub>
                      </m:sSub>
                    </m:oMath>
                  </a14:m>
                  <a:r>
                    <a:rPr lang="en-US" sz="2000" dirty="0">
                      <a:solidFill>
                        <a:schemeClr val="tx1">
                          <a:lumMod val="65000"/>
                          <a:lumOff val="35000"/>
                        </a:schemeClr>
                      </a:solidFill>
                      <a:latin typeface="Open Sans"/>
                    </a:rPr>
                    <a:t> form Eigen Vector</a:t>
                  </a:r>
                </a:p>
                <a:p>
                  <a:pPr algn="ctr" fontAlgn="auto">
                    <a:spcBef>
                      <a:spcPct val="20000"/>
                    </a:spcBef>
                    <a:spcAft>
                      <a:spcPts val="0"/>
                    </a:spcAft>
                    <a:defRPr/>
                  </a:pP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𝑉</m:t>
                          </m:r>
                        </m:e>
                        <m:sub>
                          <m:r>
                            <a:rPr lang="en-IN" sz="2000" i="1">
                              <a:solidFill>
                                <a:schemeClr val="tx1">
                                  <a:lumMod val="65000"/>
                                  <a:lumOff val="35000"/>
                                </a:schemeClr>
                              </a:solidFill>
                              <a:latin typeface="Cambria Math" panose="02040503050406030204" pitchFamily="18" charset="0"/>
                            </a:rPr>
                            <m:t>1</m:t>
                          </m:r>
                        </m:sub>
                      </m:sSub>
                    </m:oMath>
                  </a14:m>
                  <a:r>
                    <a:rPr lang="en-US" sz="2000" dirty="0">
                      <a:solidFill>
                        <a:schemeClr val="tx1">
                          <a:lumMod val="65000"/>
                          <a:lumOff val="35000"/>
                        </a:schemeClr>
                      </a:solidFill>
                      <a:latin typeface="Open Sans"/>
                    </a:rPr>
                    <a:t> =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𝑎</m:t>
                          </m:r>
                        </m:e>
                        <m:sub>
                          <m:r>
                            <a:rPr lang="en-IN" sz="2000" i="1">
                              <a:solidFill>
                                <a:schemeClr val="tx1">
                                  <a:lumMod val="65000"/>
                                  <a:lumOff val="35000"/>
                                </a:schemeClr>
                              </a:solidFill>
                              <a:latin typeface="Cambria Math" panose="02040503050406030204" pitchFamily="18" charset="0"/>
                            </a:rPr>
                            <m:t>1</m:t>
                          </m:r>
                        </m:sub>
                      </m:sSub>
                    </m:oMath>
                  </a14:m>
                  <a:r>
                    <a:rPr lang="en-US" sz="2000" dirty="0">
                      <a:solidFill>
                        <a:schemeClr val="tx1">
                          <a:lumMod val="65000"/>
                          <a:lumOff val="35000"/>
                        </a:schemeClr>
                      </a:solidFill>
                      <a:latin typeface="Open Sans"/>
                    </a:rPr>
                    <a:t>,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𝑎</m:t>
                          </m:r>
                        </m:e>
                        <m:sub>
                          <m:r>
                            <a:rPr lang="en-IN" sz="2000" i="1">
                              <a:solidFill>
                                <a:schemeClr val="tx1">
                                  <a:lumMod val="65000"/>
                                  <a:lumOff val="35000"/>
                                </a:schemeClr>
                              </a:solidFill>
                              <a:latin typeface="Cambria Math" panose="02040503050406030204" pitchFamily="18" charset="0"/>
                            </a:rPr>
                            <m:t>2</m:t>
                          </m:r>
                        </m:sub>
                      </m:sSub>
                    </m:oMath>
                  </a14:m>
                  <a:r>
                    <a:rPr lang="en-US" sz="2000" dirty="0">
                      <a:solidFill>
                        <a:schemeClr val="tx1">
                          <a:lumMod val="65000"/>
                          <a:lumOff val="35000"/>
                        </a:schemeClr>
                      </a:solidFill>
                      <a:latin typeface="Open Sans"/>
                    </a:rPr>
                    <a:t>,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𝑎</m:t>
                          </m:r>
                        </m:e>
                        <m:sub>
                          <m:r>
                            <a:rPr lang="en-IN" sz="2000" i="1">
                              <a:solidFill>
                                <a:schemeClr val="tx1">
                                  <a:lumMod val="65000"/>
                                  <a:lumOff val="35000"/>
                                </a:schemeClr>
                              </a:solidFill>
                              <a:latin typeface="Cambria Math" panose="02040503050406030204" pitchFamily="18" charset="0"/>
                            </a:rPr>
                            <m:t>3</m:t>
                          </m:r>
                        </m:sub>
                      </m:sSub>
                    </m:oMath>
                  </a14:m>
                  <a:r>
                    <a:rPr lang="en-US" sz="2000" dirty="0">
                      <a:solidFill>
                        <a:schemeClr val="tx1">
                          <a:lumMod val="65000"/>
                          <a:lumOff val="35000"/>
                        </a:schemeClr>
                      </a:solidFill>
                      <a:latin typeface="Open Sans"/>
                    </a:rPr>
                    <a:t>, .., </a:t>
                  </a:r>
                  <a14:m>
                    <m:oMath xmlns:m="http://schemas.openxmlformats.org/officeDocument/2006/math">
                      <m:sSub>
                        <m:sSubPr>
                          <m:ctrlPr>
                            <a:rPr lang="en-US"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𝑎</m:t>
                          </m:r>
                        </m:e>
                        <m:sub>
                          <m:r>
                            <a:rPr lang="en-IN" sz="2000" i="1">
                              <a:solidFill>
                                <a:schemeClr val="tx1">
                                  <a:lumMod val="65000"/>
                                  <a:lumOff val="35000"/>
                                </a:schemeClr>
                              </a:solidFill>
                              <a:latin typeface="Cambria Math" panose="02040503050406030204" pitchFamily="18" charset="0"/>
                            </a:rPr>
                            <m:t>𝐾</m:t>
                          </m:r>
                        </m:sub>
                      </m:sSub>
                    </m:oMath>
                  </a14:m>
                  <a:r>
                    <a:rPr lang="en-US" sz="2000" dirty="0">
                      <a:solidFill>
                        <a:schemeClr val="tx1">
                          <a:lumMod val="65000"/>
                          <a:lumOff val="35000"/>
                        </a:schemeClr>
                      </a:solidFill>
                      <a:latin typeface="Open Sans"/>
                    </a:rPr>
                    <a:t>]</a:t>
                  </a:r>
                </a:p>
                <a:p>
                  <a:pPr algn="ctr" fontAlgn="auto">
                    <a:spcBef>
                      <a:spcPct val="20000"/>
                    </a:spcBef>
                    <a:spcAft>
                      <a:spcPts val="0"/>
                    </a:spcAft>
                    <a:defRPr/>
                  </a:pPr>
                  <a:r>
                    <a:rPr lang="en-US" sz="2000" dirty="0">
                      <a:solidFill>
                        <a:schemeClr val="tx1">
                          <a:lumMod val="65000"/>
                          <a:lumOff val="35000"/>
                        </a:schemeClr>
                      </a:solidFill>
                      <a:latin typeface="Open Sans"/>
                    </a:rPr>
                    <a:t>One eigen vector corresponds to each principal component</a:t>
                  </a:r>
                </a:p>
              </p:txBody>
            </p:sp>
          </mc:Choice>
          <mc:Fallback xmlns="">
            <p:sp>
              <p:nvSpPr>
                <p:cNvPr id="40" name="TextBox 39">
                  <a:extLst>
                    <a:ext uri="{FF2B5EF4-FFF2-40B4-BE49-F238E27FC236}">
                      <a16:creationId xmlns:a16="http://schemas.microsoft.com/office/drawing/2014/main" id="{B7CC5C68-396E-46AC-AE79-5D5B6B4BAA83}"/>
                    </a:ext>
                  </a:extLst>
                </p:cNvPr>
                <p:cNvSpPr txBox="1">
                  <a:spLocks noRot="1" noChangeAspect="1" noMove="1" noResize="1" noEditPoints="1" noAdjustHandles="1" noChangeArrowheads="1" noChangeShapeType="1" noTextEdit="1"/>
                </p:cNvSpPr>
                <p:nvPr/>
              </p:nvSpPr>
              <p:spPr>
                <a:xfrm>
                  <a:off x="2170341" y="3928812"/>
                  <a:ext cx="3199105" cy="2117479"/>
                </a:xfrm>
                <a:prstGeom prst="rect">
                  <a:avLst/>
                </a:prstGeom>
                <a:blipFill>
                  <a:blip r:embed="rId6"/>
                  <a:stretch>
                    <a:fillRect r="-1333" b="-3161"/>
                  </a:stretch>
                </a:blipFill>
              </p:spPr>
              <p:txBody>
                <a:bodyPr/>
                <a:lstStyle/>
                <a:p>
                  <a:r>
                    <a:rPr lang="en-US">
                      <a:noFill/>
                    </a:rPr>
                    <a:t> </a:t>
                  </a:r>
                </a:p>
              </p:txBody>
            </p:sp>
          </mc:Fallback>
        </mc:AlternateContent>
        <p:sp>
          <p:nvSpPr>
            <p:cNvPr id="41" name="Text Box 250">
              <a:extLst>
                <a:ext uri="{FF2B5EF4-FFF2-40B4-BE49-F238E27FC236}">
                  <a16:creationId xmlns:a16="http://schemas.microsoft.com/office/drawing/2014/main" id="{9698C057-2BA7-48A7-BC8C-8BD8D4B8DC1A}"/>
                </a:ext>
              </a:extLst>
            </p:cNvPr>
            <p:cNvSpPr txBox="1">
              <a:spLocks noChangeArrowheads="1"/>
            </p:cNvSpPr>
            <p:nvPr/>
          </p:nvSpPr>
          <p:spPr bwMode="auto">
            <a:xfrm>
              <a:off x="3015712" y="3457732"/>
              <a:ext cx="1508362" cy="307777"/>
            </a:xfrm>
            <a:prstGeom prst="rect">
              <a:avLst/>
            </a:prstGeom>
            <a:noFill/>
            <a:ln w="9525" cap="flat">
              <a:noFill/>
              <a:round/>
              <a:headEnd/>
              <a:tailEnd/>
            </a:ln>
            <a:effectLst/>
            <a:extLst/>
          </p:spPr>
          <p:txBody>
            <a:bodyPr wrap="none" lIns="0" tIns="0" rIns="0" bIns="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5pPr>
              <a:lvl6pPr marL="25146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6pPr>
              <a:lvl7pPr marL="29718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7pPr>
              <a:lvl8pPr marL="34290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8pPr>
              <a:lvl9pPr marL="3886200" indent="-228600" fontAlgn="base" hangingPunct="0">
                <a:lnSpc>
                  <a:spcPct val="93000"/>
                </a:lnSpc>
                <a:spcBef>
                  <a:spcPct val="0"/>
                </a:spcBef>
                <a:spcAft>
                  <a:spcPct val="0"/>
                </a:spcAft>
                <a:buClr>
                  <a:srgbClr val="000000"/>
                </a:buClr>
                <a:buSzPct val="100000"/>
                <a:buFont typeface="Times New Roman"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ea typeface="SimSun" charset="0"/>
                  <a:cs typeface="SimSun" charset="0"/>
                </a:defRPr>
              </a:lvl9pPr>
            </a:lstStyle>
            <a:p>
              <a:pPr algn="ctr" defTabSz="1219017"/>
              <a:r>
                <a:rPr lang="en-US" sz="2000" b="1" dirty="0">
                  <a:solidFill>
                    <a:schemeClr val="bg1"/>
                  </a:solidFill>
                  <a:latin typeface="Open Sans"/>
                </a:rPr>
                <a:t>Eigen Vector</a:t>
              </a:r>
            </a:p>
          </p:txBody>
        </p:sp>
        <p:sp>
          <p:nvSpPr>
            <p:cNvPr id="42" name="Freeform 102">
              <a:extLst>
                <a:ext uri="{FF2B5EF4-FFF2-40B4-BE49-F238E27FC236}">
                  <a16:creationId xmlns:a16="http://schemas.microsoft.com/office/drawing/2014/main" id="{B89917F5-0300-4C40-AC41-422DBEDE2F36}"/>
                </a:ext>
              </a:extLst>
            </p:cNvPr>
            <p:cNvSpPr>
              <a:spLocks noChangeArrowheads="1"/>
            </p:cNvSpPr>
            <p:nvPr/>
          </p:nvSpPr>
          <p:spPr bwMode="auto">
            <a:xfrm flipH="1">
              <a:off x="5766603" y="4398859"/>
              <a:ext cx="414528" cy="923716"/>
            </a:xfrm>
            <a:custGeom>
              <a:avLst/>
              <a:gdLst>
                <a:gd name="T0" fmla="*/ 739 w 740"/>
                <a:gd name="T1" fmla="*/ 1662 h 1663"/>
                <a:gd name="T2" fmla="*/ 0 w 740"/>
                <a:gd name="T3" fmla="*/ 830 h 1663"/>
                <a:gd name="T4" fmla="*/ 739 w 740"/>
                <a:gd name="T5" fmla="*/ 0 h 1663"/>
                <a:gd name="T6" fmla="*/ 739 w 740"/>
                <a:gd name="T7" fmla="*/ 1662 h 1663"/>
              </a:gdLst>
              <a:ahLst/>
              <a:cxnLst>
                <a:cxn ang="0">
                  <a:pos x="T0" y="T1"/>
                </a:cxn>
                <a:cxn ang="0">
                  <a:pos x="T2" y="T3"/>
                </a:cxn>
                <a:cxn ang="0">
                  <a:pos x="T4" y="T5"/>
                </a:cxn>
                <a:cxn ang="0">
                  <a:pos x="T6" y="T7"/>
                </a:cxn>
              </a:cxnLst>
              <a:rect l="0" t="0" r="r" b="b"/>
              <a:pathLst>
                <a:path w="740" h="1663">
                  <a:moveTo>
                    <a:pt x="739" y="1662"/>
                  </a:moveTo>
                  <a:lnTo>
                    <a:pt x="0" y="830"/>
                  </a:lnTo>
                  <a:lnTo>
                    <a:pt x="739" y="0"/>
                  </a:lnTo>
                  <a:lnTo>
                    <a:pt x="739" y="1662"/>
                  </a:lnTo>
                </a:path>
              </a:pathLst>
            </a:custGeom>
            <a:solidFill>
              <a:srgbClr val="5B9BD5"/>
            </a:solidFill>
            <a:ln>
              <a:noFill/>
            </a:ln>
            <a:effectLst/>
          </p:spPr>
          <p:txBody>
            <a:bodyPr wrap="none" anchor="ctr"/>
            <a:lstStyle/>
            <a:p>
              <a:pPr marL="0" marR="0" lvl="0" indent="0" defTabSz="121901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rgbClr val="445469"/>
                </a:solidFill>
                <a:effectLst/>
                <a:uLnTx/>
                <a:uFillTx/>
              </a:endParaRPr>
            </a:p>
          </p:txBody>
        </p:sp>
        <p:sp>
          <p:nvSpPr>
            <p:cNvPr id="43" name="Freeform 39">
              <a:extLst>
                <a:ext uri="{FF2B5EF4-FFF2-40B4-BE49-F238E27FC236}">
                  <a16:creationId xmlns:a16="http://schemas.microsoft.com/office/drawing/2014/main" id="{79A9ECE3-969D-4575-8101-09A69C661045}"/>
                </a:ext>
              </a:extLst>
            </p:cNvPr>
            <p:cNvSpPr>
              <a:spLocks noChangeArrowheads="1"/>
            </p:cNvSpPr>
            <p:nvPr/>
          </p:nvSpPr>
          <p:spPr bwMode="auto">
            <a:xfrm>
              <a:off x="3532148" y="2818721"/>
              <a:ext cx="463082" cy="463203"/>
            </a:xfrm>
            <a:custGeom>
              <a:avLst/>
              <a:gdLst>
                <a:gd name="T0" fmla="*/ 399 w 444"/>
                <a:gd name="T1" fmla="*/ 53 h 444"/>
                <a:gd name="T2" fmla="*/ 399 w 444"/>
                <a:gd name="T3" fmla="*/ 53 h 444"/>
                <a:gd name="T4" fmla="*/ 372 w 444"/>
                <a:gd name="T5" fmla="*/ 53 h 444"/>
                <a:gd name="T6" fmla="*/ 372 w 444"/>
                <a:gd name="T7" fmla="*/ 98 h 444"/>
                <a:gd name="T8" fmla="*/ 293 w 444"/>
                <a:gd name="T9" fmla="*/ 98 h 444"/>
                <a:gd name="T10" fmla="*/ 293 w 444"/>
                <a:gd name="T11" fmla="*/ 53 h 444"/>
                <a:gd name="T12" fmla="*/ 151 w 444"/>
                <a:gd name="T13" fmla="*/ 53 h 444"/>
                <a:gd name="T14" fmla="*/ 151 w 444"/>
                <a:gd name="T15" fmla="*/ 98 h 444"/>
                <a:gd name="T16" fmla="*/ 71 w 444"/>
                <a:gd name="T17" fmla="*/ 98 h 444"/>
                <a:gd name="T18" fmla="*/ 71 w 444"/>
                <a:gd name="T19" fmla="*/ 53 h 444"/>
                <a:gd name="T20" fmla="*/ 45 w 444"/>
                <a:gd name="T21" fmla="*/ 53 h 444"/>
                <a:gd name="T22" fmla="*/ 0 w 444"/>
                <a:gd name="T23" fmla="*/ 98 h 444"/>
                <a:gd name="T24" fmla="*/ 0 w 444"/>
                <a:gd name="T25" fmla="*/ 399 h 444"/>
                <a:gd name="T26" fmla="*/ 45 w 444"/>
                <a:gd name="T27" fmla="*/ 443 h 444"/>
                <a:gd name="T28" fmla="*/ 399 w 444"/>
                <a:gd name="T29" fmla="*/ 443 h 444"/>
                <a:gd name="T30" fmla="*/ 443 w 444"/>
                <a:gd name="T31" fmla="*/ 399 h 444"/>
                <a:gd name="T32" fmla="*/ 443 w 444"/>
                <a:gd name="T33" fmla="*/ 98 h 444"/>
                <a:gd name="T34" fmla="*/ 399 w 444"/>
                <a:gd name="T35" fmla="*/ 53 h 444"/>
                <a:gd name="T36" fmla="*/ 399 w 444"/>
                <a:gd name="T37" fmla="*/ 399 h 444"/>
                <a:gd name="T38" fmla="*/ 399 w 444"/>
                <a:gd name="T39" fmla="*/ 399 h 444"/>
                <a:gd name="T40" fmla="*/ 45 w 444"/>
                <a:gd name="T41" fmla="*/ 399 h 444"/>
                <a:gd name="T42" fmla="*/ 45 w 444"/>
                <a:gd name="T43" fmla="*/ 196 h 444"/>
                <a:gd name="T44" fmla="*/ 399 w 444"/>
                <a:gd name="T45" fmla="*/ 196 h 444"/>
                <a:gd name="T46" fmla="*/ 399 w 444"/>
                <a:gd name="T47" fmla="*/ 399 h 444"/>
                <a:gd name="T48" fmla="*/ 124 w 444"/>
                <a:gd name="T49" fmla="*/ 0 h 444"/>
                <a:gd name="T50" fmla="*/ 124 w 444"/>
                <a:gd name="T51" fmla="*/ 0 h 444"/>
                <a:gd name="T52" fmla="*/ 89 w 444"/>
                <a:gd name="T53" fmla="*/ 0 h 444"/>
                <a:gd name="T54" fmla="*/ 89 w 444"/>
                <a:gd name="T55" fmla="*/ 89 h 444"/>
                <a:gd name="T56" fmla="*/ 124 w 444"/>
                <a:gd name="T57" fmla="*/ 89 h 444"/>
                <a:gd name="T58" fmla="*/ 124 w 444"/>
                <a:gd name="T59" fmla="*/ 0 h 444"/>
                <a:gd name="T60" fmla="*/ 354 w 444"/>
                <a:gd name="T61" fmla="*/ 0 h 444"/>
                <a:gd name="T62" fmla="*/ 354 w 444"/>
                <a:gd name="T63" fmla="*/ 0 h 444"/>
                <a:gd name="T64" fmla="*/ 319 w 444"/>
                <a:gd name="T65" fmla="*/ 0 h 444"/>
                <a:gd name="T66" fmla="*/ 319 w 444"/>
                <a:gd name="T67" fmla="*/ 89 h 444"/>
                <a:gd name="T68" fmla="*/ 354 w 444"/>
                <a:gd name="T69" fmla="*/ 89 h 444"/>
                <a:gd name="T70" fmla="*/ 354 w 444"/>
                <a:gd name="T71" fmla="*/ 0 h 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44" h="444">
                  <a:moveTo>
                    <a:pt x="399" y="53"/>
                  </a:moveTo>
                  <a:lnTo>
                    <a:pt x="399" y="53"/>
                  </a:lnTo>
                  <a:cubicBezTo>
                    <a:pt x="372" y="53"/>
                    <a:pt x="372" y="53"/>
                    <a:pt x="372" y="53"/>
                  </a:cubicBezTo>
                  <a:cubicBezTo>
                    <a:pt x="372" y="98"/>
                    <a:pt x="372" y="98"/>
                    <a:pt x="372" y="98"/>
                  </a:cubicBezTo>
                  <a:cubicBezTo>
                    <a:pt x="293" y="98"/>
                    <a:pt x="293" y="98"/>
                    <a:pt x="293" y="98"/>
                  </a:cubicBezTo>
                  <a:cubicBezTo>
                    <a:pt x="293" y="53"/>
                    <a:pt x="293" y="53"/>
                    <a:pt x="293" y="53"/>
                  </a:cubicBezTo>
                  <a:cubicBezTo>
                    <a:pt x="151" y="53"/>
                    <a:pt x="151" y="53"/>
                    <a:pt x="151" y="53"/>
                  </a:cubicBezTo>
                  <a:cubicBezTo>
                    <a:pt x="151" y="98"/>
                    <a:pt x="151" y="98"/>
                    <a:pt x="151" y="98"/>
                  </a:cubicBezTo>
                  <a:cubicBezTo>
                    <a:pt x="71" y="98"/>
                    <a:pt x="71" y="98"/>
                    <a:pt x="71" y="98"/>
                  </a:cubicBezTo>
                  <a:cubicBezTo>
                    <a:pt x="71" y="53"/>
                    <a:pt x="71" y="53"/>
                    <a:pt x="71" y="53"/>
                  </a:cubicBezTo>
                  <a:cubicBezTo>
                    <a:pt x="45" y="53"/>
                    <a:pt x="45" y="53"/>
                    <a:pt x="45" y="53"/>
                  </a:cubicBezTo>
                  <a:cubicBezTo>
                    <a:pt x="18" y="53"/>
                    <a:pt x="0" y="71"/>
                    <a:pt x="0" y="98"/>
                  </a:cubicBezTo>
                  <a:cubicBezTo>
                    <a:pt x="0" y="399"/>
                    <a:pt x="0" y="399"/>
                    <a:pt x="0" y="399"/>
                  </a:cubicBezTo>
                  <a:cubicBezTo>
                    <a:pt x="0" y="425"/>
                    <a:pt x="18" y="443"/>
                    <a:pt x="45" y="443"/>
                  </a:cubicBezTo>
                  <a:cubicBezTo>
                    <a:pt x="399" y="443"/>
                    <a:pt x="399" y="443"/>
                    <a:pt x="399" y="443"/>
                  </a:cubicBezTo>
                  <a:cubicBezTo>
                    <a:pt x="425" y="443"/>
                    <a:pt x="443" y="425"/>
                    <a:pt x="443" y="399"/>
                  </a:cubicBezTo>
                  <a:cubicBezTo>
                    <a:pt x="443" y="98"/>
                    <a:pt x="443" y="98"/>
                    <a:pt x="443" y="98"/>
                  </a:cubicBezTo>
                  <a:cubicBezTo>
                    <a:pt x="443" y="71"/>
                    <a:pt x="425" y="53"/>
                    <a:pt x="399" y="53"/>
                  </a:cubicBezTo>
                  <a:close/>
                  <a:moveTo>
                    <a:pt x="399" y="399"/>
                  </a:moveTo>
                  <a:lnTo>
                    <a:pt x="399" y="399"/>
                  </a:lnTo>
                  <a:cubicBezTo>
                    <a:pt x="45" y="399"/>
                    <a:pt x="45" y="399"/>
                    <a:pt x="45" y="399"/>
                  </a:cubicBezTo>
                  <a:cubicBezTo>
                    <a:pt x="45" y="196"/>
                    <a:pt x="45" y="196"/>
                    <a:pt x="45" y="196"/>
                  </a:cubicBezTo>
                  <a:cubicBezTo>
                    <a:pt x="399" y="196"/>
                    <a:pt x="399" y="196"/>
                    <a:pt x="399" y="196"/>
                  </a:cubicBezTo>
                  <a:lnTo>
                    <a:pt x="399" y="399"/>
                  </a:lnTo>
                  <a:close/>
                  <a:moveTo>
                    <a:pt x="124" y="0"/>
                  </a:moveTo>
                  <a:lnTo>
                    <a:pt x="124" y="0"/>
                  </a:lnTo>
                  <a:cubicBezTo>
                    <a:pt x="89" y="0"/>
                    <a:pt x="89" y="0"/>
                    <a:pt x="89" y="0"/>
                  </a:cubicBezTo>
                  <a:cubicBezTo>
                    <a:pt x="89" y="89"/>
                    <a:pt x="89" y="89"/>
                    <a:pt x="89" y="89"/>
                  </a:cubicBezTo>
                  <a:cubicBezTo>
                    <a:pt x="124" y="89"/>
                    <a:pt x="124" y="89"/>
                    <a:pt x="124" y="89"/>
                  </a:cubicBezTo>
                  <a:lnTo>
                    <a:pt x="124" y="0"/>
                  </a:lnTo>
                  <a:close/>
                  <a:moveTo>
                    <a:pt x="354" y="0"/>
                  </a:moveTo>
                  <a:lnTo>
                    <a:pt x="354" y="0"/>
                  </a:lnTo>
                  <a:cubicBezTo>
                    <a:pt x="319" y="0"/>
                    <a:pt x="319" y="0"/>
                    <a:pt x="319" y="0"/>
                  </a:cubicBezTo>
                  <a:cubicBezTo>
                    <a:pt x="319" y="89"/>
                    <a:pt x="319" y="89"/>
                    <a:pt x="319" y="89"/>
                  </a:cubicBezTo>
                  <a:cubicBezTo>
                    <a:pt x="354" y="89"/>
                    <a:pt x="354" y="89"/>
                    <a:pt x="354" y="89"/>
                  </a:cubicBezTo>
                  <a:lnTo>
                    <a:pt x="354" y="0"/>
                  </a:lnTo>
                  <a:close/>
                </a:path>
              </a:pathLst>
            </a:custGeom>
            <a:solidFill>
              <a:sysClr val="window" lastClr="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60949" tIns="30475" rIns="60949" bIns="30475" anchor="ctr"/>
            <a:lstStyle/>
            <a:p>
              <a:pPr marL="0" marR="0" lvl="0" indent="0" defTabSz="121901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45469"/>
                </a:solidFill>
                <a:effectLst/>
                <a:uLnTx/>
                <a:uFillTx/>
              </a:endParaRPr>
            </a:p>
          </p:txBody>
        </p:sp>
        <p:sp>
          <p:nvSpPr>
            <p:cNvPr id="44" name="Freeform 100">
              <a:extLst>
                <a:ext uri="{FF2B5EF4-FFF2-40B4-BE49-F238E27FC236}">
                  <a16:creationId xmlns:a16="http://schemas.microsoft.com/office/drawing/2014/main" id="{6F937CD9-6917-4412-8965-11D3A879506D}"/>
                </a:ext>
              </a:extLst>
            </p:cNvPr>
            <p:cNvSpPr>
              <a:spLocks noChangeArrowheads="1"/>
            </p:cNvSpPr>
            <p:nvPr/>
          </p:nvSpPr>
          <p:spPr bwMode="auto">
            <a:xfrm>
              <a:off x="12262032" y="2917684"/>
              <a:ext cx="518210" cy="334534"/>
            </a:xfrm>
            <a:custGeom>
              <a:avLst/>
              <a:gdLst>
                <a:gd name="T0" fmla="*/ 381 w 498"/>
                <a:gd name="T1" fmla="*/ 89 h 320"/>
                <a:gd name="T2" fmla="*/ 381 w 498"/>
                <a:gd name="T3" fmla="*/ 89 h 320"/>
                <a:gd name="T4" fmla="*/ 355 w 498"/>
                <a:gd name="T5" fmla="*/ 89 h 320"/>
                <a:gd name="T6" fmla="*/ 231 w 498"/>
                <a:gd name="T7" fmla="*/ 0 h 320"/>
                <a:gd name="T8" fmla="*/ 98 w 498"/>
                <a:gd name="T9" fmla="*/ 134 h 320"/>
                <a:gd name="T10" fmla="*/ 98 w 498"/>
                <a:gd name="T11" fmla="*/ 150 h 320"/>
                <a:gd name="T12" fmla="*/ 89 w 498"/>
                <a:gd name="T13" fmla="*/ 150 h 320"/>
                <a:gd name="T14" fmla="*/ 0 w 498"/>
                <a:gd name="T15" fmla="*/ 240 h 320"/>
                <a:gd name="T16" fmla="*/ 89 w 498"/>
                <a:gd name="T17" fmla="*/ 319 h 320"/>
                <a:gd name="T18" fmla="*/ 381 w 498"/>
                <a:gd name="T19" fmla="*/ 319 h 320"/>
                <a:gd name="T20" fmla="*/ 497 w 498"/>
                <a:gd name="T21" fmla="*/ 204 h 320"/>
                <a:gd name="T22" fmla="*/ 381 w 498"/>
                <a:gd name="T23" fmla="*/ 89 h 320"/>
                <a:gd name="T24" fmla="*/ 284 w 498"/>
                <a:gd name="T25" fmla="*/ 195 h 320"/>
                <a:gd name="T26" fmla="*/ 284 w 498"/>
                <a:gd name="T27" fmla="*/ 195 h 320"/>
                <a:gd name="T28" fmla="*/ 213 w 498"/>
                <a:gd name="T29" fmla="*/ 275 h 320"/>
                <a:gd name="T30" fmla="*/ 195 w 498"/>
                <a:gd name="T31" fmla="*/ 275 h 320"/>
                <a:gd name="T32" fmla="*/ 195 w 498"/>
                <a:gd name="T33" fmla="*/ 266 h 320"/>
                <a:gd name="T34" fmla="*/ 195 w 498"/>
                <a:gd name="T35" fmla="*/ 257 h 320"/>
                <a:gd name="T36" fmla="*/ 222 w 498"/>
                <a:gd name="T37" fmla="*/ 204 h 320"/>
                <a:gd name="T38" fmla="*/ 204 w 498"/>
                <a:gd name="T39" fmla="*/ 195 h 320"/>
                <a:gd name="T40" fmla="*/ 204 w 498"/>
                <a:gd name="T41" fmla="*/ 195 h 320"/>
                <a:gd name="T42" fmla="*/ 186 w 498"/>
                <a:gd name="T43" fmla="*/ 178 h 320"/>
                <a:gd name="T44" fmla="*/ 195 w 498"/>
                <a:gd name="T45" fmla="*/ 160 h 320"/>
                <a:gd name="T46" fmla="*/ 258 w 498"/>
                <a:gd name="T47" fmla="*/ 89 h 320"/>
                <a:gd name="T48" fmla="*/ 275 w 498"/>
                <a:gd name="T49" fmla="*/ 80 h 320"/>
                <a:gd name="T50" fmla="*/ 284 w 498"/>
                <a:gd name="T51" fmla="*/ 89 h 320"/>
                <a:gd name="T52" fmla="*/ 275 w 498"/>
                <a:gd name="T53" fmla="*/ 106 h 320"/>
                <a:gd name="T54" fmla="*/ 249 w 498"/>
                <a:gd name="T55" fmla="*/ 160 h 320"/>
                <a:gd name="T56" fmla="*/ 275 w 498"/>
                <a:gd name="T57" fmla="*/ 169 h 320"/>
                <a:gd name="T58" fmla="*/ 275 w 498"/>
                <a:gd name="T59" fmla="*/ 169 h 320"/>
                <a:gd name="T60" fmla="*/ 293 w 498"/>
                <a:gd name="T61" fmla="*/ 187 h 320"/>
                <a:gd name="T62" fmla="*/ 284 w 498"/>
                <a:gd name="T63" fmla="*/ 195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498" h="320">
                  <a:moveTo>
                    <a:pt x="381" y="89"/>
                  </a:moveTo>
                  <a:lnTo>
                    <a:pt x="381" y="89"/>
                  </a:lnTo>
                  <a:cubicBezTo>
                    <a:pt x="372" y="89"/>
                    <a:pt x="364" y="89"/>
                    <a:pt x="355" y="89"/>
                  </a:cubicBezTo>
                  <a:cubicBezTo>
                    <a:pt x="337" y="36"/>
                    <a:pt x="293" y="0"/>
                    <a:pt x="231" y="0"/>
                  </a:cubicBezTo>
                  <a:cubicBezTo>
                    <a:pt x="160" y="0"/>
                    <a:pt x="98" y="62"/>
                    <a:pt x="98" y="134"/>
                  </a:cubicBezTo>
                  <a:cubicBezTo>
                    <a:pt x="98" y="134"/>
                    <a:pt x="98" y="142"/>
                    <a:pt x="98" y="150"/>
                  </a:cubicBezTo>
                  <a:cubicBezTo>
                    <a:pt x="98" y="150"/>
                    <a:pt x="98" y="150"/>
                    <a:pt x="89" y="150"/>
                  </a:cubicBezTo>
                  <a:cubicBezTo>
                    <a:pt x="45" y="150"/>
                    <a:pt x="0" y="187"/>
                    <a:pt x="0" y="240"/>
                  </a:cubicBezTo>
                  <a:cubicBezTo>
                    <a:pt x="0" y="284"/>
                    <a:pt x="45" y="319"/>
                    <a:pt x="89" y="319"/>
                  </a:cubicBezTo>
                  <a:cubicBezTo>
                    <a:pt x="381" y="319"/>
                    <a:pt x="381" y="319"/>
                    <a:pt x="381" y="319"/>
                  </a:cubicBezTo>
                  <a:cubicBezTo>
                    <a:pt x="443" y="319"/>
                    <a:pt x="497" y="275"/>
                    <a:pt x="497" y="204"/>
                  </a:cubicBezTo>
                  <a:cubicBezTo>
                    <a:pt x="497" y="142"/>
                    <a:pt x="443" y="89"/>
                    <a:pt x="381" y="89"/>
                  </a:cubicBezTo>
                  <a:close/>
                  <a:moveTo>
                    <a:pt x="284" y="195"/>
                  </a:moveTo>
                  <a:lnTo>
                    <a:pt x="284" y="195"/>
                  </a:lnTo>
                  <a:cubicBezTo>
                    <a:pt x="266" y="213"/>
                    <a:pt x="222" y="266"/>
                    <a:pt x="213" y="275"/>
                  </a:cubicBezTo>
                  <a:cubicBezTo>
                    <a:pt x="213" y="275"/>
                    <a:pt x="204" y="284"/>
                    <a:pt x="195" y="275"/>
                  </a:cubicBezTo>
                  <a:cubicBezTo>
                    <a:pt x="195" y="275"/>
                    <a:pt x="195" y="275"/>
                    <a:pt x="195" y="266"/>
                  </a:cubicBezTo>
                  <a:lnTo>
                    <a:pt x="195" y="257"/>
                  </a:lnTo>
                  <a:cubicBezTo>
                    <a:pt x="222" y="204"/>
                    <a:pt x="222" y="204"/>
                    <a:pt x="222" y="204"/>
                  </a:cubicBezTo>
                  <a:cubicBezTo>
                    <a:pt x="222" y="195"/>
                    <a:pt x="213" y="195"/>
                    <a:pt x="204" y="195"/>
                  </a:cubicBezTo>
                  <a:lnTo>
                    <a:pt x="204" y="195"/>
                  </a:lnTo>
                  <a:cubicBezTo>
                    <a:pt x="195" y="187"/>
                    <a:pt x="186" y="187"/>
                    <a:pt x="186" y="178"/>
                  </a:cubicBezTo>
                  <a:cubicBezTo>
                    <a:pt x="186" y="169"/>
                    <a:pt x="186" y="169"/>
                    <a:pt x="195" y="160"/>
                  </a:cubicBezTo>
                  <a:cubicBezTo>
                    <a:pt x="204" y="142"/>
                    <a:pt x="258" y="89"/>
                    <a:pt x="258" y="89"/>
                  </a:cubicBezTo>
                  <a:cubicBezTo>
                    <a:pt x="266" y="80"/>
                    <a:pt x="266" y="80"/>
                    <a:pt x="275" y="80"/>
                  </a:cubicBezTo>
                  <a:cubicBezTo>
                    <a:pt x="275" y="89"/>
                    <a:pt x="284" y="89"/>
                    <a:pt x="284" y="89"/>
                  </a:cubicBezTo>
                  <a:cubicBezTo>
                    <a:pt x="284" y="97"/>
                    <a:pt x="275" y="97"/>
                    <a:pt x="275" y="106"/>
                  </a:cubicBezTo>
                  <a:cubicBezTo>
                    <a:pt x="249" y="160"/>
                    <a:pt x="249" y="160"/>
                    <a:pt x="249" y="160"/>
                  </a:cubicBezTo>
                  <a:cubicBezTo>
                    <a:pt x="258" y="160"/>
                    <a:pt x="266" y="169"/>
                    <a:pt x="275" y="169"/>
                  </a:cubicBezTo>
                  <a:lnTo>
                    <a:pt x="275" y="169"/>
                  </a:lnTo>
                  <a:cubicBezTo>
                    <a:pt x="284" y="169"/>
                    <a:pt x="293" y="178"/>
                    <a:pt x="293" y="187"/>
                  </a:cubicBezTo>
                  <a:lnTo>
                    <a:pt x="284" y="195"/>
                  </a:lnTo>
                  <a:close/>
                </a:path>
              </a:pathLst>
            </a:custGeom>
            <a:solidFill>
              <a:sysClr val="window" lastClr="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60949" tIns="30475" rIns="60949" bIns="30475" anchor="ctr"/>
            <a:lstStyle/>
            <a:p>
              <a:pPr marL="0" marR="0" lvl="0" indent="0" defTabSz="121901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45469"/>
                </a:solidFill>
                <a:effectLst/>
                <a:uLnTx/>
                <a:uFillTx/>
              </a:endParaRPr>
            </a:p>
          </p:txBody>
        </p:sp>
        <p:sp>
          <p:nvSpPr>
            <p:cNvPr id="45" name="Freeform 102">
              <a:extLst>
                <a:ext uri="{FF2B5EF4-FFF2-40B4-BE49-F238E27FC236}">
                  <a16:creationId xmlns:a16="http://schemas.microsoft.com/office/drawing/2014/main" id="{3B3A518F-5C63-4133-AFFD-B200FB633E2F}"/>
                </a:ext>
              </a:extLst>
            </p:cNvPr>
            <p:cNvSpPr>
              <a:spLocks noChangeArrowheads="1"/>
            </p:cNvSpPr>
            <p:nvPr/>
          </p:nvSpPr>
          <p:spPr bwMode="auto">
            <a:xfrm>
              <a:off x="7883106" y="2859701"/>
              <a:ext cx="514536" cy="463203"/>
            </a:xfrm>
            <a:custGeom>
              <a:avLst/>
              <a:gdLst>
                <a:gd name="T0" fmla="*/ 80 w 498"/>
                <a:gd name="T1" fmla="*/ 151 h 445"/>
                <a:gd name="T2" fmla="*/ 80 w 498"/>
                <a:gd name="T3" fmla="*/ 151 h 445"/>
                <a:gd name="T4" fmla="*/ 142 w 498"/>
                <a:gd name="T5" fmla="*/ 169 h 445"/>
                <a:gd name="T6" fmla="*/ 151 w 498"/>
                <a:gd name="T7" fmla="*/ 169 h 445"/>
                <a:gd name="T8" fmla="*/ 195 w 498"/>
                <a:gd name="T9" fmla="*/ 134 h 445"/>
                <a:gd name="T10" fmla="*/ 195 w 498"/>
                <a:gd name="T11" fmla="*/ 125 h 445"/>
                <a:gd name="T12" fmla="*/ 178 w 498"/>
                <a:gd name="T13" fmla="*/ 107 h 445"/>
                <a:gd name="T14" fmla="*/ 275 w 498"/>
                <a:gd name="T15" fmla="*/ 10 h 445"/>
                <a:gd name="T16" fmla="*/ 195 w 498"/>
                <a:gd name="T17" fmla="*/ 0 h 445"/>
                <a:gd name="T18" fmla="*/ 107 w 498"/>
                <a:gd name="T19" fmla="*/ 54 h 445"/>
                <a:gd name="T20" fmla="*/ 72 w 498"/>
                <a:gd name="T21" fmla="*/ 81 h 445"/>
                <a:gd name="T22" fmla="*/ 53 w 498"/>
                <a:gd name="T23" fmla="*/ 116 h 445"/>
                <a:gd name="T24" fmla="*/ 18 w 498"/>
                <a:gd name="T25" fmla="*/ 125 h 445"/>
                <a:gd name="T26" fmla="*/ 0 w 498"/>
                <a:gd name="T27" fmla="*/ 143 h 445"/>
                <a:gd name="T28" fmla="*/ 0 w 498"/>
                <a:gd name="T29" fmla="*/ 151 h 445"/>
                <a:gd name="T30" fmla="*/ 36 w 498"/>
                <a:gd name="T31" fmla="*/ 187 h 445"/>
                <a:gd name="T32" fmla="*/ 53 w 498"/>
                <a:gd name="T33" fmla="*/ 196 h 445"/>
                <a:gd name="T34" fmla="*/ 72 w 498"/>
                <a:gd name="T35" fmla="*/ 178 h 445"/>
                <a:gd name="T36" fmla="*/ 80 w 498"/>
                <a:gd name="T37" fmla="*/ 151 h 445"/>
                <a:gd name="T38" fmla="*/ 222 w 498"/>
                <a:gd name="T39" fmla="*/ 160 h 445"/>
                <a:gd name="T40" fmla="*/ 222 w 498"/>
                <a:gd name="T41" fmla="*/ 160 h 445"/>
                <a:gd name="T42" fmla="*/ 213 w 498"/>
                <a:gd name="T43" fmla="*/ 160 h 445"/>
                <a:gd name="T44" fmla="*/ 178 w 498"/>
                <a:gd name="T45" fmla="*/ 187 h 445"/>
                <a:gd name="T46" fmla="*/ 169 w 498"/>
                <a:gd name="T47" fmla="*/ 204 h 445"/>
                <a:gd name="T48" fmla="*/ 381 w 498"/>
                <a:gd name="T49" fmla="*/ 435 h 445"/>
                <a:gd name="T50" fmla="*/ 399 w 498"/>
                <a:gd name="T51" fmla="*/ 435 h 445"/>
                <a:gd name="T52" fmla="*/ 426 w 498"/>
                <a:gd name="T53" fmla="*/ 417 h 445"/>
                <a:gd name="T54" fmla="*/ 426 w 498"/>
                <a:gd name="T55" fmla="*/ 400 h 445"/>
                <a:gd name="T56" fmla="*/ 222 w 498"/>
                <a:gd name="T57" fmla="*/ 160 h 445"/>
                <a:gd name="T58" fmla="*/ 497 w 498"/>
                <a:gd name="T59" fmla="*/ 63 h 445"/>
                <a:gd name="T60" fmla="*/ 497 w 498"/>
                <a:gd name="T61" fmla="*/ 63 h 445"/>
                <a:gd name="T62" fmla="*/ 479 w 498"/>
                <a:gd name="T63" fmla="*/ 54 h 445"/>
                <a:gd name="T64" fmla="*/ 461 w 498"/>
                <a:gd name="T65" fmla="*/ 89 h 445"/>
                <a:gd name="T66" fmla="*/ 408 w 498"/>
                <a:gd name="T67" fmla="*/ 107 h 445"/>
                <a:gd name="T68" fmla="*/ 399 w 498"/>
                <a:gd name="T69" fmla="*/ 63 h 445"/>
                <a:gd name="T70" fmla="*/ 417 w 498"/>
                <a:gd name="T71" fmla="*/ 19 h 445"/>
                <a:gd name="T72" fmla="*/ 408 w 498"/>
                <a:gd name="T73" fmla="*/ 10 h 445"/>
                <a:gd name="T74" fmla="*/ 337 w 498"/>
                <a:gd name="T75" fmla="*/ 72 h 445"/>
                <a:gd name="T76" fmla="*/ 319 w 498"/>
                <a:gd name="T77" fmla="*/ 151 h 445"/>
                <a:gd name="T78" fmla="*/ 284 w 498"/>
                <a:gd name="T79" fmla="*/ 187 h 445"/>
                <a:gd name="T80" fmla="*/ 319 w 498"/>
                <a:gd name="T81" fmla="*/ 231 h 445"/>
                <a:gd name="T82" fmla="*/ 364 w 498"/>
                <a:gd name="T83" fmla="*/ 187 h 445"/>
                <a:gd name="T84" fmla="*/ 408 w 498"/>
                <a:gd name="T85" fmla="*/ 178 h 445"/>
                <a:gd name="T86" fmla="*/ 488 w 498"/>
                <a:gd name="T87" fmla="*/ 143 h 445"/>
                <a:gd name="T88" fmla="*/ 497 w 498"/>
                <a:gd name="T89" fmla="*/ 63 h 445"/>
                <a:gd name="T90" fmla="*/ 72 w 498"/>
                <a:gd name="T91" fmla="*/ 400 h 445"/>
                <a:gd name="T92" fmla="*/ 72 w 498"/>
                <a:gd name="T93" fmla="*/ 400 h 445"/>
                <a:gd name="T94" fmla="*/ 72 w 498"/>
                <a:gd name="T95" fmla="*/ 417 h 445"/>
                <a:gd name="T96" fmla="*/ 89 w 498"/>
                <a:gd name="T97" fmla="*/ 444 h 445"/>
                <a:gd name="T98" fmla="*/ 107 w 498"/>
                <a:gd name="T99" fmla="*/ 435 h 445"/>
                <a:gd name="T100" fmla="*/ 231 w 498"/>
                <a:gd name="T101" fmla="*/ 320 h 445"/>
                <a:gd name="T102" fmla="*/ 195 w 498"/>
                <a:gd name="T103" fmla="*/ 275 h 445"/>
                <a:gd name="T104" fmla="*/ 72 w 498"/>
                <a:gd name="T105" fmla="*/ 400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98" h="445">
                  <a:moveTo>
                    <a:pt x="80" y="151"/>
                  </a:moveTo>
                  <a:lnTo>
                    <a:pt x="80" y="151"/>
                  </a:lnTo>
                  <a:cubicBezTo>
                    <a:pt x="97" y="134"/>
                    <a:pt x="116" y="143"/>
                    <a:pt x="142" y="169"/>
                  </a:cubicBezTo>
                  <a:cubicBezTo>
                    <a:pt x="151" y="178"/>
                    <a:pt x="151" y="169"/>
                    <a:pt x="151" y="169"/>
                  </a:cubicBezTo>
                  <a:cubicBezTo>
                    <a:pt x="160" y="169"/>
                    <a:pt x="186" y="134"/>
                    <a:pt x="195" y="134"/>
                  </a:cubicBezTo>
                  <a:cubicBezTo>
                    <a:pt x="195" y="134"/>
                    <a:pt x="195" y="134"/>
                    <a:pt x="195" y="125"/>
                  </a:cubicBezTo>
                  <a:cubicBezTo>
                    <a:pt x="186" y="125"/>
                    <a:pt x="178" y="116"/>
                    <a:pt x="178" y="107"/>
                  </a:cubicBezTo>
                  <a:cubicBezTo>
                    <a:pt x="133" y="45"/>
                    <a:pt x="301" y="10"/>
                    <a:pt x="275" y="10"/>
                  </a:cubicBezTo>
                  <a:cubicBezTo>
                    <a:pt x="257" y="0"/>
                    <a:pt x="204" y="0"/>
                    <a:pt x="195" y="0"/>
                  </a:cubicBezTo>
                  <a:cubicBezTo>
                    <a:pt x="169" y="10"/>
                    <a:pt x="125" y="36"/>
                    <a:pt x="107" y="54"/>
                  </a:cubicBezTo>
                  <a:cubicBezTo>
                    <a:pt x="80" y="72"/>
                    <a:pt x="72" y="81"/>
                    <a:pt x="72" y="81"/>
                  </a:cubicBezTo>
                  <a:cubicBezTo>
                    <a:pt x="62" y="89"/>
                    <a:pt x="72" y="107"/>
                    <a:pt x="53" y="116"/>
                  </a:cubicBezTo>
                  <a:cubicBezTo>
                    <a:pt x="36" y="125"/>
                    <a:pt x="27" y="116"/>
                    <a:pt x="18" y="125"/>
                  </a:cubicBezTo>
                  <a:cubicBezTo>
                    <a:pt x="18" y="134"/>
                    <a:pt x="9" y="134"/>
                    <a:pt x="0" y="143"/>
                  </a:cubicBezTo>
                  <a:lnTo>
                    <a:pt x="0" y="151"/>
                  </a:lnTo>
                  <a:lnTo>
                    <a:pt x="36" y="187"/>
                  </a:lnTo>
                  <a:cubicBezTo>
                    <a:pt x="36" y="196"/>
                    <a:pt x="44" y="196"/>
                    <a:pt x="53" y="196"/>
                  </a:cubicBezTo>
                  <a:cubicBezTo>
                    <a:pt x="53" y="187"/>
                    <a:pt x="62" y="178"/>
                    <a:pt x="72" y="178"/>
                  </a:cubicBezTo>
                  <a:cubicBezTo>
                    <a:pt x="72" y="178"/>
                    <a:pt x="72" y="151"/>
                    <a:pt x="80" y="151"/>
                  </a:cubicBezTo>
                  <a:close/>
                  <a:moveTo>
                    <a:pt x="222" y="160"/>
                  </a:moveTo>
                  <a:lnTo>
                    <a:pt x="222" y="160"/>
                  </a:lnTo>
                  <a:cubicBezTo>
                    <a:pt x="213" y="160"/>
                    <a:pt x="213" y="160"/>
                    <a:pt x="213" y="160"/>
                  </a:cubicBezTo>
                  <a:cubicBezTo>
                    <a:pt x="178" y="187"/>
                    <a:pt x="178" y="187"/>
                    <a:pt x="178" y="187"/>
                  </a:cubicBezTo>
                  <a:cubicBezTo>
                    <a:pt x="169" y="196"/>
                    <a:pt x="169" y="196"/>
                    <a:pt x="169" y="204"/>
                  </a:cubicBezTo>
                  <a:cubicBezTo>
                    <a:pt x="381" y="435"/>
                    <a:pt x="381" y="435"/>
                    <a:pt x="381" y="435"/>
                  </a:cubicBezTo>
                  <a:cubicBezTo>
                    <a:pt x="381" y="444"/>
                    <a:pt x="391" y="444"/>
                    <a:pt x="399" y="435"/>
                  </a:cubicBezTo>
                  <a:cubicBezTo>
                    <a:pt x="426" y="417"/>
                    <a:pt x="426" y="417"/>
                    <a:pt x="426" y="417"/>
                  </a:cubicBezTo>
                  <a:cubicBezTo>
                    <a:pt x="426" y="408"/>
                    <a:pt x="426" y="400"/>
                    <a:pt x="426" y="400"/>
                  </a:cubicBezTo>
                  <a:lnTo>
                    <a:pt x="222" y="160"/>
                  </a:lnTo>
                  <a:close/>
                  <a:moveTo>
                    <a:pt x="497" y="63"/>
                  </a:moveTo>
                  <a:lnTo>
                    <a:pt x="497" y="63"/>
                  </a:lnTo>
                  <a:cubicBezTo>
                    <a:pt x="488" y="45"/>
                    <a:pt x="488" y="54"/>
                    <a:pt x="479" y="54"/>
                  </a:cubicBezTo>
                  <a:cubicBezTo>
                    <a:pt x="479" y="63"/>
                    <a:pt x="461" y="81"/>
                    <a:pt x="461" y="89"/>
                  </a:cubicBezTo>
                  <a:cubicBezTo>
                    <a:pt x="452" y="107"/>
                    <a:pt x="435" y="125"/>
                    <a:pt x="408" y="107"/>
                  </a:cubicBezTo>
                  <a:cubicBezTo>
                    <a:pt x="381" y="81"/>
                    <a:pt x="391" y="72"/>
                    <a:pt x="399" y="63"/>
                  </a:cubicBezTo>
                  <a:cubicBezTo>
                    <a:pt x="399" y="54"/>
                    <a:pt x="417" y="28"/>
                    <a:pt x="417" y="19"/>
                  </a:cubicBezTo>
                  <a:cubicBezTo>
                    <a:pt x="426" y="19"/>
                    <a:pt x="417" y="10"/>
                    <a:pt x="408" y="10"/>
                  </a:cubicBezTo>
                  <a:cubicBezTo>
                    <a:pt x="399" y="19"/>
                    <a:pt x="346" y="36"/>
                    <a:pt x="337" y="72"/>
                  </a:cubicBezTo>
                  <a:cubicBezTo>
                    <a:pt x="328" y="98"/>
                    <a:pt x="346" y="125"/>
                    <a:pt x="319" y="151"/>
                  </a:cubicBezTo>
                  <a:cubicBezTo>
                    <a:pt x="284" y="187"/>
                    <a:pt x="284" y="187"/>
                    <a:pt x="284" y="187"/>
                  </a:cubicBezTo>
                  <a:cubicBezTo>
                    <a:pt x="319" y="231"/>
                    <a:pt x="319" y="231"/>
                    <a:pt x="319" y="231"/>
                  </a:cubicBezTo>
                  <a:cubicBezTo>
                    <a:pt x="364" y="187"/>
                    <a:pt x="364" y="187"/>
                    <a:pt x="364" y="187"/>
                  </a:cubicBezTo>
                  <a:cubicBezTo>
                    <a:pt x="372" y="178"/>
                    <a:pt x="391" y="169"/>
                    <a:pt x="408" y="178"/>
                  </a:cubicBezTo>
                  <a:cubicBezTo>
                    <a:pt x="452" y="187"/>
                    <a:pt x="470" y="169"/>
                    <a:pt x="488" y="143"/>
                  </a:cubicBezTo>
                  <a:cubicBezTo>
                    <a:pt x="497" y="116"/>
                    <a:pt x="497" y="72"/>
                    <a:pt x="497" y="63"/>
                  </a:cubicBezTo>
                  <a:close/>
                  <a:moveTo>
                    <a:pt x="72" y="400"/>
                  </a:moveTo>
                  <a:lnTo>
                    <a:pt x="72" y="400"/>
                  </a:lnTo>
                  <a:cubicBezTo>
                    <a:pt x="62" y="408"/>
                    <a:pt x="62" y="417"/>
                    <a:pt x="72" y="417"/>
                  </a:cubicBezTo>
                  <a:cubicBezTo>
                    <a:pt x="89" y="444"/>
                    <a:pt x="89" y="444"/>
                    <a:pt x="89" y="444"/>
                  </a:cubicBezTo>
                  <a:cubicBezTo>
                    <a:pt x="97" y="444"/>
                    <a:pt x="107" y="444"/>
                    <a:pt x="107" y="435"/>
                  </a:cubicBezTo>
                  <a:cubicBezTo>
                    <a:pt x="231" y="320"/>
                    <a:pt x="231" y="320"/>
                    <a:pt x="231" y="320"/>
                  </a:cubicBezTo>
                  <a:cubicBezTo>
                    <a:pt x="195" y="275"/>
                    <a:pt x="195" y="275"/>
                    <a:pt x="195" y="275"/>
                  </a:cubicBezTo>
                  <a:lnTo>
                    <a:pt x="72" y="400"/>
                  </a:lnTo>
                  <a:close/>
                </a:path>
              </a:pathLst>
            </a:custGeom>
            <a:solidFill>
              <a:sysClr val="window" lastClr="FFFFFF"/>
            </a:solidFill>
            <a:ln>
              <a:noFill/>
            </a:ln>
            <a:effectLst/>
            <a:extLst>
              <a:ext uri="{91240B29-F687-4f45-9708-019B960494DF}">
                <a14:hiddenLine xmlns="" xmlns:a14="http://schemas.microsoft.com/office/drawing/2010/main" w="9525" cap="flat">
                  <a:solidFill>
                    <a:srgbClr val="80808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60949" tIns="30475" rIns="60949" bIns="30475" anchor="ctr"/>
            <a:lstStyle/>
            <a:p>
              <a:pPr marL="0" marR="0" lvl="0" indent="0" defTabSz="1219017"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rgbClr val="445469"/>
                </a:solidFill>
                <a:effectLst/>
                <a:uLnTx/>
                <a:uFillTx/>
              </a:endParaRPr>
            </a:p>
          </p:txBody>
        </p:sp>
      </p:grpSp>
      <p:sp>
        <p:nvSpPr>
          <p:cNvPr id="25" name="Rectangle: Rounded Corners 24">
            <a:extLst>
              <a:ext uri="{FF2B5EF4-FFF2-40B4-BE49-F238E27FC236}">
                <a16:creationId xmlns:a16="http://schemas.microsoft.com/office/drawing/2014/main" id="{FF9EA9EC-4DC5-444B-8357-F1E8F810B7F0}"/>
              </a:ext>
            </a:extLst>
          </p:cNvPr>
          <p:cNvSpPr/>
          <p:nvPr/>
        </p:nvSpPr>
        <p:spPr>
          <a:xfrm>
            <a:off x="3169304" y="1268777"/>
            <a:ext cx="10031421" cy="702564"/>
          </a:xfrm>
          <a:prstGeom prst="roundRect">
            <a:avLst/>
          </a:prstGeom>
          <a:solidFill>
            <a:srgbClr val="BDD7EE"/>
          </a:solid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Solution of eigen vectors results into eigen values</a:t>
            </a:r>
          </a:p>
        </p:txBody>
      </p:sp>
    </p:spTree>
    <p:extLst>
      <p:ext uri="{BB962C8B-B14F-4D97-AF65-F5344CB8AC3E}">
        <p14:creationId xmlns:p14="http://schemas.microsoft.com/office/powerpoint/2010/main" val="3360137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5EDC2F1-2685-4F8F-85FF-6EAB687CB54C}"/>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Eigen Values and PCA</a:t>
            </a:r>
          </a:p>
        </p:txBody>
      </p:sp>
      <p:pic>
        <p:nvPicPr>
          <p:cNvPr id="4" name="Shape 375">
            <a:extLst>
              <a:ext uri="{FF2B5EF4-FFF2-40B4-BE49-F238E27FC236}">
                <a16:creationId xmlns:a16="http://schemas.microsoft.com/office/drawing/2014/main" id="{85313FC3-FBF5-4EB1-BF0A-DEA59B68D990}"/>
              </a:ext>
            </a:extLst>
          </p:cNvPr>
          <p:cNvPicPr preferRelativeResize="0"/>
          <p:nvPr/>
        </p:nvPicPr>
        <p:blipFill rotWithShape="1">
          <a:blip r:embed="rId3">
            <a:alphaModFix/>
          </a:blip>
          <a:srcRect/>
          <a:stretch/>
        </p:blipFill>
        <p:spPr>
          <a:xfrm>
            <a:off x="5982143" y="829986"/>
            <a:ext cx="4405745" cy="253919"/>
          </a:xfrm>
          <a:prstGeom prst="rect">
            <a:avLst/>
          </a:prstGeom>
          <a:noFill/>
          <a:ln>
            <a:noFill/>
          </a:ln>
        </p:spPr>
      </p:pic>
      <p:sp>
        <p:nvSpPr>
          <p:cNvPr id="5" name="Rectangle: Rounded Corners 4">
            <a:extLst>
              <a:ext uri="{FF2B5EF4-FFF2-40B4-BE49-F238E27FC236}">
                <a16:creationId xmlns:a16="http://schemas.microsoft.com/office/drawing/2014/main" id="{C10D0821-11AA-42C6-9270-5ECDEE255F8D}"/>
              </a:ext>
            </a:extLst>
          </p:cNvPr>
          <p:cNvSpPr/>
          <p:nvPr/>
        </p:nvSpPr>
        <p:spPr>
          <a:xfrm>
            <a:off x="2851150" y="1261692"/>
            <a:ext cx="10553700" cy="665045"/>
          </a:xfrm>
          <a:prstGeom prst="roundRect">
            <a:avLst/>
          </a:prstGeom>
          <a:solidFill>
            <a:schemeClr val="bg1">
              <a:lumMod val="8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a:rPr>
              <a:t>Eigen values are the variances of principal components arranged in descending order</a:t>
            </a:r>
          </a:p>
        </p:txBody>
      </p:sp>
      <p:grpSp>
        <p:nvGrpSpPr>
          <p:cNvPr id="48" name="Group 47">
            <a:extLst>
              <a:ext uri="{FF2B5EF4-FFF2-40B4-BE49-F238E27FC236}">
                <a16:creationId xmlns:a16="http://schemas.microsoft.com/office/drawing/2014/main" id="{6A94CDF1-4619-4A62-8095-FCBF624AA001}"/>
              </a:ext>
            </a:extLst>
          </p:cNvPr>
          <p:cNvGrpSpPr/>
          <p:nvPr/>
        </p:nvGrpSpPr>
        <p:grpSpPr>
          <a:xfrm>
            <a:off x="1338682" y="2579705"/>
            <a:ext cx="13692666" cy="4535907"/>
            <a:chOff x="1195612" y="1570055"/>
            <a:chExt cx="6752776" cy="2236961"/>
          </a:xfrm>
        </p:grpSpPr>
        <p:grpSp>
          <p:nvGrpSpPr>
            <p:cNvPr id="29" name="Group 23">
              <a:extLst>
                <a:ext uri="{FF2B5EF4-FFF2-40B4-BE49-F238E27FC236}">
                  <a16:creationId xmlns:a16="http://schemas.microsoft.com/office/drawing/2014/main" id="{3C1E8046-59A8-4F5F-9C8C-70FBEF7322CA}"/>
                </a:ext>
              </a:extLst>
            </p:cNvPr>
            <p:cNvGrpSpPr/>
            <p:nvPr/>
          </p:nvGrpSpPr>
          <p:grpSpPr>
            <a:xfrm>
              <a:off x="1672333" y="1570055"/>
              <a:ext cx="1656507" cy="1656507"/>
              <a:chOff x="1625295" y="1607393"/>
              <a:chExt cx="1446196" cy="1446196"/>
            </a:xfrm>
          </p:grpSpPr>
          <p:sp>
            <p:nvSpPr>
              <p:cNvPr id="30" name="Oval 29">
                <a:extLst>
                  <a:ext uri="{FF2B5EF4-FFF2-40B4-BE49-F238E27FC236}">
                    <a16:creationId xmlns:a16="http://schemas.microsoft.com/office/drawing/2014/main" id="{F1567123-4246-4D56-AF79-A8E7D50F8F18}"/>
                  </a:ext>
                </a:extLst>
              </p:cNvPr>
              <p:cNvSpPr/>
              <p:nvPr/>
            </p:nvSpPr>
            <p:spPr bwMode="auto">
              <a:xfrm>
                <a:off x="1625295" y="1607393"/>
                <a:ext cx="1446196" cy="1446196"/>
              </a:xfrm>
              <a:prstGeom prst="ellipse">
                <a:avLst/>
              </a:prstGeom>
              <a:solidFill>
                <a:srgbClr val="FFFFFF">
                  <a:lumMod val="75000"/>
                </a:srgbClr>
              </a:solidFill>
              <a:ln w="9525">
                <a:noFill/>
                <a:round/>
                <a:headEnd/>
                <a:tailEnd/>
              </a:ln>
            </p:spPr>
            <p:txBody>
              <a:bodyPr vert="horz" wrap="squar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62626"/>
                  </a:solidFill>
                  <a:effectLst/>
                  <a:uLnTx/>
                  <a:uFillTx/>
                  <a:latin typeface="Roboto Condensed"/>
                  <a:cs typeface="+mn-cs"/>
                </a:endParaRPr>
              </a:p>
            </p:txBody>
          </p:sp>
          <p:sp>
            <p:nvSpPr>
              <p:cNvPr id="31" name="Oval 30">
                <a:extLst>
                  <a:ext uri="{FF2B5EF4-FFF2-40B4-BE49-F238E27FC236}">
                    <a16:creationId xmlns:a16="http://schemas.microsoft.com/office/drawing/2014/main" id="{A4D35BB5-E34A-4222-83D3-3A82755BBE10}"/>
                  </a:ext>
                </a:extLst>
              </p:cNvPr>
              <p:cNvSpPr/>
              <p:nvPr/>
            </p:nvSpPr>
            <p:spPr bwMode="auto">
              <a:xfrm>
                <a:off x="1887582" y="1869679"/>
                <a:ext cx="921624" cy="921624"/>
              </a:xfrm>
              <a:prstGeom prst="ellipse">
                <a:avLst/>
              </a:prstGeom>
              <a:solidFill>
                <a:srgbClr val="FF8585"/>
              </a:solidFill>
              <a:ln w="76200">
                <a:solidFill>
                  <a:srgbClr val="FFFFFF"/>
                </a:solidFill>
                <a:round/>
                <a:headEnd/>
                <a:tailEnd/>
              </a:ln>
            </p:spPr>
            <p:txBody>
              <a:bodyPr vert="horz" wrap="squar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62626"/>
                  </a:solidFill>
                  <a:effectLst/>
                  <a:uLnTx/>
                  <a:uFillTx/>
                  <a:latin typeface="Roboto Condensed"/>
                  <a:cs typeface="+mn-cs"/>
                </a:endParaRPr>
              </a:p>
            </p:txBody>
          </p:sp>
        </p:grpSp>
        <p:grpSp>
          <p:nvGrpSpPr>
            <p:cNvPr id="32" name="Group 24">
              <a:extLst>
                <a:ext uri="{FF2B5EF4-FFF2-40B4-BE49-F238E27FC236}">
                  <a16:creationId xmlns:a16="http://schemas.microsoft.com/office/drawing/2014/main" id="{70DF5D4F-972A-4BD2-B15B-0BDC525D8FE8}"/>
                </a:ext>
              </a:extLst>
            </p:cNvPr>
            <p:cNvGrpSpPr/>
            <p:nvPr/>
          </p:nvGrpSpPr>
          <p:grpSpPr>
            <a:xfrm>
              <a:off x="3091461" y="1724434"/>
              <a:ext cx="2264084" cy="1347749"/>
              <a:chOff x="2864250" y="1742172"/>
              <a:chExt cx="1976635" cy="1176638"/>
            </a:xfrm>
          </p:grpSpPr>
          <p:sp>
            <p:nvSpPr>
              <p:cNvPr id="33" name="Freeform 5">
                <a:extLst>
                  <a:ext uri="{FF2B5EF4-FFF2-40B4-BE49-F238E27FC236}">
                    <a16:creationId xmlns:a16="http://schemas.microsoft.com/office/drawing/2014/main" id="{0123B5E4-7078-4316-B5BE-8FBADF9E1E1A}"/>
                  </a:ext>
                </a:extLst>
              </p:cNvPr>
              <p:cNvSpPr>
                <a:spLocks/>
              </p:cNvSpPr>
              <p:nvPr/>
            </p:nvSpPr>
            <p:spPr bwMode="auto">
              <a:xfrm rot="8100000" flipH="1">
                <a:off x="2864250" y="1800627"/>
                <a:ext cx="1059730" cy="1059728"/>
              </a:xfrm>
              <a:custGeom>
                <a:avLst/>
                <a:gdLst/>
                <a:ahLst/>
                <a:cxnLst>
                  <a:cxn ang="0">
                    <a:pos x="158" y="73"/>
                  </a:cxn>
                  <a:cxn ang="0">
                    <a:pos x="86" y="0"/>
                  </a:cxn>
                  <a:cxn ang="0">
                    <a:pos x="0" y="87"/>
                  </a:cxn>
                  <a:cxn ang="0">
                    <a:pos x="69" y="158"/>
                  </a:cxn>
                  <a:cxn ang="0">
                    <a:pos x="158" y="73"/>
                  </a:cxn>
                </a:cxnLst>
                <a:rect l="0" t="0" r="r" b="b"/>
                <a:pathLst>
                  <a:path w="158" h="158">
                    <a:moveTo>
                      <a:pt x="158" y="73"/>
                    </a:moveTo>
                    <a:cubicBezTo>
                      <a:pt x="86" y="0"/>
                      <a:pt x="86" y="0"/>
                      <a:pt x="86" y="0"/>
                    </a:cubicBezTo>
                    <a:cubicBezTo>
                      <a:pt x="85" y="51"/>
                      <a:pt x="50" y="86"/>
                      <a:pt x="0" y="87"/>
                    </a:cubicBezTo>
                    <a:cubicBezTo>
                      <a:pt x="69" y="158"/>
                      <a:pt x="69" y="158"/>
                      <a:pt x="69" y="158"/>
                    </a:cubicBezTo>
                    <a:cubicBezTo>
                      <a:pt x="71" y="107"/>
                      <a:pt x="107" y="73"/>
                      <a:pt x="158" y="73"/>
                    </a:cubicBezTo>
                    <a:close/>
                  </a:path>
                </a:pathLst>
              </a:custGeom>
              <a:solidFill>
                <a:srgbClr val="FFFFFF">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Condensed"/>
                  <a:cs typeface="+mn-cs"/>
                </a:endParaRPr>
              </a:p>
            </p:txBody>
          </p:sp>
          <p:sp>
            <p:nvSpPr>
              <p:cNvPr id="34" name="Oval 33">
                <a:extLst>
                  <a:ext uri="{FF2B5EF4-FFF2-40B4-BE49-F238E27FC236}">
                    <a16:creationId xmlns:a16="http://schemas.microsoft.com/office/drawing/2014/main" id="{AA0C34EA-57CD-4E34-8A9B-6BB796CD3933}"/>
                  </a:ext>
                </a:extLst>
              </p:cNvPr>
              <p:cNvSpPr/>
              <p:nvPr/>
            </p:nvSpPr>
            <p:spPr bwMode="auto">
              <a:xfrm>
                <a:off x="3664247" y="1742172"/>
                <a:ext cx="1176638" cy="1176638"/>
              </a:xfrm>
              <a:prstGeom prst="ellipse">
                <a:avLst/>
              </a:prstGeom>
              <a:solidFill>
                <a:srgbClr val="FFFFFF">
                  <a:lumMod val="75000"/>
                </a:srgbClr>
              </a:solidFill>
              <a:ln w="9525">
                <a:noFill/>
                <a:round/>
                <a:headEnd/>
                <a:tailEnd/>
              </a:ln>
            </p:spPr>
            <p:txBody>
              <a:bodyPr vert="horz" wrap="squar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62626"/>
                  </a:solidFill>
                  <a:effectLst/>
                  <a:uLnTx/>
                  <a:uFillTx/>
                  <a:latin typeface="Roboto Condensed"/>
                  <a:cs typeface="+mn-cs"/>
                </a:endParaRPr>
              </a:p>
            </p:txBody>
          </p:sp>
        </p:grpSp>
        <p:grpSp>
          <p:nvGrpSpPr>
            <p:cNvPr id="35" name="Group 25">
              <a:extLst>
                <a:ext uri="{FF2B5EF4-FFF2-40B4-BE49-F238E27FC236}">
                  <a16:creationId xmlns:a16="http://schemas.microsoft.com/office/drawing/2014/main" id="{94A6BCFF-D6D8-468B-868E-484E2763B238}"/>
                </a:ext>
              </a:extLst>
            </p:cNvPr>
            <p:cNvGrpSpPr/>
            <p:nvPr/>
          </p:nvGrpSpPr>
          <p:grpSpPr>
            <a:xfrm>
              <a:off x="5162411" y="1830790"/>
              <a:ext cx="1890502" cy="1135037"/>
              <a:chOff x="4672271" y="1835025"/>
              <a:chExt cx="1650483" cy="990932"/>
            </a:xfrm>
          </p:grpSpPr>
          <p:sp>
            <p:nvSpPr>
              <p:cNvPr id="36" name="Freeform 5">
                <a:extLst>
                  <a:ext uri="{FF2B5EF4-FFF2-40B4-BE49-F238E27FC236}">
                    <a16:creationId xmlns:a16="http://schemas.microsoft.com/office/drawing/2014/main" id="{E769D032-E794-45C8-8620-CABB386223DC}"/>
                  </a:ext>
                </a:extLst>
              </p:cNvPr>
              <p:cNvSpPr>
                <a:spLocks/>
              </p:cNvSpPr>
              <p:nvPr/>
            </p:nvSpPr>
            <p:spPr bwMode="auto">
              <a:xfrm rot="8100000" flipH="1">
                <a:off x="4672271" y="1899389"/>
                <a:ext cx="862206" cy="862204"/>
              </a:xfrm>
              <a:custGeom>
                <a:avLst/>
                <a:gdLst/>
                <a:ahLst/>
                <a:cxnLst>
                  <a:cxn ang="0">
                    <a:pos x="158" y="73"/>
                  </a:cxn>
                  <a:cxn ang="0">
                    <a:pos x="86" y="0"/>
                  </a:cxn>
                  <a:cxn ang="0">
                    <a:pos x="0" y="87"/>
                  </a:cxn>
                  <a:cxn ang="0">
                    <a:pos x="69" y="158"/>
                  </a:cxn>
                  <a:cxn ang="0">
                    <a:pos x="158" y="73"/>
                  </a:cxn>
                </a:cxnLst>
                <a:rect l="0" t="0" r="r" b="b"/>
                <a:pathLst>
                  <a:path w="158" h="158">
                    <a:moveTo>
                      <a:pt x="158" y="73"/>
                    </a:moveTo>
                    <a:cubicBezTo>
                      <a:pt x="86" y="0"/>
                      <a:pt x="86" y="0"/>
                      <a:pt x="86" y="0"/>
                    </a:cubicBezTo>
                    <a:cubicBezTo>
                      <a:pt x="85" y="51"/>
                      <a:pt x="50" y="86"/>
                      <a:pt x="0" y="87"/>
                    </a:cubicBezTo>
                    <a:cubicBezTo>
                      <a:pt x="69" y="158"/>
                      <a:pt x="69" y="158"/>
                      <a:pt x="69" y="158"/>
                    </a:cubicBezTo>
                    <a:cubicBezTo>
                      <a:pt x="71" y="107"/>
                      <a:pt x="107" y="73"/>
                      <a:pt x="158" y="73"/>
                    </a:cubicBezTo>
                    <a:close/>
                  </a:path>
                </a:pathLst>
              </a:custGeom>
              <a:solidFill>
                <a:srgbClr val="FFFFFF">
                  <a:lumMod val="75000"/>
                </a:srgbClr>
              </a:solid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62626"/>
                  </a:solidFill>
                  <a:effectLst/>
                  <a:uLnTx/>
                  <a:uFillTx/>
                  <a:latin typeface="Roboto Condensed"/>
                  <a:cs typeface="+mn-cs"/>
                </a:endParaRPr>
              </a:p>
            </p:txBody>
          </p:sp>
          <p:sp>
            <p:nvSpPr>
              <p:cNvPr id="37" name="Oval 36">
                <a:extLst>
                  <a:ext uri="{FF2B5EF4-FFF2-40B4-BE49-F238E27FC236}">
                    <a16:creationId xmlns:a16="http://schemas.microsoft.com/office/drawing/2014/main" id="{DF45BD10-2809-4128-AA21-9BC866FFD2C9}"/>
                  </a:ext>
                </a:extLst>
              </p:cNvPr>
              <p:cNvSpPr/>
              <p:nvPr/>
            </p:nvSpPr>
            <p:spPr bwMode="auto">
              <a:xfrm>
                <a:off x="5331822" y="1835025"/>
                <a:ext cx="990932" cy="990932"/>
              </a:xfrm>
              <a:prstGeom prst="ellipse">
                <a:avLst/>
              </a:prstGeom>
              <a:solidFill>
                <a:srgbClr val="FFFFFF">
                  <a:lumMod val="75000"/>
                </a:srgbClr>
              </a:solidFill>
              <a:ln w="9525">
                <a:noFill/>
                <a:round/>
                <a:headEnd/>
                <a:tailEnd/>
              </a:ln>
            </p:spPr>
            <p:txBody>
              <a:bodyPr vert="horz" wrap="squar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62626"/>
                  </a:solidFill>
                  <a:effectLst/>
                  <a:uLnTx/>
                  <a:uFillTx/>
                  <a:latin typeface="Roboto Condensed"/>
                  <a:cs typeface="+mn-cs"/>
                </a:endParaRPr>
              </a:p>
            </p:txBody>
          </p:sp>
        </p:grpSp>
        <p:sp>
          <p:nvSpPr>
            <p:cNvPr id="38" name="Oval 37">
              <a:extLst>
                <a:ext uri="{FF2B5EF4-FFF2-40B4-BE49-F238E27FC236}">
                  <a16:creationId xmlns:a16="http://schemas.microsoft.com/office/drawing/2014/main" id="{CD68BBEF-C644-46B7-8FAF-FC0EA3458901}"/>
                </a:ext>
              </a:extLst>
            </p:cNvPr>
            <p:cNvSpPr/>
            <p:nvPr/>
          </p:nvSpPr>
          <p:spPr bwMode="auto">
            <a:xfrm>
              <a:off x="6123731" y="2036644"/>
              <a:ext cx="723330" cy="723330"/>
            </a:xfrm>
            <a:prstGeom prst="ellipse">
              <a:avLst/>
            </a:prstGeom>
            <a:solidFill>
              <a:srgbClr val="0094BE"/>
            </a:solidFill>
            <a:ln w="76200">
              <a:solidFill>
                <a:srgbClr val="FFFFFF"/>
              </a:solidFill>
              <a:round/>
              <a:headEnd/>
              <a:tailEnd/>
            </a:ln>
          </p:spPr>
          <p:txBody>
            <a:bodyPr vert="horz" wrap="squar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62626"/>
                </a:solidFill>
                <a:effectLst/>
                <a:uLnTx/>
                <a:uFillTx/>
                <a:latin typeface="Roboto Condensed"/>
                <a:cs typeface="+mn-cs"/>
              </a:endParaRPr>
            </a:p>
          </p:txBody>
        </p:sp>
        <p:sp>
          <p:nvSpPr>
            <p:cNvPr id="39" name="Oval 38">
              <a:extLst>
                <a:ext uri="{FF2B5EF4-FFF2-40B4-BE49-F238E27FC236}">
                  <a16:creationId xmlns:a16="http://schemas.microsoft.com/office/drawing/2014/main" id="{1017EAE1-566C-4D1B-88C1-93C34C65A4FA}"/>
                </a:ext>
              </a:extLst>
            </p:cNvPr>
            <p:cNvSpPr/>
            <p:nvPr/>
          </p:nvSpPr>
          <p:spPr bwMode="auto">
            <a:xfrm>
              <a:off x="4252229" y="1968866"/>
              <a:ext cx="858886" cy="858887"/>
            </a:xfrm>
            <a:prstGeom prst="ellipse">
              <a:avLst/>
            </a:prstGeom>
            <a:solidFill>
              <a:srgbClr val="FCB116"/>
            </a:solidFill>
            <a:ln w="76200">
              <a:solidFill>
                <a:srgbClr val="FFFFFF"/>
              </a:solidFill>
              <a:round/>
              <a:headEnd/>
              <a:tailEnd/>
            </a:ln>
          </p:spPr>
          <p:txBody>
            <a:bodyPr vert="horz" wrap="squar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62626"/>
                </a:solidFill>
                <a:effectLst/>
                <a:uLnTx/>
                <a:uFillTx/>
                <a:latin typeface="Roboto Condensed"/>
                <a:cs typeface="+mn-cs"/>
              </a:endParaRPr>
            </a:p>
          </p:txBody>
        </p:sp>
        <p:sp>
          <p:nvSpPr>
            <p:cNvPr id="40" name="Isosceles Triangle 39">
              <a:extLst>
                <a:ext uri="{FF2B5EF4-FFF2-40B4-BE49-F238E27FC236}">
                  <a16:creationId xmlns:a16="http://schemas.microsoft.com/office/drawing/2014/main" id="{8A293E34-1904-4A36-991E-D8B75DEEF512}"/>
                </a:ext>
              </a:extLst>
            </p:cNvPr>
            <p:cNvSpPr/>
            <p:nvPr/>
          </p:nvSpPr>
          <p:spPr bwMode="auto">
            <a:xfrm rot="5400000">
              <a:off x="3320358" y="2245908"/>
              <a:ext cx="304800" cy="304800"/>
            </a:xfrm>
            <a:prstGeom prst="triangle">
              <a:avLst/>
            </a:prstGeom>
            <a:solidFill>
              <a:srgbClr val="BDD7EE"/>
            </a:solidFill>
            <a:ln w="9525">
              <a:noFill/>
              <a:round/>
              <a:headEnd/>
              <a:tailEnd/>
            </a:ln>
          </p:spPr>
          <p:txBody>
            <a:bodyPr vert="horz" wrap="squar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62626"/>
                </a:solidFill>
                <a:effectLst/>
                <a:uLnTx/>
                <a:uFillTx/>
                <a:latin typeface="Roboto Condensed"/>
                <a:cs typeface="+mn-cs"/>
              </a:endParaRPr>
            </a:p>
          </p:txBody>
        </p:sp>
        <p:sp>
          <p:nvSpPr>
            <p:cNvPr id="41" name="Isosceles Triangle 40">
              <a:extLst>
                <a:ext uri="{FF2B5EF4-FFF2-40B4-BE49-F238E27FC236}">
                  <a16:creationId xmlns:a16="http://schemas.microsoft.com/office/drawing/2014/main" id="{98876E6A-EB51-4C09-BE21-33BD634144CA}"/>
                </a:ext>
              </a:extLst>
            </p:cNvPr>
            <p:cNvSpPr/>
            <p:nvPr/>
          </p:nvSpPr>
          <p:spPr bwMode="auto">
            <a:xfrm rot="5400000">
              <a:off x="5403158" y="2271308"/>
              <a:ext cx="254000" cy="254000"/>
            </a:xfrm>
            <a:prstGeom prst="triangle">
              <a:avLst/>
            </a:prstGeom>
            <a:solidFill>
              <a:srgbClr val="BDD7EE"/>
            </a:solidFill>
            <a:ln w="9525">
              <a:noFill/>
              <a:round/>
              <a:headEnd/>
              <a:tailEnd/>
            </a:ln>
          </p:spPr>
          <p:txBody>
            <a:bodyPr vert="horz" wrap="square" lIns="91440" tIns="45720" rIns="91440" bIns="45720" numCol="1" rtlCol="0" anchor="ctr" anchorCtr="1" compatLnSpc="1">
              <a:prstTxWarp prst="textNoShape">
                <a:avLst/>
              </a:prstTxWarp>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262626"/>
                </a:solidFill>
                <a:effectLst/>
                <a:uLnTx/>
                <a:uFillTx/>
                <a:latin typeface="Roboto Condensed"/>
                <a:cs typeface="+mn-cs"/>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D8E38114-CB87-4193-BFEA-0F7A436BED6C}"/>
                    </a:ext>
                  </a:extLst>
                </p:cNvPr>
                <p:cNvSpPr txBox="1"/>
                <p:nvPr/>
              </p:nvSpPr>
              <p:spPr>
                <a:xfrm>
                  <a:off x="1195612" y="3509552"/>
                  <a:ext cx="2664296" cy="197321"/>
                </a:xfrm>
                <a:prstGeom prst="rect">
                  <a:avLst/>
                </a:prstGeom>
                <a:noFill/>
              </p:spPr>
              <p:txBody>
                <a:bodyPr wrap="square" rtlCol="0">
                  <a:spAutoFit/>
                </a:bodyPr>
                <a:lstStyle/>
                <a:p>
                  <a:pPr algn="ctr"/>
                  <a14:m>
                    <m:oMath xmlns:m="http://schemas.openxmlformats.org/officeDocument/2006/math">
                      <m:sSub>
                        <m:sSubPr>
                          <m:ctrlPr>
                            <a:rPr lang="en-IN" sz="2000" i="1" smtClean="0">
                              <a:solidFill>
                                <a:schemeClr val="tx1">
                                  <a:lumMod val="65000"/>
                                  <a:lumOff val="35000"/>
                                </a:schemeClr>
                              </a:solidFill>
                              <a:latin typeface="Cambria Math" panose="02040503050406030204" pitchFamily="18" charset="0"/>
                            </a:rPr>
                          </m:ctrlPr>
                        </m:sSubPr>
                        <m:e>
                          <m:r>
                            <a:rPr lang="en-IN" sz="2000" b="0" i="1" smtClean="0">
                              <a:solidFill>
                                <a:schemeClr val="tx1">
                                  <a:lumMod val="65000"/>
                                  <a:lumOff val="35000"/>
                                </a:schemeClr>
                              </a:solidFill>
                              <a:latin typeface="Cambria Math" panose="02040503050406030204" pitchFamily="18" charset="0"/>
                            </a:rPr>
                            <m:t>𝐹</m:t>
                          </m:r>
                        </m:e>
                        <m:sub>
                          <m:r>
                            <a:rPr lang="en-IN" sz="2000" b="0" i="1" smtClean="0">
                              <a:solidFill>
                                <a:schemeClr val="tx1">
                                  <a:lumMod val="65000"/>
                                  <a:lumOff val="35000"/>
                                </a:schemeClr>
                              </a:solidFill>
                              <a:latin typeface="Cambria Math" panose="02040503050406030204" pitchFamily="18" charset="0"/>
                            </a:rPr>
                            <m:t>1</m:t>
                          </m:r>
                        </m:sub>
                      </m:sSub>
                    </m:oMath>
                  </a14:m>
                  <a:r>
                    <a:rPr lang="en-IN" sz="2000" dirty="0">
                      <a:solidFill>
                        <a:schemeClr val="tx1">
                          <a:lumMod val="65000"/>
                          <a:lumOff val="35000"/>
                        </a:schemeClr>
                      </a:solidFill>
                      <a:latin typeface="Open Sans" panose="020B0606030504020204"/>
                    </a:rPr>
                    <a:t>, </a:t>
                  </a:r>
                  <a14:m>
                    <m:oMath xmlns:m="http://schemas.openxmlformats.org/officeDocument/2006/math">
                      <m:sSub>
                        <m:sSubPr>
                          <m:ctrlPr>
                            <a:rPr lang="en-IN"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𝐹</m:t>
                          </m:r>
                        </m:e>
                        <m:sub>
                          <m:r>
                            <a:rPr lang="en-IN" sz="2000" b="0" i="1" smtClean="0">
                              <a:solidFill>
                                <a:schemeClr val="tx1">
                                  <a:lumMod val="65000"/>
                                  <a:lumOff val="35000"/>
                                </a:schemeClr>
                              </a:solidFill>
                              <a:latin typeface="Cambria Math" panose="02040503050406030204" pitchFamily="18" charset="0"/>
                            </a:rPr>
                            <m:t>2</m:t>
                          </m:r>
                        </m:sub>
                      </m:sSub>
                    </m:oMath>
                  </a14:m>
                  <a:r>
                    <a:rPr lang="en-IN" sz="2000" dirty="0">
                      <a:solidFill>
                        <a:schemeClr val="tx1">
                          <a:lumMod val="65000"/>
                          <a:lumOff val="35000"/>
                        </a:schemeClr>
                      </a:solidFill>
                      <a:latin typeface="Open Sans" panose="020B0606030504020204"/>
                    </a:rPr>
                    <a:t>, </a:t>
                  </a:r>
                  <a14:m>
                    <m:oMath xmlns:m="http://schemas.openxmlformats.org/officeDocument/2006/math">
                      <m:sSub>
                        <m:sSubPr>
                          <m:ctrlPr>
                            <a:rPr lang="en-IN"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𝐹</m:t>
                          </m:r>
                        </m:e>
                        <m:sub>
                          <m:r>
                            <a:rPr lang="en-IN" sz="2000" b="0" i="1" smtClean="0">
                              <a:solidFill>
                                <a:schemeClr val="tx1">
                                  <a:lumMod val="65000"/>
                                  <a:lumOff val="35000"/>
                                </a:schemeClr>
                              </a:solidFill>
                              <a:latin typeface="Cambria Math" panose="02040503050406030204" pitchFamily="18" charset="0"/>
                            </a:rPr>
                            <m:t>3</m:t>
                          </m:r>
                        </m:sub>
                      </m:sSub>
                    </m:oMath>
                  </a14:m>
                  <a:r>
                    <a:rPr lang="en-IN" sz="2000" dirty="0">
                      <a:solidFill>
                        <a:schemeClr val="tx1">
                          <a:lumMod val="65000"/>
                          <a:lumOff val="35000"/>
                        </a:schemeClr>
                      </a:solidFill>
                      <a:latin typeface="Open Sans" panose="020B0606030504020204"/>
                    </a:rPr>
                    <a:t>, …., </a:t>
                  </a:r>
                  <a14:m>
                    <m:oMath xmlns:m="http://schemas.openxmlformats.org/officeDocument/2006/math">
                      <m:sSub>
                        <m:sSubPr>
                          <m:ctrlPr>
                            <a:rPr lang="en-IN"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𝐹</m:t>
                          </m:r>
                        </m:e>
                        <m:sub>
                          <m:r>
                            <a:rPr lang="en-IN" sz="2000" b="0" i="1" smtClean="0">
                              <a:solidFill>
                                <a:schemeClr val="tx1">
                                  <a:lumMod val="65000"/>
                                  <a:lumOff val="35000"/>
                                </a:schemeClr>
                              </a:solidFill>
                              <a:latin typeface="Cambria Math" panose="02040503050406030204" pitchFamily="18" charset="0"/>
                            </a:rPr>
                            <m:t>𝑘</m:t>
                          </m:r>
                        </m:sub>
                      </m:sSub>
                    </m:oMath>
                  </a14:m>
                  <a:endParaRPr lang="en-IN" sz="2000" dirty="0">
                    <a:solidFill>
                      <a:schemeClr val="tx1">
                        <a:lumMod val="65000"/>
                        <a:lumOff val="35000"/>
                      </a:schemeClr>
                    </a:solidFill>
                    <a:latin typeface="Open Sans" panose="020B0606030504020204"/>
                  </a:endParaRPr>
                </a:p>
              </p:txBody>
            </p:sp>
          </mc:Choice>
          <mc:Fallback xmlns="">
            <p:sp>
              <p:nvSpPr>
                <p:cNvPr id="45" name="TextBox 44">
                  <a:extLst>
                    <a:ext uri="{FF2B5EF4-FFF2-40B4-BE49-F238E27FC236}">
                      <a16:creationId xmlns:a16="http://schemas.microsoft.com/office/drawing/2014/main" id="{D8E38114-CB87-4193-BFEA-0F7A436BED6C}"/>
                    </a:ext>
                  </a:extLst>
                </p:cNvPr>
                <p:cNvSpPr txBox="1">
                  <a:spLocks noRot="1" noChangeAspect="1" noMove="1" noResize="1" noEditPoints="1" noAdjustHandles="1" noChangeArrowheads="1" noChangeShapeType="1" noTextEdit="1"/>
                </p:cNvSpPr>
                <p:nvPr/>
              </p:nvSpPr>
              <p:spPr>
                <a:xfrm>
                  <a:off x="1195612" y="3509552"/>
                  <a:ext cx="2664296" cy="197321"/>
                </a:xfrm>
                <a:prstGeom prst="rect">
                  <a:avLst/>
                </a:prstGeom>
                <a:blipFill>
                  <a:blip r:embed="rId4"/>
                  <a:stretch>
                    <a:fillRect t="-6061" b="-2727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3B0CF6C-5294-44DD-B546-4807222E62B5}"/>
                    </a:ext>
                  </a:extLst>
                </p:cNvPr>
                <p:cNvSpPr txBox="1"/>
                <p:nvPr/>
              </p:nvSpPr>
              <p:spPr>
                <a:xfrm>
                  <a:off x="3748503" y="3457910"/>
                  <a:ext cx="1863864" cy="349106"/>
                </a:xfrm>
                <a:prstGeom prst="rect">
                  <a:avLst/>
                </a:prstGeom>
                <a:noFill/>
              </p:spPr>
              <p:txBody>
                <a:bodyPr wrap="square" rtlCol="0">
                  <a:spAutoFit/>
                </a:bodyPr>
                <a:lstStyle/>
                <a:p>
                  <a:pPr algn="ctr"/>
                  <a:r>
                    <a:rPr lang="en-IN" sz="2000" dirty="0">
                      <a:solidFill>
                        <a:schemeClr val="tx1">
                          <a:lumMod val="65000"/>
                          <a:lumOff val="35000"/>
                        </a:schemeClr>
                      </a:solidFill>
                      <a:latin typeface="Open Sans" panose="020B0606030504020204"/>
                    </a:rPr>
                    <a:t>  Var(</a:t>
                  </a:r>
                  <a14:m>
                    <m:oMath xmlns:m="http://schemas.openxmlformats.org/officeDocument/2006/math">
                      <m:sSub>
                        <m:sSubPr>
                          <m:ctrlPr>
                            <a:rPr lang="en-IN"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𝐹</m:t>
                          </m:r>
                        </m:e>
                        <m:sub>
                          <m:r>
                            <a:rPr lang="en-IN" sz="2000" i="1">
                              <a:solidFill>
                                <a:schemeClr val="tx1">
                                  <a:lumMod val="65000"/>
                                  <a:lumOff val="35000"/>
                                </a:schemeClr>
                              </a:solidFill>
                              <a:latin typeface="Cambria Math" panose="02040503050406030204" pitchFamily="18" charset="0"/>
                            </a:rPr>
                            <m:t>1</m:t>
                          </m:r>
                        </m:sub>
                      </m:sSub>
                    </m:oMath>
                  </a14:m>
                  <a:r>
                    <a:rPr lang="en-IN" sz="2000" dirty="0">
                      <a:solidFill>
                        <a:schemeClr val="tx1">
                          <a:lumMod val="65000"/>
                          <a:lumOff val="35000"/>
                        </a:schemeClr>
                      </a:solidFill>
                      <a:latin typeface="Open Sans" panose="020B0606030504020204"/>
                    </a:rPr>
                    <a:t>) &gt; Var(</a:t>
                  </a:r>
                  <a14:m>
                    <m:oMath xmlns:m="http://schemas.openxmlformats.org/officeDocument/2006/math">
                      <m:sSub>
                        <m:sSubPr>
                          <m:ctrlPr>
                            <a:rPr lang="en-IN"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𝐹</m:t>
                          </m:r>
                        </m:e>
                        <m:sub>
                          <m:r>
                            <a:rPr lang="en-IN" sz="2000" b="0" i="1" smtClean="0">
                              <a:solidFill>
                                <a:schemeClr val="tx1">
                                  <a:lumMod val="65000"/>
                                  <a:lumOff val="35000"/>
                                </a:schemeClr>
                              </a:solidFill>
                              <a:latin typeface="Cambria Math" panose="02040503050406030204" pitchFamily="18" charset="0"/>
                            </a:rPr>
                            <m:t>2</m:t>
                          </m:r>
                        </m:sub>
                      </m:sSub>
                    </m:oMath>
                  </a14:m>
                  <a:r>
                    <a:rPr lang="en-IN" sz="2000" dirty="0">
                      <a:solidFill>
                        <a:schemeClr val="tx1">
                          <a:lumMod val="65000"/>
                          <a:lumOff val="35000"/>
                        </a:schemeClr>
                      </a:solidFill>
                      <a:latin typeface="Open Sans" panose="020B0606030504020204"/>
                    </a:rPr>
                    <a:t>) &gt; Var(</a:t>
                  </a:r>
                  <a14:m>
                    <m:oMath xmlns:m="http://schemas.openxmlformats.org/officeDocument/2006/math">
                      <m:sSub>
                        <m:sSubPr>
                          <m:ctrlPr>
                            <a:rPr lang="en-IN"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𝐹</m:t>
                          </m:r>
                        </m:e>
                        <m:sub>
                          <m:r>
                            <a:rPr lang="en-IN" sz="2000" b="0" i="1" smtClean="0">
                              <a:solidFill>
                                <a:schemeClr val="tx1">
                                  <a:lumMod val="65000"/>
                                  <a:lumOff val="35000"/>
                                </a:schemeClr>
                              </a:solidFill>
                              <a:latin typeface="Cambria Math" panose="02040503050406030204" pitchFamily="18" charset="0"/>
                            </a:rPr>
                            <m:t>3</m:t>
                          </m:r>
                        </m:sub>
                      </m:sSub>
                    </m:oMath>
                  </a14:m>
                  <a:r>
                    <a:rPr lang="en-IN" sz="2000" dirty="0">
                      <a:solidFill>
                        <a:schemeClr val="tx1">
                          <a:lumMod val="65000"/>
                          <a:lumOff val="35000"/>
                        </a:schemeClr>
                      </a:solidFill>
                      <a:latin typeface="Open Sans" panose="020B0606030504020204"/>
                    </a:rPr>
                    <a:t>) &gt; Var(</a:t>
                  </a:r>
                  <a14:m>
                    <m:oMath xmlns:m="http://schemas.openxmlformats.org/officeDocument/2006/math">
                      <m:sSub>
                        <m:sSubPr>
                          <m:ctrlPr>
                            <a:rPr lang="en-IN"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𝐹</m:t>
                          </m:r>
                        </m:e>
                        <m:sub>
                          <m:r>
                            <a:rPr lang="en-IN" sz="2000" b="0" i="1" smtClean="0">
                              <a:solidFill>
                                <a:schemeClr val="tx1">
                                  <a:lumMod val="65000"/>
                                  <a:lumOff val="35000"/>
                                </a:schemeClr>
                              </a:solidFill>
                              <a:latin typeface="Cambria Math" panose="02040503050406030204" pitchFamily="18" charset="0"/>
                            </a:rPr>
                            <m:t>𝑘</m:t>
                          </m:r>
                        </m:sub>
                      </m:sSub>
                    </m:oMath>
                  </a14:m>
                  <a:r>
                    <a:rPr lang="en-IN" sz="2000" dirty="0">
                      <a:solidFill>
                        <a:schemeClr val="tx1">
                          <a:lumMod val="65000"/>
                          <a:lumOff val="35000"/>
                        </a:schemeClr>
                      </a:solidFill>
                      <a:latin typeface="Open Sans" panose="020B0606030504020204"/>
                    </a:rPr>
                    <a:t>)</a:t>
                  </a:r>
                </a:p>
              </p:txBody>
            </p:sp>
          </mc:Choice>
          <mc:Fallback xmlns="">
            <p:sp>
              <p:nvSpPr>
                <p:cNvPr id="46" name="TextBox 45">
                  <a:extLst>
                    <a:ext uri="{FF2B5EF4-FFF2-40B4-BE49-F238E27FC236}">
                      <a16:creationId xmlns:a16="http://schemas.microsoft.com/office/drawing/2014/main" id="{03B0CF6C-5294-44DD-B546-4807222E62B5}"/>
                    </a:ext>
                  </a:extLst>
                </p:cNvPr>
                <p:cNvSpPr txBox="1">
                  <a:spLocks noRot="1" noChangeAspect="1" noMove="1" noResize="1" noEditPoints="1" noAdjustHandles="1" noChangeArrowheads="1" noChangeShapeType="1" noTextEdit="1"/>
                </p:cNvSpPr>
                <p:nvPr/>
              </p:nvSpPr>
              <p:spPr>
                <a:xfrm>
                  <a:off x="3748503" y="3457910"/>
                  <a:ext cx="1863864" cy="349106"/>
                </a:xfrm>
                <a:prstGeom prst="rect">
                  <a:avLst/>
                </a:prstGeom>
                <a:blipFill>
                  <a:blip r:embed="rId5"/>
                  <a:stretch>
                    <a:fillRect t="-3448" b="-15517"/>
                  </a:stretch>
                </a:blipFill>
              </p:spPr>
              <p:txBody>
                <a:bodyPr/>
                <a:lstStyle/>
                <a:p>
                  <a:r>
                    <a:rPr lang="en-IN">
                      <a:noFill/>
                    </a:rPr>
                    <a:t> </a:t>
                  </a:r>
                </a:p>
              </p:txBody>
            </p:sp>
          </mc:Fallback>
        </mc:AlternateContent>
        <p:sp>
          <p:nvSpPr>
            <p:cNvPr id="47" name="TextBox 46">
              <a:extLst>
                <a:ext uri="{FF2B5EF4-FFF2-40B4-BE49-F238E27FC236}">
                  <a16:creationId xmlns:a16="http://schemas.microsoft.com/office/drawing/2014/main" id="{F4958674-3086-4F9D-8177-328A2B0CBF06}"/>
                </a:ext>
              </a:extLst>
            </p:cNvPr>
            <p:cNvSpPr txBox="1"/>
            <p:nvPr/>
          </p:nvSpPr>
          <p:spPr>
            <a:xfrm>
              <a:off x="5657158" y="3457910"/>
              <a:ext cx="2291230" cy="349106"/>
            </a:xfrm>
            <a:prstGeom prst="rect">
              <a:avLst/>
            </a:prstGeom>
            <a:noFill/>
          </p:spPr>
          <p:txBody>
            <a:bodyPr wrap="square" rtlCol="0">
              <a:spAutoFit/>
            </a:bodyPr>
            <a:lstStyle/>
            <a:p>
              <a:pPr algn="ctr"/>
              <a:r>
                <a:rPr lang="en-IN" sz="2000" dirty="0">
                  <a:solidFill>
                    <a:schemeClr val="tx1">
                      <a:lumMod val="65000"/>
                      <a:lumOff val="35000"/>
                    </a:schemeClr>
                  </a:solidFill>
                  <a:latin typeface="Open Sans" panose="020B0606030504020204"/>
                </a:rPr>
                <a:t>Eigenvalue 1 &gt; Eigenvalue 2 &gt; Eigenvalue 3 &gt; Eigenvalue k</a:t>
              </a:r>
            </a:p>
          </p:txBody>
        </p:sp>
      </p:grpSp>
    </p:spTree>
    <p:extLst>
      <p:ext uri="{BB962C8B-B14F-4D97-AF65-F5344CB8AC3E}">
        <p14:creationId xmlns:p14="http://schemas.microsoft.com/office/powerpoint/2010/main" val="37322346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Assisted Practice</a:t>
            </a:r>
            <a:endParaRPr dirty="0"/>
          </a:p>
        </p:txBody>
      </p:sp>
      <p:sp>
        <p:nvSpPr>
          <p:cNvPr id="388" name="Google Shape;388;p25"/>
          <p:cNvSpPr txBox="1">
            <a:spLocks noGrp="1"/>
          </p:cNvSpPr>
          <p:nvPr>
            <p:ph type="body" idx="2"/>
          </p:nvPr>
        </p:nvSpPr>
        <p:spPr>
          <a:xfrm>
            <a:off x="926743" y="2380588"/>
            <a:ext cx="15192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US" sz="2800" b="0" i="0" u="none" strike="noStrike" cap="none" dirty="0">
                <a:solidFill>
                  <a:srgbClr val="3F3F3F"/>
                </a:solidFill>
                <a:latin typeface="Open Sans SemiBold"/>
                <a:ea typeface="Open Sans SemiBold"/>
                <a:cs typeface="Open Sans SemiBold"/>
                <a:sym typeface="Open Sans SemiBold"/>
              </a:rPr>
              <a:t>Factor Analysis										</a:t>
            </a:r>
            <a:endParaRPr dirty="0"/>
          </a:p>
        </p:txBody>
      </p:sp>
      <p:sp>
        <p:nvSpPr>
          <p:cNvPr id="389" name="Google Shape;389;p25"/>
          <p:cNvSpPr/>
          <p:nvPr/>
        </p:nvSpPr>
        <p:spPr>
          <a:xfrm>
            <a:off x="951457" y="3670642"/>
            <a:ext cx="12378950" cy="3243114"/>
          </a:xfrm>
          <a:prstGeom prst="rect">
            <a:avLst/>
          </a:prstGeom>
          <a:noFill/>
          <a:ln>
            <a:noFill/>
          </a:ln>
        </p:spPr>
        <p:txBody>
          <a:bodyPr spcFirstLastPara="1" wrap="square" lIns="91425" tIns="45700" rIns="91425" bIns="45700" anchor="t" anchorCtr="0">
            <a:noAutofit/>
          </a:bodyPr>
          <a:lstStyle/>
          <a:p>
            <a:pPr defTabSz="914400">
              <a:buClr>
                <a:srgbClr val="000000"/>
              </a:buCl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US" sz="2000" dirty="0">
                <a:solidFill>
                  <a:prstClr val="black">
                    <a:lumMod val="65000"/>
                    <a:lumOff val="35000"/>
                  </a:prstClr>
                </a:solidFill>
                <a:latin typeface="Open Sans" panose="020B0606030504020204"/>
              </a:rPr>
              <a:t>The dataset you are going to use in this practice is the famous Iris data set. The dataset consists of 150 records of Iris plant with four features: “sepal-length”, “sepal-width”, “petal-length”, and “petal-width”. All the features are numeric. The records have been classified into one of the three classes, that is, “Iris-</a:t>
            </a:r>
            <a:r>
              <a:rPr lang="en-US" sz="2000" dirty="0" err="1">
                <a:solidFill>
                  <a:prstClr val="black">
                    <a:lumMod val="65000"/>
                    <a:lumOff val="35000"/>
                  </a:prstClr>
                </a:solidFill>
                <a:latin typeface="Open Sans" panose="020B0606030504020204"/>
              </a:rPr>
              <a:t>setosa</a:t>
            </a:r>
            <a:r>
              <a:rPr lang="en-US" sz="2000" dirty="0">
                <a:solidFill>
                  <a:prstClr val="black">
                    <a:lumMod val="65000"/>
                    <a:lumOff val="35000"/>
                  </a:prstClr>
                </a:solidFill>
                <a:latin typeface="Open Sans" panose="020B0606030504020204"/>
              </a:rPr>
              <a:t>”, “Iris-versicolor”, or “Iris-</a:t>
            </a:r>
            <a:r>
              <a:rPr lang="en-US" sz="2000" dirty="0" err="1">
                <a:solidFill>
                  <a:prstClr val="black">
                    <a:lumMod val="65000"/>
                    <a:lumOff val="35000"/>
                  </a:prstClr>
                </a:solidFill>
                <a:latin typeface="Open Sans" panose="020B0606030504020204"/>
              </a:rPr>
              <a:t>verginica</a:t>
            </a:r>
            <a:r>
              <a:rPr lang="en-US" sz="2000" dirty="0">
                <a:solidFill>
                  <a:prstClr val="black">
                    <a:lumMod val="65000"/>
                    <a:lumOff val="35000"/>
                  </a:prstClr>
                </a:solidFill>
                <a:latin typeface="Open Sans" panose="020B0606030504020204"/>
              </a:rPr>
              <a:t>”.</a:t>
            </a:r>
          </a:p>
          <a:p>
            <a:pPr defTabSz="914400">
              <a:buClr>
                <a:srgbClr val="000000"/>
              </a:buClr>
            </a:pPr>
            <a:endParaRPr lang="en-US" sz="2000" dirty="0">
              <a:solidFill>
                <a:prstClr val="black">
                  <a:lumMod val="65000"/>
                  <a:lumOff val="35000"/>
                </a:prstClr>
              </a:solidFill>
              <a:latin typeface="Open Sans" panose="020B0606030504020204"/>
              <a:sym typeface="Open Sans"/>
            </a:endParaRPr>
          </a:p>
          <a:p>
            <a:pPr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p>
          <a:p>
            <a:pPr marL="342900" indent="-342900" defTabSz="914400">
              <a:buClr>
                <a:srgbClr val="000000"/>
              </a:buClr>
              <a:buFont typeface="Arial" panose="020B0604020202020204" pitchFamily="34" charset="0"/>
              <a:buChar char="•"/>
              <a:defRPr/>
            </a:pPr>
            <a:r>
              <a:rPr lang="en-US" sz="2000" dirty="0">
                <a:solidFill>
                  <a:prstClr val="black">
                    <a:lumMod val="65000"/>
                    <a:lumOff val="35000"/>
                  </a:prstClr>
                </a:solidFill>
                <a:latin typeface="Open Sans" panose="020B0606030504020204"/>
              </a:rPr>
              <a:t>Train the models on original number of features</a:t>
            </a:r>
          </a:p>
          <a:p>
            <a:pPr marL="342900" indent="-342900" defTabSz="914400">
              <a:buClr>
                <a:srgbClr val="000000"/>
              </a:buClr>
              <a:buFont typeface="Arial" panose="020B0604020202020204" pitchFamily="34" charset="0"/>
              <a:buChar char="•"/>
              <a:defRPr/>
            </a:pPr>
            <a:r>
              <a:rPr lang="en-US" sz="2000" dirty="0">
                <a:solidFill>
                  <a:prstClr val="black">
                    <a:lumMod val="65000"/>
                    <a:lumOff val="35000"/>
                  </a:prstClr>
                </a:solidFill>
                <a:latin typeface="Open Sans" panose="020B0606030504020204"/>
              </a:rPr>
              <a:t>Reduce the number of variables by merging correlated variables</a:t>
            </a:r>
          </a:p>
          <a:p>
            <a:pPr marL="342900" indent="-342900" defTabSz="914400">
              <a:buClr>
                <a:srgbClr val="000000"/>
              </a:buClr>
              <a:buFont typeface="Arial" panose="020B0604020202020204" pitchFamily="34" charset="0"/>
              <a:buChar char="•"/>
              <a:defRPr/>
            </a:pPr>
            <a:r>
              <a:rPr lang="en-US" sz="2000" dirty="0">
                <a:solidFill>
                  <a:prstClr val="black">
                    <a:lumMod val="65000"/>
                    <a:lumOff val="35000"/>
                  </a:prstClr>
                </a:solidFill>
                <a:latin typeface="Open Sans" panose="020B0606030504020204"/>
              </a:rPr>
              <a:t>Extract the most important features from the dataset that are responsible for maximum variance in the output.</a:t>
            </a:r>
          </a:p>
          <a:p>
            <a:pPr defTabSz="914400">
              <a:buClr>
                <a:srgbClr val="000000"/>
              </a:buClr>
              <a:defRPr/>
            </a:pPr>
            <a:endParaRPr lang="en-US" sz="2000" dirty="0">
              <a:solidFill>
                <a:prstClr val="black">
                  <a:lumMod val="65000"/>
                  <a:lumOff val="35000"/>
                </a:prstClr>
              </a:solidFill>
              <a:latin typeface="Open Sans" panose="020B0606030504020204"/>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sz="2000" dirty="0">
                <a:solidFill>
                  <a:prstClr val="black">
                    <a:lumMod val="65000"/>
                    <a:lumOff val="35000"/>
                  </a:prstClr>
                </a:solidFill>
                <a:latin typeface="Open Sans" panose="020B0606030504020204"/>
              </a:rPr>
              <a:t>Click on the Labs tab on the left side panel of the LMS. Copy or note the username and password that are generated. Click on the Launch Lab button. On the page that appears, enter the username and password in the respective fields, and click Login.</a:t>
            </a:r>
            <a:endParaRPr lang="en-US" sz="2000" dirty="0">
              <a:solidFill>
                <a:prstClr val="black">
                  <a:lumMod val="65000"/>
                  <a:lumOff val="35000"/>
                </a:prstClr>
              </a:solidFill>
              <a:latin typeface="Open Sans" panose="020B0606030504020204"/>
              <a:sym typeface="Arial"/>
            </a:endParaRPr>
          </a:p>
        </p:txBody>
      </p:sp>
      <p:sp>
        <p:nvSpPr>
          <p:cNvPr id="2" name="Rectangle 1">
            <a:extLst>
              <a:ext uri="{FF2B5EF4-FFF2-40B4-BE49-F238E27FC236}">
                <a16:creationId xmlns:a16="http://schemas.microsoft.com/office/drawing/2014/main" id="{611B36CD-C4BA-4607-ABAB-960FF5EFB786}"/>
              </a:ext>
            </a:extLst>
          </p:cNvPr>
          <p:cNvSpPr/>
          <p:nvPr/>
        </p:nvSpPr>
        <p:spPr>
          <a:xfrm>
            <a:off x="12416006" y="2435987"/>
            <a:ext cx="3062057" cy="523220"/>
          </a:xfrm>
          <a:prstGeom prst="rect">
            <a:avLst/>
          </a:prstGeom>
        </p:spPr>
        <p:txBody>
          <a:bodyPr wrap="none">
            <a:spAutoFit/>
          </a:bodyPr>
          <a:lstStyle/>
          <a:p>
            <a:r>
              <a:rPr lang="en-US" sz="2800" dirty="0">
                <a:solidFill>
                  <a:srgbClr val="3F3F3F"/>
                </a:solidFill>
                <a:latin typeface="Open Sans SemiBold"/>
                <a:ea typeface="Open Sans SemiBold"/>
                <a:cs typeface="Open Sans SemiBold"/>
                <a:sym typeface="Open Sans SemiBold"/>
              </a:rPr>
              <a:t>Duration: 15 mins.</a:t>
            </a:r>
            <a:endParaRPr lang="en-IN" sz="2800" dirty="0"/>
          </a:p>
        </p:txBody>
      </p:sp>
    </p:spTree>
    <p:extLst>
      <p:ext uri="{BB962C8B-B14F-4D97-AF65-F5344CB8AC3E}">
        <p14:creationId xmlns:p14="http://schemas.microsoft.com/office/powerpoint/2010/main" val="20362478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EE13AD6-4F82-4CEE-8115-C5A661E915C2}"/>
              </a:ext>
            </a:extLst>
          </p:cNvPr>
          <p:cNvSpPr>
            <a:spLocks noGrp="1"/>
          </p:cNvSpPr>
          <p:nvPr>
            <p:ph type="body" idx="1"/>
          </p:nvPr>
        </p:nvSpPr>
        <p:spPr>
          <a:xfrm>
            <a:off x="5180590" y="1871870"/>
            <a:ext cx="8946988" cy="586248"/>
          </a:xfrm>
        </p:spPr>
        <p:txBody>
          <a:bodyPr/>
          <a:lstStyle/>
          <a:p>
            <a:r>
              <a:rPr lang="en-IN" dirty="0"/>
              <a:t>Factor Analysis</a:t>
            </a:r>
          </a:p>
        </p:txBody>
      </p:sp>
      <p:sp>
        <p:nvSpPr>
          <p:cNvPr id="3" name="Text Placeholder 2">
            <a:extLst>
              <a:ext uri="{FF2B5EF4-FFF2-40B4-BE49-F238E27FC236}">
                <a16:creationId xmlns:a16="http://schemas.microsoft.com/office/drawing/2014/main" id="{328CD1A1-96A7-4395-A286-21A0F272ADC6}"/>
              </a:ext>
            </a:extLst>
          </p:cNvPr>
          <p:cNvSpPr>
            <a:spLocks noGrp="1"/>
          </p:cNvSpPr>
          <p:nvPr>
            <p:ph type="body" idx="2"/>
          </p:nvPr>
        </p:nvSpPr>
        <p:spPr>
          <a:xfrm>
            <a:off x="5180590" y="2715137"/>
            <a:ext cx="8946988" cy="586248"/>
          </a:xfrm>
        </p:spPr>
        <p:txBody>
          <a:bodyPr/>
          <a:lstStyle/>
          <a:p>
            <a:r>
              <a:rPr lang="en-IN" dirty="0"/>
              <a:t>PCA</a:t>
            </a:r>
          </a:p>
        </p:txBody>
      </p:sp>
      <p:sp>
        <p:nvSpPr>
          <p:cNvPr id="4" name="Text Placeholder 3">
            <a:extLst>
              <a:ext uri="{FF2B5EF4-FFF2-40B4-BE49-F238E27FC236}">
                <a16:creationId xmlns:a16="http://schemas.microsoft.com/office/drawing/2014/main" id="{AFD94940-CC3E-4D14-9149-5AA614D60FFE}"/>
              </a:ext>
            </a:extLst>
          </p:cNvPr>
          <p:cNvSpPr>
            <a:spLocks noGrp="1"/>
          </p:cNvSpPr>
          <p:nvPr>
            <p:ph type="body" idx="3"/>
          </p:nvPr>
        </p:nvSpPr>
        <p:spPr>
          <a:xfrm>
            <a:off x="5180590" y="3558403"/>
            <a:ext cx="8946988" cy="586248"/>
          </a:xfrm>
        </p:spPr>
        <p:txBody>
          <a:bodyPr/>
          <a:lstStyle/>
          <a:p>
            <a:r>
              <a:rPr lang="en-IN" dirty="0"/>
              <a:t>LDA</a:t>
            </a:r>
          </a:p>
        </p:txBody>
      </p:sp>
      <p:sp>
        <p:nvSpPr>
          <p:cNvPr id="5" name="Text Placeholder 4">
            <a:extLst>
              <a:ext uri="{FF2B5EF4-FFF2-40B4-BE49-F238E27FC236}">
                <a16:creationId xmlns:a16="http://schemas.microsoft.com/office/drawing/2014/main" id="{A793E044-A4BC-49FA-BC4F-60560B9B370C}"/>
              </a:ext>
            </a:extLst>
          </p:cNvPr>
          <p:cNvSpPr>
            <a:spLocks noGrp="1"/>
          </p:cNvSpPr>
          <p:nvPr>
            <p:ph type="body" idx="4"/>
          </p:nvPr>
        </p:nvSpPr>
        <p:spPr>
          <a:xfrm>
            <a:off x="5180590" y="4401669"/>
            <a:ext cx="8946988" cy="586248"/>
          </a:xfrm>
        </p:spPr>
        <p:txBody>
          <a:bodyPr/>
          <a:lstStyle/>
          <a:p>
            <a:r>
              <a:rPr lang="en-IN" dirty="0"/>
              <a:t>PCA, LDA in Python</a:t>
            </a:r>
          </a:p>
        </p:txBody>
      </p:sp>
      <p:pic>
        <p:nvPicPr>
          <p:cNvPr id="6" name="Shape 353">
            <a:extLst>
              <a:ext uri="{FF2B5EF4-FFF2-40B4-BE49-F238E27FC236}">
                <a16:creationId xmlns:a16="http://schemas.microsoft.com/office/drawing/2014/main" id="{2F653527-DF32-42B2-B0E5-F5BAB0E962E5}"/>
              </a:ext>
            </a:extLst>
          </p:cNvPr>
          <p:cNvPicPr preferRelativeResize="0"/>
          <p:nvPr/>
        </p:nvPicPr>
        <p:blipFill rotWithShape="1">
          <a:blip r:embed="rId2">
            <a:alphaModFix/>
          </a:blip>
          <a:srcRect l="19927" t="20892" r="25876" b="23651"/>
          <a:stretch/>
        </p:blipFill>
        <p:spPr>
          <a:xfrm>
            <a:off x="4330205" y="2817173"/>
            <a:ext cx="457414" cy="457200"/>
          </a:xfrm>
          <a:prstGeom prst="rect">
            <a:avLst/>
          </a:prstGeom>
          <a:noFill/>
          <a:ln>
            <a:noFill/>
          </a:ln>
        </p:spPr>
      </p:pic>
      <p:pic>
        <p:nvPicPr>
          <p:cNvPr id="7" name="Shape 356">
            <a:extLst>
              <a:ext uri="{FF2B5EF4-FFF2-40B4-BE49-F238E27FC236}">
                <a16:creationId xmlns:a16="http://schemas.microsoft.com/office/drawing/2014/main" id="{4D99AA3F-77F2-4996-B656-7486C7251C78}"/>
              </a:ext>
            </a:extLst>
          </p:cNvPr>
          <p:cNvPicPr preferRelativeResize="0"/>
          <p:nvPr/>
        </p:nvPicPr>
        <p:blipFill rotWithShape="1">
          <a:blip r:embed="rId2">
            <a:alphaModFix/>
          </a:blip>
          <a:srcRect l="19927" t="20892" r="25876" b="23651"/>
          <a:stretch/>
        </p:blipFill>
        <p:spPr>
          <a:xfrm>
            <a:off x="4330204" y="2020520"/>
            <a:ext cx="457414" cy="457200"/>
          </a:xfrm>
          <a:prstGeom prst="rect">
            <a:avLst/>
          </a:prstGeom>
          <a:noFill/>
          <a:ln>
            <a:noFill/>
          </a:ln>
        </p:spPr>
      </p:pic>
      <p:pic>
        <p:nvPicPr>
          <p:cNvPr id="8" name="Shape 353">
            <a:extLst>
              <a:ext uri="{FF2B5EF4-FFF2-40B4-BE49-F238E27FC236}">
                <a16:creationId xmlns:a16="http://schemas.microsoft.com/office/drawing/2014/main" id="{0F7616C9-9E3C-4BD3-90F1-9A5668D116D7}"/>
              </a:ext>
            </a:extLst>
          </p:cNvPr>
          <p:cNvPicPr preferRelativeResize="0"/>
          <p:nvPr/>
        </p:nvPicPr>
        <p:blipFill rotWithShape="1">
          <a:blip r:embed="rId2">
            <a:alphaModFix/>
          </a:blip>
          <a:srcRect l="19927" t="20892" r="25876" b="23651"/>
          <a:stretch/>
        </p:blipFill>
        <p:spPr>
          <a:xfrm>
            <a:off x="4330204" y="4414551"/>
            <a:ext cx="457414" cy="457200"/>
          </a:xfrm>
          <a:prstGeom prst="rect">
            <a:avLst/>
          </a:prstGeom>
          <a:noFill/>
          <a:ln>
            <a:noFill/>
          </a:ln>
        </p:spPr>
      </p:pic>
      <p:pic>
        <p:nvPicPr>
          <p:cNvPr id="9" name="Shape 356">
            <a:extLst>
              <a:ext uri="{FF2B5EF4-FFF2-40B4-BE49-F238E27FC236}">
                <a16:creationId xmlns:a16="http://schemas.microsoft.com/office/drawing/2014/main" id="{B59A56E9-17A5-4FF5-BE09-6DE5CB10AA3A}"/>
              </a:ext>
            </a:extLst>
          </p:cNvPr>
          <p:cNvPicPr preferRelativeResize="0"/>
          <p:nvPr/>
        </p:nvPicPr>
        <p:blipFill rotWithShape="1">
          <a:blip r:embed="rId2">
            <a:alphaModFix/>
          </a:blip>
          <a:srcRect l="19927" t="20892" r="25876" b="23651"/>
          <a:stretch/>
        </p:blipFill>
        <p:spPr>
          <a:xfrm>
            <a:off x="4330203" y="3617898"/>
            <a:ext cx="457414" cy="457200"/>
          </a:xfrm>
          <a:prstGeom prst="rect">
            <a:avLst/>
          </a:prstGeom>
          <a:noFill/>
          <a:ln>
            <a:noFill/>
          </a:ln>
        </p:spPr>
      </p:pic>
    </p:spTree>
    <p:extLst>
      <p:ext uri="{BB962C8B-B14F-4D97-AF65-F5344CB8AC3E}">
        <p14:creationId xmlns:p14="http://schemas.microsoft.com/office/powerpoint/2010/main" val="28021963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IN" sz="3200" b="0" i="0" u="none" strike="noStrike" cap="none" dirty="0">
                <a:solidFill>
                  <a:schemeClr val="lt1"/>
                </a:solidFill>
                <a:latin typeface="Open Sans ExtraBold"/>
                <a:ea typeface="Open Sans ExtraBold"/>
                <a:cs typeface="Open Sans ExtraBold"/>
                <a:sym typeface="Open Sans ExtraBold"/>
              </a:rPr>
              <a:t>Unassisted </a:t>
            </a:r>
            <a:r>
              <a:rPr lang="en-US" sz="3200" b="0" i="0" u="none" strike="noStrike" cap="none" dirty="0">
                <a:solidFill>
                  <a:schemeClr val="lt1"/>
                </a:solidFill>
                <a:latin typeface="Open Sans ExtraBold"/>
                <a:ea typeface="Open Sans ExtraBold"/>
                <a:cs typeface="Open Sans ExtraBold"/>
                <a:sym typeface="Open Sans ExtraBold"/>
              </a:rPr>
              <a:t>Practice</a:t>
            </a:r>
            <a:endParaRPr dirty="0"/>
          </a:p>
        </p:txBody>
      </p:sp>
      <p:sp>
        <p:nvSpPr>
          <p:cNvPr id="388" name="Google Shape;388;p25"/>
          <p:cNvSpPr txBox="1">
            <a:spLocks noGrp="1"/>
          </p:cNvSpPr>
          <p:nvPr>
            <p:ph type="body" idx="2"/>
          </p:nvPr>
        </p:nvSpPr>
        <p:spPr>
          <a:xfrm>
            <a:off x="926743" y="2380588"/>
            <a:ext cx="15048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IN" sz="2800" b="0" i="0" u="none" strike="noStrike" cap="none" dirty="0">
                <a:solidFill>
                  <a:srgbClr val="3F3F3F"/>
                </a:solidFill>
                <a:latin typeface="Open Sans SemiBold"/>
                <a:ea typeface="Open Sans SemiBold"/>
                <a:cs typeface="Open Sans SemiBold"/>
                <a:sym typeface="Open Sans SemiBold"/>
              </a:rPr>
              <a:t>Factor Analysis</a:t>
            </a:r>
            <a:r>
              <a:rPr lang="en-US" sz="2800" b="0" i="0" u="none" strike="noStrike" cap="none" dirty="0">
                <a:solidFill>
                  <a:srgbClr val="3F3F3F"/>
                </a:solidFill>
                <a:latin typeface="Open Sans SemiBold"/>
                <a:ea typeface="Open Sans SemiBold"/>
                <a:cs typeface="Open Sans SemiBold"/>
                <a:sym typeface="Open Sans SemiBold"/>
              </a:rPr>
              <a:t>										     Duration: </a:t>
            </a:r>
            <a:r>
              <a:rPr lang="en-US" dirty="0">
                <a:solidFill>
                  <a:srgbClr val="3F3F3F"/>
                </a:solidFill>
              </a:rPr>
              <a:t>15</a:t>
            </a:r>
            <a:r>
              <a:rPr lang="en-US" sz="2800" b="0" i="0" u="none" strike="noStrike" cap="none" dirty="0">
                <a:solidFill>
                  <a:srgbClr val="3F3F3F"/>
                </a:solidFill>
                <a:latin typeface="Open Sans SemiBold"/>
                <a:ea typeface="Open Sans SemiBold"/>
                <a:cs typeface="Open Sans SemiBold"/>
                <a:sym typeface="Open Sans SemiBold"/>
              </a:rPr>
              <a:t> mins.</a:t>
            </a:r>
            <a:endParaRPr dirty="0"/>
          </a:p>
        </p:txBody>
      </p:sp>
      <p:sp>
        <p:nvSpPr>
          <p:cNvPr id="389" name="Google Shape;389;p25"/>
          <p:cNvSpPr/>
          <p:nvPr/>
        </p:nvSpPr>
        <p:spPr>
          <a:xfrm>
            <a:off x="951456" y="3670642"/>
            <a:ext cx="14096387" cy="5027309"/>
          </a:xfrm>
          <a:prstGeom prst="rect">
            <a:avLst/>
          </a:prstGeom>
          <a:noFill/>
          <a:ln>
            <a:noFill/>
          </a:ln>
        </p:spPr>
        <p:txBody>
          <a:bodyPr spcFirstLastPara="1" wrap="square" lIns="91425" tIns="45700" rIns="91425" bIns="45700" anchor="t" anchorCtr="0">
            <a:noAutofit/>
          </a:bodyPr>
          <a:lstStyle/>
          <a:p>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IN" sz="2000" dirty="0" err="1">
                <a:solidFill>
                  <a:schemeClr val="tx1">
                    <a:lumMod val="65000"/>
                    <a:lumOff val="35000"/>
                  </a:schemeClr>
                </a:solidFill>
                <a:latin typeface="Open Sans" panose="020B0604020202020204"/>
              </a:rPr>
              <a:t>Scikit</a:t>
            </a:r>
            <a:r>
              <a:rPr lang="en-IN" sz="2000" dirty="0">
                <a:solidFill>
                  <a:schemeClr val="tx1">
                    <a:lumMod val="65000"/>
                    <a:lumOff val="35000"/>
                  </a:schemeClr>
                </a:solidFill>
                <a:latin typeface="Open Sans" panose="020B0604020202020204"/>
              </a:rPr>
              <a:t> learn comes with pre-loaded datasets, load the digits dataset from that collection </a:t>
            </a:r>
            <a:r>
              <a:rPr lang="en-IN" sz="2000" dirty="0">
                <a:latin typeface="Open Sans" panose="020B0604020202020204"/>
              </a:rPr>
              <a:t>(</a:t>
            </a:r>
            <a:r>
              <a:rPr lang="en-IN" sz="2000" b="1" u="sng" dirty="0">
                <a:latin typeface="Open Sans" panose="020B0604020202020204"/>
                <a:hlinkClick r:id="rId3"/>
              </a:rPr>
              <a:t>http://scikit-learn.org/stable/auto_examples/datasets/plot_digits_last_image.html</a:t>
            </a:r>
            <a:r>
              <a:rPr lang="en-IN" sz="2000" b="1" u="sng" dirty="0">
                <a:latin typeface="Open Sans" panose="020B0604020202020204"/>
              </a:rPr>
              <a:t>)</a:t>
            </a:r>
            <a:r>
              <a:rPr lang="en-IN" sz="2000" b="1" dirty="0">
                <a:solidFill>
                  <a:schemeClr val="tx1">
                    <a:lumMod val="65000"/>
                    <a:lumOff val="35000"/>
                  </a:schemeClr>
                </a:solidFill>
                <a:latin typeface="Open Sans" panose="020B0604020202020204"/>
              </a:rPr>
              <a:t>. </a:t>
            </a:r>
            <a:r>
              <a:rPr lang="en-IN" sz="2000" dirty="0">
                <a:solidFill>
                  <a:schemeClr val="tx1">
                    <a:lumMod val="65000"/>
                    <a:lumOff val="35000"/>
                  </a:schemeClr>
                </a:solidFill>
                <a:latin typeface="Open Sans" panose="020B0604020202020204"/>
              </a:rPr>
              <a:t>Using </a:t>
            </a:r>
            <a:r>
              <a:rPr lang="en-IN" sz="2000" dirty="0" err="1">
                <a:solidFill>
                  <a:schemeClr val="tx1">
                    <a:lumMod val="65000"/>
                    <a:lumOff val="35000"/>
                  </a:schemeClr>
                </a:solidFill>
                <a:latin typeface="Open Sans" panose="020B0604020202020204"/>
              </a:rPr>
              <a:t>Scikit</a:t>
            </a:r>
            <a:r>
              <a:rPr lang="en-IN" sz="2000" dirty="0">
                <a:solidFill>
                  <a:schemeClr val="tx1">
                    <a:lumMod val="65000"/>
                    <a:lumOff val="35000"/>
                  </a:schemeClr>
                </a:solidFill>
                <a:latin typeface="Open Sans" panose="020B0604020202020204"/>
              </a:rPr>
              <a:t> learn perform a PCA transformation such that the transformed dataset can explain 95% of the variance in the original dataset. Find out the number of components in the projected subspace.</a:t>
            </a:r>
          </a:p>
          <a:p>
            <a:r>
              <a:rPr lang="en-IN" b="1" dirty="0"/>
              <a:t> </a:t>
            </a:r>
            <a:endParaRPr kumimoji="0" lang="en-IN" sz="2200" b="1" i="0" u="none" strike="noStrike" kern="0" cap="none" spc="0" normalizeH="0" baseline="0" noProof="0" dirty="0">
              <a:ln>
                <a:noFill/>
              </a:ln>
              <a:solidFill>
                <a:srgbClr val="3F3F3F"/>
              </a:solidFill>
              <a:effectLst/>
              <a:uLnTx/>
              <a:uFillTx/>
              <a:latin typeface="Open Sans" panose="020B0604020202020204" charset="0"/>
              <a:ea typeface="Open Sans" panose="020B0604020202020204" charset="0"/>
              <a:cs typeface="Open Sans" panose="020B0604020202020204" charset="0"/>
              <a:sym typeface="Open Sans"/>
            </a:endParaRPr>
          </a:p>
          <a:p>
            <a:pPr defTabSz="914400">
              <a:buClr>
                <a:srgbClr val="000000"/>
              </a:buCl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r>
              <a:rPr lang="en-IN" sz="2000" dirty="0">
                <a:solidFill>
                  <a:schemeClr val="tx1">
                    <a:lumMod val="65000"/>
                    <a:lumOff val="35000"/>
                  </a:schemeClr>
                </a:solidFill>
                <a:latin typeface="Open Sans" panose="020B0604020202020204"/>
              </a:rPr>
              <a:t>Understand and practice principal component analysis using </a:t>
            </a:r>
            <a:r>
              <a:rPr lang="en-IN" sz="2000" dirty="0" err="1">
                <a:solidFill>
                  <a:schemeClr val="tx1">
                    <a:lumMod val="65000"/>
                    <a:lumOff val="35000"/>
                  </a:schemeClr>
                </a:solidFill>
                <a:latin typeface="Open Sans" panose="020B0604020202020204"/>
              </a:rPr>
              <a:t>Scikit</a:t>
            </a:r>
            <a:r>
              <a:rPr lang="en-IN" sz="2000" dirty="0">
                <a:solidFill>
                  <a:schemeClr val="tx1">
                    <a:lumMod val="65000"/>
                    <a:lumOff val="35000"/>
                  </a:schemeClr>
                </a:solidFill>
                <a:latin typeface="Open Sans" panose="020B0604020202020204"/>
              </a:rPr>
              <a:t> learn</a:t>
            </a:r>
            <a:r>
              <a:rPr lang="en-IN" sz="2000" dirty="0">
                <a:latin typeface="Open Sans" panose="020B0604020202020204"/>
              </a:rPr>
              <a:t>.</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n-US" sz="20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Note:</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kumimoji="0" lang="en-US" sz="2000" b="0" i="0" u="none" strike="noStrike" kern="0" cap="none" spc="0" normalizeH="0" baseline="0" noProof="0" dirty="0">
                <a:ln>
                  <a:noFill/>
                </a:ln>
                <a:solidFill>
                  <a:srgbClr val="3F3F3F"/>
                </a:solidFill>
                <a:effectLst/>
                <a:uLnTx/>
                <a:uFillTx/>
                <a:latin typeface="Open Sans"/>
                <a:ea typeface="Open Sans"/>
                <a:cs typeface="Open Sans"/>
                <a:sym typeface="Open Sans"/>
              </a:rPr>
              <a:t>This practice is not graded. It is only intended for you to apply the knowledge you have gained to solve real-world problems.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sz="2000" dirty="0">
                <a:solidFill>
                  <a:schemeClr val="tx1">
                    <a:lumMod val="65000"/>
                    <a:lumOff val="35000"/>
                  </a:schemeClr>
                </a:solidFill>
                <a:latin typeface="Open Sans" panose="020B0604020202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chemeClr val="tx1">
                  <a:lumMod val="65000"/>
                  <a:lumOff val="35000"/>
                </a:schemeClr>
              </a:solidFill>
              <a:effectLst/>
              <a:uLnTx/>
              <a:uFillTx/>
              <a:latin typeface="Open Sans" panose="020B0604020202020204"/>
              <a:cs typeface="Arial"/>
              <a:sym typeface="Arial"/>
            </a:endParaRPr>
          </a:p>
        </p:txBody>
      </p:sp>
    </p:spTree>
    <p:extLst>
      <p:ext uri="{BB962C8B-B14F-4D97-AF65-F5344CB8AC3E}">
        <p14:creationId xmlns:p14="http://schemas.microsoft.com/office/powerpoint/2010/main" val="32143665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27425F8-B0B5-47B3-9EAD-27BD1C4B7018}"/>
              </a:ext>
            </a:extLst>
          </p:cNvPr>
          <p:cNvSpPr>
            <a:spLocks noGrp="1"/>
          </p:cNvSpPr>
          <p:nvPr>
            <p:ph type="title"/>
          </p:nvPr>
        </p:nvSpPr>
        <p:spPr>
          <a:xfrm>
            <a:off x="3079" y="319676"/>
            <a:ext cx="16258031" cy="665045"/>
          </a:xfrm>
        </p:spPr>
        <p:txBody>
          <a:bodyPr/>
          <a:lstStyle/>
          <a:p>
            <a:r>
              <a:rPr lang="en-IN" dirty="0"/>
              <a:t>Data Import and Split</a:t>
            </a:r>
          </a:p>
        </p:txBody>
      </p:sp>
      <p:pic>
        <p:nvPicPr>
          <p:cNvPr id="4" name="Shape 375">
            <a:extLst>
              <a:ext uri="{FF2B5EF4-FFF2-40B4-BE49-F238E27FC236}">
                <a16:creationId xmlns:a16="http://schemas.microsoft.com/office/drawing/2014/main" id="{075228B3-59E2-4830-95DA-4C958362427B}"/>
              </a:ext>
            </a:extLst>
          </p:cNvPr>
          <p:cNvPicPr preferRelativeResize="0"/>
          <p:nvPr/>
        </p:nvPicPr>
        <p:blipFill rotWithShape="1">
          <a:blip r:embed="rId2">
            <a:alphaModFix/>
          </a:blip>
          <a:srcRect/>
          <a:stretch/>
        </p:blipFill>
        <p:spPr>
          <a:xfrm>
            <a:off x="6364459" y="829986"/>
            <a:ext cx="3641112" cy="253919"/>
          </a:xfrm>
          <a:prstGeom prst="rect">
            <a:avLst/>
          </a:prstGeom>
          <a:noFill/>
          <a:ln>
            <a:noFill/>
          </a:ln>
        </p:spPr>
      </p:pic>
      <p:grpSp>
        <p:nvGrpSpPr>
          <p:cNvPr id="6" name="Group 5">
            <a:extLst>
              <a:ext uri="{FF2B5EF4-FFF2-40B4-BE49-F238E27FC236}">
                <a16:creationId xmlns:a16="http://schemas.microsoft.com/office/drawing/2014/main" id="{49403B53-D3D7-47DA-AFFB-377F37FF1DFF}"/>
              </a:ext>
            </a:extLst>
          </p:cNvPr>
          <p:cNvGrpSpPr/>
          <p:nvPr/>
        </p:nvGrpSpPr>
        <p:grpSpPr>
          <a:xfrm>
            <a:off x="7416558" y="2452971"/>
            <a:ext cx="1472746" cy="685800"/>
            <a:chOff x="7530784" y="3794728"/>
            <a:chExt cx="1194432" cy="685800"/>
          </a:xfrm>
        </p:grpSpPr>
        <p:sp>
          <p:nvSpPr>
            <p:cNvPr id="12" name="Rounded Rectangle 124">
              <a:extLst>
                <a:ext uri="{FF2B5EF4-FFF2-40B4-BE49-F238E27FC236}">
                  <a16:creationId xmlns:a16="http://schemas.microsoft.com/office/drawing/2014/main" id="{103846F4-C121-422B-90AE-017AE1551421}"/>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125">
              <a:extLst>
                <a:ext uri="{FF2B5EF4-FFF2-40B4-BE49-F238E27FC236}">
                  <a16:creationId xmlns:a16="http://schemas.microsoft.com/office/drawing/2014/main" id="{C4BBC2B0-0427-4173-82B6-ABE8B2796C3D}"/>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7" name="Group 6">
            <a:extLst>
              <a:ext uri="{FF2B5EF4-FFF2-40B4-BE49-F238E27FC236}">
                <a16:creationId xmlns:a16="http://schemas.microsoft.com/office/drawing/2014/main" id="{CF6DDD8B-5266-4AC8-B435-4093D08DC673}"/>
              </a:ext>
            </a:extLst>
          </p:cNvPr>
          <p:cNvGrpSpPr/>
          <p:nvPr/>
        </p:nvGrpSpPr>
        <p:grpSpPr>
          <a:xfrm>
            <a:off x="1276350" y="3064535"/>
            <a:ext cx="13716000" cy="4808555"/>
            <a:chOff x="3533641" y="4914900"/>
            <a:chExt cx="9576000" cy="3766537"/>
          </a:xfrm>
        </p:grpSpPr>
        <p:sp>
          <p:nvSpPr>
            <p:cNvPr id="8" name="Rectangle 7">
              <a:extLst>
                <a:ext uri="{FF2B5EF4-FFF2-40B4-BE49-F238E27FC236}">
                  <a16:creationId xmlns:a16="http://schemas.microsoft.com/office/drawing/2014/main" id="{21A677DF-D4A1-4061-B7AE-10195EC392E8}"/>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cxnSp>
          <p:nvCxnSpPr>
            <p:cNvPr id="9" name="Straight Connector 8">
              <a:extLst>
                <a:ext uri="{FF2B5EF4-FFF2-40B4-BE49-F238E27FC236}">
                  <a16:creationId xmlns:a16="http://schemas.microsoft.com/office/drawing/2014/main" id="{E6B3FD8F-FC7B-4D72-AE8C-25785C7B13DB}"/>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0" name="Isosceles Triangle 9">
              <a:extLst>
                <a:ext uri="{FF2B5EF4-FFF2-40B4-BE49-F238E27FC236}">
                  <a16:creationId xmlns:a16="http://schemas.microsoft.com/office/drawing/2014/main" id="{6BBF5105-96EA-4347-BF92-314CB92AE6F5}"/>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1" name="Rectangle 10">
              <a:extLst>
                <a:ext uri="{FF2B5EF4-FFF2-40B4-BE49-F238E27FC236}">
                  <a16:creationId xmlns:a16="http://schemas.microsoft.com/office/drawing/2014/main" id="{1CB27DD1-9AFE-4E9A-926F-7C80653129CC}"/>
                </a:ext>
              </a:extLst>
            </p:cNvPr>
            <p:cNvSpPr/>
            <p:nvPr/>
          </p:nvSpPr>
          <p:spPr>
            <a:xfrm>
              <a:off x="3617844" y="5615710"/>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import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sklearn.datasets</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import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load_digits</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digits =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load_digits</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X =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digits.data</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y =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digits.target</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sklearn.model_selection</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import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train_test_split</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X_train</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X_test</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y_train</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y_test</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train_test_split</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(X, y,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test_size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=0.2, </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random_state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=1)</a:t>
              </a:r>
            </a:p>
            <a:p>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print(</a:t>
              </a:r>
              <a:r>
                <a:rPr lang="en-IN"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X_train.shape</a:t>
              </a:r>
              <a:r>
                <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p:txBody>
        </p:sp>
      </p:grpSp>
      <p:sp>
        <p:nvSpPr>
          <p:cNvPr id="14" name="Rectangle: Rounded Corners 13">
            <a:extLst>
              <a:ext uri="{FF2B5EF4-FFF2-40B4-BE49-F238E27FC236}">
                <a16:creationId xmlns:a16="http://schemas.microsoft.com/office/drawing/2014/main" id="{3359749A-ACC2-4205-8ACD-72B2AF16177E}"/>
              </a:ext>
            </a:extLst>
          </p:cNvPr>
          <p:cNvSpPr/>
          <p:nvPr/>
        </p:nvSpPr>
        <p:spPr>
          <a:xfrm>
            <a:off x="3169304" y="1268777"/>
            <a:ext cx="10031421" cy="702564"/>
          </a:xfrm>
          <a:prstGeom prst="roundRect">
            <a:avLst/>
          </a:prstGeom>
          <a:solidFill>
            <a:srgbClr val="BDD7EE"/>
          </a:solid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Below is the code for importing and splitting the dataset:</a:t>
            </a:r>
          </a:p>
        </p:txBody>
      </p:sp>
    </p:spTree>
    <p:extLst>
      <p:ext uri="{BB962C8B-B14F-4D97-AF65-F5344CB8AC3E}">
        <p14:creationId xmlns:p14="http://schemas.microsoft.com/office/powerpoint/2010/main" val="3704818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D98A960-B1C4-4DC7-876E-71562E82CD55}"/>
              </a:ext>
            </a:extLst>
          </p:cNvPr>
          <p:cNvSpPr>
            <a:spLocks noGrp="1"/>
          </p:cNvSpPr>
          <p:nvPr>
            <p:ph type="title"/>
          </p:nvPr>
        </p:nvSpPr>
        <p:spPr>
          <a:xfrm>
            <a:off x="3079" y="319676"/>
            <a:ext cx="16258031" cy="665045"/>
          </a:xfrm>
        </p:spPr>
        <p:txBody>
          <a:bodyPr/>
          <a:lstStyle/>
          <a:p>
            <a:r>
              <a:rPr lang="en-IN" dirty="0"/>
              <a:t>PCA Transformation</a:t>
            </a:r>
          </a:p>
        </p:txBody>
      </p:sp>
      <p:pic>
        <p:nvPicPr>
          <p:cNvPr id="4" name="Shape 375">
            <a:extLst>
              <a:ext uri="{FF2B5EF4-FFF2-40B4-BE49-F238E27FC236}">
                <a16:creationId xmlns:a16="http://schemas.microsoft.com/office/drawing/2014/main" id="{3FE281CD-39FD-4626-9148-35F538D5ED64}"/>
              </a:ext>
            </a:extLst>
          </p:cNvPr>
          <p:cNvPicPr preferRelativeResize="0"/>
          <p:nvPr/>
        </p:nvPicPr>
        <p:blipFill rotWithShape="1">
          <a:blip r:embed="rId3">
            <a:alphaModFix/>
          </a:blip>
          <a:srcRect/>
          <a:stretch/>
        </p:blipFill>
        <p:spPr>
          <a:xfrm>
            <a:off x="6182404" y="829986"/>
            <a:ext cx="4005223" cy="253919"/>
          </a:xfrm>
          <a:prstGeom prst="rect">
            <a:avLst/>
          </a:prstGeom>
          <a:noFill/>
          <a:ln>
            <a:noFill/>
          </a:ln>
        </p:spPr>
      </p:pic>
      <p:grpSp>
        <p:nvGrpSpPr>
          <p:cNvPr id="2" name="Group 1">
            <a:extLst>
              <a:ext uri="{FF2B5EF4-FFF2-40B4-BE49-F238E27FC236}">
                <a16:creationId xmlns:a16="http://schemas.microsoft.com/office/drawing/2014/main" id="{7C820397-2285-47D6-BC1B-8261C40B0584}"/>
              </a:ext>
            </a:extLst>
          </p:cNvPr>
          <p:cNvGrpSpPr/>
          <p:nvPr/>
        </p:nvGrpSpPr>
        <p:grpSpPr>
          <a:xfrm>
            <a:off x="1276351" y="2510120"/>
            <a:ext cx="13716001" cy="6054116"/>
            <a:chOff x="1276351" y="1247381"/>
            <a:chExt cx="13716001" cy="6054116"/>
          </a:xfrm>
        </p:grpSpPr>
        <p:grpSp>
          <p:nvGrpSpPr>
            <p:cNvPr id="13" name="Group 12">
              <a:extLst>
                <a:ext uri="{FF2B5EF4-FFF2-40B4-BE49-F238E27FC236}">
                  <a16:creationId xmlns:a16="http://schemas.microsoft.com/office/drawing/2014/main" id="{536E6CBA-03AE-444B-9B54-844CB91E154F}"/>
                </a:ext>
              </a:extLst>
            </p:cNvPr>
            <p:cNvGrpSpPr/>
            <p:nvPr/>
          </p:nvGrpSpPr>
          <p:grpSpPr>
            <a:xfrm>
              <a:off x="1276352" y="1247381"/>
              <a:ext cx="13716000" cy="4639069"/>
              <a:chOff x="1276352" y="1495031"/>
              <a:chExt cx="13716000" cy="4639069"/>
            </a:xfrm>
          </p:grpSpPr>
          <p:grpSp>
            <p:nvGrpSpPr>
              <p:cNvPr id="5" name="Group 4">
                <a:extLst>
                  <a:ext uri="{FF2B5EF4-FFF2-40B4-BE49-F238E27FC236}">
                    <a16:creationId xmlns:a16="http://schemas.microsoft.com/office/drawing/2014/main" id="{2C49851C-A5DA-4673-9F3F-DFB61B1F8DED}"/>
                  </a:ext>
                </a:extLst>
              </p:cNvPr>
              <p:cNvGrpSpPr/>
              <p:nvPr/>
            </p:nvGrpSpPr>
            <p:grpSpPr>
              <a:xfrm>
                <a:off x="7416558" y="1495031"/>
                <a:ext cx="1472746" cy="685800"/>
                <a:chOff x="7530784" y="3794728"/>
                <a:chExt cx="1194432" cy="685800"/>
              </a:xfrm>
            </p:grpSpPr>
            <p:sp>
              <p:nvSpPr>
                <p:cNvPr id="6" name="Rounded Rectangle 124">
                  <a:extLst>
                    <a:ext uri="{FF2B5EF4-FFF2-40B4-BE49-F238E27FC236}">
                      <a16:creationId xmlns:a16="http://schemas.microsoft.com/office/drawing/2014/main" id="{57C98F0E-F930-499D-8A72-239F52665B7D}"/>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84600E59-F8E3-479D-B3BF-1418B3A82E89}"/>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8" name="Group 7">
                <a:extLst>
                  <a:ext uri="{FF2B5EF4-FFF2-40B4-BE49-F238E27FC236}">
                    <a16:creationId xmlns:a16="http://schemas.microsoft.com/office/drawing/2014/main" id="{A019EFDD-993A-40D0-A66F-D83E36199E8C}"/>
                  </a:ext>
                </a:extLst>
              </p:cNvPr>
              <p:cNvGrpSpPr/>
              <p:nvPr/>
            </p:nvGrpSpPr>
            <p:grpSpPr>
              <a:xfrm>
                <a:off x="1276352" y="2106594"/>
                <a:ext cx="13716000" cy="4027506"/>
                <a:chOff x="3533642" y="4914900"/>
                <a:chExt cx="9576000" cy="3766538"/>
              </a:xfrm>
            </p:grpSpPr>
            <p:sp>
              <p:nvSpPr>
                <p:cNvPr id="9" name="Rectangle 8">
                  <a:extLst>
                    <a:ext uri="{FF2B5EF4-FFF2-40B4-BE49-F238E27FC236}">
                      <a16:creationId xmlns:a16="http://schemas.microsoft.com/office/drawing/2014/main" id="{83E7EB91-2FEF-4FD9-841A-F53E4444DAC2}"/>
                    </a:ext>
                  </a:extLst>
                </p:cNvPr>
                <p:cNvSpPr/>
                <p:nvPr/>
              </p:nvSpPr>
              <p:spPr>
                <a:xfrm rot="16200000">
                  <a:off x="6737641" y="2309438"/>
                  <a:ext cx="3168001"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cxnSp>
              <p:nvCxnSpPr>
                <p:cNvPr id="10" name="Straight Connector 9">
                  <a:extLst>
                    <a:ext uri="{FF2B5EF4-FFF2-40B4-BE49-F238E27FC236}">
                      <a16:creationId xmlns:a16="http://schemas.microsoft.com/office/drawing/2014/main" id="{2F1D7366-AC31-4D25-B385-A9C10BFA09D5}"/>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1" name="Isosceles Triangle 10">
                  <a:extLst>
                    <a:ext uri="{FF2B5EF4-FFF2-40B4-BE49-F238E27FC236}">
                      <a16:creationId xmlns:a16="http://schemas.microsoft.com/office/drawing/2014/main" id="{44490D43-A641-42E2-BCB1-2FE72EA02A41}"/>
                    </a:ext>
                  </a:extLst>
                </p:cNvPr>
                <p:cNvSpPr/>
                <p:nvPr/>
              </p:nvSpPr>
              <p:spPr>
                <a:xfrm>
                  <a:off x="8065823"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a:p>
              </p:txBody>
            </p:sp>
            <p:sp>
              <p:nvSpPr>
                <p:cNvPr id="12" name="Rectangle 11">
                  <a:extLst>
                    <a:ext uri="{FF2B5EF4-FFF2-40B4-BE49-F238E27FC236}">
                      <a16:creationId xmlns:a16="http://schemas.microsoft.com/office/drawing/2014/main" id="{8190F1FC-E8E4-4EEF-BD2E-67ED1AE9A5A0}"/>
                    </a:ext>
                  </a:extLst>
                </p:cNvPr>
                <p:cNvSpPr/>
                <p:nvPr/>
              </p:nvSpPr>
              <p:spPr>
                <a:xfrm>
                  <a:off x="3617844" y="5615710"/>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from </a:t>
                  </a:r>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sklearn.decomposition</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import PCA</a:t>
                  </a:r>
                </a:p>
                <a:p>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sklearn_pca</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PCA(</a:t>
                  </a:r>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n_components</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=0.95)</a:t>
                  </a:r>
                </a:p>
                <a:p>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sklearn_pca.fit</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X_train</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X_train_transformed</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 </a:t>
                  </a:r>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sklearn_pca.transform</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X_train</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endPar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a:p>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print(</a:t>
                  </a:r>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X_train_transformed.shape</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print(</a:t>
                  </a:r>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X_test.shape</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X_test_transformed</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 =</a:t>
                  </a:r>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sklearn_pca.transform</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X_test</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p>
                <a:p>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print(</a:t>
                  </a:r>
                  <a:r>
                    <a:rPr lang="en-US" sz="2200" dirty="0" err="1">
                      <a:solidFill>
                        <a:srgbClr val="262626"/>
                      </a:solidFill>
                      <a:latin typeface="Courier New" panose="02070309020205020404" pitchFamily="49" charset="0"/>
                      <a:ea typeface="Tahoma" panose="020B0604030504040204" pitchFamily="34" charset="0"/>
                      <a:cs typeface="Courier New" panose="02070309020205020404" pitchFamily="49" charset="0"/>
                    </a:rPr>
                    <a:t>X_test_transformed.shape</a:t>
                  </a:r>
                  <a:r>
                    <a:rPr lang="en-US" sz="2200" dirty="0">
                      <a:solidFill>
                        <a:srgbClr val="262626"/>
                      </a:solidFill>
                      <a:latin typeface="Courier New" panose="02070309020205020404" pitchFamily="49" charset="0"/>
                      <a:ea typeface="Tahoma" panose="020B0604030504040204" pitchFamily="34" charset="0"/>
                      <a:cs typeface="Courier New" panose="02070309020205020404" pitchFamily="49" charset="0"/>
                    </a:rPr>
                    <a:t>)</a:t>
                  </a:r>
                  <a:endParaRPr lang="en-IN" sz="2200" dirty="0">
                    <a:solidFill>
                      <a:srgbClr val="262626"/>
                    </a:solidFill>
                    <a:latin typeface="Courier New" panose="02070309020205020404" pitchFamily="49" charset="0"/>
                    <a:ea typeface="Tahoma" panose="020B0604030504040204" pitchFamily="34" charset="0"/>
                    <a:cs typeface="Courier New" panose="02070309020205020404" pitchFamily="49" charset="0"/>
                  </a:endParaRPr>
                </a:p>
              </p:txBody>
            </p:sp>
          </p:grpSp>
        </p:grpSp>
        <p:pic>
          <p:nvPicPr>
            <p:cNvPr id="14" name="Picture 13">
              <a:extLst>
                <a:ext uri="{FF2B5EF4-FFF2-40B4-BE49-F238E27FC236}">
                  <a16:creationId xmlns:a16="http://schemas.microsoft.com/office/drawing/2014/main" id="{BD373E03-1435-44BE-ABAC-329BEEF98A45}"/>
                </a:ext>
              </a:extLst>
            </p:cNvPr>
            <p:cNvPicPr>
              <a:picLocks noChangeAspect="1"/>
            </p:cNvPicPr>
            <p:nvPr/>
          </p:nvPicPr>
          <p:blipFill>
            <a:blip r:embed="rId4"/>
            <a:stretch>
              <a:fillRect/>
            </a:stretch>
          </p:blipFill>
          <p:spPr>
            <a:xfrm>
              <a:off x="1276351" y="6261909"/>
              <a:ext cx="1577950" cy="1039588"/>
            </a:xfrm>
            <a:prstGeom prst="rect">
              <a:avLst/>
            </a:prstGeom>
            <a:ln w="28575">
              <a:solidFill>
                <a:schemeClr val="accent2"/>
              </a:solidFill>
            </a:ln>
          </p:spPr>
        </p:pic>
      </p:grpSp>
      <p:sp>
        <p:nvSpPr>
          <p:cNvPr id="15" name="Rectangle: Rounded Corners 14">
            <a:extLst>
              <a:ext uri="{FF2B5EF4-FFF2-40B4-BE49-F238E27FC236}">
                <a16:creationId xmlns:a16="http://schemas.microsoft.com/office/drawing/2014/main" id="{5DCA24B3-5AD1-4269-A29E-B7552C1AC4E8}"/>
              </a:ext>
            </a:extLst>
          </p:cNvPr>
          <p:cNvSpPr/>
          <p:nvPr/>
        </p:nvSpPr>
        <p:spPr>
          <a:xfrm>
            <a:off x="3169304" y="1268777"/>
            <a:ext cx="10031421" cy="702564"/>
          </a:xfrm>
          <a:prstGeom prst="roundRect">
            <a:avLst/>
          </a:prstGeom>
          <a:solidFill>
            <a:srgbClr val="BDD7EE"/>
          </a:solid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Transforming the train and test sets such that they explain 95% of variance</a:t>
            </a:r>
          </a:p>
        </p:txBody>
      </p:sp>
    </p:spTree>
    <p:extLst>
      <p:ext uri="{BB962C8B-B14F-4D97-AF65-F5344CB8AC3E}">
        <p14:creationId xmlns:p14="http://schemas.microsoft.com/office/powerpoint/2010/main" val="1213622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542E576-92CC-4E83-AED7-76CC77CDAF9A}"/>
              </a:ext>
            </a:extLst>
          </p:cNvPr>
          <p:cNvSpPr>
            <a:spLocks noGrp="1"/>
          </p:cNvSpPr>
          <p:nvPr>
            <p:ph type="title"/>
          </p:nvPr>
        </p:nvSpPr>
        <p:spPr>
          <a:xfrm>
            <a:off x="3079" y="319676"/>
            <a:ext cx="16258031" cy="665045"/>
          </a:xfrm>
        </p:spPr>
        <p:txBody>
          <a:bodyPr/>
          <a:lstStyle/>
          <a:p>
            <a:r>
              <a:rPr lang="en-IN" dirty="0"/>
              <a:t>Linear Discriminant Analysis (LDA)</a:t>
            </a:r>
          </a:p>
        </p:txBody>
      </p:sp>
      <p:pic>
        <p:nvPicPr>
          <p:cNvPr id="4" name="Shape 375">
            <a:extLst>
              <a:ext uri="{FF2B5EF4-FFF2-40B4-BE49-F238E27FC236}">
                <a16:creationId xmlns:a16="http://schemas.microsoft.com/office/drawing/2014/main" id="{BD4F43D5-CF88-4118-AB19-BB24D1386754}"/>
              </a:ext>
            </a:extLst>
          </p:cNvPr>
          <p:cNvPicPr preferRelativeResize="0"/>
          <p:nvPr/>
        </p:nvPicPr>
        <p:blipFill rotWithShape="1">
          <a:blip r:embed="rId3">
            <a:alphaModFix/>
          </a:blip>
          <a:srcRect/>
          <a:stretch/>
        </p:blipFill>
        <p:spPr>
          <a:xfrm>
            <a:off x="4959789" y="829986"/>
            <a:ext cx="6450452" cy="253919"/>
          </a:xfrm>
          <a:prstGeom prst="rect">
            <a:avLst/>
          </a:prstGeom>
          <a:noFill/>
          <a:ln>
            <a:noFill/>
          </a:ln>
        </p:spPr>
      </p:pic>
      <p:grpSp>
        <p:nvGrpSpPr>
          <p:cNvPr id="41" name="Group 40">
            <a:extLst>
              <a:ext uri="{FF2B5EF4-FFF2-40B4-BE49-F238E27FC236}">
                <a16:creationId xmlns:a16="http://schemas.microsoft.com/office/drawing/2014/main" id="{19787C25-0793-44B3-9AC0-4242706552E6}"/>
              </a:ext>
            </a:extLst>
          </p:cNvPr>
          <p:cNvGrpSpPr/>
          <p:nvPr/>
        </p:nvGrpSpPr>
        <p:grpSpPr>
          <a:xfrm>
            <a:off x="2074274" y="1826110"/>
            <a:ext cx="12107452" cy="5491781"/>
            <a:chOff x="2167467" y="2241456"/>
            <a:chExt cx="12107452" cy="5491781"/>
          </a:xfrm>
        </p:grpSpPr>
        <p:grpSp>
          <p:nvGrpSpPr>
            <p:cNvPr id="5" name="Group 4">
              <a:extLst>
                <a:ext uri="{FF2B5EF4-FFF2-40B4-BE49-F238E27FC236}">
                  <a16:creationId xmlns:a16="http://schemas.microsoft.com/office/drawing/2014/main" id="{1BC74DA3-D3ED-45FB-B880-EB9548E3BB87}"/>
                </a:ext>
              </a:extLst>
            </p:cNvPr>
            <p:cNvGrpSpPr>
              <a:grpSpLocks noChangeAspect="1"/>
            </p:cNvGrpSpPr>
            <p:nvPr/>
          </p:nvGrpSpPr>
          <p:grpSpPr>
            <a:xfrm>
              <a:off x="2167467" y="3014770"/>
              <a:ext cx="2600960" cy="3936686"/>
              <a:chOff x="3325813" y="1277938"/>
              <a:chExt cx="2284413" cy="3457575"/>
            </a:xfrm>
          </p:grpSpPr>
          <p:sp>
            <p:nvSpPr>
              <p:cNvPr id="6" name="Freeform 5">
                <a:extLst>
                  <a:ext uri="{FF2B5EF4-FFF2-40B4-BE49-F238E27FC236}">
                    <a16:creationId xmlns:a16="http://schemas.microsoft.com/office/drawing/2014/main" id="{B8CCD5D5-ACE0-4D90-B535-D604D09873CE}"/>
                  </a:ext>
                </a:extLst>
              </p:cNvPr>
              <p:cNvSpPr>
                <a:spLocks/>
              </p:cNvSpPr>
              <p:nvPr/>
            </p:nvSpPr>
            <p:spPr bwMode="auto">
              <a:xfrm>
                <a:off x="4002088" y="4524375"/>
                <a:ext cx="911225" cy="211138"/>
              </a:xfrm>
              <a:custGeom>
                <a:avLst/>
                <a:gdLst>
                  <a:gd name="T0" fmla="*/ 0 w 503"/>
                  <a:gd name="T1" fmla="*/ 0 h 117"/>
                  <a:gd name="T2" fmla="*/ 3 w 503"/>
                  <a:gd name="T3" fmla="*/ 6 h 117"/>
                  <a:gd name="T4" fmla="*/ 68 w 503"/>
                  <a:gd name="T5" fmla="*/ 74 h 117"/>
                  <a:gd name="T6" fmla="*/ 119 w 503"/>
                  <a:gd name="T7" fmla="*/ 117 h 117"/>
                  <a:gd name="T8" fmla="*/ 384 w 503"/>
                  <a:gd name="T9" fmla="*/ 117 h 117"/>
                  <a:gd name="T10" fmla="*/ 436 w 503"/>
                  <a:gd name="T11" fmla="*/ 73 h 117"/>
                  <a:gd name="T12" fmla="*/ 464 w 503"/>
                  <a:gd name="T13" fmla="*/ 45 h 117"/>
                  <a:gd name="T14" fmla="*/ 503 w 503"/>
                  <a:gd name="T15" fmla="*/ 0 h 117"/>
                  <a:gd name="T16" fmla="*/ 0 w 503"/>
                  <a:gd name="T17" fmla="*/ 0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3" h="117">
                    <a:moveTo>
                      <a:pt x="0" y="0"/>
                    </a:moveTo>
                    <a:cubicBezTo>
                      <a:pt x="1" y="2"/>
                      <a:pt x="2" y="4"/>
                      <a:pt x="3" y="6"/>
                    </a:cubicBezTo>
                    <a:cubicBezTo>
                      <a:pt x="8" y="13"/>
                      <a:pt x="55" y="61"/>
                      <a:pt x="68" y="74"/>
                    </a:cubicBezTo>
                    <a:cubicBezTo>
                      <a:pt x="69" y="98"/>
                      <a:pt x="91" y="117"/>
                      <a:pt x="119" y="117"/>
                    </a:cubicBezTo>
                    <a:cubicBezTo>
                      <a:pt x="384" y="117"/>
                      <a:pt x="384" y="117"/>
                      <a:pt x="384" y="117"/>
                    </a:cubicBezTo>
                    <a:cubicBezTo>
                      <a:pt x="413" y="117"/>
                      <a:pt x="436" y="97"/>
                      <a:pt x="436" y="73"/>
                    </a:cubicBezTo>
                    <a:cubicBezTo>
                      <a:pt x="442" y="67"/>
                      <a:pt x="450" y="59"/>
                      <a:pt x="464" y="45"/>
                    </a:cubicBezTo>
                    <a:cubicBezTo>
                      <a:pt x="485" y="24"/>
                      <a:pt x="497" y="10"/>
                      <a:pt x="503" y="0"/>
                    </a:cubicBezTo>
                    <a:lnTo>
                      <a:pt x="0" y="0"/>
                    </a:lnTo>
                    <a:close/>
                  </a:path>
                </a:pathLst>
              </a:custGeom>
              <a:solidFill>
                <a:schemeClr val="accent1">
                  <a:lumMod val="50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7" name="Freeform 6">
                <a:extLst>
                  <a:ext uri="{FF2B5EF4-FFF2-40B4-BE49-F238E27FC236}">
                    <a16:creationId xmlns:a16="http://schemas.microsoft.com/office/drawing/2014/main" id="{48A13BE6-2D2F-4CDD-B11E-4CB8594B8D57}"/>
                  </a:ext>
                </a:extLst>
              </p:cNvPr>
              <p:cNvSpPr>
                <a:spLocks/>
              </p:cNvSpPr>
              <p:nvPr/>
            </p:nvSpPr>
            <p:spPr bwMode="auto">
              <a:xfrm>
                <a:off x="3971926" y="4213225"/>
                <a:ext cx="977900" cy="93663"/>
              </a:xfrm>
              <a:custGeom>
                <a:avLst/>
                <a:gdLst>
                  <a:gd name="T0" fmla="*/ 540 w 540"/>
                  <a:gd name="T1" fmla="*/ 26 h 52"/>
                  <a:gd name="T2" fmla="*/ 517 w 540"/>
                  <a:gd name="T3" fmla="*/ 52 h 52"/>
                  <a:gd name="T4" fmla="*/ 23 w 540"/>
                  <a:gd name="T5" fmla="*/ 52 h 52"/>
                  <a:gd name="T6" fmla="*/ 0 w 540"/>
                  <a:gd name="T7" fmla="*/ 26 h 52"/>
                  <a:gd name="T8" fmla="*/ 23 w 540"/>
                  <a:gd name="T9" fmla="*/ 0 h 52"/>
                  <a:gd name="T10" fmla="*/ 517 w 540"/>
                  <a:gd name="T11" fmla="*/ 0 h 52"/>
                  <a:gd name="T12" fmla="*/ 540 w 540"/>
                  <a:gd name="T13" fmla="*/ 26 h 52"/>
                </a:gdLst>
                <a:ahLst/>
                <a:cxnLst>
                  <a:cxn ang="0">
                    <a:pos x="T0" y="T1"/>
                  </a:cxn>
                  <a:cxn ang="0">
                    <a:pos x="T2" y="T3"/>
                  </a:cxn>
                  <a:cxn ang="0">
                    <a:pos x="T4" y="T5"/>
                  </a:cxn>
                  <a:cxn ang="0">
                    <a:pos x="T6" y="T7"/>
                  </a:cxn>
                  <a:cxn ang="0">
                    <a:pos x="T8" y="T9"/>
                  </a:cxn>
                  <a:cxn ang="0">
                    <a:pos x="T10" y="T11"/>
                  </a:cxn>
                  <a:cxn ang="0">
                    <a:pos x="T12" y="T13"/>
                  </a:cxn>
                </a:cxnLst>
                <a:rect l="0" t="0" r="r" b="b"/>
                <a:pathLst>
                  <a:path w="540" h="52">
                    <a:moveTo>
                      <a:pt x="540" y="26"/>
                    </a:moveTo>
                    <a:cubicBezTo>
                      <a:pt x="540" y="40"/>
                      <a:pt x="529" y="52"/>
                      <a:pt x="517" y="52"/>
                    </a:cubicBezTo>
                    <a:cubicBezTo>
                      <a:pt x="23" y="52"/>
                      <a:pt x="23" y="52"/>
                      <a:pt x="23" y="52"/>
                    </a:cubicBezTo>
                    <a:cubicBezTo>
                      <a:pt x="10" y="52"/>
                      <a:pt x="0" y="40"/>
                      <a:pt x="0" y="26"/>
                    </a:cubicBezTo>
                    <a:cubicBezTo>
                      <a:pt x="0" y="12"/>
                      <a:pt x="10" y="0"/>
                      <a:pt x="23" y="0"/>
                    </a:cubicBezTo>
                    <a:cubicBezTo>
                      <a:pt x="517" y="0"/>
                      <a:pt x="517" y="0"/>
                      <a:pt x="517" y="0"/>
                    </a:cubicBezTo>
                    <a:cubicBezTo>
                      <a:pt x="529" y="0"/>
                      <a:pt x="540" y="12"/>
                      <a:pt x="540" y="26"/>
                    </a:cubicBezTo>
                  </a:path>
                </a:pathLst>
              </a:custGeom>
              <a:solidFill>
                <a:schemeClr val="accent1">
                  <a:lumMod val="50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8" name="Freeform 7">
                <a:extLst>
                  <a:ext uri="{FF2B5EF4-FFF2-40B4-BE49-F238E27FC236}">
                    <a16:creationId xmlns:a16="http://schemas.microsoft.com/office/drawing/2014/main" id="{593B3ACB-909D-4237-96E9-8345A28BDC43}"/>
                  </a:ext>
                </a:extLst>
              </p:cNvPr>
              <p:cNvSpPr>
                <a:spLocks/>
              </p:cNvSpPr>
              <p:nvPr/>
            </p:nvSpPr>
            <p:spPr bwMode="auto">
              <a:xfrm>
                <a:off x="3971926" y="4349750"/>
                <a:ext cx="977900" cy="93663"/>
              </a:xfrm>
              <a:custGeom>
                <a:avLst/>
                <a:gdLst>
                  <a:gd name="T0" fmla="*/ 540 w 540"/>
                  <a:gd name="T1" fmla="*/ 26 h 52"/>
                  <a:gd name="T2" fmla="*/ 517 w 540"/>
                  <a:gd name="T3" fmla="*/ 52 h 52"/>
                  <a:gd name="T4" fmla="*/ 23 w 540"/>
                  <a:gd name="T5" fmla="*/ 52 h 52"/>
                  <a:gd name="T6" fmla="*/ 0 w 540"/>
                  <a:gd name="T7" fmla="*/ 26 h 52"/>
                  <a:gd name="T8" fmla="*/ 23 w 540"/>
                  <a:gd name="T9" fmla="*/ 0 h 52"/>
                  <a:gd name="T10" fmla="*/ 517 w 540"/>
                  <a:gd name="T11" fmla="*/ 0 h 52"/>
                  <a:gd name="T12" fmla="*/ 540 w 540"/>
                  <a:gd name="T13" fmla="*/ 26 h 52"/>
                </a:gdLst>
                <a:ahLst/>
                <a:cxnLst>
                  <a:cxn ang="0">
                    <a:pos x="T0" y="T1"/>
                  </a:cxn>
                  <a:cxn ang="0">
                    <a:pos x="T2" y="T3"/>
                  </a:cxn>
                  <a:cxn ang="0">
                    <a:pos x="T4" y="T5"/>
                  </a:cxn>
                  <a:cxn ang="0">
                    <a:pos x="T6" y="T7"/>
                  </a:cxn>
                  <a:cxn ang="0">
                    <a:pos x="T8" y="T9"/>
                  </a:cxn>
                  <a:cxn ang="0">
                    <a:pos x="T10" y="T11"/>
                  </a:cxn>
                  <a:cxn ang="0">
                    <a:pos x="T12" y="T13"/>
                  </a:cxn>
                </a:cxnLst>
                <a:rect l="0" t="0" r="r" b="b"/>
                <a:pathLst>
                  <a:path w="540" h="52">
                    <a:moveTo>
                      <a:pt x="540" y="26"/>
                    </a:moveTo>
                    <a:cubicBezTo>
                      <a:pt x="540" y="40"/>
                      <a:pt x="529" y="52"/>
                      <a:pt x="517" y="52"/>
                    </a:cubicBezTo>
                    <a:cubicBezTo>
                      <a:pt x="23" y="52"/>
                      <a:pt x="23" y="52"/>
                      <a:pt x="23" y="52"/>
                    </a:cubicBezTo>
                    <a:cubicBezTo>
                      <a:pt x="10" y="52"/>
                      <a:pt x="0" y="40"/>
                      <a:pt x="0" y="26"/>
                    </a:cubicBezTo>
                    <a:cubicBezTo>
                      <a:pt x="0" y="12"/>
                      <a:pt x="10" y="0"/>
                      <a:pt x="23" y="0"/>
                    </a:cubicBezTo>
                    <a:cubicBezTo>
                      <a:pt x="517" y="0"/>
                      <a:pt x="517" y="0"/>
                      <a:pt x="517" y="0"/>
                    </a:cubicBezTo>
                    <a:cubicBezTo>
                      <a:pt x="529" y="0"/>
                      <a:pt x="540" y="12"/>
                      <a:pt x="540" y="26"/>
                    </a:cubicBezTo>
                  </a:path>
                </a:pathLst>
              </a:custGeom>
              <a:solidFill>
                <a:schemeClr val="accent1">
                  <a:lumMod val="50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9" name="Freeform 8">
                <a:extLst>
                  <a:ext uri="{FF2B5EF4-FFF2-40B4-BE49-F238E27FC236}">
                    <a16:creationId xmlns:a16="http://schemas.microsoft.com/office/drawing/2014/main" id="{38423E33-A170-46C5-B93D-720181631D04}"/>
                  </a:ext>
                </a:extLst>
              </p:cNvPr>
              <p:cNvSpPr>
                <a:spLocks/>
              </p:cNvSpPr>
              <p:nvPr/>
            </p:nvSpPr>
            <p:spPr bwMode="auto">
              <a:xfrm>
                <a:off x="3971926" y="4473575"/>
                <a:ext cx="968375" cy="57150"/>
              </a:xfrm>
              <a:custGeom>
                <a:avLst/>
                <a:gdLst>
                  <a:gd name="T0" fmla="*/ 535 w 535"/>
                  <a:gd name="T1" fmla="*/ 16 h 32"/>
                  <a:gd name="T2" fmla="*/ 513 w 535"/>
                  <a:gd name="T3" fmla="*/ 32 h 32"/>
                  <a:gd name="T4" fmla="*/ 23 w 535"/>
                  <a:gd name="T5" fmla="*/ 32 h 32"/>
                  <a:gd name="T6" fmla="*/ 0 w 535"/>
                  <a:gd name="T7" fmla="*/ 16 h 32"/>
                  <a:gd name="T8" fmla="*/ 23 w 535"/>
                  <a:gd name="T9" fmla="*/ 0 h 32"/>
                  <a:gd name="T10" fmla="*/ 513 w 535"/>
                  <a:gd name="T11" fmla="*/ 0 h 32"/>
                  <a:gd name="T12" fmla="*/ 535 w 535"/>
                  <a:gd name="T13" fmla="*/ 16 h 32"/>
                </a:gdLst>
                <a:ahLst/>
                <a:cxnLst>
                  <a:cxn ang="0">
                    <a:pos x="T0" y="T1"/>
                  </a:cxn>
                  <a:cxn ang="0">
                    <a:pos x="T2" y="T3"/>
                  </a:cxn>
                  <a:cxn ang="0">
                    <a:pos x="T4" y="T5"/>
                  </a:cxn>
                  <a:cxn ang="0">
                    <a:pos x="T6" y="T7"/>
                  </a:cxn>
                  <a:cxn ang="0">
                    <a:pos x="T8" y="T9"/>
                  </a:cxn>
                  <a:cxn ang="0">
                    <a:pos x="T10" y="T11"/>
                  </a:cxn>
                  <a:cxn ang="0">
                    <a:pos x="T12" y="T13"/>
                  </a:cxn>
                </a:cxnLst>
                <a:rect l="0" t="0" r="r" b="b"/>
                <a:pathLst>
                  <a:path w="535" h="32">
                    <a:moveTo>
                      <a:pt x="535" y="16"/>
                    </a:moveTo>
                    <a:cubicBezTo>
                      <a:pt x="535" y="25"/>
                      <a:pt x="525" y="32"/>
                      <a:pt x="513" y="32"/>
                    </a:cubicBezTo>
                    <a:cubicBezTo>
                      <a:pt x="23" y="32"/>
                      <a:pt x="23" y="32"/>
                      <a:pt x="23" y="32"/>
                    </a:cubicBezTo>
                    <a:cubicBezTo>
                      <a:pt x="10" y="32"/>
                      <a:pt x="0" y="25"/>
                      <a:pt x="0" y="16"/>
                    </a:cubicBezTo>
                    <a:cubicBezTo>
                      <a:pt x="0" y="7"/>
                      <a:pt x="10" y="0"/>
                      <a:pt x="23" y="0"/>
                    </a:cubicBezTo>
                    <a:cubicBezTo>
                      <a:pt x="513" y="0"/>
                      <a:pt x="513" y="0"/>
                      <a:pt x="513" y="0"/>
                    </a:cubicBezTo>
                    <a:cubicBezTo>
                      <a:pt x="525" y="0"/>
                      <a:pt x="535" y="7"/>
                      <a:pt x="535" y="16"/>
                    </a:cubicBezTo>
                  </a:path>
                </a:pathLst>
              </a:custGeom>
              <a:solidFill>
                <a:schemeClr val="accent1">
                  <a:lumMod val="50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0" name="Freeform 9">
                <a:extLst>
                  <a:ext uri="{FF2B5EF4-FFF2-40B4-BE49-F238E27FC236}">
                    <a16:creationId xmlns:a16="http://schemas.microsoft.com/office/drawing/2014/main" id="{C80182D9-AE44-4A95-B286-528D3136406E}"/>
                  </a:ext>
                </a:extLst>
              </p:cNvPr>
              <p:cNvSpPr>
                <a:spLocks/>
              </p:cNvSpPr>
              <p:nvPr/>
            </p:nvSpPr>
            <p:spPr bwMode="auto">
              <a:xfrm>
                <a:off x="4102101" y="1277938"/>
                <a:ext cx="1508125" cy="952500"/>
              </a:xfrm>
              <a:custGeom>
                <a:avLst/>
                <a:gdLst>
                  <a:gd name="T0" fmla="*/ 0 w 950"/>
                  <a:gd name="T1" fmla="*/ 0 h 600"/>
                  <a:gd name="T2" fmla="*/ 950 w 950"/>
                  <a:gd name="T3" fmla="*/ 600 h 600"/>
                  <a:gd name="T4" fmla="*/ 769 w 950"/>
                  <a:gd name="T5" fmla="*/ 211 h 600"/>
                  <a:gd name="T6" fmla="*/ 355 w 950"/>
                  <a:gd name="T7" fmla="*/ 0 h 600"/>
                  <a:gd name="T8" fmla="*/ 0 w 950"/>
                  <a:gd name="T9" fmla="*/ 0 h 600"/>
                </a:gdLst>
                <a:ahLst/>
                <a:cxnLst>
                  <a:cxn ang="0">
                    <a:pos x="T0" y="T1"/>
                  </a:cxn>
                  <a:cxn ang="0">
                    <a:pos x="T2" y="T3"/>
                  </a:cxn>
                  <a:cxn ang="0">
                    <a:pos x="T4" y="T5"/>
                  </a:cxn>
                  <a:cxn ang="0">
                    <a:pos x="T6" y="T7"/>
                  </a:cxn>
                  <a:cxn ang="0">
                    <a:pos x="T8" y="T9"/>
                  </a:cxn>
                </a:cxnLst>
                <a:rect l="0" t="0" r="r" b="b"/>
                <a:pathLst>
                  <a:path w="950" h="600">
                    <a:moveTo>
                      <a:pt x="0" y="0"/>
                    </a:moveTo>
                    <a:lnTo>
                      <a:pt x="950" y="600"/>
                    </a:lnTo>
                    <a:lnTo>
                      <a:pt x="769" y="211"/>
                    </a:lnTo>
                    <a:lnTo>
                      <a:pt x="355" y="0"/>
                    </a:lnTo>
                    <a:lnTo>
                      <a:pt x="0" y="0"/>
                    </a:lnTo>
                    <a:close/>
                  </a:path>
                </a:pathLst>
              </a:custGeom>
              <a:solidFill>
                <a:schemeClr val="accent1">
                  <a:lumMod val="75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1" name="Freeform 10">
                <a:extLst>
                  <a:ext uri="{FF2B5EF4-FFF2-40B4-BE49-F238E27FC236}">
                    <a16:creationId xmlns:a16="http://schemas.microsoft.com/office/drawing/2014/main" id="{86BDD015-677D-4581-B2D8-15FF8D671BDB}"/>
                  </a:ext>
                </a:extLst>
              </p:cNvPr>
              <p:cNvSpPr>
                <a:spLocks/>
              </p:cNvSpPr>
              <p:nvPr/>
            </p:nvSpPr>
            <p:spPr bwMode="auto">
              <a:xfrm>
                <a:off x="4102101" y="1277938"/>
                <a:ext cx="1508125" cy="952500"/>
              </a:xfrm>
              <a:custGeom>
                <a:avLst/>
                <a:gdLst>
                  <a:gd name="T0" fmla="*/ 0 w 950"/>
                  <a:gd name="T1" fmla="*/ 0 h 600"/>
                  <a:gd name="T2" fmla="*/ 950 w 950"/>
                  <a:gd name="T3" fmla="*/ 600 h 600"/>
                  <a:gd name="T4" fmla="*/ 769 w 950"/>
                  <a:gd name="T5" fmla="*/ 211 h 600"/>
                  <a:gd name="T6" fmla="*/ 355 w 950"/>
                  <a:gd name="T7" fmla="*/ 0 h 600"/>
                </a:gdLst>
                <a:ahLst/>
                <a:cxnLst>
                  <a:cxn ang="0">
                    <a:pos x="T0" y="T1"/>
                  </a:cxn>
                  <a:cxn ang="0">
                    <a:pos x="T2" y="T3"/>
                  </a:cxn>
                  <a:cxn ang="0">
                    <a:pos x="T4" y="T5"/>
                  </a:cxn>
                  <a:cxn ang="0">
                    <a:pos x="T6" y="T7"/>
                  </a:cxn>
                </a:cxnLst>
                <a:rect l="0" t="0" r="r" b="b"/>
                <a:pathLst>
                  <a:path w="950" h="600">
                    <a:moveTo>
                      <a:pt x="0" y="0"/>
                    </a:moveTo>
                    <a:lnTo>
                      <a:pt x="950" y="600"/>
                    </a:lnTo>
                    <a:lnTo>
                      <a:pt x="769" y="211"/>
                    </a:lnTo>
                    <a:lnTo>
                      <a:pt x="3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2" name="Freeform 11">
                <a:extLst>
                  <a:ext uri="{FF2B5EF4-FFF2-40B4-BE49-F238E27FC236}">
                    <a16:creationId xmlns:a16="http://schemas.microsoft.com/office/drawing/2014/main" id="{A097AF4E-F979-45A8-9138-93F6DE9A9D73}"/>
                  </a:ext>
                </a:extLst>
              </p:cNvPr>
              <p:cNvSpPr>
                <a:spLocks/>
              </p:cNvSpPr>
              <p:nvPr/>
            </p:nvSpPr>
            <p:spPr bwMode="auto">
              <a:xfrm>
                <a:off x="3325813" y="2055813"/>
                <a:ext cx="2284413" cy="673100"/>
              </a:xfrm>
              <a:custGeom>
                <a:avLst/>
                <a:gdLst>
                  <a:gd name="T0" fmla="*/ 0 w 1439"/>
                  <a:gd name="T1" fmla="*/ 0 h 424"/>
                  <a:gd name="T2" fmla="*/ 1439 w 1439"/>
                  <a:gd name="T3" fmla="*/ 181 h 424"/>
                  <a:gd name="T4" fmla="*/ 1424 w 1439"/>
                  <a:gd name="T5" fmla="*/ 377 h 424"/>
                  <a:gd name="T6" fmla="*/ 0 w 1439"/>
                  <a:gd name="T7" fmla="*/ 424 h 424"/>
                  <a:gd name="T8" fmla="*/ 0 w 1439"/>
                  <a:gd name="T9" fmla="*/ 0 h 424"/>
                </a:gdLst>
                <a:ahLst/>
                <a:cxnLst>
                  <a:cxn ang="0">
                    <a:pos x="T0" y="T1"/>
                  </a:cxn>
                  <a:cxn ang="0">
                    <a:pos x="T2" y="T3"/>
                  </a:cxn>
                  <a:cxn ang="0">
                    <a:pos x="T4" y="T5"/>
                  </a:cxn>
                  <a:cxn ang="0">
                    <a:pos x="T6" y="T7"/>
                  </a:cxn>
                  <a:cxn ang="0">
                    <a:pos x="T8" y="T9"/>
                  </a:cxn>
                </a:cxnLst>
                <a:rect l="0" t="0" r="r" b="b"/>
                <a:pathLst>
                  <a:path w="1439" h="424">
                    <a:moveTo>
                      <a:pt x="0" y="0"/>
                    </a:moveTo>
                    <a:lnTo>
                      <a:pt x="1439" y="181"/>
                    </a:lnTo>
                    <a:lnTo>
                      <a:pt x="1424" y="377"/>
                    </a:lnTo>
                    <a:lnTo>
                      <a:pt x="0" y="424"/>
                    </a:lnTo>
                    <a:lnTo>
                      <a:pt x="0" y="0"/>
                    </a:lnTo>
                    <a:close/>
                  </a:path>
                </a:pathLst>
              </a:custGeom>
              <a:solidFill>
                <a:schemeClr val="accent1">
                  <a:lumMod val="75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3" name="Freeform 12">
                <a:extLst>
                  <a:ext uri="{FF2B5EF4-FFF2-40B4-BE49-F238E27FC236}">
                    <a16:creationId xmlns:a16="http://schemas.microsoft.com/office/drawing/2014/main" id="{15905164-3449-4A55-8CF7-9B9C127F0EDF}"/>
                  </a:ext>
                </a:extLst>
              </p:cNvPr>
              <p:cNvSpPr>
                <a:spLocks/>
              </p:cNvSpPr>
              <p:nvPr/>
            </p:nvSpPr>
            <p:spPr bwMode="auto">
              <a:xfrm>
                <a:off x="3502026" y="1612900"/>
                <a:ext cx="2108200" cy="1657350"/>
              </a:xfrm>
              <a:custGeom>
                <a:avLst/>
                <a:gdLst>
                  <a:gd name="T0" fmla="*/ 1147 w 1328"/>
                  <a:gd name="T1" fmla="*/ 0 h 1044"/>
                  <a:gd name="T2" fmla="*/ 0 w 1328"/>
                  <a:gd name="T3" fmla="*/ 953 h 1044"/>
                  <a:gd name="T4" fmla="*/ 50 w 1328"/>
                  <a:gd name="T5" fmla="*/ 1044 h 1044"/>
                  <a:gd name="T6" fmla="*/ 1328 w 1328"/>
                  <a:gd name="T7" fmla="*/ 389 h 1044"/>
                  <a:gd name="T8" fmla="*/ 1147 w 1328"/>
                  <a:gd name="T9" fmla="*/ 0 h 1044"/>
                </a:gdLst>
                <a:ahLst/>
                <a:cxnLst>
                  <a:cxn ang="0">
                    <a:pos x="T0" y="T1"/>
                  </a:cxn>
                  <a:cxn ang="0">
                    <a:pos x="T2" y="T3"/>
                  </a:cxn>
                  <a:cxn ang="0">
                    <a:pos x="T4" y="T5"/>
                  </a:cxn>
                  <a:cxn ang="0">
                    <a:pos x="T6" y="T7"/>
                  </a:cxn>
                  <a:cxn ang="0">
                    <a:pos x="T8" y="T9"/>
                  </a:cxn>
                </a:cxnLst>
                <a:rect l="0" t="0" r="r" b="b"/>
                <a:pathLst>
                  <a:path w="1328" h="1044">
                    <a:moveTo>
                      <a:pt x="1147" y="0"/>
                    </a:moveTo>
                    <a:lnTo>
                      <a:pt x="0" y="953"/>
                    </a:lnTo>
                    <a:lnTo>
                      <a:pt x="50" y="1044"/>
                    </a:lnTo>
                    <a:lnTo>
                      <a:pt x="1328" y="389"/>
                    </a:lnTo>
                    <a:lnTo>
                      <a:pt x="1147" y="0"/>
                    </a:lnTo>
                    <a:close/>
                  </a:path>
                </a:pathLst>
              </a:custGeom>
              <a:solidFill>
                <a:schemeClr val="accent1"/>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4" name="Freeform 13">
                <a:extLst>
                  <a:ext uri="{FF2B5EF4-FFF2-40B4-BE49-F238E27FC236}">
                    <a16:creationId xmlns:a16="http://schemas.microsoft.com/office/drawing/2014/main" id="{89C256CE-9E40-4E3D-8C35-8E893F56A8EA}"/>
                  </a:ext>
                </a:extLst>
              </p:cNvPr>
              <p:cNvSpPr>
                <a:spLocks/>
              </p:cNvSpPr>
              <p:nvPr/>
            </p:nvSpPr>
            <p:spPr bwMode="auto">
              <a:xfrm>
                <a:off x="3502026" y="1612900"/>
                <a:ext cx="2108200" cy="1657350"/>
              </a:xfrm>
              <a:custGeom>
                <a:avLst/>
                <a:gdLst>
                  <a:gd name="T0" fmla="*/ 1147 w 1328"/>
                  <a:gd name="T1" fmla="*/ 0 h 1044"/>
                  <a:gd name="T2" fmla="*/ 0 w 1328"/>
                  <a:gd name="T3" fmla="*/ 953 h 1044"/>
                  <a:gd name="T4" fmla="*/ 50 w 1328"/>
                  <a:gd name="T5" fmla="*/ 1044 h 1044"/>
                  <a:gd name="T6" fmla="*/ 1328 w 1328"/>
                  <a:gd name="T7" fmla="*/ 389 h 1044"/>
                </a:gdLst>
                <a:ahLst/>
                <a:cxnLst>
                  <a:cxn ang="0">
                    <a:pos x="T0" y="T1"/>
                  </a:cxn>
                  <a:cxn ang="0">
                    <a:pos x="T2" y="T3"/>
                  </a:cxn>
                  <a:cxn ang="0">
                    <a:pos x="T4" y="T5"/>
                  </a:cxn>
                  <a:cxn ang="0">
                    <a:pos x="T6" y="T7"/>
                  </a:cxn>
                </a:cxnLst>
                <a:rect l="0" t="0" r="r" b="b"/>
                <a:pathLst>
                  <a:path w="1328" h="1044">
                    <a:moveTo>
                      <a:pt x="1147" y="0"/>
                    </a:moveTo>
                    <a:lnTo>
                      <a:pt x="0" y="953"/>
                    </a:lnTo>
                    <a:lnTo>
                      <a:pt x="50" y="1044"/>
                    </a:lnTo>
                    <a:lnTo>
                      <a:pt x="1328" y="389"/>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5" name="Freeform 14">
                <a:extLst>
                  <a:ext uri="{FF2B5EF4-FFF2-40B4-BE49-F238E27FC236}">
                    <a16:creationId xmlns:a16="http://schemas.microsoft.com/office/drawing/2014/main" id="{FF74CC8B-61D3-48C0-8C06-85335B10D2D3}"/>
                  </a:ext>
                </a:extLst>
              </p:cNvPr>
              <p:cNvSpPr>
                <a:spLocks/>
              </p:cNvSpPr>
              <p:nvPr/>
            </p:nvSpPr>
            <p:spPr bwMode="auto">
              <a:xfrm>
                <a:off x="3502026" y="3125788"/>
                <a:ext cx="1697038" cy="677863"/>
              </a:xfrm>
              <a:custGeom>
                <a:avLst/>
                <a:gdLst>
                  <a:gd name="T0" fmla="*/ 0 w 1069"/>
                  <a:gd name="T1" fmla="*/ 0 h 427"/>
                  <a:gd name="T2" fmla="*/ 1069 w 1069"/>
                  <a:gd name="T3" fmla="*/ 228 h 427"/>
                  <a:gd name="T4" fmla="*/ 1007 w 1069"/>
                  <a:gd name="T5" fmla="*/ 427 h 427"/>
                  <a:gd name="T6" fmla="*/ 50 w 1069"/>
                  <a:gd name="T7" fmla="*/ 91 h 427"/>
                  <a:gd name="T8" fmla="*/ 0 w 1069"/>
                  <a:gd name="T9" fmla="*/ 0 h 427"/>
                </a:gdLst>
                <a:ahLst/>
                <a:cxnLst>
                  <a:cxn ang="0">
                    <a:pos x="T0" y="T1"/>
                  </a:cxn>
                  <a:cxn ang="0">
                    <a:pos x="T2" y="T3"/>
                  </a:cxn>
                  <a:cxn ang="0">
                    <a:pos x="T4" y="T5"/>
                  </a:cxn>
                  <a:cxn ang="0">
                    <a:pos x="T6" y="T7"/>
                  </a:cxn>
                  <a:cxn ang="0">
                    <a:pos x="T8" y="T9"/>
                  </a:cxn>
                </a:cxnLst>
                <a:rect l="0" t="0" r="r" b="b"/>
                <a:pathLst>
                  <a:path w="1069" h="427">
                    <a:moveTo>
                      <a:pt x="0" y="0"/>
                    </a:moveTo>
                    <a:lnTo>
                      <a:pt x="1069" y="228"/>
                    </a:lnTo>
                    <a:lnTo>
                      <a:pt x="1007" y="427"/>
                    </a:lnTo>
                    <a:lnTo>
                      <a:pt x="50" y="91"/>
                    </a:lnTo>
                    <a:lnTo>
                      <a:pt x="0" y="0"/>
                    </a:lnTo>
                    <a:close/>
                  </a:path>
                </a:pathLst>
              </a:custGeom>
              <a:solidFill>
                <a:schemeClr val="accent1">
                  <a:lumMod val="75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6" name="Freeform 15">
                <a:extLst>
                  <a:ext uri="{FF2B5EF4-FFF2-40B4-BE49-F238E27FC236}">
                    <a16:creationId xmlns:a16="http://schemas.microsoft.com/office/drawing/2014/main" id="{1435E658-BC80-464D-BF55-0F1A92891541}"/>
                  </a:ext>
                </a:extLst>
              </p:cNvPr>
              <p:cNvSpPr>
                <a:spLocks/>
              </p:cNvSpPr>
              <p:nvPr/>
            </p:nvSpPr>
            <p:spPr bwMode="auto">
              <a:xfrm>
                <a:off x="3735388" y="2343150"/>
                <a:ext cx="1874838" cy="1365250"/>
              </a:xfrm>
              <a:custGeom>
                <a:avLst/>
                <a:gdLst>
                  <a:gd name="T0" fmla="*/ 1181 w 1181"/>
                  <a:gd name="T1" fmla="*/ 0 h 860"/>
                  <a:gd name="T2" fmla="*/ 0 w 1181"/>
                  <a:gd name="T3" fmla="*/ 761 h 860"/>
                  <a:gd name="T4" fmla="*/ 27 w 1181"/>
                  <a:gd name="T5" fmla="*/ 860 h 860"/>
                  <a:gd name="T6" fmla="*/ 1166 w 1181"/>
                  <a:gd name="T7" fmla="*/ 196 h 860"/>
                  <a:gd name="T8" fmla="*/ 1181 w 1181"/>
                  <a:gd name="T9" fmla="*/ 0 h 860"/>
                </a:gdLst>
                <a:ahLst/>
                <a:cxnLst>
                  <a:cxn ang="0">
                    <a:pos x="T0" y="T1"/>
                  </a:cxn>
                  <a:cxn ang="0">
                    <a:pos x="T2" y="T3"/>
                  </a:cxn>
                  <a:cxn ang="0">
                    <a:pos x="T4" y="T5"/>
                  </a:cxn>
                  <a:cxn ang="0">
                    <a:pos x="T6" y="T7"/>
                  </a:cxn>
                  <a:cxn ang="0">
                    <a:pos x="T8" y="T9"/>
                  </a:cxn>
                </a:cxnLst>
                <a:rect l="0" t="0" r="r" b="b"/>
                <a:pathLst>
                  <a:path w="1181" h="860">
                    <a:moveTo>
                      <a:pt x="1181" y="0"/>
                    </a:moveTo>
                    <a:lnTo>
                      <a:pt x="0" y="761"/>
                    </a:lnTo>
                    <a:lnTo>
                      <a:pt x="27" y="860"/>
                    </a:lnTo>
                    <a:lnTo>
                      <a:pt x="1166" y="196"/>
                    </a:lnTo>
                    <a:lnTo>
                      <a:pt x="1181" y="0"/>
                    </a:lnTo>
                    <a:close/>
                  </a:path>
                </a:pathLst>
              </a:custGeom>
              <a:solidFill>
                <a:schemeClr val="accent1"/>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7" name="Freeform 16">
                <a:extLst>
                  <a:ext uri="{FF2B5EF4-FFF2-40B4-BE49-F238E27FC236}">
                    <a16:creationId xmlns:a16="http://schemas.microsoft.com/office/drawing/2014/main" id="{F4F2C8D9-B060-45D0-A0CF-8D31D5BEF01E}"/>
                  </a:ext>
                </a:extLst>
              </p:cNvPr>
              <p:cNvSpPr>
                <a:spLocks/>
              </p:cNvSpPr>
              <p:nvPr/>
            </p:nvSpPr>
            <p:spPr bwMode="auto">
              <a:xfrm>
                <a:off x="3735388" y="2343150"/>
                <a:ext cx="1874838" cy="1365250"/>
              </a:xfrm>
              <a:custGeom>
                <a:avLst/>
                <a:gdLst>
                  <a:gd name="T0" fmla="*/ 1181 w 1181"/>
                  <a:gd name="T1" fmla="*/ 0 h 860"/>
                  <a:gd name="T2" fmla="*/ 0 w 1181"/>
                  <a:gd name="T3" fmla="*/ 761 h 860"/>
                  <a:gd name="T4" fmla="*/ 27 w 1181"/>
                  <a:gd name="T5" fmla="*/ 860 h 860"/>
                  <a:gd name="T6" fmla="*/ 1166 w 1181"/>
                  <a:gd name="T7" fmla="*/ 196 h 860"/>
                </a:gdLst>
                <a:ahLst/>
                <a:cxnLst>
                  <a:cxn ang="0">
                    <a:pos x="T0" y="T1"/>
                  </a:cxn>
                  <a:cxn ang="0">
                    <a:pos x="T2" y="T3"/>
                  </a:cxn>
                  <a:cxn ang="0">
                    <a:pos x="T4" y="T5"/>
                  </a:cxn>
                  <a:cxn ang="0">
                    <a:pos x="T6" y="T7"/>
                  </a:cxn>
                </a:cxnLst>
                <a:rect l="0" t="0" r="r" b="b"/>
                <a:pathLst>
                  <a:path w="1181" h="860">
                    <a:moveTo>
                      <a:pt x="1181" y="0"/>
                    </a:moveTo>
                    <a:lnTo>
                      <a:pt x="0" y="761"/>
                    </a:lnTo>
                    <a:lnTo>
                      <a:pt x="27" y="860"/>
                    </a:lnTo>
                    <a:lnTo>
                      <a:pt x="1166" y="196"/>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8" name="Freeform 17">
                <a:extLst>
                  <a:ext uri="{FF2B5EF4-FFF2-40B4-BE49-F238E27FC236}">
                    <a16:creationId xmlns:a16="http://schemas.microsoft.com/office/drawing/2014/main" id="{103ACAB6-CCA1-451C-93DE-53ACA9DB2A1A}"/>
                  </a:ext>
                </a:extLst>
              </p:cNvPr>
              <p:cNvSpPr>
                <a:spLocks/>
              </p:cNvSpPr>
              <p:nvPr/>
            </p:nvSpPr>
            <p:spPr bwMode="auto">
              <a:xfrm>
                <a:off x="3735388" y="3551238"/>
                <a:ext cx="1282700" cy="598488"/>
              </a:xfrm>
              <a:custGeom>
                <a:avLst/>
                <a:gdLst>
                  <a:gd name="T0" fmla="*/ 0 w 808"/>
                  <a:gd name="T1" fmla="*/ 0 h 377"/>
                  <a:gd name="T2" fmla="*/ 808 w 808"/>
                  <a:gd name="T3" fmla="*/ 320 h 377"/>
                  <a:gd name="T4" fmla="*/ 765 w 808"/>
                  <a:gd name="T5" fmla="*/ 377 h 377"/>
                  <a:gd name="T6" fmla="*/ 27 w 808"/>
                  <a:gd name="T7" fmla="*/ 99 h 377"/>
                  <a:gd name="T8" fmla="*/ 0 w 808"/>
                  <a:gd name="T9" fmla="*/ 0 h 377"/>
                </a:gdLst>
                <a:ahLst/>
                <a:cxnLst>
                  <a:cxn ang="0">
                    <a:pos x="T0" y="T1"/>
                  </a:cxn>
                  <a:cxn ang="0">
                    <a:pos x="T2" y="T3"/>
                  </a:cxn>
                  <a:cxn ang="0">
                    <a:pos x="T4" y="T5"/>
                  </a:cxn>
                  <a:cxn ang="0">
                    <a:pos x="T6" y="T7"/>
                  </a:cxn>
                  <a:cxn ang="0">
                    <a:pos x="T8" y="T9"/>
                  </a:cxn>
                </a:cxnLst>
                <a:rect l="0" t="0" r="r" b="b"/>
                <a:pathLst>
                  <a:path w="808" h="377">
                    <a:moveTo>
                      <a:pt x="0" y="0"/>
                    </a:moveTo>
                    <a:lnTo>
                      <a:pt x="808" y="320"/>
                    </a:lnTo>
                    <a:lnTo>
                      <a:pt x="765" y="377"/>
                    </a:lnTo>
                    <a:lnTo>
                      <a:pt x="27" y="99"/>
                    </a:lnTo>
                    <a:lnTo>
                      <a:pt x="0" y="0"/>
                    </a:lnTo>
                    <a:close/>
                  </a:path>
                </a:pathLst>
              </a:custGeom>
              <a:solidFill>
                <a:schemeClr val="accent1">
                  <a:lumMod val="75000"/>
                </a:schemeClr>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9" name="Freeform 18">
                <a:extLst>
                  <a:ext uri="{FF2B5EF4-FFF2-40B4-BE49-F238E27FC236}">
                    <a16:creationId xmlns:a16="http://schemas.microsoft.com/office/drawing/2014/main" id="{455AEA4F-BAEC-467A-8855-64B12C304E02}"/>
                  </a:ext>
                </a:extLst>
              </p:cNvPr>
              <p:cNvSpPr>
                <a:spLocks/>
              </p:cNvSpPr>
              <p:nvPr/>
            </p:nvSpPr>
            <p:spPr bwMode="auto">
              <a:xfrm>
                <a:off x="3325813" y="1277938"/>
                <a:ext cx="1339850" cy="1450975"/>
              </a:xfrm>
              <a:custGeom>
                <a:avLst/>
                <a:gdLst>
                  <a:gd name="T0" fmla="*/ 489 w 844"/>
                  <a:gd name="T1" fmla="*/ 0 h 914"/>
                  <a:gd name="T2" fmla="*/ 0 w 844"/>
                  <a:gd name="T3" fmla="*/ 490 h 914"/>
                  <a:gd name="T4" fmla="*/ 0 w 844"/>
                  <a:gd name="T5" fmla="*/ 914 h 914"/>
                  <a:gd name="T6" fmla="*/ 844 w 844"/>
                  <a:gd name="T7" fmla="*/ 0 h 914"/>
                  <a:gd name="T8" fmla="*/ 489 w 844"/>
                  <a:gd name="T9" fmla="*/ 0 h 914"/>
                </a:gdLst>
                <a:ahLst/>
                <a:cxnLst>
                  <a:cxn ang="0">
                    <a:pos x="T0" y="T1"/>
                  </a:cxn>
                  <a:cxn ang="0">
                    <a:pos x="T2" y="T3"/>
                  </a:cxn>
                  <a:cxn ang="0">
                    <a:pos x="T4" y="T5"/>
                  </a:cxn>
                  <a:cxn ang="0">
                    <a:pos x="T6" y="T7"/>
                  </a:cxn>
                  <a:cxn ang="0">
                    <a:pos x="T8" y="T9"/>
                  </a:cxn>
                </a:cxnLst>
                <a:rect l="0" t="0" r="r" b="b"/>
                <a:pathLst>
                  <a:path w="844" h="914">
                    <a:moveTo>
                      <a:pt x="489" y="0"/>
                    </a:moveTo>
                    <a:lnTo>
                      <a:pt x="0" y="490"/>
                    </a:lnTo>
                    <a:lnTo>
                      <a:pt x="0" y="914"/>
                    </a:lnTo>
                    <a:lnTo>
                      <a:pt x="844" y="0"/>
                    </a:lnTo>
                    <a:lnTo>
                      <a:pt x="489" y="0"/>
                    </a:lnTo>
                    <a:close/>
                  </a:path>
                </a:pathLst>
              </a:custGeom>
              <a:solidFill>
                <a:schemeClr val="accent1"/>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20" name="Freeform 19">
                <a:extLst>
                  <a:ext uri="{FF2B5EF4-FFF2-40B4-BE49-F238E27FC236}">
                    <a16:creationId xmlns:a16="http://schemas.microsoft.com/office/drawing/2014/main" id="{18F0F081-160A-4063-95C6-78282E827417}"/>
                  </a:ext>
                </a:extLst>
              </p:cNvPr>
              <p:cNvSpPr>
                <a:spLocks/>
              </p:cNvSpPr>
              <p:nvPr/>
            </p:nvSpPr>
            <p:spPr bwMode="auto">
              <a:xfrm>
                <a:off x="3905251" y="3487738"/>
                <a:ext cx="1293813" cy="661988"/>
              </a:xfrm>
              <a:custGeom>
                <a:avLst/>
                <a:gdLst>
                  <a:gd name="T0" fmla="*/ 51 w 815"/>
                  <a:gd name="T1" fmla="*/ 417 h 417"/>
                  <a:gd name="T2" fmla="*/ 753 w 815"/>
                  <a:gd name="T3" fmla="*/ 199 h 417"/>
                  <a:gd name="T4" fmla="*/ 815 w 815"/>
                  <a:gd name="T5" fmla="*/ 0 h 417"/>
                  <a:gd name="T6" fmla="*/ 0 w 815"/>
                  <a:gd name="T7" fmla="*/ 368 h 417"/>
                  <a:gd name="T8" fmla="*/ 51 w 815"/>
                  <a:gd name="T9" fmla="*/ 417 h 417"/>
                </a:gdLst>
                <a:ahLst/>
                <a:cxnLst>
                  <a:cxn ang="0">
                    <a:pos x="T0" y="T1"/>
                  </a:cxn>
                  <a:cxn ang="0">
                    <a:pos x="T2" y="T3"/>
                  </a:cxn>
                  <a:cxn ang="0">
                    <a:pos x="T4" y="T5"/>
                  </a:cxn>
                  <a:cxn ang="0">
                    <a:pos x="T6" y="T7"/>
                  </a:cxn>
                  <a:cxn ang="0">
                    <a:pos x="T8" y="T9"/>
                  </a:cxn>
                </a:cxnLst>
                <a:rect l="0" t="0" r="r" b="b"/>
                <a:pathLst>
                  <a:path w="815" h="417">
                    <a:moveTo>
                      <a:pt x="51" y="417"/>
                    </a:moveTo>
                    <a:lnTo>
                      <a:pt x="753" y="199"/>
                    </a:lnTo>
                    <a:lnTo>
                      <a:pt x="815" y="0"/>
                    </a:lnTo>
                    <a:lnTo>
                      <a:pt x="0" y="368"/>
                    </a:lnTo>
                    <a:lnTo>
                      <a:pt x="51" y="417"/>
                    </a:lnTo>
                    <a:close/>
                  </a:path>
                </a:pathLst>
              </a:custGeom>
              <a:solidFill>
                <a:schemeClr val="accent1"/>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21" name="Freeform 20">
                <a:extLst>
                  <a:ext uri="{FF2B5EF4-FFF2-40B4-BE49-F238E27FC236}">
                    <a16:creationId xmlns:a16="http://schemas.microsoft.com/office/drawing/2014/main" id="{33BD8692-53DE-419B-AE59-9F1B225E6EBC}"/>
                  </a:ext>
                </a:extLst>
              </p:cNvPr>
              <p:cNvSpPr>
                <a:spLocks/>
              </p:cNvSpPr>
              <p:nvPr/>
            </p:nvSpPr>
            <p:spPr bwMode="auto">
              <a:xfrm>
                <a:off x="3905251" y="4059238"/>
                <a:ext cx="1112838" cy="90488"/>
              </a:xfrm>
              <a:custGeom>
                <a:avLst/>
                <a:gdLst>
                  <a:gd name="T0" fmla="*/ 0 w 701"/>
                  <a:gd name="T1" fmla="*/ 8 h 57"/>
                  <a:gd name="T2" fmla="*/ 701 w 701"/>
                  <a:gd name="T3" fmla="*/ 0 h 57"/>
                  <a:gd name="T4" fmla="*/ 658 w 701"/>
                  <a:gd name="T5" fmla="*/ 57 h 57"/>
                  <a:gd name="T6" fmla="*/ 51 w 701"/>
                  <a:gd name="T7" fmla="*/ 57 h 57"/>
                  <a:gd name="T8" fmla="*/ 0 w 701"/>
                  <a:gd name="T9" fmla="*/ 8 h 57"/>
                </a:gdLst>
                <a:ahLst/>
                <a:cxnLst>
                  <a:cxn ang="0">
                    <a:pos x="T0" y="T1"/>
                  </a:cxn>
                  <a:cxn ang="0">
                    <a:pos x="T2" y="T3"/>
                  </a:cxn>
                  <a:cxn ang="0">
                    <a:pos x="T4" y="T5"/>
                  </a:cxn>
                  <a:cxn ang="0">
                    <a:pos x="T6" y="T7"/>
                  </a:cxn>
                  <a:cxn ang="0">
                    <a:pos x="T8" y="T9"/>
                  </a:cxn>
                </a:cxnLst>
                <a:rect l="0" t="0" r="r" b="b"/>
                <a:pathLst>
                  <a:path w="701" h="57">
                    <a:moveTo>
                      <a:pt x="0" y="8"/>
                    </a:moveTo>
                    <a:lnTo>
                      <a:pt x="701" y="0"/>
                    </a:lnTo>
                    <a:lnTo>
                      <a:pt x="658" y="57"/>
                    </a:lnTo>
                    <a:lnTo>
                      <a:pt x="51" y="57"/>
                    </a:lnTo>
                    <a:lnTo>
                      <a:pt x="0" y="8"/>
                    </a:lnTo>
                    <a:close/>
                  </a:path>
                </a:pathLst>
              </a:custGeom>
              <a:solidFill>
                <a:schemeClr val="accent1"/>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sp>
          <p:nvSpPr>
            <p:cNvPr id="22" name="Freeform 48">
              <a:extLst>
                <a:ext uri="{FF2B5EF4-FFF2-40B4-BE49-F238E27FC236}">
                  <a16:creationId xmlns:a16="http://schemas.microsoft.com/office/drawing/2014/main" id="{6C55CD07-1219-4A10-B4AF-3E7919F483E0}"/>
                </a:ext>
              </a:extLst>
            </p:cNvPr>
            <p:cNvSpPr/>
            <p:nvPr/>
          </p:nvSpPr>
          <p:spPr>
            <a:xfrm>
              <a:off x="5004558" y="2361948"/>
              <a:ext cx="1396999" cy="908050"/>
            </a:xfrm>
            <a:custGeom>
              <a:avLst/>
              <a:gdLst>
                <a:gd name="connsiteX0" fmla="*/ 0 w 785812"/>
                <a:gd name="connsiteY0" fmla="*/ 85131 h 510778"/>
                <a:gd name="connsiteX1" fmla="*/ 85131 w 785812"/>
                <a:gd name="connsiteY1" fmla="*/ 0 h 510778"/>
                <a:gd name="connsiteX2" fmla="*/ 700681 w 785812"/>
                <a:gd name="connsiteY2" fmla="*/ 0 h 510778"/>
                <a:gd name="connsiteX3" fmla="*/ 785812 w 785812"/>
                <a:gd name="connsiteY3" fmla="*/ 85131 h 510778"/>
                <a:gd name="connsiteX4" fmla="*/ 785812 w 785812"/>
                <a:gd name="connsiteY4" fmla="*/ 425647 h 510778"/>
                <a:gd name="connsiteX5" fmla="*/ 700681 w 785812"/>
                <a:gd name="connsiteY5" fmla="*/ 510778 h 510778"/>
                <a:gd name="connsiteX6" fmla="*/ 85131 w 785812"/>
                <a:gd name="connsiteY6" fmla="*/ 510778 h 510778"/>
                <a:gd name="connsiteX7" fmla="*/ 0 w 785812"/>
                <a:gd name="connsiteY7" fmla="*/ 425647 h 510778"/>
                <a:gd name="connsiteX8" fmla="*/ 0 w 785812"/>
                <a:gd name="connsiteY8" fmla="*/ 85131 h 51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5812" h="510778">
                  <a:moveTo>
                    <a:pt x="0" y="85131"/>
                  </a:moveTo>
                  <a:cubicBezTo>
                    <a:pt x="0" y="38114"/>
                    <a:pt x="38114" y="0"/>
                    <a:pt x="85131" y="0"/>
                  </a:cubicBezTo>
                  <a:lnTo>
                    <a:pt x="700681" y="0"/>
                  </a:lnTo>
                  <a:cubicBezTo>
                    <a:pt x="747698" y="0"/>
                    <a:pt x="785812" y="38114"/>
                    <a:pt x="785812" y="85131"/>
                  </a:cubicBezTo>
                  <a:lnTo>
                    <a:pt x="785812" y="425647"/>
                  </a:lnTo>
                  <a:cubicBezTo>
                    <a:pt x="785812" y="472664"/>
                    <a:pt x="747698" y="510778"/>
                    <a:pt x="700681" y="510778"/>
                  </a:cubicBezTo>
                  <a:lnTo>
                    <a:pt x="85131" y="510778"/>
                  </a:lnTo>
                  <a:cubicBezTo>
                    <a:pt x="38114" y="510778"/>
                    <a:pt x="0" y="472664"/>
                    <a:pt x="0" y="425647"/>
                  </a:cubicBezTo>
                  <a:lnTo>
                    <a:pt x="0" y="85131"/>
                  </a:lnTo>
                  <a:close/>
                </a:path>
              </a:pathLst>
            </a:custGeom>
            <a:solidFill>
              <a:schemeClr val="accent2"/>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794" tIns="179794" rIns="179794" bIns="179794" numCol="1" spcCol="1270" anchor="ctr" anchorCtr="0">
              <a:noAutofit/>
            </a:bodyPr>
            <a:lstStyle/>
            <a:p>
              <a:pPr algn="ctr" defTabSz="1580464">
                <a:lnSpc>
                  <a:spcPct val="90000"/>
                </a:lnSpc>
                <a:spcBef>
                  <a:spcPct val="0"/>
                </a:spcBef>
                <a:spcAft>
                  <a:spcPct val="35000"/>
                </a:spcAft>
              </a:pPr>
              <a:endParaRPr lang="en-US" sz="3556" dirty="0">
                <a:solidFill>
                  <a:prstClr val="white"/>
                </a:solidFill>
              </a:endParaRPr>
            </a:p>
          </p:txBody>
        </p:sp>
        <p:sp>
          <p:nvSpPr>
            <p:cNvPr id="23" name="Freeform 51">
              <a:extLst>
                <a:ext uri="{FF2B5EF4-FFF2-40B4-BE49-F238E27FC236}">
                  <a16:creationId xmlns:a16="http://schemas.microsoft.com/office/drawing/2014/main" id="{4054DEA2-1623-4757-9592-BA7B72B736D5}"/>
                </a:ext>
              </a:extLst>
            </p:cNvPr>
            <p:cNvSpPr/>
            <p:nvPr/>
          </p:nvSpPr>
          <p:spPr>
            <a:xfrm>
              <a:off x="5928926" y="4593568"/>
              <a:ext cx="1396999" cy="908050"/>
            </a:xfrm>
            <a:custGeom>
              <a:avLst/>
              <a:gdLst>
                <a:gd name="connsiteX0" fmla="*/ 0 w 785812"/>
                <a:gd name="connsiteY0" fmla="*/ 85131 h 510778"/>
                <a:gd name="connsiteX1" fmla="*/ 85131 w 785812"/>
                <a:gd name="connsiteY1" fmla="*/ 0 h 510778"/>
                <a:gd name="connsiteX2" fmla="*/ 700681 w 785812"/>
                <a:gd name="connsiteY2" fmla="*/ 0 h 510778"/>
                <a:gd name="connsiteX3" fmla="*/ 785812 w 785812"/>
                <a:gd name="connsiteY3" fmla="*/ 85131 h 510778"/>
                <a:gd name="connsiteX4" fmla="*/ 785812 w 785812"/>
                <a:gd name="connsiteY4" fmla="*/ 425647 h 510778"/>
                <a:gd name="connsiteX5" fmla="*/ 700681 w 785812"/>
                <a:gd name="connsiteY5" fmla="*/ 510778 h 510778"/>
                <a:gd name="connsiteX6" fmla="*/ 85131 w 785812"/>
                <a:gd name="connsiteY6" fmla="*/ 510778 h 510778"/>
                <a:gd name="connsiteX7" fmla="*/ 0 w 785812"/>
                <a:gd name="connsiteY7" fmla="*/ 425647 h 510778"/>
                <a:gd name="connsiteX8" fmla="*/ 0 w 785812"/>
                <a:gd name="connsiteY8" fmla="*/ 85131 h 51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5812" h="510778">
                  <a:moveTo>
                    <a:pt x="0" y="85131"/>
                  </a:moveTo>
                  <a:cubicBezTo>
                    <a:pt x="0" y="38114"/>
                    <a:pt x="38114" y="0"/>
                    <a:pt x="85131" y="0"/>
                  </a:cubicBezTo>
                  <a:lnTo>
                    <a:pt x="700681" y="0"/>
                  </a:lnTo>
                  <a:cubicBezTo>
                    <a:pt x="747698" y="0"/>
                    <a:pt x="785812" y="38114"/>
                    <a:pt x="785812" y="85131"/>
                  </a:cubicBezTo>
                  <a:lnTo>
                    <a:pt x="785812" y="425647"/>
                  </a:lnTo>
                  <a:cubicBezTo>
                    <a:pt x="785812" y="472664"/>
                    <a:pt x="747698" y="510778"/>
                    <a:pt x="700681" y="510778"/>
                  </a:cubicBezTo>
                  <a:lnTo>
                    <a:pt x="85131" y="510778"/>
                  </a:lnTo>
                  <a:cubicBezTo>
                    <a:pt x="38114" y="510778"/>
                    <a:pt x="0" y="472664"/>
                    <a:pt x="0" y="425647"/>
                  </a:cubicBezTo>
                  <a:lnTo>
                    <a:pt x="0" y="85131"/>
                  </a:lnTo>
                  <a:close/>
                </a:path>
              </a:pathLst>
            </a:custGeom>
            <a:solidFill>
              <a:schemeClr val="accent3"/>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794" tIns="179794" rIns="179794" bIns="179794" numCol="1" spcCol="1270" anchor="ctr" anchorCtr="0">
              <a:noAutofit/>
            </a:bodyPr>
            <a:lstStyle/>
            <a:p>
              <a:pPr algn="ctr" defTabSz="1580464">
                <a:lnSpc>
                  <a:spcPct val="90000"/>
                </a:lnSpc>
                <a:spcBef>
                  <a:spcPct val="0"/>
                </a:spcBef>
                <a:spcAft>
                  <a:spcPct val="35000"/>
                </a:spcAft>
              </a:pPr>
              <a:endParaRPr lang="en-US" sz="3556" dirty="0">
                <a:solidFill>
                  <a:prstClr val="white"/>
                </a:solidFill>
              </a:endParaRPr>
            </a:p>
          </p:txBody>
        </p:sp>
        <p:sp>
          <p:nvSpPr>
            <p:cNvPr id="24" name="Freeform 53">
              <a:extLst>
                <a:ext uri="{FF2B5EF4-FFF2-40B4-BE49-F238E27FC236}">
                  <a16:creationId xmlns:a16="http://schemas.microsoft.com/office/drawing/2014/main" id="{4B1B2089-84E2-49E8-910E-A111F1FCCFBC}"/>
                </a:ext>
              </a:extLst>
            </p:cNvPr>
            <p:cNvSpPr/>
            <p:nvPr/>
          </p:nvSpPr>
          <p:spPr>
            <a:xfrm>
              <a:off x="5004558" y="6825187"/>
              <a:ext cx="1396999" cy="908050"/>
            </a:xfrm>
            <a:custGeom>
              <a:avLst/>
              <a:gdLst>
                <a:gd name="connsiteX0" fmla="*/ 0 w 785812"/>
                <a:gd name="connsiteY0" fmla="*/ 85131 h 510778"/>
                <a:gd name="connsiteX1" fmla="*/ 85131 w 785812"/>
                <a:gd name="connsiteY1" fmla="*/ 0 h 510778"/>
                <a:gd name="connsiteX2" fmla="*/ 700681 w 785812"/>
                <a:gd name="connsiteY2" fmla="*/ 0 h 510778"/>
                <a:gd name="connsiteX3" fmla="*/ 785812 w 785812"/>
                <a:gd name="connsiteY3" fmla="*/ 85131 h 510778"/>
                <a:gd name="connsiteX4" fmla="*/ 785812 w 785812"/>
                <a:gd name="connsiteY4" fmla="*/ 425647 h 510778"/>
                <a:gd name="connsiteX5" fmla="*/ 700681 w 785812"/>
                <a:gd name="connsiteY5" fmla="*/ 510778 h 510778"/>
                <a:gd name="connsiteX6" fmla="*/ 85131 w 785812"/>
                <a:gd name="connsiteY6" fmla="*/ 510778 h 510778"/>
                <a:gd name="connsiteX7" fmla="*/ 0 w 785812"/>
                <a:gd name="connsiteY7" fmla="*/ 425647 h 510778"/>
                <a:gd name="connsiteX8" fmla="*/ 0 w 785812"/>
                <a:gd name="connsiteY8" fmla="*/ 85131 h 510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5812" h="510778">
                  <a:moveTo>
                    <a:pt x="0" y="85131"/>
                  </a:moveTo>
                  <a:cubicBezTo>
                    <a:pt x="0" y="38114"/>
                    <a:pt x="38114" y="0"/>
                    <a:pt x="85131" y="0"/>
                  </a:cubicBezTo>
                  <a:lnTo>
                    <a:pt x="700681" y="0"/>
                  </a:lnTo>
                  <a:cubicBezTo>
                    <a:pt x="747698" y="0"/>
                    <a:pt x="785812" y="38114"/>
                    <a:pt x="785812" y="85131"/>
                  </a:cubicBezTo>
                  <a:lnTo>
                    <a:pt x="785812" y="425647"/>
                  </a:lnTo>
                  <a:cubicBezTo>
                    <a:pt x="785812" y="472664"/>
                    <a:pt x="747698" y="510778"/>
                    <a:pt x="700681" y="510778"/>
                  </a:cubicBezTo>
                  <a:lnTo>
                    <a:pt x="85131" y="510778"/>
                  </a:lnTo>
                  <a:cubicBezTo>
                    <a:pt x="38114" y="510778"/>
                    <a:pt x="0" y="472664"/>
                    <a:pt x="0" y="425647"/>
                  </a:cubicBezTo>
                  <a:lnTo>
                    <a:pt x="0" y="85131"/>
                  </a:lnTo>
                  <a:close/>
                </a:path>
              </a:pathLst>
            </a:custGeom>
            <a:solidFill>
              <a:schemeClr val="accent4"/>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9794" tIns="179794" rIns="179794" bIns="179794" numCol="1" spcCol="1270" anchor="ctr" anchorCtr="0">
              <a:noAutofit/>
            </a:bodyPr>
            <a:lstStyle/>
            <a:p>
              <a:pPr algn="ctr" defTabSz="1580464">
                <a:lnSpc>
                  <a:spcPct val="90000"/>
                </a:lnSpc>
                <a:spcBef>
                  <a:spcPct val="0"/>
                </a:spcBef>
                <a:spcAft>
                  <a:spcPct val="35000"/>
                </a:spcAft>
              </a:pPr>
              <a:endParaRPr lang="en-US" sz="3556" dirty="0">
                <a:solidFill>
                  <a:prstClr val="white"/>
                </a:solidFill>
              </a:endParaRPr>
            </a:p>
          </p:txBody>
        </p:sp>
        <p:sp>
          <p:nvSpPr>
            <p:cNvPr id="25" name="TextBox 24">
              <a:extLst>
                <a:ext uri="{FF2B5EF4-FFF2-40B4-BE49-F238E27FC236}">
                  <a16:creationId xmlns:a16="http://schemas.microsoft.com/office/drawing/2014/main" id="{A6A23676-F485-4D25-B737-5AE4379EA766}"/>
                </a:ext>
              </a:extLst>
            </p:cNvPr>
            <p:cNvSpPr txBox="1"/>
            <p:nvPr/>
          </p:nvSpPr>
          <p:spPr>
            <a:xfrm>
              <a:off x="6651356" y="2241456"/>
              <a:ext cx="6553319" cy="707886"/>
            </a:xfrm>
            <a:prstGeom prst="rect">
              <a:avLst/>
            </a:prstGeom>
            <a:noFill/>
          </p:spPr>
          <p:txBody>
            <a:bodyPr wrap="square" numCol="1" spcCol="640080" rtlCol="0">
              <a:spAutoFit/>
            </a:bodyPr>
            <a:lstStyle/>
            <a:p>
              <a:pPr defTabSz="1625620"/>
              <a:r>
                <a:rPr lang="en-IN" sz="2000" dirty="0">
                  <a:solidFill>
                    <a:schemeClr val="tx1">
                      <a:lumMod val="65000"/>
                      <a:lumOff val="35000"/>
                    </a:schemeClr>
                  </a:solidFill>
                  <a:latin typeface="Open Sans"/>
                </a:rPr>
                <a:t>Assume a set of D - dimensional samples {X(1, X(2, …, X(N}, N1 of which belong to class ω1 and N2 to class ω2</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D0B9FE5-EA08-473C-87E1-F44EBE5D7758}"/>
                    </a:ext>
                  </a:extLst>
                </p:cNvPr>
                <p:cNvSpPr txBox="1"/>
                <p:nvPr/>
              </p:nvSpPr>
              <p:spPr>
                <a:xfrm>
                  <a:off x="7721600" y="4663576"/>
                  <a:ext cx="6553319" cy="707886"/>
                </a:xfrm>
                <a:prstGeom prst="rect">
                  <a:avLst/>
                </a:prstGeom>
                <a:noFill/>
              </p:spPr>
              <p:txBody>
                <a:bodyPr wrap="square" numCol="1" spcCol="640080" rtlCol="0">
                  <a:spAutoFit/>
                </a:bodyPr>
                <a:lstStyle/>
                <a:p>
                  <a:pPr defTabSz="1625620"/>
                  <a:r>
                    <a:rPr lang="en-IN" sz="2000" dirty="0">
                      <a:solidFill>
                        <a:schemeClr val="tx1">
                          <a:lumMod val="65000"/>
                          <a:lumOff val="35000"/>
                        </a:schemeClr>
                      </a:solidFill>
                      <a:latin typeface="Open Sans"/>
                    </a:rPr>
                    <a:t>Obtain a scalar y by projecting the samples x onto a line: Y = </a:t>
                  </a:r>
                  <a14:m>
                    <m:oMath xmlns:m="http://schemas.openxmlformats.org/officeDocument/2006/math">
                      <m:sSup>
                        <m:sSupPr>
                          <m:ctrlPr>
                            <a:rPr lang="en-IN" sz="2000" i="1">
                              <a:solidFill>
                                <a:schemeClr val="tx1">
                                  <a:lumMod val="65000"/>
                                  <a:lumOff val="35000"/>
                                </a:schemeClr>
                              </a:solidFill>
                              <a:latin typeface="Cambria Math" panose="02040503050406030204" pitchFamily="18" charset="0"/>
                            </a:rPr>
                          </m:ctrlPr>
                        </m:sSupPr>
                        <m:e>
                          <m:r>
                            <a:rPr lang="en-IN" sz="2000" i="1">
                              <a:solidFill>
                                <a:schemeClr val="tx1">
                                  <a:lumMod val="65000"/>
                                  <a:lumOff val="35000"/>
                                </a:schemeClr>
                              </a:solidFill>
                              <a:latin typeface="Cambria Math" panose="02040503050406030204" pitchFamily="18" charset="0"/>
                            </a:rPr>
                            <m:t>𝑊</m:t>
                          </m:r>
                        </m:e>
                        <m:sup>
                          <m:r>
                            <a:rPr lang="en-IN" sz="2000" i="1">
                              <a:solidFill>
                                <a:schemeClr val="tx1">
                                  <a:lumMod val="65000"/>
                                  <a:lumOff val="35000"/>
                                </a:schemeClr>
                              </a:solidFill>
                              <a:latin typeface="Cambria Math" panose="02040503050406030204" pitchFamily="18" charset="0"/>
                            </a:rPr>
                            <m:t>𝑇</m:t>
                          </m:r>
                        </m:sup>
                      </m:sSup>
                    </m:oMath>
                  </a14:m>
                  <a:r>
                    <a:rPr lang="en-IN" sz="2000" dirty="0">
                      <a:solidFill>
                        <a:schemeClr val="tx1">
                          <a:lumMod val="65000"/>
                          <a:lumOff val="35000"/>
                        </a:schemeClr>
                      </a:solidFill>
                      <a:latin typeface="Open Sans"/>
                    </a:rPr>
                    <a:t>X </a:t>
                  </a:r>
                </a:p>
              </p:txBody>
            </p:sp>
          </mc:Choice>
          <mc:Fallback xmlns="">
            <p:sp>
              <p:nvSpPr>
                <p:cNvPr id="26" name="TextBox 25">
                  <a:extLst>
                    <a:ext uri="{FF2B5EF4-FFF2-40B4-BE49-F238E27FC236}">
                      <a16:creationId xmlns:a16="http://schemas.microsoft.com/office/drawing/2014/main" id="{BD0B9FE5-EA08-473C-87E1-F44EBE5D7758}"/>
                    </a:ext>
                  </a:extLst>
                </p:cNvPr>
                <p:cNvSpPr txBox="1">
                  <a:spLocks noRot="1" noChangeAspect="1" noMove="1" noResize="1" noEditPoints="1" noAdjustHandles="1" noChangeArrowheads="1" noChangeShapeType="1" noTextEdit="1"/>
                </p:cNvSpPr>
                <p:nvPr/>
              </p:nvSpPr>
              <p:spPr>
                <a:xfrm>
                  <a:off x="7721600" y="4663576"/>
                  <a:ext cx="6553319" cy="707886"/>
                </a:xfrm>
                <a:prstGeom prst="rect">
                  <a:avLst/>
                </a:prstGeom>
                <a:blipFill>
                  <a:blip r:embed="rId4"/>
                  <a:stretch>
                    <a:fillRect l="-930" t="-4310" r="-1395" b="-15517"/>
                  </a:stretch>
                </a:blipFill>
              </p:spPr>
              <p:txBody>
                <a:bodyPr/>
                <a:lstStyle/>
                <a:p>
                  <a:r>
                    <a:rPr lang="en-IN">
                      <a:noFill/>
                    </a:rPr>
                    <a:t> </a:t>
                  </a:r>
                </a:p>
              </p:txBody>
            </p:sp>
          </mc:Fallback>
        </mc:AlternateContent>
        <p:sp>
          <p:nvSpPr>
            <p:cNvPr id="27" name="TextBox 26">
              <a:extLst>
                <a:ext uri="{FF2B5EF4-FFF2-40B4-BE49-F238E27FC236}">
                  <a16:creationId xmlns:a16="http://schemas.microsoft.com/office/drawing/2014/main" id="{77986B2C-313B-4125-8E7A-4647569EEF54}"/>
                </a:ext>
              </a:extLst>
            </p:cNvPr>
            <p:cNvSpPr txBox="1"/>
            <p:nvPr/>
          </p:nvSpPr>
          <p:spPr>
            <a:xfrm>
              <a:off x="6665943" y="6927840"/>
              <a:ext cx="6553319" cy="707886"/>
            </a:xfrm>
            <a:prstGeom prst="rect">
              <a:avLst/>
            </a:prstGeom>
            <a:noFill/>
          </p:spPr>
          <p:txBody>
            <a:bodyPr wrap="square" numCol="1" spcCol="640080" rtlCol="0">
              <a:spAutoFit/>
            </a:bodyPr>
            <a:lstStyle/>
            <a:p>
              <a:pPr defTabSz="1625620"/>
              <a:r>
                <a:rPr lang="en-IN" sz="2000" dirty="0">
                  <a:solidFill>
                    <a:schemeClr val="tx1">
                      <a:lumMod val="65000"/>
                      <a:lumOff val="35000"/>
                    </a:schemeClr>
                  </a:solidFill>
                  <a:latin typeface="Open Sans"/>
                </a:rPr>
                <a:t>Of all the possible lines, select the one that maximizes the separability of the scalars</a:t>
              </a:r>
              <a:endParaRPr lang="en-US" sz="1956" dirty="0">
                <a:solidFill>
                  <a:schemeClr val="tx1">
                    <a:lumMod val="65000"/>
                    <a:lumOff val="35000"/>
                  </a:schemeClr>
                </a:solidFill>
                <a:latin typeface="Open Sans"/>
              </a:endParaRPr>
            </a:p>
          </p:txBody>
        </p:sp>
        <p:grpSp>
          <p:nvGrpSpPr>
            <p:cNvPr id="28" name="Group 27">
              <a:extLst>
                <a:ext uri="{FF2B5EF4-FFF2-40B4-BE49-F238E27FC236}">
                  <a16:creationId xmlns:a16="http://schemas.microsoft.com/office/drawing/2014/main" id="{27061D82-C2EC-4B00-B83C-480CE771B261}"/>
                </a:ext>
              </a:extLst>
            </p:cNvPr>
            <p:cNvGrpSpPr>
              <a:grpSpLocks noChangeAspect="1"/>
            </p:cNvGrpSpPr>
            <p:nvPr/>
          </p:nvGrpSpPr>
          <p:grpSpPr>
            <a:xfrm>
              <a:off x="5418579" y="2531493"/>
              <a:ext cx="568962" cy="568960"/>
              <a:chOff x="2759075" y="1858963"/>
              <a:chExt cx="528638" cy="528637"/>
            </a:xfrm>
            <a:solidFill>
              <a:schemeClr val="bg2"/>
            </a:solidFill>
          </p:grpSpPr>
          <p:sp>
            <p:nvSpPr>
              <p:cNvPr id="29" name="Freeform 18">
                <a:extLst>
                  <a:ext uri="{FF2B5EF4-FFF2-40B4-BE49-F238E27FC236}">
                    <a16:creationId xmlns:a16="http://schemas.microsoft.com/office/drawing/2014/main" id="{6F4534D0-EAD5-4123-8A72-70AEE17B512C}"/>
                  </a:ext>
                </a:extLst>
              </p:cNvPr>
              <p:cNvSpPr>
                <a:spLocks/>
              </p:cNvSpPr>
              <p:nvPr/>
            </p:nvSpPr>
            <p:spPr bwMode="auto">
              <a:xfrm>
                <a:off x="2759075" y="1997075"/>
                <a:ext cx="363538" cy="390525"/>
              </a:xfrm>
              <a:custGeom>
                <a:avLst/>
                <a:gdLst>
                  <a:gd name="T0" fmla="*/ 111 w 180"/>
                  <a:gd name="T1" fmla="*/ 43 h 194"/>
                  <a:gd name="T2" fmla="*/ 120 w 180"/>
                  <a:gd name="T3" fmla="*/ 40 h 194"/>
                  <a:gd name="T4" fmla="*/ 128 w 180"/>
                  <a:gd name="T5" fmla="*/ 43 h 194"/>
                  <a:gd name="T6" fmla="*/ 150 w 180"/>
                  <a:gd name="T7" fmla="*/ 66 h 194"/>
                  <a:gd name="T8" fmla="*/ 153 w 180"/>
                  <a:gd name="T9" fmla="*/ 67 h 194"/>
                  <a:gd name="T10" fmla="*/ 156 w 180"/>
                  <a:gd name="T11" fmla="*/ 66 h 194"/>
                  <a:gd name="T12" fmla="*/ 179 w 180"/>
                  <a:gd name="T13" fmla="*/ 43 h 194"/>
                  <a:gd name="T14" fmla="*/ 180 w 180"/>
                  <a:gd name="T15" fmla="*/ 40 h 194"/>
                  <a:gd name="T16" fmla="*/ 179 w 180"/>
                  <a:gd name="T17" fmla="*/ 37 h 194"/>
                  <a:gd name="T18" fmla="*/ 156 w 180"/>
                  <a:gd name="T19" fmla="*/ 15 h 194"/>
                  <a:gd name="T20" fmla="*/ 120 w 180"/>
                  <a:gd name="T21" fmla="*/ 0 h 194"/>
                  <a:gd name="T22" fmla="*/ 83 w 180"/>
                  <a:gd name="T23" fmla="*/ 15 h 194"/>
                  <a:gd name="T24" fmla="*/ 15 w 180"/>
                  <a:gd name="T25" fmla="*/ 82 h 194"/>
                  <a:gd name="T26" fmla="*/ 0 w 180"/>
                  <a:gd name="T27" fmla="*/ 119 h 194"/>
                  <a:gd name="T28" fmla="*/ 15 w 180"/>
                  <a:gd name="T29" fmla="*/ 156 h 194"/>
                  <a:gd name="T30" fmla="*/ 38 w 180"/>
                  <a:gd name="T31" fmla="*/ 178 h 194"/>
                  <a:gd name="T32" fmla="*/ 74 w 180"/>
                  <a:gd name="T33" fmla="*/ 194 h 194"/>
                  <a:gd name="T34" fmla="*/ 111 w 180"/>
                  <a:gd name="T35" fmla="*/ 178 h 194"/>
                  <a:gd name="T36" fmla="*/ 149 w 180"/>
                  <a:gd name="T37" fmla="*/ 140 h 194"/>
                  <a:gd name="T38" fmla="*/ 150 w 180"/>
                  <a:gd name="T39" fmla="*/ 136 h 194"/>
                  <a:gd name="T40" fmla="*/ 146 w 180"/>
                  <a:gd name="T41" fmla="*/ 133 h 194"/>
                  <a:gd name="T42" fmla="*/ 146 w 180"/>
                  <a:gd name="T43" fmla="*/ 133 h 194"/>
                  <a:gd name="T44" fmla="*/ 142 w 180"/>
                  <a:gd name="T45" fmla="*/ 133 h 194"/>
                  <a:gd name="T46" fmla="*/ 112 w 180"/>
                  <a:gd name="T47" fmla="*/ 125 h 194"/>
                  <a:gd name="T48" fmla="*/ 110 w 180"/>
                  <a:gd name="T49" fmla="*/ 125 h 194"/>
                  <a:gd name="T50" fmla="*/ 107 w 180"/>
                  <a:gd name="T51" fmla="*/ 126 h 194"/>
                  <a:gd name="T52" fmla="*/ 83 w 180"/>
                  <a:gd name="T53" fmla="*/ 150 h 194"/>
                  <a:gd name="T54" fmla="*/ 75 w 180"/>
                  <a:gd name="T55" fmla="*/ 154 h 194"/>
                  <a:gd name="T56" fmla="*/ 66 w 180"/>
                  <a:gd name="T57" fmla="*/ 150 h 194"/>
                  <a:gd name="T58" fmla="*/ 44 w 180"/>
                  <a:gd name="T59" fmla="*/ 128 h 194"/>
                  <a:gd name="T60" fmla="*/ 40 w 180"/>
                  <a:gd name="T61" fmla="*/ 119 h 194"/>
                  <a:gd name="T62" fmla="*/ 44 w 180"/>
                  <a:gd name="T63" fmla="*/ 111 h 194"/>
                  <a:gd name="T64" fmla="*/ 111 w 180"/>
                  <a:gd name="T65" fmla="*/ 43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0" h="194">
                    <a:moveTo>
                      <a:pt x="111" y="43"/>
                    </a:moveTo>
                    <a:cubicBezTo>
                      <a:pt x="113" y="41"/>
                      <a:pt x="116" y="40"/>
                      <a:pt x="120" y="40"/>
                    </a:cubicBezTo>
                    <a:cubicBezTo>
                      <a:pt x="123" y="40"/>
                      <a:pt x="126" y="41"/>
                      <a:pt x="128" y="43"/>
                    </a:cubicBezTo>
                    <a:cubicBezTo>
                      <a:pt x="150" y="66"/>
                      <a:pt x="150" y="66"/>
                      <a:pt x="150" y="66"/>
                    </a:cubicBezTo>
                    <a:cubicBezTo>
                      <a:pt x="151" y="67"/>
                      <a:pt x="152" y="67"/>
                      <a:pt x="153" y="67"/>
                    </a:cubicBezTo>
                    <a:cubicBezTo>
                      <a:pt x="154" y="67"/>
                      <a:pt x="156" y="67"/>
                      <a:pt x="156" y="66"/>
                    </a:cubicBezTo>
                    <a:cubicBezTo>
                      <a:pt x="179" y="43"/>
                      <a:pt x="179" y="43"/>
                      <a:pt x="179" y="43"/>
                    </a:cubicBezTo>
                    <a:cubicBezTo>
                      <a:pt x="180" y="43"/>
                      <a:pt x="180" y="41"/>
                      <a:pt x="180" y="40"/>
                    </a:cubicBezTo>
                    <a:cubicBezTo>
                      <a:pt x="180" y="39"/>
                      <a:pt x="180" y="38"/>
                      <a:pt x="179" y="37"/>
                    </a:cubicBezTo>
                    <a:cubicBezTo>
                      <a:pt x="156" y="15"/>
                      <a:pt x="156" y="15"/>
                      <a:pt x="156" y="15"/>
                    </a:cubicBezTo>
                    <a:cubicBezTo>
                      <a:pt x="146" y="5"/>
                      <a:pt x="133" y="0"/>
                      <a:pt x="120" y="0"/>
                    </a:cubicBezTo>
                    <a:cubicBezTo>
                      <a:pt x="106" y="0"/>
                      <a:pt x="93" y="5"/>
                      <a:pt x="83" y="15"/>
                    </a:cubicBezTo>
                    <a:cubicBezTo>
                      <a:pt x="15" y="82"/>
                      <a:pt x="15" y="82"/>
                      <a:pt x="15" y="82"/>
                    </a:cubicBezTo>
                    <a:cubicBezTo>
                      <a:pt x="5" y="92"/>
                      <a:pt x="0" y="105"/>
                      <a:pt x="0" y="119"/>
                    </a:cubicBezTo>
                    <a:cubicBezTo>
                      <a:pt x="0" y="133"/>
                      <a:pt x="5" y="146"/>
                      <a:pt x="15" y="156"/>
                    </a:cubicBezTo>
                    <a:cubicBezTo>
                      <a:pt x="38" y="178"/>
                      <a:pt x="38" y="178"/>
                      <a:pt x="38" y="178"/>
                    </a:cubicBezTo>
                    <a:cubicBezTo>
                      <a:pt x="48" y="188"/>
                      <a:pt x="61" y="194"/>
                      <a:pt x="74" y="194"/>
                    </a:cubicBezTo>
                    <a:cubicBezTo>
                      <a:pt x="88" y="194"/>
                      <a:pt x="101" y="188"/>
                      <a:pt x="111" y="178"/>
                    </a:cubicBezTo>
                    <a:cubicBezTo>
                      <a:pt x="149" y="140"/>
                      <a:pt x="149" y="140"/>
                      <a:pt x="149" y="140"/>
                    </a:cubicBezTo>
                    <a:cubicBezTo>
                      <a:pt x="151" y="139"/>
                      <a:pt x="151" y="137"/>
                      <a:pt x="150" y="136"/>
                    </a:cubicBezTo>
                    <a:cubicBezTo>
                      <a:pt x="149" y="134"/>
                      <a:pt x="148" y="133"/>
                      <a:pt x="146" y="133"/>
                    </a:cubicBezTo>
                    <a:cubicBezTo>
                      <a:pt x="146" y="133"/>
                      <a:pt x="146" y="133"/>
                      <a:pt x="146" y="133"/>
                    </a:cubicBezTo>
                    <a:cubicBezTo>
                      <a:pt x="145" y="133"/>
                      <a:pt x="143" y="133"/>
                      <a:pt x="142" y="133"/>
                    </a:cubicBezTo>
                    <a:cubicBezTo>
                      <a:pt x="131" y="133"/>
                      <a:pt x="121" y="131"/>
                      <a:pt x="112" y="125"/>
                    </a:cubicBezTo>
                    <a:cubicBezTo>
                      <a:pt x="111" y="125"/>
                      <a:pt x="111" y="125"/>
                      <a:pt x="110" y="125"/>
                    </a:cubicBezTo>
                    <a:cubicBezTo>
                      <a:pt x="109" y="125"/>
                      <a:pt x="108" y="125"/>
                      <a:pt x="107" y="126"/>
                    </a:cubicBezTo>
                    <a:cubicBezTo>
                      <a:pt x="83" y="150"/>
                      <a:pt x="83" y="150"/>
                      <a:pt x="83" y="150"/>
                    </a:cubicBezTo>
                    <a:cubicBezTo>
                      <a:pt x="81" y="152"/>
                      <a:pt x="78" y="154"/>
                      <a:pt x="75" y="154"/>
                    </a:cubicBezTo>
                    <a:cubicBezTo>
                      <a:pt x="71" y="154"/>
                      <a:pt x="68" y="152"/>
                      <a:pt x="66" y="150"/>
                    </a:cubicBezTo>
                    <a:cubicBezTo>
                      <a:pt x="44" y="128"/>
                      <a:pt x="44" y="128"/>
                      <a:pt x="44" y="128"/>
                    </a:cubicBezTo>
                    <a:cubicBezTo>
                      <a:pt x="41" y="125"/>
                      <a:pt x="40" y="122"/>
                      <a:pt x="40" y="119"/>
                    </a:cubicBezTo>
                    <a:cubicBezTo>
                      <a:pt x="40" y="116"/>
                      <a:pt x="41" y="113"/>
                      <a:pt x="44" y="111"/>
                    </a:cubicBezTo>
                    <a:lnTo>
                      <a:pt x="111" y="4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0" name="Freeform 19">
                <a:extLst>
                  <a:ext uri="{FF2B5EF4-FFF2-40B4-BE49-F238E27FC236}">
                    <a16:creationId xmlns:a16="http://schemas.microsoft.com/office/drawing/2014/main" id="{27788F5B-5FCC-49B9-A2AA-30E3F518167C}"/>
                  </a:ext>
                </a:extLst>
              </p:cNvPr>
              <p:cNvSpPr>
                <a:spLocks/>
              </p:cNvSpPr>
              <p:nvPr/>
            </p:nvSpPr>
            <p:spPr bwMode="auto">
              <a:xfrm>
                <a:off x="2922588" y="1858963"/>
                <a:ext cx="365125" cy="392113"/>
              </a:xfrm>
              <a:custGeom>
                <a:avLst/>
                <a:gdLst>
                  <a:gd name="T0" fmla="*/ 165 w 181"/>
                  <a:gd name="T1" fmla="*/ 38 h 194"/>
                  <a:gd name="T2" fmla="*/ 143 w 181"/>
                  <a:gd name="T3" fmla="*/ 15 h 194"/>
                  <a:gd name="T4" fmla="*/ 106 w 181"/>
                  <a:gd name="T5" fmla="*/ 0 h 194"/>
                  <a:gd name="T6" fmla="*/ 69 w 181"/>
                  <a:gd name="T7" fmla="*/ 15 h 194"/>
                  <a:gd name="T8" fmla="*/ 31 w 181"/>
                  <a:gd name="T9" fmla="*/ 53 h 194"/>
                  <a:gd name="T10" fmla="*/ 30 w 181"/>
                  <a:gd name="T11" fmla="*/ 58 h 194"/>
                  <a:gd name="T12" fmla="*/ 34 w 181"/>
                  <a:gd name="T13" fmla="*/ 60 h 194"/>
                  <a:gd name="T14" fmla="*/ 35 w 181"/>
                  <a:gd name="T15" fmla="*/ 60 h 194"/>
                  <a:gd name="T16" fmla="*/ 39 w 181"/>
                  <a:gd name="T17" fmla="*/ 60 h 194"/>
                  <a:gd name="T18" fmla="*/ 69 w 181"/>
                  <a:gd name="T19" fmla="*/ 68 h 194"/>
                  <a:gd name="T20" fmla="*/ 71 w 181"/>
                  <a:gd name="T21" fmla="*/ 69 h 194"/>
                  <a:gd name="T22" fmla="*/ 74 w 181"/>
                  <a:gd name="T23" fmla="*/ 68 h 194"/>
                  <a:gd name="T24" fmla="*/ 98 w 181"/>
                  <a:gd name="T25" fmla="*/ 44 h 194"/>
                  <a:gd name="T26" fmla="*/ 106 w 181"/>
                  <a:gd name="T27" fmla="*/ 40 h 194"/>
                  <a:gd name="T28" fmla="*/ 114 w 181"/>
                  <a:gd name="T29" fmla="*/ 44 h 194"/>
                  <a:gd name="T30" fmla="*/ 137 w 181"/>
                  <a:gd name="T31" fmla="*/ 66 h 194"/>
                  <a:gd name="T32" fmla="*/ 137 w 181"/>
                  <a:gd name="T33" fmla="*/ 83 h 194"/>
                  <a:gd name="T34" fmla="*/ 69 w 181"/>
                  <a:gd name="T35" fmla="*/ 150 h 194"/>
                  <a:gd name="T36" fmla="*/ 61 w 181"/>
                  <a:gd name="T37" fmla="*/ 154 h 194"/>
                  <a:gd name="T38" fmla="*/ 53 w 181"/>
                  <a:gd name="T39" fmla="*/ 150 h 194"/>
                  <a:gd name="T40" fmla="*/ 30 w 181"/>
                  <a:gd name="T41" fmla="*/ 128 h 194"/>
                  <a:gd name="T42" fmla="*/ 27 w 181"/>
                  <a:gd name="T43" fmla="*/ 127 h 194"/>
                  <a:gd name="T44" fmla="*/ 24 w 181"/>
                  <a:gd name="T45" fmla="*/ 128 h 194"/>
                  <a:gd name="T46" fmla="*/ 2 w 181"/>
                  <a:gd name="T47" fmla="*/ 150 h 194"/>
                  <a:gd name="T48" fmla="*/ 2 w 181"/>
                  <a:gd name="T49" fmla="*/ 156 h 194"/>
                  <a:gd name="T50" fmla="*/ 24 w 181"/>
                  <a:gd name="T51" fmla="*/ 179 h 194"/>
                  <a:gd name="T52" fmla="*/ 61 w 181"/>
                  <a:gd name="T53" fmla="*/ 194 h 194"/>
                  <a:gd name="T54" fmla="*/ 98 w 181"/>
                  <a:gd name="T55" fmla="*/ 179 h 194"/>
                  <a:gd name="T56" fmla="*/ 165 w 181"/>
                  <a:gd name="T57" fmla="*/ 111 h 194"/>
                  <a:gd name="T58" fmla="*/ 181 w 181"/>
                  <a:gd name="T59" fmla="*/ 75 h 194"/>
                  <a:gd name="T60" fmla="*/ 165 w 181"/>
                  <a:gd name="T61" fmla="*/ 38 h 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81" h="194">
                    <a:moveTo>
                      <a:pt x="165" y="38"/>
                    </a:moveTo>
                    <a:cubicBezTo>
                      <a:pt x="143" y="15"/>
                      <a:pt x="143" y="15"/>
                      <a:pt x="143" y="15"/>
                    </a:cubicBezTo>
                    <a:cubicBezTo>
                      <a:pt x="133" y="5"/>
                      <a:pt x="120" y="0"/>
                      <a:pt x="106" y="0"/>
                    </a:cubicBezTo>
                    <a:cubicBezTo>
                      <a:pt x="92" y="0"/>
                      <a:pt x="79" y="5"/>
                      <a:pt x="69" y="15"/>
                    </a:cubicBezTo>
                    <a:cubicBezTo>
                      <a:pt x="31" y="53"/>
                      <a:pt x="31" y="53"/>
                      <a:pt x="31" y="53"/>
                    </a:cubicBezTo>
                    <a:cubicBezTo>
                      <a:pt x="30" y="55"/>
                      <a:pt x="30" y="56"/>
                      <a:pt x="30" y="58"/>
                    </a:cubicBezTo>
                    <a:cubicBezTo>
                      <a:pt x="31" y="60"/>
                      <a:pt x="33" y="60"/>
                      <a:pt x="34" y="60"/>
                    </a:cubicBezTo>
                    <a:cubicBezTo>
                      <a:pt x="34" y="60"/>
                      <a:pt x="34" y="60"/>
                      <a:pt x="35" y="60"/>
                    </a:cubicBezTo>
                    <a:cubicBezTo>
                      <a:pt x="36" y="60"/>
                      <a:pt x="37" y="60"/>
                      <a:pt x="39" y="60"/>
                    </a:cubicBezTo>
                    <a:cubicBezTo>
                      <a:pt x="49" y="60"/>
                      <a:pt x="60" y="63"/>
                      <a:pt x="69" y="68"/>
                    </a:cubicBezTo>
                    <a:cubicBezTo>
                      <a:pt x="69" y="69"/>
                      <a:pt x="70" y="69"/>
                      <a:pt x="71" y="69"/>
                    </a:cubicBezTo>
                    <a:cubicBezTo>
                      <a:pt x="72" y="69"/>
                      <a:pt x="73" y="69"/>
                      <a:pt x="74" y="68"/>
                    </a:cubicBezTo>
                    <a:cubicBezTo>
                      <a:pt x="98" y="44"/>
                      <a:pt x="98" y="44"/>
                      <a:pt x="98" y="44"/>
                    </a:cubicBezTo>
                    <a:cubicBezTo>
                      <a:pt x="100" y="41"/>
                      <a:pt x="103" y="40"/>
                      <a:pt x="106" y="40"/>
                    </a:cubicBezTo>
                    <a:cubicBezTo>
                      <a:pt x="109" y="40"/>
                      <a:pt x="112" y="41"/>
                      <a:pt x="114" y="44"/>
                    </a:cubicBezTo>
                    <a:cubicBezTo>
                      <a:pt x="137" y="66"/>
                      <a:pt x="137" y="66"/>
                      <a:pt x="137" y="66"/>
                    </a:cubicBezTo>
                    <a:cubicBezTo>
                      <a:pt x="142" y="71"/>
                      <a:pt x="142" y="78"/>
                      <a:pt x="137" y="83"/>
                    </a:cubicBezTo>
                    <a:cubicBezTo>
                      <a:pt x="69" y="150"/>
                      <a:pt x="69" y="150"/>
                      <a:pt x="69" y="150"/>
                    </a:cubicBezTo>
                    <a:cubicBezTo>
                      <a:pt x="67" y="153"/>
                      <a:pt x="64" y="154"/>
                      <a:pt x="61" y="154"/>
                    </a:cubicBezTo>
                    <a:cubicBezTo>
                      <a:pt x="58" y="154"/>
                      <a:pt x="55" y="153"/>
                      <a:pt x="53" y="150"/>
                    </a:cubicBezTo>
                    <a:cubicBezTo>
                      <a:pt x="30" y="128"/>
                      <a:pt x="30" y="128"/>
                      <a:pt x="30" y="128"/>
                    </a:cubicBezTo>
                    <a:cubicBezTo>
                      <a:pt x="29" y="127"/>
                      <a:pt x="28" y="127"/>
                      <a:pt x="27" y="127"/>
                    </a:cubicBezTo>
                    <a:cubicBezTo>
                      <a:pt x="26" y="127"/>
                      <a:pt x="25" y="127"/>
                      <a:pt x="24" y="128"/>
                    </a:cubicBezTo>
                    <a:cubicBezTo>
                      <a:pt x="2" y="150"/>
                      <a:pt x="2" y="150"/>
                      <a:pt x="2" y="150"/>
                    </a:cubicBezTo>
                    <a:cubicBezTo>
                      <a:pt x="0" y="152"/>
                      <a:pt x="0" y="155"/>
                      <a:pt x="2" y="156"/>
                    </a:cubicBezTo>
                    <a:cubicBezTo>
                      <a:pt x="24" y="179"/>
                      <a:pt x="24" y="179"/>
                      <a:pt x="24" y="179"/>
                    </a:cubicBezTo>
                    <a:cubicBezTo>
                      <a:pt x="34" y="189"/>
                      <a:pt x="47" y="194"/>
                      <a:pt x="61" y="194"/>
                    </a:cubicBezTo>
                    <a:cubicBezTo>
                      <a:pt x="75" y="194"/>
                      <a:pt x="88" y="189"/>
                      <a:pt x="98" y="179"/>
                    </a:cubicBezTo>
                    <a:cubicBezTo>
                      <a:pt x="165" y="111"/>
                      <a:pt x="165" y="111"/>
                      <a:pt x="165" y="111"/>
                    </a:cubicBezTo>
                    <a:cubicBezTo>
                      <a:pt x="175" y="101"/>
                      <a:pt x="181" y="88"/>
                      <a:pt x="181" y="75"/>
                    </a:cubicBezTo>
                    <a:cubicBezTo>
                      <a:pt x="181" y="61"/>
                      <a:pt x="175" y="48"/>
                      <a:pt x="165" y="3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nvGrpSpPr>
            <p:cNvPr id="31" name="Group 30">
              <a:extLst>
                <a:ext uri="{FF2B5EF4-FFF2-40B4-BE49-F238E27FC236}">
                  <a16:creationId xmlns:a16="http://schemas.microsoft.com/office/drawing/2014/main" id="{218830CF-E81D-4F7D-B6D2-193BC5C6C0D2}"/>
                </a:ext>
              </a:extLst>
            </p:cNvPr>
            <p:cNvGrpSpPr>
              <a:grpSpLocks noChangeAspect="1"/>
            </p:cNvGrpSpPr>
            <p:nvPr/>
          </p:nvGrpSpPr>
          <p:grpSpPr>
            <a:xfrm>
              <a:off x="6306883" y="4722471"/>
              <a:ext cx="641086" cy="650240"/>
              <a:chOff x="800100" y="1535113"/>
              <a:chExt cx="444501" cy="450850"/>
            </a:xfrm>
            <a:solidFill>
              <a:schemeClr val="bg2"/>
            </a:solidFill>
          </p:grpSpPr>
          <p:sp>
            <p:nvSpPr>
              <p:cNvPr id="32" name="Freeform 6">
                <a:extLst>
                  <a:ext uri="{FF2B5EF4-FFF2-40B4-BE49-F238E27FC236}">
                    <a16:creationId xmlns:a16="http://schemas.microsoft.com/office/drawing/2014/main" id="{8466D75B-C9C7-4DC6-9100-59FBC6B67A71}"/>
                  </a:ext>
                </a:extLst>
              </p:cNvPr>
              <p:cNvSpPr>
                <a:spLocks/>
              </p:cNvSpPr>
              <p:nvPr/>
            </p:nvSpPr>
            <p:spPr bwMode="auto">
              <a:xfrm>
                <a:off x="800100" y="1535113"/>
                <a:ext cx="260350" cy="293688"/>
              </a:xfrm>
              <a:custGeom>
                <a:avLst/>
                <a:gdLst>
                  <a:gd name="T0" fmla="*/ 12 w 69"/>
                  <a:gd name="T1" fmla="*/ 78 h 78"/>
                  <a:gd name="T2" fmla="*/ 10 w 69"/>
                  <a:gd name="T3" fmla="*/ 64 h 78"/>
                  <a:gd name="T4" fmla="*/ 44 w 69"/>
                  <a:gd name="T5" fmla="*/ 20 h 78"/>
                  <a:gd name="T6" fmla="*/ 44 w 69"/>
                  <a:gd name="T7" fmla="*/ 25 h 78"/>
                  <a:gd name="T8" fmla="*/ 69 w 69"/>
                  <a:gd name="T9" fmla="*/ 12 h 78"/>
                  <a:gd name="T10" fmla="*/ 44 w 69"/>
                  <a:gd name="T11" fmla="*/ 0 h 78"/>
                  <a:gd name="T12" fmla="*/ 44 w 69"/>
                  <a:gd name="T13" fmla="*/ 9 h 78"/>
                  <a:gd name="T14" fmla="*/ 0 w 69"/>
                  <a:gd name="T15" fmla="*/ 64 h 78"/>
                  <a:gd name="T16" fmla="*/ 1 w 69"/>
                  <a:gd name="T17" fmla="*/ 75 h 78"/>
                  <a:gd name="T18" fmla="*/ 2 w 69"/>
                  <a:gd name="T19" fmla="*/ 69 h 78"/>
                  <a:gd name="T20" fmla="*/ 12 w 69"/>
                  <a:gd name="T21"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78">
                    <a:moveTo>
                      <a:pt x="12" y="78"/>
                    </a:moveTo>
                    <a:cubicBezTo>
                      <a:pt x="11" y="73"/>
                      <a:pt x="10" y="68"/>
                      <a:pt x="10" y="64"/>
                    </a:cubicBezTo>
                    <a:cubicBezTo>
                      <a:pt x="10" y="43"/>
                      <a:pt x="24" y="25"/>
                      <a:pt x="44" y="20"/>
                    </a:cubicBezTo>
                    <a:cubicBezTo>
                      <a:pt x="44" y="25"/>
                      <a:pt x="44" y="25"/>
                      <a:pt x="44" y="25"/>
                    </a:cubicBezTo>
                    <a:cubicBezTo>
                      <a:pt x="69" y="12"/>
                      <a:pt x="69" y="12"/>
                      <a:pt x="69" y="12"/>
                    </a:cubicBezTo>
                    <a:cubicBezTo>
                      <a:pt x="44" y="0"/>
                      <a:pt x="44" y="0"/>
                      <a:pt x="44" y="0"/>
                    </a:cubicBezTo>
                    <a:cubicBezTo>
                      <a:pt x="44" y="9"/>
                      <a:pt x="44" y="9"/>
                      <a:pt x="44" y="9"/>
                    </a:cubicBezTo>
                    <a:cubicBezTo>
                      <a:pt x="19" y="15"/>
                      <a:pt x="0" y="37"/>
                      <a:pt x="0" y="64"/>
                    </a:cubicBezTo>
                    <a:cubicBezTo>
                      <a:pt x="0" y="67"/>
                      <a:pt x="1" y="71"/>
                      <a:pt x="1" y="75"/>
                    </a:cubicBezTo>
                    <a:cubicBezTo>
                      <a:pt x="2" y="69"/>
                      <a:pt x="2" y="69"/>
                      <a:pt x="2" y="69"/>
                    </a:cubicBezTo>
                    <a:lnTo>
                      <a:pt x="12" y="7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3" name="Freeform 7">
                <a:extLst>
                  <a:ext uri="{FF2B5EF4-FFF2-40B4-BE49-F238E27FC236}">
                    <a16:creationId xmlns:a16="http://schemas.microsoft.com/office/drawing/2014/main" id="{FEFADFD2-0148-403B-B8EE-DE081CF17B5D}"/>
                  </a:ext>
                </a:extLst>
              </p:cNvPr>
              <p:cNvSpPr>
                <a:spLocks/>
              </p:cNvSpPr>
              <p:nvPr/>
            </p:nvSpPr>
            <p:spPr bwMode="auto">
              <a:xfrm>
                <a:off x="1049338" y="1576388"/>
                <a:ext cx="195263" cy="334963"/>
              </a:xfrm>
              <a:custGeom>
                <a:avLst/>
                <a:gdLst>
                  <a:gd name="T0" fmla="*/ 30 w 52"/>
                  <a:gd name="T1" fmla="*/ 61 h 89"/>
                  <a:gd name="T2" fmla="*/ 28 w 52"/>
                  <a:gd name="T3" fmla="*/ 89 h 89"/>
                  <a:gd name="T4" fmla="*/ 52 w 52"/>
                  <a:gd name="T5" fmla="*/ 74 h 89"/>
                  <a:gd name="T6" fmla="*/ 44 w 52"/>
                  <a:gd name="T7" fmla="*/ 69 h 89"/>
                  <a:gd name="T8" fmla="*/ 46 w 52"/>
                  <a:gd name="T9" fmla="*/ 53 h 89"/>
                  <a:gd name="T10" fmla="*/ 9 w 52"/>
                  <a:gd name="T11" fmla="*/ 0 h 89"/>
                  <a:gd name="T12" fmla="*/ 13 w 52"/>
                  <a:gd name="T13" fmla="*/ 3 h 89"/>
                  <a:gd name="T14" fmla="*/ 0 w 52"/>
                  <a:gd name="T15" fmla="*/ 8 h 89"/>
                  <a:gd name="T16" fmla="*/ 36 w 52"/>
                  <a:gd name="T17" fmla="*/ 53 h 89"/>
                  <a:gd name="T18" fmla="*/ 35 w 52"/>
                  <a:gd name="T19" fmla="*/ 64 h 89"/>
                  <a:gd name="T20" fmla="*/ 30 w 52"/>
                  <a:gd name="T21" fmla="*/ 61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 h="89">
                    <a:moveTo>
                      <a:pt x="30" y="61"/>
                    </a:moveTo>
                    <a:cubicBezTo>
                      <a:pt x="28" y="89"/>
                      <a:pt x="28" y="89"/>
                      <a:pt x="28" y="89"/>
                    </a:cubicBezTo>
                    <a:cubicBezTo>
                      <a:pt x="52" y="74"/>
                      <a:pt x="52" y="74"/>
                      <a:pt x="52" y="74"/>
                    </a:cubicBezTo>
                    <a:cubicBezTo>
                      <a:pt x="44" y="69"/>
                      <a:pt x="44" y="69"/>
                      <a:pt x="44" y="69"/>
                    </a:cubicBezTo>
                    <a:cubicBezTo>
                      <a:pt x="46" y="64"/>
                      <a:pt x="46" y="59"/>
                      <a:pt x="46" y="53"/>
                    </a:cubicBezTo>
                    <a:cubicBezTo>
                      <a:pt x="46" y="28"/>
                      <a:pt x="30" y="8"/>
                      <a:pt x="9" y="0"/>
                    </a:cubicBezTo>
                    <a:cubicBezTo>
                      <a:pt x="13" y="3"/>
                      <a:pt x="13" y="3"/>
                      <a:pt x="13" y="3"/>
                    </a:cubicBezTo>
                    <a:cubicBezTo>
                      <a:pt x="0" y="8"/>
                      <a:pt x="0" y="8"/>
                      <a:pt x="0" y="8"/>
                    </a:cubicBezTo>
                    <a:cubicBezTo>
                      <a:pt x="21" y="13"/>
                      <a:pt x="36" y="31"/>
                      <a:pt x="36" y="53"/>
                    </a:cubicBezTo>
                    <a:cubicBezTo>
                      <a:pt x="36" y="56"/>
                      <a:pt x="35" y="60"/>
                      <a:pt x="35" y="64"/>
                    </a:cubicBezTo>
                    <a:lnTo>
                      <a:pt x="30" y="6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4" name="Freeform 8">
                <a:extLst>
                  <a:ext uri="{FF2B5EF4-FFF2-40B4-BE49-F238E27FC236}">
                    <a16:creationId xmlns:a16="http://schemas.microsoft.com/office/drawing/2014/main" id="{BAE09964-CDDA-4BC6-9425-DA351AF666CA}"/>
                  </a:ext>
                </a:extLst>
              </p:cNvPr>
              <p:cNvSpPr>
                <a:spLocks/>
              </p:cNvSpPr>
              <p:nvPr/>
            </p:nvSpPr>
            <p:spPr bwMode="auto">
              <a:xfrm>
                <a:off x="823913" y="1828800"/>
                <a:ext cx="325438" cy="157163"/>
              </a:xfrm>
              <a:custGeom>
                <a:avLst/>
                <a:gdLst>
                  <a:gd name="T0" fmla="*/ 84 w 87"/>
                  <a:gd name="T1" fmla="*/ 17 h 42"/>
                  <a:gd name="T2" fmla="*/ 50 w 87"/>
                  <a:gd name="T3" fmla="*/ 32 h 42"/>
                  <a:gd name="T4" fmla="*/ 19 w 87"/>
                  <a:gd name="T5" fmla="*/ 19 h 42"/>
                  <a:gd name="T6" fmla="*/ 24 w 87"/>
                  <a:gd name="T7" fmla="*/ 16 h 42"/>
                  <a:gd name="T8" fmla="*/ 0 w 87"/>
                  <a:gd name="T9" fmla="*/ 0 h 42"/>
                  <a:gd name="T10" fmla="*/ 2 w 87"/>
                  <a:gd name="T11" fmla="*/ 29 h 42"/>
                  <a:gd name="T12" fmla="*/ 9 w 87"/>
                  <a:gd name="T13" fmla="*/ 24 h 42"/>
                  <a:gd name="T14" fmla="*/ 50 w 87"/>
                  <a:gd name="T15" fmla="*/ 42 h 42"/>
                  <a:gd name="T16" fmla="*/ 87 w 87"/>
                  <a:gd name="T17" fmla="*/ 28 h 42"/>
                  <a:gd name="T18" fmla="*/ 82 w 87"/>
                  <a:gd name="T19" fmla="*/ 30 h 42"/>
                  <a:gd name="T20" fmla="*/ 84 w 87"/>
                  <a:gd name="T21" fmla="*/ 17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7" h="42">
                    <a:moveTo>
                      <a:pt x="84" y="17"/>
                    </a:moveTo>
                    <a:cubicBezTo>
                      <a:pt x="76" y="26"/>
                      <a:pt x="64" y="32"/>
                      <a:pt x="50" y="32"/>
                    </a:cubicBezTo>
                    <a:cubicBezTo>
                      <a:pt x="38" y="32"/>
                      <a:pt x="27" y="26"/>
                      <a:pt x="19" y="19"/>
                    </a:cubicBezTo>
                    <a:cubicBezTo>
                      <a:pt x="24" y="16"/>
                      <a:pt x="24" y="16"/>
                      <a:pt x="24" y="16"/>
                    </a:cubicBezTo>
                    <a:cubicBezTo>
                      <a:pt x="0" y="0"/>
                      <a:pt x="0" y="0"/>
                      <a:pt x="0" y="0"/>
                    </a:cubicBezTo>
                    <a:cubicBezTo>
                      <a:pt x="2" y="29"/>
                      <a:pt x="2" y="29"/>
                      <a:pt x="2" y="29"/>
                    </a:cubicBezTo>
                    <a:cubicBezTo>
                      <a:pt x="9" y="24"/>
                      <a:pt x="9" y="24"/>
                      <a:pt x="9" y="24"/>
                    </a:cubicBezTo>
                    <a:cubicBezTo>
                      <a:pt x="20" y="35"/>
                      <a:pt x="34" y="42"/>
                      <a:pt x="50" y="42"/>
                    </a:cubicBezTo>
                    <a:cubicBezTo>
                      <a:pt x="64" y="42"/>
                      <a:pt x="77" y="37"/>
                      <a:pt x="87" y="28"/>
                    </a:cubicBezTo>
                    <a:cubicBezTo>
                      <a:pt x="82" y="30"/>
                      <a:pt x="82" y="30"/>
                      <a:pt x="82" y="30"/>
                    </a:cubicBezTo>
                    <a:lnTo>
                      <a:pt x="84" y="1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5" name="Freeform 9">
                <a:extLst>
                  <a:ext uri="{FF2B5EF4-FFF2-40B4-BE49-F238E27FC236}">
                    <a16:creationId xmlns:a16="http://schemas.microsoft.com/office/drawing/2014/main" id="{CA0C099A-F74E-48D9-B248-B3B01021A6DB}"/>
                  </a:ext>
                </a:extLst>
              </p:cNvPr>
              <p:cNvSpPr>
                <a:spLocks/>
              </p:cNvSpPr>
              <p:nvPr/>
            </p:nvSpPr>
            <p:spPr bwMode="auto">
              <a:xfrm>
                <a:off x="947738" y="1655763"/>
                <a:ext cx="131763" cy="241300"/>
              </a:xfrm>
              <a:custGeom>
                <a:avLst/>
                <a:gdLst>
                  <a:gd name="T0" fmla="*/ 13 w 35"/>
                  <a:gd name="T1" fmla="*/ 0 h 64"/>
                  <a:gd name="T2" fmla="*/ 13 w 35"/>
                  <a:gd name="T3" fmla="*/ 7 h 64"/>
                  <a:gd name="T4" fmla="*/ 0 w 35"/>
                  <a:gd name="T5" fmla="*/ 21 h 64"/>
                  <a:gd name="T6" fmla="*/ 14 w 35"/>
                  <a:gd name="T7" fmla="*/ 35 h 64"/>
                  <a:gd name="T8" fmla="*/ 22 w 35"/>
                  <a:gd name="T9" fmla="*/ 42 h 64"/>
                  <a:gd name="T10" fmla="*/ 15 w 35"/>
                  <a:gd name="T11" fmla="*/ 47 h 64"/>
                  <a:gd name="T12" fmla="*/ 2 w 35"/>
                  <a:gd name="T13" fmla="*/ 44 h 64"/>
                  <a:gd name="T14" fmla="*/ 0 w 35"/>
                  <a:gd name="T15" fmla="*/ 53 h 64"/>
                  <a:gd name="T16" fmla="*/ 13 w 35"/>
                  <a:gd name="T17" fmla="*/ 56 h 64"/>
                  <a:gd name="T18" fmla="*/ 13 w 35"/>
                  <a:gd name="T19" fmla="*/ 64 h 64"/>
                  <a:gd name="T20" fmla="*/ 21 w 35"/>
                  <a:gd name="T21" fmla="*/ 64 h 64"/>
                  <a:gd name="T22" fmla="*/ 21 w 35"/>
                  <a:gd name="T23" fmla="*/ 56 h 64"/>
                  <a:gd name="T24" fmla="*/ 35 w 35"/>
                  <a:gd name="T25" fmla="*/ 41 h 64"/>
                  <a:gd name="T26" fmla="*/ 22 w 35"/>
                  <a:gd name="T27" fmla="*/ 27 h 64"/>
                  <a:gd name="T28" fmla="*/ 12 w 35"/>
                  <a:gd name="T29" fmla="*/ 20 h 64"/>
                  <a:gd name="T30" fmla="*/ 19 w 35"/>
                  <a:gd name="T31" fmla="*/ 15 h 64"/>
                  <a:gd name="T32" fmla="*/ 30 w 35"/>
                  <a:gd name="T33" fmla="*/ 18 h 64"/>
                  <a:gd name="T34" fmla="*/ 33 w 35"/>
                  <a:gd name="T35" fmla="*/ 9 h 64"/>
                  <a:gd name="T36" fmla="*/ 21 w 35"/>
                  <a:gd name="T37" fmla="*/ 7 h 64"/>
                  <a:gd name="T38" fmla="*/ 21 w 35"/>
                  <a:gd name="T39" fmla="*/ 0 h 64"/>
                  <a:gd name="T40" fmla="*/ 13 w 35"/>
                  <a:gd name="T41" fmla="*/ 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5" h="64">
                    <a:moveTo>
                      <a:pt x="13" y="0"/>
                    </a:moveTo>
                    <a:cubicBezTo>
                      <a:pt x="13" y="7"/>
                      <a:pt x="13" y="7"/>
                      <a:pt x="13" y="7"/>
                    </a:cubicBezTo>
                    <a:cubicBezTo>
                      <a:pt x="5" y="9"/>
                      <a:pt x="0" y="14"/>
                      <a:pt x="0" y="21"/>
                    </a:cubicBezTo>
                    <a:cubicBezTo>
                      <a:pt x="0" y="29"/>
                      <a:pt x="6" y="33"/>
                      <a:pt x="14" y="35"/>
                    </a:cubicBezTo>
                    <a:cubicBezTo>
                      <a:pt x="20" y="38"/>
                      <a:pt x="22" y="39"/>
                      <a:pt x="22" y="42"/>
                    </a:cubicBezTo>
                    <a:cubicBezTo>
                      <a:pt x="22" y="45"/>
                      <a:pt x="19" y="47"/>
                      <a:pt x="15" y="47"/>
                    </a:cubicBezTo>
                    <a:cubicBezTo>
                      <a:pt x="10" y="47"/>
                      <a:pt x="5" y="45"/>
                      <a:pt x="2" y="44"/>
                    </a:cubicBezTo>
                    <a:cubicBezTo>
                      <a:pt x="0" y="53"/>
                      <a:pt x="0" y="53"/>
                      <a:pt x="0" y="53"/>
                    </a:cubicBezTo>
                    <a:cubicBezTo>
                      <a:pt x="3" y="54"/>
                      <a:pt x="8" y="56"/>
                      <a:pt x="13" y="56"/>
                    </a:cubicBezTo>
                    <a:cubicBezTo>
                      <a:pt x="13" y="64"/>
                      <a:pt x="13" y="64"/>
                      <a:pt x="13" y="64"/>
                    </a:cubicBezTo>
                    <a:cubicBezTo>
                      <a:pt x="21" y="64"/>
                      <a:pt x="21" y="64"/>
                      <a:pt x="21" y="64"/>
                    </a:cubicBezTo>
                    <a:cubicBezTo>
                      <a:pt x="21" y="56"/>
                      <a:pt x="21" y="56"/>
                      <a:pt x="21" y="56"/>
                    </a:cubicBezTo>
                    <a:cubicBezTo>
                      <a:pt x="29" y="54"/>
                      <a:pt x="35" y="48"/>
                      <a:pt x="35" y="41"/>
                    </a:cubicBezTo>
                    <a:cubicBezTo>
                      <a:pt x="35" y="34"/>
                      <a:pt x="31" y="30"/>
                      <a:pt x="22" y="27"/>
                    </a:cubicBezTo>
                    <a:cubicBezTo>
                      <a:pt x="15" y="24"/>
                      <a:pt x="12" y="23"/>
                      <a:pt x="12" y="20"/>
                    </a:cubicBezTo>
                    <a:cubicBezTo>
                      <a:pt x="12" y="18"/>
                      <a:pt x="14" y="15"/>
                      <a:pt x="19" y="15"/>
                    </a:cubicBezTo>
                    <a:cubicBezTo>
                      <a:pt x="25" y="15"/>
                      <a:pt x="28" y="17"/>
                      <a:pt x="30" y="18"/>
                    </a:cubicBezTo>
                    <a:cubicBezTo>
                      <a:pt x="33" y="9"/>
                      <a:pt x="33" y="9"/>
                      <a:pt x="33" y="9"/>
                    </a:cubicBezTo>
                    <a:cubicBezTo>
                      <a:pt x="30" y="8"/>
                      <a:pt x="26" y="7"/>
                      <a:pt x="21" y="7"/>
                    </a:cubicBezTo>
                    <a:cubicBezTo>
                      <a:pt x="21" y="0"/>
                      <a:pt x="21" y="0"/>
                      <a:pt x="21" y="0"/>
                    </a:cubicBezTo>
                    <a:lnTo>
                      <a:pt x="13"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nvGrpSpPr>
            <p:cNvPr id="36" name="Group 35">
              <a:extLst>
                <a:ext uri="{FF2B5EF4-FFF2-40B4-BE49-F238E27FC236}">
                  <a16:creationId xmlns:a16="http://schemas.microsoft.com/office/drawing/2014/main" id="{963F88CA-F146-4635-923C-ABB851CE20E6}"/>
                </a:ext>
              </a:extLst>
            </p:cNvPr>
            <p:cNvGrpSpPr>
              <a:grpSpLocks noChangeAspect="1"/>
            </p:cNvGrpSpPr>
            <p:nvPr/>
          </p:nvGrpSpPr>
          <p:grpSpPr>
            <a:xfrm>
              <a:off x="5419278" y="7048965"/>
              <a:ext cx="567559" cy="487680"/>
              <a:chOff x="2674938" y="1504950"/>
              <a:chExt cx="428625" cy="368300"/>
            </a:xfrm>
            <a:solidFill>
              <a:schemeClr val="bg2"/>
            </a:solidFill>
          </p:grpSpPr>
          <p:sp>
            <p:nvSpPr>
              <p:cNvPr id="37" name="Oval 11">
                <a:extLst>
                  <a:ext uri="{FF2B5EF4-FFF2-40B4-BE49-F238E27FC236}">
                    <a16:creationId xmlns:a16="http://schemas.microsoft.com/office/drawing/2014/main" id="{9D500226-CA4B-4D64-ACCE-256D21244599}"/>
                  </a:ext>
                </a:extLst>
              </p:cNvPr>
              <p:cNvSpPr>
                <a:spLocks noChangeArrowheads="1"/>
              </p:cNvSpPr>
              <p:nvPr/>
            </p:nvSpPr>
            <p:spPr bwMode="auto">
              <a:xfrm>
                <a:off x="2840038" y="1504950"/>
                <a:ext cx="98425" cy="101600"/>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8" name="Freeform 12">
                <a:extLst>
                  <a:ext uri="{FF2B5EF4-FFF2-40B4-BE49-F238E27FC236}">
                    <a16:creationId xmlns:a16="http://schemas.microsoft.com/office/drawing/2014/main" id="{7D051164-EF36-4370-93F0-94E8ACB28EEB}"/>
                  </a:ext>
                </a:extLst>
              </p:cNvPr>
              <p:cNvSpPr>
                <a:spLocks noEditPoints="1"/>
              </p:cNvSpPr>
              <p:nvPr/>
            </p:nvSpPr>
            <p:spPr bwMode="auto">
              <a:xfrm>
                <a:off x="2686050" y="1625600"/>
                <a:ext cx="409575" cy="247650"/>
              </a:xfrm>
              <a:custGeom>
                <a:avLst/>
                <a:gdLst>
                  <a:gd name="T0" fmla="*/ 100 w 109"/>
                  <a:gd name="T1" fmla="*/ 18 h 66"/>
                  <a:gd name="T2" fmla="*/ 88 w 109"/>
                  <a:gd name="T3" fmla="*/ 15 h 66"/>
                  <a:gd name="T4" fmla="*/ 78 w 109"/>
                  <a:gd name="T5" fmla="*/ 20 h 66"/>
                  <a:gd name="T6" fmla="*/ 71 w 109"/>
                  <a:gd name="T7" fmla="*/ 17 h 66"/>
                  <a:gd name="T8" fmla="*/ 71 w 109"/>
                  <a:gd name="T9" fmla="*/ 10 h 66"/>
                  <a:gd name="T10" fmla="*/ 61 w 109"/>
                  <a:gd name="T11" fmla="*/ 0 h 66"/>
                  <a:gd name="T12" fmla="*/ 48 w 109"/>
                  <a:gd name="T13" fmla="*/ 0 h 66"/>
                  <a:gd name="T14" fmla="*/ 38 w 109"/>
                  <a:gd name="T15" fmla="*/ 10 h 66"/>
                  <a:gd name="T16" fmla="*/ 38 w 109"/>
                  <a:gd name="T17" fmla="*/ 17 h 66"/>
                  <a:gd name="T18" fmla="*/ 31 w 109"/>
                  <a:gd name="T19" fmla="*/ 20 h 66"/>
                  <a:gd name="T20" fmla="*/ 21 w 109"/>
                  <a:gd name="T21" fmla="*/ 15 h 66"/>
                  <a:gd name="T22" fmla="*/ 9 w 109"/>
                  <a:gd name="T23" fmla="*/ 18 h 66"/>
                  <a:gd name="T24" fmla="*/ 1 w 109"/>
                  <a:gd name="T25" fmla="*/ 30 h 66"/>
                  <a:gd name="T26" fmla="*/ 4 w 109"/>
                  <a:gd name="T27" fmla="*/ 44 h 66"/>
                  <a:gd name="T28" fmla="*/ 16 w 109"/>
                  <a:gd name="T29" fmla="*/ 52 h 66"/>
                  <a:gd name="T30" fmla="*/ 20 w 109"/>
                  <a:gd name="T31" fmla="*/ 51 h 66"/>
                  <a:gd name="T32" fmla="*/ 28 w 109"/>
                  <a:gd name="T33" fmla="*/ 59 h 66"/>
                  <a:gd name="T34" fmla="*/ 54 w 109"/>
                  <a:gd name="T35" fmla="*/ 66 h 66"/>
                  <a:gd name="T36" fmla="*/ 89 w 109"/>
                  <a:gd name="T37" fmla="*/ 51 h 66"/>
                  <a:gd name="T38" fmla="*/ 93 w 109"/>
                  <a:gd name="T39" fmla="*/ 52 h 66"/>
                  <a:gd name="T40" fmla="*/ 105 w 109"/>
                  <a:gd name="T41" fmla="*/ 44 h 66"/>
                  <a:gd name="T42" fmla="*/ 108 w 109"/>
                  <a:gd name="T43" fmla="*/ 30 h 66"/>
                  <a:gd name="T44" fmla="*/ 100 w 109"/>
                  <a:gd name="T45" fmla="*/ 18 h 66"/>
                  <a:gd name="T46" fmla="*/ 54 w 109"/>
                  <a:gd name="T47" fmla="*/ 61 h 66"/>
                  <a:gd name="T48" fmla="*/ 31 w 109"/>
                  <a:gd name="T49" fmla="*/ 55 h 66"/>
                  <a:gd name="T50" fmla="*/ 25 w 109"/>
                  <a:gd name="T51" fmla="*/ 50 h 66"/>
                  <a:gd name="T52" fmla="*/ 28 w 109"/>
                  <a:gd name="T53" fmla="*/ 50 h 66"/>
                  <a:gd name="T54" fmla="*/ 36 w 109"/>
                  <a:gd name="T55" fmla="*/ 38 h 66"/>
                  <a:gd name="T56" fmla="*/ 33 w 109"/>
                  <a:gd name="T57" fmla="*/ 24 h 66"/>
                  <a:gd name="T58" fmla="*/ 38 w 109"/>
                  <a:gd name="T59" fmla="*/ 22 h 66"/>
                  <a:gd name="T60" fmla="*/ 38 w 109"/>
                  <a:gd name="T61" fmla="*/ 25 h 66"/>
                  <a:gd name="T62" fmla="*/ 48 w 109"/>
                  <a:gd name="T63" fmla="*/ 35 h 66"/>
                  <a:gd name="T64" fmla="*/ 61 w 109"/>
                  <a:gd name="T65" fmla="*/ 35 h 66"/>
                  <a:gd name="T66" fmla="*/ 71 w 109"/>
                  <a:gd name="T67" fmla="*/ 25 h 66"/>
                  <a:gd name="T68" fmla="*/ 71 w 109"/>
                  <a:gd name="T69" fmla="*/ 22 h 66"/>
                  <a:gd name="T70" fmla="*/ 76 w 109"/>
                  <a:gd name="T71" fmla="*/ 24 h 66"/>
                  <a:gd name="T72" fmla="*/ 73 w 109"/>
                  <a:gd name="T73" fmla="*/ 38 h 66"/>
                  <a:gd name="T74" fmla="*/ 81 w 109"/>
                  <a:gd name="T75" fmla="*/ 50 h 66"/>
                  <a:gd name="T76" fmla="*/ 84 w 109"/>
                  <a:gd name="T77" fmla="*/ 50 h 66"/>
                  <a:gd name="T78" fmla="*/ 54 w 109"/>
                  <a:gd name="T79" fmla="*/ 61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9" h="66">
                    <a:moveTo>
                      <a:pt x="100" y="18"/>
                    </a:moveTo>
                    <a:cubicBezTo>
                      <a:pt x="88" y="15"/>
                      <a:pt x="88" y="15"/>
                      <a:pt x="88" y="15"/>
                    </a:cubicBezTo>
                    <a:cubicBezTo>
                      <a:pt x="84" y="14"/>
                      <a:pt x="80" y="16"/>
                      <a:pt x="78" y="20"/>
                    </a:cubicBezTo>
                    <a:cubicBezTo>
                      <a:pt x="75" y="19"/>
                      <a:pt x="73" y="18"/>
                      <a:pt x="71" y="17"/>
                    </a:cubicBezTo>
                    <a:cubicBezTo>
                      <a:pt x="71" y="10"/>
                      <a:pt x="71" y="10"/>
                      <a:pt x="71" y="10"/>
                    </a:cubicBezTo>
                    <a:cubicBezTo>
                      <a:pt x="71" y="4"/>
                      <a:pt x="66" y="0"/>
                      <a:pt x="61" y="0"/>
                    </a:cubicBezTo>
                    <a:cubicBezTo>
                      <a:pt x="48" y="0"/>
                      <a:pt x="48" y="0"/>
                      <a:pt x="48" y="0"/>
                    </a:cubicBezTo>
                    <a:cubicBezTo>
                      <a:pt x="43" y="0"/>
                      <a:pt x="38" y="4"/>
                      <a:pt x="38" y="10"/>
                    </a:cubicBezTo>
                    <a:cubicBezTo>
                      <a:pt x="38" y="17"/>
                      <a:pt x="38" y="17"/>
                      <a:pt x="38" y="17"/>
                    </a:cubicBezTo>
                    <a:cubicBezTo>
                      <a:pt x="36" y="18"/>
                      <a:pt x="34" y="19"/>
                      <a:pt x="31" y="20"/>
                    </a:cubicBezTo>
                    <a:cubicBezTo>
                      <a:pt x="29" y="16"/>
                      <a:pt x="25" y="14"/>
                      <a:pt x="21" y="15"/>
                    </a:cubicBezTo>
                    <a:cubicBezTo>
                      <a:pt x="9" y="18"/>
                      <a:pt x="9" y="18"/>
                      <a:pt x="9" y="18"/>
                    </a:cubicBezTo>
                    <a:cubicBezTo>
                      <a:pt x="3" y="19"/>
                      <a:pt x="0" y="24"/>
                      <a:pt x="1" y="30"/>
                    </a:cubicBezTo>
                    <a:cubicBezTo>
                      <a:pt x="4" y="44"/>
                      <a:pt x="4" y="44"/>
                      <a:pt x="4" y="44"/>
                    </a:cubicBezTo>
                    <a:cubicBezTo>
                      <a:pt x="5" y="50"/>
                      <a:pt x="10" y="53"/>
                      <a:pt x="16" y="52"/>
                    </a:cubicBezTo>
                    <a:cubicBezTo>
                      <a:pt x="20" y="51"/>
                      <a:pt x="20" y="51"/>
                      <a:pt x="20" y="51"/>
                    </a:cubicBezTo>
                    <a:cubicBezTo>
                      <a:pt x="22" y="54"/>
                      <a:pt x="24" y="57"/>
                      <a:pt x="28" y="59"/>
                    </a:cubicBezTo>
                    <a:cubicBezTo>
                      <a:pt x="35" y="64"/>
                      <a:pt x="44" y="66"/>
                      <a:pt x="54" y="66"/>
                    </a:cubicBezTo>
                    <a:cubicBezTo>
                      <a:pt x="70" y="66"/>
                      <a:pt x="83" y="60"/>
                      <a:pt x="89" y="51"/>
                    </a:cubicBezTo>
                    <a:cubicBezTo>
                      <a:pt x="93" y="52"/>
                      <a:pt x="93" y="52"/>
                      <a:pt x="93" y="52"/>
                    </a:cubicBezTo>
                    <a:cubicBezTo>
                      <a:pt x="98" y="53"/>
                      <a:pt x="104" y="50"/>
                      <a:pt x="105" y="44"/>
                    </a:cubicBezTo>
                    <a:cubicBezTo>
                      <a:pt x="108" y="30"/>
                      <a:pt x="108" y="30"/>
                      <a:pt x="108" y="30"/>
                    </a:cubicBezTo>
                    <a:cubicBezTo>
                      <a:pt x="109" y="24"/>
                      <a:pt x="106" y="19"/>
                      <a:pt x="100" y="18"/>
                    </a:cubicBezTo>
                    <a:moveTo>
                      <a:pt x="54" y="61"/>
                    </a:moveTo>
                    <a:cubicBezTo>
                      <a:pt x="45" y="61"/>
                      <a:pt x="37" y="59"/>
                      <a:pt x="31" y="55"/>
                    </a:cubicBezTo>
                    <a:cubicBezTo>
                      <a:pt x="28" y="53"/>
                      <a:pt x="27" y="52"/>
                      <a:pt x="25" y="50"/>
                    </a:cubicBezTo>
                    <a:cubicBezTo>
                      <a:pt x="28" y="50"/>
                      <a:pt x="28" y="50"/>
                      <a:pt x="28" y="50"/>
                    </a:cubicBezTo>
                    <a:cubicBezTo>
                      <a:pt x="33" y="48"/>
                      <a:pt x="37" y="43"/>
                      <a:pt x="36" y="38"/>
                    </a:cubicBezTo>
                    <a:cubicBezTo>
                      <a:pt x="33" y="24"/>
                      <a:pt x="33" y="24"/>
                      <a:pt x="33" y="24"/>
                    </a:cubicBezTo>
                    <a:cubicBezTo>
                      <a:pt x="35" y="24"/>
                      <a:pt x="36" y="23"/>
                      <a:pt x="38" y="22"/>
                    </a:cubicBezTo>
                    <a:cubicBezTo>
                      <a:pt x="38" y="25"/>
                      <a:pt x="38" y="25"/>
                      <a:pt x="38" y="25"/>
                    </a:cubicBezTo>
                    <a:cubicBezTo>
                      <a:pt x="38" y="30"/>
                      <a:pt x="43" y="35"/>
                      <a:pt x="48" y="35"/>
                    </a:cubicBezTo>
                    <a:cubicBezTo>
                      <a:pt x="61" y="35"/>
                      <a:pt x="61" y="35"/>
                      <a:pt x="61" y="35"/>
                    </a:cubicBezTo>
                    <a:cubicBezTo>
                      <a:pt x="66" y="35"/>
                      <a:pt x="71" y="30"/>
                      <a:pt x="71" y="25"/>
                    </a:cubicBezTo>
                    <a:cubicBezTo>
                      <a:pt x="71" y="22"/>
                      <a:pt x="71" y="22"/>
                      <a:pt x="71" y="22"/>
                    </a:cubicBezTo>
                    <a:cubicBezTo>
                      <a:pt x="73" y="23"/>
                      <a:pt x="74" y="23"/>
                      <a:pt x="76" y="24"/>
                    </a:cubicBezTo>
                    <a:cubicBezTo>
                      <a:pt x="73" y="38"/>
                      <a:pt x="73" y="38"/>
                      <a:pt x="73" y="38"/>
                    </a:cubicBezTo>
                    <a:cubicBezTo>
                      <a:pt x="72" y="43"/>
                      <a:pt x="75" y="48"/>
                      <a:pt x="81" y="50"/>
                    </a:cubicBezTo>
                    <a:cubicBezTo>
                      <a:pt x="84" y="50"/>
                      <a:pt x="84" y="50"/>
                      <a:pt x="84" y="50"/>
                    </a:cubicBezTo>
                    <a:cubicBezTo>
                      <a:pt x="78" y="57"/>
                      <a:pt x="67" y="61"/>
                      <a:pt x="54" y="61"/>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39" name="Oval 13">
                <a:extLst>
                  <a:ext uri="{FF2B5EF4-FFF2-40B4-BE49-F238E27FC236}">
                    <a16:creationId xmlns:a16="http://schemas.microsoft.com/office/drawing/2014/main" id="{42110717-E6C2-49B7-B383-E3FEE5CEFC09}"/>
                  </a:ext>
                </a:extLst>
              </p:cNvPr>
              <p:cNvSpPr>
                <a:spLocks noChangeArrowheads="1"/>
              </p:cNvSpPr>
              <p:nvPr/>
            </p:nvSpPr>
            <p:spPr bwMode="auto">
              <a:xfrm>
                <a:off x="3001963" y="1573213"/>
                <a:ext cx="101600" cy="968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40" name="Freeform 14">
                <a:extLst>
                  <a:ext uri="{FF2B5EF4-FFF2-40B4-BE49-F238E27FC236}">
                    <a16:creationId xmlns:a16="http://schemas.microsoft.com/office/drawing/2014/main" id="{35DEA0DA-DAF1-4E6E-8427-3F242A49A308}"/>
                  </a:ext>
                </a:extLst>
              </p:cNvPr>
              <p:cNvSpPr>
                <a:spLocks/>
              </p:cNvSpPr>
              <p:nvPr/>
            </p:nvSpPr>
            <p:spPr bwMode="auto">
              <a:xfrm>
                <a:off x="2674938" y="1568450"/>
                <a:ext cx="109538" cy="106363"/>
              </a:xfrm>
              <a:custGeom>
                <a:avLst/>
                <a:gdLst>
                  <a:gd name="T0" fmla="*/ 17 w 29"/>
                  <a:gd name="T1" fmla="*/ 27 h 28"/>
                  <a:gd name="T2" fmla="*/ 27 w 29"/>
                  <a:gd name="T3" fmla="*/ 11 h 28"/>
                  <a:gd name="T4" fmla="*/ 12 w 29"/>
                  <a:gd name="T5" fmla="*/ 1 h 28"/>
                  <a:gd name="T6" fmla="*/ 1 w 29"/>
                  <a:gd name="T7" fmla="*/ 17 h 28"/>
                  <a:gd name="T8" fmla="*/ 17 w 29"/>
                  <a:gd name="T9" fmla="*/ 27 h 28"/>
                </a:gdLst>
                <a:ahLst/>
                <a:cxnLst>
                  <a:cxn ang="0">
                    <a:pos x="T0" y="T1"/>
                  </a:cxn>
                  <a:cxn ang="0">
                    <a:pos x="T2" y="T3"/>
                  </a:cxn>
                  <a:cxn ang="0">
                    <a:pos x="T4" y="T5"/>
                  </a:cxn>
                  <a:cxn ang="0">
                    <a:pos x="T6" y="T7"/>
                  </a:cxn>
                  <a:cxn ang="0">
                    <a:pos x="T8" y="T9"/>
                  </a:cxn>
                </a:cxnLst>
                <a:rect l="0" t="0" r="r" b="b"/>
                <a:pathLst>
                  <a:path w="29" h="28">
                    <a:moveTo>
                      <a:pt x="17" y="27"/>
                    </a:moveTo>
                    <a:cubicBezTo>
                      <a:pt x="24" y="25"/>
                      <a:pt x="29" y="18"/>
                      <a:pt x="27" y="11"/>
                    </a:cubicBezTo>
                    <a:cubicBezTo>
                      <a:pt x="26" y="4"/>
                      <a:pt x="19" y="0"/>
                      <a:pt x="12" y="1"/>
                    </a:cubicBezTo>
                    <a:cubicBezTo>
                      <a:pt x="5" y="3"/>
                      <a:pt x="0" y="9"/>
                      <a:pt x="1" y="17"/>
                    </a:cubicBezTo>
                    <a:cubicBezTo>
                      <a:pt x="3" y="24"/>
                      <a:pt x="10" y="28"/>
                      <a:pt x="17" y="27"/>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spTree>
    <p:extLst>
      <p:ext uri="{BB962C8B-B14F-4D97-AF65-F5344CB8AC3E}">
        <p14:creationId xmlns:p14="http://schemas.microsoft.com/office/powerpoint/2010/main" val="42858443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D0A757-AA86-410D-9C0F-F608EF934916}"/>
              </a:ext>
            </a:extLst>
          </p:cNvPr>
          <p:cNvSpPr>
            <a:spLocks noGrp="1"/>
          </p:cNvSpPr>
          <p:nvPr>
            <p:ph type="title"/>
          </p:nvPr>
        </p:nvSpPr>
        <p:spPr>
          <a:xfrm>
            <a:off x="3079" y="319676"/>
            <a:ext cx="16258031" cy="665045"/>
          </a:xfrm>
        </p:spPr>
        <p:txBody>
          <a:bodyPr/>
          <a:lstStyle/>
          <a:p>
            <a:r>
              <a:rPr lang="en-IN" dirty="0"/>
              <a:t>Maximum Separable Line</a:t>
            </a:r>
          </a:p>
        </p:txBody>
      </p:sp>
      <p:pic>
        <p:nvPicPr>
          <p:cNvPr id="4" name="Shape 375">
            <a:extLst>
              <a:ext uri="{FF2B5EF4-FFF2-40B4-BE49-F238E27FC236}">
                <a16:creationId xmlns:a16="http://schemas.microsoft.com/office/drawing/2014/main" id="{70D3DDE6-D974-4E62-BD27-D5994D3E0B1F}"/>
              </a:ext>
            </a:extLst>
          </p:cNvPr>
          <p:cNvPicPr preferRelativeResize="0"/>
          <p:nvPr/>
        </p:nvPicPr>
        <p:blipFill rotWithShape="1">
          <a:blip r:embed="rId3">
            <a:alphaModFix/>
          </a:blip>
          <a:srcRect/>
          <a:stretch/>
        </p:blipFill>
        <p:spPr>
          <a:xfrm>
            <a:off x="5761855" y="829986"/>
            <a:ext cx="4846320" cy="253919"/>
          </a:xfrm>
          <a:prstGeom prst="rect">
            <a:avLst/>
          </a:prstGeom>
          <a:noFill/>
          <a:ln>
            <a:noFill/>
          </a:ln>
        </p:spPr>
      </p:pic>
      <p:grpSp>
        <p:nvGrpSpPr>
          <p:cNvPr id="10" name="Group 9">
            <a:extLst>
              <a:ext uri="{FF2B5EF4-FFF2-40B4-BE49-F238E27FC236}">
                <a16:creationId xmlns:a16="http://schemas.microsoft.com/office/drawing/2014/main" id="{A1207F16-3B62-4150-88DC-124542585B74}"/>
              </a:ext>
            </a:extLst>
          </p:cNvPr>
          <p:cNvGrpSpPr/>
          <p:nvPr/>
        </p:nvGrpSpPr>
        <p:grpSpPr>
          <a:xfrm>
            <a:off x="1151920" y="2128931"/>
            <a:ext cx="13952159" cy="6725199"/>
            <a:chOff x="785529" y="951951"/>
            <a:chExt cx="7692715" cy="3708031"/>
          </a:xfrm>
        </p:grpSpPr>
        <p:pic>
          <p:nvPicPr>
            <p:cNvPr id="5" name="Picture 4">
              <a:extLst>
                <a:ext uri="{FF2B5EF4-FFF2-40B4-BE49-F238E27FC236}">
                  <a16:creationId xmlns:a16="http://schemas.microsoft.com/office/drawing/2014/main" id="{D3567512-E4EF-445E-9DC8-E3D1CEA57CBB}"/>
                </a:ext>
              </a:extLst>
            </p:cNvPr>
            <p:cNvPicPr>
              <a:picLocks noChangeAspect="1"/>
            </p:cNvPicPr>
            <p:nvPr/>
          </p:nvPicPr>
          <p:blipFill>
            <a:blip r:embed="rId4"/>
            <a:stretch>
              <a:fillRect/>
            </a:stretch>
          </p:blipFill>
          <p:spPr>
            <a:xfrm>
              <a:off x="1043607" y="951951"/>
              <a:ext cx="2996983" cy="267213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6" name="Picture 5">
              <a:extLst>
                <a:ext uri="{FF2B5EF4-FFF2-40B4-BE49-F238E27FC236}">
                  <a16:creationId xmlns:a16="http://schemas.microsoft.com/office/drawing/2014/main" id="{6BD4F920-6EB2-4D4B-9FEB-B3142DDBFF94}"/>
                </a:ext>
              </a:extLst>
            </p:cNvPr>
            <p:cNvPicPr>
              <a:picLocks noChangeAspect="1"/>
            </p:cNvPicPr>
            <p:nvPr/>
          </p:nvPicPr>
          <p:blipFill rotWithShape="1">
            <a:blip r:embed="rId5"/>
            <a:srcRect t="2941"/>
            <a:stretch/>
          </p:blipFill>
          <p:spPr>
            <a:xfrm>
              <a:off x="5491740" y="1594666"/>
              <a:ext cx="2986504" cy="2613885"/>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7" name="Graphic 6" descr="Checkmark">
              <a:extLst>
                <a:ext uri="{FF2B5EF4-FFF2-40B4-BE49-F238E27FC236}">
                  <a16:creationId xmlns:a16="http://schemas.microsoft.com/office/drawing/2014/main" id="{8D67B8B1-1837-490C-BD58-6CBFDFCB344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33662" y="3950473"/>
              <a:ext cx="516155" cy="516155"/>
            </a:xfrm>
            <a:prstGeom prst="rect">
              <a:avLst/>
            </a:prstGeom>
            <a:effectLst>
              <a:outerShdw blurRad="50800" dist="38100" dir="5400000" algn="t" rotWithShape="0">
                <a:prstClr val="black">
                  <a:alpha val="40000"/>
                </a:prstClr>
              </a:outerShdw>
            </a:effectLst>
          </p:spPr>
        </p:pic>
        <p:pic>
          <p:nvPicPr>
            <p:cNvPr id="8" name="Graphic 7" descr="Close">
              <a:extLst>
                <a:ext uri="{FF2B5EF4-FFF2-40B4-BE49-F238E27FC236}">
                  <a16:creationId xmlns:a16="http://schemas.microsoft.com/office/drawing/2014/main" id="{10314F17-4E10-48DA-9472-AAADB816ECE6}"/>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5529" y="3423747"/>
              <a:ext cx="516155" cy="516155"/>
            </a:xfrm>
            <a:prstGeom prst="rect">
              <a:avLst/>
            </a:prstGeom>
            <a:effectLst>
              <a:outerShdw blurRad="50800" dist="38100" dir="5400000" algn="t" rotWithShape="0">
                <a:prstClr val="black">
                  <a:alpha val="40000"/>
                </a:prstClr>
              </a:outerShdw>
            </a:effectLst>
          </p:spPr>
        </p:pic>
        <p:cxnSp>
          <p:nvCxnSpPr>
            <p:cNvPr id="9" name="Straight Connector 8">
              <a:extLst>
                <a:ext uri="{FF2B5EF4-FFF2-40B4-BE49-F238E27FC236}">
                  <a16:creationId xmlns:a16="http://schemas.microsoft.com/office/drawing/2014/main" id="{0EF627AE-CE53-475C-B4D0-EFEFCAD71049}"/>
                </a:ext>
              </a:extLst>
            </p:cNvPr>
            <p:cNvCxnSpPr/>
            <p:nvPr/>
          </p:nvCxnSpPr>
          <p:spPr bwMode="auto">
            <a:xfrm>
              <a:off x="4572000" y="1131590"/>
              <a:ext cx="0" cy="3528392"/>
            </a:xfrm>
            <a:prstGeom prst="line">
              <a:avLst/>
            </a:prstGeom>
            <a:noFill/>
            <a:ln w="28575" cap="flat" cmpd="sng" algn="ctr">
              <a:solidFill>
                <a:schemeClr val="accent2"/>
              </a:solidFill>
              <a:prstDash val="sysDash"/>
              <a:round/>
              <a:headEnd type="none" w="sm" len="sm"/>
              <a:tailEnd type="none" w="sm" len="sm"/>
            </a:ln>
            <a:effectLst/>
          </p:spPr>
        </p:cxnSp>
      </p:grpSp>
      <p:sp>
        <p:nvSpPr>
          <p:cNvPr id="11" name="Rectangle: Rounded Corners 10">
            <a:extLst>
              <a:ext uri="{FF2B5EF4-FFF2-40B4-BE49-F238E27FC236}">
                <a16:creationId xmlns:a16="http://schemas.microsoft.com/office/drawing/2014/main" id="{C0CE0520-8EF9-49D0-BA5A-523FCD48B3C8}"/>
              </a:ext>
            </a:extLst>
          </p:cNvPr>
          <p:cNvSpPr/>
          <p:nvPr/>
        </p:nvSpPr>
        <p:spPr>
          <a:xfrm>
            <a:off x="2443584" y="1214957"/>
            <a:ext cx="11482861" cy="702564"/>
          </a:xfrm>
          <a:prstGeom prst="roundRect">
            <a:avLst/>
          </a:prstGeom>
          <a:solidFill>
            <a:srgbClr val="BDD7EE"/>
          </a:solid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The maximum separable line finds out the feature subspace such that class separability is also optimized</a:t>
            </a:r>
            <a:endParaRPr lang="en-IN" sz="2400" dirty="0">
              <a:solidFill>
                <a:schemeClr val="tx1">
                  <a:lumMod val="65000"/>
                  <a:lumOff val="35000"/>
                </a:schemeClr>
              </a:solidFill>
              <a:latin typeface="Open Sans" panose="020B0606030504020204"/>
            </a:endParaRPr>
          </a:p>
        </p:txBody>
      </p:sp>
    </p:spTree>
    <p:extLst>
      <p:ext uri="{BB962C8B-B14F-4D97-AF65-F5344CB8AC3E}">
        <p14:creationId xmlns:p14="http://schemas.microsoft.com/office/powerpoint/2010/main" val="7904301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66FE536-303E-4106-8A41-500063C6C1D4}"/>
              </a:ext>
            </a:extLst>
          </p:cNvPr>
          <p:cNvSpPr>
            <a:spLocks noGrp="1"/>
          </p:cNvSpPr>
          <p:nvPr>
            <p:ph type="title"/>
          </p:nvPr>
        </p:nvSpPr>
        <p:spPr>
          <a:xfrm>
            <a:off x="3079" y="319676"/>
            <a:ext cx="16258031" cy="665045"/>
          </a:xfrm>
        </p:spPr>
        <p:txBody>
          <a:bodyPr/>
          <a:lstStyle/>
          <a:p>
            <a:r>
              <a:rPr lang="en-IN" dirty="0"/>
              <a:t>Finding Maximum Separable Line</a:t>
            </a:r>
          </a:p>
        </p:txBody>
      </p:sp>
      <p:pic>
        <p:nvPicPr>
          <p:cNvPr id="4" name="Shape 375">
            <a:extLst>
              <a:ext uri="{FF2B5EF4-FFF2-40B4-BE49-F238E27FC236}">
                <a16:creationId xmlns:a16="http://schemas.microsoft.com/office/drawing/2014/main" id="{179D637C-D44E-4FA7-AE83-6DC3E038C5D3}"/>
              </a:ext>
            </a:extLst>
          </p:cNvPr>
          <p:cNvPicPr preferRelativeResize="0"/>
          <p:nvPr/>
        </p:nvPicPr>
        <p:blipFill rotWithShape="1">
          <a:blip r:embed="rId3">
            <a:alphaModFix/>
          </a:blip>
          <a:srcRect/>
          <a:stretch/>
        </p:blipFill>
        <p:spPr>
          <a:xfrm>
            <a:off x="5252992" y="829986"/>
            <a:ext cx="5864047" cy="253919"/>
          </a:xfrm>
          <a:prstGeom prst="rect">
            <a:avLst/>
          </a:prstGeom>
          <a:noFill/>
          <a:ln>
            <a:noFill/>
          </a:ln>
        </p:spPr>
      </p:pic>
      <p:grpSp>
        <p:nvGrpSpPr>
          <p:cNvPr id="2" name="Group 1">
            <a:extLst>
              <a:ext uri="{FF2B5EF4-FFF2-40B4-BE49-F238E27FC236}">
                <a16:creationId xmlns:a16="http://schemas.microsoft.com/office/drawing/2014/main" id="{D8C5498B-9BBF-41DB-9A8D-A98FB4E21C28}"/>
              </a:ext>
            </a:extLst>
          </p:cNvPr>
          <p:cNvGrpSpPr/>
          <p:nvPr/>
        </p:nvGrpSpPr>
        <p:grpSpPr>
          <a:xfrm>
            <a:off x="1352550" y="1864658"/>
            <a:ext cx="13726063" cy="5607065"/>
            <a:chOff x="1352550" y="1864658"/>
            <a:chExt cx="13726063" cy="5607065"/>
          </a:xfrm>
        </p:grpSpPr>
        <p:sp>
          <p:nvSpPr>
            <p:cNvPr id="22" name="Rectangle: Rounded Corners 21">
              <a:extLst>
                <a:ext uri="{FF2B5EF4-FFF2-40B4-BE49-F238E27FC236}">
                  <a16:creationId xmlns:a16="http://schemas.microsoft.com/office/drawing/2014/main" id="{B3F34BCB-4A03-4EA3-A515-D484094F0EE9}"/>
                </a:ext>
              </a:extLst>
            </p:cNvPr>
            <p:cNvSpPr/>
            <p:nvPr/>
          </p:nvSpPr>
          <p:spPr>
            <a:xfrm>
              <a:off x="6105533" y="1864658"/>
              <a:ext cx="8973080" cy="5607065"/>
            </a:xfrm>
            <a:prstGeom prst="roundRect">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EB5C1454-72CA-4B9F-B696-1B8FA9809F77}"/>
                </a:ext>
              </a:extLst>
            </p:cNvPr>
            <p:cNvGrpSpPr/>
            <p:nvPr/>
          </p:nvGrpSpPr>
          <p:grpSpPr>
            <a:xfrm>
              <a:off x="1352550" y="2019300"/>
              <a:ext cx="3607239" cy="5346950"/>
              <a:chOff x="1352550" y="2019300"/>
              <a:chExt cx="3607239" cy="5346950"/>
            </a:xfrm>
          </p:grpSpPr>
          <p:sp>
            <p:nvSpPr>
              <p:cNvPr id="5" name="Rectangle: Rounded Corners 4">
                <a:extLst>
                  <a:ext uri="{FF2B5EF4-FFF2-40B4-BE49-F238E27FC236}">
                    <a16:creationId xmlns:a16="http://schemas.microsoft.com/office/drawing/2014/main" id="{544866E1-2B72-41BA-B2FF-08B5F2902845}"/>
                  </a:ext>
                </a:extLst>
              </p:cNvPr>
              <p:cNvSpPr/>
              <p:nvPr/>
            </p:nvSpPr>
            <p:spPr>
              <a:xfrm>
                <a:off x="1352550" y="2019300"/>
                <a:ext cx="3607239" cy="665045"/>
              </a:xfrm>
              <a:prstGeom prst="roundRect">
                <a:avLst/>
              </a:prstGeom>
              <a:solidFill>
                <a:srgbClr val="0094BE"/>
              </a:solidFill>
              <a:ln>
                <a:solidFill>
                  <a:schemeClr val="bg1"/>
                </a:solidFill>
              </a:ln>
              <a:effectLst>
                <a:glow rad="139700">
                  <a:srgbClr val="FF0000">
                    <a:alpha val="40000"/>
                  </a:srgb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Measure of separation</a:t>
                </a:r>
              </a:p>
            </p:txBody>
          </p:sp>
          <p:sp>
            <p:nvSpPr>
              <p:cNvPr id="6" name="Rectangle: Rounded Corners 5">
                <a:extLst>
                  <a:ext uri="{FF2B5EF4-FFF2-40B4-BE49-F238E27FC236}">
                    <a16:creationId xmlns:a16="http://schemas.microsoft.com/office/drawing/2014/main" id="{266E645C-6B56-4A2E-AAE0-346A6DB7F4EA}"/>
                  </a:ext>
                </a:extLst>
              </p:cNvPr>
              <p:cNvSpPr/>
              <p:nvPr/>
            </p:nvSpPr>
            <p:spPr>
              <a:xfrm>
                <a:off x="1352550" y="3579935"/>
                <a:ext cx="3607239" cy="665045"/>
              </a:xfrm>
              <a:prstGeom prst="roundRect">
                <a:avLst/>
              </a:prstGeom>
              <a:solidFill>
                <a:srgbClr val="FCB116"/>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Linear Discriminant</a:t>
                </a:r>
              </a:p>
            </p:txBody>
          </p:sp>
          <p:sp>
            <p:nvSpPr>
              <p:cNvPr id="7" name="Rectangle: Rounded Corners 6">
                <a:extLst>
                  <a:ext uri="{FF2B5EF4-FFF2-40B4-BE49-F238E27FC236}">
                    <a16:creationId xmlns:a16="http://schemas.microsoft.com/office/drawing/2014/main" id="{20D3A14B-3B37-4A34-B1E4-B9E2D7E246D5}"/>
                  </a:ext>
                </a:extLst>
              </p:cNvPr>
              <p:cNvSpPr/>
              <p:nvPr/>
            </p:nvSpPr>
            <p:spPr>
              <a:xfrm>
                <a:off x="1352550" y="5140570"/>
                <a:ext cx="3607239" cy="665045"/>
              </a:xfrm>
              <a:prstGeom prst="roundRect">
                <a:avLst/>
              </a:prstGeom>
              <a:solidFill>
                <a:srgbClr val="FF8585"/>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Optimum projection</a:t>
                </a:r>
              </a:p>
            </p:txBody>
          </p:sp>
          <p:sp>
            <p:nvSpPr>
              <p:cNvPr id="8" name="Rectangle: Rounded Corners 7">
                <a:extLst>
                  <a:ext uri="{FF2B5EF4-FFF2-40B4-BE49-F238E27FC236}">
                    <a16:creationId xmlns:a16="http://schemas.microsoft.com/office/drawing/2014/main" id="{DB9D49E9-D8ED-4A6D-B954-BD750A5E8505}"/>
                  </a:ext>
                </a:extLst>
              </p:cNvPr>
              <p:cNvSpPr/>
              <p:nvPr/>
            </p:nvSpPr>
            <p:spPr>
              <a:xfrm>
                <a:off x="1352550" y="6701205"/>
                <a:ext cx="3607239" cy="665045"/>
              </a:xfrm>
              <a:prstGeom prst="roundRect">
                <a:avLst/>
              </a:prstGeom>
              <a:solidFill>
                <a:schemeClr val="bg1">
                  <a:lumMod val="50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Finding the maxima</a:t>
                </a:r>
              </a:p>
            </p:txBody>
          </p:sp>
          <p:cxnSp>
            <p:nvCxnSpPr>
              <p:cNvPr id="10" name="Straight Connector 9">
                <a:extLst>
                  <a:ext uri="{FF2B5EF4-FFF2-40B4-BE49-F238E27FC236}">
                    <a16:creationId xmlns:a16="http://schemas.microsoft.com/office/drawing/2014/main" id="{AA4AAC56-7C20-447C-AF42-F5782A3B166D}"/>
                  </a:ext>
                </a:extLst>
              </p:cNvPr>
              <p:cNvCxnSpPr>
                <a:cxnSpLocks/>
              </p:cNvCxnSpPr>
              <p:nvPr/>
            </p:nvCxnSpPr>
            <p:spPr>
              <a:xfrm>
                <a:off x="3156170" y="2703395"/>
                <a:ext cx="0" cy="89559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72B66F5-26E6-4391-B900-7DC2C4552794}"/>
                  </a:ext>
                </a:extLst>
              </p:cNvPr>
              <p:cNvCxnSpPr/>
              <p:nvPr/>
            </p:nvCxnSpPr>
            <p:spPr>
              <a:xfrm>
                <a:off x="3156169" y="4264030"/>
                <a:ext cx="0" cy="89559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619D528-FADD-4C38-816A-8A3F0C9F2354}"/>
                  </a:ext>
                </a:extLst>
              </p:cNvPr>
              <p:cNvCxnSpPr/>
              <p:nvPr/>
            </p:nvCxnSpPr>
            <p:spPr>
              <a:xfrm>
                <a:off x="3156169" y="5824665"/>
                <a:ext cx="0" cy="89559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grpSp>
          <p:nvGrpSpPr>
            <p:cNvPr id="20" name="Group 19">
              <a:extLst>
                <a:ext uri="{FF2B5EF4-FFF2-40B4-BE49-F238E27FC236}">
                  <a16:creationId xmlns:a16="http://schemas.microsoft.com/office/drawing/2014/main" id="{36B1F9B0-B3DF-4025-A363-3E944C007368}"/>
                </a:ext>
              </a:extLst>
            </p:cNvPr>
            <p:cNvGrpSpPr/>
            <p:nvPr/>
          </p:nvGrpSpPr>
          <p:grpSpPr>
            <a:xfrm>
              <a:off x="6105532" y="4548938"/>
              <a:ext cx="5803817" cy="2798505"/>
              <a:chOff x="7435930" y="2174799"/>
              <a:chExt cx="5803817" cy="2798505"/>
            </a:xfrm>
          </p:grpSpPr>
          <p:sp>
            <p:nvSpPr>
              <p:cNvPr id="13" name="Content Placeholder 11">
                <a:extLst>
                  <a:ext uri="{FF2B5EF4-FFF2-40B4-BE49-F238E27FC236}">
                    <a16:creationId xmlns:a16="http://schemas.microsoft.com/office/drawing/2014/main" id="{D3A253D7-3F92-447C-9370-6510CC48375B}"/>
                  </a:ext>
                </a:extLst>
              </p:cNvPr>
              <p:cNvSpPr txBox="1">
                <a:spLocks/>
              </p:cNvSpPr>
              <p:nvPr/>
            </p:nvSpPr>
            <p:spPr>
              <a:xfrm>
                <a:off x="7435930" y="2174799"/>
                <a:ext cx="5803817" cy="1775693"/>
              </a:xfrm>
              <a:prstGeom prst="rect">
                <a:avLst/>
              </a:prstGeom>
              <a:ln w="15875">
                <a:noFill/>
              </a:ln>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628650" lvl="1" indent="-285750">
                  <a:buFont typeface="Wingdings" panose="05000000000000000000" pitchFamily="2" charset="2"/>
                  <a:buChar char="§"/>
                </a:pPr>
                <a:r>
                  <a:rPr lang="en-IN" sz="2000" dirty="0">
                    <a:solidFill>
                      <a:schemeClr val="tx1">
                        <a:lumMod val="65000"/>
                        <a:lumOff val="35000"/>
                      </a:schemeClr>
                    </a:solidFill>
                    <a:latin typeface="Open Sans" panose="020B0606030504020204"/>
                  </a:rPr>
                  <a:t>Mean vector within each class of x and y is:</a:t>
                </a:r>
              </a:p>
              <a:p>
                <a:pPr lvl="1" indent="0">
                  <a:buFont typeface="Arial" panose="020B0604020202020204" pitchFamily="34" charset="0"/>
                  <a:buNone/>
                </a:pPr>
                <a:endParaRPr lang="en-IN" sz="2000" dirty="0">
                  <a:solidFill>
                    <a:schemeClr val="tx1">
                      <a:lumMod val="65000"/>
                      <a:lumOff val="35000"/>
                    </a:schemeClr>
                  </a:solidFill>
                  <a:latin typeface="Open Sans" panose="020B0606030504020204"/>
                </a:endParaRPr>
              </a:p>
              <a:p>
                <a:pPr lvl="1" indent="0">
                  <a:buFont typeface="Arial" panose="020B0604020202020204" pitchFamily="34" charset="0"/>
                  <a:buNone/>
                </a:pPr>
                <a:endParaRPr lang="en-IN" sz="2000" dirty="0">
                  <a:solidFill>
                    <a:schemeClr val="tx1">
                      <a:lumMod val="65000"/>
                      <a:lumOff val="35000"/>
                    </a:schemeClr>
                  </a:solidFill>
                  <a:latin typeface="Open Sans" panose="020B0606030504020204"/>
                </a:endParaRPr>
              </a:p>
              <a:p>
                <a:pPr lvl="1" indent="0">
                  <a:buFont typeface="Arial" panose="020B0604020202020204" pitchFamily="34" charset="0"/>
                  <a:buNone/>
                </a:pPr>
                <a:endParaRPr lang="en-IN" sz="2000" dirty="0">
                  <a:solidFill>
                    <a:schemeClr val="tx1">
                      <a:lumMod val="65000"/>
                      <a:lumOff val="35000"/>
                    </a:schemeClr>
                  </a:solidFill>
                  <a:latin typeface="Open Sans" panose="020B0606030504020204"/>
                </a:endParaRPr>
              </a:p>
              <a:p>
                <a:pPr marL="628650" lvl="1" indent="-285750">
                  <a:buFont typeface="Wingdings" panose="05000000000000000000" pitchFamily="2" charset="2"/>
                  <a:buChar char="§"/>
                </a:pPr>
                <a:r>
                  <a:rPr lang="en-IN" sz="2000" dirty="0">
                    <a:solidFill>
                      <a:schemeClr val="tx1">
                        <a:lumMod val="65000"/>
                        <a:lumOff val="35000"/>
                      </a:schemeClr>
                    </a:solidFill>
                    <a:latin typeface="Open Sans" panose="020B0606030504020204"/>
                  </a:rPr>
                  <a:t>Objective function is the distance between the projected means:</a:t>
                </a:r>
              </a:p>
              <a:p>
                <a:pPr lvl="1" indent="0">
                  <a:buFont typeface="Arial" panose="020B0604020202020204" pitchFamily="34" charset="0"/>
                  <a:buNone/>
                </a:pPr>
                <a:endParaRPr lang="en-IN" sz="2000" dirty="0">
                  <a:solidFill>
                    <a:schemeClr val="tx1">
                      <a:lumMod val="65000"/>
                      <a:lumOff val="35000"/>
                    </a:schemeClr>
                  </a:solidFill>
                  <a:latin typeface="Open Sans" panose="020B0606030504020204"/>
                </a:endParaRPr>
              </a:p>
              <a:p>
                <a:pPr lvl="1" indent="0">
                  <a:buFont typeface="Arial" panose="020B0604020202020204" pitchFamily="34" charset="0"/>
                  <a:buNone/>
                </a:pPr>
                <a:endParaRPr lang="en-IN" sz="2000" dirty="0">
                  <a:solidFill>
                    <a:schemeClr val="tx1">
                      <a:lumMod val="65000"/>
                      <a:lumOff val="35000"/>
                    </a:schemeClr>
                  </a:solidFill>
                  <a:latin typeface="Open Sans" panose="020B0606030504020204"/>
                </a:endParaRPr>
              </a:p>
            </p:txBody>
          </p:sp>
          <p:pic>
            <p:nvPicPr>
              <p:cNvPr id="14" name="Picture 13">
                <a:extLst>
                  <a:ext uri="{FF2B5EF4-FFF2-40B4-BE49-F238E27FC236}">
                    <a16:creationId xmlns:a16="http://schemas.microsoft.com/office/drawing/2014/main" id="{CF722F04-8A20-48FC-81C4-CD1756445EDF}"/>
                  </a:ext>
                </a:extLst>
              </p:cNvPr>
              <p:cNvPicPr>
                <a:picLocks noChangeAspect="1"/>
              </p:cNvPicPr>
              <p:nvPr/>
            </p:nvPicPr>
            <p:blipFill>
              <a:blip r:embed="rId4"/>
              <a:stretch>
                <a:fillRect/>
              </a:stretch>
            </p:blipFill>
            <p:spPr>
              <a:xfrm>
                <a:off x="8315398" y="2759590"/>
                <a:ext cx="4044879" cy="597301"/>
              </a:xfrm>
              <a:prstGeom prst="rect">
                <a:avLst/>
              </a:prstGeom>
            </p:spPr>
          </p:pic>
          <p:pic>
            <p:nvPicPr>
              <p:cNvPr id="15" name="Picture 14">
                <a:extLst>
                  <a:ext uri="{FF2B5EF4-FFF2-40B4-BE49-F238E27FC236}">
                    <a16:creationId xmlns:a16="http://schemas.microsoft.com/office/drawing/2014/main" id="{3809CBDB-BE0A-4F48-9D2B-12CC9CFC8879}"/>
                  </a:ext>
                </a:extLst>
              </p:cNvPr>
              <p:cNvPicPr>
                <a:picLocks noChangeAspect="1"/>
              </p:cNvPicPr>
              <p:nvPr/>
            </p:nvPicPr>
            <p:blipFill>
              <a:blip r:embed="rId5"/>
              <a:stretch>
                <a:fillRect/>
              </a:stretch>
            </p:blipFill>
            <p:spPr>
              <a:xfrm>
                <a:off x="9052592" y="4535283"/>
                <a:ext cx="2570489" cy="438021"/>
              </a:xfrm>
              <a:prstGeom prst="rect">
                <a:avLst/>
              </a:prstGeom>
            </p:spPr>
          </p:pic>
        </p:grpSp>
        <p:grpSp>
          <p:nvGrpSpPr>
            <p:cNvPr id="19" name="Group 18">
              <a:extLst>
                <a:ext uri="{FF2B5EF4-FFF2-40B4-BE49-F238E27FC236}">
                  <a16:creationId xmlns:a16="http://schemas.microsoft.com/office/drawing/2014/main" id="{40587388-E422-4850-88C6-635ED9E8E28E}"/>
                </a:ext>
              </a:extLst>
            </p:cNvPr>
            <p:cNvGrpSpPr/>
            <p:nvPr/>
          </p:nvGrpSpPr>
          <p:grpSpPr>
            <a:xfrm>
              <a:off x="9774728" y="2216911"/>
              <a:ext cx="4801789" cy="2923659"/>
              <a:chOff x="5775708" y="1819838"/>
              <a:chExt cx="3094937" cy="1884410"/>
            </a:xfrm>
          </p:grpSpPr>
          <p:pic>
            <p:nvPicPr>
              <p:cNvPr id="16" name="Picture 15">
                <a:extLst>
                  <a:ext uri="{FF2B5EF4-FFF2-40B4-BE49-F238E27FC236}">
                    <a16:creationId xmlns:a16="http://schemas.microsoft.com/office/drawing/2014/main" id="{764BCA53-C74A-4C88-8471-DE3869CDD574}"/>
                  </a:ext>
                </a:extLst>
              </p:cNvPr>
              <p:cNvPicPr>
                <a:picLocks noChangeAspect="1"/>
              </p:cNvPicPr>
              <p:nvPr/>
            </p:nvPicPr>
            <p:blipFill>
              <a:blip r:embed="rId6"/>
              <a:stretch>
                <a:fillRect/>
              </a:stretch>
            </p:blipFill>
            <p:spPr>
              <a:xfrm>
                <a:off x="6852293" y="1819838"/>
                <a:ext cx="2018352" cy="1510185"/>
              </a:xfrm>
              <a:prstGeom prst="rect">
                <a:avLst/>
              </a:prstGeom>
            </p:spPr>
          </p:pic>
          <p:sp>
            <p:nvSpPr>
              <p:cNvPr id="17" name="TextBox 16">
                <a:extLst>
                  <a:ext uri="{FF2B5EF4-FFF2-40B4-BE49-F238E27FC236}">
                    <a16:creationId xmlns:a16="http://schemas.microsoft.com/office/drawing/2014/main" id="{F0C5D437-816F-4338-BFE3-470D916E0864}"/>
                  </a:ext>
                </a:extLst>
              </p:cNvPr>
              <p:cNvSpPr txBox="1"/>
              <p:nvPr/>
            </p:nvSpPr>
            <p:spPr>
              <a:xfrm>
                <a:off x="5775708" y="2118075"/>
                <a:ext cx="1275786" cy="374225"/>
              </a:xfrm>
              <a:prstGeom prst="rect">
                <a:avLst/>
              </a:prstGeom>
              <a:noFill/>
            </p:spPr>
            <p:txBody>
              <a:bodyPr wrap="square" rtlCol="0">
                <a:spAutoFit/>
              </a:bodyPr>
              <a:lstStyle/>
              <a:p>
                <a:pPr algn="ctr"/>
                <a:r>
                  <a:rPr lang="en-IN" sz="2000" dirty="0">
                    <a:solidFill>
                      <a:schemeClr val="accent2"/>
                    </a:solidFill>
                    <a:latin typeface="Open Sans" panose="020B0606030504020204"/>
                  </a:rPr>
                  <a:t>Better class separability</a:t>
                </a:r>
              </a:p>
            </p:txBody>
          </p:sp>
          <p:sp>
            <p:nvSpPr>
              <p:cNvPr id="18" name="TextBox 17">
                <a:extLst>
                  <a:ext uri="{FF2B5EF4-FFF2-40B4-BE49-F238E27FC236}">
                    <a16:creationId xmlns:a16="http://schemas.microsoft.com/office/drawing/2014/main" id="{14B125FB-7E04-4CB9-9A67-BBB6C9E0C149}"/>
                  </a:ext>
                </a:extLst>
              </p:cNvPr>
              <p:cNvSpPr txBox="1"/>
              <p:nvPr/>
            </p:nvSpPr>
            <p:spPr>
              <a:xfrm>
                <a:off x="7155608" y="3330023"/>
                <a:ext cx="1411721" cy="374225"/>
              </a:xfrm>
              <a:prstGeom prst="rect">
                <a:avLst/>
              </a:prstGeom>
              <a:noFill/>
            </p:spPr>
            <p:txBody>
              <a:bodyPr wrap="square" rtlCol="0">
                <a:spAutoFit/>
              </a:bodyPr>
              <a:lstStyle/>
              <a:p>
                <a:pPr algn="ctr"/>
                <a:r>
                  <a:rPr lang="en-IN" sz="2000" dirty="0">
                    <a:solidFill>
                      <a:schemeClr val="accent2"/>
                    </a:solidFill>
                    <a:latin typeface="Open Sans" panose="020B0606030504020204"/>
                  </a:rPr>
                  <a:t>Larger difference between the means</a:t>
                </a:r>
              </a:p>
            </p:txBody>
          </p:sp>
        </p:grpSp>
      </p:grpSp>
    </p:spTree>
    <p:extLst>
      <p:ext uri="{BB962C8B-B14F-4D97-AF65-F5344CB8AC3E}">
        <p14:creationId xmlns:p14="http://schemas.microsoft.com/office/powerpoint/2010/main" val="3296382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651949D-6F6D-41E2-9D6B-022DE42706AC}"/>
              </a:ext>
            </a:extLst>
          </p:cNvPr>
          <p:cNvSpPr/>
          <p:nvPr/>
        </p:nvSpPr>
        <p:spPr>
          <a:xfrm>
            <a:off x="5819341" y="1864658"/>
            <a:ext cx="9456516" cy="5091954"/>
          </a:xfrm>
          <a:prstGeom prst="roundRect">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6F9A05A2-B3B2-4917-847A-25823FDABE24}"/>
              </a:ext>
            </a:extLst>
          </p:cNvPr>
          <p:cNvGrpSpPr/>
          <p:nvPr/>
        </p:nvGrpSpPr>
        <p:grpSpPr>
          <a:xfrm>
            <a:off x="1352550" y="2019300"/>
            <a:ext cx="3607239" cy="5346950"/>
            <a:chOff x="1352550" y="2019300"/>
            <a:chExt cx="3607239" cy="5346950"/>
          </a:xfrm>
        </p:grpSpPr>
        <p:sp>
          <p:nvSpPr>
            <p:cNvPr id="4" name="Rectangle: Rounded Corners 3">
              <a:extLst>
                <a:ext uri="{FF2B5EF4-FFF2-40B4-BE49-F238E27FC236}">
                  <a16:creationId xmlns:a16="http://schemas.microsoft.com/office/drawing/2014/main" id="{A723DE77-2DC5-4833-B578-F25F0EE1184D}"/>
                </a:ext>
              </a:extLst>
            </p:cNvPr>
            <p:cNvSpPr/>
            <p:nvPr/>
          </p:nvSpPr>
          <p:spPr>
            <a:xfrm>
              <a:off x="1352550" y="2019300"/>
              <a:ext cx="3607239" cy="665045"/>
            </a:xfrm>
            <a:prstGeom prst="roundRect">
              <a:avLst/>
            </a:prstGeom>
            <a:solidFill>
              <a:srgbClr val="0094BE"/>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Measure of separation</a:t>
              </a:r>
            </a:p>
          </p:txBody>
        </p:sp>
        <p:sp>
          <p:nvSpPr>
            <p:cNvPr id="5" name="Rectangle: Rounded Corners 4">
              <a:extLst>
                <a:ext uri="{FF2B5EF4-FFF2-40B4-BE49-F238E27FC236}">
                  <a16:creationId xmlns:a16="http://schemas.microsoft.com/office/drawing/2014/main" id="{97085670-2905-4F71-A5C1-C4B141EE72AE}"/>
                </a:ext>
              </a:extLst>
            </p:cNvPr>
            <p:cNvSpPr/>
            <p:nvPr/>
          </p:nvSpPr>
          <p:spPr>
            <a:xfrm>
              <a:off x="1352550" y="3579935"/>
              <a:ext cx="3607239" cy="665045"/>
            </a:xfrm>
            <a:prstGeom prst="roundRect">
              <a:avLst/>
            </a:prstGeom>
            <a:solidFill>
              <a:srgbClr val="FCB116"/>
            </a:solidFill>
            <a:ln>
              <a:solidFill>
                <a:schemeClr val="bg1"/>
              </a:solidFill>
            </a:ln>
            <a:effectLst>
              <a:glow rad="139700">
                <a:srgbClr val="FF0000">
                  <a:alpha val="40000"/>
                </a:srgb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Linear Discriminant</a:t>
              </a:r>
            </a:p>
          </p:txBody>
        </p:sp>
        <p:sp>
          <p:nvSpPr>
            <p:cNvPr id="6" name="Rectangle: Rounded Corners 5">
              <a:extLst>
                <a:ext uri="{FF2B5EF4-FFF2-40B4-BE49-F238E27FC236}">
                  <a16:creationId xmlns:a16="http://schemas.microsoft.com/office/drawing/2014/main" id="{E96ED298-7DE0-4348-8E0C-677DE7D4F30D}"/>
                </a:ext>
              </a:extLst>
            </p:cNvPr>
            <p:cNvSpPr/>
            <p:nvPr/>
          </p:nvSpPr>
          <p:spPr>
            <a:xfrm>
              <a:off x="1352550" y="5140570"/>
              <a:ext cx="3607239" cy="665045"/>
            </a:xfrm>
            <a:prstGeom prst="roundRect">
              <a:avLst/>
            </a:prstGeom>
            <a:solidFill>
              <a:srgbClr val="FF8585"/>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Optimum projection</a:t>
              </a:r>
            </a:p>
          </p:txBody>
        </p:sp>
        <p:sp>
          <p:nvSpPr>
            <p:cNvPr id="7" name="Rectangle: Rounded Corners 6">
              <a:extLst>
                <a:ext uri="{FF2B5EF4-FFF2-40B4-BE49-F238E27FC236}">
                  <a16:creationId xmlns:a16="http://schemas.microsoft.com/office/drawing/2014/main" id="{EF800938-2D5C-42F7-BD0F-C25CCCDC1CEC}"/>
                </a:ext>
              </a:extLst>
            </p:cNvPr>
            <p:cNvSpPr/>
            <p:nvPr/>
          </p:nvSpPr>
          <p:spPr>
            <a:xfrm>
              <a:off x="1352550" y="6701205"/>
              <a:ext cx="3607239" cy="665045"/>
            </a:xfrm>
            <a:prstGeom prst="roundRect">
              <a:avLst/>
            </a:prstGeom>
            <a:solidFill>
              <a:schemeClr val="bg1">
                <a:lumMod val="50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Obtain the maxima</a:t>
              </a:r>
            </a:p>
          </p:txBody>
        </p:sp>
        <p:cxnSp>
          <p:nvCxnSpPr>
            <p:cNvPr id="8" name="Straight Connector 7">
              <a:extLst>
                <a:ext uri="{FF2B5EF4-FFF2-40B4-BE49-F238E27FC236}">
                  <a16:creationId xmlns:a16="http://schemas.microsoft.com/office/drawing/2014/main" id="{0AF3CD38-6D00-436B-BF8C-68A36C3CC163}"/>
                </a:ext>
              </a:extLst>
            </p:cNvPr>
            <p:cNvCxnSpPr>
              <a:cxnSpLocks/>
            </p:cNvCxnSpPr>
            <p:nvPr/>
          </p:nvCxnSpPr>
          <p:spPr>
            <a:xfrm>
              <a:off x="3156170" y="2703395"/>
              <a:ext cx="0" cy="89559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8E8BD64-DA6E-47AF-903C-903D8B447BA2}"/>
                </a:ext>
              </a:extLst>
            </p:cNvPr>
            <p:cNvCxnSpPr/>
            <p:nvPr/>
          </p:nvCxnSpPr>
          <p:spPr>
            <a:xfrm>
              <a:off x="3156169" y="4264030"/>
              <a:ext cx="0" cy="89559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0B44C3E-4496-42D1-8148-8260CAE4A284}"/>
                </a:ext>
              </a:extLst>
            </p:cNvPr>
            <p:cNvCxnSpPr/>
            <p:nvPr/>
          </p:nvCxnSpPr>
          <p:spPr>
            <a:xfrm>
              <a:off x="3156169" y="5824665"/>
              <a:ext cx="0" cy="89559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604F5829-2BFA-4EF0-BE43-421CF017101B}"/>
              </a:ext>
            </a:extLst>
          </p:cNvPr>
          <p:cNvSpPr/>
          <p:nvPr/>
        </p:nvSpPr>
        <p:spPr>
          <a:xfrm>
            <a:off x="5819341" y="5005731"/>
            <a:ext cx="7134651" cy="707886"/>
          </a:xfrm>
          <a:prstGeom prst="rect">
            <a:avLst/>
          </a:prstGeom>
        </p:spPr>
        <p:txBody>
          <a:bodyPr wrap="square">
            <a:spAutoFit/>
          </a:bodyPr>
          <a:lstStyle/>
          <a:p>
            <a:pPr marL="628650" lvl="1" indent="-285750">
              <a:buFont typeface="Wingdings" panose="05000000000000000000" pitchFamily="2" charset="2"/>
              <a:buChar char="§"/>
            </a:pPr>
            <a:r>
              <a:rPr lang="en-IN" sz="2000" dirty="0">
                <a:solidFill>
                  <a:schemeClr val="tx1">
                    <a:lumMod val="65000"/>
                    <a:lumOff val="35000"/>
                  </a:schemeClr>
                </a:solidFill>
                <a:latin typeface="Open Sans" panose="020B0606030504020204"/>
              </a:rPr>
              <a:t>Function of difference between the means normalized by measure of scatter(an equivalent variance):</a:t>
            </a:r>
          </a:p>
        </p:txBody>
      </p:sp>
      <p:pic>
        <p:nvPicPr>
          <p:cNvPr id="14" name="Picture 13">
            <a:extLst>
              <a:ext uri="{FF2B5EF4-FFF2-40B4-BE49-F238E27FC236}">
                <a16:creationId xmlns:a16="http://schemas.microsoft.com/office/drawing/2014/main" id="{478826AB-A890-4E77-BC3F-6B34F46DC9B6}"/>
              </a:ext>
            </a:extLst>
          </p:cNvPr>
          <p:cNvPicPr>
            <a:picLocks noChangeAspect="1"/>
          </p:cNvPicPr>
          <p:nvPr/>
        </p:nvPicPr>
        <p:blipFill>
          <a:blip r:embed="rId3"/>
          <a:stretch>
            <a:fillRect/>
          </a:stretch>
        </p:blipFill>
        <p:spPr>
          <a:xfrm>
            <a:off x="8128000" y="5824665"/>
            <a:ext cx="1673700" cy="786132"/>
          </a:xfrm>
          <a:prstGeom prst="rect">
            <a:avLst/>
          </a:prstGeom>
        </p:spPr>
      </p:pic>
      <p:pic>
        <p:nvPicPr>
          <p:cNvPr id="15" name="Picture 14">
            <a:extLst>
              <a:ext uri="{FF2B5EF4-FFF2-40B4-BE49-F238E27FC236}">
                <a16:creationId xmlns:a16="http://schemas.microsoft.com/office/drawing/2014/main" id="{5A81C354-0D2F-4F3E-B928-C31C78E526A0}"/>
              </a:ext>
            </a:extLst>
          </p:cNvPr>
          <p:cNvPicPr>
            <a:picLocks noChangeAspect="1"/>
          </p:cNvPicPr>
          <p:nvPr/>
        </p:nvPicPr>
        <p:blipFill>
          <a:blip r:embed="rId4"/>
          <a:stretch>
            <a:fillRect/>
          </a:stretch>
        </p:blipFill>
        <p:spPr>
          <a:xfrm>
            <a:off x="10660483" y="2103795"/>
            <a:ext cx="4120853" cy="2751462"/>
          </a:xfrm>
          <a:prstGeom prst="rect">
            <a:avLst/>
          </a:prstGeom>
        </p:spPr>
      </p:pic>
      <p:sp>
        <p:nvSpPr>
          <p:cNvPr id="16" name="Rectangle 15">
            <a:extLst>
              <a:ext uri="{FF2B5EF4-FFF2-40B4-BE49-F238E27FC236}">
                <a16:creationId xmlns:a16="http://schemas.microsoft.com/office/drawing/2014/main" id="{904FD7C1-20B4-401C-9A96-FB5702ACE212}"/>
              </a:ext>
            </a:extLst>
          </p:cNvPr>
          <p:cNvSpPr/>
          <p:nvPr/>
        </p:nvSpPr>
        <p:spPr>
          <a:xfrm>
            <a:off x="5819341" y="7376797"/>
            <a:ext cx="9195077" cy="707886"/>
          </a:xfrm>
          <a:prstGeom prst="rect">
            <a:avLst/>
          </a:prstGeom>
        </p:spPr>
        <p:txBody>
          <a:bodyPr wrap="square">
            <a:spAutoFit/>
          </a:bodyPr>
          <a:lstStyle/>
          <a:p>
            <a:pPr algn="ctr"/>
            <a:r>
              <a:rPr lang="en-IN" sz="2000" b="1" i="1" dirty="0">
                <a:solidFill>
                  <a:schemeClr val="accent2"/>
                </a:solidFill>
                <a:latin typeface="Open Sans" panose="020B0606030504020204"/>
              </a:rPr>
              <a:t>Variables from same class are projected very close to each other and at the same time, the projected means are as farther apart as possible</a:t>
            </a:r>
          </a:p>
        </p:txBody>
      </p:sp>
      <p:sp>
        <p:nvSpPr>
          <p:cNvPr id="19" name="Title 1">
            <a:extLst>
              <a:ext uri="{FF2B5EF4-FFF2-40B4-BE49-F238E27FC236}">
                <a16:creationId xmlns:a16="http://schemas.microsoft.com/office/drawing/2014/main" id="{7F57866D-0381-443B-8DC3-BA2E080C98FA}"/>
              </a:ext>
            </a:extLst>
          </p:cNvPr>
          <p:cNvSpPr>
            <a:spLocks noGrp="1"/>
          </p:cNvSpPr>
          <p:nvPr>
            <p:ph type="title"/>
          </p:nvPr>
        </p:nvSpPr>
        <p:spPr>
          <a:xfrm>
            <a:off x="3079" y="319676"/>
            <a:ext cx="16258031" cy="665045"/>
          </a:xfrm>
        </p:spPr>
        <p:txBody>
          <a:bodyPr/>
          <a:lstStyle/>
          <a:p>
            <a:r>
              <a:rPr lang="en-IN" dirty="0"/>
              <a:t>Finding Maximum Separable Line (Contd.)</a:t>
            </a:r>
          </a:p>
        </p:txBody>
      </p:sp>
      <p:pic>
        <p:nvPicPr>
          <p:cNvPr id="20" name="Shape 375">
            <a:extLst>
              <a:ext uri="{FF2B5EF4-FFF2-40B4-BE49-F238E27FC236}">
                <a16:creationId xmlns:a16="http://schemas.microsoft.com/office/drawing/2014/main" id="{85E9EB0E-BD88-456F-9243-A37FA77EA623}"/>
              </a:ext>
            </a:extLst>
          </p:cNvPr>
          <p:cNvPicPr preferRelativeResize="0"/>
          <p:nvPr/>
        </p:nvPicPr>
        <p:blipFill rotWithShape="1">
          <a:blip r:embed="rId5">
            <a:alphaModFix/>
          </a:blip>
          <a:srcRect/>
          <a:stretch/>
        </p:blipFill>
        <p:spPr>
          <a:xfrm>
            <a:off x="4282492" y="829986"/>
            <a:ext cx="7805047" cy="253919"/>
          </a:xfrm>
          <a:prstGeom prst="rect">
            <a:avLst/>
          </a:prstGeom>
          <a:noFill/>
          <a:ln>
            <a:noFill/>
          </a:ln>
        </p:spPr>
      </p:pic>
    </p:spTree>
    <p:extLst>
      <p:ext uri="{BB962C8B-B14F-4D97-AF65-F5344CB8AC3E}">
        <p14:creationId xmlns:p14="http://schemas.microsoft.com/office/powerpoint/2010/main" val="4022802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69C2D235-C3BE-4E7B-9F73-CCE25F004331}"/>
              </a:ext>
            </a:extLst>
          </p:cNvPr>
          <p:cNvSpPr/>
          <p:nvPr/>
        </p:nvSpPr>
        <p:spPr>
          <a:xfrm>
            <a:off x="5749623" y="1775013"/>
            <a:ext cx="8385461" cy="5701554"/>
          </a:xfrm>
          <a:prstGeom prst="roundRect">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C679045E-2BD4-4C5F-B1F0-448F434336EE}"/>
              </a:ext>
            </a:extLst>
          </p:cNvPr>
          <p:cNvGrpSpPr/>
          <p:nvPr/>
        </p:nvGrpSpPr>
        <p:grpSpPr>
          <a:xfrm>
            <a:off x="1352550" y="2019300"/>
            <a:ext cx="3607239" cy="5346950"/>
            <a:chOff x="1352550" y="2019300"/>
            <a:chExt cx="3607239" cy="5346950"/>
          </a:xfrm>
        </p:grpSpPr>
        <p:sp>
          <p:nvSpPr>
            <p:cNvPr id="4" name="Rectangle: Rounded Corners 3">
              <a:extLst>
                <a:ext uri="{FF2B5EF4-FFF2-40B4-BE49-F238E27FC236}">
                  <a16:creationId xmlns:a16="http://schemas.microsoft.com/office/drawing/2014/main" id="{263676CC-AEAD-40F4-B50B-53184579EC43}"/>
                </a:ext>
              </a:extLst>
            </p:cNvPr>
            <p:cNvSpPr/>
            <p:nvPr/>
          </p:nvSpPr>
          <p:spPr>
            <a:xfrm>
              <a:off x="1352550" y="2019300"/>
              <a:ext cx="3607239" cy="665045"/>
            </a:xfrm>
            <a:prstGeom prst="roundRect">
              <a:avLst/>
            </a:prstGeom>
            <a:solidFill>
              <a:srgbClr val="0094BE"/>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Measure of separation</a:t>
              </a:r>
            </a:p>
          </p:txBody>
        </p:sp>
        <p:sp>
          <p:nvSpPr>
            <p:cNvPr id="5" name="Rectangle: Rounded Corners 4">
              <a:extLst>
                <a:ext uri="{FF2B5EF4-FFF2-40B4-BE49-F238E27FC236}">
                  <a16:creationId xmlns:a16="http://schemas.microsoft.com/office/drawing/2014/main" id="{0300D151-70B6-4BFC-9CF3-89232BA6519F}"/>
                </a:ext>
              </a:extLst>
            </p:cNvPr>
            <p:cNvSpPr/>
            <p:nvPr/>
          </p:nvSpPr>
          <p:spPr>
            <a:xfrm>
              <a:off x="1352550" y="3579935"/>
              <a:ext cx="3607239" cy="665045"/>
            </a:xfrm>
            <a:prstGeom prst="roundRect">
              <a:avLst/>
            </a:prstGeom>
            <a:solidFill>
              <a:srgbClr val="FCB116"/>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Linear Discriminant</a:t>
              </a:r>
            </a:p>
          </p:txBody>
        </p:sp>
        <p:sp>
          <p:nvSpPr>
            <p:cNvPr id="6" name="Rectangle: Rounded Corners 5">
              <a:extLst>
                <a:ext uri="{FF2B5EF4-FFF2-40B4-BE49-F238E27FC236}">
                  <a16:creationId xmlns:a16="http://schemas.microsoft.com/office/drawing/2014/main" id="{788E03A9-A835-490E-9FE4-871E2F7DBB53}"/>
                </a:ext>
              </a:extLst>
            </p:cNvPr>
            <p:cNvSpPr/>
            <p:nvPr/>
          </p:nvSpPr>
          <p:spPr>
            <a:xfrm>
              <a:off x="1352550" y="5140570"/>
              <a:ext cx="3607239" cy="665045"/>
            </a:xfrm>
            <a:prstGeom prst="roundRect">
              <a:avLst/>
            </a:prstGeom>
            <a:solidFill>
              <a:srgbClr val="FF8585"/>
            </a:solidFill>
            <a:ln>
              <a:solidFill>
                <a:schemeClr val="bg1"/>
              </a:solidFill>
            </a:ln>
            <a:effectLst>
              <a:glow rad="139700">
                <a:srgbClr val="FF0000">
                  <a:alpha val="40000"/>
                </a:srgb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Optimum projection</a:t>
              </a:r>
            </a:p>
          </p:txBody>
        </p:sp>
        <p:sp>
          <p:nvSpPr>
            <p:cNvPr id="7" name="Rectangle: Rounded Corners 6">
              <a:extLst>
                <a:ext uri="{FF2B5EF4-FFF2-40B4-BE49-F238E27FC236}">
                  <a16:creationId xmlns:a16="http://schemas.microsoft.com/office/drawing/2014/main" id="{7A63462F-AB8F-4EC9-86CF-FACE959A349F}"/>
                </a:ext>
              </a:extLst>
            </p:cNvPr>
            <p:cNvSpPr/>
            <p:nvPr/>
          </p:nvSpPr>
          <p:spPr>
            <a:xfrm>
              <a:off x="1352550" y="6701205"/>
              <a:ext cx="3607239" cy="665045"/>
            </a:xfrm>
            <a:prstGeom prst="roundRect">
              <a:avLst/>
            </a:prstGeom>
            <a:solidFill>
              <a:schemeClr val="bg1">
                <a:lumMod val="50000"/>
              </a:schemeClr>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Obtain the maxima</a:t>
              </a:r>
            </a:p>
          </p:txBody>
        </p:sp>
        <p:cxnSp>
          <p:nvCxnSpPr>
            <p:cNvPr id="8" name="Straight Connector 7">
              <a:extLst>
                <a:ext uri="{FF2B5EF4-FFF2-40B4-BE49-F238E27FC236}">
                  <a16:creationId xmlns:a16="http://schemas.microsoft.com/office/drawing/2014/main" id="{E9A02BDE-EC8A-4EED-9C09-590D143D37B1}"/>
                </a:ext>
              </a:extLst>
            </p:cNvPr>
            <p:cNvCxnSpPr>
              <a:cxnSpLocks/>
            </p:cNvCxnSpPr>
            <p:nvPr/>
          </p:nvCxnSpPr>
          <p:spPr>
            <a:xfrm>
              <a:off x="3156170" y="2703395"/>
              <a:ext cx="0" cy="89559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97A36AC-ADED-4738-BE3B-395EF9E3E190}"/>
                </a:ext>
              </a:extLst>
            </p:cNvPr>
            <p:cNvCxnSpPr/>
            <p:nvPr/>
          </p:nvCxnSpPr>
          <p:spPr>
            <a:xfrm>
              <a:off x="3156169" y="4264030"/>
              <a:ext cx="0" cy="89559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9ABB384-1E80-4DEF-997E-BFD46A2C31CD}"/>
                </a:ext>
              </a:extLst>
            </p:cNvPr>
            <p:cNvCxnSpPr/>
            <p:nvPr/>
          </p:nvCxnSpPr>
          <p:spPr>
            <a:xfrm>
              <a:off x="3156169" y="5824665"/>
              <a:ext cx="0" cy="89559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p:sp>
        <p:nvSpPr>
          <p:cNvPr id="23" name="Content Placeholder 11">
            <a:extLst>
              <a:ext uri="{FF2B5EF4-FFF2-40B4-BE49-F238E27FC236}">
                <a16:creationId xmlns:a16="http://schemas.microsoft.com/office/drawing/2014/main" id="{51CD1BBB-6EB1-433A-8748-8BC6A53BD56B}"/>
              </a:ext>
            </a:extLst>
          </p:cNvPr>
          <p:cNvSpPr txBox="1">
            <a:spLocks/>
          </p:cNvSpPr>
          <p:nvPr/>
        </p:nvSpPr>
        <p:spPr>
          <a:xfrm>
            <a:off x="5749623" y="2191556"/>
            <a:ext cx="7185327" cy="1775693"/>
          </a:xfrm>
          <a:prstGeom prst="rect">
            <a:avLst/>
          </a:prstGeom>
          <a:ln w="15875">
            <a:noFill/>
          </a:ln>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628650" lvl="1" indent="-285750">
              <a:buFont typeface="Wingdings" panose="05000000000000000000" pitchFamily="2" charset="2"/>
              <a:buChar char="§"/>
            </a:pPr>
            <a:r>
              <a:rPr lang="en-IN" sz="2000" dirty="0">
                <a:solidFill>
                  <a:schemeClr val="tx1">
                    <a:lumMod val="65000"/>
                    <a:lumOff val="35000"/>
                  </a:schemeClr>
                </a:solidFill>
                <a:latin typeface="Open Sans" panose="020B0606030504020204"/>
              </a:rPr>
              <a:t>A measure of the scatter in multivariate feature space x:</a:t>
            </a:r>
          </a:p>
          <a:p>
            <a:pPr marL="628650" lvl="1" indent="-285750">
              <a:buFont typeface="Wingdings" panose="05000000000000000000" pitchFamily="2" charset="2"/>
              <a:buChar char="§"/>
            </a:pPr>
            <a:endParaRPr lang="en-IN" sz="2000" dirty="0">
              <a:solidFill>
                <a:schemeClr val="tx1">
                  <a:lumMod val="65000"/>
                  <a:lumOff val="35000"/>
                </a:schemeClr>
              </a:solidFill>
              <a:latin typeface="Open Sans" panose="020B0606030504020204"/>
            </a:endParaRPr>
          </a:p>
          <a:p>
            <a:pPr marL="628650" lvl="1" indent="-285750">
              <a:buFont typeface="Wingdings" panose="05000000000000000000" pitchFamily="2" charset="2"/>
              <a:buChar char="§"/>
            </a:pPr>
            <a:endParaRPr lang="en-IN" sz="2000" dirty="0">
              <a:solidFill>
                <a:schemeClr val="tx1">
                  <a:lumMod val="65000"/>
                  <a:lumOff val="35000"/>
                </a:schemeClr>
              </a:solidFill>
              <a:latin typeface="Open Sans" panose="020B0606030504020204"/>
            </a:endParaRPr>
          </a:p>
          <a:p>
            <a:pPr marL="628650" lvl="1" indent="-285750">
              <a:buFont typeface="Wingdings" panose="05000000000000000000" pitchFamily="2" charset="2"/>
              <a:buChar char="§"/>
            </a:pPr>
            <a:endParaRPr lang="en-IN" sz="2000" dirty="0">
              <a:solidFill>
                <a:schemeClr val="tx1">
                  <a:lumMod val="65000"/>
                  <a:lumOff val="35000"/>
                </a:schemeClr>
              </a:solidFill>
              <a:latin typeface="Open Sans" panose="020B0606030504020204"/>
            </a:endParaRPr>
          </a:p>
          <a:p>
            <a:pPr marL="628650" lvl="1" indent="-285750">
              <a:buFont typeface="Wingdings" panose="05000000000000000000" pitchFamily="2" charset="2"/>
              <a:buChar char="§"/>
            </a:pPr>
            <a:endParaRPr lang="en-IN" sz="2000" dirty="0">
              <a:solidFill>
                <a:schemeClr val="tx1">
                  <a:lumMod val="65000"/>
                  <a:lumOff val="35000"/>
                </a:schemeClr>
              </a:solidFill>
              <a:latin typeface="Open Sans" panose="020B0606030504020204"/>
            </a:endParaRPr>
          </a:p>
          <a:p>
            <a:pPr marL="628650" lvl="1" indent="-285750">
              <a:buFont typeface="Wingdings" panose="05000000000000000000" pitchFamily="2" charset="2"/>
              <a:buChar char="§"/>
            </a:pPr>
            <a:r>
              <a:rPr lang="en-IN" sz="2000" dirty="0">
                <a:solidFill>
                  <a:schemeClr val="tx1">
                    <a:lumMod val="65000"/>
                    <a:lumOff val="35000"/>
                  </a:schemeClr>
                </a:solidFill>
                <a:latin typeface="Open Sans" panose="020B0606030504020204"/>
              </a:rPr>
              <a:t>Scatter of the projection y can be expressed as a function of the scatter matrix in feature space x</a:t>
            </a:r>
          </a:p>
          <a:p>
            <a:pPr marL="628650" lvl="1" indent="-285750">
              <a:buFont typeface="Wingdings" panose="05000000000000000000" pitchFamily="2" charset="2"/>
              <a:buChar char="§"/>
            </a:pPr>
            <a:endParaRPr lang="en-IN" sz="2000" dirty="0">
              <a:solidFill>
                <a:schemeClr val="tx1">
                  <a:lumMod val="65000"/>
                  <a:lumOff val="35000"/>
                </a:schemeClr>
              </a:solidFill>
              <a:latin typeface="Open Sans" panose="020B0606030504020204"/>
            </a:endParaRPr>
          </a:p>
          <a:p>
            <a:pPr marL="628650" lvl="1" indent="-285750">
              <a:buFont typeface="Wingdings" panose="05000000000000000000" pitchFamily="2" charset="2"/>
              <a:buChar char="§"/>
            </a:pPr>
            <a:endParaRPr lang="en-IN" sz="2000" dirty="0">
              <a:solidFill>
                <a:schemeClr val="tx1">
                  <a:lumMod val="65000"/>
                  <a:lumOff val="35000"/>
                </a:schemeClr>
              </a:solidFill>
              <a:latin typeface="Open Sans" panose="020B0606030504020204"/>
            </a:endParaRPr>
          </a:p>
          <a:p>
            <a:pPr marL="628650" lvl="1" indent="-285750">
              <a:buFont typeface="Wingdings" panose="05000000000000000000" pitchFamily="2" charset="2"/>
              <a:buChar char="§"/>
            </a:pPr>
            <a:endParaRPr lang="en-IN" sz="2000" dirty="0">
              <a:solidFill>
                <a:schemeClr val="tx1">
                  <a:lumMod val="65000"/>
                  <a:lumOff val="35000"/>
                </a:schemeClr>
              </a:solidFill>
              <a:latin typeface="Open Sans" panose="020B0606030504020204"/>
            </a:endParaRPr>
          </a:p>
          <a:p>
            <a:pPr marL="628650" lvl="1" indent="-285750">
              <a:buFont typeface="Wingdings" panose="05000000000000000000" pitchFamily="2" charset="2"/>
              <a:buChar char="§"/>
            </a:pPr>
            <a:endParaRPr lang="en-IN" sz="2000" dirty="0">
              <a:solidFill>
                <a:schemeClr val="tx1">
                  <a:lumMod val="65000"/>
                  <a:lumOff val="35000"/>
                </a:schemeClr>
              </a:solidFill>
              <a:latin typeface="Open Sans" panose="020B0606030504020204"/>
            </a:endParaRPr>
          </a:p>
          <a:p>
            <a:pPr marL="628650" lvl="1" indent="-285750">
              <a:buFont typeface="Wingdings" panose="05000000000000000000" pitchFamily="2" charset="2"/>
              <a:buChar char="§"/>
            </a:pPr>
            <a:r>
              <a:rPr lang="en-IN" sz="2000" dirty="0">
                <a:solidFill>
                  <a:schemeClr val="tx1">
                    <a:lumMod val="65000"/>
                    <a:lumOff val="35000"/>
                  </a:schemeClr>
                </a:solidFill>
                <a:latin typeface="Open Sans" panose="020B0606030504020204"/>
              </a:rPr>
              <a:t>Difference between the projected means</a:t>
            </a:r>
          </a:p>
          <a:p>
            <a:pPr marL="971550" lvl="2" indent="-285750">
              <a:buFont typeface="Wingdings" panose="05000000000000000000" pitchFamily="2" charset="2"/>
              <a:buChar char="§"/>
            </a:pPr>
            <a:endParaRPr lang="en-IN" sz="2000" dirty="0">
              <a:solidFill>
                <a:schemeClr val="tx1">
                  <a:lumMod val="65000"/>
                  <a:lumOff val="35000"/>
                </a:schemeClr>
              </a:solidFill>
              <a:latin typeface="Open Sans" panose="020B0606030504020204"/>
            </a:endParaRPr>
          </a:p>
          <a:p>
            <a:pPr marL="685800" lvl="2" indent="0">
              <a:buFont typeface="Arial" panose="020B0604020202020204" pitchFamily="34" charset="0"/>
              <a:buNone/>
            </a:pPr>
            <a:r>
              <a:rPr lang="en-IN" sz="2000" dirty="0">
                <a:solidFill>
                  <a:schemeClr val="tx1">
                    <a:lumMod val="65000"/>
                    <a:lumOff val="35000"/>
                  </a:schemeClr>
                </a:solidFill>
                <a:latin typeface="Open Sans" panose="020B0606030504020204"/>
              </a:rPr>
              <a:t>                                             </a:t>
            </a:r>
          </a:p>
          <a:p>
            <a:pPr lvl="1" indent="0">
              <a:buFont typeface="Arial" panose="020B0604020202020204" pitchFamily="34" charset="0"/>
              <a:buNone/>
            </a:pPr>
            <a:r>
              <a:rPr lang="en-IN" sz="2000" dirty="0">
                <a:solidFill>
                  <a:schemeClr val="tx1">
                    <a:lumMod val="65000"/>
                    <a:lumOff val="35000"/>
                  </a:schemeClr>
                </a:solidFill>
                <a:latin typeface="Open Sans" panose="020B0606030504020204"/>
              </a:rPr>
              <a:t>                                                </a:t>
            </a:r>
          </a:p>
        </p:txBody>
      </p:sp>
      <p:pic>
        <p:nvPicPr>
          <p:cNvPr id="24" name="Picture 23">
            <a:extLst>
              <a:ext uri="{FF2B5EF4-FFF2-40B4-BE49-F238E27FC236}">
                <a16:creationId xmlns:a16="http://schemas.microsoft.com/office/drawing/2014/main" id="{0FDFF99B-0DAE-4831-81F9-DE9F9B789179}"/>
              </a:ext>
            </a:extLst>
          </p:cNvPr>
          <p:cNvPicPr>
            <a:picLocks noChangeAspect="1"/>
          </p:cNvPicPr>
          <p:nvPr/>
        </p:nvPicPr>
        <p:blipFill>
          <a:blip r:embed="rId3"/>
          <a:stretch>
            <a:fillRect/>
          </a:stretch>
        </p:blipFill>
        <p:spPr>
          <a:xfrm>
            <a:off x="7660486" y="2653015"/>
            <a:ext cx="1971092" cy="806880"/>
          </a:xfrm>
          <a:prstGeom prst="rect">
            <a:avLst/>
          </a:prstGeom>
        </p:spPr>
      </p:pic>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D9BC045-DDD5-4DA5-B1D0-19600EB5F12D}"/>
                  </a:ext>
                </a:extLst>
              </p:cNvPr>
              <p:cNvSpPr txBox="1"/>
              <p:nvPr/>
            </p:nvSpPr>
            <p:spPr>
              <a:xfrm>
                <a:off x="9342286" y="3148177"/>
                <a:ext cx="4785512" cy="400110"/>
              </a:xfrm>
              <a:prstGeom prst="rect">
                <a:avLst/>
              </a:prstGeom>
              <a:noFill/>
            </p:spPr>
            <p:txBody>
              <a:bodyPr wrap="square" rtlCol="0">
                <a:spAutoFit/>
              </a:bodyPr>
              <a:lstStyle/>
              <a:p>
                <a:pPr algn="ctr"/>
                <a:r>
                  <a:rPr lang="en-IN" sz="2000" dirty="0">
                    <a:solidFill>
                      <a:schemeClr val="tx1">
                        <a:lumMod val="65000"/>
                        <a:lumOff val="35000"/>
                      </a:schemeClr>
                    </a:solidFill>
                    <a:latin typeface="Open Sans" panose="020B0606030504020204"/>
                  </a:rPr>
                  <a:t>, </a:t>
                </a:r>
                <a14:m>
                  <m:oMath xmlns:m="http://schemas.openxmlformats.org/officeDocument/2006/math">
                    <m:sSub>
                      <m:sSubPr>
                        <m:ctrlPr>
                          <a:rPr lang="en-IN" sz="2000" i="1" smtClean="0">
                            <a:solidFill>
                              <a:schemeClr val="tx1">
                                <a:lumMod val="65000"/>
                                <a:lumOff val="35000"/>
                              </a:schemeClr>
                            </a:solidFill>
                            <a:latin typeface="Cambria Math" panose="02040503050406030204" pitchFamily="18" charset="0"/>
                          </a:rPr>
                        </m:ctrlPr>
                      </m:sSubPr>
                      <m:e>
                        <m:r>
                          <a:rPr lang="en-IN" sz="2000" b="0" i="1" smtClean="0">
                            <a:solidFill>
                              <a:schemeClr val="tx1">
                                <a:lumMod val="65000"/>
                                <a:lumOff val="35000"/>
                              </a:schemeClr>
                            </a:solidFill>
                            <a:latin typeface="Cambria Math" panose="02040503050406030204" pitchFamily="18" charset="0"/>
                          </a:rPr>
                          <m:t>𝑆</m:t>
                        </m:r>
                      </m:e>
                      <m:sub>
                        <m:r>
                          <a:rPr lang="en-IN" sz="2000" b="0" i="1" smtClean="0">
                            <a:solidFill>
                              <a:schemeClr val="tx1">
                                <a:lumMod val="65000"/>
                                <a:lumOff val="35000"/>
                              </a:schemeClr>
                            </a:solidFill>
                            <a:latin typeface="Cambria Math" panose="02040503050406030204" pitchFamily="18" charset="0"/>
                          </a:rPr>
                          <m:t>𝑤</m:t>
                        </m:r>
                      </m:sub>
                    </m:sSub>
                  </m:oMath>
                </a14:m>
                <a:r>
                  <a:rPr lang="en-IN" sz="2000" dirty="0">
                    <a:solidFill>
                      <a:schemeClr val="tx1">
                        <a:lumMod val="65000"/>
                        <a:lumOff val="35000"/>
                      </a:schemeClr>
                    </a:solidFill>
                    <a:latin typeface="Open Sans" panose="020B0606030504020204"/>
                  </a:rPr>
                  <a:t> is the within class scatter matrix</a:t>
                </a:r>
              </a:p>
            </p:txBody>
          </p:sp>
        </mc:Choice>
        <mc:Fallback xmlns="">
          <p:sp>
            <p:nvSpPr>
              <p:cNvPr id="25" name="TextBox 24">
                <a:extLst>
                  <a:ext uri="{FF2B5EF4-FFF2-40B4-BE49-F238E27FC236}">
                    <a16:creationId xmlns:a16="http://schemas.microsoft.com/office/drawing/2014/main" id="{AD9BC045-DDD5-4DA5-B1D0-19600EB5F12D}"/>
                  </a:ext>
                </a:extLst>
              </p:cNvPr>
              <p:cNvSpPr txBox="1">
                <a:spLocks noRot="1" noChangeAspect="1" noMove="1" noResize="1" noEditPoints="1" noAdjustHandles="1" noChangeArrowheads="1" noChangeShapeType="1" noTextEdit="1"/>
              </p:cNvSpPr>
              <p:nvPr/>
            </p:nvSpPr>
            <p:spPr>
              <a:xfrm>
                <a:off x="9342286" y="3148177"/>
                <a:ext cx="4785512" cy="400110"/>
              </a:xfrm>
              <a:prstGeom prst="rect">
                <a:avLst/>
              </a:prstGeom>
              <a:blipFill>
                <a:blip r:embed="rId4"/>
                <a:stretch>
                  <a:fillRect t="-6061" b="-27273"/>
                </a:stretch>
              </a:blipFill>
            </p:spPr>
            <p:txBody>
              <a:bodyPr/>
              <a:lstStyle/>
              <a:p>
                <a:r>
                  <a:rPr lang="en-IN">
                    <a:noFill/>
                  </a:rPr>
                  <a:t> </a:t>
                </a:r>
              </a:p>
            </p:txBody>
          </p:sp>
        </mc:Fallback>
      </mc:AlternateContent>
      <p:pic>
        <p:nvPicPr>
          <p:cNvPr id="26" name="Picture 25">
            <a:extLst>
              <a:ext uri="{FF2B5EF4-FFF2-40B4-BE49-F238E27FC236}">
                <a16:creationId xmlns:a16="http://schemas.microsoft.com/office/drawing/2014/main" id="{A4883F83-395D-4E7D-BC20-A51F772D1903}"/>
              </a:ext>
            </a:extLst>
          </p:cNvPr>
          <p:cNvPicPr>
            <a:picLocks noChangeAspect="1"/>
          </p:cNvPicPr>
          <p:nvPr/>
        </p:nvPicPr>
        <p:blipFill>
          <a:blip r:embed="rId5"/>
          <a:stretch>
            <a:fillRect/>
          </a:stretch>
        </p:blipFill>
        <p:spPr>
          <a:xfrm>
            <a:off x="6670150" y="4889824"/>
            <a:ext cx="5344271" cy="733527"/>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F633492-9E22-4523-A364-B88565129F0F}"/>
                  </a:ext>
                </a:extLst>
              </p:cNvPr>
              <p:cNvSpPr txBox="1"/>
              <p:nvPr/>
            </p:nvSpPr>
            <p:spPr>
              <a:xfrm>
                <a:off x="10334663" y="5424555"/>
                <a:ext cx="3359515" cy="400110"/>
              </a:xfrm>
              <a:prstGeom prst="rect">
                <a:avLst/>
              </a:prstGeom>
              <a:noFill/>
            </p:spPr>
            <p:txBody>
              <a:bodyPr wrap="square" rtlCol="0">
                <a:spAutoFit/>
              </a:bodyPr>
              <a:lstStyle/>
              <a:p>
                <a:pPr algn="ctr"/>
                <a14:m>
                  <m:oMath xmlns:m="http://schemas.openxmlformats.org/officeDocument/2006/math">
                    <m:sSub>
                      <m:sSubPr>
                        <m:ctrlPr>
                          <a:rPr lang="en-IN" sz="2000" i="1" smtClean="0">
                            <a:solidFill>
                              <a:schemeClr val="tx1">
                                <a:lumMod val="65000"/>
                                <a:lumOff val="35000"/>
                              </a:schemeClr>
                            </a:solidFill>
                            <a:latin typeface="Cambria Math" panose="02040503050406030204" pitchFamily="18" charset="0"/>
                          </a:rPr>
                        </m:ctrlPr>
                      </m:sSubPr>
                      <m:e>
                        <m:r>
                          <a:rPr lang="en-IN" sz="2000" b="0" i="1" smtClean="0">
                            <a:solidFill>
                              <a:schemeClr val="tx1">
                                <a:lumMod val="65000"/>
                                <a:lumOff val="35000"/>
                              </a:schemeClr>
                            </a:solidFill>
                            <a:latin typeface="Cambria Math" panose="02040503050406030204" pitchFamily="18" charset="0"/>
                          </a:rPr>
                          <m:t>𝑆</m:t>
                        </m:r>
                      </m:e>
                      <m:sub>
                        <m:r>
                          <a:rPr lang="en-IN" sz="2000" b="0" i="1" smtClean="0">
                            <a:solidFill>
                              <a:schemeClr val="tx1">
                                <a:lumMod val="65000"/>
                                <a:lumOff val="35000"/>
                              </a:schemeClr>
                            </a:solidFill>
                            <a:latin typeface="Cambria Math" panose="02040503050406030204" pitchFamily="18" charset="0"/>
                          </a:rPr>
                          <m:t>𝑤</m:t>
                        </m:r>
                      </m:sub>
                    </m:sSub>
                  </m:oMath>
                </a14:m>
                <a:r>
                  <a:rPr lang="en-IN" sz="2000" dirty="0">
                    <a:solidFill>
                      <a:schemeClr val="tx1">
                        <a:lumMod val="65000"/>
                        <a:lumOff val="35000"/>
                      </a:schemeClr>
                    </a:solidFill>
                    <a:latin typeface="Open Sans" panose="020B0606030504020204"/>
                  </a:rPr>
                  <a:t> is the within class scatter</a:t>
                </a:r>
              </a:p>
            </p:txBody>
          </p:sp>
        </mc:Choice>
        <mc:Fallback xmlns="">
          <p:sp>
            <p:nvSpPr>
              <p:cNvPr id="27" name="TextBox 26">
                <a:extLst>
                  <a:ext uri="{FF2B5EF4-FFF2-40B4-BE49-F238E27FC236}">
                    <a16:creationId xmlns:a16="http://schemas.microsoft.com/office/drawing/2014/main" id="{0F633492-9E22-4523-A364-B88565129F0F}"/>
                  </a:ext>
                </a:extLst>
              </p:cNvPr>
              <p:cNvSpPr txBox="1">
                <a:spLocks noRot="1" noChangeAspect="1" noMove="1" noResize="1" noEditPoints="1" noAdjustHandles="1" noChangeArrowheads="1" noChangeShapeType="1" noTextEdit="1"/>
              </p:cNvSpPr>
              <p:nvPr/>
            </p:nvSpPr>
            <p:spPr>
              <a:xfrm>
                <a:off x="10334663" y="5424555"/>
                <a:ext cx="3359515" cy="400110"/>
              </a:xfrm>
              <a:prstGeom prst="rect">
                <a:avLst/>
              </a:prstGeom>
              <a:blipFill>
                <a:blip r:embed="rId6"/>
                <a:stretch>
                  <a:fillRect t="-7692" r="-1270" b="-29231"/>
                </a:stretch>
              </a:blipFill>
            </p:spPr>
            <p:txBody>
              <a:bodyPr/>
              <a:lstStyle/>
              <a:p>
                <a:r>
                  <a:rPr lang="en-IN">
                    <a:noFill/>
                  </a:rPr>
                  <a:t> </a:t>
                </a:r>
              </a:p>
            </p:txBody>
          </p:sp>
        </mc:Fallback>
      </mc:AlternateContent>
      <p:pic>
        <p:nvPicPr>
          <p:cNvPr id="28" name="Picture 27">
            <a:extLst>
              <a:ext uri="{FF2B5EF4-FFF2-40B4-BE49-F238E27FC236}">
                <a16:creationId xmlns:a16="http://schemas.microsoft.com/office/drawing/2014/main" id="{B93C5A81-BCB9-43FF-AE91-03598956FDA8}"/>
              </a:ext>
            </a:extLst>
          </p:cNvPr>
          <p:cNvPicPr>
            <a:picLocks noChangeAspect="1"/>
          </p:cNvPicPr>
          <p:nvPr/>
        </p:nvPicPr>
        <p:blipFill>
          <a:blip r:embed="rId7"/>
          <a:stretch>
            <a:fillRect/>
          </a:stretch>
        </p:blipFill>
        <p:spPr>
          <a:xfrm>
            <a:off x="6670150" y="6701205"/>
            <a:ext cx="5092776" cy="544906"/>
          </a:xfrm>
          <a:prstGeom prst="rect">
            <a:avLst/>
          </a:prstGeom>
        </p:spPr>
      </p:pic>
      <p:sp>
        <p:nvSpPr>
          <p:cNvPr id="21" name="Title 1">
            <a:extLst>
              <a:ext uri="{FF2B5EF4-FFF2-40B4-BE49-F238E27FC236}">
                <a16:creationId xmlns:a16="http://schemas.microsoft.com/office/drawing/2014/main" id="{55B581EE-4C67-4D67-9B7E-86DD15573452}"/>
              </a:ext>
            </a:extLst>
          </p:cNvPr>
          <p:cNvSpPr>
            <a:spLocks noGrp="1"/>
          </p:cNvSpPr>
          <p:nvPr>
            <p:ph type="title"/>
          </p:nvPr>
        </p:nvSpPr>
        <p:spPr>
          <a:xfrm>
            <a:off x="3079" y="319676"/>
            <a:ext cx="16258031" cy="665045"/>
          </a:xfrm>
        </p:spPr>
        <p:txBody>
          <a:bodyPr/>
          <a:lstStyle/>
          <a:p>
            <a:r>
              <a:rPr lang="en-IN" dirty="0"/>
              <a:t>Finding Maximum Separable Line (Contd.)</a:t>
            </a:r>
          </a:p>
        </p:txBody>
      </p:sp>
      <p:pic>
        <p:nvPicPr>
          <p:cNvPr id="22" name="Shape 375">
            <a:extLst>
              <a:ext uri="{FF2B5EF4-FFF2-40B4-BE49-F238E27FC236}">
                <a16:creationId xmlns:a16="http://schemas.microsoft.com/office/drawing/2014/main" id="{616EC6DB-0B80-473B-BAC4-82643533CD22}"/>
              </a:ext>
            </a:extLst>
          </p:cNvPr>
          <p:cNvPicPr preferRelativeResize="0"/>
          <p:nvPr/>
        </p:nvPicPr>
        <p:blipFill rotWithShape="1">
          <a:blip r:embed="rId8">
            <a:alphaModFix/>
          </a:blip>
          <a:srcRect/>
          <a:stretch/>
        </p:blipFill>
        <p:spPr>
          <a:xfrm>
            <a:off x="4282492" y="829986"/>
            <a:ext cx="7805047" cy="253919"/>
          </a:xfrm>
          <a:prstGeom prst="rect">
            <a:avLst/>
          </a:prstGeom>
          <a:noFill/>
          <a:ln>
            <a:noFill/>
          </a:ln>
        </p:spPr>
      </p:pic>
    </p:spTree>
    <p:extLst>
      <p:ext uri="{BB962C8B-B14F-4D97-AF65-F5344CB8AC3E}">
        <p14:creationId xmlns:p14="http://schemas.microsoft.com/office/powerpoint/2010/main" val="24995035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C798FAD-9EB4-4261-8C6B-8F7C40D11327}"/>
              </a:ext>
            </a:extLst>
          </p:cNvPr>
          <p:cNvSpPr/>
          <p:nvPr/>
        </p:nvSpPr>
        <p:spPr>
          <a:xfrm>
            <a:off x="6231525" y="1864658"/>
            <a:ext cx="7903559" cy="4464423"/>
          </a:xfrm>
          <a:prstGeom prst="roundRect">
            <a:avLst/>
          </a:prstGeom>
          <a:solidFill>
            <a:schemeClr val="bg1"/>
          </a:solidFill>
          <a:ln w="1905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4CD03F74-B39E-4E68-99A7-D565AA94FFD7}"/>
              </a:ext>
            </a:extLst>
          </p:cNvPr>
          <p:cNvGrpSpPr/>
          <p:nvPr/>
        </p:nvGrpSpPr>
        <p:grpSpPr>
          <a:xfrm>
            <a:off x="1352550" y="2019300"/>
            <a:ext cx="3607239" cy="5346950"/>
            <a:chOff x="1352550" y="2019300"/>
            <a:chExt cx="3607239" cy="5346950"/>
          </a:xfrm>
        </p:grpSpPr>
        <p:sp>
          <p:nvSpPr>
            <p:cNvPr id="14" name="Rectangle: Rounded Corners 13">
              <a:extLst>
                <a:ext uri="{FF2B5EF4-FFF2-40B4-BE49-F238E27FC236}">
                  <a16:creationId xmlns:a16="http://schemas.microsoft.com/office/drawing/2014/main" id="{44D2F084-23A7-471F-897C-83EF2B6C9EC6}"/>
                </a:ext>
              </a:extLst>
            </p:cNvPr>
            <p:cNvSpPr/>
            <p:nvPr/>
          </p:nvSpPr>
          <p:spPr>
            <a:xfrm>
              <a:off x="1352550" y="2019300"/>
              <a:ext cx="3607239" cy="665045"/>
            </a:xfrm>
            <a:prstGeom prst="roundRect">
              <a:avLst/>
            </a:prstGeom>
            <a:solidFill>
              <a:srgbClr val="0094BE"/>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Measure of separation</a:t>
              </a:r>
            </a:p>
          </p:txBody>
        </p:sp>
        <p:sp>
          <p:nvSpPr>
            <p:cNvPr id="15" name="Rectangle: Rounded Corners 14">
              <a:extLst>
                <a:ext uri="{FF2B5EF4-FFF2-40B4-BE49-F238E27FC236}">
                  <a16:creationId xmlns:a16="http://schemas.microsoft.com/office/drawing/2014/main" id="{3ACDE693-A3B9-4FC2-986D-7A26DBF9FB40}"/>
                </a:ext>
              </a:extLst>
            </p:cNvPr>
            <p:cNvSpPr/>
            <p:nvPr/>
          </p:nvSpPr>
          <p:spPr>
            <a:xfrm>
              <a:off x="1352550" y="3579935"/>
              <a:ext cx="3607239" cy="665045"/>
            </a:xfrm>
            <a:prstGeom prst="roundRect">
              <a:avLst/>
            </a:prstGeom>
            <a:solidFill>
              <a:srgbClr val="FCB116"/>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Linear Discriminant</a:t>
              </a:r>
            </a:p>
          </p:txBody>
        </p:sp>
        <p:sp>
          <p:nvSpPr>
            <p:cNvPr id="16" name="Rectangle: Rounded Corners 15">
              <a:extLst>
                <a:ext uri="{FF2B5EF4-FFF2-40B4-BE49-F238E27FC236}">
                  <a16:creationId xmlns:a16="http://schemas.microsoft.com/office/drawing/2014/main" id="{DC933A18-4553-4898-8853-DAB1D9B3B2E2}"/>
                </a:ext>
              </a:extLst>
            </p:cNvPr>
            <p:cNvSpPr/>
            <p:nvPr/>
          </p:nvSpPr>
          <p:spPr>
            <a:xfrm>
              <a:off x="1352550" y="5140570"/>
              <a:ext cx="3607239" cy="665045"/>
            </a:xfrm>
            <a:prstGeom prst="roundRect">
              <a:avLst/>
            </a:prstGeom>
            <a:solidFill>
              <a:srgbClr val="FF8585"/>
            </a:solidFill>
            <a:ln>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 Optimum projection</a:t>
              </a:r>
            </a:p>
          </p:txBody>
        </p:sp>
        <p:sp>
          <p:nvSpPr>
            <p:cNvPr id="17" name="Rectangle: Rounded Corners 16">
              <a:extLst>
                <a:ext uri="{FF2B5EF4-FFF2-40B4-BE49-F238E27FC236}">
                  <a16:creationId xmlns:a16="http://schemas.microsoft.com/office/drawing/2014/main" id="{AF909C51-C110-4BBB-A83A-BCC270B7C132}"/>
                </a:ext>
              </a:extLst>
            </p:cNvPr>
            <p:cNvSpPr/>
            <p:nvPr/>
          </p:nvSpPr>
          <p:spPr>
            <a:xfrm>
              <a:off x="1352550" y="6701205"/>
              <a:ext cx="3607239" cy="665045"/>
            </a:xfrm>
            <a:prstGeom prst="roundRect">
              <a:avLst/>
            </a:prstGeom>
            <a:solidFill>
              <a:schemeClr val="bg1">
                <a:lumMod val="50000"/>
              </a:schemeClr>
            </a:solidFill>
            <a:ln>
              <a:solidFill>
                <a:schemeClr val="bg1"/>
              </a:solidFill>
            </a:ln>
            <a:effectLst>
              <a:glow rad="139700">
                <a:srgbClr val="FF0000">
                  <a:alpha val="40000"/>
                </a:srgb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6030504020204"/>
                </a:rPr>
                <a:t>Obtain the maxima</a:t>
              </a:r>
            </a:p>
          </p:txBody>
        </p:sp>
        <p:cxnSp>
          <p:nvCxnSpPr>
            <p:cNvPr id="18" name="Straight Connector 17">
              <a:extLst>
                <a:ext uri="{FF2B5EF4-FFF2-40B4-BE49-F238E27FC236}">
                  <a16:creationId xmlns:a16="http://schemas.microsoft.com/office/drawing/2014/main" id="{C5C24971-7A2E-4E94-AC6A-0B999986F47E}"/>
                </a:ext>
              </a:extLst>
            </p:cNvPr>
            <p:cNvCxnSpPr>
              <a:cxnSpLocks/>
            </p:cNvCxnSpPr>
            <p:nvPr/>
          </p:nvCxnSpPr>
          <p:spPr>
            <a:xfrm>
              <a:off x="3156170" y="2703395"/>
              <a:ext cx="0" cy="89559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4CF9260-AE8A-4D02-B10A-A93DF262AAC2}"/>
                </a:ext>
              </a:extLst>
            </p:cNvPr>
            <p:cNvCxnSpPr/>
            <p:nvPr/>
          </p:nvCxnSpPr>
          <p:spPr>
            <a:xfrm>
              <a:off x="3156169" y="4264030"/>
              <a:ext cx="0" cy="89559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75D9BAF-77AE-4B05-B210-70706AF76F89}"/>
                </a:ext>
              </a:extLst>
            </p:cNvPr>
            <p:cNvCxnSpPr/>
            <p:nvPr/>
          </p:nvCxnSpPr>
          <p:spPr>
            <a:xfrm>
              <a:off x="3156169" y="5824665"/>
              <a:ext cx="0" cy="895590"/>
            </a:xfrm>
            <a:prstGeom prst="line">
              <a:avLst/>
            </a:prstGeom>
            <a:ln w="28575">
              <a:solidFill>
                <a:schemeClr val="accent2"/>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Content Placeholder 11">
                <a:extLst>
                  <a:ext uri="{FF2B5EF4-FFF2-40B4-BE49-F238E27FC236}">
                    <a16:creationId xmlns:a16="http://schemas.microsoft.com/office/drawing/2014/main" id="{9E6DF227-EB36-4064-B9DD-B6BE909964BB}"/>
                  </a:ext>
                </a:extLst>
              </p:cNvPr>
              <p:cNvSpPr txBox="1">
                <a:spLocks/>
              </p:cNvSpPr>
              <p:nvPr/>
            </p:nvSpPr>
            <p:spPr>
              <a:xfrm>
                <a:off x="6231525" y="2351822"/>
                <a:ext cx="7903572" cy="1775693"/>
              </a:xfrm>
              <a:prstGeom prst="rect">
                <a:avLst/>
              </a:prstGeom>
              <a:ln w="15875">
                <a:noFill/>
              </a:ln>
            </p:spPr>
            <p:txBody>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marL="628650" lvl="1" indent="-285750">
                  <a:buFont typeface="Wingdings" panose="05000000000000000000" pitchFamily="2" charset="2"/>
                  <a:buChar char="§"/>
                </a:pPr>
                <a:r>
                  <a:rPr lang="en-IN" sz="2000" dirty="0">
                    <a:solidFill>
                      <a:schemeClr val="tx1">
                        <a:lumMod val="65000"/>
                        <a:lumOff val="35000"/>
                      </a:schemeClr>
                    </a:solidFill>
                    <a:latin typeface="Open Sans" panose="020B0606030504020204"/>
                  </a:rPr>
                  <a:t>Express the linear discriminant in terms of </a:t>
                </a:r>
                <a14:m>
                  <m:oMath xmlns:m="http://schemas.openxmlformats.org/officeDocument/2006/math">
                    <m:sSub>
                      <m:sSubPr>
                        <m:ctrlPr>
                          <a:rPr lang="en-IN" sz="2000" i="1" smtClean="0">
                            <a:solidFill>
                              <a:schemeClr val="tx1">
                                <a:lumMod val="65000"/>
                                <a:lumOff val="35000"/>
                              </a:schemeClr>
                            </a:solidFill>
                            <a:latin typeface="Cambria Math" panose="02040503050406030204" pitchFamily="18" charset="0"/>
                          </a:rPr>
                        </m:ctrlPr>
                      </m:sSubPr>
                      <m:e>
                        <m:r>
                          <a:rPr lang="en-IN" sz="2000" i="1" smtClean="0">
                            <a:solidFill>
                              <a:schemeClr val="tx1">
                                <a:lumMod val="65000"/>
                                <a:lumOff val="35000"/>
                              </a:schemeClr>
                            </a:solidFill>
                            <a:latin typeface="Cambria Math" panose="02040503050406030204" pitchFamily="18" charset="0"/>
                          </a:rPr>
                          <m:t>𝑆</m:t>
                        </m:r>
                      </m:e>
                      <m:sub>
                        <m:r>
                          <a:rPr lang="en-IN" sz="2000" i="1" smtClean="0">
                            <a:solidFill>
                              <a:schemeClr val="tx1">
                                <a:lumMod val="65000"/>
                                <a:lumOff val="35000"/>
                              </a:schemeClr>
                            </a:solidFill>
                            <a:latin typeface="Cambria Math" panose="02040503050406030204" pitchFamily="18" charset="0"/>
                          </a:rPr>
                          <m:t>𝑤</m:t>
                        </m:r>
                      </m:sub>
                    </m:sSub>
                  </m:oMath>
                </a14:m>
                <a:r>
                  <a:rPr lang="en-IN" sz="2000" dirty="0">
                    <a:solidFill>
                      <a:schemeClr val="tx1">
                        <a:lumMod val="65000"/>
                        <a:lumOff val="35000"/>
                      </a:schemeClr>
                    </a:solidFill>
                    <a:latin typeface="Open Sans" panose="020B0606030504020204"/>
                  </a:rPr>
                  <a:t> and </a:t>
                </a:r>
                <a14:m>
                  <m:oMath xmlns:m="http://schemas.openxmlformats.org/officeDocument/2006/math">
                    <m:sSub>
                      <m:sSubPr>
                        <m:ctrlPr>
                          <a:rPr lang="en-IN" sz="2000" i="1">
                            <a:solidFill>
                              <a:schemeClr val="tx1">
                                <a:lumMod val="65000"/>
                                <a:lumOff val="35000"/>
                              </a:schemeClr>
                            </a:solidFill>
                            <a:latin typeface="Cambria Math" panose="02040503050406030204" pitchFamily="18" charset="0"/>
                          </a:rPr>
                        </m:ctrlPr>
                      </m:sSubPr>
                      <m:e>
                        <m:r>
                          <a:rPr lang="en-IN" sz="2000" i="1">
                            <a:solidFill>
                              <a:schemeClr val="tx1">
                                <a:lumMod val="65000"/>
                                <a:lumOff val="35000"/>
                              </a:schemeClr>
                            </a:solidFill>
                            <a:latin typeface="Cambria Math" panose="02040503050406030204" pitchFamily="18" charset="0"/>
                          </a:rPr>
                          <m:t>𝑆</m:t>
                        </m:r>
                      </m:e>
                      <m:sub>
                        <m:r>
                          <a:rPr lang="en-IN" sz="2000" i="1" smtClean="0">
                            <a:solidFill>
                              <a:schemeClr val="tx1">
                                <a:lumMod val="65000"/>
                                <a:lumOff val="35000"/>
                              </a:schemeClr>
                            </a:solidFill>
                            <a:latin typeface="Cambria Math" panose="02040503050406030204" pitchFamily="18" charset="0"/>
                          </a:rPr>
                          <m:t>𝐵</m:t>
                        </m:r>
                      </m:sub>
                    </m:sSub>
                  </m:oMath>
                </a14:m>
                <a:r>
                  <a:rPr lang="en-IN" sz="2000" dirty="0">
                    <a:solidFill>
                      <a:schemeClr val="tx1">
                        <a:lumMod val="65000"/>
                        <a:lumOff val="35000"/>
                      </a:schemeClr>
                    </a:solidFill>
                    <a:latin typeface="Open Sans" panose="020B0606030504020204"/>
                  </a:rPr>
                  <a:t>:</a:t>
                </a:r>
              </a:p>
              <a:p>
                <a:pPr marL="628650" lvl="1" indent="-285750">
                  <a:buFont typeface="Wingdings" panose="05000000000000000000" pitchFamily="2" charset="2"/>
                  <a:buChar char="§"/>
                </a:pPr>
                <a:endParaRPr lang="en-IN" sz="2000" dirty="0">
                  <a:solidFill>
                    <a:schemeClr val="tx1">
                      <a:lumMod val="65000"/>
                      <a:lumOff val="35000"/>
                    </a:schemeClr>
                  </a:solidFill>
                  <a:latin typeface="Open Sans" panose="020B0606030504020204"/>
                </a:endParaRPr>
              </a:p>
              <a:p>
                <a:pPr marL="628650" lvl="1" indent="-285750">
                  <a:buFont typeface="Wingdings" panose="05000000000000000000" pitchFamily="2" charset="2"/>
                  <a:buChar char="§"/>
                </a:pPr>
                <a:endParaRPr lang="en-IN" sz="2000" dirty="0">
                  <a:solidFill>
                    <a:schemeClr val="tx1">
                      <a:lumMod val="65000"/>
                      <a:lumOff val="35000"/>
                    </a:schemeClr>
                  </a:solidFill>
                  <a:latin typeface="Open Sans" panose="020B0606030504020204"/>
                </a:endParaRPr>
              </a:p>
              <a:p>
                <a:pPr marL="628650" lvl="1" indent="-285750">
                  <a:buFont typeface="Wingdings" panose="05000000000000000000" pitchFamily="2" charset="2"/>
                  <a:buChar char="§"/>
                </a:pPr>
                <a:endParaRPr lang="en-IN" sz="2000" dirty="0">
                  <a:solidFill>
                    <a:schemeClr val="tx1">
                      <a:lumMod val="65000"/>
                      <a:lumOff val="35000"/>
                    </a:schemeClr>
                  </a:solidFill>
                  <a:latin typeface="Open Sans" panose="020B0606030504020204"/>
                </a:endParaRPr>
              </a:p>
              <a:p>
                <a:pPr marL="628650" lvl="1" indent="-285750">
                  <a:buFont typeface="Wingdings" panose="05000000000000000000" pitchFamily="2" charset="2"/>
                  <a:buChar char="§"/>
                </a:pPr>
                <a:r>
                  <a:rPr lang="en-IN" sz="2000" dirty="0">
                    <a:solidFill>
                      <a:schemeClr val="tx1">
                        <a:lumMod val="65000"/>
                        <a:lumOff val="35000"/>
                      </a:schemeClr>
                    </a:solidFill>
                    <a:latin typeface="Open Sans" panose="020B0606030504020204"/>
                  </a:rPr>
                  <a:t>Find the maxima of J(w) by differentiating and equating to zero</a:t>
                </a:r>
              </a:p>
              <a:p>
                <a:pPr marL="628650" lvl="1" indent="-285750">
                  <a:buFont typeface="Wingdings" panose="05000000000000000000" pitchFamily="2" charset="2"/>
                  <a:buChar char="§"/>
                </a:pPr>
                <a:endParaRPr lang="en-IN" sz="2000" dirty="0">
                  <a:solidFill>
                    <a:schemeClr val="tx1">
                      <a:lumMod val="65000"/>
                      <a:lumOff val="35000"/>
                    </a:schemeClr>
                  </a:solidFill>
                  <a:latin typeface="Open Sans" panose="020B0606030504020204"/>
                </a:endParaRPr>
              </a:p>
              <a:p>
                <a:pPr marL="628650" lvl="1" indent="-285750">
                  <a:buFont typeface="Wingdings" panose="05000000000000000000" pitchFamily="2" charset="2"/>
                  <a:buChar char="§"/>
                </a:pPr>
                <a:r>
                  <a:rPr lang="en-IN" sz="2000" dirty="0">
                    <a:solidFill>
                      <a:schemeClr val="tx1">
                        <a:lumMod val="65000"/>
                        <a:lumOff val="35000"/>
                      </a:schemeClr>
                    </a:solidFill>
                    <a:latin typeface="Open Sans" panose="020B0606030504020204"/>
                  </a:rPr>
                  <a:t>Solving the above differentiation yields:</a:t>
                </a:r>
              </a:p>
              <a:p>
                <a:pPr marL="971550" lvl="2" indent="-285750">
                  <a:buFont typeface="Wingdings" panose="05000000000000000000" pitchFamily="2" charset="2"/>
                  <a:buChar char="§"/>
                </a:pPr>
                <a:endParaRPr lang="en-IN" sz="2000" dirty="0">
                  <a:solidFill>
                    <a:schemeClr val="tx1">
                      <a:lumMod val="65000"/>
                      <a:lumOff val="35000"/>
                    </a:schemeClr>
                  </a:solidFill>
                  <a:latin typeface="Open Sans" panose="020B0606030504020204"/>
                </a:endParaRPr>
              </a:p>
              <a:p>
                <a:pPr marL="685800" lvl="2" indent="0">
                  <a:buFont typeface="Arial" panose="020B0604020202020204" pitchFamily="34" charset="0"/>
                  <a:buNone/>
                </a:pPr>
                <a:r>
                  <a:rPr lang="en-IN" sz="2000" dirty="0">
                    <a:solidFill>
                      <a:schemeClr val="tx1">
                        <a:lumMod val="65000"/>
                        <a:lumOff val="35000"/>
                      </a:schemeClr>
                    </a:solidFill>
                    <a:latin typeface="Open Sans" panose="020B0606030504020204"/>
                  </a:rPr>
                  <a:t>                                             </a:t>
                </a:r>
              </a:p>
              <a:p>
                <a:pPr lvl="1" indent="0">
                  <a:buFont typeface="Arial" panose="020B0604020202020204" pitchFamily="34" charset="0"/>
                  <a:buNone/>
                </a:pPr>
                <a:r>
                  <a:rPr lang="en-IN" sz="2000" dirty="0">
                    <a:solidFill>
                      <a:schemeClr val="tx1">
                        <a:lumMod val="65000"/>
                        <a:lumOff val="35000"/>
                      </a:schemeClr>
                    </a:solidFill>
                    <a:latin typeface="Open Sans" panose="020B0606030504020204"/>
                  </a:rPr>
                  <a:t>                                                </a:t>
                </a:r>
              </a:p>
            </p:txBody>
          </p:sp>
        </mc:Choice>
        <mc:Fallback xmlns="">
          <p:sp>
            <p:nvSpPr>
              <p:cNvPr id="23" name="Content Placeholder 11">
                <a:extLst>
                  <a:ext uri="{FF2B5EF4-FFF2-40B4-BE49-F238E27FC236}">
                    <a16:creationId xmlns:a16="http://schemas.microsoft.com/office/drawing/2014/main" id="{9E6DF227-EB36-4064-B9DD-B6BE909964BB}"/>
                  </a:ext>
                </a:extLst>
              </p:cNvPr>
              <p:cNvSpPr txBox="1">
                <a:spLocks noRot="1" noChangeAspect="1" noMove="1" noResize="1" noEditPoints="1" noAdjustHandles="1" noChangeArrowheads="1" noChangeShapeType="1" noTextEdit="1"/>
              </p:cNvSpPr>
              <p:nvPr/>
            </p:nvSpPr>
            <p:spPr>
              <a:xfrm>
                <a:off x="6231525" y="2351822"/>
                <a:ext cx="7903572" cy="1775693"/>
              </a:xfrm>
              <a:prstGeom prst="rect">
                <a:avLst/>
              </a:prstGeom>
              <a:blipFill>
                <a:blip r:embed="rId3"/>
                <a:stretch>
                  <a:fillRect t="-3436" b="-49828"/>
                </a:stretch>
              </a:blipFill>
              <a:ln w="15875">
                <a:noFill/>
              </a:ln>
            </p:spPr>
            <p:txBody>
              <a:bodyPr/>
              <a:lstStyle/>
              <a:p>
                <a:r>
                  <a:rPr lang="en-US">
                    <a:noFill/>
                  </a:rPr>
                  <a:t> </a:t>
                </a:r>
              </a:p>
            </p:txBody>
          </p:sp>
        </mc:Fallback>
      </mc:AlternateContent>
      <p:pic>
        <p:nvPicPr>
          <p:cNvPr id="24" name="Picture 23">
            <a:extLst>
              <a:ext uri="{FF2B5EF4-FFF2-40B4-BE49-F238E27FC236}">
                <a16:creationId xmlns:a16="http://schemas.microsoft.com/office/drawing/2014/main" id="{293C3787-A32C-4BAF-AA53-24EAFC62300E}"/>
              </a:ext>
            </a:extLst>
          </p:cNvPr>
          <p:cNvPicPr>
            <a:picLocks noChangeAspect="1"/>
          </p:cNvPicPr>
          <p:nvPr/>
        </p:nvPicPr>
        <p:blipFill>
          <a:blip r:embed="rId4"/>
          <a:stretch>
            <a:fillRect/>
          </a:stretch>
        </p:blipFill>
        <p:spPr>
          <a:xfrm>
            <a:off x="8800088" y="2956736"/>
            <a:ext cx="1383223" cy="565864"/>
          </a:xfrm>
          <a:prstGeom prst="rect">
            <a:avLst/>
          </a:prstGeom>
        </p:spPr>
      </p:pic>
      <p:pic>
        <p:nvPicPr>
          <p:cNvPr id="25" name="Picture 24">
            <a:extLst>
              <a:ext uri="{FF2B5EF4-FFF2-40B4-BE49-F238E27FC236}">
                <a16:creationId xmlns:a16="http://schemas.microsoft.com/office/drawing/2014/main" id="{C6846BDD-35A4-407A-BB62-8E6E7D924EA6}"/>
              </a:ext>
            </a:extLst>
          </p:cNvPr>
          <p:cNvPicPr>
            <a:picLocks noChangeAspect="1"/>
          </p:cNvPicPr>
          <p:nvPr/>
        </p:nvPicPr>
        <p:blipFill>
          <a:blip r:embed="rId5"/>
          <a:stretch>
            <a:fillRect/>
          </a:stretch>
        </p:blipFill>
        <p:spPr>
          <a:xfrm>
            <a:off x="8095779" y="5016486"/>
            <a:ext cx="3305636" cy="847843"/>
          </a:xfrm>
          <a:prstGeom prst="rect">
            <a:avLst/>
          </a:prstGeom>
          <a:solidFill>
            <a:schemeClr val="bg1"/>
          </a:solidFill>
        </p:spPr>
      </p:pic>
      <p:sp>
        <p:nvSpPr>
          <p:cNvPr id="26" name="TextBox 25">
            <a:extLst>
              <a:ext uri="{FF2B5EF4-FFF2-40B4-BE49-F238E27FC236}">
                <a16:creationId xmlns:a16="http://schemas.microsoft.com/office/drawing/2014/main" id="{F57CA38D-D0AE-43F7-9A25-0041872A086D}"/>
              </a:ext>
            </a:extLst>
          </p:cNvPr>
          <p:cNvSpPr txBox="1"/>
          <p:nvPr/>
        </p:nvSpPr>
        <p:spPr>
          <a:xfrm>
            <a:off x="6711006" y="6547316"/>
            <a:ext cx="6236423" cy="400110"/>
          </a:xfrm>
          <a:prstGeom prst="rect">
            <a:avLst/>
          </a:prstGeom>
          <a:noFill/>
        </p:spPr>
        <p:txBody>
          <a:bodyPr wrap="square" rtlCol="0">
            <a:spAutoFit/>
          </a:bodyPr>
          <a:lstStyle/>
          <a:p>
            <a:pPr algn="ctr"/>
            <a:r>
              <a:rPr lang="en-IN" sz="2000" b="1" i="1" dirty="0">
                <a:solidFill>
                  <a:schemeClr val="accent2"/>
                </a:solidFill>
                <a:latin typeface="Open Sans" panose="020B0606030504020204"/>
              </a:rPr>
              <a:t> Above is the optimal direction for projection</a:t>
            </a:r>
          </a:p>
        </p:txBody>
      </p:sp>
      <p:sp>
        <p:nvSpPr>
          <p:cNvPr id="27" name="Title 1">
            <a:extLst>
              <a:ext uri="{FF2B5EF4-FFF2-40B4-BE49-F238E27FC236}">
                <a16:creationId xmlns:a16="http://schemas.microsoft.com/office/drawing/2014/main" id="{DF23804F-25B0-4874-BC85-5160644495FB}"/>
              </a:ext>
            </a:extLst>
          </p:cNvPr>
          <p:cNvSpPr>
            <a:spLocks noGrp="1"/>
          </p:cNvSpPr>
          <p:nvPr>
            <p:ph type="title"/>
          </p:nvPr>
        </p:nvSpPr>
        <p:spPr>
          <a:xfrm>
            <a:off x="3079" y="319676"/>
            <a:ext cx="16258031" cy="665045"/>
          </a:xfrm>
        </p:spPr>
        <p:txBody>
          <a:bodyPr/>
          <a:lstStyle/>
          <a:p>
            <a:r>
              <a:rPr lang="en-IN" dirty="0"/>
              <a:t>Finding Maximum Separable Line (Contd.)</a:t>
            </a:r>
          </a:p>
        </p:txBody>
      </p:sp>
      <p:pic>
        <p:nvPicPr>
          <p:cNvPr id="28" name="Shape 375">
            <a:extLst>
              <a:ext uri="{FF2B5EF4-FFF2-40B4-BE49-F238E27FC236}">
                <a16:creationId xmlns:a16="http://schemas.microsoft.com/office/drawing/2014/main" id="{07339E3E-C7E0-43B2-B171-141773CC281F}"/>
              </a:ext>
            </a:extLst>
          </p:cNvPr>
          <p:cNvPicPr preferRelativeResize="0"/>
          <p:nvPr/>
        </p:nvPicPr>
        <p:blipFill rotWithShape="1">
          <a:blip r:embed="rId6">
            <a:alphaModFix/>
          </a:blip>
          <a:srcRect/>
          <a:stretch/>
        </p:blipFill>
        <p:spPr>
          <a:xfrm>
            <a:off x="4282492" y="829986"/>
            <a:ext cx="7805047" cy="253919"/>
          </a:xfrm>
          <a:prstGeom prst="rect">
            <a:avLst/>
          </a:prstGeom>
          <a:noFill/>
          <a:ln>
            <a:noFill/>
          </a:ln>
        </p:spPr>
      </p:pic>
    </p:spTree>
    <p:extLst>
      <p:ext uri="{BB962C8B-B14F-4D97-AF65-F5344CB8AC3E}">
        <p14:creationId xmlns:p14="http://schemas.microsoft.com/office/powerpoint/2010/main" val="90493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Assisted Practice</a:t>
            </a:r>
            <a:endParaRPr dirty="0"/>
          </a:p>
        </p:txBody>
      </p:sp>
      <p:sp>
        <p:nvSpPr>
          <p:cNvPr id="388" name="Google Shape;388;p25"/>
          <p:cNvSpPr txBox="1">
            <a:spLocks noGrp="1"/>
          </p:cNvSpPr>
          <p:nvPr>
            <p:ph type="body" idx="2"/>
          </p:nvPr>
        </p:nvSpPr>
        <p:spPr>
          <a:xfrm>
            <a:off x="926743" y="2380588"/>
            <a:ext cx="15192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US" sz="2800" b="0" i="0" u="none" strike="noStrike" cap="none" dirty="0">
                <a:solidFill>
                  <a:srgbClr val="3F3F3F"/>
                </a:solidFill>
                <a:latin typeface="Open Sans SemiBold"/>
                <a:ea typeface="Open Sans SemiBold"/>
                <a:cs typeface="Open Sans SemiBold"/>
                <a:sym typeface="Open Sans SemiBold"/>
              </a:rPr>
              <a:t>Factor Analysis										</a:t>
            </a:r>
            <a:endParaRPr dirty="0"/>
          </a:p>
        </p:txBody>
      </p:sp>
      <p:sp>
        <p:nvSpPr>
          <p:cNvPr id="389" name="Google Shape;389;p25"/>
          <p:cNvSpPr/>
          <p:nvPr/>
        </p:nvSpPr>
        <p:spPr>
          <a:xfrm>
            <a:off x="951457" y="3670642"/>
            <a:ext cx="12378950" cy="3243114"/>
          </a:xfrm>
          <a:prstGeom prst="rect">
            <a:avLst/>
          </a:prstGeom>
          <a:noFill/>
          <a:ln>
            <a:noFill/>
          </a:ln>
        </p:spPr>
        <p:txBody>
          <a:bodyPr spcFirstLastPara="1" wrap="square" lIns="91425" tIns="45700" rIns="91425" bIns="45700" anchor="t" anchorCtr="0">
            <a:noAutofit/>
          </a:bodyPr>
          <a:lstStyle/>
          <a:p>
            <a:pPr defTabSz="914400">
              <a:buClr>
                <a:srgbClr val="000000"/>
              </a:buCl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IN" sz="2000" dirty="0">
                <a:solidFill>
                  <a:schemeClr val="tx1">
                    <a:lumMod val="65000"/>
                    <a:lumOff val="35000"/>
                  </a:schemeClr>
                </a:solidFill>
                <a:latin typeface="Open Sans" panose="020B0606030504020204"/>
              </a:rPr>
              <a:t>Consider the iris dataset preloaded within the </a:t>
            </a:r>
            <a:r>
              <a:rPr lang="en-IN" sz="2000" dirty="0" err="1">
                <a:solidFill>
                  <a:schemeClr val="tx1">
                    <a:lumMod val="65000"/>
                    <a:lumOff val="35000"/>
                  </a:schemeClr>
                </a:solidFill>
                <a:latin typeface="Open Sans" panose="020B0606030504020204"/>
              </a:rPr>
              <a:t>mlxtend</a:t>
            </a:r>
            <a:r>
              <a:rPr lang="en-IN" sz="2000" dirty="0">
                <a:solidFill>
                  <a:schemeClr val="tx1">
                    <a:lumMod val="65000"/>
                    <a:lumOff val="35000"/>
                  </a:schemeClr>
                </a:solidFill>
                <a:latin typeface="Open Sans" panose="020B0606030504020204"/>
              </a:rPr>
              <a:t> library. Segregate the data and labels accordingly and transform the data to two linear discriminants. </a:t>
            </a:r>
          </a:p>
          <a:p>
            <a:pPr defTabSz="914400">
              <a:buClr>
                <a:srgbClr val="000000"/>
              </a:buClr>
            </a:pPr>
            <a:endParaRPr kumimoji="0" lang="en-US" sz="2000" b="0"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a:cs typeface="Open Sans" panose="020B0606030504020204"/>
              <a:sym typeface="Open Sans"/>
            </a:endParaRPr>
          </a:p>
          <a:p>
            <a:pPr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r>
              <a:rPr kumimoji="0" lang="en-US" sz="2000"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a:cs typeface="Open Sans"/>
                <a:sym typeface="Open Sans"/>
              </a:rPr>
              <a:t>Perform LDA as a dimensionality reduction technique.</a:t>
            </a:r>
          </a:p>
          <a:p>
            <a:pPr defTabSz="914400">
              <a:buClr>
                <a:srgbClr val="000000"/>
              </a:buClr>
              <a:defRPr/>
            </a:pPr>
            <a:endParaRPr kumimoji="0" lang="en-US" sz="2000" b="0" i="0" u="none" strike="noStrike" kern="0" cap="none" spc="0" normalizeH="0" baseline="0" noProof="0" dirty="0">
              <a:ln>
                <a:noFill/>
              </a:ln>
              <a:solidFill>
                <a:schemeClr val="tx1">
                  <a:lumMod val="65000"/>
                  <a:lumOff val="35000"/>
                </a:schemeClr>
              </a:solidFill>
              <a:effectLst/>
              <a:uLnTx/>
              <a:uFillTx/>
              <a:latin typeface="Open Sans" panose="020B0606030504020204"/>
              <a:ea typeface="Open Sans" panose="020B0606030504020204"/>
              <a:cs typeface="Open Sans" panose="020B0606030504020204"/>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sz="2000" dirty="0">
                <a:solidFill>
                  <a:schemeClr val="tx1">
                    <a:lumMod val="65000"/>
                    <a:lumOff val="35000"/>
                  </a:schemeClr>
                </a:solidFill>
                <a:latin typeface="Open Sans" panose="020B0606030504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chemeClr val="tx1">
                  <a:lumMod val="65000"/>
                  <a:lumOff val="35000"/>
                </a:schemeClr>
              </a:solidFill>
              <a:effectLst/>
              <a:uLnTx/>
              <a:uFillTx/>
              <a:latin typeface="Open Sans" panose="020B0606030504020204"/>
              <a:cs typeface="Arial"/>
              <a:sym typeface="Arial"/>
            </a:endParaRPr>
          </a:p>
        </p:txBody>
      </p:sp>
      <p:sp>
        <p:nvSpPr>
          <p:cNvPr id="2" name="Rectangle 1">
            <a:extLst>
              <a:ext uri="{FF2B5EF4-FFF2-40B4-BE49-F238E27FC236}">
                <a16:creationId xmlns:a16="http://schemas.microsoft.com/office/drawing/2014/main" id="{611B36CD-C4BA-4607-ABAB-960FF5EFB786}"/>
              </a:ext>
            </a:extLst>
          </p:cNvPr>
          <p:cNvSpPr/>
          <p:nvPr/>
        </p:nvSpPr>
        <p:spPr>
          <a:xfrm>
            <a:off x="12416006" y="2435987"/>
            <a:ext cx="2909771" cy="523220"/>
          </a:xfrm>
          <a:prstGeom prst="rect">
            <a:avLst/>
          </a:prstGeom>
        </p:spPr>
        <p:txBody>
          <a:bodyPr wrap="none">
            <a:spAutoFit/>
          </a:bodyPr>
          <a:lstStyle/>
          <a:p>
            <a:r>
              <a:rPr lang="en-US" sz="2800" dirty="0">
                <a:solidFill>
                  <a:srgbClr val="3F3F3F"/>
                </a:solidFill>
                <a:latin typeface="Open Sans SemiBold"/>
                <a:ea typeface="Open Sans SemiBold"/>
                <a:cs typeface="Open Sans SemiBold"/>
                <a:sym typeface="Open Sans SemiBold"/>
              </a:rPr>
              <a:t>Duration: 10 min.</a:t>
            </a:r>
            <a:endParaRPr lang="en-IN" sz="2800" dirty="0"/>
          </a:p>
        </p:txBody>
      </p:sp>
    </p:spTree>
    <p:extLst>
      <p:ext uri="{BB962C8B-B14F-4D97-AF65-F5344CB8AC3E}">
        <p14:creationId xmlns:p14="http://schemas.microsoft.com/office/powerpoint/2010/main" val="122935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Shape 349"/>
          <p:cNvSpPr txBox="1">
            <a:spLocks noGrp="1"/>
          </p:cNvSpPr>
          <p:nvPr>
            <p:ph type="body" idx="1"/>
          </p:nvPr>
        </p:nvSpPr>
        <p:spPr>
          <a:xfrm>
            <a:off x="5049636" y="3841774"/>
            <a:ext cx="8946988" cy="521725"/>
          </a:xfrm>
          <a:prstGeom prst="rect">
            <a:avLst/>
          </a:prstGeom>
          <a:noFill/>
          <a:ln>
            <a:noFill/>
          </a:ln>
        </p:spPr>
        <p:txBody>
          <a:bodyPr lIns="91425" tIns="45700" rIns="91425" bIns="45700" anchor="t" anchorCtr="0">
            <a:noAutofit/>
          </a:bodyPr>
          <a:lstStyle/>
          <a:p>
            <a:pPr>
              <a:spcBef>
                <a:spcPts val="0"/>
              </a:spcBef>
              <a:buSzPct val="25000"/>
            </a:pPr>
            <a:r>
              <a:rPr lang="en-US" dirty="0"/>
              <a:t>Practice different feature selection techniques </a:t>
            </a:r>
          </a:p>
        </p:txBody>
      </p:sp>
      <p:sp>
        <p:nvSpPr>
          <p:cNvPr id="352" name="Shape 352"/>
          <p:cNvSpPr txBox="1">
            <a:spLocks noGrp="1"/>
          </p:cNvSpPr>
          <p:nvPr>
            <p:ph type="body" idx="4"/>
          </p:nvPr>
        </p:nvSpPr>
        <p:spPr>
          <a:xfrm>
            <a:off x="5049636" y="3080393"/>
            <a:ext cx="8946988" cy="586248"/>
          </a:xfrm>
          <a:prstGeom prst="rect">
            <a:avLst/>
          </a:prstGeom>
          <a:noFill/>
          <a:ln>
            <a:noFill/>
          </a:ln>
        </p:spPr>
        <p:txBody>
          <a:bodyPr lIns="91425" tIns="45700" rIns="91425" bIns="45700" anchor="t" anchorCtr="0">
            <a:noAutofit/>
          </a:bodyPr>
          <a:lstStyle/>
          <a:p>
            <a:pPr lvl="0">
              <a:spcBef>
                <a:spcPts val="0"/>
              </a:spcBef>
              <a:buSzPct val="25000"/>
            </a:pPr>
            <a:r>
              <a:rPr lang="en-US" dirty="0"/>
              <a:t>Demonstrate feature engineering and its significance using python</a:t>
            </a:r>
            <a:endParaRPr lang="en-US" sz="2200" b="0" i="0" u="none" strike="noStrike" cap="none" dirty="0">
              <a:solidFill>
                <a:srgbClr val="3F3F3F"/>
              </a:solidFill>
              <a:latin typeface="Open Sans"/>
              <a:ea typeface="Open Sans"/>
              <a:cs typeface="Open Sans"/>
              <a:sym typeface="Open Sans"/>
            </a:endParaRPr>
          </a:p>
        </p:txBody>
      </p:sp>
      <p:pic>
        <p:nvPicPr>
          <p:cNvPr id="353" name="Shape 353"/>
          <p:cNvPicPr preferRelativeResize="0"/>
          <p:nvPr/>
        </p:nvPicPr>
        <p:blipFill rotWithShape="1">
          <a:blip r:embed="rId3">
            <a:alphaModFix/>
          </a:blip>
          <a:srcRect l="19927" t="20892" r="25876" b="23651"/>
          <a:stretch/>
        </p:blipFill>
        <p:spPr>
          <a:xfrm>
            <a:off x="4163950" y="3877046"/>
            <a:ext cx="457414" cy="457200"/>
          </a:xfrm>
          <a:prstGeom prst="rect">
            <a:avLst/>
          </a:prstGeom>
          <a:noFill/>
          <a:ln>
            <a:noFill/>
          </a:ln>
        </p:spPr>
      </p:pic>
      <p:pic>
        <p:nvPicPr>
          <p:cNvPr id="356" name="Shape 356"/>
          <p:cNvPicPr preferRelativeResize="0"/>
          <p:nvPr/>
        </p:nvPicPr>
        <p:blipFill rotWithShape="1">
          <a:blip r:embed="rId3">
            <a:alphaModFix/>
          </a:blip>
          <a:srcRect l="19927" t="20892" r="25876" b="23651"/>
          <a:stretch/>
        </p:blipFill>
        <p:spPr>
          <a:xfrm>
            <a:off x="4163949" y="3080393"/>
            <a:ext cx="457414" cy="457200"/>
          </a:xfrm>
          <a:prstGeom prst="rect">
            <a:avLst/>
          </a:prstGeom>
          <a:noFill/>
          <a:ln>
            <a:noFill/>
          </a:ln>
        </p:spPr>
      </p:pic>
      <p:sp>
        <p:nvSpPr>
          <p:cNvPr id="4" name="TextBox 3">
            <a:extLst>
              <a:ext uri="{FF2B5EF4-FFF2-40B4-BE49-F238E27FC236}">
                <a16:creationId xmlns:a16="http://schemas.microsoft.com/office/drawing/2014/main" id="{C891CBB8-DC20-4CBA-8366-278DB5F326EC}"/>
              </a:ext>
            </a:extLst>
          </p:cNvPr>
          <p:cNvSpPr txBox="1"/>
          <p:nvPr/>
        </p:nvSpPr>
        <p:spPr>
          <a:xfrm>
            <a:off x="4163949" y="1955317"/>
            <a:ext cx="11308702" cy="430887"/>
          </a:xfrm>
          <a:prstGeom prst="rect">
            <a:avLst/>
          </a:prstGeom>
          <a:noFill/>
          <a:ln>
            <a:noFill/>
          </a:ln>
        </p:spPr>
        <p:txBody>
          <a:bodyPr vert="horz" lIns="91425" tIns="45700" rIns="91425" bIns="45700" rtlCol="0" anchor="t" anchorCtr="0">
            <a:noAutofit/>
          </a:bodyPr>
          <a:lstStyle>
            <a:lvl1pPr marR="0" lvl="0" indent="0" defTabSz="1219170">
              <a:lnSpc>
                <a:spcPct val="100000"/>
              </a:lnSpc>
              <a:spcBef>
                <a:spcPts val="0"/>
              </a:spcBef>
              <a:spcAft>
                <a:spcPts val="0"/>
              </a:spcAft>
              <a:buClr>
                <a:srgbClr val="3F3F3F"/>
              </a:buClr>
              <a:buSzPct val="25000"/>
              <a:buFont typeface="Arial"/>
              <a:buNone/>
              <a:defRPr sz="2200" b="0" i="0" u="none" strike="noStrike" cap="none">
                <a:solidFill>
                  <a:srgbClr val="3F3F3F"/>
                </a:solidFill>
                <a:latin typeface="Open Sans"/>
                <a:ea typeface="Open Sans"/>
                <a:cs typeface="Open Sans"/>
                <a:sym typeface="Open Sans"/>
              </a:defRPr>
            </a:lvl1pPr>
            <a:lvl2pPr marL="914377" marR="0" lvl="1" indent="-114277" defTabSz="1219170">
              <a:lnSpc>
                <a:spcPct val="90000"/>
              </a:lnSpc>
              <a:spcBef>
                <a:spcPts val="667"/>
              </a:spcBef>
              <a:buClr>
                <a:schemeClr val="dk1"/>
              </a:buClr>
              <a:buSzPct val="100000"/>
              <a:buFont typeface="Arial"/>
              <a:buChar char="•"/>
              <a:defRPr sz="3200" b="0" i="0" u="none" strike="noStrike" cap="none">
                <a:solidFill>
                  <a:schemeClr val="dk1"/>
                </a:solidFill>
                <a:latin typeface="Calibri"/>
                <a:ea typeface="Calibri"/>
                <a:cs typeface="Calibri"/>
                <a:sym typeface="Calibri"/>
              </a:defRPr>
            </a:lvl2pPr>
            <a:lvl3pPr marL="1523962" marR="0" lvl="2" indent="-148107" defTabSz="1219170">
              <a:lnSpc>
                <a:spcPct val="90000"/>
              </a:lnSpc>
              <a:spcBef>
                <a:spcPts val="667"/>
              </a:spcBef>
              <a:buClr>
                <a:schemeClr val="dk1"/>
              </a:buClr>
              <a:buSzPct val="98777"/>
              <a:buFont typeface="Arial"/>
              <a:buChar char="•"/>
              <a:defRPr sz="2667" b="0" i="0" u="none" strike="noStrike" cap="none">
                <a:solidFill>
                  <a:schemeClr val="dk1"/>
                </a:solidFill>
                <a:latin typeface="Calibri"/>
                <a:ea typeface="Calibri"/>
                <a:cs typeface="Calibri"/>
                <a:sym typeface="Calibri"/>
              </a:defRPr>
            </a:lvl3pPr>
            <a:lvl4pPr marL="2133547" marR="0" lvl="3" indent="-165047"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4pPr>
            <a:lvl5pPr marL="2743131" marR="0" lvl="4" indent="-165031"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5pPr>
            <a:lvl6pPr marL="3352716" marR="0" lvl="5" indent="-165015"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6pPr>
            <a:lvl7pPr marL="3962301" marR="0" lvl="6" indent="-165001"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7pPr>
            <a:lvl8pPr marL="4571886" marR="0" lvl="7" indent="-164986"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8pPr>
            <a:lvl9pPr marL="5181470" marR="0" lvl="8" indent="-164970" defTabSz="1219170">
              <a:lnSpc>
                <a:spcPct val="90000"/>
              </a:lnSpc>
              <a:spcBef>
                <a:spcPts val="667"/>
              </a:spcBef>
              <a:buClr>
                <a:schemeClr val="dk1"/>
              </a:buClr>
              <a:buSzPct val="100000"/>
              <a:buFont typeface="Arial"/>
              <a:buChar char="•"/>
              <a:defRPr sz="2400" b="0" i="0" u="none" strike="noStrike" cap="none">
                <a:solidFill>
                  <a:schemeClr val="dk1"/>
                </a:solidFill>
                <a:latin typeface="Calibri"/>
                <a:ea typeface="Calibri"/>
                <a:cs typeface="Calibri"/>
                <a:sym typeface="Calibri"/>
              </a:defRPr>
            </a:lvl9pPr>
          </a:lstStyle>
          <a:p>
            <a:r>
              <a:rPr lang="en-IN" dirty="0"/>
              <a:t>By the end of this lesson, you will be able to:</a:t>
            </a:r>
          </a:p>
        </p:txBody>
      </p:sp>
    </p:spTree>
    <p:extLst>
      <p:ext uri="{BB962C8B-B14F-4D97-AF65-F5344CB8AC3E}">
        <p14:creationId xmlns:p14="http://schemas.microsoft.com/office/powerpoint/2010/main" val="284502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IN" sz="3200" b="0" i="0" u="none" strike="noStrike" cap="none" dirty="0">
                <a:solidFill>
                  <a:schemeClr val="lt1"/>
                </a:solidFill>
                <a:latin typeface="Open Sans ExtraBold"/>
                <a:ea typeface="Open Sans ExtraBold"/>
                <a:cs typeface="Open Sans ExtraBold"/>
                <a:sym typeface="Open Sans ExtraBold"/>
              </a:rPr>
              <a:t>Unassisted </a:t>
            </a:r>
            <a:r>
              <a:rPr lang="en-US" sz="3200" b="0" i="0" u="none" strike="noStrike" cap="none" dirty="0">
                <a:solidFill>
                  <a:schemeClr val="lt1"/>
                </a:solidFill>
                <a:latin typeface="Open Sans ExtraBold"/>
                <a:ea typeface="Open Sans ExtraBold"/>
                <a:cs typeface="Open Sans ExtraBold"/>
                <a:sym typeface="Open Sans ExtraBold"/>
              </a:rPr>
              <a:t>Practice</a:t>
            </a:r>
            <a:endParaRPr dirty="0"/>
          </a:p>
        </p:txBody>
      </p:sp>
      <p:sp>
        <p:nvSpPr>
          <p:cNvPr id="388" name="Google Shape;388;p25"/>
          <p:cNvSpPr txBox="1">
            <a:spLocks noGrp="1"/>
          </p:cNvSpPr>
          <p:nvPr>
            <p:ph type="body" idx="2"/>
          </p:nvPr>
        </p:nvSpPr>
        <p:spPr>
          <a:xfrm>
            <a:off x="926743" y="2380588"/>
            <a:ext cx="15048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IN" sz="2800" b="0" i="0" u="none" strike="noStrike" cap="none" dirty="0">
                <a:solidFill>
                  <a:srgbClr val="3F3F3F"/>
                </a:solidFill>
                <a:latin typeface="Open Sans SemiBold"/>
                <a:ea typeface="Open Sans SemiBold"/>
                <a:cs typeface="Open Sans SemiBold"/>
                <a:sym typeface="Open Sans SemiBold"/>
              </a:rPr>
              <a:t>Factor Analysis</a:t>
            </a:r>
            <a:r>
              <a:rPr lang="en-US" sz="2800" b="0" i="0" u="none" strike="noStrike" cap="none" dirty="0">
                <a:solidFill>
                  <a:srgbClr val="3F3F3F"/>
                </a:solidFill>
                <a:latin typeface="Open Sans SemiBold"/>
                <a:ea typeface="Open Sans SemiBold"/>
                <a:cs typeface="Open Sans SemiBold"/>
                <a:sym typeface="Open Sans SemiBold"/>
              </a:rPr>
              <a:t>										     Duration: </a:t>
            </a:r>
            <a:r>
              <a:rPr lang="en-US" dirty="0">
                <a:solidFill>
                  <a:srgbClr val="3F3F3F"/>
                </a:solidFill>
              </a:rPr>
              <a:t>15</a:t>
            </a:r>
            <a:r>
              <a:rPr lang="en-US" sz="2800" b="0" i="0" u="none" strike="noStrike" cap="none" dirty="0">
                <a:solidFill>
                  <a:srgbClr val="3F3F3F"/>
                </a:solidFill>
                <a:latin typeface="Open Sans SemiBold"/>
                <a:ea typeface="Open Sans SemiBold"/>
                <a:cs typeface="Open Sans SemiBold"/>
                <a:sym typeface="Open Sans SemiBold"/>
              </a:rPr>
              <a:t> min.</a:t>
            </a:r>
            <a:endParaRPr dirty="0"/>
          </a:p>
        </p:txBody>
      </p:sp>
      <p:sp>
        <p:nvSpPr>
          <p:cNvPr id="389" name="Google Shape;389;p25"/>
          <p:cNvSpPr/>
          <p:nvPr/>
        </p:nvSpPr>
        <p:spPr>
          <a:xfrm>
            <a:off x="951456" y="3670642"/>
            <a:ext cx="14096387" cy="5027309"/>
          </a:xfrm>
          <a:prstGeom prst="rect">
            <a:avLst/>
          </a:prstGeom>
          <a:noFill/>
          <a:ln>
            <a:noFill/>
          </a:ln>
        </p:spPr>
        <p:txBody>
          <a:bodyPr spcFirstLastPara="1" wrap="square" lIns="91425" tIns="45700" rIns="91425" bIns="45700" anchor="t" anchorCtr="0">
            <a:noAutofit/>
          </a:bodyPr>
          <a:lstStyle/>
          <a:p>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kumimoji="0" lang="en-IN" sz="2000" b="0" i="0" u="none" strike="noStrike" kern="1200" cap="none" spc="0" normalizeH="0" baseline="0" noProof="0" dirty="0" err="1">
                <a:ln>
                  <a:noFill/>
                </a:ln>
                <a:solidFill>
                  <a:srgbClr val="000000">
                    <a:lumMod val="65000"/>
                    <a:lumOff val="35000"/>
                  </a:srgbClr>
                </a:solidFill>
                <a:effectLst/>
                <a:uLnTx/>
                <a:uFillTx/>
                <a:latin typeface="Open Sans" panose="020B0604020202020204"/>
                <a:ea typeface="+mn-ea"/>
                <a:cs typeface="+mn-cs"/>
              </a:rPr>
              <a:t>Scikit</a:t>
            </a:r>
            <a:r>
              <a:rPr kumimoji="0" lang="en-IN" sz="2000" b="0" i="0" u="none" strike="noStrike" kern="1200" cap="none" spc="0" normalizeH="0" baseline="0" noProof="0" dirty="0">
                <a:ln>
                  <a:noFill/>
                </a:ln>
                <a:solidFill>
                  <a:srgbClr val="000000">
                    <a:lumMod val="65000"/>
                    <a:lumOff val="35000"/>
                  </a:srgbClr>
                </a:solidFill>
                <a:effectLst/>
                <a:uLnTx/>
                <a:uFillTx/>
                <a:latin typeface="Open Sans" panose="020B0604020202020204"/>
                <a:ea typeface="+mn-ea"/>
                <a:cs typeface="+mn-cs"/>
              </a:rPr>
              <a:t> learn comes with pre-loaded datasets, load the digits dataset from that collection </a:t>
            </a:r>
            <a:r>
              <a:rPr kumimoji="0" lang="en-IN" sz="2000" b="0" i="0" u="none" strike="noStrike" kern="1200" cap="none" spc="0" normalizeH="0" baseline="0" noProof="0" dirty="0">
                <a:ln>
                  <a:noFill/>
                </a:ln>
                <a:solidFill>
                  <a:srgbClr val="000000"/>
                </a:solidFill>
                <a:effectLst/>
                <a:uLnTx/>
                <a:uFillTx/>
                <a:latin typeface="Open Sans" panose="020B0604020202020204"/>
                <a:ea typeface="+mn-ea"/>
                <a:cs typeface="+mn-cs"/>
              </a:rPr>
              <a:t>(</a:t>
            </a:r>
            <a:r>
              <a:rPr kumimoji="0" lang="en-IN" sz="2000" b="1" i="0" u="sng" strike="noStrike" kern="1200" cap="none" spc="0" normalizeH="0" baseline="0" noProof="0" dirty="0">
                <a:ln>
                  <a:noFill/>
                </a:ln>
                <a:solidFill>
                  <a:srgbClr val="000000"/>
                </a:solidFill>
                <a:effectLst/>
                <a:uLnTx/>
                <a:uFillTx/>
                <a:latin typeface="Open Sans" panose="020B0604020202020204"/>
                <a:ea typeface="+mn-ea"/>
                <a:cs typeface="+mn-cs"/>
                <a:hlinkClick r:id="rId3"/>
              </a:rPr>
              <a:t>http://scikit-learn.org/stable/auto_examples/datasets/plot_digits_last_image.html</a:t>
            </a:r>
            <a:r>
              <a:rPr kumimoji="0" lang="en-IN" sz="2000" b="1" i="0" u="sng" strike="noStrike" kern="1200" cap="none" spc="0" normalizeH="0" baseline="0" noProof="0" dirty="0">
                <a:ln>
                  <a:noFill/>
                </a:ln>
                <a:solidFill>
                  <a:srgbClr val="000000"/>
                </a:solidFill>
                <a:effectLst/>
                <a:uLnTx/>
                <a:uFillTx/>
                <a:latin typeface="Open Sans" panose="020B0604020202020204"/>
                <a:ea typeface="+mn-ea"/>
                <a:cs typeface="+mn-cs"/>
              </a:rPr>
              <a:t>).</a:t>
            </a:r>
            <a:r>
              <a:rPr kumimoji="0" lang="en-IN" sz="2000" b="1" i="0" strike="noStrike" kern="1200" cap="none" spc="0" normalizeH="0" baseline="0" noProof="0" dirty="0">
                <a:ln>
                  <a:noFill/>
                </a:ln>
                <a:solidFill>
                  <a:srgbClr val="000000"/>
                </a:solidFill>
                <a:effectLst/>
                <a:uLnTx/>
                <a:uFillTx/>
                <a:latin typeface="Open Sans" panose="020B0604020202020204"/>
                <a:ea typeface="+mn-ea"/>
                <a:cs typeface="+mn-cs"/>
              </a:rPr>
              <a:t> </a:t>
            </a:r>
            <a:r>
              <a:rPr lang="en-IN" sz="2000" dirty="0">
                <a:solidFill>
                  <a:schemeClr val="tx1">
                    <a:lumMod val="65000"/>
                    <a:lumOff val="35000"/>
                  </a:schemeClr>
                </a:solidFill>
                <a:latin typeface="Open Sans" panose="020B0604020202020204"/>
              </a:rPr>
              <a:t>Using </a:t>
            </a:r>
            <a:r>
              <a:rPr lang="en-IN" sz="2000" dirty="0" err="1">
                <a:solidFill>
                  <a:schemeClr val="tx1">
                    <a:lumMod val="65000"/>
                    <a:lumOff val="35000"/>
                  </a:schemeClr>
                </a:solidFill>
                <a:latin typeface="Open Sans" panose="020B0604020202020204"/>
              </a:rPr>
              <a:t>Scikit</a:t>
            </a:r>
            <a:r>
              <a:rPr lang="en-IN" sz="2000" dirty="0">
                <a:solidFill>
                  <a:schemeClr val="tx1">
                    <a:lumMod val="65000"/>
                    <a:lumOff val="35000"/>
                  </a:schemeClr>
                </a:solidFill>
                <a:latin typeface="Open Sans" panose="020B0604020202020204"/>
              </a:rPr>
              <a:t> learn perform LDA on the dataset. Find out the number of components in the projected subspace. Transform the dataset and fit a logistic regression and observe the accuracy. Compare it with the previous model based on PCA in terms of accuracy and model complexity.</a:t>
            </a:r>
          </a:p>
          <a:p>
            <a:pPr lvl="0"/>
            <a:r>
              <a:rPr kumimoji="0" lang="en-IN" sz="2000" b="1" i="0" u="none" strike="noStrike" kern="1200" cap="none" spc="0" normalizeH="0" baseline="0" noProof="0" dirty="0">
                <a:ln>
                  <a:noFill/>
                </a:ln>
                <a:solidFill>
                  <a:schemeClr val="tx1">
                    <a:lumMod val="65000"/>
                    <a:lumOff val="35000"/>
                  </a:schemeClr>
                </a:solidFill>
                <a:effectLst/>
                <a:uLnTx/>
                <a:uFillTx/>
                <a:latin typeface="Open Sans" panose="020B0604020202020204"/>
              </a:rPr>
              <a:t> </a:t>
            </a:r>
            <a:endParaRPr kumimoji="0" lang="en-IN" sz="2000" b="1" i="0" u="none" strike="noStrike" kern="0" cap="none" spc="0" normalizeH="0" baseline="0" noProof="0" dirty="0">
              <a:ln>
                <a:noFill/>
              </a:ln>
              <a:solidFill>
                <a:schemeClr val="tx1">
                  <a:lumMod val="65000"/>
                  <a:lumOff val="35000"/>
                </a:schemeClr>
              </a:solidFill>
              <a:effectLst/>
              <a:uLnTx/>
              <a:uFillTx/>
              <a:latin typeface="Open Sans" panose="020B0604020202020204"/>
              <a:ea typeface="Open Sans" panose="020B0604020202020204" charset="0"/>
              <a:cs typeface="Open Sans" panose="020B0604020202020204" charset="0"/>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r>
              <a:rPr kumimoji="0" lang="en-IN" sz="2000" b="0" i="0" u="none" strike="noStrike" kern="1200" cap="none" spc="0" normalizeH="0" baseline="0" noProof="0" dirty="0">
                <a:ln>
                  <a:noFill/>
                </a:ln>
                <a:solidFill>
                  <a:srgbClr val="000000">
                    <a:lumMod val="65000"/>
                    <a:lumOff val="35000"/>
                  </a:srgbClr>
                </a:solidFill>
                <a:effectLst/>
                <a:uLnTx/>
                <a:uFillTx/>
                <a:latin typeface="Open Sans" panose="020B0604020202020204"/>
                <a:ea typeface="+mn-ea"/>
                <a:cs typeface="+mn-cs"/>
              </a:rPr>
              <a:t>Understand and practice LDA using </a:t>
            </a:r>
            <a:r>
              <a:rPr lang="en-IN" sz="2000" dirty="0">
                <a:solidFill>
                  <a:srgbClr val="000000">
                    <a:lumMod val="65000"/>
                    <a:lumOff val="35000"/>
                  </a:srgbClr>
                </a:solidFill>
                <a:latin typeface="Open Sans" panose="020B0604020202020204"/>
              </a:rPr>
              <a:t>S</a:t>
            </a:r>
            <a:r>
              <a:rPr kumimoji="0" lang="en-IN" sz="2000" b="0" i="0" u="none" strike="noStrike" kern="1200" cap="none" spc="0" normalizeH="0" baseline="0" noProof="0" dirty="0" err="1">
                <a:ln>
                  <a:noFill/>
                </a:ln>
                <a:solidFill>
                  <a:srgbClr val="000000">
                    <a:lumMod val="65000"/>
                    <a:lumOff val="35000"/>
                  </a:srgbClr>
                </a:solidFill>
                <a:effectLst/>
                <a:uLnTx/>
                <a:uFillTx/>
                <a:latin typeface="Open Sans" panose="020B0604020202020204"/>
                <a:ea typeface="+mn-ea"/>
                <a:cs typeface="+mn-cs"/>
              </a:rPr>
              <a:t>cikit</a:t>
            </a:r>
            <a:r>
              <a:rPr kumimoji="0" lang="en-IN" sz="2000" b="0" i="0" u="none" strike="noStrike" kern="1200" cap="none" spc="0" normalizeH="0" baseline="0" noProof="0" dirty="0">
                <a:ln>
                  <a:noFill/>
                </a:ln>
                <a:solidFill>
                  <a:srgbClr val="000000">
                    <a:lumMod val="65000"/>
                    <a:lumOff val="35000"/>
                  </a:srgbClr>
                </a:solidFill>
                <a:effectLst/>
                <a:uLnTx/>
                <a:uFillTx/>
                <a:latin typeface="Open Sans" panose="020B0604020202020204"/>
                <a:ea typeface="+mn-ea"/>
                <a:cs typeface="+mn-cs"/>
              </a:rPr>
              <a:t> learn</a:t>
            </a:r>
            <a:r>
              <a:rPr kumimoji="0" lang="en-IN" sz="2000" b="0" i="0" u="none" strike="noStrike" kern="1200" cap="none" spc="0" normalizeH="0" baseline="0" noProof="0" dirty="0">
                <a:ln>
                  <a:noFill/>
                </a:ln>
                <a:solidFill>
                  <a:srgbClr val="000000"/>
                </a:solidFill>
                <a:effectLst/>
                <a:uLnTx/>
                <a:uFillTx/>
                <a:latin typeface="Open Sans" panose="020B0604020202020204"/>
                <a:ea typeface="+mn-ea"/>
                <a:cs typeface="+mn-cs"/>
              </a:rPr>
              <a:t>.</a:t>
            </a:r>
          </a:p>
          <a:p>
            <a:pPr marL="0" marR="0" lvl="0" indent="0" algn="l" defTabSz="914400" rtl="0" eaLnBrk="1" fontAlgn="auto" latinLnBrk="0" hangingPunct="1">
              <a:lnSpc>
                <a:spcPct val="100000"/>
              </a:lnSpc>
              <a:spcBef>
                <a:spcPts val="0"/>
              </a:spcBef>
              <a:spcAft>
                <a:spcPts val="0"/>
              </a:spcAft>
              <a:buClr>
                <a:srgbClr val="000000"/>
              </a:buClr>
              <a:buSzTx/>
              <a:buFontTx/>
              <a:buNone/>
              <a:tabLst/>
              <a:defRPr/>
            </a:pPr>
            <a:endParaRPr kumimoji="0" lang="en-US" sz="20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Note:</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kumimoji="0" lang="en-US" sz="2000" b="0" i="0" u="none" strike="noStrike" kern="0" cap="none" spc="0" normalizeH="0" baseline="0" noProof="0" dirty="0">
                <a:ln>
                  <a:noFill/>
                </a:ln>
                <a:solidFill>
                  <a:srgbClr val="3F3F3F"/>
                </a:solidFill>
                <a:effectLst/>
                <a:uLnTx/>
                <a:uFillTx/>
                <a:latin typeface="Open Sans"/>
                <a:ea typeface="Open Sans"/>
                <a:cs typeface="Open Sans"/>
                <a:sym typeface="Open Sans"/>
              </a:rPr>
              <a:t>This practice is not graded. It is only intended for you to apply the knowledge you have gained to solve real-world problems.</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sz="2200" b="1" kern="0" dirty="0">
                <a:solidFill>
                  <a:srgbClr val="3F3F3F"/>
                </a:solidFill>
                <a:latin typeface="Open Sans"/>
                <a:ea typeface="Open Sans"/>
                <a:cs typeface="Open Sans"/>
                <a:sym typeface="Open Sans"/>
              </a:rPr>
              <a:t>:</a:t>
            </a:r>
            <a:r>
              <a:rPr lang="en-US" sz="2200" kern="0" dirty="0">
                <a:solidFill>
                  <a:srgbClr val="3F3F3F"/>
                </a:solidFill>
                <a:latin typeface="Open Sans"/>
                <a:ea typeface="Open Sans"/>
                <a:cs typeface="Open Sans"/>
                <a:sym typeface="Open Sans"/>
              </a:rPr>
              <a:t> </a:t>
            </a:r>
            <a:r>
              <a:rPr lang="en-US" sz="2000" dirty="0">
                <a:solidFill>
                  <a:schemeClr val="tx1">
                    <a:lumMod val="65000"/>
                    <a:lumOff val="35000"/>
                  </a:schemeClr>
                </a:solidFill>
                <a:latin typeface="Open Sans" panose="020B0606030504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rgbClr val="000000">
                  <a:lumMod val="65000"/>
                  <a:lumOff val="35000"/>
                </a:srgbClr>
              </a:solidFill>
              <a:effectLst/>
              <a:uLnTx/>
              <a:uFillTx/>
              <a:latin typeface="Arial"/>
              <a:ea typeface="+mn-ea"/>
              <a:cs typeface="Arial"/>
              <a:sym typeface="Arial"/>
            </a:endParaRPr>
          </a:p>
        </p:txBody>
      </p:sp>
    </p:spTree>
    <p:extLst>
      <p:ext uri="{BB962C8B-B14F-4D97-AF65-F5344CB8AC3E}">
        <p14:creationId xmlns:p14="http://schemas.microsoft.com/office/powerpoint/2010/main" val="16942385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99AC675C-20D2-42F8-B3A2-39070483B066}"/>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Import and Split</a:t>
            </a:r>
          </a:p>
        </p:txBody>
      </p:sp>
      <p:pic>
        <p:nvPicPr>
          <p:cNvPr id="4" name="Shape 375">
            <a:extLst>
              <a:ext uri="{FF2B5EF4-FFF2-40B4-BE49-F238E27FC236}">
                <a16:creationId xmlns:a16="http://schemas.microsoft.com/office/drawing/2014/main" id="{03837DBD-DAC9-4C2B-BE8C-7590A9833B28}"/>
              </a:ext>
            </a:extLst>
          </p:cNvPr>
          <p:cNvPicPr preferRelativeResize="0"/>
          <p:nvPr/>
        </p:nvPicPr>
        <p:blipFill rotWithShape="1">
          <a:blip r:embed="rId2">
            <a:alphaModFix/>
          </a:blip>
          <a:srcRect/>
          <a:stretch/>
        </p:blipFill>
        <p:spPr>
          <a:xfrm>
            <a:off x="6529964" y="829986"/>
            <a:ext cx="3310102" cy="253919"/>
          </a:xfrm>
          <a:prstGeom prst="rect">
            <a:avLst/>
          </a:prstGeom>
          <a:noFill/>
          <a:ln>
            <a:noFill/>
          </a:ln>
        </p:spPr>
      </p:pic>
      <p:grpSp>
        <p:nvGrpSpPr>
          <p:cNvPr id="5" name="Group 4">
            <a:extLst>
              <a:ext uri="{FF2B5EF4-FFF2-40B4-BE49-F238E27FC236}">
                <a16:creationId xmlns:a16="http://schemas.microsoft.com/office/drawing/2014/main" id="{17BC13CF-4F71-482E-8DAE-CE935DAEB9AD}"/>
              </a:ext>
            </a:extLst>
          </p:cNvPr>
          <p:cNvGrpSpPr/>
          <p:nvPr/>
        </p:nvGrpSpPr>
        <p:grpSpPr>
          <a:xfrm>
            <a:off x="1727064" y="2452477"/>
            <a:ext cx="12915899" cy="5099593"/>
            <a:chOff x="1885950" y="1298590"/>
            <a:chExt cx="12915899" cy="5099593"/>
          </a:xfrm>
        </p:grpSpPr>
        <p:sp>
          <p:nvSpPr>
            <p:cNvPr id="6" name="Isosceles Triangle 5">
              <a:extLst>
                <a:ext uri="{FF2B5EF4-FFF2-40B4-BE49-F238E27FC236}">
                  <a16:creationId xmlns:a16="http://schemas.microsoft.com/office/drawing/2014/main" id="{5A05154F-000F-4269-98D3-4B0660A2149A}"/>
                </a:ext>
              </a:extLst>
            </p:cNvPr>
            <p:cNvSpPr/>
            <p:nvPr/>
          </p:nvSpPr>
          <p:spPr>
            <a:xfrm>
              <a:off x="8062055" y="2023350"/>
              <a:ext cx="421056" cy="421279"/>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grpSp>
          <p:nvGrpSpPr>
            <p:cNvPr id="8" name="Group 7">
              <a:extLst>
                <a:ext uri="{FF2B5EF4-FFF2-40B4-BE49-F238E27FC236}">
                  <a16:creationId xmlns:a16="http://schemas.microsoft.com/office/drawing/2014/main" id="{744C31DD-A587-4E0E-A09B-01DD272E543A}"/>
                </a:ext>
              </a:extLst>
            </p:cNvPr>
            <p:cNvGrpSpPr/>
            <p:nvPr/>
          </p:nvGrpSpPr>
          <p:grpSpPr>
            <a:xfrm>
              <a:off x="7714110" y="1298590"/>
              <a:ext cx="1116945" cy="641586"/>
              <a:chOff x="7530784" y="3794728"/>
              <a:chExt cx="1194432" cy="685800"/>
            </a:xfrm>
          </p:grpSpPr>
          <p:sp>
            <p:nvSpPr>
              <p:cNvPr id="12" name="Rounded Rectangle 124">
                <a:extLst>
                  <a:ext uri="{FF2B5EF4-FFF2-40B4-BE49-F238E27FC236}">
                    <a16:creationId xmlns:a16="http://schemas.microsoft.com/office/drawing/2014/main" id="{7A1C5BB9-E3C2-4946-9E70-F698CB9F8CAF}"/>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Rounded Rectangle 125">
                <a:extLst>
                  <a:ext uri="{FF2B5EF4-FFF2-40B4-BE49-F238E27FC236}">
                    <a16:creationId xmlns:a16="http://schemas.microsoft.com/office/drawing/2014/main" id="{2AA587D0-BC15-4B57-9551-C8B38FFA9A4D}"/>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Courier New" panose="02070309020205020404" pitchFamily="49" charset="0"/>
                    <a:cs typeface="Courier New" panose="02070309020205020404" pitchFamily="49" charset="0"/>
                  </a:rPr>
                  <a:t>Code</a:t>
                </a:r>
              </a:p>
            </p:txBody>
          </p:sp>
        </p:grpSp>
        <p:grpSp>
          <p:nvGrpSpPr>
            <p:cNvPr id="2" name="Group 1">
              <a:extLst>
                <a:ext uri="{FF2B5EF4-FFF2-40B4-BE49-F238E27FC236}">
                  <a16:creationId xmlns:a16="http://schemas.microsoft.com/office/drawing/2014/main" id="{9485CAA9-07C3-4CEA-9490-4FC05876928D}"/>
                </a:ext>
              </a:extLst>
            </p:cNvPr>
            <p:cNvGrpSpPr/>
            <p:nvPr/>
          </p:nvGrpSpPr>
          <p:grpSpPr>
            <a:xfrm>
              <a:off x="1885950" y="2394587"/>
              <a:ext cx="12915899" cy="4003596"/>
              <a:chOff x="1885950" y="2394587"/>
              <a:chExt cx="12915899" cy="4003596"/>
            </a:xfrm>
          </p:grpSpPr>
          <p:grpSp>
            <p:nvGrpSpPr>
              <p:cNvPr id="9" name="Group 8">
                <a:extLst>
                  <a:ext uri="{FF2B5EF4-FFF2-40B4-BE49-F238E27FC236}">
                    <a16:creationId xmlns:a16="http://schemas.microsoft.com/office/drawing/2014/main" id="{CCD119CD-B0E1-42E3-B393-1FD10ACA80B8}"/>
                  </a:ext>
                </a:extLst>
              </p:cNvPr>
              <p:cNvGrpSpPr/>
              <p:nvPr/>
            </p:nvGrpSpPr>
            <p:grpSpPr>
              <a:xfrm>
                <a:off x="1885950" y="2394587"/>
                <a:ext cx="12915899" cy="3339463"/>
                <a:chOff x="7411994" y="3244607"/>
                <a:chExt cx="8323307" cy="3660032"/>
              </a:xfrm>
            </p:grpSpPr>
            <p:sp>
              <p:nvSpPr>
                <p:cNvPr id="10" name="Rectangle 9">
                  <a:extLst>
                    <a:ext uri="{FF2B5EF4-FFF2-40B4-BE49-F238E27FC236}">
                      <a16:creationId xmlns:a16="http://schemas.microsoft.com/office/drawing/2014/main" id="{38D4C5C8-D5C7-4B96-B7A4-246ECEE18A2D}"/>
                    </a:ext>
                  </a:extLst>
                </p:cNvPr>
                <p:cNvSpPr/>
                <p:nvPr/>
              </p:nvSpPr>
              <p:spPr>
                <a:xfrm rot="16200000">
                  <a:off x="9743632" y="912969"/>
                  <a:ext cx="3660032" cy="8323307"/>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sp>
              <p:nvSpPr>
                <p:cNvPr id="11" name="Rectangle 10">
                  <a:extLst>
                    <a:ext uri="{FF2B5EF4-FFF2-40B4-BE49-F238E27FC236}">
                      <a16:creationId xmlns:a16="http://schemas.microsoft.com/office/drawing/2014/main" id="{D884F5C5-42AC-42D0-8D4F-2411B215B12D}"/>
                    </a:ext>
                  </a:extLst>
                </p:cNvPr>
                <p:cNvSpPr/>
                <p:nvPr/>
              </p:nvSpPr>
              <p:spPr>
                <a:xfrm>
                  <a:off x="7481283" y="3360886"/>
                  <a:ext cx="8176930" cy="3433308"/>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import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sklearn</a:t>
                  </a:r>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from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sklearn.datasets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import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load_digits</a:t>
                  </a:r>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digits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load_digits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X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digits.data</a:t>
                  </a:r>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y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digits.target</a:t>
                  </a:r>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from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sklearn.model_selection</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import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train_test_split</a:t>
                  </a:r>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X_train</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X_test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y_train</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y_test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train_test_split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(X, y,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test_size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=0.2,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random_state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=1)</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print(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X_train.shape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p>
              </p:txBody>
            </p:sp>
          </p:grpSp>
          <p:pic>
            <p:nvPicPr>
              <p:cNvPr id="14" name="Picture 13">
                <a:extLst>
                  <a:ext uri="{FF2B5EF4-FFF2-40B4-BE49-F238E27FC236}">
                    <a16:creationId xmlns:a16="http://schemas.microsoft.com/office/drawing/2014/main" id="{318B1F80-5726-4452-96AA-669FF2461BB1}"/>
                  </a:ext>
                </a:extLst>
              </p:cNvPr>
              <p:cNvPicPr>
                <a:picLocks noChangeAspect="1"/>
              </p:cNvPicPr>
              <p:nvPr/>
            </p:nvPicPr>
            <p:blipFill>
              <a:blip r:embed="rId3"/>
              <a:stretch>
                <a:fillRect/>
              </a:stretch>
            </p:blipFill>
            <p:spPr>
              <a:xfrm>
                <a:off x="1885951" y="6105286"/>
                <a:ext cx="1283169" cy="292897"/>
              </a:xfrm>
              <a:prstGeom prst="rect">
                <a:avLst/>
              </a:prstGeom>
              <a:ln w="28575">
                <a:solidFill>
                  <a:schemeClr val="accent2"/>
                </a:solidFill>
              </a:ln>
            </p:spPr>
          </p:pic>
        </p:grpSp>
      </p:grpSp>
      <p:sp>
        <p:nvSpPr>
          <p:cNvPr id="15" name="Rectangle: Rounded Corners 14">
            <a:extLst>
              <a:ext uri="{FF2B5EF4-FFF2-40B4-BE49-F238E27FC236}">
                <a16:creationId xmlns:a16="http://schemas.microsoft.com/office/drawing/2014/main" id="{10E2391B-B145-43D6-BA27-2750CF3A6EB7}"/>
              </a:ext>
            </a:extLst>
          </p:cNvPr>
          <p:cNvSpPr/>
          <p:nvPr/>
        </p:nvSpPr>
        <p:spPr>
          <a:xfrm>
            <a:off x="2443584" y="1302041"/>
            <a:ext cx="11482861" cy="702564"/>
          </a:xfrm>
          <a:prstGeom prst="roundRect">
            <a:avLst/>
          </a:prstGeom>
          <a:solidFill>
            <a:srgbClr val="BDD7EE"/>
          </a:solid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Import the </a:t>
            </a:r>
            <a:r>
              <a:rPr lang="en-IN" sz="2000" dirty="0" err="1">
                <a:solidFill>
                  <a:schemeClr val="tx1">
                    <a:lumMod val="65000"/>
                    <a:lumOff val="35000"/>
                  </a:schemeClr>
                </a:solidFill>
                <a:latin typeface="Open Sans" panose="020B0606030504020204"/>
              </a:rPr>
              <a:t>load_digits</a:t>
            </a:r>
            <a:r>
              <a:rPr lang="en-IN" sz="2000" dirty="0">
                <a:solidFill>
                  <a:schemeClr val="tx1">
                    <a:lumMod val="65000"/>
                    <a:lumOff val="35000"/>
                  </a:schemeClr>
                </a:solidFill>
                <a:latin typeface="Open Sans" panose="020B0606030504020204"/>
              </a:rPr>
              <a:t> dataset from </a:t>
            </a:r>
            <a:r>
              <a:rPr lang="en-IN" sz="2000" dirty="0" err="1">
                <a:solidFill>
                  <a:schemeClr val="tx1">
                    <a:lumMod val="65000"/>
                    <a:lumOff val="35000"/>
                  </a:schemeClr>
                </a:solidFill>
                <a:latin typeface="Open Sans" panose="020B0606030504020204"/>
              </a:rPr>
              <a:t>scikit</a:t>
            </a:r>
            <a:r>
              <a:rPr lang="en-IN" sz="2000" dirty="0">
                <a:solidFill>
                  <a:schemeClr val="tx1">
                    <a:lumMod val="65000"/>
                    <a:lumOff val="35000"/>
                  </a:schemeClr>
                </a:solidFill>
                <a:latin typeface="Open Sans" panose="020B0606030504020204"/>
              </a:rPr>
              <a:t> learn and split it accordingly</a:t>
            </a:r>
          </a:p>
        </p:txBody>
      </p:sp>
    </p:spTree>
    <p:extLst>
      <p:ext uri="{BB962C8B-B14F-4D97-AF65-F5344CB8AC3E}">
        <p14:creationId xmlns:p14="http://schemas.microsoft.com/office/powerpoint/2010/main" val="40948773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99AC675C-20D2-42F8-B3A2-39070483B066}"/>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Number of Components in Transformed </a:t>
            </a:r>
            <a:r>
              <a:rPr lang="en-US" dirty="0">
                <a:solidFill>
                  <a:schemeClr val="tx1">
                    <a:lumMod val="75000"/>
                    <a:lumOff val="25000"/>
                  </a:schemeClr>
                </a:solidFill>
              </a:rPr>
              <a:t>S</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hape</a:t>
            </a:r>
          </a:p>
        </p:txBody>
      </p:sp>
      <p:pic>
        <p:nvPicPr>
          <p:cNvPr id="4" name="Shape 375">
            <a:extLst>
              <a:ext uri="{FF2B5EF4-FFF2-40B4-BE49-F238E27FC236}">
                <a16:creationId xmlns:a16="http://schemas.microsoft.com/office/drawing/2014/main" id="{03837DBD-DAC9-4C2B-BE8C-7590A9833B28}"/>
              </a:ext>
            </a:extLst>
          </p:cNvPr>
          <p:cNvPicPr preferRelativeResize="0"/>
          <p:nvPr/>
        </p:nvPicPr>
        <p:blipFill rotWithShape="1">
          <a:blip r:embed="rId2">
            <a:alphaModFix/>
          </a:blip>
          <a:srcRect/>
          <a:stretch/>
        </p:blipFill>
        <p:spPr>
          <a:xfrm>
            <a:off x="3892239" y="829986"/>
            <a:ext cx="8585552" cy="253919"/>
          </a:xfrm>
          <a:prstGeom prst="rect">
            <a:avLst/>
          </a:prstGeom>
          <a:noFill/>
          <a:ln>
            <a:noFill/>
          </a:ln>
        </p:spPr>
      </p:pic>
      <p:grpSp>
        <p:nvGrpSpPr>
          <p:cNvPr id="5" name="Group 4">
            <a:extLst>
              <a:ext uri="{FF2B5EF4-FFF2-40B4-BE49-F238E27FC236}">
                <a16:creationId xmlns:a16="http://schemas.microsoft.com/office/drawing/2014/main" id="{BD0CFA07-4829-4768-892C-B67CDDB7C94C}"/>
              </a:ext>
            </a:extLst>
          </p:cNvPr>
          <p:cNvGrpSpPr/>
          <p:nvPr/>
        </p:nvGrpSpPr>
        <p:grpSpPr>
          <a:xfrm>
            <a:off x="1885950" y="2430703"/>
            <a:ext cx="12915899" cy="5223858"/>
            <a:chOff x="1885950" y="1298590"/>
            <a:chExt cx="12915899" cy="5223858"/>
          </a:xfrm>
        </p:grpSpPr>
        <p:sp>
          <p:nvSpPr>
            <p:cNvPr id="6" name="Isosceles Triangle 5">
              <a:extLst>
                <a:ext uri="{FF2B5EF4-FFF2-40B4-BE49-F238E27FC236}">
                  <a16:creationId xmlns:a16="http://schemas.microsoft.com/office/drawing/2014/main" id="{5A05154F-000F-4269-98D3-4B0660A2149A}"/>
                </a:ext>
              </a:extLst>
            </p:cNvPr>
            <p:cNvSpPr/>
            <p:nvPr/>
          </p:nvSpPr>
          <p:spPr>
            <a:xfrm>
              <a:off x="8062055" y="2023350"/>
              <a:ext cx="421056" cy="421279"/>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grpSp>
          <p:nvGrpSpPr>
            <p:cNvPr id="8" name="Group 7">
              <a:extLst>
                <a:ext uri="{FF2B5EF4-FFF2-40B4-BE49-F238E27FC236}">
                  <a16:creationId xmlns:a16="http://schemas.microsoft.com/office/drawing/2014/main" id="{744C31DD-A587-4E0E-A09B-01DD272E543A}"/>
                </a:ext>
              </a:extLst>
            </p:cNvPr>
            <p:cNvGrpSpPr/>
            <p:nvPr/>
          </p:nvGrpSpPr>
          <p:grpSpPr>
            <a:xfrm>
              <a:off x="7714110" y="1298590"/>
              <a:ext cx="1116945" cy="641586"/>
              <a:chOff x="7530784" y="3794728"/>
              <a:chExt cx="1194432" cy="685800"/>
            </a:xfrm>
          </p:grpSpPr>
          <p:sp>
            <p:nvSpPr>
              <p:cNvPr id="12" name="Rounded Rectangle 124">
                <a:extLst>
                  <a:ext uri="{FF2B5EF4-FFF2-40B4-BE49-F238E27FC236}">
                    <a16:creationId xmlns:a16="http://schemas.microsoft.com/office/drawing/2014/main" id="{7A1C5BB9-E3C2-4946-9E70-F698CB9F8CAF}"/>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Rounded Rectangle 125">
                <a:extLst>
                  <a:ext uri="{FF2B5EF4-FFF2-40B4-BE49-F238E27FC236}">
                    <a16:creationId xmlns:a16="http://schemas.microsoft.com/office/drawing/2014/main" id="{2AA587D0-BC15-4B57-9551-C8B38FFA9A4D}"/>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Courier New" panose="02070309020205020404" pitchFamily="49" charset="0"/>
                    <a:cs typeface="Courier New" panose="02070309020205020404" pitchFamily="49" charset="0"/>
                  </a:rPr>
                  <a:t>Code</a:t>
                </a:r>
              </a:p>
            </p:txBody>
          </p:sp>
        </p:grpSp>
        <p:grpSp>
          <p:nvGrpSpPr>
            <p:cNvPr id="9" name="Group 8">
              <a:extLst>
                <a:ext uri="{FF2B5EF4-FFF2-40B4-BE49-F238E27FC236}">
                  <a16:creationId xmlns:a16="http://schemas.microsoft.com/office/drawing/2014/main" id="{CCD119CD-B0E1-42E3-B393-1FD10ACA80B8}"/>
                </a:ext>
              </a:extLst>
            </p:cNvPr>
            <p:cNvGrpSpPr/>
            <p:nvPr/>
          </p:nvGrpSpPr>
          <p:grpSpPr>
            <a:xfrm>
              <a:off x="1885950" y="2394587"/>
              <a:ext cx="12915899" cy="3396613"/>
              <a:chOff x="7411994" y="3244607"/>
              <a:chExt cx="8323307" cy="3660032"/>
            </a:xfrm>
          </p:grpSpPr>
          <p:sp>
            <p:nvSpPr>
              <p:cNvPr id="10" name="Rectangle 9">
                <a:extLst>
                  <a:ext uri="{FF2B5EF4-FFF2-40B4-BE49-F238E27FC236}">
                    <a16:creationId xmlns:a16="http://schemas.microsoft.com/office/drawing/2014/main" id="{38D4C5C8-D5C7-4B96-B7A4-246ECEE18A2D}"/>
                  </a:ext>
                </a:extLst>
              </p:cNvPr>
              <p:cNvSpPr/>
              <p:nvPr/>
            </p:nvSpPr>
            <p:spPr>
              <a:xfrm rot="16200000">
                <a:off x="9743632" y="912969"/>
                <a:ext cx="3660032" cy="8323307"/>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sp>
            <p:nvSpPr>
              <p:cNvPr id="11" name="Rectangle 10">
                <a:extLst>
                  <a:ext uri="{FF2B5EF4-FFF2-40B4-BE49-F238E27FC236}">
                    <a16:creationId xmlns:a16="http://schemas.microsoft.com/office/drawing/2014/main" id="{D884F5C5-42AC-42D0-8D4F-2411B215B12D}"/>
                  </a:ext>
                </a:extLst>
              </p:cNvPr>
              <p:cNvSpPr/>
              <p:nvPr/>
            </p:nvSpPr>
            <p:spPr>
              <a:xfrm>
                <a:off x="7481283" y="3360886"/>
                <a:ext cx="8176930" cy="3433308"/>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from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sklearn.linear_model</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import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LogisticRegression</a:t>
                </a:r>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from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sklearn.discriminant_analysis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import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LinearDiscriminantAnalysis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as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lda</a:t>
                </a:r>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sklearn_lda</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lda</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sklearn_lda.fit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X_train,y_train</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X_train</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sklearn_lda.transform</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X_train</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print("Number of components in transformed shape {}".format(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X_train.shape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[1]))</a:t>
                </a:r>
              </a:p>
            </p:txBody>
          </p:sp>
        </p:grpSp>
        <p:pic>
          <p:nvPicPr>
            <p:cNvPr id="2" name="Picture 1">
              <a:extLst>
                <a:ext uri="{FF2B5EF4-FFF2-40B4-BE49-F238E27FC236}">
                  <a16:creationId xmlns:a16="http://schemas.microsoft.com/office/drawing/2014/main" id="{2E386E30-DFCC-489C-8932-43A63F01EF8D}"/>
                </a:ext>
              </a:extLst>
            </p:cNvPr>
            <p:cNvPicPr>
              <a:picLocks noChangeAspect="1"/>
            </p:cNvPicPr>
            <p:nvPr/>
          </p:nvPicPr>
          <p:blipFill>
            <a:blip r:embed="rId3"/>
            <a:stretch>
              <a:fillRect/>
            </a:stretch>
          </p:blipFill>
          <p:spPr>
            <a:xfrm>
              <a:off x="1885951" y="6169575"/>
              <a:ext cx="5400473" cy="352873"/>
            </a:xfrm>
            <a:prstGeom prst="rect">
              <a:avLst/>
            </a:prstGeom>
            <a:solidFill>
              <a:schemeClr val="accent2"/>
            </a:solidFill>
            <a:ln w="28575">
              <a:solidFill>
                <a:schemeClr val="accent2"/>
              </a:solidFill>
            </a:ln>
          </p:spPr>
        </p:pic>
      </p:grpSp>
      <p:sp>
        <p:nvSpPr>
          <p:cNvPr id="14" name="Rectangle: Rounded Corners 13">
            <a:extLst>
              <a:ext uri="{FF2B5EF4-FFF2-40B4-BE49-F238E27FC236}">
                <a16:creationId xmlns:a16="http://schemas.microsoft.com/office/drawing/2014/main" id="{926B48DC-E8CC-4B74-AAE2-6109348CC623}"/>
              </a:ext>
            </a:extLst>
          </p:cNvPr>
          <p:cNvSpPr/>
          <p:nvPr/>
        </p:nvSpPr>
        <p:spPr>
          <a:xfrm>
            <a:off x="5710740" y="1363096"/>
            <a:ext cx="4702629" cy="702564"/>
          </a:xfrm>
          <a:prstGeom prst="roundRect">
            <a:avLst/>
          </a:prstGeom>
          <a:solidFill>
            <a:srgbClr val="BDD7EE"/>
          </a:solid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Fit LDA on the training data</a:t>
            </a:r>
          </a:p>
        </p:txBody>
      </p:sp>
    </p:spTree>
    <p:extLst>
      <p:ext uri="{BB962C8B-B14F-4D97-AF65-F5344CB8AC3E}">
        <p14:creationId xmlns:p14="http://schemas.microsoft.com/office/powerpoint/2010/main" val="33414924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99AC675C-20D2-42F8-B3A2-39070483B066}"/>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Dataset Transformation</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03837DBD-DAC9-4C2B-BE8C-7590A9833B28}"/>
              </a:ext>
            </a:extLst>
          </p:cNvPr>
          <p:cNvPicPr preferRelativeResize="0"/>
          <p:nvPr/>
        </p:nvPicPr>
        <p:blipFill rotWithShape="1">
          <a:blip r:embed="rId2">
            <a:alphaModFix/>
          </a:blip>
          <a:srcRect/>
          <a:stretch/>
        </p:blipFill>
        <p:spPr>
          <a:xfrm>
            <a:off x="5761855" y="829986"/>
            <a:ext cx="4846320" cy="253919"/>
          </a:xfrm>
          <a:prstGeom prst="rect">
            <a:avLst/>
          </a:prstGeom>
          <a:noFill/>
          <a:ln>
            <a:noFill/>
          </a:ln>
        </p:spPr>
      </p:pic>
      <p:grpSp>
        <p:nvGrpSpPr>
          <p:cNvPr id="7" name="Group 6">
            <a:extLst>
              <a:ext uri="{FF2B5EF4-FFF2-40B4-BE49-F238E27FC236}">
                <a16:creationId xmlns:a16="http://schemas.microsoft.com/office/drawing/2014/main" id="{88EC1463-27BA-441B-BC33-7FF4AAE6FB4A}"/>
              </a:ext>
            </a:extLst>
          </p:cNvPr>
          <p:cNvGrpSpPr/>
          <p:nvPr/>
        </p:nvGrpSpPr>
        <p:grpSpPr>
          <a:xfrm>
            <a:off x="1670051" y="2638555"/>
            <a:ext cx="12915899" cy="3616520"/>
            <a:chOff x="1885950" y="1298590"/>
            <a:chExt cx="12915899" cy="3616520"/>
          </a:xfrm>
        </p:grpSpPr>
        <p:sp>
          <p:nvSpPr>
            <p:cNvPr id="6" name="Isosceles Triangle 5">
              <a:extLst>
                <a:ext uri="{FF2B5EF4-FFF2-40B4-BE49-F238E27FC236}">
                  <a16:creationId xmlns:a16="http://schemas.microsoft.com/office/drawing/2014/main" id="{5A05154F-000F-4269-98D3-4B0660A2149A}"/>
                </a:ext>
              </a:extLst>
            </p:cNvPr>
            <p:cNvSpPr/>
            <p:nvPr/>
          </p:nvSpPr>
          <p:spPr>
            <a:xfrm>
              <a:off x="8062055" y="2023350"/>
              <a:ext cx="421056" cy="421279"/>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grpSp>
          <p:nvGrpSpPr>
            <p:cNvPr id="8" name="Group 7">
              <a:extLst>
                <a:ext uri="{FF2B5EF4-FFF2-40B4-BE49-F238E27FC236}">
                  <a16:creationId xmlns:a16="http://schemas.microsoft.com/office/drawing/2014/main" id="{744C31DD-A587-4E0E-A09B-01DD272E543A}"/>
                </a:ext>
              </a:extLst>
            </p:cNvPr>
            <p:cNvGrpSpPr/>
            <p:nvPr/>
          </p:nvGrpSpPr>
          <p:grpSpPr>
            <a:xfrm>
              <a:off x="7714110" y="1298590"/>
              <a:ext cx="1116945" cy="641586"/>
              <a:chOff x="7530784" y="3794728"/>
              <a:chExt cx="1194432" cy="685800"/>
            </a:xfrm>
          </p:grpSpPr>
          <p:sp>
            <p:nvSpPr>
              <p:cNvPr id="12" name="Rounded Rectangle 124">
                <a:extLst>
                  <a:ext uri="{FF2B5EF4-FFF2-40B4-BE49-F238E27FC236}">
                    <a16:creationId xmlns:a16="http://schemas.microsoft.com/office/drawing/2014/main" id="{7A1C5BB9-E3C2-4946-9E70-F698CB9F8CAF}"/>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Rounded Rectangle 125">
                <a:extLst>
                  <a:ext uri="{FF2B5EF4-FFF2-40B4-BE49-F238E27FC236}">
                    <a16:creationId xmlns:a16="http://schemas.microsoft.com/office/drawing/2014/main" id="{2AA587D0-BC15-4B57-9551-C8B38FFA9A4D}"/>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Courier New" panose="02070309020205020404" pitchFamily="49" charset="0"/>
                    <a:cs typeface="Courier New" panose="02070309020205020404" pitchFamily="49" charset="0"/>
                  </a:rPr>
                  <a:t>Code</a:t>
                </a:r>
              </a:p>
            </p:txBody>
          </p:sp>
        </p:grpSp>
        <p:grpSp>
          <p:nvGrpSpPr>
            <p:cNvPr id="9" name="Group 8">
              <a:extLst>
                <a:ext uri="{FF2B5EF4-FFF2-40B4-BE49-F238E27FC236}">
                  <a16:creationId xmlns:a16="http://schemas.microsoft.com/office/drawing/2014/main" id="{CCD119CD-B0E1-42E3-B393-1FD10ACA80B8}"/>
                </a:ext>
              </a:extLst>
            </p:cNvPr>
            <p:cNvGrpSpPr/>
            <p:nvPr/>
          </p:nvGrpSpPr>
          <p:grpSpPr>
            <a:xfrm>
              <a:off x="1885950" y="2394587"/>
              <a:ext cx="12915899" cy="1796413"/>
              <a:chOff x="7411994" y="3244607"/>
              <a:chExt cx="8323307" cy="3660032"/>
            </a:xfrm>
          </p:grpSpPr>
          <p:sp>
            <p:nvSpPr>
              <p:cNvPr id="10" name="Rectangle 9">
                <a:extLst>
                  <a:ext uri="{FF2B5EF4-FFF2-40B4-BE49-F238E27FC236}">
                    <a16:creationId xmlns:a16="http://schemas.microsoft.com/office/drawing/2014/main" id="{38D4C5C8-D5C7-4B96-B7A4-246ECEE18A2D}"/>
                  </a:ext>
                </a:extLst>
              </p:cNvPr>
              <p:cNvSpPr/>
              <p:nvPr/>
            </p:nvSpPr>
            <p:spPr>
              <a:xfrm rot="16200000">
                <a:off x="9743632" y="912969"/>
                <a:ext cx="3660032" cy="8323307"/>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sp>
            <p:nvSpPr>
              <p:cNvPr id="11" name="Rectangle 10">
                <a:extLst>
                  <a:ext uri="{FF2B5EF4-FFF2-40B4-BE49-F238E27FC236}">
                    <a16:creationId xmlns:a16="http://schemas.microsoft.com/office/drawing/2014/main" id="{D884F5C5-42AC-42D0-8D4F-2411B215B12D}"/>
                  </a:ext>
                </a:extLst>
              </p:cNvPr>
              <p:cNvSpPr/>
              <p:nvPr/>
            </p:nvSpPr>
            <p:spPr>
              <a:xfrm>
                <a:off x="7481283" y="3360886"/>
                <a:ext cx="8176930" cy="3433308"/>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sklearn_lda.transform</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X_test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p>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X_test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sklearn_lda.transform</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X_test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print(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X_test.shape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p>
            </p:txBody>
          </p:sp>
        </p:grpSp>
        <p:pic>
          <p:nvPicPr>
            <p:cNvPr id="5" name="Picture 4">
              <a:extLst>
                <a:ext uri="{FF2B5EF4-FFF2-40B4-BE49-F238E27FC236}">
                  <a16:creationId xmlns:a16="http://schemas.microsoft.com/office/drawing/2014/main" id="{8FDF62A6-E208-43B9-9EAE-AB00342B6410}"/>
                </a:ext>
              </a:extLst>
            </p:cNvPr>
            <p:cNvPicPr>
              <a:picLocks noChangeAspect="1"/>
            </p:cNvPicPr>
            <p:nvPr/>
          </p:nvPicPr>
          <p:blipFill>
            <a:blip r:embed="rId3"/>
            <a:stretch>
              <a:fillRect/>
            </a:stretch>
          </p:blipFill>
          <p:spPr>
            <a:xfrm>
              <a:off x="1885951" y="4562237"/>
              <a:ext cx="1104644" cy="352873"/>
            </a:xfrm>
            <a:prstGeom prst="rect">
              <a:avLst/>
            </a:prstGeom>
            <a:ln w="28575">
              <a:solidFill>
                <a:schemeClr val="accent2"/>
              </a:solidFill>
            </a:ln>
          </p:spPr>
        </p:pic>
      </p:grpSp>
      <p:sp>
        <p:nvSpPr>
          <p:cNvPr id="14" name="Rectangle: Rounded Corners 13">
            <a:extLst>
              <a:ext uri="{FF2B5EF4-FFF2-40B4-BE49-F238E27FC236}">
                <a16:creationId xmlns:a16="http://schemas.microsoft.com/office/drawing/2014/main" id="{7F707B2A-ABA5-4A89-B783-F484050A1D65}"/>
              </a:ext>
            </a:extLst>
          </p:cNvPr>
          <p:cNvSpPr/>
          <p:nvPr/>
        </p:nvSpPr>
        <p:spPr>
          <a:xfrm>
            <a:off x="5710740" y="1363096"/>
            <a:ext cx="4702629" cy="702564"/>
          </a:xfrm>
          <a:prstGeom prst="roundRect">
            <a:avLst/>
          </a:prstGeom>
          <a:solidFill>
            <a:srgbClr val="BDD7EE"/>
          </a:solid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6030504020204"/>
              </a:rPr>
              <a:t>Transforming the test data</a:t>
            </a:r>
          </a:p>
        </p:txBody>
      </p:sp>
    </p:spTree>
    <p:extLst>
      <p:ext uri="{BB962C8B-B14F-4D97-AF65-F5344CB8AC3E}">
        <p14:creationId xmlns:p14="http://schemas.microsoft.com/office/powerpoint/2010/main" val="30176070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DBA365F-1288-4518-9883-39578543088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Fitting a</a:t>
            </a:r>
            <a:r>
              <a:rPr lang="en-US" dirty="0">
                <a:solidFill>
                  <a:schemeClr val="tx1">
                    <a:lumMod val="75000"/>
                    <a:lumOff val="25000"/>
                  </a:schemeClr>
                </a:solidFill>
              </a:rPr>
              <a:t> L</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ogistic Regression </a:t>
            </a:r>
            <a:r>
              <a:rPr lang="en-US" dirty="0">
                <a:solidFill>
                  <a:schemeClr val="tx1">
                    <a:lumMod val="75000"/>
                    <a:lumOff val="25000"/>
                  </a:schemeClr>
                </a:solidFill>
              </a:rPr>
              <a:t>M</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odel</a:t>
            </a:r>
          </a:p>
        </p:txBody>
      </p:sp>
      <p:pic>
        <p:nvPicPr>
          <p:cNvPr id="4" name="Shape 375">
            <a:extLst>
              <a:ext uri="{FF2B5EF4-FFF2-40B4-BE49-F238E27FC236}">
                <a16:creationId xmlns:a16="http://schemas.microsoft.com/office/drawing/2014/main" id="{C8EF59F9-DDD3-462E-B6D3-5F43A18111FD}"/>
              </a:ext>
            </a:extLst>
          </p:cNvPr>
          <p:cNvPicPr preferRelativeResize="0"/>
          <p:nvPr/>
        </p:nvPicPr>
        <p:blipFill rotWithShape="1">
          <a:blip r:embed="rId3">
            <a:alphaModFix/>
          </a:blip>
          <a:srcRect/>
          <a:stretch/>
        </p:blipFill>
        <p:spPr>
          <a:xfrm>
            <a:off x="4959789" y="829986"/>
            <a:ext cx="6450452" cy="253919"/>
          </a:xfrm>
          <a:prstGeom prst="rect">
            <a:avLst/>
          </a:prstGeom>
          <a:noFill/>
          <a:ln>
            <a:noFill/>
          </a:ln>
        </p:spPr>
      </p:pic>
      <p:grpSp>
        <p:nvGrpSpPr>
          <p:cNvPr id="5" name="Group 4">
            <a:extLst>
              <a:ext uri="{FF2B5EF4-FFF2-40B4-BE49-F238E27FC236}">
                <a16:creationId xmlns:a16="http://schemas.microsoft.com/office/drawing/2014/main" id="{0420B9C4-27E1-4882-8BF0-BD7123F287DE}"/>
              </a:ext>
            </a:extLst>
          </p:cNvPr>
          <p:cNvGrpSpPr/>
          <p:nvPr/>
        </p:nvGrpSpPr>
        <p:grpSpPr>
          <a:xfrm>
            <a:off x="1670051" y="2507923"/>
            <a:ext cx="12915899" cy="4258502"/>
            <a:chOff x="1670051" y="2507923"/>
            <a:chExt cx="12915899" cy="4258502"/>
          </a:xfrm>
        </p:grpSpPr>
        <p:sp>
          <p:nvSpPr>
            <p:cNvPr id="6" name="Isosceles Triangle 5">
              <a:extLst>
                <a:ext uri="{FF2B5EF4-FFF2-40B4-BE49-F238E27FC236}">
                  <a16:creationId xmlns:a16="http://schemas.microsoft.com/office/drawing/2014/main" id="{528BEF46-4F00-42D7-91FF-5A00047628B3}"/>
                </a:ext>
              </a:extLst>
            </p:cNvPr>
            <p:cNvSpPr/>
            <p:nvPr/>
          </p:nvSpPr>
          <p:spPr>
            <a:xfrm>
              <a:off x="7772400" y="3151275"/>
              <a:ext cx="544286" cy="50268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grpSp>
          <p:nvGrpSpPr>
            <p:cNvPr id="2" name="Group 1">
              <a:extLst>
                <a:ext uri="{FF2B5EF4-FFF2-40B4-BE49-F238E27FC236}">
                  <a16:creationId xmlns:a16="http://schemas.microsoft.com/office/drawing/2014/main" id="{647DA2AF-DB0B-47A1-9615-47B38E0989E2}"/>
                </a:ext>
              </a:extLst>
            </p:cNvPr>
            <p:cNvGrpSpPr/>
            <p:nvPr/>
          </p:nvGrpSpPr>
          <p:grpSpPr>
            <a:xfrm>
              <a:off x="1670051" y="2507923"/>
              <a:ext cx="12915899" cy="4258502"/>
              <a:chOff x="1670051" y="1658840"/>
              <a:chExt cx="12915899" cy="4258502"/>
            </a:xfrm>
          </p:grpSpPr>
          <p:grpSp>
            <p:nvGrpSpPr>
              <p:cNvPr id="7" name="Group 6">
                <a:extLst>
                  <a:ext uri="{FF2B5EF4-FFF2-40B4-BE49-F238E27FC236}">
                    <a16:creationId xmlns:a16="http://schemas.microsoft.com/office/drawing/2014/main" id="{E7BF65B5-1447-4F63-B778-2697BF2187E3}"/>
                  </a:ext>
                </a:extLst>
              </p:cNvPr>
              <p:cNvGrpSpPr/>
              <p:nvPr/>
            </p:nvGrpSpPr>
            <p:grpSpPr>
              <a:xfrm>
                <a:off x="7498211" y="1658840"/>
                <a:ext cx="1116945" cy="641586"/>
                <a:chOff x="7530784" y="3794728"/>
                <a:chExt cx="1194432" cy="685800"/>
              </a:xfrm>
            </p:grpSpPr>
            <p:sp>
              <p:nvSpPr>
                <p:cNvPr id="12" name="Rounded Rectangle 124">
                  <a:extLst>
                    <a:ext uri="{FF2B5EF4-FFF2-40B4-BE49-F238E27FC236}">
                      <a16:creationId xmlns:a16="http://schemas.microsoft.com/office/drawing/2014/main" id="{6E388657-61D9-441E-B892-FA085FD62311}"/>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Rounded Rectangle 125">
                  <a:extLst>
                    <a:ext uri="{FF2B5EF4-FFF2-40B4-BE49-F238E27FC236}">
                      <a16:creationId xmlns:a16="http://schemas.microsoft.com/office/drawing/2014/main" id="{28B8454C-508C-47FE-BC18-E5292F44B054}"/>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latin typeface="Courier New" panose="02070309020205020404" pitchFamily="49" charset="0"/>
                      <a:cs typeface="Courier New" panose="02070309020205020404" pitchFamily="49" charset="0"/>
                    </a:rPr>
                    <a:t>Code</a:t>
                  </a:r>
                </a:p>
              </p:txBody>
            </p:sp>
          </p:grpSp>
          <p:grpSp>
            <p:nvGrpSpPr>
              <p:cNvPr id="8" name="Group 7">
                <a:extLst>
                  <a:ext uri="{FF2B5EF4-FFF2-40B4-BE49-F238E27FC236}">
                    <a16:creationId xmlns:a16="http://schemas.microsoft.com/office/drawing/2014/main" id="{6748314C-FEE0-4A4B-8ABE-4198778D398F}"/>
                  </a:ext>
                </a:extLst>
              </p:cNvPr>
              <p:cNvGrpSpPr/>
              <p:nvPr/>
            </p:nvGrpSpPr>
            <p:grpSpPr>
              <a:xfrm>
                <a:off x="1670051" y="2754837"/>
                <a:ext cx="12915899" cy="2407713"/>
                <a:chOff x="7411994" y="3244607"/>
                <a:chExt cx="8323307" cy="3660032"/>
              </a:xfrm>
            </p:grpSpPr>
            <p:sp>
              <p:nvSpPr>
                <p:cNvPr id="10" name="Rectangle 9">
                  <a:extLst>
                    <a:ext uri="{FF2B5EF4-FFF2-40B4-BE49-F238E27FC236}">
                      <a16:creationId xmlns:a16="http://schemas.microsoft.com/office/drawing/2014/main" id="{D7B22F3F-7643-48F3-B310-00C78919AB58}"/>
                    </a:ext>
                  </a:extLst>
                </p:cNvPr>
                <p:cNvSpPr/>
                <p:nvPr/>
              </p:nvSpPr>
              <p:spPr>
                <a:xfrm rot="16200000">
                  <a:off x="9743632" y="912969"/>
                  <a:ext cx="3660032" cy="8323307"/>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dirty="0">
                    <a:solidFill>
                      <a:schemeClr val="tx1">
                        <a:lumMod val="65000"/>
                        <a:lumOff val="35000"/>
                      </a:schemeClr>
                    </a:solidFill>
                    <a:latin typeface="Courier New" panose="02070309020205020404" pitchFamily="49" charset="0"/>
                    <a:ea typeface="Open Sans" panose="020B0604020202020204" charset="0"/>
                    <a:cs typeface="Courier New" panose="02070309020205020404" pitchFamily="49" charset="0"/>
                  </a:endParaRPr>
                </a:p>
              </p:txBody>
            </p:sp>
            <p:sp>
              <p:nvSpPr>
                <p:cNvPr id="11" name="Rectangle 10">
                  <a:extLst>
                    <a:ext uri="{FF2B5EF4-FFF2-40B4-BE49-F238E27FC236}">
                      <a16:creationId xmlns:a16="http://schemas.microsoft.com/office/drawing/2014/main" id="{4ADA447D-F038-4986-A01B-5179496C386D}"/>
                    </a:ext>
                  </a:extLst>
                </p:cNvPr>
                <p:cNvSpPr/>
                <p:nvPr/>
              </p:nvSpPr>
              <p:spPr>
                <a:xfrm>
                  <a:off x="7481283" y="3360886"/>
                  <a:ext cx="8176930" cy="3433308"/>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lr</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LogisticRegression</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(penalty='l1')</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lr.fit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X_train,y_train</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y_predict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lr.predict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X_test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from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sklearn.metrics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import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accuracy_score</a:t>
                  </a:r>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accuracy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accuracy_score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y_predict,y_test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print(accuracy)</a:t>
                  </a:r>
                </a:p>
              </p:txBody>
            </p:sp>
          </p:grpSp>
          <p:pic>
            <p:nvPicPr>
              <p:cNvPr id="14" name="Picture 13">
                <a:extLst>
                  <a:ext uri="{FF2B5EF4-FFF2-40B4-BE49-F238E27FC236}">
                    <a16:creationId xmlns:a16="http://schemas.microsoft.com/office/drawing/2014/main" id="{632E9551-0869-4077-84C7-CF45229462B5}"/>
                  </a:ext>
                </a:extLst>
              </p:cNvPr>
              <p:cNvPicPr>
                <a:picLocks noChangeAspect="1"/>
              </p:cNvPicPr>
              <p:nvPr/>
            </p:nvPicPr>
            <p:blipFill>
              <a:blip r:embed="rId4"/>
              <a:stretch>
                <a:fillRect/>
              </a:stretch>
            </p:blipFill>
            <p:spPr>
              <a:xfrm>
                <a:off x="1674550" y="5533786"/>
                <a:ext cx="1764359" cy="383556"/>
              </a:xfrm>
              <a:prstGeom prst="rect">
                <a:avLst/>
              </a:prstGeom>
              <a:ln w="28575">
                <a:solidFill>
                  <a:schemeClr val="accent2"/>
                </a:solidFill>
              </a:ln>
            </p:spPr>
          </p:pic>
        </p:grpSp>
      </p:grpSp>
    </p:spTree>
    <p:extLst>
      <p:ext uri="{BB962C8B-B14F-4D97-AF65-F5344CB8AC3E}">
        <p14:creationId xmlns:p14="http://schemas.microsoft.com/office/powerpoint/2010/main" val="26139765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67"/>
        <p:cNvGrpSpPr/>
        <p:nvPr/>
      </p:nvGrpSpPr>
      <p:grpSpPr>
        <a:xfrm>
          <a:off x="0" y="0"/>
          <a:ext cx="0" cy="0"/>
          <a:chOff x="0" y="0"/>
          <a:chExt cx="0" cy="0"/>
        </a:xfrm>
      </p:grpSpPr>
      <p:sp>
        <p:nvSpPr>
          <p:cNvPr id="1668" name="Google Shape;1668;p145"/>
          <p:cNvSpPr txBox="1"/>
          <p:nvPr/>
        </p:nvSpPr>
        <p:spPr>
          <a:xfrm>
            <a:off x="5097059" y="3158167"/>
            <a:ext cx="8946900" cy="586200"/>
          </a:xfrm>
          <a:prstGeom prst="rect">
            <a:avLst/>
          </a:prstGeom>
          <a:noFill/>
          <a:ln>
            <a:noFill/>
          </a:ln>
        </p:spPr>
        <p:txBody>
          <a:bodyPr spcFirstLastPara="1" wrap="square" lIns="91425" tIns="45700" rIns="91425" bIns="45700" anchor="t" anchorCtr="0">
            <a:noAutofit/>
          </a:bodyPr>
          <a:lstStyle/>
          <a:p>
            <a:pPr>
              <a:buClr>
                <a:srgbClr val="3F3F3F"/>
              </a:buClr>
              <a:buSzPts val="2200"/>
            </a:pPr>
            <a:r>
              <a:rPr lang="en-US" sz="2000" dirty="0">
                <a:solidFill>
                  <a:schemeClr val="tx1">
                    <a:lumMod val="65000"/>
                    <a:lumOff val="35000"/>
                  </a:schemeClr>
                </a:solidFill>
                <a:latin typeface="Open Sans" panose="020B0604020202020204"/>
              </a:rPr>
              <a:t>Demonstrate feature engineering and its significance using python</a:t>
            </a:r>
            <a:endParaRPr lang="en-US" sz="2000" dirty="0">
              <a:solidFill>
                <a:schemeClr val="tx1">
                  <a:lumMod val="65000"/>
                  <a:lumOff val="35000"/>
                </a:schemeClr>
              </a:solidFill>
              <a:latin typeface="Open Sans" panose="020B0604020202020204"/>
              <a:ea typeface="Open Sans" panose="020B0604020202020204"/>
              <a:cs typeface="Open Sans" panose="020B0604020202020204"/>
              <a:sym typeface="Open Sans"/>
            </a:endParaRPr>
          </a:p>
        </p:txBody>
      </p:sp>
      <p:sp>
        <p:nvSpPr>
          <p:cNvPr id="1669" name="Google Shape;1669;p145"/>
          <p:cNvSpPr txBox="1"/>
          <p:nvPr/>
        </p:nvSpPr>
        <p:spPr>
          <a:xfrm>
            <a:off x="5097060" y="3967546"/>
            <a:ext cx="8946900" cy="586200"/>
          </a:xfrm>
          <a:prstGeom prst="rect">
            <a:avLst/>
          </a:prstGeom>
          <a:noFill/>
          <a:ln>
            <a:noFill/>
          </a:ln>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rgbClr val="3F3F3F"/>
              </a:buClr>
              <a:buSzPts val="2200"/>
              <a:buFont typeface="Arial"/>
              <a:buNone/>
            </a:pPr>
            <a:endParaRPr sz="2200" b="0" i="0" u="none" strike="noStrike" cap="none">
              <a:solidFill>
                <a:srgbClr val="3F3F3F"/>
              </a:solidFill>
              <a:latin typeface="Open Sans"/>
              <a:ea typeface="Open Sans"/>
              <a:cs typeface="Open Sans"/>
              <a:sym typeface="Open Sans"/>
            </a:endParaRPr>
          </a:p>
        </p:txBody>
      </p:sp>
      <p:sp>
        <p:nvSpPr>
          <p:cNvPr id="1670" name="Google Shape;1670;p145"/>
          <p:cNvSpPr txBox="1"/>
          <p:nvPr/>
        </p:nvSpPr>
        <p:spPr>
          <a:xfrm>
            <a:off x="5097058" y="3996847"/>
            <a:ext cx="9819000" cy="586200"/>
          </a:xfrm>
          <a:prstGeom prst="rect">
            <a:avLst/>
          </a:prstGeom>
          <a:noFill/>
          <a:ln>
            <a:noFill/>
          </a:ln>
        </p:spPr>
        <p:txBody>
          <a:bodyPr spcFirstLastPara="1" wrap="square" lIns="91425" tIns="45700" rIns="91425" bIns="45700" anchor="t" anchorCtr="0">
            <a:noAutofit/>
          </a:bodyPr>
          <a:lstStyle>
            <a:defPPr>
              <a:defRPr lang="en-US"/>
            </a:defPPr>
            <a:lvl1pPr marR="0" lvl="0" indent="0">
              <a:lnSpc>
                <a:spcPct val="100000"/>
              </a:lnSpc>
              <a:spcBef>
                <a:spcPts val="0"/>
              </a:spcBef>
              <a:spcAft>
                <a:spcPts val="0"/>
              </a:spcAft>
              <a:buClr>
                <a:srgbClr val="3F3F3F"/>
              </a:buClr>
              <a:buSzPts val="2200"/>
              <a:buFont typeface="Arial"/>
              <a:buNone/>
              <a:defRPr sz="2000">
                <a:solidFill>
                  <a:srgbClr val="434343"/>
                </a:solidFill>
                <a:latin typeface="Open Sans" panose="020B0604020202020204" charset="0"/>
                <a:ea typeface="Open Sans" panose="020B0604020202020204" charset="0"/>
                <a:cs typeface="Open Sans" panose="020B0604020202020204" charset="0"/>
              </a:defRPr>
            </a:lvl1pPr>
          </a:lstStyle>
          <a:p>
            <a:r>
              <a:rPr lang="en-US" dirty="0"/>
              <a:t>Practice different feature selection techniques </a:t>
            </a:r>
          </a:p>
        </p:txBody>
      </p:sp>
      <p:pic>
        <p:nvPicPr>
          <p:cNvPr id="1672" name="Google Shape;1672;p145"/>
          <p:cNvPicPr preferRelativeResize="0"/>
          <p:nvPr/>
        </p:nvPicPr>
        <p:blipFill rotWithShape="1">
          <a:blip r:embed="rId3">
            <a:alphaModFix/>
          </a:blip>
          <a:srcRect l="19928" t="20890" r="25873" b="23651"/>
          <a:stretch/>
        </p:blipFill>
        <p:spPr>
          <a:xfrm>
            <a:off x="4406534" y="3158167"/>
            <a:ext cx="457415" cy="457200"/>
          </a:xfrm>
          <a:prstGeom prst="rect">
            <a:avLst/>
          </a:prstGeom>
          <a:noFill/>
          <a:ln>
            <a:noFill/>
          </a:ln>
        </p:spPr>
      </p:pic>
      <p:pic>
        <p:nvPicPr>
          <p:cNvPr id="1673" name="Google Shape;1673;p145"/>
          <p:cNvPicPr preferRelativeResize="0"/>
          <p:nvPr/>
        </p:nvPicPr>
        <p:blipFill rotWithShape="1">
          <a:blip r:embed="rId3">
            <a:alphaModFix/>
          </a:blip>
          <a:srcRect l="19928" t="20890" r="25873" b="23651"/>
          <a:stretch/>
        </p:blipFill>
        <p:spPr>
          <a:xfrm>
            <a:off x="4406534" y="3982943"/>
            <a:ext cx="457415" cy="457200"/>
          </a:xfrm>
          <a:prstGeom prst="rect">
            <a:avLst/>
          </a:prstGeom>
          <a:noFill/>
          <a:ln>
            <a:noFill/>
          </a:ln>
        </p:spPr>
      </p:pic>
      <p:sp>
        <p:nvSpPr>
          <p:cNvPr id="1679" name="Google Shape;1679;p145"/>
          <p:cNvSpPr txBox="1"/>
          <p:nvPr/>
        </p:nvSpPr>
        <p:spPr>
          <a:xfrm>
            <a:off x="4406525" y="2142075"/>
            <a:ext cx="8847600" cy="7875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200"/>
              <a:buFont typeface="Arial"/>
              <a:buNone/>
            </a:pPr>
            <a:r>
              <a:rPr lang="en-US" sz="2000" dirty="0">
                <a:solidFill>
                  <a:srgbClr val="434343"/>
                </a:solidFill>
                <a:latin typeface="Open Sans" panose="020B0604020202020204" charset="0"/>
                <a:ea typeface="Open Sans" panose="020B0604020202020204" charset="0"/>
                <a:cs typeface="Open Sans" panose="020B0604020202020204" charset="0"/>
                <a:sym typeface="Open Sans"/>
              </a:rPr>
              <a:t>Now</a:t>
            </a:r>
            <a:r>
              <a:rPr lang="en-US" sz="2000" b="0" i="0" u="none" strike="noStrike" cap="none" dirty="0">
                <a:solidFill>
                  <a:srgbClr val="434343"/>
                </a:solidFill>
                <a:latin typeface="Open Sans" panose="020B0604020202020204" charset="0"/>
                <a:ea typeface="Open Sans" panose="020B0604020202020204" charset="0"/>
                <a:cs typeface="Open Sans" panose="020B0604020202020204" charset="0"/>
                <a:sym typeface="Open Sans"/>
              </a:rPr>
              <a:t>, you are able to:</a:t>
            </a:r>
            <a:endParaRPr sz="2000" b="0" i="0" u="none" strike="noStrike" cap="none" dirty="0">
              <a:solidFill>
                <a:srgbClr val="434343"/>
              </a:solidFill>
              <a:latin typeface="Open Sans" panose="020B0604020202020204" charset="0"/>
              <a:ea typeface="Open Sans" panose="020B0604020202020204" charset="0"/>
              <a:cs typeface="Open Sans" panose="020B0604020202020204" charset="0"/>
              <a:sym typeface="Open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683"/>
        <p:cNvGrpSpPr/>
        <p:nvPr/>
      </p:nvGrpSpPr>
      <p:grpSpPr>
        <a:xfrm>
          <a:off x="0" y="0"/>
          <a:ext cx="0" cy="0"/>
          <a:chOff x="0" y="0"/>
          <a:chExt cx="0" cy="0"/>
        </a:xfrm>
      </p:grpSpPr>
      <p:sp>
        <p:nvSpPr>
          <p:cNvPr id="2" name="Google Shape;28;p2">
            <a:extLst>
              <a:ext uri="{FF2B5EF4-FFF2-40B4-BE49-F238E27FC236}">
                <a16:creationId xmlns:a16="http://schemas.microsoft.com/office/drawing/2014/main" id="{94D42E0A-877B-4761-9E1A-B3F9FF9ECD94}"/>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pic>
        <p:nvPicPr>
          <p:cNvPr id="3" name="Google Shape;37;p2">
            <a:extLst>
              <a:ext uri="{FF2B5EF4-FFF2-40B4-BE49-F238E27FC236}">
                <a16:creationId xmlns:a16="http://schemas.microsoft.com/office/drawing/2014/main" id="{BDA6E378-96CC-4F0B-9BCC-22A4DE545C4C}"/>
              </a:ext>
            </a:extLst>
          </p:cNvPr>
          <p:cNvPicPr preferRelativeResize="0"/>
          <p:nvPr/>
        </p:nvPicPr>
        <p:blipFill rotWithShape="1">
          <a:blip r:embed="rId3">
            <a:alphaModFix/>
          </a:blip>
          <a:srcRect/>
          <a:stretch/>
        </p:blipFill>
        <p:spPr>
          <a:xfrm>
            <a:off x="14996159" y="8781788"/>
            <a:ext cx="879553" cy="26093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147"/>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Dimensionality reduction algorithms are one of the possible ways to reduce the computation time required to build a model.</a:t>
            </a:r>
          </a:p>
        </p:txBody>
      </p:sp>
      <p:sp>
        <p:nvSpPr>
          <p:cNvPr id="1693" name="Google Shape;1693;p147"/>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a:t>1</a:t>
            </a:r>
            <a:endParaRPr/>
          </a:p>
        </p:txBody>
      </p:sp>
      <p:sp>
        <p:nvSpPr>
          <p:cNvPr id="3" name="Text Placeholder 2">
            <a:extLst>
              <a:ext uri="{FF2B5EF4-FFF2-40B4-BE49-F238E27FC236}">
                <a16:creationId xmlns:a16="http://schemas.microsoft.com/office/drawing/2014/main" id="{96B6EE1E-4335-4714-BCE5-BF3BFA0D5908}"/>
              </a:ext>
            </a:extLst>
          </p:cNvPr>
          <p:cNvSpPr>
            <a:spLocks noGrp="1"/>
          </p:cNvSpPr>
          <p:nvPr>
            <p:ph type="body" idx="2"/>
          </p:nvPr>
        </p:nvSpPr>
        <p:spPr>
          <a:xfrm>
            <a:off x="2329744" y="2802666"/>
            <a:ext cx="11250640" cy="701711"/>
          </a:xfrm>
        </p:spPr>
        <p:txBody>
          <a:bodyPr/>
          <a:lstStyle/>
          <a:p>
            <a:r>
              <a:rPr lang="en-IN" dirty="0"/>
              <a:t>True</a:t>
            </a:r>
          </a:p>
        </p:txBody>
      </p:sp>
      <p:sp>
        <p:nvSpPr>
          <p:cNvPr id="5" name="Text Placeholder 4">
            <a:extLst>
              <a:ext uri="{FF2B5EF4-FFF2-40B4-BE49-F238E27FC236}">
                <a16:creationId xmlns:a16="http://schemas.microsoft.com/office/drawing/2014/main" id="{893D0B68-FFAE-4F19-9231-BA8A975962A1}"/>
              </a:ext>
            </a:extLst>
          </p:cNvPr>
          <p:cNvSpPr>
            <a:spLocks noGrp="1"/>
          </p:cNvSpPr>
          <p:nvPr>
            <p:ph type="body" idx="3"/>
          </p:nvPr>
        </p:nvSpPr>
        <p:spPr>
          <a:xfrm>
            <a:off x="2329744" y="3585171"/>
            <a:ext cx="11250640" cy="701711"/>
          </a:xfrm>
        </p:spPr>
        <p:txBody>
          <a:bodyPr/>
          <a:lstStyle/>
          <a:p>
            <a:r>
              <a:rPr lang="en-IN" dirty="0"/>
              <a:t>False</a:t>
            </a:r>
          </a:p>
        </p:txBody>
      </p:sp>
      <p:sp>
        <p:nvSpPr>
          <p:cNvPr id="6" name="Google Shape;28;p2">
            <a:extLst>
              <a:ext uri="{FF2B5EF4-FFF2-40B4-BE49-F238E27FC236}">
                <a16:creationId xmlns:a16="http://schemas.microsoft.com/office/drawing/2014/main" id="{727C98C7-135B-4123-8755-5F3179A147B2}"/>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pic>
        <p:nvPicPr>
          <p:cNvPr id="7" name="Google Shape;37;p2">
            <a:extLst>
              <a:ext uri="{FF2B5EF4-FFF2-40B4-BE49-F238E27FC236}">
                <a16:creationId xmlns:a16="http://schemas.microsoft.com/office/drawing/2014/main" id="{F6AE23D2-D5A2-4F80-B16C-FE60ED988E05}"/>
              </a:ext>
            </a:extLst>
          </p:cNvPr>
          <p:cNvPicPr preferRelativeResize="0"/>
          <p:nvPr/>
        </p:nvPicPr>
        <p:blipFill rotWithShape="1">
          <a:blip r:embed="rId3">
            <a:alphaModFix/>
          </a:blip>
          <a:srcRect/>
          <a:stretch/>
        </p:blipFill>
        <p:spPr>
          <a:xfrm>
            <a:off x="14996159" y="8781788"/>
            <a:ext cx="879553" cy="26093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148"/>
          <p:cNvSpPr txBox="1">
            <a:spLocks noGrp="1"/>
          </p:cNvSpPr>
          <p:nvPr>
            <p:ph type="body" idx="1"/>
          </p:nvPr>
        </p:nvSpPr>
        <p:spPr>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Dimensionality reduction algorithms are one of the possible ways to reduce the computation time required to build a model.</a:t>
            </a:r>
          </a:p>
        </p:txBody>
      </p:sp>
      <p:sp>
        <p:nvSpPr>
          <p:cNvPr id="1699" name="Google Shape;1699;p148"/>
          <p:cNvSpPr txBox="1">
            <a:spLocks noGrp="1"/>
          </p:cNvSpPr>
          <p:nvPr>
            <p:ph type="body" idx="2"/>
          </p:nvPr>
        </p:nvSpPr>
        <p:spPr>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buClr>
                <a:srgbClr val="3F3F3F"/>
              </a:buClr>
              <a:buSzPts val="2400"/>
            </a:pPr>
            <a:r>
              <a:rPr lang="en-US" dirty="0"/>
              <a:t>By reducing the dimensions of data, it will take less time to train a model.</a:t>
            </a:r>
            <a:endParaRPr lang="en-IN" dirty="0"/>
          </a:p>
        </p:txBody>
      </p:sp>
      <p:sp>
        <p:nvSpPr>
          <p:cNvPr id="1700" name="Google Shape;1700;p148"/>
          <p:cNvSpPr txBox="1">
            <a:spLocks noGrp="1"/>
          </p:cNvSpPr>
          <p:nvPr>
            <p:ph type="body" idx="3"/>
          </p:nvPr>
        </p:nvSpPr>
        <p:spPr>
          <a:xfrm>
            <a:off x="3262820" y="6701834"/>
            <a:ext cx="9022188" cy="619532"/>
          </a:xfrm>
          <a:prstGeom prst="rect">
            <a:avLst/>
          </a:prstGeom>
          <a:noFill/>
          <a:ln>
            <a:noFill/>
          </a:ln>
        </p:spPr>
        <p:txBody>
          <a:bodyPr spcFirstLastPara="1" wrap="square" lIns="91425" tIns="45700" rIns="91425" bIns="45700" anchor="ctr" anchorCtr="0">
            <a:noAutofit/>
          </a:bodyPr>
          <a:lstStyle/>
          <a:p>
            <a:pPr marL="304792" lvl="0" indent="-304792" algn="l" rtl="0">
              <a:lnSpc>
                <a:spcPct val="90000"/>
              </a:lnSpc>
              <a:spcBef>
                <a:spcPts val="1000"/>
              </a:spcBef>
              <a:spcAft>
                <a:spcPts val="0"/>
              </a:spcAft>
              <a:buSzPts val="2800"/>
              <a:buNone/>
            </a:pPr>
            <a:r>
              <a:rPr lang="en-US" sz="2200" dirty="0"/>
              <a:t>a. True</a:t>
            </a:r>
            <a:endParaRPr dirty="0"/>
          </a:p>
        </p:txBody>
      </p:sp>
      <p:sp>
        <p:nvSpPr>
          <p:cNvPr id="1701" name="Google Shape;1701;p148"/>
          <p:cNvSpPr txBox="1">
            <a:spLocks noGrp="1"/>
          </p:cNvSpPr>
          <p:nvPr>
            <p:ph type="body" idx="4"/>
          </p:nvPr>
        </p:nvSpPr>
        <p:spPr>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a:t>1</a:t>
            </a:r>
            <a:endParaRPr/>
          </a:p>
        </p:txBody>
      </p:sp>
      <p:sp>
        <p:nvSpPr>
          <p:cNvPr id="21" name="Text Placeholder 8">
            <a:extLst>
              <a:ext uri="{FF2B5EF4-FFF2-40B4-BE49-F238E27FC236}">
                <a16:creationId xmlns:a16="http://schemas.microsoft.com/office/drawing/2014/main" id="{DB1E4E39-4861-4EA4-A79D-40EA0E58DE1C}"/>
              </a:ext>
            </a:extLst>
          </p:cNvPr>
          <p:cNvSpPr>
            <a:spLocks noGrp="1"/>
          </p:cNvSpPr>
          <p:nvPr>
            <p:ph type="body" idx="5"/>
          </p:nvPr>
        </p:nvSpPr>
        <p:spPr/>
        <p:txBody>
          <a:bodyPr/>
          <a:lstStyle/>
          <a:p>
            <a:r>
              <a:rPr lang="en-IN" dirty="0"/>
              <a:t>True</a:t>
            </a:r>
          </a:p>
        </p:txBody>
      </p:sp>
      <p:sp>
        <p:nvSpPr>
          <p:cNvPr id="2" name="Text Placeholder 1">
            <a:extLst>
              <a:ext uri="{FF2B5EF4-FFF2-40B4-BE49-F238E27FC236}">
                <a16:creationId xmlns:a16="http://schemas.microsoft.com/office/drawing/2014/main" id="{1E79C9C1-65FE-41BC-95DB-B75EBDF34998}"/>
              </a:ext>
            </a:extLst>
          </p:cNvPr>
          <p:cNvSpPr>
            <a:spLocks noGrp="1"/>
          </p:cNvSpPr>
          <p:nvPr>
            <p:ph type="body" idx="6"/>
          </p:nvPr>
        </p:nvSpPr>
        <p:spPr/>
        <p:txBody>
          <a:bodyPr/>
          <a:lstStyle/>
          <a:p>
            <a:r>
              <a:rPr lang="en-IN" dirty="0"/>
              <a:t>False</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147"/>
          <p:cNvSpPr txBox="1">
            <a:spLocks noGrp="1"/>
          </p:cNvSpPr>
          <p:nvPr>
            <p:ph type="body" idx="1"/>
          </p:nvPr>
        </p:nvSpPr>
        <p:spPr>
          <a:prstGeom prst="rect">
            <a:avLst/>
          </a:prstGeom>
          <a:noFill/>
          <a:ln>
            <a:noFill/>
          </a:ln>
        </p:spPr>
        <p:txBody>
          <a:bodyPr spcFirstLastPara="1" wrap="square" lIns="91425" tIns="45700" rIns="91425" bIns="45700" anchor="ctr" anchorCtr="0">
            <a:noAutofit/>
          </a:bodyPr>
          <a:lstStyle/>
          <a:p>
            <a:pPr marL="0" indent="0">
              <a:spcBef>
                <a:spcPts val="0"/>
              </a:spcBef>
            </a:pPr>
            <a:endParaRPr lang="en-IN" dirty="0"/>
          </a:p>
          <a:p>
            <a:pPr marL="0" indent="0">
              <a:spcBef>
                <a:spcPts val="0"/>
              </a:spcBef>
            </a:pPr>
            <a:endParaRPr lang="en-IN" dirty="0"/>
          </a:p>
          <a:p>
            <a:pPr marL="0" indent="0">
              <a:spcBef>
                <a:spcPts val="0"/>
              </a:spcBef>
            </a:pPr>
            <a:r>
              <a:rPr lang="en-IN" dirty="0"/>
              <a:t>Which of the following is/are true about PCA?</a:t>
            </a:r>
          </a:p>
          <a:p>
            <a:pPr marL="0" indent="0">
              <a:spcBef>
                <a:spcPts val="0"/>
              </a:spcBef>
            </a:pPr>
            <a:r>
              <a:rPr lang="en-US" sz="1800" b="0" dirty="0"/>
              <a:t>1. PCA is an unsupervised method</a:t>
            </a:r>
          </a:p>
          <a:p>
            <a:pPr marL="0" indent="0">
              <a:spcBef>
                <a:spcPts val="0"/>
              </a:spcBef>
            </a:pPr>
            <a:r>
              <a:rPr lang="en-US" sz="1800" b="0" dirty="0"/>
              <a:t>2. It searches for the directions with the data having the largest variance</a:t>
            </a:r>
          </a:p>
          <a:p>
            <a:pPr marL="0" indent="0">
              <a:spcBef>
                <a:spcPts val="0"/>
              </a:spcBef>
            </a:pPr>
            <a:r>
              <a:rPr lang="en-US" sz="1800" b="0" dirty="0"/>
              <a:t>3. Maximum number of principal components &lt;= number of features</a:t>
            </a:r>
          </a:p>
          <a:p>
            <a:pPr marL="0" indent="0">
              <a:spcBef>
                <a:spcPts val="0"/>
              </a:spcBef>
            </a:pPr>
            <a:r>
              <a:rPr lang="en-US" sz="1800" b="0" dirty="0"/>
              <a:t>4. All principal components are orthogonal to each other</a:t>
            </a:r>
          </a:p>
          <a:p>
            <a:pPr marL="0" indent="0">
              <a:spcBef>
                <a:spcPts val="0"/>
              </a:spcBef>
            </a:pPr>
            <a:endParaRPr lang="en-US" altLang="en-US" sz="3600" b="0" dirty="0">
              <a:solidFill>
                <a:schemeClr val="tx1"/>
              </a:solidFill>
              <a:latin typeface="Arial" panose="020B0604020202020204" pitchFamily="34" charset="0"/>
            </a:endParaRPr>
          </a:p>
        </p:txBody>
      </p:sp>
      <p:sp>
        <p:nvSpPr>
          <p:cNvPr id="3" name="Text Placeholder 2">
            <a:extLst>
              <a:ext uri="{FF2B5EF4-FFF2-40B4-BE49-F238E27FC236}">
                <a16:creationId xmlns:a16="http://schemas.microsoft.com/office/drawing/2014/main" id="{96B6EE1E-4335-4714-BCE5-BF3BFA0D5908}"/>
              </a:ext>
            </a:extLst>
          </p:cNvPr>
          <p:cNvSpPr>
            <a:spLocks noGrp="1"/>
          </p:cNvSpPr>
          <p:nvPr>
            <p:ph type="body" idx="2"/>
          </p:nvPr>
        </p:nvSpPr>
        <p:spPr/>
        <p:txBody>
          <a:bodyPr/>
          <a:lstStyle/>
          <a:p>
            <a:r>
              <a:rPr lang="en-IN" dirty="0"/>
              <a:t>1 and 2</a:t>
            </a:r>
          </a:p>
        </p:txBody>
      </p:sp>
      <p:sp>
        <p:nvSpPr>
          <p:cNvPr id="5" name="Text Placeholder 4">
            <a:extLst>
              <a:ext uri="{FF2B5EF4-FFF2-40B4-BE49-F238E27FC236}">
                <a16:creationId xmlns:a16="http://schemas.microsoft.com/office/drawing/2014/main" id="{893D0B68-FFAE-4F19-9231-BA8A975962A1}"/>
              </a:ext>
            </a:extLst>
          </p:cNvPr>
          <p:cNvSpPr>
            <a:spLocks noGrp="1"/>
          </p:cNvSpPr>
          <p:nvPr>
            <p:ph type="body" idx="3"/>
          </p:nvPr>
        </p:nvSpPr>
        <p:spPr/>
        <p:txBody>
          <a:bodyPr/>
          <a:lstStyle/>
          <a:p>
            <a:r>
              <a:rPr lang="en-IN" dirty="0"/>
              <a:t>1, 2, and 4</a:t>
            </a:r>
          </a:p>
        </p:txBody>
      </p:sp>
      <p:sp>
        <p:nvSpPr>
          <p:cNvPr id="1693" name="Google Shape;1693;p147"/>
          <p:cNvSpPr txBox="1">
            <a:spLocks noGrp="1"/>
          </p:cNvSpPr>
          <p:nvPr>
            <p:ph type="body" idx="4"/>
          </p:nvPr>
        </p:nvSpPr>
        <p:spPr>
          <a:xfrm>
            <a:off x="2577394" y="4462926"/>
            <a:ext cx="11250640" cy="701711"/>
          </a:xfrm>
          <a:prstGeom prst="rect">
            <a:avLst/>
          </a:prstGeom>
          <a:noFill/>
          <a:ln>
            <a:noFill/>
          </a:ln>
        </p:spPr>
        <p:txBody>
          <a:bodyPr spcFirstLastPara="1" wrap="square" lIns="91425" tIns="45700" rIns="91425" bIns="45700" anchor="ctr" anchorCtr="0">
            <a:noAutofit/>
          </a:bodyPr>
          <a:lstStyle/>
          <a:p>
            <a:pPr marL="0" lvl="0" indent="0" rtl="0">
              <a:lnSpc>
                <a:spcPct val="90000"/>
              </a:lnSpc>
              <a:spcBef>
                <a:spcPts val="1000"/>
              </a:spcBef>
              <a:spcAft>
                <a:spcPts val="0"/>
              </a:spcAft>
              <a:buSzPts val="2800"/>
              <a:buNone/>
            </a:pPr>
            <a:r>
              <a:rPr lang="en-IN" dirty="0"/>
              <a:t>1, 2, and 3</a:t>
            </a:r>
            <a:endParaRPr dirty="0"/>
          </a:p>
        </p:txBody>
      </p:sp>
      <p:sp>
        <p:nvSpPr>
          <p:cNvPr id="7" name="Text Placeholder 6">
            <a:extLst>
              <a:ext uri="{FF2B5EF4-FFF2-40B4-BE49-F238E27FC236}">
                <a16:creationId xmlns:a16="http://schemas.microsoft.com/office/drawing/2014/main" id="{886C0CEB-8FA4-491B-A270-BAF38D65362B}"/>
              </a:ext>
            </a:extLst>
          </p:cNvPr>
          <p:cNvSpPr>
            <a:spLocks noGrp="1"/>
          </p:cNvSpPr>
          <p:nvPr>
            <p:ph type="body" idx="5"/>
          </p:nvPr>
        </p:nvSpPr>
        <p:spPr>
          <a:xfrm>
            <a:off x="2329744" y="5169231"/>
            <a:ext cx="11250640" cy="701711"/>
          </a:xfrm>
        </p:spPr>
        <p:txBody>
          <a:bodyPr/>
          <a:lstStyle/>
          <a:p>
            <a:r>
              <a:rPr lang="en-IN" dirty="0"/>
              <a:t>All the above</a:t>
            </a:r>
          </a:p>
        </p:txBody>
      </p:sp>
      <p:sp>
        <p:nvSpPr>
          <p:cNvPr id="9" name="Text Placeholder 8">
            <a:extLst>
              <a:ext uri="{FF2B5EF4-FFF2-40B4-BE49-F238E27FC236}">
                <a16:creationId xmlns:a16="http://schemas.microsoft.com/office/drawing/2014/main" id="{DC55D165-B8A1-4BD6-A970-685557DFCE36}"/>
              </a:ext>
            </a:extLst>
          </p:cNvPr>
          <p:cNvSpPr>
            <a:spLocks noGrp="1"/>
          </p:cNvSpPr>
          <p:nvPr>
            <p:ph type="body" idx="6"/>
          </p:nvPr>
        </p:nvSpPr>
        <p:spPr>
          <a:xfrm>
            <a:off x="361745" y="1548514"/>
            <a:ext cx="1693250" cy="537078"/>
          </a:xfrm>
        </p:spPr>
        <p:txBody>
          <a:bodyPr/>
          <a:lstStyle/>
          <a:p>
            <a:r>
              <a:rPr lang="en-IN" dirty="0"/>
              <a:t>2</a:t>
            </a:r>
          </a:p>
        </p:txBody>
      </p:sp>
      <p:sp>
        <p:nvSpPr>
          <p:cNvPr id="8" name="Google Shape;28;p2">
            <a:extLst>
              <a:ext uri="{FF2B5EF4-FFF2-40B4-BE49-F238E27FC236}">
                <a16:creationId xmlns:a16="http://schemas.microsoft.com/office/drawing/2014/main" id="{97F947FC-CEFB-477E-B1CC-FB962F6CB86D}"/>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pic>
        <p:nvPicPr>
          <p:cNvPr id="10" name="Google Shape;37;p2">
            <a:extLst>
              <a:ext uri="{FF2B5EF4-FFF2-40B4-BE49-F238E27FC236}">
                <a16:creationId xmlns:a16="http://schemas.microsoft.com/office/drawing/2014/main" id="{A25CDE06-C933-4F59-B4CD-1161E8516A33}"/>
              </a:ext>
            </a:extLst>
          </p:cNvPr>
          <p:cNvPicPr preferRelativeResize="0"/>
          <p:nvPr/>
        </p:nvPicPr>
        <p:blipFill rotWithShape="1">
          <a:blip r:embed="rId3">
            <a:alphaModFix/>
          </a:blip>
          <a:srcRect/>
          <a:stretch/>
        </p:blipFill>
        <p:spPr>
          <a:xfrm>
            <a:off x="14996159" y="8781788"/>
            <a:ext cx="879553" cy="260934"/>
          </a:xfrm>
          <a:prstGeom prst="rect">
            <a:avLst/>
          </a:prstGeom>
          <a:noFill/>
          <a:ln>
            <a:noFill/>
          </a:ln>
        </p:spPr>
      </p:pic>
    </p:spTree>
    <p:extLst>
      <p:ext uri="{BB962C8B-B14F-4D97-AF65-F5344CB8AC3E}">
        <p14:creationId xmlns:p14="http://schemas.microsoft.com/office/powerpoint/2010/main" val="36535061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Feature Engineering</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1: Feature Selection</a:t>
            </a:r>
          </a:p>
        </p:txBody>
      </p:sp>
    </p:spTree>
    <p:extLst>
      <p:ext uri="{BB962C8B-B14F-4D97-AF65-F5344CB8AC3E}">
        <p14:creationId xmlns:p14="http://schemas.microsoft.com/office/powerpoint/2010/main" val="32108976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148"/>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lvl="0" indent="0">
              <a:spcBef>
                <a:spcPts val="0"/>
              </a:spcBef>
            </a:pPr>
            <a:endParaRPr lang="en-IN" dirty="0"/>
          </a:p>
          <a:p>
            <a:pPr marL="0" lvl="0" indent="0">
              <a:spcBef>
                <a:spcPts val="0"/>
              </a:spcBef>
            </a:pPr>
            <a:endParaRPr lang="en-IN" dirty="0"/>
          </a:p>
          <a:p>
            <a:pPr marL="0" lvl="0" indent="0">
              <a:spcBef>
                <a:spcPts val="0"/>
              </a:spcBef>
            </a:pPr>
            <a:r>
              <a:rPr lang="en-IN" dirty="0"/>
              <a:t>Which of the following is/are true about PCA?</a:t>
            </a:r>
          </a:p>
          <a:p>
            <a:pPr marL="0" lvl="0" indent="0">
              <a:spcBef>
                <a:spcPts val="0"/>
              </a:spcBef>
            </a:pPr>
            <a:r>
              <a:rPr lang="en-US" sz="1800" b="0" dirty="0"/>
              <a:t>1. PCA is an unsupervised method</a:t>
            </a:r>
          </a:p>
          <a:p>
            <a:pPr marL="0" lvl="0" indent="0">
              <a:spcBef>
                <a:spcPts val="0"/>
              </a:spcBef>
            </a:pPr>
            <a:r>
              <a:rPr lang="en-US" sz="1800" b="0" dirty="0"/>
              <a:t>2. It searches for the directions with the data having the largest variance</a:t>
            </a:r>
          </a:p>
          <a:p>
            <a:pPr marL="0" lvl="0" indent="0">
              <a:spcBef>
                <a:spcPts val="0"/>
              </a:spcBef>
            </a:pPr>
            <a:r>
              <a:rPr lang="en-US" sz="1800" b="0" dirty="0"/>
              <a:t>3. Maximum number of principal components &lt;= number of features</a:t>
            </a:r>
          </a:p>
          <a:p>
            <a:pPr marL="0" lvl="0" indent="0">
              <a:spcBef>
                <a:spcPts val="0"/>
              </a:spcBef>
            </a:pPr>
            <a:r>
              <a:rPr lang="en-US" sz="1800" b="0" dirty="0"/>
              <a:t>4. All principal components are orthogonal to each other</a:t>
            </a:r>
            <a:endParaRPr lang="en-US" altLang="en-US" sz="2000" b="0" dirty="0">
              <a:solidFill>
                <a:prstClr val="black"/>
              </a:solidFill>
            </a:endParaRPr>
          </a:p>
          <a:p>
            <a:pPr marL="0" indent="0">
              <a:spcBef>
                <a:spcPts val="0"/>
              </a:spcBef>
            </a:pPr>
            <a:endParaRPr lang="en-US" altLang="en-US" sz="3200" b="0" dirty="0">
              <a:solidFill>
                <a:schemeClr val="tx1"/>
              </a:solidFill>
              <a:latin typeface="Arial" panose="020B0604020202020204" pitchFamily="34" charset="0"/>
            </a:endParaRPr>
          </a:p>
        </p:txBody>
      </p:sp>
      <p:sp>
        <p:nvSpPr>
          <p:cNvPr id="1699" name="Google Shape;1699;p148"/>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buClr>
                <a:srgbClr val="3F3F3F"/>
              </a:buClr>
              <a:buSzPts val="2400"/>
            </a:pPr>
            <a:r>
              <a:rPr lang="en-IN" dirty="0"/>
              <a:t>All the above options are true.</a:t>
            </a:r>
          </a:p>
        </p:txBody>
      </p:sp>
      <p:sp>
        <p:nvSpPr>
          <p:cNvPr id="1700" name="Google Shape;1700;p148"/>
          <p:cNvSpPr txBox="1">
            <a:spLocks noGrp="1"/>
          </p:cNvSpPr>
          <p:nvPr>
            <p:ph type="body" idx="3"/>
          </p:nvPr>
        </p:nvSpPr>
        <p:spPr>
          <a:xfrm>
            <a:off x="3662870" y="6760723"/>
            <a:ext cx="9022188" cy="619532"/>
          </a:xfrm>
          <a:prstGeom prst="rect">
            <a:avLst/>
          </a:prstGeom>
          <a:noFill/>
          <a:ln>
            <a:noFill/>
          </a:ln>
        </p:spPr>
        <p:txBody>
          <a:bodyPr spcFirstLastPara="1" wrap="square" lIns="91425" tIns="45700" rIns="91425" bIns="45700" anchor="ctr" anchorCtr="0">
            <a:noAutofit/>
          </a:bodyPr>
          <a:lstStyle/>
          <a:p>
            <a:pPr marL="304792" lvl="0" indent="-304792" algn="l" rtl="0">
              <a:lnSpc>
                <a:spcPct val="90000"/>
              </a:lnSpc>
              <a:spcBef>
                <a:spcPts val="1000"/>
              </a:spcBef>
              <a:spcAft>
                <a:spcPts val="0"/>
              </a:spcAft>
              <a:buSzPts val="2800"/>
              <a:buNone/>
            </a:pPr>
            <a:r>
              <a:rPr lang="en-US" sz="2200" dirty="0"/>
              <a:t>d. All the above</a:t>
            </a:r>
            <a:endParaRPr dirty="0"/>
          </a:p>
        </p:txBody>
      </p:sp>
      <p:sp>
        <p:nvSpPr>
          <p:cNvPr id="1701" name="Google Shape;1701;p148"/>
          <p:cNvSpPr txBox="1">
            <a:spLocks noGrp="1"/>
          </p:cNvSpPr>
          <p:nvPr>
            <p:ph type="body" idx="4"/>
          </p:nvPr>
        </p:nvSpPr>
        <p:spPr>
          <a:xfrm>
            <a:off x="476045" y="15504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dirty="0"/>
              <a:t>2</a:t>
            </a:r>
            <a:endParaRPr dirty="0"/>
          </a:p>
        </p:txBody>
      </p:sp>
      <p:sp>
        <p:nvSpPr>
          <p:cNvPr id="18" name="Text Placeholder 2">
            <a:extLst>
              <a:ext uri="{FF2B5EF4-FFF2-40B4-BE49-F238E27FC236}">
                <a16:creationId xmlns:a16="http://schemas.microsoft.com/office/drawing/2014/main" id="{A275AEDA-C340-45D9-807E-9E88F6B7D200}"/>
              </a:ext>
            </a:extLst>
          </p:cNvPr>
          <p:cNvSpPr txBox="1">
            <a:spLocks/>
          </p:cNvSpPr>
          <p:nvPr/>
        </p:nvSpPr>
        <p:spPr>
          <a:xfrm>
            <a:off x="2329744" y="2802666"/>
            <a:ext cx="11250640" cy="701711"/>
          </a:xfrm>
          <a:prstGeom prst="rect">
            <a:avLst/>
          </a:prstGeom>
          <a:noFill/>
          <a:ln>
            <a:noFill/>
          </a:ln>
        </p:spPr>
        <p:txBody>
          <a:bodyPr spcFirstLastPara="1" vert="horz" wrap="square" lIns="91425" tIns="45700" rIns="91425" bIns="45700" rtlCol="0" anchor="ctr" anchorCtr="0">
            <a:normAutofit/>
          </a:bodyPr>
          <a:lstStyle>
            <a:defPPr>
              <a:defRPr lang="en-US"/>
            </a:defPPr>
            <a:lvl1pPr marL="457200" lvl="0" indent="-228600" defTabSz="1219170">
              <a:lnSpc>
                <a:spcPct val="90000"/>
              </a:lnSpc>
              <a:spcBef>
                <a:spcPts val="1000"/>
              </a:spcBef>
              <a:spcAft>
                <a:spcPts val="0"/>
              </a:spcAft>
              <a:buSzPts val="2800"/>
              <a:buFont typeface="Arial" panose="020B0604020202020204" pitchFamily="34" charset="0"/>
              <a:buNone/>
              <a:defRPr sz="2000">
                <a:solidFill>
                  <a:srgbClr val="3F3F3F"/>
                </a:solidFill>
                <a:latin typeface="Open Sans ExtraBold"/>
                <a:ea typeface="Open Sans ExtraBold"/>
                <a:cs typeface="Open Sans ExtraBold"/>
              </a:defRPr>
            </a:lvl1pPr>
            <a:lvl2pPr marL="914400" lvl="1" indent="-381000" defTabSz="1219170">
              <a:lnSpc>
                <a:spcPct val="90000"/>
              </a:lnSpc>
              <a:spcBef>
                <a:spcPts val="500"/>
              </a:spcBef>
              <a:spcAft>
                <a:spcPts val="0"/>
              </a:spcAft>
              <a:buSzPts val="2400"/>
              <a:buFont typeface="Arial" panose="020B0604020202020204" pitchFamily="34" charset="0"/>
              <a:buChar char="•"/>
              <a:defRPr sz="3200"/>
            </a:lvl2pPr>
            <a:lvl3pPr marL="1371600" lvl="2" indent="-355600" defTabSz="1219170">
              <a:lnSpc>
                <a:spcPct val="90000"/>
              </a:lnSpc>
              <a:spcBef>
                <a:spcPts val="500"/>
              </a:spcBef>
              <a:spcAft>
                <a:spcPts val="0"/>
              </a:spcAft>
              <a:buSzPts val="2000"/>
              <a:buFont typeface="Arial" panose="020B0604020202020204" pitchFamily="34" charset="0"/>
              <a:buChar char="•"/>
              <a:defRPr sz="2667"/>
            </a:lvl3pPr>
            <a:lvl4pPr marL="1828800" lvl="3" indent="-342900" defTabSz="1219170">
              <a:lnSpc>
                <a:spcPct val="90000"/>
              </a:lnSpc>
              <a:spcBef>
                <a:spcPts val="500"/>
              </a:spcBef>
              <a:spcAft>
                <a:spcPts val="0"/>
              </a:spcAft>
              <a:buSzPts val="1800"/>
              <a:buFont typeface="Arial" panose="020B0604020202020204" pitchFamily="34" charset="0"/>
              <a:buChar char="•"/>
              <a:defRPr sz="2400"/>
            </a:lvl4pPr>
            <a:lvl5pPr marL="2286000" lvl="4" indent="-342900" defTabSz="1219170">
              <a:lnSpc>
                <a:spcPct val="90000"/>
              </a:lnSpc>
              <a:spcBef>
                <a:spcPts val="500"/>
              </a:spcBef>
              <a:spcAft>
                <a:spcPts val="0"/>
              </a:spcAft>
              <a:buSzPts val="1800"/>
              <a:buFont typeface="Arial" panose="020B0604020202020204" pitchFamily="34" charset="0"/>
              <a:buChar char="•"/>
              <a:defRPr sz="2400"/>
            </a:lvl5pPr>
            <a:lvl6pPr marL="2743200" lvl="5" indent="-342900" defTabSz="1219170">
              <a:lnSpc>
                <a:spcPct val="90000"/>
              </a:lnSpc>
              <a:spcBef>
                <a:spcPts val="500"/>
              </a:spcBef>
              <a:spcAft>
                <a:spcPts val="0"/>
              </a:spcAft>
              <a:buSzPts val="1800"/>
              <a:buFont typeface="Arial" panose="020B0604020202020204" pitchFamily="34" charset="0"/>
              <a:buChar char="•"/>
              <a:defRPr sz="2400"/>
            </a:lvl6pPr>
            <a:lvl7pPr marL="3200400" lvl="6" indent="-342900" defTabSz="1219170">
              <a:lnSpc>
                <a:spcPct val="90000"/>
              </a:lnSpc>
              <a:spcBef>
                <a:spcPts val="500"/>
              </a:spcBef>
              <a:spcAft>
                <a:spcPts val="0"/>
              </a:spcAft>
              <a:buSzPts val="1800"/>
              <a:buFont typeface="Arial" panose="020B0604020202020204" pitchFamily="34" charset="0"/>
              <a:buChar char="•"/>
              <a:defRPr sz="2400"/>
            </a:lvl7pPr>
            <a:lvl8pPr marL="3657600" lvl="7" indent="-342900" defTabSz="1219170">
              <a:lnSpc>
                <a:spcPct val="90000"/>
              </a:lnSpc>
              <a:spcBef>
                <a:spcPts val="500"/>
              </a:spcBef>
              <a:spcAft>
                <a:spcPts val="0"/>
              </a:spcAft>
              <a:buSzPts val="1800"/>
              <a:buFont typeface="Arial" panose="020B0604020202020204" pitchFamily="34" charset="0"/>
              <a:buChar char="•"/>
              <a:defRPr sz="2400"/>
            </a:lvl8pPr>
            <a:lvl9pPr marL="4114800" lvl="8" indent="-342900" defTabSz="1219170">
              <a:lnSpc>
                <a:spcPct val="90000"/>
              </a:lnSpc>
              <a:spcBef>
                <a:spcPts val="500"/>
              </a:spcBef>
              <a:spcAft>
                <a:spcPts val="0"/>
              </a:spcAft>
              <a:buSzPts val="1800"/>
              <a:buFont typeface="Arial" panose="020B0604020202020204" pitchFamily="34" charset="0"/>
              <a:buChar char="•"/>
              <a:defRPr sz="2400"/>
            </a:lvl9pPr>
          </a:lstStyle>
          <a:p>
            <a:r>
              <a:rPr lang="en-IN" dirty="0"/>
              <a:t>1 and 2</a:t>
            </a:r>
          </a:p>
        </p:txBody>
      </p:sp>
      <p:sp>
        <p:nvSpPr>
          <p:cNvPr id="19" name="Text Placeholder 4">
            <a:extLst>
              <a:ext uri="{FF2B5EF4-FFF2-40B4-BE49-F238E27FC236}">
                <a16:creationId xmlns:a16="http://schemas.microsoft.com/office/drawing/2014/main" id="{949FDE26-74F9-4A36-98B0-5352D3531749}"/>
              </a:ext>
            </a:extLst>
          </p:cNvPr>
          <p:cNvSpPr txBox="1">
            <a:spLocks/>
          </p:cNvSpPr>
          <p:nvPr/>
        </p:nvSpPr>
        <p:spPr>
          <a:xfrm>
            <a:off x="2329744" y="3585171"/>
            <a:ext cx="11250640" cy="701711"/>
          </a:xfrm>
          <a:prstGeom prst="rect">
            <a:avLst/>
          </a:prstGeom>
          <a:noFill/>
          <a:ln>
            <a:noFill/>
          </a:ln>
        </p:spPr>
        <p:txBody>
          <a:bodyPr spcFirstLastPara="1" vert="horz" wrap="square" lIns="91425" tIns="45700" rIns="91425" bIns="45700" rtlCol="0" anchor="ctr" anchorCtr="0">
            <a:normAutofit/>
          </a:bodyPr>
          <a:lstStyle>
            <a:defPPr>
              <a:defRPr lang="en-US"/>
            </a:defPPr>
            <a:lvl1pPr marL="457200" lvl="0" indent="-228600" defTabSz="1219170">
              <a:lnSpc>
                <a:spcPct val="90000"/>
              </a:lnSpc>
              <a:spcBef>
                <a:spcPts val="1000"/>
              </a:spcBef>
              <a:spcAft>
                <a:spcPts val="0"/>
              </a:spcAft>
              <a:buSzPts val="2800"/>
              <a:buFont typeface="Arial" panose="020B0604020202020204" pitchFamily="34" charset="0"/>
              <a:buNone/>
              <a:defRPr sz="2000">
                <a:solidFill>
                  <a:srgbClr val="3F3F3F"/>
                </a:solidFill>
                <a:latin typeface="Open Sans ExtraBold"/>
                <a:ea typeface="Open Sans ExtraBold"/>
                <a:cs typeface="Open Sans ExtraBold"/>
              </a:defRPr>
            </a:lvl1pPr>
            <a:lvl2pPr marL="914400" lvl="1" indent="-381000" defTabSz="1219170">
              <a:lnSpc>
                <a:spcPct val="90000"/>
              </a:lnSpc>
              <a:spcBef>
                <a:spcPts val="500"/>
              </a:spcBef>
              <a:spcAft>
                <a:spcPts val="0"/>
              </a:spcAft>
              <a:buSzPts val="2400"/>
              <a:buFont typeface="Arial" panose="020B0604020202020204" pitchFamily="34" charset="0"/>
              <a:buChar char="•"/>
              <a:defRPr sz="3200"/>
            </a:lvl2pPr>
            <a:lvl3pPr marL="1371600" lvl="2" indent="-355600" defTabSz="1219170">
              <a:lnSpc>
                <a:spcPct val="90000"/>
              </a:lnSpc>
              <a:spcBef>
                <a:spcPts val="500"/>
              </a:spcBef>
              <a:spcAft>
                <a:spcPts val="0"/>
              </a:spcAft>
              <a:buSzPts val="2000"/>
              <a:buFont typeface="Arial" panose="020B0604020202020204" pitchFamily="34" charset="0"/>
              <a:buChar char="•"/>
              <a:defRPr sz="2667"/>
            </a:lvl3pPr>
            <a:lvl4pPr marL="1828800" lvl="3" indent="-342900" defTabSz="1219170">
              <a:lnSpc>
                <a:spcPct val="90000"/>
              </a:lnSpc>
              <a:spcBef>
                <a:spcPts val="500"/>
              </a:spcBef>
              <a:spcAft>
                <a:spcPts val="0"/>
              </a:spcAft>
              <a:buSzPts val="1800"/>
              <a:buFont typeface="Arial" panose="020B0604020202020204" pitchFamily="34" charset="0"/>
              <a:buChar char="•"/>
              <a:defRPr sz="2400"/>
            </a:lvl4pPr>
            <a:lvl5pPr marL="2286000" lvl="4" indent="-342900" defTabSz="1219170">
              <a:lnSpc>
                <a:spcPct val="90000"/>
              </a:lnSpc>
              <a:spcBef>
                <a:spcPts val="500"/>
              </a:spcBef>
              <a:spcAft>
                <a:spcPts val="0"/>
              </a:spcAft>
              <a:buSzPts val="1800"/>
              <a:buFont typeface="Arial" panose="020B0604020202020204" pitchFamily="34" charset="0"/>
              <a:buChar char="•"/>
              <a:defRPr sz="2400"/>
            </a:lvl5pPr>
            <a:lvl6pPr marL="2743200" lvl="5" indent="-342900" defTabSz="1219170">
              <a:lnSpc>
                <a:spcPct val="90000"/>
              </a:lnSpc>
              <a:spcBef>
                <a:spcPts val="500"/>
              </a:spcBef>
              <a:spcAft>
                <a:spcPts val="0"/>
              </a:spcAft>
              <a:buSzPts val="1800"/>
              <a:buFont typeface="Arial" panose="020B0604020202020204" pitchFamily="34" charset="0"/>
              <a:buChar char="•"/>
              <a:defRPr sz="2400"/>
            </a:lvl6pPr>
            <a:lvl7pPr marL="3200400" lvl="6" indent="-342900" defTabSz="1219170">
              <a:lnSpc>
                <a:spcPct val="90000"/>
              </a:lnSpc>
              <a:spcBef>
                <a:spcPts val="500"/>
              </a:spcBef>
              <a:spcAft>
                <a:spcPts val="0"/>
              </a:spcAft>
              <a:buSzPts val="1800"/>
              <a:buFont typeface="Arial" panose="020B0604020202020204" pitchFamily="34" charset="0"/>
              <a:buChar char="•"/>
              <a:defRPr sz="2400"/>
            </a:lvl7pPr>
            <a:lvl8pPr marL="3657600" lvl="7" indent="-342900" defTabSz="1219170">
              <a:lnSpc>
                <a:spcPct val="90000"/>
              </a:lnSpc>
              <a:spcBef>
                <a:spcPts val="500"/>
              </a:spcBef>
              <a:spcAft>
                <a:spcPts val="0"/>
              </a:spcAft>
              <a:buSzPts val="1800"/>
              <a:buFont typeface="Arial" panose="020B0604020202020204" pitchFamily="34" charset="0"/>
              <a:buChar char="•"/>
              <a:defRPr sz="2400"/>
            </a:lvl8pPr>
            <a:lvl9pPr marL="4114800" lvl="8" indent="-342900" defTabSz="1219170">
              <a:lnSpc>
                <a:spcPct val="90000"/>
              </a:lnSpc>
              <a:spcBef>
                <a:spcPts val="500"/>
              </a:spcBef>
              <a:spcAft>
                <a:spcPts val="0"/>
              </a:spcAft>
              <a:buSzPts val="1800"/>
              <a:buFont typeface="Arial" panose="020B0604020202020204" pitchFamily="34" charset="0"/>
              <a:buChar char="•"/>
              <a:defRPr sz="2400"/>
            </a:lvl9pPr>
          </a:lstStyle>
          <a:p>
            <a:r>
              <a:rPr lang="en-IN" dirty="0"/>
              <a:t>1, 2, and 4</a:t>
            </a:r>
          </a:p>
        </p:txBody>
      </p:sp>
      <p:sp>
        <p:nvSpPr>
          <p:cNvPr id="20" name="Text Placeholder 6">
            <a:extLst>
              <a:ext uri="{FF2B5EF4-FFF2-40B4-BE49-F238E27FC236}">
                <a16:creationId xmlns:a16="http://schemas.microsoft.com/office/drawing/2014/main" id="{AB1DD441-C38E-4212-BD5F-F1DCAEE84606}"/>
              </a:ext>
            </a:extLst>
          </p:cNvPr>
          <p:cNvSpPr txBox="1">
            <a:spLocks/>
          </p:cNvSpPr>
          <p:nvPr/>
        </p:nvSpPr>
        <p:spPr>
          <a:xfrm>
            <a:off x="2329744" y="4348626"/>
            <a:ext cx="11250640" cy="701711"/>
          </a:xfrm>
          <a:prstGeom prst="rect">
            <a:avLst/>
          </a:prstGeom>
          <a:noFill/>
          <a:ln>
            <a:noFill/>
          </a:ln>
        </p:spPr>
        <p:txBody>
          <a:bodyPr spcFirstLastPara="1" vert="horz" wrap="square" lIns="91425" tIns="45700" rIns="91425" bIns="45700" rtlCol="0" anchor="ctr" anchorCtr="0">
            <a:normAutofit/>
          </a:bodyPr>
          <a:lstStyle>
            <a:lvl1pPr marL="457200" lvl="0" indent="-228600" algn="ctr" defTabSz="1219170" rtl="0" eaLnBrk="1" latinLnBrk="0" hangingPunct="1">
              <a:lnSpc>
                <a:spcPct val="90000"/>
              </a:lnSpc>
              <a:spcBef>
                <a:spcPts val="1000"/>
              </a:spcBef>
              <a:spcAft>
                <a:spcPts val="0"/>
              </a:spcAft>
              <a:buSzPts val="2800"/>
              <a:buFont typeface="Arial" panose="020B0604020202020204" pitchFamily="34" charset="0"/>
              <a:buNone/>
              <a:defRPr sz="2000" kern="1200">
                <a:solidFill>
                  <a:srgbClr val="3F3F3F"/>
                </a:solidFill>
                <a:latin typeface="Open Sans ExtraBold"/>
                <a:ea typeface="Open Sans ExtraBold"/>
                <a:cs typeface="Open Sans ExtraBold"/>
                <a:sym typeface="Open Sans ExtraBold"/>
              </a:defRPr>
            </a:lvl1pPr>
            <a:lvl2pPr marL="914400" lvl="1" indent="-381000" algn="l" defTabSz="1219170" rtl="0" eaLnBrk="1" latinLnBrk="0" hangingPunct="1">
              <a:lnSpc>
                <a:spcPct val="90000"/>
              </a:lnSpc>
              <a:spcBef>
                <a:spcPts val="500"/>
              </a:spcBef>
              <a:spcAft>
                <a:spcPts val="0"/>
              </a:spcAft>
              <a:buSzPts val="2400"/>
              <a:buFont typeface="Arial" panose="020B0604020202020204" pitchFamily="34" charset="0"/>
              <a:buChar char="•"/>
              <a:defRPr sz="3200" kern="1200">
                <a:solidFill>
                  <a:schemeClr val="tx1"/>
                </a:solidFill>
                <a:latin typeface="+mn-lt"/>
                <a:ea typeface="+mn-ea"/>
                <a:cs typeface="+mn-cs"/>
              </a:defRPr>
            </a:lvl2pPr>
            <a:lvl3pPr marL="1371600" lvl="2" indent="-355600" algn="l" defTabSz="1219170" rtl="0" eaLnBrk="1" latinLnBrk="0" hangingPunct="1">
              <a:lnSpc>
                <a:spcPct val="90000"/>
              </a:lnSpc>
              <a:spcBef>
                <a:spcPts val="500"/>
              </a:spcBef>
              <a:spcAft>
                <a:spcPts val="0"/>
              </a:spcAft>
              <a:buSzPts val="2000"/>
              <a:buFont typeface="Arial" panose="020B0604020202020204" pitchFamily="34" charset="0"/>
              <a:buChar char="•"/>
              <a:defRPr sz="2667" kern="1200">
                <a:solidFill>
                  <a:schemeClr val="tx1"/>
                </a:solidFill>
                <a:latin typeface="+mn-lt"/>
                <a:ea typeface="+mn-ea"/>
                <a:cs typeface="+mn-cs"/>
              </a:defRPr>
            </a:lvl3pPr>
            <a:lvl4pPr marL="1828800" lvl="3"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4pPr>
            <a:lvl5pPr marL="2286000" lvl="4"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5pPr>
            <a:lvl6pPr marL="2743200" lvl="5"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6pPr>
            <a:lvl7pPr marL="3200400" lvl="6"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7pPr>
            <a:lvl8pPr marL="3657600" lvl="7"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8pPr>
            <a:lvl9pPr marL="4114800" lvl="8"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9pPr>
          </a:lstStyle>
          <a:p>
            <a:pPr algn="l"/>
            <a:r>
              <a:rPr lang="en-IN" dirty="0"/>
              <a:t>1, 2, and 3</a:t>
            </a:r>
          </a:p>
        </p:txBody>
      </p:sp>
      <p:sp>
        <p:nvSpPr>
          <p:cNvPr id="21" name="Text Placeholder 8">
            <a:extLst>
              <a:ext uri="{FF2B5EF4-FFF2-40B4-BE49-F238E27FC236}">
                <a16:creationId xmlns:a16="http://schemas.microsoft.com/office/drawing/2014/main" id="{DB1E4E39-4861-4EA4-A79D-40EA0E58DE1C}"/>
              </a:ext>
            </a:extLst>
          </p:cNvPr>
          <p:cNvSpPr>
            <a:spLocks noGrp="1"/>
          </p:cNvSpPr>
          <p:nvPr>
            <p:ph type="body" idx="5"/>
          </p:nvPr>
        </p:nvSpPr>
        <p:spPr>
          <a:xfrm>
            <a:off x="2329744" y="5207331"/>
            <a:ext cx="11250640" cy="701711"/>
          </a:xfrm>
        </p:spPr>
        <p:txBody>
          <a:bodyPr/>
          <a:lstStyle/>
          <a:p>
            <a:r>
              <a:rPr lang="en-IN" dirty="0"/>
              <a:t>All the above</a:t>
            </a:r>
          </a:p>
        </p:txBody>
      </p:sp>
    </p:spTree>
    <p:extLst>
      <p:ext uri="{BB962C8B-B14F-4D97-AF65-F5344CB8AC3E}">
        <p14:creationId xmlns:p14="http://schemas.microsoft.com/office/powerpoint/2010/main" val="23274580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155"/>
          <p:cNvSpPr txBox="1">
            <a:spLocks noGrp="1"/>
          </p:cNvSpPr>
          <p:nvPr>
            <p:ph type="body" idx="1"/>
          </p:nvPr>
        </p:nvSpPr>
        <p:spPr>
          <a:xfrm>
            <a:off x="926745" y="2210097"/>
            <a:ext cx="12378900" cy="535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dirty="0"/>
              <a:t>Lesson-End Project</a:t>
            </a:r>
            <a:endParaRPr dirty="0"/>
          </a:p>
        </p:txBody>
      </p:sp>
      <p:sp>
        <p:nvSpPr>
          <p:cNvPr id="1776" name="Google Shape;1776;p155"/>
          <p:cNvSpPr txBox="1"/>
          <p:nvPr/>
        </p:nvSpPr>
        <p:spPr>
          <a:xfrm>
            <a:off x="926750" y="3610143"/>
            <a:ext cx="14218000" cy="4990500"/>
          </a:xfrm>
          <a:prstGeom prst="rect">
            <a:avLst/>
          </a:prstGeom>
          <a:noFill/>
          <a:ln>
            <a:noFill/>
          </a:ln>
        </p:spPr>
        <p:txBody>
          <a:bodyPr spcFirstLastPara="1" wrap="square" lIns="91425" tIns="45700" rIns="91425" bIns="45700" anchor="t" anchorCtr="0">
            <a:noAutofit/>
          </a:bodyPr>
          <a:lstStyle/>
          <a:p>
            <a:pPr lvl="0">
              <a:lnSpc>
                <a:spcPct val="107000"/>
              </a:lnSpc>
              <a:buClr>
                <a:srgbClr val="000000"/>
              </a:buClr>
              <a:buSzPts val="2200"/>
            </a:pPr>
            <a:r>
              <a:rPr lang="en-US" sz="2000" b="1" i="0" u="none" strike="noStrike" cap="none" dirty="0">
                <a:solidFill>
                  <a:srgbClr val="000000"/>
                </a:solidFill>
                <a:latin typeface="Open Sans" panose="020B0604020202020204"/>
                <a:ea typeface="Open Sans" panose="020B0604020202020204"/>
                <a:cs typeface="Open Sans" panose="020B0604020202020204"/>
                <a:sym typeface="Open Sans"/>
              </a:rPr>
              <a:t>Problem Statement</a:t>
            </a:r>
            <a:r>
              <a:rPr lang="en-US" sz="2000" b="1" dirty="0">
                <a:solidFill>
                  <a:srgbClr val="000000"/>
                </a:solidFill>
                <a:latin typeface="Open Sans" panose="020B0604020202020204"/>
                <a:ea typeface="Open Sans" panose="020B0604020202020204"/>
                <a:cs typeface="Open Sans" panose="020B0604020202020204"/>
                <a:sym typeface="Open Sans"/>
              </a:rPr>
              <a:t>: </a:t>
            </a:r>
            <a:r>
              <a:rPr lang="en-US" sz="2000" dirty="0">
                <a:solidFill>
                  <a:srgbClr val="000000"/>
                </a:solidFill>
                <a:latin typeface="Open Sans" panose="020B0604020202020204"/>
                <a:ea typeface="Open Sans" panose="020B0604020202020204"/>
                <a:cs typeface="Open Sans" panose="020B0604020202020204"/>
                <a:sym typeface="Open Sans"/>
              </a:rPr>
              <a:t>John Cancer Hospital (JCH) is a leading cancer hospital in USA. It specializes in preventing breast cancer.  Over the last few years, JCH has collected breast cancer data from patients who came for screening/treatment. However, this data has almost 30 attributes and is difficult to run and interpret the result. You as an ML expert, has to reduce the no. of attributes (Dimensionality Reduction) so that results are meaningful and accurate. </a:t>
            </a:r>
          </a:p>
          <a:p>
            <a:pPr lvl="0">
              <a:lnSpc>
                <a:spcPct val="107000"/>
              </a:lnSpc>
              <a:buClr>
                <a:srgbClr val="000000"/>
              </a:buClr>
              <a:buSzPts val="2200"/>
            </a:pPr>
            <a:endParaRPr sz="2000" b="0" i="0" u="none" strike="noStrike" cap="none" dirty="0">
              <a:solidFill>
                <a:srgbClr val="000000"/>
              </a:solidFill>
              <a:latin typeface="Open Sans" panose="020B0604020202020204"/>
              <a:ea typeface="Open Sans" panose="020B0604020202020204"/>
              <a:cs typeface="Open Sans" panose="020B0604020202020204"/>
              <a:sym typeface="Open Sans"/>
            </a:endParaRPr>
          </a:p>
          <a:p>
            <a:pPr lvl="0">
              <a:lnSpc>
                <a:spcPct val="107000"/>
              </a:lnSpc>
              <a:buClr>
                <a:srgbClr val="000000"/>
              </a:buClr>
              <a:buSzPts val="2200"/>
            </a:pPr>
            <a:r>
              <a:rPr lang="en-US" sz="2000" b="1" i="0" u="none" strike="noStrike" cap="none" dirty="0">
                <a:solidFill>
                  <a:srgbClr val="000000"/>
                </a:solidFill>
                <a:latin typeface="Open Sans" panose="020B0604020202020204"/>
                <a:ea typeface="Open Sans" panose="020B0604020202020204"/>
                <a:cs typeface="Open Sans" panose="020B0604020202020204"/>
                <a:sym typeface="Open Sans"/>
              </a:rPr>
              <a:t>Objective: </a:t>
            </a:r>
            <a:r>
              <a:rPr lang="en-US" sz="2000" dirty="0">
                <a:solidFill>
                  <a:srgbClr val="000000"/>
                </a:solidFill>
                <a:latin typeface="Open Sans" panose="020B0604020202020204"/>
                <a:ea typeface="Open Sans" panose="020B0604020202020204"/>
                <a:cs typeface="Open Sans" panose="020B0604020202020204"/>
                <a:sym typeface="Open Sans"/>
              </a:rPr>
              <a:t>Reduce the number of attributes/features in data to make the analysis of the results comprehensible to doctors.</a:t>
            </a:r>
          </a:p>
          <a:p>
            <a:pPr lvl="0">
              <a:lnSpc>
                <a:spcPct val="107000"/>
              </a:lnSpc>
              <a:buClr>
                <a:srgbClr val="000000"/>
              </a:buClr>
              <a:buSzPts val="2200"/>
            </a:pPr>
            <a:r>
              <a:rPr lang="en-US" sz="2000" b="1" dirty="0">
                <a:solidFill>
                  <a:srgbClr val="000000"/>
                </a:solidFill>
                <a:latin typeface="Open Sans" panose="020B0604020202020204"/>
                <a:ea typeface="Open Sans" panose="020B0604020202020204"/>
                <a:cs typeface="Open Sans" panose="020B0604020202020204"/>
                <a:sym typeface="Open Sans"/>
              </a:rPr>
              <a:t> </a:t>
            </a:r>
          </a:p>
          <a:p>
            <a:pPr lvl="0">
              <a:lnSpc>
                <a:spcPct val="107000"/>
              </a:lnSpc>
              <a:buClr>
                <a:srgbClr val="000000"/>
              </a:buClr>
              <a:buSzPts val="2200"/>
            </a:pPr>
            <a:r>
              <a:rPr lang="en-US" sz="2000" b="1" i="0" u="none" strike="noStrike" cap="none" dirty="0">
                <a:solidFill>
                  <a:schemeClr val="dk1"/>
                </a:solidFill>
                <a:latin typeface="Open Sans" panose="020B0604020202020204"/>
                <a:ea typeface="Open Sans" panose="020B0604020202020204"/>
                <a:cs typeface="Open Sans" panose="020B0604020202020204"/>
                <a:sym typeface="Open Sans"/>
              </a:rPr>
              <a:t>Access:</a:t>
            </a:r>
            <a:r>
              <a:rPr lang="en-US" sz="2000" b="0" i="0" u="none" strike="noStrike" cap="none" dirty="0">
                <a:solidFill>
                  <a:schemeClr val="dk1"/>
                </a:solidFill>
                <a:latin typeface="Open Sans" panose="020B0604020202020204"/>
                <a:ea typeface="Open Sans" panose="020B0604020202020204"/>
                <a:cs typeface="Open Sans" panose="020B0604020202020204"/>
                <a:sym typeface="Open Sans"/>
              </a:rPr>
              <a:t> Click the </a:t>
            </a:r>
            <a:r>
              <a:rPr lang="en-US" sz="2000" i="0" u="none" strike="noStrike" cap="none" dirty="0">
                <a:solidFill>
                  <a:schemeClr val="dk1"/>
                </a:solidFill>
                <a:latin typeface="Open Sans" panose="020B0604020202020204"/>
                <a:ea typeface="Open Sans" panose="020B0604020202020204"/>
                <a:cs typeface="Open Sans" panose="020B0604020202020204"/>
                <a:sym typeface="Open Sans"/>
              </a:rPr>
              <a:t>Labs</a:t>
            </a:r>
            <a:r>
              <a:rPr lang="en-US" sz="2000" b="0" i="0" u="none" strike="noStrike" cap="none" dirty="0">
                <a:solidFill>
                  <a:schemeClr val="dk1"/>
                </a:solidFill>
                <a:latin typeface="Open Sans" panose="020B0604020202020204"/>
                <a:ea typeface="Open Sans" panose="020B0604020202020204"/>
                <a:cs typeface="Open Sans" panose="020B0604020202020204"/>
                <a:sym typeface="Open Sans"/>
              </a:rPr>
              <a:t> tab in the left side panel of the LMS. Copy or note the username and password that </a:t>
            </a:r>
            <a:r>
              <a:rPr lang="en-US" sz="2000" dirty="0">
                <a:solidFill>
                  <a:schemeClr val="dk1"/>
                </a:solidFill>
                <a:latin typeface="Open Sans" panose="020B0604020202020204"/>
                <a:ea typeface="Open Sans" panose="020B0604020202020204"/>
                <a:cs typeface="Open Sans" panose="020B0604020202020204"/>
                <a:sym typeface="Open Sans"/>
              </a:rPr>
              <a:t>are</a:t>
            </a:r>
            <a:r>
              <a:rPr lang="en-US" sz="2000" b="0" i="0" u="none" strike="noStrike" cap="none" dirty="0">
                <a:solidFill>
                  <a:schemeClr val="dk1"/>
                </a:solidFill>
                <a:latin typeface="Open Sans" panose="020B0604020202020204"/>
                <a:ea typeface="Open Sans" panose="020B0604020202020204"/>
                <a:cs typeface="Open Sans" panose="020B0604020202020204"/>
                <a:sym typeface="Open Sans"/>
              </a:rPr>
              <a:t> generated. Click the </a:t>
            </a:r>
            <a:r>
              <a:rPr lang="en-US" sz="2000" i="0" u="none" strike="noStrike" cap="none" dirty="0">
                <a:solidFill>
                  <a:schemeClr val="dk1"/>
                </a:solidFill>
                <a:latin typeface="Open Sans" panose="020B0604020202020204"/>
                <a:ea typeface="Open Sans" panose="020B0604020202020204"/>
                <a:cs typeface="Open Sans" panose="020B0604020202020204"/>
                <a:sym typeface="Open Sans"/>
              </a:rPr>
              <a:t>Launch Lab </a:t>
            </a:r>
            <a:r>
              <a:rPr lang="en-US" sz="2000" b="0" i="0" u="none" strike="noStrike" cap="none" dirty="0">
                <a:solidFill>
                  <a:schemeClr val="dk1"/>
                </a:solidFill>
                <a:latin typeface="Open Sans" panose="020B0604020202020204"/>
                <a:ea typeface="Open Sans" panose="020B0604020202020204"/>
                <a:cs typeface="Open Sans" panose="020B0604020202020204"/>
                <a:sym typeface="Open Sans"/>
              </a:rPr>
              <a:t>button. On the page that appears, enter the username and password in the respective fields and click </a:t>
            </a:r>
            <a:r>
              <a:rPr lang="en-US" sz="2000" i="0" u="none" strike="noStrike" cap="none" dirty="0">
                <a:solidFill>
                  <a:schemeClr val="dk1"/>
                </a:solidFill>
                <a:latin typeface="Open Sans" panose="020B0604020202020204"/>
                <a:ea typeface="Open Sans" panose="020B0604020202020204"/>
                <a:cs typeface="Open Sans" panose="020B0604020202020204"/>
                <a:sym typeface="Open Sans"/>
              </a:rPr>
              <a:t>Login.</a:t>
            </a:r>
            <a:endParaRPr sz="2000" i="0" u="none" strike="noStrike" cap="none" dirty="0">
              <a:solidFill>
                <a:srgbClr val="0F547B"/>
              </a:solidFill>
              <a:latin typeface="Open Sans" panose="020B0604020202020204"/>
              <a:ea typeface="Open Sans SemiBold"/>
              <a:cs typeface="Open Sans SemiBold"/>
              <a:sym typeface="Open Sans SemiBold"/>
            </a:endParaRPr>
          </a:p>
          <a:p>
            <a:pPr marL="0" marR="0" lvl="0" indent="0" algn="l" rtl="0">
              <a:lnSpc>
                <a:spcPct val="90000"/>
              </a:lnSpc>
              <a:spcBef>
                <a:spcPts val="0"/>
              </a:spcBef>
              <a:spcAft>
                <a:spcPts val="0"/>
              </a:spcAft>
              <a:buClr>
                <a:srgbClr val="0F547B"/>
              </a:buClr>
              <a:buSzPts val="700"/>
              <a:buFont typeface="Arial"/>
              <a:buNone/>
            </a:pPr>
            <a:endParaRPr sz="2200" b="1" i="0" u="none" strike="noStrike" cap="none" dirty="0">
              <a:solidFill>
                <a:schemeClr val="dk1"/>
              </a:solidFill>
              <a:latin typeface="Open Sans"/>
              <a:ea typeface="Open Sans"/>
              <a:cs typeface="Open Sans"/>
              <a:sym typeface="Open Sans"/>
            </a:endParaRPr>
          </a:p>
          <a:p>
            <a:pPr marL="0" marR="0" lvl="0" indent="0" algn="l" rtl="0">
              <a:lnSpc>
                <a:spcPct val="107000"/>
              </a:lnSpc>
              <a:spcBef>
                <a:spcPts val="800"/>
              </a:spcBef>
              <a:spcAft>
                <a:spcPts val="0"/>
              </a:spcAft>
              <a:buClr>
                <a:srgbClr val="000000"/>
              </a:buClr>
              <a:buSzPts val="2200"/>
              <a:buFont typeface="Arial"/>
              <a:buNone/>
            </a:pPr>
            <a:endParaRPr sz="2200" b="0" i="0" u="none" strike="noStrike" cap="none" dirty="0">
              <a:solidFill>
                <a:srgbClr val="000000"/>
              </a:solidFill>
              <a:latin typeface="Open Sans"/>
              <a:ea typeface="Open Sans"/>
              <a:cs typeface="Open Sans"/>
              <a:sym typeface="Open Sans"/>
            </a:endParaRPr>
          </a:p>
          <a:p>
            <a:pPr marL="0" marR="0" lvl="0" indent="0" algn="l" rtl="0">
              <a:lnSpc>
                <a:spcPct val="107000"/>
              </a:lnSpc>
              <a:spcBef>
                <a:spcPts val="800"/>
              </a:spcBef>
              <a:spcAft>
                <a:spcPts val="0"/>
              </a:spcAft>
              <a:buClr>
                <a:srgbClr val="000000"/>
              </a:buClr>
              <a:buSzPts val="2200"/>
              <a:buFont typeface="Arial"/>
              <a:buNone/>
            </a:pPr>
            <a:endParaRPr sz="2200" b="0" i="0" u="none" strike="noStrike" cap="none" dirty="0">
              <a:solidFill>
                <a:srgbClr val="000000"/>
              </a:solidFill>
              <a:latin typeface="Open Sans"/>
              <a:ea typeface="Open Sans"/>
              <a:cs typeface="Open Sans"/>
              <a:sym typeface="Open Sans"/>
            </a:endParaRPr>
          </a:p>
        </p:txBody>
      </p:sp>
      <p:sp>
        <p:nvSpPr>
          <p:cNvPr id="1777" name="Google Shape;1777;p155"/>
          <p:cNvSpPr txBox="1"/>
          <p:nvPr/>
        </p:nvSpPr>
        <p:spPr>
          <a:xfrm>
            <a:off x="12496932" y="2298747"/>
            <a:ext cx="3484800" cy="358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20 mins.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781"/>
        <p:cNvGrpSpPr/>
        <p:nvPr/>
      </p:nvGrpSpPr>
      <p:grpSpPr>
        <a:xfrm>
          <a:off x="0" y="0"/>
          <a:ext cx="0" cy="0"/>
          <a:chOff x="0" y="0"/>
          <a:chExt cx="0" cy="0"/>
        </a:xfrm>
      </p:grpSpPr>
      <p:sp>
        <p:nvSpPr>
          <p:cNvPr id="2" name="Google Shape;28;p2">
            <a:extLst>
              <a:ext uri="{FF2B5EF4-FFF2-40B4-BE49-F238E27FC236}">
                <a16:creationId xmlns:a16="http://schemas.microsoft.com/office/drawing/2014/main" id="{5B547F5B-83F3-4DE8-8F2C-892303875D0C}"/>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6190EF8-37EA-413E-AA93-FDDC30B69DE6}"/>
              </a:ext>
            </a:extLst>
          </p:cNvPr>
          <p:cNvGraphicFramePr>
            <a:graphicFrameLocks noGrp="1"/>
          </p:cNvGraphicFramePr>
          <p:nvPr>
            <p:extLst>
              <p:ext uri="{D42A27DB-BD31-4B8C-83A1-F6EECF244321}">
                <p14:modId xmlns:p14="http://schemas.microsoft.com/office/powerpoint/2010/main" val="1015851946"/>
              </p:ext>
            </p:extLst>
          </p:nvPr>
        </p:nvGraphicFramePr>
        <p:xfrm>
          <a:off x="2151529" y="3406587"/>
          <a:ext cx="12257462" cy="3122532"/>
        </p:xfrm>
        <a:graphic>
          <a:graphicData uri="http://schemas.openxmlformats.org/drawingml/2006/table">
            <a:tbl>
              <a:tblPr firstRow="1" bandRow="1">
                <a:tableStyleId>{616DA210-FB5B-4158-B5E0-FEB733F419BA}</a:tableStyleId>
              </a:tblPr>
              <a:tblGrid>
                <a:gridCol w="1900518">
                  <a:extLst>
                    <a:ext uri="{9D8B030D-6E8A-4147-A177-3AD203B41FA5}">
                      <a16:colId xmlns:a16="http://schemas.microsoft.com/office/drawing/2014/main" val="711760930"/>
                    </a:ext>
                  </a:extLst>
                </a:gridCol>
                <a:gridCol w="1601614">
                  <a:extLst>
                    <a:ext uri="{9D8B030D-6E8A-4147-A177-3AD203B41FA5}">
                      <a16:colId xmlns:a16="http://schemas.microsoft.com/office/drawing/2014/main" val="3872443615"/>
                    </a:ext>
                  </a:extLst>
                </a:gridCol>
                <a:gridCol w="1751066">
                  <a:extLst>
                    <a:ext uri="{9D8B030D-6E8A-4147-A177-3AD203B41FA5}">
                      <a16:colId xmlns:a16="http://schemas.microsoft.com/office/drawing/2014/main" val="4167884940"/>
                    </a:ext>
                  </a:extLst>
                </a:gridCol>
                <a:gridCol w="1751066">
                  <a:extLst>
                    <a:ext uri="{9D8B030D-6E8A-4147-A177-3AD203B41FA5}">
                      <a16:colId xmlns:a16="http://schemas.microsoft.com/office/drawing/2014/main" val="3736565145"/>
                    </a:ext>
                  </a:extLst>
                </a:gridCol>
                <a:gridCol w="1751066">
                  <a:extLst>
                    <a:ext uri="{9D8B030D-6E8A-4147-A177-3AD203B41FA5}">
                      <a16:colId xmlns:a16="http://schemas.microsoft.com/office/drawing/2014/main" val="2721374944"/>
                    </a:ext>
                  </a:extLst>
                </a:gridCol>
                <a:gridCol w="1751066">
                  <a:extLst>
                    <a:ext uri="{9D8B030D-6E8A-4147-A177-3AD203B41FA5}">
                      <a16:colId xmlns:a16="http://schemas.microsoft.com/office/drawing/2014/main" val="807605355"/>
                    </a:ext>
                  </a:extLst>
                </a:gridCol>
                <a:gridCol w="1751066">
                  <a:extLst>
                    <a:ext uri="{9D8B030D-6E8A-4147-A177-3AD203B41FA5}">
                      <a16:colId xmlns:a16="http://schemas.microsoft.com/office/drawing/2014/main" val="2406971799"/>
                    </a:ext>
                  </a:extLst>
                </a:gridCol>
              </a:tblGrid>
              <a:tr h="446076">
                <a:tc>
                  <a:txBody>
                    <a:bodyPr/>
                    <a:lstStyle/>
                    <a:p>
                      <a:pPr algn="ctr"/>
                      <a:r>
                        <a:rPr lang="en-IN" sz="2200" dirty="0"/>
                        <a:t>Temperature</a:t>
                      </a:r>
                    </a:p>
                  </a:txBody>
                  <a:tcPr marL="161148" marR="161148" marT="55034" marB="55034" anchor="ctr"/>
                </a:tc>
                <a:tc>
                  <a:txBody>
                    <a:bodyPr/>
                    <a:lstStyle/>
                    <a:p>
                      <a:pPr algn="ctr"/>
                      <a:r>
                        <a:rPr lang="en-IN" sz="2200" dirty="0"/>
                        <a:t>Time</a:t>
                      </a:r>
                    </a:p>
                  </a:txBody>
                  <a:tcPr marL="161148" marR="161148" marT="55034" marB="55034" anchor="ctr"/>
                </a:tc>
                <a:tc>
                  <a:txBody>
                    <a:bodyPr/>
                    <a:lstStyle/>
                    <a:p>
                      <a:pPr algn="ctr"/>
                      <a:r>
                        <a:rPr lang="en-IN" sz="2200" dirty="0"/>
                        <a:t>Weight</a:t>
                      </a:r>
                    </a:p>
                  </a:txBody>
                  <a:tcPr marL="161148" marR="161148" marT="55034" marB="55034" anchor="ctr"/>
                </a:tc>
                <a:tc>
                  <a:txBody>
                    <a:bodyPr/>
                    <a:lstStyle/>
                    <a:p>
                      <a:pPr algn="ctr"/>
                      <a:r>
                        <a:rPr lang="en-IN" sz="2200" dirty="0"/>
                        <a:t>Location</a:t>
                      </a:r>
                    </a:p>
                  </a:txBody>
                  <a:tcPr marL="161148" marR="161148" marT="55034" marB="55034" anchor="ctr"/>
                </a:tc>
                <a:tc>
                  <a:txBody>
                    <a:bodyPr/>
                    <a:lstStyle/>
                    <a:p>
                      <a:pPr algn="ctr"/>
                      <a:r>
                        <a:rPr lang="en-IN" sz="2200" dirty="0"/>
                        <a:t>Weekday</a:t>
                      </a:r>
                    </a:p>
                  </a:txBody>
                  <a:tcPr marL="161148" marR="161148" marT="55034" marB="55034" anchor="ctr"/>
                </a:tc>
                <a:tc>
                  <a:txBody>
                    <a:bodyPr/>
                    <a:lstStyle/>
                    <a:p>
                      <a:pPr algn="ctr"/>
                      <a:r>
                        <a:rPr lang="en-IN" sz="2200" dirty="0"/>
                        <a:t>Weekend</a:t>
                      </a:r>
                    </a:p>
                  </a:txBody>
                  <a:tcPr marL="161148" marR="161148" marT="55034" marB="55034" anchor="ctr"/>
                </a:tc>
                <a:tc>
                  <a:txBody>
                    <a:bodyPr/>
                    <a:lstStyle/>
                    <a:p>
                      <a:pPr algn="ctr"/>
                      <a:r>
                        <a:rPr lang="en-IN" sz="2200" dirty="0"/>
                        <a:t>Sales</a:t>
                      </a:r>
                    </a:p>
                  </a:txBody>
                  <a:tcPr marL="161148" marR="161148" marT="55034" marB="55034" anchor="ctr"/>
                </a:tc>
                <a:extLst>
                  <a:ext uri="{0D108BD9-81ED-4DB2-BD59-A6C34878D82A}">
                    <a16:rowId xmlns:a16="http://schemas.microsoft.com/office/drawing/2014/main" val="2754251220"/>
                  </a:ext>
                </a:extLst>
              </a:tr>
              <a:tr h="446076">
                <a:tc>
                  <a:txBody>
                    <a:bodyPr/>
                    <a:lstStyle/>
                    <a:p>
                      <a:pPr algn="ctr"/>
                      <a:r>
                        <a:rPr lang="en-IN" sz="2200" dirty="0"/>
                        <a:t>…</a:t>
                      </a:r>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dirty="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dirty="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lang="en-IN" sz="2200" dirty="0"/>
                        <a:t>…</a:t>
                      </a:r>
                    </a:p>
                  </a:txBody>
                  <a:tcPr marL="161148" marR="161148" marT="55034" marB="55034" anchor="ctr"/>
                </a:tc>
                <a:extLst>
                  <a:ext uri="{0D108BD9-81ED-4DB2-BD59-A6C34878D82A}">
                    <a16:rowId xmlns:a16="http://schemas.microsoft.com/office/drawing/2014/main" val="1798989266"/>
                  </a:ext>
                </a:extLst>
              </a:tr>
              <a:tr h="446076">
                <a:tc>
                  <a:txBody>
                    <a:bodyPr/>
                    <a:lstStyle/>
                    <a:p>
                      <a:pPr algn="ctr"/>
                      <a:r>
                        <a:rPr lang="en-IN" sz="2200" dirty="0"/>
                        <a:t>…</a:t>
                      </a:r>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dirty="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lang="en-IN" sz="2200" dirty="0"/>
                        <a:t>…</a:t>
                      </a:r>
                    </a:p>
                  </a:txBody>
                  <a:tcPr marL="161148" marR="161148" marT="55034" marB="55034" anchor="ctr"/>
                </a:tc>
                <a:extLst>
                  <a:ext uri="{0D108BD9-81ED-4DB2-BD59-A6C34878D82A}">
                    <a16:rowId xmlns:a16="http://schemas.microsoft.com/office/drawing/2014/main" val="2323243729"/>
                  </a:ext>
                </a:extLst>
              </a:tr>
              <a:tr h="446076">
                <a:tc>
                  <a:txBody>
                    <a:bodyPr/>
                    <a:lstStyle/>
                    <a:p>
                      <a:pPr algn="ctr"/>
                      <a:r>
                        <a:rPr lang="en-IN" sz="2200" dirty="0"/>
                        <a:t>…</a:t>
                      </a:r>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dirty="0"/>
                    </a:p>
                  </a:txBody>
                  <a:tcPr marL="161148" marR="161148" marT="55034" marB="55034" anchor="ctr"/>
                </a:tc>
                <a:tc>
                  <a:txBody>
                    <a:bodyPr/>
                    <a:lstStyle/>
                    <a:p>
                      <a:pPr algn="ctr"/>
                      <a:r>
                        <a:rPr lang="en-IN" sz="2200" dirty="0"/>
                        <a:t>..</a:t>
                      </a:r>
                    </a:p>
                  </a:txBody>
                  <a:tcPr marL="161148" marR="161148" marT="55034" marB="55034" anchor="ctr"/>
                </a:tc>
                <a:extLst>
                  <a:ext uri="{0D108BD9-81ED-4DB2-BD59-A6C34878D82A}">
                    <a16:rowId xmlns:a16="http://schemas.microsoft.com/office/drawing/2014/main" val="2162200107"/>
                  </a:ext>
                </a:extLst>
              </a:tr>
              <a:tr h="446076">
                <a:tc>
                  <a:txBody>
                    <a:bodyPr/>
                    <a:lstStyle/>
                    <a:p>
                      <a:pPr algn="ctr"/>
                      <a:r>
                        <a:rPr lang="en-IN" sz="2200" dirty="0"/>
                        <a:t>…</a:t>
                      </a:r>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lang="en-IN" sz="2200" dirty="0"/>
                        <a:t>..</a:t>
                      </a:r>
                    </a:p>
                  </a:txBody>
                  <a:tcPr marL="161148" marR="161148" marT="55034" marB="55034" anchor="ctr"/>
                </a:tc>
                <a:extLst>
                  <a:ext uri="{0D108BD9-81ED-4DB2-BD59-A6C34878D82A}">
                    <a16:rowId xmlns:a16="http://schemas.microsoft.com/office/drawing/2014/main" val="2347190298"/>
                  </a:ext>
                </a:extLst>
              </a:tr>
              <a:tr h="446076">
                <a:tc>
                  <a:txBody>
                    <a:bodyPr/>
                    <a:lstStyle/>
                    <a:p>
                      <a:pPr algn="ctr"/>
                      <a:r>
                        <a:rPr lang="en-IN" sz="2200" dirty="0"/>
                        <a:t>…</a:t>
                      </a:r>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dirty="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lang="en-IN" sz="2200" dirty="0"/>
                        <a:t>…</a:t>
                      </a:r>
                    </a:p>
                  </a:txBody>
                  <a:tcPr marL="161148" marR="161148" marT="55034" marB="55034" anchor="ctr"/>
                </a:tc>
                <a:extLst>
                  <a:ext uri="{0D108BD9-81ED-4DB2-BD59-A6C34878D82A}">
                    <a16:rowId xmlns:a16="http://schemas.microsoft.com/office/drawing/2014/main" val="2193329015"/>
                  </a:ext>
                </a:extLst>
              </a:tr>
              <a:tr h="446076">
                <a:tc>
                  <a:txBody>
                    <a:bodyPr/>
                    <a:lstStyle/>
                    <a:p>
                      <a:pPr algn="ctr"/>
                      <a:r>
                        <a:rPr lang="en-IN" sz="2200" dirty="0"/>
                        <a:t>…</a:t>
                      </a:r>
                    </a:p>
                  </a:txBody>
                  <a:tcPr marL="161148" marR="161148" marT="55034" marB="55034" anchor="ctr"/>
                </a:tc>
                <a:tc>
                  <a:txBody>
                    <a:bodyPr/>
                    <a:lstStyle/>
                    <a:p>
                      <a:pPr algn="ctr"/>
                      <a:r>
                        <a:rPr kumimoji="0" lang="en-IN" sz="22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lang="en-IN" sz="2200" dirty="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a:p>
                  </a:txBody>
                  <a:tcPr marL="161148" marR="161148" marT="55034" marB="55034" anchor="ctr"/>
                </a:tc>
                <a:tc>
                  <a:txBody>
                    <a:bodyPr/>
                    <a:lstStyle/>
                    <a:p>
                      <a:pPr algn="ctr"/>
                      <a:r>
                        <a:rPr kumimoji="0" lang="en-IN" sz="2200" b="0" i="0" u="none" strike="noStrike" kern="1200" cap="none" spc="0" normalizeH="0" baseline="0" noProof="0">
                          <a:ln>
                            <a:noFill/>
                          </a:ln>
                          <a:solidFill>
                            <a:prstClr val="black"/>
                          </a:solidFill>
                          <a:effectLst/>
                          <a:uLnTx/>
                          <a:uFillTx/>
                          <a:latin typeface="Calibri" panose="020F0502020204030204"/>
                          <a:ea typeface="+mn-ea"/>
                          <a:cs typeface="+mn-cs"/>
                        </a:rPr>
                        <a:t>…</a:t>
                      </a:r>
                      <a:endParaRPr lang="en-IN" sz="2200" dirty="0"/>
                    </a:p>
                  </a:txBody>
                  <a:tcPr marL="161148" marR="161148" marT="55034" marB="55034" anchor="ctr"/>
                </a:tc>
                <a:tc>
                  <a:txBody>
                    <a:bodyPr/>
                    <a:lstStyle/>
                    <a:p>
                      <a:pPr algn="ctr"/>
                      <a:r>
                        <a:rPr kumimoji="0" lang="en-IN" sz="2200" b="0" i="0" u="none" strike="noStrike" kern="1200" cap="none" spc="0" normalizeH="0" baseline="0" noProof="0" dirty="0">
                          <a:ln>
                            <a:noFill/>
                          </a:ln>
                          <a:solidFill>
                            <a:prstClr val="black"/>
                          </a:solidFill>
                          <a:effectLst/>
                          <a:uLnTx/>
                          <a:uFillTx/>
                          <a:latin typeface="Calibri" panose="020F0502020204030204"/>
                          <a:ea typeface="+mn-ea"/>
                          <a:cs typeface="+mn-cs"/>
                        </a:rPr>
                        <a:t>…</a:t>
                      </a:r>
                      <a:endParaRPr lang="en-IN" sz="2200" dirty="0"/>
                    </a:p>
                  </a:txBody>
                  <a:tcPr marL="161148" marR="161148" marT="55034" marB="55034" anchor="ctr"/>
                </a:tc>
                <a:tc>
                  <a:txBody>
                    <a:bodyPr/>
                    <a:lstStyle/>
                    <a:p>
                      <a:pPr algn="ctr"/>
                      <a:r>
                        <a:rPr lang="en-IN" sz="2200" dirty="0"/>
                        <a:t>…</a:t>
                      </a:r>
                    </a:p>
                  </a:txBody>
                  <a:tcPr marL="161148" marR="161148" marT="55034" marB="55034" anchor="ctr"/>
                </a:tc>
                <a:extLst>
                  <a:ext uri="{0D108BD9-81ED-4DB2-BD59-A6C34878D82A}">
                    <a16:rowId xmlns:a16="http://schemas.microsoft.com/office/drawing/2014/main" val="3295335972"/>
                  </a:ext>
                </a:extLst>
              </a:tr>
            </a:tbl>
          </a:graphicData>
        </a:graphic>
      </p:graphicFrame>
      <p:sp>
        <p:nvSpPr>
          <p:cNvPr id="5" name="Shape 372">
            <a:extLst>
              <a:ext uri="{FF2B5EF4-FFF2-40B4-BE49-F238E27FC236}">
                <a16:creationId xmlns:a16="http://schemas.microsoft.com/office/drawing/2014/main" id="{F692BB6D-5FB0-4036-B980-2F8ACB012951}"/>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Proble</a:t>
            </a:r>
            <a:r>
              <a:rPr lang="en-US" dirty="0">
                <a:solidFill>
                  <a:schemeClr val="tx1">
                    <a:lumMod val="75000"/>
                    <a:lumOff val="25000"/>
                  </a:schemeClr>
                </a:solidFill>
              </a:rPr>
              <a:t>m Statement</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6" name="Shape 375">
            <a:extLst>
              <a:ext uri="{FF2B5EF4-FFF2-40B4-BE49-F238E27FC236}">
                <a16:creationId xmlns:a16="http://schemas.microsoft.com/office/drawing/2014/main" id="{3833FFDD-2DC7-4925-A8AC-E36CAB9BC4B0}"/>
              </a:ext>
            </a:extLst>
          </p:cNvPr>
          <p:cNvPicPr preferRelativeResize="0"/>
          <p:nvPr/>
        </p:nvPicPr>
        <p:blipFill rotWithShape="1">
          <a:blip r:embed="rId3">
            <a:alphaModFix/>
          </a:blip>
          <a:srcRect/>
          <a:stretch/>
        </p:blipFill>
        <p:spPr>
          <a:xfrm>
            <a:off x="6364459" y="829986"/>
            <a:ext cx="3641112" cy="253919"/>
          </a:xfrm>
          <a:prstGeom prst="rect">
            <a:avLst/>
          </a:prstGeom>
          <a:noFill/>
          <a:ln>
            <a:noFill/>
          </a:ln>
        </p:spPr>
      </p:pic>
      <p:sp>
        <p:nvSpPr>
          <p:cNvPr id="7" name="Rectangle: Rounded Corners 6">
            <a:extLst>
              <a:ext uri="{FF2B5EF4-FFF2-40B4-BE49-F238E27FC236}">
                <a16:creationId xmlns:a16="http://schemas.microsoft.com/office/drawing/2014/main" id="{C0997315-27E0-46DA-8D69-B5432092B38B}"/>
              </a:ext>
            </a:extLst>
          </p:cNvPr>
          <p:cNvSpPr/>
          <p:nvPr/>
        </p:nvSpPr>
        <p:spPr>
          <a:xfrm>
            <a:off x="2690955" y="1830840"/>
            <a:ext cx="11178610" cy="828812"/>
          </a:xfrm>
          <a:prstGeom prst="roundRect">
            <a:avLst/>
          </a:prstGeom>
          <a:noFill/>
          <a:ln w="28575">
            <a:solidFill>
              <a:srgbClr val="5D9CD5"/>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rgbClr val="262626"/>
                </a:solidFill>
                <a:latin typeface="Open Sans"/>
              </a:rPr>
              <a:t>Given a multidimension dataset, extract information based on interrelations among variables.</a:t>
            </a:r>
          </a:p>
        </p:txBody>
      </p:sp>
    </p:spTree>
    <p:extLst>
      <p:ext uri="{BB962C8B-B14F-4D97-AF65-F5344CB8AC3E}">
        <p14:creationId xmlns:p14="http://schemas.microsoft.com/office/powerpoint/2010/main" val="3834126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4232A0D0-BDFA-4A22-BB99-32D80F01E542}"/>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Probable Solutions</a:t>
            </a:r>
          </a:p>
        </p:txBody>
      </p:sp>
      <p:pic>
        <p:nvPicPr>
          <p:cNvPr id="4" name="Shape 375">
            <a:extLst>
              <a:ext uri="{FF2B5EF4-FFF2-40B4-BE49-F238E27FC236}">
                <a16:creationId xmlns:a16="http://schemas.microsoft.com/office/drawing/2014/main" id="{0557C164-34A9-43E0-A745-08E56FC68266}"/>
              </a:ext>
            </a:extLst>
          </p:cNvPr>
          <p:cNvPicPr preferRelativeResize="0"/>
          <p:nvPr/>
        </p:nvPicPr>
        <p:blipFill rotWithShape="1">
          <a:blip r:embed="rId3">
            <a:alphaModFix/>
          </a:blip>
          <a:srcRect/>
          <a:stretch/>
        </p:blipFill>
        <p:spPr>
          <a:xfrm>
            <a:off x="6364459" y="829986"/>
            <a:ext cx="3641112" cy="253919"/>
          </a:xfrm>
          <a:prstGeom prst="rect">
            <a:avLst/>
          </a:prstGeom>
          <a:noFill/>
          <a:ln>
            <a:noFill/>
          </a:ln>
        </p:spPr>
      </p:pic>
      <p:grpSp>
        <p:nvGrpSpPr>
          <p:cNvPr id="15" name="Group 14">
            <a:extLst>
              <a:ext uri="{FF2B5EF4-FFF2-40B4-BE49-F238E27FC236}">
                <a16:creationId xmlns:a16="http://schemas.microsoft.com/office/drawing/2014/main" id="{15DF557E-5763-416D-9969-EE7178F70A80}"/>
              </a:ext>
            </a:extLst>
          </p:cNvPr>
          <p:cNvGrpSpPr/>
          <p:nvPr/>
        </p:nvGrpSpPr>
        <p:grpSpPr>
          <a:xfrm>
            <a:off x="4784458" y="1640503"/>
            <a:ext cx="6575459" cy="4095174"/>
            <a:chOff x="4784458" y="1385820"/>
            <a:chExt cx="6575459" cy="4095174"/>
          </a:xfrm>
        </p:grpSpPr>
        <p:cxnSp>
          <p:nvCxnSpPr>
            <p:cNvPr id="9" name="Straight Arrow Connector 8">
              <a:extLst>
                <a:ext uri="{FF2B5EF4-FFF2-40B4-BE49-F238E27FC236}">
                  <a16:creationId xmlns:a16="http://schemas.microsoft.com/office/drawing/2014/main" id="{192D6F7C-14BB-4964-93D7-14E9BB62D721}"/>
                </a:ext>
              </a:extLst>
            </p:cNvPr>
            <p:cNvCxnSpPr/>
            <p:nvPr/>
          </p:nvCxnSpPr>
          <p:spPr bwMode="auto">
            <a:xfrm flipV="1">
              <a:off x="10014627" y="3240122"/>
              <a:ext cx="1345290" cy="672645"/>
            </a:xfrm>
            <a:prstGeom prst="straightConnector1">
              <a:avLst/>
            </a:prstGeom>
            <a:noFill/>
            <a:ln w="28575" cap="flat" cmpd="sng" algn="ctr">
              <a:solidFill>
                <a:schemeClr val="accent2"/>
              </a:solidFill>
              <a:prstDash val="sysDash"/>
              <a:round/>
              <a:headEnd type="none" w="sm" len="sm"/>
              <a:tailEnd type="triangle"/>
            </a:ln>
            <a:effectLst/>
          </p:spPr>
        </p:cxnSp>
        <p:cxnSp>
          <p:nvCxnSpPr>
            <p:cNvPr id="10" name="Straight Arrow Connector 9">
              <a:extLst>
                <a:ext uri="{FF2B5EF4-FFF2-40B4-BE49-F238E27FC236}">
                  <a16:creationId xmlns:a16="http://schemas.microsoft.com/office/drawing/2014/main" id="{53ABBAA8-AAA8-4322-8200-021E627673E7}"/>
                </a:ext>
              </a:extLst>
            </p:cNvPr>
            <p:cNvCxnSpPr/>
            <p:nvPr/>
          </p:nvCxnSpPr>
          <p:spPr bwMode="auto">
            <a:xfrm>
              <a:off x="10014627" y="4539291"/>
              <a:ext cx="1345290" cy="941703"/>
            </a:xfrm>
            <a:prstGeom prst="straightConnector1">
              <a:avLst/>
            </a:prstGeom>
            <a:noFill/>
            <a:ln w="28575" cap="flat" cmpd="sng" algn="ctr">
              <a:solidFill>
                <a:schemeClr val="accent2"/>
              </a:solidFill>
              <a:prstDash val="sysDash"/>
              <a:round/>
              <a:headEnd type="none" w="sm" len="sm"/>
              <a:tailEnd type="triangle"/>
            </a:ln>
            <a:effectLst/>
          </p:spPr>
        </p:cxnSp>
        <p:sp>
          <p:nvSpPr>
            <p:cNvPr id="14" name="Rectangle: Rounded Corners 13">
              <a:extLst>
                <a:ext uri="{FF2B5EF4-FFF2-40B4-BE49-F238E27FC236}">
                  <a16:creationId xmlns:a16="http://schemas.microsoft.com/office/drawing/2014/main" id="{71EF35FA-2624-4902-8484-BAA2AF042D92}"/>
                </a:ext>
              </a:extLst>
            </p:cNvPr>
            <p:cNvSpPr/>
            <p:nvPr/>
          </p:nvSpPr>
          <p:spPr>
            <a:xfrm>
              <a:off x="4784458" y="1385820"/>
              <a:ext cx="6408219" cy="702564"/>
            </a:xfrm>
            <a:prstGeom prst="roundRect">
              <a:avLst/>
            </a:prstGeom>
            <a:solidFill>
              <a:srgbClr val="BDD7EE"/>
            </a:solidFill>
            <a:ln>
              <a:solidFill>
                <a:schemeClr val="accent2"/>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Techniques to extract feature-based information</a:t>
              </a:r>
            </a:p>
          </p:txBody>
        </p:sp>
      </p:grpSp>
      <p:sp>
        <p:nvSpPr>
          <p:cNvPr id="16" name="Rectangle: Rounded Corners 15">
            <a:extLst>
              <a:ext uri="{FF2B5EF4-FFF2-40B4-BE49-F238E27FC236}">
                <a16:creationId xmlns:a16="http://schemas.microsoft.com/office/drawing/2014/main" id="{00683805-C632-4CF2-B64E-0C5360FAFA75}"/>
              </a:ext>
            </a:extLst>
          </p:cNvPr>
          <p:cNvSpPr/>
          <p:nvPr/>
        </p:nvSpPr>
        <p:spPr>
          <a:xfrm>
            <a:off x="11677650" y="3179627"/>
            <a:ext cx="2571750" cy="702565"/>
          </a:xfrm>
          <a:prstGeom prst="roundRect">
            <a:avLst/>
          </a:prstGeom>
          <a:solidFill>
            <a:schemeClr val="bg1"/>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Regression</a:t>
            </a:r>
          </a:p>
        </p:txBody>
      </p:sp>
      <p:sp>
        <p:nvSpPr>
          <p:cNvPr id="17" name="Rectangle: Rounded Corners 16">
            <a:extLst>
              <a:ext uri="{FF2B5EF4-FFF2-40B4-BE49-F238E27FC236}">
                <a16:creationId xmlns:a16="http://schemas.microsoft.com/office/drawing/2014/main" id="{213B22B3-1866-4E2A-948C-EADB32084B3D}"/>
              </a:ext>
            </a:extLst>
          </p:cNvPr>
          <p:cNvSpPr/>
          <p:nvPr/>
        </p:nvSpPr>
        <p:spPr>
          <a:xfrm>
            <a:off x="11677650" y="5357049"/>
            <a:ext cx="2571750" cy="702565"/>
          </a:xfrm>
          <a:prstGeom prst="roundRect">
            <a:avLst/>
          </a:prstGeom>
          <a:solidFill>
            <a:schemeClr val="bg1"/>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Factor Analysis</a:t>
            </a:r>
          </a:p>
        </p:txBody>
      </p:sp>
      <p:pic>
        <p:nvPicPr>
          <p:cNvPr id="12" name="Picture 2" descr="Image result for solution vector image">
            <a:extLst>
              <a:ext uri="{FF2B5EF4-FFF2-40B4-BE49-F238E27FC236}">
                <a16:creationId xmlns:a16="http://schemas.microsoft.com/office/drawing/2014/main" id="{E5744A47-7C56-4145-A16E-58EA18FDE1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8306301" y="3506565"/>
            <a:ext cx="1948295" cy="194829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263EA3D2-684E-485F-A4C7-DF95F6C01703}"/>
              </a:ext>
            </a:extLst>
          </p:cNvPr>
          <p:cNvPicPr>
            <a:picLocks noChangeAspect="1"/>
          </p:cNvPicPr>
          <p:nvPr/>
        </p:nvPicPr>
        <p:blipFill>
          <a:blip r:embed="rId5"/>
          <a:stretch>
            <a:fillRect/>
          </a:stretch>
        </p:blipFill>
        <p:spPr>
          <a:xfrm>
            <a:off x="433956" y="3352801"/>
            <a:ext cx="7554612" cy="2382876"/>
          </a:xfrm>
          <a:prstGeom prst="rect">
            <a:avLst/>
          </a:prstGeom>
        </p:spPr>
      </p:pic>
    </p:spTree>
    <p:extLst>
      <p:ext uri="{BB962C8B-B14F-4D97-AF65-F5344CB8AC3E}">
        <p14:creationId xmlns:p14="http://schemas.microsoft.com/office/powerpoint/2010/main" val="2500901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DA4BBFFD-153C-4D5F-BFC2-6978803FF22C}"/>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Regression</a:t>
            </a:r>
          </a:p>
        </p:txBody>
      </p:sp>
      <p:pic>
        <p:nvPicPr>
          <p:cNvPr id="4" name="Shape 375">
            <a:extLst>
              <a:ext uri="{FF2B5EF4-FFF2-40B4-BE49-F238E27FC236}">
                <a16:creationId xmlns:a16="http://schemas.microsoft.com/office/drawing/2014/main" id="{C3210853-FA0F-46F9-8ECE-60B057E5B257}"/>
              </a:ext>
            </a:extLst>
          </p:cNvPr>
          <p:cNvPicPr preferRelativeResize="0"/>
          <p:nvPr/>
        </p:nvPicPr>
        <p:blipFill rotWithShape="1">
          <a:blip r:embed="rId3">
            <a:alphaModFix/>
          </a:blip>
          <a:srcRect/>
          <a:stretch/>
        </p:blipFill>
        <p:spPr>
          <a:xfrm>
            <a:off x="7054593" y="829986"/>
            <a:ext cx="2260845" cy="253919"/>
          </a:xfrm>
          <a:prstGeom prst="rect">
            <a:avLst/>
          </a:prstGeom>
          <a:noFill/>
          <a:ln>
            <a:noFill/>
          </a:ln>
        </p:spPr>
      </p:pic>
      <p:sp>
        <p:nvSpPr>
          <p:cNvPr id="5" name="Rectangle: Rounded Corners 4">
            <a:extLst>
              <a:ext uri="{FF2B5EF4-FFF2-40B4-BE49-F238E27FC236}">
                <a16:creationId xmlns:a16="http://schemas.microsoft.com/office/drawing/2014/main" id="{AF798C5E-2DD0-4E72-A455-6432E218C140}"/>
              </a:ext>
            </a:extLst>
          </p:cNvPr>
          <p:cNvSpPr/>
          <p:nvPr/>
        </p:nvSpPr>
        <p:spPr>
          <a:xfrm>
            <a:off x="1763541" y="2520606"/>
            <a:ext cx="2571750" cy="702565"/>
          </a:xfrm>
          <a:prstGeom prst="roundRect">
            <a:avLst/>
          </a:prstGeom>
          <a:solidFill>
            <a:schemeClr val="bg1"/>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Open Sans" panose="020B0606030504020204"/>
              </a:rPr>
              <a:t>Regression</a:t>
            </a:r>
          </a:p>
        </p:txBody>
      </p:sp>
      <p:sp>
        <p:nvSpPr>
          <p:cNvPr id="8" name="Rectangle: Rounded Corners 7">
            <a:extLst>
              <a:ext uri="{FF2B5EF4-FFF2-40B4-BE49-F238E27FC236}">
                <a16:creationId xmlns:a16="http://schemas.microsoft.com/office/drawing/2014/main" id="{5CB4D106-9838-46A0-BF34-597B7021E2FD}"/>
              </a:ext>
            </a:extLst>
          </p:cNvPr>
          <p:cNvSpPr/>
          <p:nvPr/>
        </p:nvSpPr>
        <p:spPr>
          <a:xfrm>
            <a:off x="1763541" y="5195117"/>
            <a:ext cx="2571750" cy="702565"/>
          </a:xfrm>
          <a:prstGeom prst="roundRect">
            <a:avLst/>
          </a:prstGeom>
          <a:solidFill>
            <a:schemeClr val="bg1"/>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Factor Analysis</a:t>
            </a:r>
          </a:p>
        </p:txBody>
      </p:sp>
      <p:pic>
        <p:nvPicPr>
          <p:cNvPr id="1026" name="Picture 2" descr="Image result for solution vector image">
            <a:extLst>
              <a:ext uri="{FF2B5EF4-FFF2-40B4-BE49-F238E27FC236}">
                <a16:creationId xmlns:a16="http://schemas.microsoft.com/office/drawing/2014/main" id="{F80E5EB8-07F1-425F-B8CE-F1A06F75D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4981273" y="3112672"/>
            <a:ext cx="1948295" cy="194829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DFB2BA90-1C8C-45AE-888A-A99C92E81182}"/>
              </a:ext>
            </a:extLst>
          </p:cNvPr>
          <p:cNvSpPr/>
          <p:nvPr/>
        </p:nvSpPr>
        <p:spPr>
          <a:xfrm>
            <a:off x="6726409" y="6447629"/>
            <a:ext cx="8128000" cy="707886"/>
          </a:xfrm>
          <a:prstGeom prst="rect">
            <a:avLst/>
          </a:prstGeom>
        </p:spPr>
        <p:txBody>
          <a:bodyPr>
            <a:spAutoFit/>
          </a:bodyPr>
          <a:lstStyle/>
          <a:p>
            <a:pPr algn="ctr"/>
            <a:r>
              <a:rPr lang="en-IN" sz="2000" dirty="0">
                <a:latin typeface="Open Sans" panose="020B0606030504020204"/>
              </a:rPr>
              <a:t>Regression tells the relationship among variables and </a:t>
            </a:r>
          </a:p>
          <a:p>
            <a:pPr algn="ctr"/>
            <a:r>
              <a:rPr lang="en-IN" sz="2000" dirty="0">
                <a:latin typeface="Open Sans" panose="020B0606030504020204"/>
              </a:rPr>
              <a:t>quantifies the relationship using set of equations</a:t>
            </a:r>
          </a:p>
        </p:txBody>
      </p:sp>
      <p:grpSp>
        <p:nvGrpSpPr>
          <p:cNvPr id="10" name="Group 9">
            <a:extLst>
              <a:ext uri="{FF2B5EF4-FFF2-40B4-BE49-F238E27FC236}">
                <a16:creationId xmlns:a16="http://schemas.microsoft.com/office/drawing/2014/main" id="{1B55B062-10C0-42F8-8469-0459E55BE8C7}"/>
              </a:ext>
            </a:extLst>
          </p:cNvPr>
          <p:cNvGrpSpPr/>
          <p:nvPr/>
        </p:nvGrpSpPr>
        <p:grpSpPr>
          <a:xfrm>
            <a:off x="7915615" y="1679646"/>
            <a:ext cx="5749587" cy="4587805"/>
            <a:chOff x="8449834" y="1789909"/>
            <a:chExt cx="5749587" cy="4587805"/>
          </a:xfrm>
        </p:grpSpPr>
        <p:grpSp>
          <p:nvGrpSpPr>
            <p:cNvPr id="11" name="Group 10">
              <a:extLst>
                <a:ext uri="{FF2B5EF4-FFF2-40B4-BE49-F238E27FC236}">
                  <a16:creationId xmlns:a16="http://schemas.microsoft.com/office/drawing/2014/main" id="{10FB8C2B-CD74-4A6B-A172-A9ABC7ABF38D}"/>
                </a:ext>
              </a:extLst>
            </p:cNvPr>
            <p:cNvGrpSpPr/>
            <p:nvPr/>
          </p:nvGrpSpPr>
          <p:grpSpPr>
            <a:xfrm>
              <a:off x="8449834" y="1789909"/>
              <a:ext cx="5749587" cy="4587805"/>
              <a:chOff x="8742871" y="1569926"/>
              <a:chExt cx="5749587" cy="4587805"/>
            </a:xfrm>
          </p:grpSpPr>
          <p:grpSp>
            <p:nvGrpSpPr>
              <p:cNvPr id="27" name="Group 26">
                <a:extLst>
                  <a:ext uri="{FF2B5EF4-FFF2-40B4-BE49-F238E27FC236}">
                    <a16:creationId xmlns:a16="http://schemas.microsoft.com/office/drawing/2014/main" id="{58AE67B3-2E92-4C08-9E54-628A1B8EA0F5}"/>
                  </a:ext>
                </a:extLst>
              </p:cNvPr>
              <p:cNvGrpSpPr/>
              <p:nvPr/>
            </p:nvGrpSpPr>
            <p:grpSpPr>
              <a:xfrm>
                <a:off x="9701354" y="1569926"/>
                <a:ext cx="3833932" cy="4587797"/>
                <a:chOff x="9701354" y="1569926"/>
                <a:chExt cx="3833932" cy="4587797"/>
              </a:xfrm>
            </p:grpSpPr>
            <p:cxnSp>
              <p:nvCxnSpPr>
                <p:cNvPr id="35" name="Straight Connector 34">
                  <a:extLst>
                    <a:ext uri="{FF2B5EF4-FFF2-40B4-BE49-F238E27FC236}">
                      <a16:creationId xmlns:a16="http://schemas.microsoft.com/office/drawing/2014/main" id="{0B7AE8A7-7B9A-4144-B8AC-D0F1E244B04D}"/>
                    </a:ext>
                  </a:extLst>
                </p:cNvPr>
                <p:cNvCxnSpPr>
                  <a:cxnSpLocks/>
                </p:cNvCxnSpPr>
                <p:nvPr/>
              </p:nvCxnSpPr>
              <p:spPr>
                <a:xfrm>
                  <a:off x="9701354" y="1569926"/>
                  <a:ext cx="0" cy="4587797"/>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01FFB05-D7E0-43E0-8634-BC648957FCAC}"/>
                    </a:ext>
                  </a:extLst>
                </p:cNvPr>
                <p:cNvCxnSpPr>
                  <a:cxnSpLocks/>
                </p:cNvCxnSpPr>
                <p:nvPr/>
              </p:nvCxnSpPr>
              <p:spPr>
                <a:xfrm>
                  <a:off x="10659837" y="1569926"/>
                  <a:ext cx="0" cy="4587797"/>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A6D018E-BEE2-4E40-A391-35C3D8CF3345}"/>
                    </a:ext>
                  </a:extLst>
                </p:cNvPr>
                <p:cNvCxnSpPr>
                  <a:cxnSpLocks/>
                </p:cNvCxnSpPr>
                <p:nvPr/>
              </p:nvCxnSpPr>
              <p:spPr>
                <a:xfrm>
                  <a:off x="11618320" y="1569926"/>
                  <a:ext cx="0" cy="4587797"/>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1D4D63D-621E-44EC-8AE7-C408BD033DA8}"/>
                    </a:ext>
                  </a:extLst>
                </p:cNvPr>
                <p:cNvCxnSpPr>
                  <a:cxnSpLocks/>
                </p:cNvCxnSpPr>
                <p:nvPr/>
              </p:nvCxnSpPr>
              <p:spPr>
                <a:xfrm>
                  <a:off x="12576803" y="1569926"/>
                  <a:ext cx="0" cy="4587797"/>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8EA593C-C290-4A28-AED6-4E030453B77E}"/>
                    </a:ext>
                  </a:extLst>
                </p:cNvPr>
                <p:cNvCxnSpPr>
                  <a:cxnSpLocks/>
                </p:cNvCxnSpPr>
                <p:nvPr/>
              </p:nvCxnSpPr>
              <p:spPr>
                <a:xfrm>
                  <a:off x="13535286" y="1569926"/>
                  <a:ext cx="0" cy="4587797"/>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2D2FADD9-DA77-4B0A-97B8-5F831E17F152}"/>
                  </a:ext>
                </a:extLst>
              </p:cNvPr>
              <p:cNvGrpSpPr/>
              <p:nvPr/>
            </p:nvGrpSpPr>
            <p:grpSpPr>
              <a:xfrm>
                <a:off x="8742871" y="2337509"/>
                <a:ext cx="5749587" cy="3053400"/>
                <a:chOff x="8742871" y="2337509"/>
                <a:chExt cx="5749587" cy="3053400"/>
              </a:xfrm>
            </p:grpSpPr>
            <p:cxnSp>
              <p:nvCxnSpPr>
                <p:cNvPr id="30" name="Straight Connector 29">
                  <a:extLst>
                    <a:ext uri="{FF2B5EF4-FFF2-40B4-BE49-F238E27FC236}">
                      <a16:creationId xmlns:a16="http://schemas.microsoft.com/office/drawing/2014/main" id="{1D8BF37F-33DA-43DC-A197-E473EE844D73}"/>
                    </a:ext>
                  </a:extLst>
                </p:cNvPr>
                <p:cNvCxnSpPr>
                  <a:cxnSpLocks/>
                </p:cNvCxnSpPr>
                <p:nvPr/>
              </p:nvCxnSpPr>
              <p:spPr>
                <a:xfrm>
                  <a:off x="8742871" y="3100859"/>
                  <a:ext cx="5749587"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631742F-FD4B-47AD-89AD-59C05C206717}"/>
                    </a:ext>
                  </a:extLst>
                </p:cNvPr>
                <p:cNvCxnSpPr>
                  <a:cxnSpLocks/>
                </p:cNvCxnSpPr>
                <p:nvPr/>
              </p:nvCxnSpPr>
              <p:spPr>
                <a:xfrm>
                  <a:off x="8742871" y="5390909"/>
                  <a:ext cx="5749587"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8C8A6BD-B8E1-43F1-8B19-9F51913CCB47}"/>
                    </a:ext>
                  </a:extLst>
                </p:cNvPr>
                <p:cNvCxnSpPr>
                  <a:cxnSpLocks/>
                </p:cNvCxnSpPr>
                <p:nvPr/>
              </p:nvCxnSpPr>
              <p:spPr>
                <a:xfrm>
                  <a:off x="8742871" y="2337509"/>
                  <a:ext cx="5749587"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0407796E-64DE-4CAA-8AD3-AB2869FF4C37}"/>
                    </a:ext>
                  </a:extLst>
                </p:cNvPr>
                <p:cNvCxnSpPr>
                  <a:cxnSpLocks/>
                </p:cNvCxnSpPr>
                <p:nvPr/>
              </p:nvCxnSpPr>
              <p:spPr>
                <a:xfrm>
                  <a:off x="8742871" y="3864209"/>
                  <a:ext cx="5749587"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F8767F0-861F-46E2-AEB7-3C3D6F0C3AED}"/>
                    </a:ext>
                  </a:extLst>
                </p:cNvPr>
                <p:cNvCxnSpPr>
                  <a:cxnSpLocks/>
                </p:cNvCxnSpPr>
                <p:nvPr/>
              </p:nvCxnSpPr>
              <p:spPr>
                <a:xfrm>
                  <a:off x="8742871" y="4627559"/>
                  <a:ext cx="5749587" cy="0"/>
                </a:xfrm>
                <a:prstGeom prst="line">
                  <a:avLst/>
                </a:prstGeom>
                <a:ln w="28575">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grpSp>
          <p:sp>
            <p:nvSpPr>
              <p:cNvPr id="29" name="Rectangle 28">
                <a:extLst>
                  <a:ext uri="{FF2B5EF4-FFF2-40B4-BE49-F238E27FC236}">
                    <a16:creationId xmlns:a16="http://schemas.microsoft.com/office/drawing/2014/main" id="{F452AB0D-E137-428A-B7F6-4942CE8077F3}"/>
                  </a:ext>
                </a:extLst>
              </p:cNvPr>
              <p:cNvSpPr/>
              <p:nvPr/>
            </p:nvSpPr>
            <p:spPr>
              <a:xfrm>
                <a:off x="8742871" y="1569934"/>
                <a:ext cx="5749587" cy="4587797"/>
              </a:xfrm>
              <a:prstGeom prst="rect">
                <a:avLst/>
              </a:prstGeom>
              <a:noFill/>
              <a:ln w="1905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Arrow Connector 11">
              <a:extLst>
                <a:ext uri="{FF2B5EF4-FFF2-40B4-BE49-F238E27FC236}">
                  <a16:creationId xmlns:a16="http://schemas.microsoft.com/office/drawing/2014/main" id="{64BF83F0-9C8A-493D-9E28-92FA6F95B284}"/>
                </a:ext>
              </a:extLst>
            </p:cNvPr>
            <p:cNvCxnSpPr>
              <a:cxnSpLocks/>
            </p:cNvCxnSpPr>
            <p:nvPr/>
          </p:nvCxnSpPr>
          <p:spPr>
            <a:xfrm flipV="1">
              <a:off x="8474886" y="2116900"/>
              <a:ext cx="5241114" cy="3493992"/>
            </a:xfrm>
            <a:prstGeom prst="straightConnector1">
              <a:avLst/>
            </a:prstGeom>
            <a:ln w="69850" cap="rnd">
              <a:solidFill>
                <a:srgbClr val="C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455C7D63-E97D-4124-924B-F27BEE392C8C}"/>
                </a:ext>
              </a:extLst>
            </p:cNvPr>
            <p:cNvSpPr/>
            <p:nvPr/>
          </p:nvSpPr>
          <p:spPr>
            <a:xfrm>
              <a:off x="9970266" y="2906770"/>
              <a:ext cx="200416" cy="2004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3E985D92-2320-469B-9BCC-7916CB36558B}"/>
                </a:ext>
              </a:extLst>
            </p:cNvPr>
            <p:cNvSpPr/>
            <p:nvPr/>
          </p:nvSpPr>
          <p:spPr>
            <a:xfrm>
              <a:off x="9308109" y="3262481"/>
              <a:ext cx="200416" cy="2004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F77308A-0461-4209-B6B3-7CC374EE5810}"/>
                </a:ext>
              </a:extLst>
            </p:cNvPr>
            <p:cNvSpPr/>
            <p:nvPr/>
          </p:nvSpPr>
          <p:spPr>
            <a:xfrm>
              <a:off x="9308109" y="3813861"/>
              <a:ext cx="200416" cy="2004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CB7A53A9-4A8E-4980-BDF3-D6F558C5B20C}"/>
                </a:ext>
              </a:extLst>
            </p:cNvPr>
            <p:cNvSpPr/>
            <p:nvPr/>
          </p:nvSpPr>
          <p:spPr>
            <a:xfrm>
              <a:off x="9919960" y="3980513"/>
              <a:ext cx="200416" cy="2004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B89E45C-EF6B-4F5D-BA9D-E67F428FEBF1}"/>
                </a:ext>
              </a:extLst>
            </p:cNvPr>
            <p:cNvSpPr/>
            <p:nvPr/>
          </p:nvSpPr>
          <p:spPr>
            <a:xfrm>
              <a:off x="10397682" y="3831937"/>
              <a:ext cx="200416" cy="2004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7E4CB165-49BC-407D-B147-408A2BDF4EA1}"/>
                </a:ext>
              </a:extLst>
            </p:cNvPr>
            <p:cNvSpPr/>
            <p:nvPr/>
          </p:nvSpPr>
          <p:spPr>
            <a:xfrm>
              <a:off x="10482763" y="4408655"/>
              <a:ext cx="200416" cy="2004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EFC1CAC-35AF-4D06-9B37-86EB6EC1AE0F}"/>
                </a:ext>
              </a:extLst>
            </p:cNvPr>
            <p:cNvSpPr/>
            <p:nvPr/>
          </p:nvSpPr>
          <p:spPr>
            <a:xfrm>
              <a:off x="11034585" y="4743863"/>
              <a:ext cx="200416" cy="2004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533F2BC-8094-49A0-9EFF-47E098AD6916}"/>
                </a:ext>
              </a:extLst>
            </p:cNvPr>
            <p:cNvSpPr/>
            <p:nvPr/>
          </p:nvSpPr>
          <p:spPr>
            <a:xfrm>
              <a:off x="9463723" y="5548772"/>
              <a:ext cx="200416" cy="2004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C36E5E7-43B2-47A2-B328-198B9EE3DBC4}"/>
                </a:ext>
              </a:extLst>
            </p:cNvPr>
            <p:cNvSpPr/>
            <p:nvPr/>
          </p:nvSpPr>
          <p:spPr>
            <a:xfrm>
              <a:off x="11224419" y="3042506"/>
              <a:ext cx="200416" cy="2004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4B019D15-B684-4514-B181-1012FBD59A26}"/>
                </a:ext>
              </a:extLst>
            </p:cNvPr>
            <p:cNvSpPr/>
            <p:nvPr/>
          </p:nvSpPr>
          <p:spPr>
            <a:xfrm>
              <a:off x="12417732" y="2595548"/>
              <a:ext cx="200416" cy="2004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96B2D75-5159-4814-9E23-46D10C03A160}"/>
                </a:ext>
              </a:extLst>
            </p:cNvPr>
            <p:cNvSpPr/>
            <p:nvPr/>
          </p:nvSpPr>
          <p:spPr>
            <a:xfrm>
              <a:off x="12380716" y="3142714"/>
              <a:ext cx="200416" cy="2004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9D4D6B34-8C41-4BCC-A187-C9416E595C8D}"/>
                </a:ext>
              </a:extLst>
            </p:cNvPr>
            <p:cNvSpPr/>
            <p:nvPr/>
          </p:nvSpPr>
          <p:spPr>
            <a:xfrm>
              <a:off x="12954809" y="3712624"/>
              <a:ext cx="200416" cy="2004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B06ED70-9FE9-4735-AFF3-0EF427554AAC}"/>
                </a:ext>
              </a:extLst>
            </p:cNvPr>
            <p:cNvSpPr/>
            <p:nvPr/>
          </p:nvSpPr>
          <p:spPr>
            <a:xfrm>
              <a:off x="11478000" y="3697992"/>
              <a:ext cx="200416" cy="2004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FC961CB-3C93-446B-BDCC-6A09B5863146}"/>
                </a:ext>
              </a:extLst>
            </p:cNvPr>
            <p:cNvSpPr/>
            <p:nvPr/>
          </p:nvSpPr>
          <p:spPr>
            <a:xfrm>
              <a:off x="11986401" y="4077350"/>
              <a:ext cx="200416" cy="200416"/>
            </a:xfrm>
            <a:prstGeom prst="ellipse">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57289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D06ADAD2-901C-48DA-A9C9-24D8B09C1A35}"/>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Multicollinearity Problem</a:t>
            </a:r>
          </a:p>
        </p:txBody>
      </p:sp>
      <p:pic>
        <p:nvPicPr>
          <p:cNvPr id="4" name="Shape 375">
            <a:extLst>
              <a:ext uri="{FF2B5EF4-FFF2-40B4-BE49-F238E27FC236}">
                <a16:creationId xmlns:a16="http://schemas.microsoft.com/office/drawing/2014/main" id="{E7FFA93C-31A0-4F07-B3F2-65542F6BC1B2}"/>
              </a:ext>
            </a:extLst>
          </p:cNvPr>
          <p:cNvPicPr preferRelativeResize="0"/>
          <p:nvPr/>
        </p:nvPicPr>
        <p:blipFill rotWithShape="1">
          <a:blip r:embed="rId3">
            <a:alphaModFix/>
          </a:blip>
          <a:srcRect/>
          <a:stretch/>
        </p:blipFill>
        <p:spPr>
          <a:xfrm>
            <a:off x="5252992" y="829986"/>
            <a:ext cx="5864047" cy="253919"/>
          </a:xfrm>
          <a:prstGeom prst="rect">
            <a:avLst/>
          </a:prstGeom>
          <a:noFill/>
          <a:ln>
            <a:noFill/>
          </a:ln>
        </p:spPr>
      </p:pic>
      <p:sp>
        <p:nvSpPr>
          <p:cNvPr id="5" name="Rectangle: Rounded Corners 4">
            <a:extLst>
              <a:ext uri="{FF2B5EF4-FFF2-40B4-BE49-F238E27FC236}">
                <a16:creationId xmlns:a16="http://schemas.microsoft.com/office/drawing/2014/main" id="{55F1BF3D-B9FD-4D51-9FA3-CE527D12DB23}"/>
              </a:ext>
            </a:extLst>
          </p:cNvPr>
          <p:cNvSpPr/>
          <p:nvPr/>
        </p:nvSpPr>
        <p:spPr bwMode="auto">
          <a:xfrm>
            <a:off x="2642606" y="1319607"/>
            <a:ext cx="10970787" cy="680632"/>
          </a:xfrm>
          <a:prstGeom prst="roundRect">
            <a:avLst/>
          </a:prstGeom>
          <a:solidFill>
            <a:srgbClr val="BDD7EE"/>
          </a:solidFill>
          <a:ln w="22225" cap="flat" cmpd="sng" algn="ctr">
            <a:solidFill>
              <a:schemeClr val="accent2"/>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algn="ctr"/>
            <a:r>
              <a:rPr lang="en-IN" sz="2000" dirty="0">
                <a:solidFill>
                  <a:schemeClr val="tx1">
                    <a:lumMod val="65000"/>
                    <a:lumOff val="35000"/>
                  </a:schemeClr>
                </a:solidFill>
                <a:latin typeface="Open Sans"/>
              </a:rPr>
              <a:t>Interdependence among two or more explanatory variables may lead to an unreliable model.</a:t>
            </a:r>
          </a:p>
        </p:txBody>
      </p:sp>
      <p:pic>
        <p:nvPicPr>
          <p:cNvPr id="6" name="Picture 5">
            <a:extLst>
              <a:ext uri="{FF2B5EF4-FFF2-40B4-BE49-F238E27FC236}">
                <a16:creationId xmlns:a16="http://schemas.microsoft.com/office/drawing/2014/main" id="{F8799A0B-0785-46B0-B80D-74282ACBCC46}"/>
              </a:ext>
            </a:extLst>
          </p:cNvPr>
          <p:cNvPicPr>
            <a:picLocks noChangeAspect="1"/>
          </p:cNvPicPr>
          <p:nvPr/>
        </p:nvPicPr>
        <p:blipFill>
          <a:blip r:embed="rId4"/>
          <a:stretch>
            <a:fillRect/>
          </a:stretch>
        </p:blipFill>
        <p:spPr>
          <a:xfrm>
            <a:off x="4708514" y="2796702"/>
            <a:ext cx="6953002" cy="4107989"/>
          </a:xfrm>
          <a:prstGeom prst="rect">
            <a:avLst/>
          </a:prstGeom>
        </p:spPr>
      </p:pic>
      <p:pic>
        <p:nvPicPr>
          <p:cNvPr id="7" name="Picture 2" descr="Image result for warning">
            <a:extLst>
              <a:ext uri="{FF2B5EF4-FFF2-40B4-BE49-F238E27FC236}">
                <a16:creationId xmlns:a16="http://schemas.microsoft.com/office/drawing/2014/main" id="{006EABFF-BE82-4025-9625-FA1D95158206}"/>
              </a:ext>
            </a:extLst>
          </p:cNvPr>
          <p:cNvPicPr>
            <a:picLocks noChangeAspect="1" noChangeArrowheads="1"/>
          </p:cNvPicPr>
          <p:nvPr/>
        </p:nvPicPr>
        <p:blipFill>
          <a:blip r:embed="rId5" cstate="print">
            <a:clrChange>
              <a:clrFrom>
                <a:srgbClr val="FFFFFF"/>
              </a:clrFrom>
              <a:clrTo>
                <a:srgbClr val="FFFFFF">
                  <a:alpha val="0"/>
                </a:srgbClr>
              </a:clrTo>
            </a:clrChange>
            <a:duotone>
              <a:schemeClr val="accent4">
                <a:shade val="45000"/>
                <a:satMod val="135000"/>
              </a:schemeClr>
              <a:prstClr val="white"/>
            </a:duotone>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9354469" y="5218078"/>
            <a:ext cx="874461" cy="87446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473B3770-68B1-4CBA-B54F-C3B5118E8079}"/>
              </a:ext>
            </a:extLst>
          </p:cNvPr>
          <p:cNvSpPr/>
          <p:nvPr/>
        </p:nvSpPr>
        <p:spPr>
          <a:xfrm>
            <a:off x="3091703" y="7524797"/>
            <a:ext cx="10613766" cy="400110"/>
          </a:xfrm>
          <a:prstGeom prst="rect">
            <a:avLst/>
          </a:prstGeom>
        </p:spPr>
        <p:txBody>
          <a:bodyPr wrap="square">
            <a:spAutoFit/>
          </a:bodyPr>
          <a:lstStyle/>
          <a:p>
            <a:r>
              <a:rPr lang="en-IN" sz="2000" b="1" dirty="0">
                <a:solidFill>
                  <a:schemeClr val="accent2"/>
                </a:solidFill>
                <a:latin typeface="Open Sans" panose="020B0604020202020204"/>
              </a:rPr>
              <a:t>Solution </a:t>
            </a:r>
            <a:r>
              <a:rPr lang="en-IN" sz="2000" dirty="0">
                <a:solidFill>
                  <a:schemeClr val="accent2"/>
                </a:solidFill>
                <a:latin typeface="Open Sans" panose="020B0604020202020204"/>
              </a:rPr>
              <a:t>: </a:t>
            </a:r>
            <a:r>
              <a:rPr lang="en-IN" sz="2000" dirty="0">
                <a:solidFill>
                  <a:schemeClr val="tx1">
                    <a:lumMod val="65000"/>
                    <a:lumOff val="35000"/>
                  </a:schemeClr>
                </a:solidFill>
                <a:latin typeface="Open Sans" panose="020B0604020202020204"/>
              </a:rPr>
              <a:t>Perform </a:t>
            </a:r>
            <a:r>
              <a:rPr lang="en-IN" sz="2000" i="1" dirty="0">
                <a:solidFill>
                  <a:schemeClr val="accent2"/>
                </a:solidFill>
                <a:latin typeface="Open Sans" panose="020B0604020202020204"/>
              </a:rPr>
              <a:t>Factor Analysis </a:t>
            </a:r>
            <a:r>
              <a:rPr lang="en-IN" sz="2000" dirty="0">
                <a:solidFill>
                  <a:schemeClr val="tx1">
                    <a:lumMod val="65000"/>
                    <a:lumOff val="35000"/>
                  </a:schemeClr>
                </a:solidFill>
                <a:latin typeface="Open Sans" panose="020B0604020202020204"/>
              </a:rPr>
              <a:t>to</a:t>
            </a:r>
            <a:r>
              <a:rPr lang="en-IN" sz="2000" i="1" dirty="0">
                <a:solidFill>
                  <a:schemeClr val="accent2"/>
                </a:solidFill>
                <a:latin typeface="Open Sans" panose="020B0604020202020204"/>
              </a:rPr>
              <a:t> </a:t>
            </a:r>
            <a:r>
              <a:rPr lang="en-IN" sz="2000" dirty="0">
                <a:solidFill>
                  <a:schemeClr val="tx1">
                    <a:lumMod val="65000"/>
                    <a:lumOff val="35000"/>
                  </a:schemeClr>
                </a:solidFill>
                <a:latin typeface="Open Sans" panose="020B0604020202020204"/>
              </a:rPr>
              <a:t>extract underlying causes leading to this behaviour</a:t>
            </a:r>
          </a:p>
        </p:txBody>
      </p:sp>
      <p:pic>
        <p:nvPicPr>
          <p:cNvPr id="9" name="Picture 2" descr="Image result for warning">
            <a:extLst>
              <a:ext uri="{FF2B5EF4-FFF2-40B4-BE49-F238E27FC236}">
                <a16:creationId xmlns:a16="http://schemas.microsoft.com/office/drawing/2014/main" id="{BA6D60BF-131D-4E91-A9EC-D46762847B45}"/>
              </a:ext>
            </a:extLst>
          </p:cNvPr>
          <p:cNvPicPr>
            <a:picLocks noChangeAspect="1" noChangeArrowheads="1"/>
          </p:cNvPicPr>
          <p:nvPr/>
        </p:nvPicPr>
        <p:blipFill>
          <a:blip r:embed="rId5" cstate="print">
            <a:clrChange>
              <a:clrFrom>
                <a:srgbClr val="FFFFFF"/>
              </a:clrFrom>
              <a:clrTo>
                <a:srgbClr val="FFFFFF">
                  <a:alpha val="0"/>
                </a:srgbClr>
              </a:clrTo>
            </a:clrChange>
            <a:duotone>
              <a:schemeClr val="accent4">
                <a:shade val="45000"/>
                <a:satMod val="135000"/>
              </a:schemeClr>
              <a:prstClr val="white"/>
            </a:duotone>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9791699" y="4679826"/>
            <a:ext cx="874461" cy="8744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warning">
            <a:extLst>
              <a:ext uri="{FF2B5EF4-FFF2-40B4-BE49-F238E27FC236}">
                <a16:creationId xmlns:a16="http://schemas.microsoft.com/office/drawing/2014/main" id="{A1533CB9-E1E4-4E71-B40D-A67D1B0A3249}"/>
              </a:ext>
            </a:extLst>
          </p:cNvPr>
          <p:cNvPicPr>
            <a:picLocks noChangeAspect="1" noChangeArrowheads="1"/>
          </p:cNvPicPr>
          <p:nvPr/>
        </p:nvPicPr>
        <p:blipFill>
          <a:blip r:embed="rId5" cstate="print">
            <a:clrChange>
              <a:clrFrom>
                <a:srgbClr val="FFFFFF"/>
              </a:clrFrom>
              <a:clrTo>
                <a:srgbClr val="FFFFFF">
                  <a:alpha val="0"/>
                </a:srgbClr>
              </a:clrTo>
            </a:clrChange>
            <a:duotone>
              <a:schemeClr val="accent4">
                <a:shade val="45000"/>
                <a:satMod val="135000"/>
              </a:schemeClr>
              <a:prstClr val="white"/>
            </a:duotone>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10228929" y="4026943"/>
            <a:ext cx="874461" cy="87446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Image result for warning">
            <a:extLst>
              <a:ext uri="{FF2B5EF4-FFF2-40B4-BE49-F238E27FC236}">
                <a16:creationId xmlns:a16="http://schemas.microsoft.com/office/drawing/2014/main" id="{2F366BFE-1CA2-419C-B426-F69DE1B1DA2D}"/>
              </a:ext>
            </a:extLst>
          </p:cNvPr>
          <p:cNvPicPr>
            <a:picLocks noChangeAspect="1" noChangeArrowheads="1"/>
          </p:cNvPicPr>
          <p:nvPr/>
        </p:nvPicPr>
        <p:blipFill>
          <a:blip r:embed="rId5" cstate="print">
            <a:clrChange>
              <a:clrFrom>
                <a:srgbClr val="FFFFFF"/>
              </a:clrFrom>
              <a:clrTo>
                <a:srgbClr val="FFFFFF">
                  <a:alpha val="0"/>
                </a:srgbClr>
              </a:clrTo>
            </a:clrChange>
            <a:duotone>
              <a:schemeClr val="accent4">
                <a:shade val="45000"/>
                <a:satMod val="135000"/>
              </a:schemeClr>
              <a:prstClr val="white"/>
            </a:duotone>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8232358" y="4246080"/>
            <a:ext cx="874461" cy="87446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warning">
            <a:extLst>
              <a:ext uri="{FF2B5EF4-FFF2-40B4-BE49-F238E27FC236}">
                <a16:creationId xmlns:a16="http://schemas.microsoft.com/office/drawing/2014/main" id="{2B493847-947F-4099-B73F-6F3EAC6FAF94}"/>
              </a:ext>
            </a:extLst>
          </p:cNvPr>
          <p:cNvPicPr>
            <a:picLocks noChangeAspect="1" noChangeArrowheads="1"/>
          </p:cNvPicPr>
          <p:nvPr/>
        </p:nvPicPr>
        <p:blipFill>
          <a:blip r:embed="rId5" cstate="print">
            <a:clrChange>
              <a:clrFrom>
                <a:srgbClr val="FFFFFF"/>
              </a:clrFrom>
              <a:clrTo>
                <a:srgbClr val="FFFFFF">
                  <a:alpha val="0"/>
                </a:srgbClr>
              </a:clrTo>
            </a:clrChange>
            <a:duotone>
              <a:schemeClr val="accent4">
                <a:shade val="45000"/>
                <a:satMod val="135000"/>
              </a:schemeClr>
              <a:prstClr val="white"/>
            </a:duotone>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6986797" y="5200958"/>
            <a:ext cx="874461" cy="874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565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DA4BBFFD-153C-4D5F-BFC2-6978803FF22C}"/>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Factor Analysis</a:t>
            </a:r>
          </a:p>
        </p:txBody>
      </p:sp>
      <p:pic>
        <p:nvPicPr>
          <p:cNvPr id="4" name="Shape 375">
            <a:extLst>
              <a:ext uri="{FF2B5EF4-FFF2-40B4-BE49-F238E27FC236}">
                <a16:creationId xmlns:a16="http://schemas.microsoft.com/office/drawing/2014/main" id="{C3210853-FA0F-46F9-8ECE-60B057E5B257}"/>
              </a:ext>
            </a:extLst>
          </p:cNvPr>
          <p:cNvPicPr preferRelativeResize="0"/>
          <p:nvPr/>
        </p:nvPicPr>
        <p:blipFill rotWithShape="1">
          <a:blip r:embed="rId3">
            <a:alphaModFix/>
          </a:blip>
          <a:srcRect/>
          <a:stretch/>
        </p:blipFill>
        <p:spPr>
          <a:xfrm>
            <a:off x="6817204" y="829986"/>
            <a:ext cx="2735622" cy="253919"/>
          </a:xfrm>
          <a:prstGeom prst="rect">
            <a:avLst/>
          </a:prstGeom>
          <a:noFill/>
          <a:ln>
            <a:noFill/>
          </a:ln>
        </p:spPr>
      </p:pic>
      <p:sp>
        <p:nvSpPr>
          <p:cNvPr id="5" name="Rectangle: Rounded Corners 4">
            <a:extLst>
              <a:ext uri="{FF2B5EF4-FFF2-40B4-BE49-F238E27FC236}">
                <a16:creationId xmlns:a16="http://schemas.microsoft.com/office/drawing/2014/main" id="{AF798C5E-2DD0-4E72-A455-6432E218C140}"/>
              </a:ext>
            </a:extLst>
          </p:cNvPr>
          <p:cNvSpPr/>
          <p:nvPr/>
        </p:nvSpPr>
        <p:spPr>
          <a:xfrm>
            <a:off x="1763541" y="2520606"/>
            <a:ext cx="2571750" cy="702565"/>
          </a:xfrm>
          <a:prstGeom prst="roundRect">
            <a:avLst/>
          </a:prstGeom>
          <a:solidFill>
            <a:schemeClr val="bg1"/>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solidFill>
                <a:latin typeface="Open Sans" panose="020B0606030504020204"/>
              </a:rPr>
              <a:t>Regression</a:t>
            </a:r>
          </a:p>
        </p:txBody>
      </p:sp>
      <p:sp>
        <p:nvSpPr>
          <p:cNvPr id="8" name="Rectangle: Rounded Corners 7">
            <a:extLst>
              <a:ext uri="{FF2B5EF4-FFF2-40B4-BE49-F238E27FC236}">
                <a16:creationId xmlns:a16="http://schemas.microsoft.com/office/drawing/2014/main" id="{5CB4D106-9838-46A0-BF34-597B7021E2FD}"/>
              </a:ext>
            </a:extLst>
          </p:cNvPr>
          <p:cNvSpPr/>
          <p:nvPr/>
        </p:nvSpPr>
        <p:spPr>
          <a:xfrm>
            <a:off x="1763541" y="5195117"/>
            <a:ext cx="2571750" cy="702565"/>
          </a:xfrm>
          <a:prstGeom prst="roundRect">
            <a:avLst/>
          </a:prstGeom>
          <a:solidFill>
            <a:schemeClr val="bg1"/>
          </a:solidFill>
          <a:ln w="19050">
            <a:solidFill>
              <a:schemeClr val="accent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solidFill>
                  <a:schemeClr val="tx1"/>
                </a:solidFill>
                <a:latin typeface="Open Sans" panose="020B0606030504020204"/>
              </a:rPr>
              <a:t>Factor Analysis</a:t>
            </a:r>
          </a:p>
        </p:txBody>
      </p:sp>
      <p:pic>
        <p:nvPicPr>
          <p:cNvPr id="11" name="Picture 2" descr="Image result for solution vector image">
            <a:extLst>
              <a:ext uri="{FF2B5EF4-FFF2-40B4-BE49-F238E27FC236}">
                <a16:creationId xmlns:a16="http://schemas.microsoft.com/office/drawing/2014/main" id="{1701461E-ED48-42C4-A908-F612D92D6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flipH="1">
            <a:off x="5017132" y="3223171"/>
            <a:ext cx="1948295" cy="194829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EFD623A-2C5C-49C7-8C53-F3224A11B766}"/>
              </a:ext>
            </a:extLst>
          </p:cNvPr>
          <p:cNvSpPr/>
          <p:nvPr/>
        </p:nvSpPr>
        <p:spPr>
          <a:xfrm>
            <a:off x="6364459" y="6392348"/>
            <a:ext cx="9192293" cy="400110"/>
          </a:xfrm>
          <a:prstGeom prst="rect">
            <a:avLst/>
          </a:prstGeom>
        </p:spPr>
        <p:txBody>
          <a:bodyPr wrap="square">
            <a:spAutoFit/>
          </a:bodyPr>
          <a:lstStyle/>
          <a:p>
            <a:pPr lvl="1" algn="ctr"/>
            <a:r>
              <a:rPr lang="en-IN" sz="2000" dirty="0">
                <a:solidFill>
                  <a:schemeClr val="tx1">
                    <a:lumMod val="65000"/>
                    <a:lumOff val="35000"/>
                  </a:schemeClr>
                </a:solidFill>
                <a:latin typeface="Open Sans" panose="020B0606030504020204"/>
              </a:rPr>
              <a:t> Common factors of the observations explain the variable interdependence</a:t>
            </a:r>
          </a:p>
        </p:txBody>
      </p:sp>
      <p:grpSp>
        <p:nvGrpSpPr>
          <p:cNvPr id="12" name="Group 11">
            <a:extLst>
              <a:ext uri="{FF2B5EF4-FFF2-40B4-BE49-F238E27FC236}">
                <a16:creationId xmlns:a16="http://schemas.microsoft.com/office/drawing/2014/main" id="{C945EF0B-1E65-4E65-9968-B7B0C1987693}"/>
              </a:ext>
            </a:extLst>
          </p:cNvPr>
          <p:cNvGrpSpPr/>
          <p:nvPr/>
        </p:nvGrpSpPr>
        <p:grpSpPr>
          <a:xfrm>
            <a:off x="7819339" y="1594215"/>
            <a:ext cx="6827519" cy="4517454"/>
            <a:chOff x="8404130" y="1532618"/>
            <a:chExt cx="6827519" cy="4517454"/>
          </a:xfrm>
        </p:grpSpPr>
        <p:grpSp>
          <p:nvGrpSpPr>
            <p:cNvPr id="13" name="Group 12">
              <a:extLst>
                <a:ext uri="{FF2B5EF4-FFF2-40B4-BE49-F238E27FC236}">
                  <a16:creationId xmlns:a16="http://schemas.microsoft.com/office/drawing/2014/main" id="{621DF8BB-7EE3-41B6-9FEE-044504EF7F4C}"/>
                </a:ext>
              </a:extLst>
            </p:cNvPr>
            <p:cNvGrpSpPr/>
            <p:nvPr/>
          </p:nvGrpSpPr>
          <p:grpSpPr>
            <a:xfrm>
              <a:off x="8617076" y="1795655"/>
              <a:ext cx="6400800" cy="4023360"/>
              <a:chOff x="8617076" y="1795655"/>
              <a:chExt cx="6400800" cy="4023360"/>
            </a:xfrm>
          </p:grpSpPr>
          <p:cxnSp>
            <p:nvCxnSpPr>
              <p:cNvPr id="59" name="Straight Connector 58">
                <a:extLst>
                  <a:ext uri="{FF2B5EF4-FFF2-40B4-BE49-F238E27FC236}">
                    <a16:creationId xmlns:a16="http://schemas.microsoft.com/office/drawing/2014/main" id="{A3B55398-2645-4777-81F0-0F089022DFF3}"/>
                  </a:ext>
                </a:extLst>
              </p:cNvPr>
              <p:cNvCxnSpPr>
                <a:cxnSpLocks/>
              </p:cNvCxnSpPr>
              <p:nvPr/>
            </p:nvCxnSpPr>
            <p:spPr>
              <a:xfrm>
                <a:off x="11818668" y="1795655"/>
                <a:ext cx="0" cy="402336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BE6F599-5C12-4328-B8A2-C23B9ECE0A7D}"/>
                  </a:ext>
                </a:extLst>
              </p:cNvPr>
              <p:cNvCxnSpPr>
                <a:cxnSpLocks/>
              </p:cNvCxnSpPr>
              <p:nvPr/>
            </p:nvCxnSpPr>
            <p:spPr>
              <a:xfrm>
                <a:off x="8617076" y="3789314"/>
                <a:ext cx="6400800"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8B747DB1-790C-4500-9691-64741E00F05C}"/>
                </a:ext>
              </a:extLst>
            </p:cNvPr>
            <p:cNvSpPr/>
            <p:nvPr/>
          </p:nvSpPr>
          <p:spPr>
            <a:xfrm>
              <a:off x="8404130" y="1532618"/>
              <a:ext cx="6827519" cy="4517454"/>
            </a:xfrm>
            <a:prstGeom prst="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Decision 14">
              <a:extLst>
                <a:ext uri="{FF2B5EF4-FFF2-40B4-BE49-F238E27FC236}">
                  <a16:creationId xmlns:a16="http://schemas.microsoft.com/office/drawing/2014/main" id="{8C26D391-4C8E-4180-86F0-17749184D284}"/>
                </a:ext>
              </a:extLst>
            </p:cNvPr>
            <p:cNvSpPr/>
            <p:nvPr/>
          </p:nvSpPr>
          <p:spPr>
            <a:xfrm>
              <a:off x="9470632" y="3154196"/>
              <a:ext cx="162838" cy="15830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Decision 15">
              <a:extLst>
                <a:ext uri="{FF2B5EF4-FFF2-40B4-BE49-F238E27FC236}">
                  <a16:creationId xmlns:a16="http://schemas.microsoft.com/office/drawing/2014/main" id="{D376795E-4C3F-42A9-8EFC-53FD78892B2A}"/>
                </a:ext>
              </a:extLst>
            </p:cNvPr>
            <p:cNvSpPr/>
            <p:nvPr/>
          </p:nvSpPr>
          <p:spPr>
            <a:xfrm>
              <a:off x="10210613" y="3561483"/>
              <a:ext cx="162838" cy="15830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Decision 16">
              <a:extLst>
                <a:ext uri="{FF2B5EF4-FFF2-40B4-BE49-F238E27FC236}">
                  <a16:creationId xmlns:a16="http://schemas.microsoft.com/office/drawing/2014/main" id="{382832BA-71A9-429A-995A-4EFA44FEFB3C}"/>
                </a:ext>
              </a:extLst>
            </p:cNvPr>
            <p:cNvSpPr/>
            <p:nvPr/>
          </p:nvSpPr>
          <p:spPr>
            <a:xfrm>
              <a:off x="12011825" y="2452089"/>
              <a:ext cx="162838" cy="15830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Decision 17">
              <a:extLst>
                <a:ext uri="{FF2B5EF4-FFF2-40B4-BE49-F238E27FC236}">
                  <a16:creationId xmlns:a16="http://schemas.microsoft.com/office/drawing/2014/main" id="{2625A4F5-FFEA-435C-81EC-25C0485161F1}"/>
                </a:ext>
              </a:extLst>
            </p:cNvPr>
            <p:cNvSpPr/>
            <p:nvPr/>
          </p:nvSpPr>
          <p:spPr>
            <a:xfrm>
              <a:off x="13701367" y="4022352"/>
              <a:ext cx="162838" cy="15830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Decision 18">
              <a:extLst>
                <a:ext uri="{FF2B5EF4-FFF2-40B4-BE49-F238E27FC236}">
                  <a16:creationId xmlns:a16="http://schemas.microsoft.com/office/drawing/2014/main" id="{6B92D11F-7C35-4CF4-822A-BDAC5D0BC819}"/>
                </a:ext>
              </a:extLst>
            </p:cNvPr>
            <p:cNvSpPr/>
            <p:nvPr/>
          </p:nvSpPr>
          <p:spPr>
            <a:xfrm>
              <a:off x="13988283" y="4511033"/>
              <a:ext cx="162838" cy="15830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Decision 19">
              <a:extLst>
                <a:ext uri="{FF2B5EF4-FFF2-40B4-BE49-F238E27FC236}">
                  <a16:creationId xmlns:a16="http://schemas.microsoft.com/office/drawing/2014/main" id="{9BC7CF2D-5F43-4D82-B910-D593C1F46486}"/>
                </a:ext>
              </a:extLst>
            </p:cNvPr>
            <p:cNvSpPr/>
            <p:nvPr/>
          </p:nvSpPr>
          <p:spPr>
            <a:xfrm>
              <a:off x="14205713" y="4705136"/>
              <a:ext cx="162838" cy="15830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Decision 20">
              <a:extLst>
                <a:ext uri="{FF2B5EF4-FFF2-40B4-BE49-F238E27FC236}">
                  <a16:creationId xmlns:a16="http://schemas.microsoft.com/office/drawing/2014/main" id="{2860B98D-C0CF-4A28-934C-732C8CE91F10}"/>
                </a:ext>
              </a:extLst>
            </p:cNvPr>
            <p:cNvSpPr/>
            <p:nvPr/>
          </p:nvSpPr>
          <p:spPr>
            <a:xfrm>
              <a:off x="11389472" y="5171466"/>
              <a:ext cx="162838" cy="15830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ecision 21">
              <a:extLst>
                <a:ext uri="{FF2B5EF4-FFF2-40B4-BE49-F238E27FC236}">
                  <a16:creationId xmlns:a16="http://schemas.microsoft.com/office/drawing/2014/main" id="{7402AC19-0EB5-4EDF-8F36-8FFED409A1F7}"/>
                </a:ext>
              </a:extLst>
            </p:cNvPr>
            <p:cNvSpPr/>
            <p:nvPr/>
          </p:nvSpPr>
          <p:spPr>
            <a:xfrm>
              <a:off x="11053525" y="4816828"/>
              <a:ext cx="162838" cy="15830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Decision 22">
              <a:extLst>
                <a:ext uri="{FF2B5EF4-FFF2-40B4-BE49-F238E27FC236}">
                  <a16:creationId xmlns:a16="http://schemas.microsoft.com/office/drawing/2014/main" id="{797F92D3-93C6-4003-AD8D-D4A591D1EE6A}"/>
                </a:ext>
              </a:extLst>
            </p:cNvPr>
            <p:cNvSpPr/>
            <p:nvPr/>
          </p:nvSpPr>
          <p:spPr>
            <a:xfrm>
              <a:off x="10292032" y="5275913"/>
              <a:ext cx="162838" cy="15830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Decision 23">
              <a:extLst>
                <a:ext uri="{FF2B5EF4-FFF2-40B4-BE49-F238E27FC236}">
                  <a16:creationId xmlns:a16="http://schemas.microsoft.com/office/drawing/2014/main" id="{EAC55A1E-16B4-4792-BCB8-D21274C1996F}"/>
                </a:ext>
              </a:extLst>
            </p:cNvPr>
            <p:cNvSpPr/>
            <p:nvPr/>
          </p:nvSpPr>
          <p:spPr>
            <a:xfrm>
              <a:off x="10666274" y="3827453"/>
              <a:ext cx="162838" cy="158305"/>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761418B-C626-445E-803D-C1FB6224D3B1}"/>
                </a:ext>
              </a:extLst>
            </p:cNvPr>
            <p:cNvCxnSpPr>
              <a:cxnSpLocks/>
            </p:cNvCxnSpPr>
            <p:nvPr/>
          </p:nvCxnSpPr>
          <p:spPr>
            <a:xfrm flipV="1">
              <a:off x="8629630" y="3782814"/>
              <a:ext cx="0" cy="10344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4E2FA3E-3F89-46FE-AC4F-6836B5F88C15}"/>
                </a:ext>
              </a:extLst>
            </p:cNvPr>
            <p:cNvCxnSpPr>
              <a:cxnSpLocks/>
            </p:cNvCxnSpPr>
            <p:nvPr/>
          </p:nvCxnSpPr>
          <p:spPr>
            <a:xfrm flipV="1">
              <a:off x="9426631" y="3782814"/>
              <a:ext cx="0" cy="10344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C7F1593-C0C3-4E8E-BCDD-F1C74507C5A9}"/>
                </a:ext>
              </a:extLst>
            </p:cNvPr>
            <p:cNvCxnSpPr>
              <a:cxnSpLocks/>
            </p:cNvCxnSpPr>
            <p:nvPr/>
          </p:nvCxnSpPr>
          <p:spPr>
            <a:xfrm flipV="1">
              <a:off x="10223632" y="3782814"/>
              <a:ext cx="0" cy="10344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371F1BDC-1361-4920-ADD3-53CE55715E42}"/>
                </a:ext>
              </a:extLst>
            </p:cNvPr>
            <p:cNvCxnSpPr>
              <a:cxnSpLocks/>
            </p:cNvCxnSpPr>
            <p:nvPr/>
          </p:nvCxnSpPr>
          <p:spPr>
            <a:xfrm flipV="1">
              <a:off x="11020633" y="3782814"/>
              <a:ext cx="0" cy="10344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D5816A4-CC57-4EE1-995F-06199B5165C5}"/>
                </a:ext>
              </a:extLst>
            </p:cNvPr>
            <p:cNvCxnSpPr>
              <a:cxnSpLocks/>
            </p:cNvCxnSpPr>
            <p:nvPr/>
          </p:nvCxnSpPr>
          <p:spPr>
            <a:xfrm flipV="1">
              <a:off x="12614635" y="3782814"/>
              <a:ext cx="0" cy="10344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C6F1756-B081-4243-A71D-266C94472349}"/>
                </a:ext>
              </a:extLst>
            </p:cNvPr>
            <p:cNvCxnSpPr>
              <a:cxnSpLocks/>
            </p:cNvCxnSpPr>
            <p:nvPr/>
          </p:nvCxnSpPr>
          <p:spPr>
            <a:xfrm flipV="1">
              <a:off x="13411636" y="3782814"/>
              <a:ext cx="0" cy="10344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63BBC06-D590-4F58-BB27-E8FD69FF5659}"/>
                </a:ext>
              </a:extLst>
            </p:cNvPr>
            <p:cNvCxnSpPr>
              <a:cxnSpLocks/>
            </p:cNvCxnSpPr>
            <p:nvPr/>
          </p:nvCxnSpPr>
          <p:spPr>
            <a:xfrm flipV="1">
              <a:off x="14208637" y="3782814"/>
              <a:ext cx="0" cy="10344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48F343B-D378-402B-8ABD-E30FFC273113}"/>
                </a:ext>
              </a:extLst>
            </p:cNvPr>
            <p:cNvCxnSpPr>
              <a:cxnSpLocks/>
            </p:cNvCxnSpPr>
            <p:nvPr/>
          </p:nvCxnSpPr>
          <p:spPr>
            <a:xfrm flipV="1">
              <a:off x="15005636" y="3782814"/>
              <a:ext cx="0" cy="10344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92A85C-B4A4-4C00-B8E8-AB6CF5280D3D}"/>
                </a:ext>
              </a:extLst>
            </p:cNvPr>
            <p:cNvCxnSpPr>
              <a:cxnSpLocks/>
            </p:cNvCxnSpPr>
            <p:nvPr/>
          </p:nvCxnSpPr>
          <p:spPr>
            <a:xfrm flipH="1">
              <a:off x="11736475" y="1805537"/>
              <a:ext cx="860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B68FFE8-C1FA-4448-9E47-3F40468996D3}"/>
                </a:ext>
              </a:extLst>
            </p:cNvPr>
            <p:cNvCxnSpPr>
              <a:cxnSpLocks/>
            </p:cNvCxnSpPr>
            <p:nvPr/>
          </p:nvCxnSpPr>
          <p:spPr>
            <a:xfrm flipH="1">
              <a:off x="11736475" y="3227655"/>
              <a:ext cx="860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9A4A7F7-721C-486D-80F1-01349A97D14F}"/>
                </a:ext>
              </a:extLst>
            </p:cNvPr>
            <p:cNvCxnSpPr>
              <a:cxnSpLocks/>
            </p:cNvCxnSpPr>
            <p:nvPr/>
          </p:nvCxnSpPr>
          <p:spPr>
            <a:xfrm flipH="1">
              <a:off x="11736475" y="2519584"/>
              <a:ext cx="860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0D14A4FC-4CD2-463E-B9EA-11929980CDA0}"/>
                </a:ext>
              </a:extLst>
            </p:cNvPr>
            <p:cNvGrpSpPr/>
            <p:nvPr/>
          </p:nvGrpSpPr>
          <p:grpSpPr>
            <a:xfrm>
              <a:off x="11739993" y="4096734"/>
              <a:ext cx="86026" cy="1704355"/>
              <a:chOff x="11739993" y="4096734"/>
              <a:chExt cx="86026" cy="1704355"/>
            </a:xfrm>
          </p:grpSpPr>
          <p:cxnSp>
            <p:nvCxnSpPr>
              <p:cNvPr id="55" name="Straight Connector 54">
                <a:extLst>
                  <a:ext uri="{FF2B5EF4-FFF2-40B4-BE49-F238E27FC236}">
                    <a16:creationId xmlns:a16="http://schemas.microsoft.com/office/drawing/2014/main" id="{7B865AC0-3C75-4FDA-B85F-A8804C7F4F25}"/>
                  </a:ext>
                </a:extLst>
              </p:cNvPr>
              <p:cNvCxnSpPr>
                <a:cxnSpLocks/>
              </p:cNvCxnSpPr>
              <p:nvPr/>
            </p:nvCxnSpPr>
            <p:spPr>
              <a:xfrm flipH="1">
                <a:off x="11739993" y="4664852"/>
                <a:ext cx="860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2591CFB-06E9-4FBF-91B8-CEAF3AF4DB19}"/>
                  </a:ext>
                </a:extLst>
              </p:cNvPr>
              <p:cNvCxnSpPr>
                <a:cxnSpLocks/>
              </p:cNvCxnSpPr>
              <p:nvPr/>
            </p:nvCxnSpPr>
            <p:spPr>
              <a:xfrm flipH="1">
                <a:off x="11739993" y="5801089"/>
                <a:ext cx="860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B1B74D4-F764-4C68-89CF-B45770063D16}"/>
                  </a:ext>
                </a:extLst>
              </p:cNvPr>
              <p:cNvCxnSpPr>
                <a:cxnSpLocks/>
              </p:cNvCxnSpPr>
              <p:nvPr/>
            </p:nvCxnSpPr>
            <p:spPr>
              <a:xfrm flipH="1">
                <a:off x="11739993" y="5232970"/>
                <a:ext cx="860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47FB3E5-1AC8-4511-8C54-98524F6A06E7}"/>
                  </a:ext>
                </a:extLst>
              </p:cNvPr>
              <p:cNvCxnSpPr>
                <a:cxnSpLocks/>
              </p:cNvCxnSpPr>
              <p:nvPr/>
            </p:nvCxnSpPr>
            <p:spPr>
              <a:xfrm flipH="1">
                <a:off x="11739993" y="4096734"/>
                <a:ext cx="86026"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135E8F9E-6F2B-406C-B616-D3A0626A8EF9}"/>
                </a:ext>
              </a:extLst>
            </p:cNvPr>
            <p:cNvGrpSpPr/>
            <p:nvPr/>
          </p:nvGrpSpPr>
          <p:grpSpPr>
            <a:xfrm>
              <a:off x="8855902" y="1795655"/>
              <a:ext cx="6161974" cy="3903687"/>
              <a:chOff x="8855902" y="1795655"/>
              <a:chExt cx="6161974" cy="3903687"/>
            </a:xfrm>
          </p:grpSpPr>
          <p:cxnSp>
            <p:nvCxnSpPr>
              <p:cNvPr id="53" name="Straight Connector 52">
                <a:extLst>
                  <a:ext uri="{FF2B5EF4-FFF2-40B4-BE49-F238E27FC236}">
                    <a16:creationId xmlns:a16="http://schemas.microsoft.com/office/drawing/2014/main" id="{20B07CBE-C028-479A-93A1-369BFC4DCA7F}"/>
                  </a:ext>
                </a:extLst>
              </p:cNvPr>
              <p:cNvCxnSpPr>
                <a:cxnSpLocks/>
              </p:cNvCxnSpPr>
              <p:nvPr/>
            </p:nvCxnSpPr>
            <p:spPr>
              <a:xfrm flipH="1">
                <a:off x="11285951" y="1795655"/>
                <a:ext cx="1152395" cy="3903687"/>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8F5F4F8-1B65-45D6-BDD4-EB57E4BC0528}"/>
                  </a:ext>
                </a:extLst>
              </p:cNvPr>
              <p:cNvCxnSpPr>
                <a:cxnSpLocks/>
              </p:cNvCxnSpPr>
              <p:nvPr/>
            </p:nvCxnSpPr>
            <p:spPr>
              <a:xfrm>
                <a:off x="8855902" y="3006248"/>
                <a:ext cx="6161974" cy="1565752"/>
              </a:xfrm>
              <a:prstGeom prst="line">
                <a:avLst/>
              </a:prstGeom>
              <a:ln w="28575">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38" name="TextBox 37">
              <a:extLst>
                <a:ext uri="{FF2B5EF4-FFF2-40B4-BE49-F238E27FC236}">
                  <a16:creationId xmlns:a16="http://schemas.microsoft.com/office/drawing/2014/main" id="{32937B89-373D-45F6-B2FE-8A4642CFD60C}"/>
                </a:ext>
              </a:extLst>
            </p:cNvPr>
            <p:cNvSpPr txBox="1"/>
            <p:nvPr/>
          </p:nvSpPr>
          <p:spPr>
            <a:xfrm>
              <a:off x="11452208" y="3943899"/>
              <a:ext cx="34496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-1</a:t>
              </a:r>
            </a:p>
          </p:txBody>
        </p:sp>
        <p:sp>
          <p:nvSpPr>
            <p:cNvPr id="39" name="TextBox 38">
              <a:extLst>
                <a:ext uri="{FF2B5EF4-FFF2-40B4-BE49-F238E27FC236}">
                  <a16:creationId xmlns:a16="http://schemas.microsoft.com/office/drawing/2014/main" id="{D74B50E4-966C-4EEA-AF32-CB40C5BE03D5}"/>
                </a:ext>
              </a:extLst>
            </p:cNvPr>
            <p:cNvSpPr txBox="1"/>
            <p:nvPr/>
          </p:nvSpPr>
          <p:spPr>
            <a:xfrm>
              <a:off x="10842930" y="3910108"/>
              <a:ext cx="34496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-2</a:t>
              </a:r>
            </a:p>
          </p:txBody>
        </p:sp>
        <p:sp>
          <p:nvSpPr>
            <p:cNvPr id="40" name="TextBox 39">
              <a:extLst>
                <a:ext uri="{FF2B5EF4-FFF2-40B4-BE49-F238E27FC236}">
                  <a16:creationId xmlns:a16="http://schemas.microsoft.com/office/drawing/2014/main" id="{A4386248-BCD7-4007-A227-32D70DC20752}"/>
                </a:ext>
              </a:extLst>
            </p:cNvPr>
            <p:cNvSpPr txBox="1"/>
            <p:nvPr/>
          </p:nvSpPr>
          <p:spPr>
            <a:xfrm>
              <a:off x="10044657" y="3910108"/>
              <a:ext cx="344966" cy="307777"/>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-4</a:t>
              </a:r>
            </a:p>
          </p:txBody>
        </p:sp>
        <p:sp>
          <p:nvSpPr>
            <p:cNvPr id="41" name="TextBox 40">
              <a:extLst>
                <a:ext uri="{FF2B5EF4-FFF2-40B4-BE49-F238E27FC236}">
                  <a16:creationId xmlns:a16="http://schemas.microsoft.com/office/drawing/2014/main" id="{17A35F74-3875-402F-B103-003CC33F44C3}"/>
                </a:ext>
              </a:extLst>
            </p:cNvPr>
            <p:cNvSpPr txBox="1"/>
            <p:nvPr/>
          </p:nvSpPr>
          <p:spPr>
            <a:xfrm>
              <a:off x="9246383" y="3910108"/>
              <a:ext cx="344966" cy="307777"/>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-6</a:t>
              </a:r>
            </a:p>
          </p:txBody>
        </p:sp>
        <p:sp>
          <p:nvSpPr>
            <p:cNvPr id="42" name="TextBox 41">
              <a:extLst>
                <a:ext uri="{FF2B5EF4-FFF2-40B4-BE49-F238E27FC236}">
                  <a16:creationId xmlns:a16="http://schemas.microsoft.com/office/drawing/2014/main" id="{A4A0CFE2-F73F-4E84-B0DB-8A4C49EE8A32}"/>
                </a:ext>
              </a:extLst>
            </p:cNvPr>
            <p:cNvSpPr txBox="1"/>
            <p:nvPr/>
          </p:nvSpPr>
          <p:spPr>
            <a:xfrm>
              <a:off x="8448109" y="3910108"/>
              <a:ext cx="344966" cy="307777"/>
            </a:xfrm>
            <a:prstGeom prst="rect">
              <a:avLst/>
            </a:prstGeom>
            <a:noFill/>
          </p:spPr>
          <p:txBody>
            <a:bodyPr wrap="squar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-8</a:t>
              </a:r>
            </a:p>
          </p:txBody>
        </p:sp>
        <p:sp>
          <p:nvSpPr>
            <p:cNvPr id="43" name="TextBox 42">
              <a:extLst>
                <a:ext uri="{FF2B5EF4-FFF2-40B4-BE49-F238E27FC236}">
                  <a16:creationId xmlns:a16="http://schemas.microsoft.com/office/drawing/2014/main" id="{6F3986D4-C3CE-471C-A30D-0D98DF0D83B0}"/>
                </a:ext>
              </a:extLst>
            </p:cNvPr>
            <p:cNvSpPr txBox="1"/>
            <p:nvPr/>
          </p:nvSpPr>
          <p:spPr>
            <a:xfrm>
              <a:off x="12467982" y="3878208"/>
              <a:ext cx="287258"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2</a:t>
              </a:r>
            </a:p>
          </p:txBody>
        </p:sp>
        <p:sp>
          <p:nvSpPr>
            <p:cNvPr id="44" name="TextBox 43">
              <a:extLst>
                <a:ext uri="{FF2B5EF4-FFF2-40B4-BE49-F238E27FC236}">
                  <a16:creationId xmlns:a16="http://schemas.microsoft.com/office/drawing/2014/main" id="{5F20AE05-E626-4E45-AC74-72DC933938BE}"/>
                </a:ext>
              </a:extLst>
            </p:cNvPr>
            <p:cNvSpPr txBox="1"/>
            <p:nvPr/>
          </p:nvSpPr>
          <p:spPr>
            <a:xfrm>
              <a:off x="13265733" y="3878208"/>
              <a:ext cx="287258"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4</a:t>
              </a:r>
            </a:p>
          </p:txBody>
        </p:sp>
        <p:sp>
          <p:nvSpPr>
            <p:cNvPr id="45" name="TextBox 44">
              <a:extLst>
                <a:ext uri="{FF2B5EF4-FFF2-40B4-BE49-F238E27FC236}">
                  <a16:creationId xmlns:a16="http://schemas.microsoft.com/office/drawing/2014/main" id="{7358EB05-11C1-4D6A-9288-CB0C0B80A629}"/>
                </a:ext>
              </a:extLst>
            </p:cNvPr>
            <p:cNvSpPr txBox="1"/>
            <p:nvPr/>
          </p:nvSpPr>
          <p:spPr>
            <a:xfrm>
              <a:off x="14063484" y="3878208"/>
              <a:ext cx="287258"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6</a:t>
              </a:r>
            </a:p>
          </p:txBody>
        </p:sp>
        <p:sp>
          <p:nvSpPr>
            <p:cNvPr id="46" name="TextBox 45">
              <a:extLst>
                <a:ext uri="{FF2B5EF4-FFF2-40B4-BE49-F238E27FC236}">
                  <a16:creationId xmlns:a16="http://schemas.microsoft.com/office/drawing/2014/main" id="{E90C9079-7EEA-40F0-96E4-16362F5A01BE}"/>
                </a:ext>
              </a:extLst>
            </p:cNvPr>
            <p:cNvSpPr txBox="1"/>
            <p:nvPr/>
          </p:nvSpPr>
          <p:spPr>
            <a:xfrm>
              <a:off x="14861234" y="3878208"/>
              <a:ext cx="287258"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8</a:t>
              </a:r>
            </a:p>
          </p:txBody>
        </p:sp>
        <p:sp>
          <p:nvSpPr>
            <p:cNvPr id="47" name="TextBox 46">
              <a:extLst>
                <a:ext uri="{FF2B5EF4-FFF2-40B4-BE49-F238E27FC236}">
                  <a16:creationId xmlns:a16="http://schemas.microsoft.com/office/drawing/2014/main" id="{41E73AC8-095A-412F-8516-CE0ABF0052DF}"/>
                </a:ext>
              </a:extLst>
            </p:cNvPr>
            <p:cNvSpPr txBox="1"/>
            <p:nvPr/>
          </p:nvSpPr>
          <p:spPr>
            <a:xfrm>
              <a:off x="11472667" y="3082587"/>
              <a:ext cx="287258"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1</a:t>
              </a:r>
            </a:p>
          </p:txBody>
        </p:sp>
        <p:sp>
          <p:nvSpPr>
            <p:cNvPr id="48" name="TextBox 47">
              <a:extLst>
                <a:ext uri="{FF2B5EF4-FFF2-40B4-BE49-F238E27FC236}">
                  <a16:creationId xmlns:a16="http://schemas.microsoft.com/office/drawing/2014/main" id="{24CF4395-3B40-4DB5-9D63-4318DFD32E9D}"/>
                </a:ext>
              </a:extLst>
            </p:cNvPr>
            <p:cNvSpPr txBox="1"/>
            <p:nvPr/>
          </p:nvSpPr>
          <p:spPr>
            <a:xfrm>
              <a:off x="11472667" y="2374486"/>
              <a:ext cx="287258"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3</a:t>
              </a:r>
            </a:p>
          </p:txBody>
        </p:sp>
        <p:sp>
          <p:nvSpPr>
            <p:cNvPr id="49" name="TextBox 48">
              <a:extLst>
                <a:ext uri="{FF2B5EF4-FFF2-40B4-BE49-F238E27FC236}">
                  <a16:creationId xmlns:a16="http://schemas.microsoft.com/office/drawing/2014/main" id="{57C7DFC4-D31D-4D9C-93B6-5108154E64FE}"/>
                </a:ext>
              </a:extLst>
            </p:cNvPr>
            <p:cNvSpPr txBox="1"/>
            <p:nvPr/>
          </p:nvSpPr>
          <p:spPr>
            <a:xfrm>
              <a:off x="11472667" y="1666386"/>
              <a:ext cx="287258"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5</a:t>
              </a:r>
            </a:p>
          </p:txBody>
        </p:sp>
        <p:sp>
          <p:nvSpPr>
            <p:cNvPr id="50" name="TextBox 49">
              <a:extLst>
                <a:ext uri="{FF2B5EF4-FFF2-40B4-BE49-F238E27FC236}">
                  <a16:creationId xmlns:a16="http://schemas.microsoft.com/office/drawing/2014/main" id="{3AC58792-6056-4701-B593-15FDF1723F25}"/>
                </a:ext>
              </a:extLst>
            </p:cNvPr>
            <p:cNvSpPr txBox="1"/>
            <p:nvPr/>
          </p:nvSpPr>
          <p:spPr>
            <a:xfrm>
              <a:off x="11452208" y="5652196"/>
              <a:ext cx="34496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-7</a:t>
              </a:r>
            </a:p>
          </p:txBody>
        </p:sp>
        <p:sp>
          <p:nvSpPr>
            <p:cNvPr id="51" name="TextBox 50">
              <a:extLst>
                <a:ext uri="{FF2B5EF4-FFF2-40B4-BE49-F238E27FC236}">
                  <a16:creationId xmlns:a16="http://schemas.microsoft.com/office/drawing/2014/main" id="{AAEFF416-1A46-4BB9-8D0A-8074AC80F459}"/>
                </a:ext>
              </a:extLst>
            </p:cNvPr>
            <p:cNvSpPr txBox="1"/>
            <p:nvPr/>
          </p:nvSpPr>
          <p:spPr>
            <a:xfrm>
              <a:off x="11452208" y="5082763"/>
              <a:ext cx="34496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-5</a:t>
              </a:r>
            </a:p>
          </p:txBody>
        </p:sp>
        <p:sp>
          <p:nvSpPr>
            <p:cNvPr id="52" name="TextBox 51">
              <a:extLst>
                <a:ext uri="{FF2B5EF4-FFF2-40B4-BE49-F238E27FC236}">
                  <a16:creationId xmlns:a16="http://schemas.microsoft.com/office/drawing/2014/main" id="{2AADEC6C-0864-4885-991C-17C380507985}"/>
                </a:ext>
              </a:extLst>
            </p:cNvPr>
            <p:cNvSpPr txBox="1"/>
            <p:nvPr/>
          </p:nvSpPr>
          <p:spPr>
            <a:xfrm>
              <a:off x="11452208" y="4513331"/>
              <a:ext cx="344966" cy="307777"/>
            </a:xfrm>
            <a:prstGeom prst="rect">
              <a:avLst/>
            </a:prstGeom>
            <a:noFill/>
          </p:spPr>
          <p:txBody>
            <a:bodyPr wrap="none" rtlCol="0">
              <a:spAutoFit/>
            </a:bodyPr>
            <a:lstStyle/>
            <a:p>
              <a:r>
                <a:rPr lang="en-US" sz="1400" dirty="0">
                  <a:latin typeface="Open Sans" panose="020B0606030504020204" pitchFamily="34" charset="0"/>
                  <a:ea typeface="Open Sans" panose="020B0606030504020204" pitchFamily="34" charset="0"/>
                  <a:cs typeface="Open Sans" panose="020B0606030504020204" pitchFamily="34" charset="0"/>
                </a:rPr>
                <a:t>-3</a:t>
              </a:r>
            </a:p>
          </p:txBody>
        </p:sp>
      </p:grpSp>
    </p:spTree>
    <p:extLst>
      <p:ext uri="{BB962C8B-B14F-4D97-AF65-F5344CB8AC3E}">
        <p14:creationId xmlns:p14="http://schemas.microsoft.com/office/powerpoint/2010/main" val="86922468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2825</Words>
  <Application>Microsoft Office PowerPoint</Application>
  <PresentationFormat>Custom</PresentationFormat>
  <Paragraphs>475</Paragraphs>
  <Slides>42</Slides>
  <Notes>37</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42</vt:i4>
      </vt:variant>
    </vt:vector>
  </HeadingPairs>
  <TitlesOfParts>
    <vt:vector size="56" baseType="lpstr">
      <vt:lpstr>Arial</vt:lpstr>
      <vt:lpstr>Calibri</vt:lpstr>
      <vt:lpstr>Calibri Light</vt:lpstr>
      <vt:lpstr>Cambria Math</vt:lpstr>
      <vt:lpstr>Courier New</vt:lpstr>
      <vt:lpstr>Gill Sans</vt:lpstr>
      <vt:lpstr>Open Sans</vt:lpstr>
      <vt:lpstr>Open Sans ExtraBold</vt:lpstr>
      <vt:lpstr>Open Sans ExtraBold</vt:lpstr>
      <vt:lpstr>Open Sans SemiBold</vt:lpstr>
      <vt:lpstr>Roboto Condensed</vt:lpstr>
      <vt:lpstr>Wingdings</vt:lpstr>
      <vt:lpstr>Office Theme</vt:lpstr>
      <vt:lpstr>Custom Design</vt:lpstr>
      <vt:lpstr>PowerPoint Presentation</vt:lpstr>
      <vt:lpstr>PowerPoint Presentation</vt:lpstr>
      <vt:lpstr>PowerPoint Presentation</vt:lpstr>
      <vt:lpstr>PowerPoint Presentation</vt:lpstr>
      <vt:lpstr>Problem Statement</vt:lpstr>
      <vt:lpstr>Probable Solutions</vt:lpstr>
      <vt:lpstr>Regression</vt:lpstr>
      <vt:lpstr>Multicollinearity Problem</vt:lpstr>
      <vt:lpstr>Factor Analysis</vt:lpstr>
      <vt:lpstr>Example</vt:lpstr>
      <vt:lpstr>Example (Contd.)</vt:lpstr>
      <vt:lpstr>PowerPoint Presentation</vt:lpstr>
      <vt:lpstr>Factor Analysis Process</vt:lpstr>
      <vt:lpstr>Principal Component Analysis</vt:lpstr>
      <vt:lpstr>Direction of Maximum Variance</vt:lpstr>
      <vt:lpstr>Finding PC1</vt:lpstr>
      <vt:lpstr>Results of Eigen Decomposition</vt:lpstr>
      <vt:lpstr>Eigen Values and PCA</vt:lpstr>
      <vt:lpstr>PowerPoint Presentation</vt:lpstr>
      <vt:lpstr>PowerPoint Presentation</vt:lpstr>
      <vt:lpstr>Data Import and Split</vt:lpstr>
      <vt:lpstr>PCA Transformation</vt:lpstr>
      <vt:lpstr>Linear Discriminant Analysis (LDA)</vt:lpstr>
      <vt:lpstr>Maximum Separable Line</vt:lpstr>
      <vt:lpstr>Finding Maximum Separable Line</vt:lpstr>
      <vt:lpstr>Finding Maximum Separable Line (Contd.)</vt:lpstr>
      <vt:lpstr>Finding Maximum Separable Line (Contd.)</vt:lpstr>
      <vt:lpstr>Finding Maximum Separable Line (Contd.)</vt:lpstr>
      <vt:lpstr>PowerPoint Presentation</vt:lpstr>
      <vt:lpstr>PowerPoint Presentation</vt:lpstr>
      <vt:lpstr>Import and Split</vt:lpstr>
      <vt:lpstr>Number of Components in Transformed Shape</vt:lpstr>
      <vt:lpstr>Dataset Transformation</vt:lpstr>
      <vt:lpstr>Fitting a Logistic Regression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Shanthi L.M DSA</dc:creator>
  <cp:lastModifiedBy>Shanthi L.M DSA</cp:lastModifiedBy>
  <cp:revision>1597</cp:revision>
  <dcterms:created xsi:type="dcterms:W3CDTF">2016-09-03T17:46:52Z</dcterms:created>
  <dcterms:modified xsi:type="dcterms:W3CDTF">2019-05-27T11:44:25Z</dcterms:modified>
</cp:coreProperties>
</file>