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52"/>
  </p:notesMasterIdLst>
  <p:handoutMasterIdLst>
    <p:handoutMasterId r:id="rId53"/>
  </p:handoutMasterIdLst>
  <p:sldIdLst>
    <p:sldId id="2610" r:id="rId2"/>
    <p:sldId id="2611" r:id="rId3"/>
    <p:sldId id="257" r:id="rId4"/>
    <p:sldId id="258" r:id="rId5"/>
    <p:sldId id="342" r:id="rId6"/>
    <p:sldId id="541" r:id="rId7"/>
    <p:sldId id="2510" r:id="rId8"/>
    <p:sldId id="2612" r:id="rId9"/>
    <p:sldId id="2613" r:id="rId10"/>
    <p:sldId id="2615" r:id="rId11"/>
    <p:sldId id="2616" r:id="rId12"/>
    <p:sldId id="2617" r:id="rId13"/>
    <p:sldId id="2618" r:id="rId14"/>
    <p:sldId id="2636" r:id="rId15"/>
    <p:sldId id="2626" r:id="rId16"/>
    <p:sldId id="2627" r:id="rId17"/>
    <p:sldId id="2628" r:id="rId18"/>
    <p:sldId id="2629" r:id="rId19"/>
    <p:sldId id="2630" r:id="rId20"/>
    <p:sldId id="2631" r:id="rId21"/>
    <p:sldId id="282" r:id="rId22"/>
    <p:sldId id="2591" r:id="rId23"/>
    <p:sldId id="2638" r:id="rId24"/>
    <p:sldId id="2639" r:id="rId25"/>
    <p:sldId id="2640" r:id="rId26"/>
    <p:sldId id="2641" r:id="rId27"/>
    <p:sldId id="2642" r:id="rId28"/>
    <p:sldId id="351" r:id="rId29"/>
    <p:sldId id="2619" r:id="rId30"/>
    <p:sldId id="2620" r:id="rId31"/>
    <p:sldId id="2622" r:id="rId32"/>
    <p:sldId id="2623" r:id="rId33"/>
    <p:sldId id="2624" r:id="rId34"/>
    <p:sldId id="2633" r:id="rId35"/>
    <p:sldId id="2635" r:id="rId36"/>
    <p:sldId id="2625" r:id="rId37"/>
    <p:sldId id="2637" r:id="rId38"/>
    <p:sldId id="2597" r:id="rId39"/>
    <p:sldId id="2609" r:id="rId40"/>
    <p:sldId id="2643" r:id="rId41"/>
    <p:sldId id="2644" r:id="rId42"/>
    <p:sldId id="2646" r:id="rId43"/>
    <p:sldId id="322" r:id="rId44"/>
    <p:sldId id="323" r:id="rId45"/>
    <p:sldId id="330" r:id="rId46"/>
    <p:sldId id="2606" r:id="rId47"/>
    <p:sldId id="2608" r:id="rId48"/>
    <p:sldId id="2607" r:id="rId49"/>
    <p:sldId id="332" r:id="rId50"/>
    <p:sldId id="333" r:id="rId51"/>
  </p:sldIdLst>
  <p:sldSz cx="16256000" cy="9144000"/>
  <p:notesSz cx="6858000" cy="9144000"/>
  <p:embeddedFontLst>
    <p:embeddedFont>
      <p:font typeface="Calibri" panose="020F0502020204030204" pitchFamily="34" charset="0"/>
      <p:regular r:id="rId54"/>
      <p:bold r:id="rId55"/>
      <p:italic r:id="rId56"/>
      <p:boldItalic r:id="rId57"/>
    </p:embeddedFont>
    <p:embeddedFont>
      <p:font typeface="Cambria Math" panose="02040503050406030204" pitchFamily="18" charset="0"/>
      <p:regular r:id="rId58"/>
    </p:embeddedFont>
    <p:embeddedFont>
      <p:font typeface="Open Sans" panose="020B0606030504020204" pitchFamily="34" charset="0"/>
      <p:regular r:id="rId59"/>
      <p:bold r:id="rId60"/>
      <p:italic r:id="rId61"/>
      <p:boldItalic r:id="rId62"/>
    </p:embeddedFont>
    <p:embeddedFont>
      <p:font typeface="Open Sans ExtraBold" panose="020B0906030804020204" pitchFamily="34" charset="0"/>
      <p:bold r:id="rId63"/>
      <p:boldItalic r:id="rId64"/>
    </p:embeddedFont>
    <p:embeddedFont>
      <p:font typeface="Open Sans ExtraBold" panose="020B0906030804020204" pitchFamily="34" charset="0"/>
      <p:bold r:id="rId63"/>
      <p:boldItalic r:id="rId64"/>
    </p:embeddedFont>
    <p:embeddedFont>
      <p:font typeface="Open Sans SemiBold" panose="020B0706030804020204" pitchFamily="34" charset="0"/>
      <p:regular r:id="rId65"/>
      <p:bold r:id="rId66"/>
      <p:italic r:id="rId67"/>
      <p:boldItalic r:id="rId6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p31wP++ZwgJDHIcvpkB67Q==" hashData="XWA/s7OUCqvMEDG4tmfnbLB5hNfgYZhUipQE/+jrPtr/BhW3cMykZh6TD9DKD6EflHktVu6/rVkCT0evgr7JDg=="/>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46B9"/>
    <a:srgbClr val="ED7D31"/>
    <a:srgbClr val="7BCAB4"/>
    <a:srgbClr val="F037A5"/>
    <a:srgbClr val="4B4B4B"/>
    <a:srgbClr val="EEEE5E"/>
    <a:srgbClr val="000000"/>
    <a:srgbClr val="FF4F4F"/>
    <a:srgbClr val="70B353"/>
    <a:srgbClr val="0064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3F171FB-6CE7-41B2-BC84-7B919C70A3D1}">
  <a:tblStyle styleId="{53F171FB-6CE7-41B2-BC84-7B919C70A3D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21" autoAdjust="0"/>
  </p:normalViewPr>
  <p:slideViewPr>
    <p:cSldViewPr snapToGrid="0">
      <p:cViewPr varScale="1">
        <p:scale>
          <a:sx n="54" d="100"/>
          <a:sy n="54" d="100"/>
        </p:scale>
        <p:origin x="516" y="90"/>
      </p:cViewPr>
      <p:guideLst/>
    </p:cSldViewPr>
  </p:slideViewPr>
  <p:notesTextViewPr>
    <p:cViewPr>
      <p:scale>
        <a:sx n="1" d="1"/>
        <a:sy n="1" d="1"/>
      </p:scale>
      <p:origin x="0" y="0"/>
    </p:cViewPr>
  </p:notesText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font" Target="fonts/font5.fntdata"/><Relationship Id="rId66"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 Id="rId7" Type="http://schemas.openxmlformats.org/officeDocument/2006/relationships/slide" Target="slides/slide6.xml"/><Relationship Id="rId7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manoj.k\Downloads\sales-of-shampoo-over-a-three-y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embeddings/oleObject1.bin"/><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1477034120734907E-2"/>
          <c:y val="0.30842592592592599"/>
          <c:w val="0.86407852143482067"/>
          <c:h val="0.38623468941382327"/>
        </c:manualLayout>
      </c:layout>
      <c:lineChart>
        <c:grouping val="standard"/>
        <c:varyColors val="0"/>
        <c:ser>
          <c:idx val="0"/>
          <c:order val="0"/>
          <c:tx>
            <c:strRef>
              <c:f>'sales-of-shampoo-over-a-three-y'!$B$1</c:f>
              <c:strCache>
                <c:ptCount val="1"/>
                <c:pt idx="0">
                  <c:v>Smartphone sales over 3 year period</c:v>
                </c:pt>
              </c:strCache>
            </c:strRef>
          </c:tx>
          <c:spPr>
            <a:ln w="22225" cap="rnd" cmpd="sng" algn="ctr">
              <a:solidFill>
                <a:schemeClr val="accent1"/>
              </a:solidFill>
              <a:round/>
            </a:ln>
            <a:effectLst/>
          </c:spPr>
          <c:marker>
            <c:symbol val="none"/>
          </c:marker>
          <c:cat>
            <c:numRef>
              <c:f>'sales-of-shampoo-over-a-three-y'!$A$2:$A$37</c:f>
              <c:numCache>
                <c:formatCode>dd\-mmm</c:formatCode>
                <c:ptCount val="36"/>
                <c:pt idx="0">
                  <c:v>42005</c:v>
                </c:pt>
                <c:pt idx="1">
                  <c:v>42037</c:v>
                </c:pt>
                <c:pt idx="2">
                  <c:v>42069</c:v>
                </c:pt>
                <c:pt idx="3">
                  <c:v>42101</c:v>
                </c:pt>
                <c:pt idx="4">
                  <c:v>42133</c:v>
                </c:pt>
                <c:pt idx="5">
                  <c:v>42165</c:v>
                </c:pt>
                <c:pt idx="6">
                  <c:v>42197</c:v>
                </c:pt>
                <c:pt idx="7">
                  <c:v>42229</c:v>
                </c:pt>
                <c:pt idx="8">
                  <c:v>42261</c:v>
                </c:pt>
                <c:pt idx="9">
                  <c:v>42293</c:v>
                </c:pt>
                <c:pt idx="10">
                  <c:v>42325</c:v>
                </c:pt>
                <c:pt idx="11">
                  <c:v>42357</c:v>
                </c:pt>
                <c:pt idx="12">
                  <c:v>42389</c:v>
                </c:pt>
                <c:pt idx="13">
                  <c:v>42421</c:v>
                </c:pt>
                <c:pt idx="14">
                  <c:v>42453</c:v>
                </c:pt>
                <c:pt idx="15">
                  <c:v>42485</c:v>
                </c:pt>
                <c:pt idx="16">
                  <c:v>42517</c:v>
                </c:pt>
                <c:pt idx="17">
                  <c:v>42549</c:v>
                </c:pt>
                <c:pt idx="18">
                  <c:v>42581</c:v>
                </c:pt>
                <c:pt idx="19">
                  <c:v>42613</c:v>
                </c:pt>
                <c:pt idx="20">
                  <c:v>42645</c:v>
                </c:pt>
                <c:pt idx="21">
                  <c:v>42677</c:v>
                </c:pt>
                <c:pt idx="22">
                  <c:v>42709</c:v>
                </c:pt>
                <c:pt idx="23">
                  <c:v>42741</c:v>
                </c:pt>
                <c:pt idx="24">
                  <c:v>42773</c:v>
                </c:pt>
                <c:pt idx="25">
                  <c:v>42805</c:v>
                </c:pt>
                <c:pt idx="26">
                  <c:v>42837</c:v>
                </c:pt>
                <c:pt idx="27">
                  <c:v>42869</c:v>
                </c:pt>
                <c:pt idx="28">
                  <c:v>42901</c:v>
                </c:pt>
                <c:pt idx="29">
                  <c:v>42933</c:v>
                </c:pt>
                <c:pt idx="30">
                  <c:v>42965</c:v>
                </c:pt>
                <c:pt idx="31">
                  <c:v>42997</c:v>
                </c:pt>
                <c:pt idx="32">
                  <c:v>43029</c:v>
                </c:pt>
                <c:pt idx="33">
                  <c:v>43061</c:v>
                </c:pt>
                <c:pt idx="34">
                  <c:v>43093</c:v>
                </c:pt>
                <c:pt idx="35">
                  <c:v>43125</c:v>
                </c:pt>
              </c:numCache>
            </c:numRef>
          </c:cat>
          <c:val>
            <c:numRef>
              <c:f>'sales-of-shampoo-over-a-three-y'!$B$2:$B$37</c:f>
              <c:numCache>
                <c:formatCode>General</c:formatCode>
                <c:ptCount val="36"/>
                <c:pt idx="0">
                  <c:v>266</c:v>
                </c:pt>
                <c:pt idx="1">
                  <c:v>145.9</c:v>
                </c:pt>
                <c:pt idx="2">
                  <c:v>183.1</c:v>
                </c:pt>
                <c:pt idx="3">
                  <c:v>119.3</c:v>
                </c:pt>
                <c:pt idx="4">
                  <c:v>180.3</c:v>
                </c:pt>
                <c:pt idx="5">
                  <c:v>168.5</c:v>
                </c:pt>
                <c:pt idx="6">
                  <c:v>231.8</c:v>
                </c:pt>
                <c:pt idx="7">
                  <c:v>224.5</c:v>
                </c:pt>
                <c:pt idx="8">
                  <c:v>192.8</c:v>
                </c:pt>
                <c:pt idx="9">
                  <c:v>122.9</c:v>
                </c:pt>
                <c:pt idx="10">
                  <c:v>336.5</c:v>
                </c:pt>
                <c:pt idx="11">
                  <c:v>185.9</c:v>
                </c:pt>
                <c:pt idx="12">
                  <c:v>194.3</c:v>
                </c:pt>
                <c:pt idx="13">
                  <c:v>149.5</c:v>
                </c:pt>
                <c:pt idx="14">
                  <c:v>210.1</c:v>
                </c:pt>
                <c:pt idx="15">
                  <c:v>273.3</c:v>
                </c:pt>
                <c:pt idx="16">
                  <c:v>191.4</c:v>
                </c:pt>
                <c:pt idx="17">
                  <c:v>287</c:v>
                </c:pt>
                <c:pt idx="18">
                  <c:v>226</c:v>
                </c:pt>
                <c:pt idx="19">
                  <c:v>303.60000000000002</c:v>
                </c:pt>
                <c:pt idx="20">
                  <c:v>289.89999999999998</c:v>
                </c:pt>
                <c:pt idx="21">
                  <c:v>421.6</c:v>
                </c:pt>
                <c:pt idx="22">
                  <c:v>264.5</c:v>
                </c:pt>
                <c:pt idx="23">
                  <c:v>342.3</c:v>
                </c:pt>
                <c:pt idx="24">
                  <c:v>339.7</c:v>
                </c:pt>
                <c:pt idx="25">
                  <c:v>440.4</c:v>
                </c:pt>
                <c:pt idx="26">
                  <c:v>315.89999999999998</c:v>
                </c:pt>
                <c:pt idx="27">
                  <c:v>439.3</c:v>
                </c:pt>
                <c:pt idx="28">
                  <c:v>401.3</c:v>
                </c:pt>
                <c:pt idx="29">
                  <c:v>437.4</c:v>
                </c:pt>
                <c:pt idx="30">
                  <c:v>575.5</c:v>
                </c:pt>
                <c:pt idx="31">
                  <c:v>407.6</c:v>
                </c:pt>
                <c:pt idx="32">
                  <c:v>682</c:v>
                </c:pt>
                <c:pt idx="33">
                  <c:v>475.3</c:v>
                </c:pt>
                <c:pt idx="34">
                  <c:v>581.29999999999995</c:v>
                </c:pt>
                <c:pt idx="35">
                  <c:v>646.9</c:v>
                </c:pt>
              </c:numCache>
            </c:numRef>
          </c:val>
          <c:smooth val="0"/>
          <c:extLst>
            <c:ext xmlns:c16="http://schemas.microsoft.com/office/drawing/2014/chart" uri="{C3380CC4-5D6E-409C-BE32-E72D297353CC}">
              <c16:uniqueId val="{00000000-8A5B-41FB-B44F-636ECB95855A}"/>
            </c:ext>
          </c:extLst>
        </c:ser>
        <c:dLbls>
          <c:showLegendKey val="0"/>
          <c:showVal val="0"/>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770865519"/>
        <c:axId val="1002098911"/>
      </c:lineChart>
      <c:dateAx>
        <c:axId val="770865519"/>
        <c:scaling>
          <c:orientation val="minMax"/>
        </c:scaling>
        <c:delete val="0"/>
        <c:axPos val="b"/>
        <c:numFmt formatCode="dd\-mmm" sourceLinked="1"/>
        <c:majorTickMark val="out"/>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1002098911"/>
        <c:crosses val="autoZero"/>
        <c:auto val="1"/>
        <c:lblOffset val="100"/>
        <c:baseTimeUnit val="months"/>
      </c:dateAx>
      <c:valAx>
        <c:axId val="100209891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dk1">
                    <a:lumMod val="65000"/>
                    <a:lumOff val="35000"/>
                  </a:schemeClr>
                </a:solidFill>
                <a:latin typeface="+mn-lt"/>
                <a:ea typeface="+mn-ea"/>
                <a:cs typeface="+mn-cs"/>
              </a:defRPr>
            </a:pPr>
            <a:endParaRPr lang="en-US"/>
          </a:p>
        </c:txPr>
        <c:crossAx val="770865519"/>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IN"/>
              <a:t>Annual number of lynx trapped, MacKenzie River, 1821-1934</a:t>
            </a:r>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lotArea>
      <c:layout/>
      <c:lineChart>
        <c:grouping val="standard"/>
        <c:varyColors val="0"/>
        <c:ser>
          <c:idx val="0"/>
          <c:order val="0"/>
          <c:tx>
            <c:strRef>
              <c:f>'[annual-number-of-lynx-trapped-ma.xlsx]Annual number of lynx trapped,'!$B$15</c:f>
              <c:strCache>
                <c:ptCount val="1"/>
                <c:pt idx="0">
                  <c:v>Annual number of lynx trapped, MacKenzie River, 1821-1934</c:v>
                </c:pt>
              </c:strCache>
            </c:strRef>
          </c:tx>
          <c:spPr>
            <a:ln w="22225" cap="rnd">
              <a:solidFill>
                <a:schemeClr val="accent1"/>
              </a:solidFill>
              <a:round/>
            </a:ln>
            <a:effectLst/>
          </c:spPr>
          <c:marker>
            <c:symbol val="none"/>
          </c:marker>
          <c:cat>
            <c:numRef>
              <c:f>'[annual-number-of-lynx-trapped-ma.xlsx]Annual number of lynx trapped,'!$A$16:$A$129</c:f>
              <c:numCache>
                <c:formatCode>General</c:formatCode>
                <c:ptCount val="114"/>
                <c:pt idx="0">
                  <c:v>1821</c:v>
                </c:pt>
                <c:pt idx="1">
                  <c:v>1822</c:v>
                </c:pt>
                <c:pt idx="2">
                  <c:v>1823</c:v>
                </c:pt>
                <c:pt idx="3">
                  <c:v>1824</c:v>
                </c:pt>
                <c:pt idx="4">
                  <c:v>1825</c:v>
                </c:pt>
                <c:pt idx="5">
                  <c:v>1826</c:v>
                </c:pt>
                <c:pt idx="6">
                  <c:v>1827</c:v>
                </c:pt>
                <c:pt idx="7">
                  <c:v>1828</c:v>
                </c:pt>
                <c:pt idx="8">
                  <c:v>1829</c:v>
                </c:pt>
                <c:pt idx="9">
                  <c:v>1830</c:v>
                </c:pt>
                <c:pt idx="10">
                  <c:v>1831</c:v>
                </c:pt>
                <c:pt idx="11">
                  <c:v>1832</c:v>
                </c:pt>
                <c:pt idx="12">
                  <c:v>1833</c:v>
                </c:pt>
                <c:pt idx="13">
                  <c:v>1834</c:v>
                </c:pt>
                <c:pt idx="14">
                  <c:v>1835</c:v>
                </c:pt>
                <c:pt idx="15">
                  <c:v>1836</c:v>
                </c:pt>
                <c:pt idx="16">
                  <c:v>1837</c:v>
                </c:pt>
                <c:pt idx="17">
                  <c:v>1838</c:v>
                </c:pt>
                <c:pt idx="18">
                  <c:v>1839</c:v>
                </c:pt>
                <c:pt idx="19">
                  <c:v>1840</c:v>
                </c:pt>
                <c:pt idx="20">
                  <c:v>1841</c:v>
                </c:pt>
                <c:pt idx="21">
                  <c:v>1842</c:v>
                </c:pt>
                <c:pt idx="22">
                  <c:v>1843</c:v>
                </c:pt>
                <c:pt idx="23">
                  <c:v>1844</c:v>
                </c:pt>
                <c:pt idx="24">
                  <c:v>1845</c:v>
                </c:pt>
                <c:pt idx="25">
                  <c:v>1846</c:v>
                </c:pt>
                <c:pt idx="26">
                  <c:v>1847</c:v>
                </c:pt>
                <c:pt idx="27">
                  <c:v>1848</c:v>
                </c:pt>
                <c:pt idx="28">
                  <c:v>1849</c:v>
                </c:pt>
                <c:pt idx="29">
                  <c:v>1850</c:v>
                </c:pt>
                <c:pt idx="30">
                  <c:v>1851</c:v>
                </c:pt>
                <c:pt idx="31">
                  <c:v>1852</c:v>
                </c:pt>
                <c:pt idx="32">
                  <c:v>1853</c:v>
                </c:pt>
                <c:pt idx="33">
                  <c:v>1854</c:v>
                </c:pt>
                <c:pt idx="34">
                  <c:v>1855</c:v>
                </c:pt>
                <c:pt idx="35">
                  <c:v>1856</c:v>
                </c:pt>
                <c:pt idx="36">
                  <c:v>1857</c:v>
                </c:pt>
                <c:pt idx="37">
                  <c:v>1858</c:v>
                </c:pt>
                <c:pt idx="38">
                  <c:v>1859</c:v>
                </c:pt>
                <c:pt idx="39">
                  <c:v>1860</c:v>
                </c:pt>
                <c:pt idx="40">
                  <c:v>1861</c:v>
                </c:pt>
                <c:pt idx="41">
                  <c:v>1862</c:v>
                </c:pt>
                <c:pt idx="42">
                  <c:v>1863</c:v>
                </c:pt>
                <c:pt idx="43">
                  <c:v>1864</c:v>
                </c:pt>
                <c:pt idx="44">
                  <c:v>1865</c:v>
                </c:pt>
                <c:pt idx="45">
                  <c:v>1866</c:v>
                </c:pt>
                <c:pt idx="46">
                  <c:v>1867</c:v>
                </c:pt>
                <c:pt idx="47">
                  <c:v>1868</c:v>
                </c:pt>
                <c:pt idx="48">
                  <c:v>1869</c:v>
                </c:pt>
                <c:pt idx="49">
                  <c:v>1870</c:v>
                </c:pt>
                <c:pt idx="50">
                  <c:v>1871</c:v>
                </c:pt>
                <c:pt idx="51">
                  <c:v>1872</c:v>
                </c:pt>
                <c:pt idx="52">
                  <c:v>1873</c:v>
                </c:pt>
                <c:pt idx="53">
                  <c:v>1874</c:v>
                </c:pt>
                <c:pt idx="54">
                  <c:v>1875</c:v>
                </c:pt>
                <c:pt idx="55">
                  <c:v>1876</c:v>
                </c:pt>
                <c:pt idx="56">
                  <c:v>1877</c:v>
                </c:pt>
                <c:pt idx="57">
                  <c:v>1878</c:v>
                </c:pt>
                <c:pt idx="58">
                  <c:v>1879</c:v>
                </c:pt>
                <c:pt idx="59">
                  <c:v>1880</c:v>
                </c:pt>
                <c:pt idx="60">
                  <c:v>1881</c:v>
                </c:pt>
                <c:pt idx="61">
                  <c:v>1882</c:v>
                </c:pt>
                <c:pt idx="62">
                  <c:v>1883</c:v>
                </c:pt>
                <c:pt idx="63">
                  <c:v>1884</c:v>
                </c:pt>
                <c:pt idx="64">
                  <c:v>1885</c:v>
                </c:pt>
                <c:pt idx="65">
                  <c:v>1886</c:v>
                </c:pt>
                <c:pt idx="66">
                  <c:v>1887</c:v>
                </c:pt>
                <c:pt idx="67">
                  <c:v>1888</c:v>
                </c:pt>
                <c:pt idx="68">
                  <c:v>1889</c:v>
                </c:pt>
                <c:pt idx="69">
                  <c:v>1890</c:v>
                </c:pt>
                <c:pt idx="70">
                  <c:v>1891</c:v>
                </c:pt>
                <c:pt idx="71">
                  <c:v>1892</c:v>
                </c:pt>
                <c:pt idx="72">
                  <c:v>1893</c:v>
                </c:pt>
                <c:pt idx="73">
                  <c:v>1894</c:v>
                </c:pt>
                <c:pt idx="74">
                  <c:v>1895</c:v>
                </c:pt>
                <c:pt idx="75">
                  <c:v>1896</c:v>
                </c:pt>
                <c:pt idx="76">
                  <c:v>1897</c:v>
                </c:pt>
                <c:pt idx="77">
                  <c:v>1898</c:v>
                </c:pt>
                <c:pt idx="78">
                  <c:v>1899</c:v>
                </c:pt>
                <c:pt idx="79" formatCode="yyyy">
                  <c:v>1</c:v>
                </c:pt>
                <c:pt idx="80" formatCode="yyyy">
                  <c:v>367</c:v>
                </c:pt>
                <c:pt idx="81" formatCode="yyyy">
                  <c:v>732</c:v>
                </c:pt>
                <c:pt idx="82" formatCode="yyyy">
                  <c:v>1097</c:v>
                </c:pt>
                <c:pt idx="83" formatCode="yyyy">
                  <c:v>1462</c:v>
                </c:pt>
                <c:pt idx="84" formatCode="yyyy">
                  <c:v>1828</c:v>
                </c:pt>
                <c:pt idx="85" formatCode="yyyy">
                  <c:v>2193</c:v>
                </c:pt>
                <c:pt idx="86" formatCode="yyyy">
                  <c:v>2558</c:v>
                </c:pt>
                <c:pt idx="87" formatCode="yyyy">
                  <c:v>2923</c:v>
                </c:pt>
                <c:pt idx="88" formatCode="yyyy">
                  <c:v>3289</c:v>
                </c:pt>
                <c:pt idx="89" formatCode="yyyy">
                  <c:v>3654</c:v>
                </c:pt>
                <c:pt idx="90" formatCode="yyyy">
                  <c:v>4019</c:v>
                </c:pt>
                <c:pt idx="91" formatCode="yyyy">
                  <c:v>4384</c:v>
                </c:pt>
                <c:pt idx="92" formatCode="yyyy">
                  <c:v>4750</c:v>
                </c:pt>
                <c:pt idx="93" formatCode="yyyy">
                  <c:v>5115</c:v>
                </c:pt>
                <c:pt idx="94" formatCode="yyyy">
                  <c:v>5480</c:v>
                </c:pt>
                <c:pt idx="95" formatCode="yyyy">
                  <c:v>5845</c:v>
                </c:pt>
                <c:pt idx="96" formatCode="yyyy">
                  <c:v>6211</c:v>
                </c:pt>
                <c:pt idx="97" formatCode="yyyy">
                  <c:v>6576</c:v>
                </c:pt>
                <c:pt idx="98" formatCode="yyyy">
                  <c:v>6941</c:v>
                </c:pt>
                <c:pt idx="99" formatCode="yyyy">
                  <c:v>7306</c:v>
                </c:pt>
                <c:pt idx="100" formatCode="yyyy">
                  <c:v>7672</c:v>
                </c:pt>
                <c:pt idx="101" formatCode="yyyy">
                  <c:v>8037</c:v>
                </c:pt>
                <c:pt idx="102" formatCode="yyyy">
                  <c:v>8402</c:v>
                </c:pt>
                <c:pt idx="103" formatCode="yyyy">
                  <c:v>8767</c:v>
                </c:pt>
                <c:pt idx="104" formatCode="yyyy">
                  <c:v>9133</c:v>
                </c:pt>
                <c:pt idx="105" formatCode="yyyy">
                  <c:v>9498</c:v>
                </c:pt>
                <c:pt idx="106" formatCode="yyyy">
                  <c:v>9863</c:v>
                </c:pt>
                <c:pt idx="107" formatCode="yyyy">
                  <c:v>10228</c:v>
                </c:pt>
                <c:pt idx="108" formatCode="yyyy">
                  <c:v>10594</c:v>
                </c:pt>
                <c:pt idx="109" formatCode="yyyy">
                  <c:v>10959</c:v>
                </c:pt>
                <c:pt idx="110" formatCode="yyyy">
                  <c:v>11324</c:v>
                </c:pt>
                <c:pt idx="111" formatCode="yyyy">
                  <c:v>11689</c:v>
                </c:pt>
                <c:pt idx="112" formatCode="yyyy">
                  <c:v>12055</c:v>
                </c:pt>
                <c:pt idx="113" formatCode="yyyy">
                  <c:v>12420</c:v>
                </c:pt>
              </c:numCache>
            </c:numRef>
          </c:cat>
          <c:val>
            <c:numRef>
              <c:f>'[annual-number-of-lynx-trapped-ma.xlsx]Annual number of lynx trapped,'!$B$16:$B$129</c:f>
              <c:numCache>
                <c:formatCode>General</c:formatCode>
                <c:ptCount val="114"/>
                <c:pt idx="0">
                  <c:v>269</c:v>
                </c:pt>
                <c:pt idx="1">
                  <c:v>321</c:v>
                </c:pt>
                <c:pt idx="2">
                  <c:v>585</c:v>
                </c:pt>
                <c:pt idx="3">
                  <c:v>871</c:v>
                </c:pt>
                <c:pt idx="4">
                  <c:v>1475</c:v>
                </c:pt>
                <c:pt idx="5">
                  <c:v>2821</c:v>
                </c:pt>
                <c:pt idx="6">
                  <c:v>3928</c:v>
                </c:pt>
                <c:pt idx="7">
                  <c:v>5943</c:v>
                </c:pt>
                <c:pt idx="8">
                  <c:v>4950</c:v>
                </c:pt>
                <c:pt idx="9">
                  <c:v>2577</c:v>
                </c:pt>
                <c:pt idx="10">
                  <c:v>523</c:v>
                </c:pt>
                <c:pt idx="11">
                  <c:v>98</c:v>
                </c:pt>
                <c:pt idx="12">
                  <c:v>184</c:v>
                </c:pt>
                <c:pt idx="13">
                  <c:v>279</c:v>
                </c:pt>
                <c:pt idx="14">
                  <c:v>409</c:v>
                </c:pt>
                <c:pt idx="15">
                  <c:v>2285</c:v>
                </c:pt>
                <c:pt idx="16">
                  <c:v>2685</c:v>
                </c:pt>
                <c:pt idx="17">
                  <c:v>3409</c:v>
                </c:pt>
                <c:pt idx="18">
                  <c:v>1824</c:v>
                </c:pt>
                <c:pt idx="19">
                  <c:v>409</c:v>
                </c:pt>
                <c:pt idx="20">
                  <c:v>151</c:v>
                </c:pt>
                <c:pt idx="21">
                  <c:v>45</c:v>
                </c:pt>
                <c:pt idx="22">
                  <c:v>68</c:v>
                </c:pt>
                <c:pt idx="23">
                  <c:v>213</c:v>
                </c:pt>
                <c:pt idx="24">
                  <c:v>546</c:v>
                </c:pt>
                <c:pt idx="25">
                  <c:v>1033</c:v>
                </c:pt>
                <c:pt idx="26">
                  <c:v>2129</c:v>
                </c:pt>
                <c:pt idx="27">
                  <c:v>2536</c:v>
                </c:pt>
                <c:pt idx="28">
                  <c:v>957</c:v>
                </c:pt>
                <c:pt idx="29">
                  <c:v>361</c:v>
                </c:pt>
                <c:pt idx="30">
                  <c:v>377</c:v>
                </c:pt>
                <c:pt idx="31">
                  <c:v>225</c:v>
                </c:pt>
                <c:pt idx="32">
                  <c:v>360</c:v>
                </c:pt>
                <c:pt idx="33">
                  <c:v>731</c:v>
                </c:pt>
                <c:pt idx="34">
                  <c:v>1638</c:v>
                </c:pt>
                <c:pt idx="35">
                  <c:v>2725</c:v>
                </c:pt>
                <c:pt idx="36">
                  <c:v>2871</c:v>
                </c:pt>
                <c:pt idx="37">
                  <c:v>2119</c:v>
                </c:pt>
                <c:pt idx="38">
                  <c:v>684</c:v>
                </c:pt>
                <c:pt idx="39">
                  <c:v>299</c:v>
                </c:pt>
                <c:pt idx="40">
                  <c:v>236</c:v>
                </c:pt>
                <c:pt idx="41">
                  <c:v>245</c:v>
                </c:pt>
                <c:pt idx="42">
                  <c:v>552</c:v>
                </c:pt>
                <c:pt idx="43">
                  <c:v>1623</c:v>
                </c:pt>
                <c:pt idx="44">
                  <c:v>3311</c:v>
                </c:pt>
                <c:pt idx="45">
                  <c:v>6721</c:v>
                </c:pt>
                <c:pt idx="46">
                  <c:v>4254</c:v>
                </c:pt>
                <c:pt idx="47">
                  <c:v>687</c:v>
                </c:pt>
                <c:pt idx="48">
                  <c:v>255</c:v>
                </c:pt>
                <c:pt idx="49">
                  <c:v>473</c:v>
                </c:pt>
                <c:pt idx="50">
                  <c:v>358</c:v>
                </c:pt>
                <c:pt idx="51">
                  <c:v>784</c:v>
                </c:pt>
                <c:pt idx="52">
                  <c:v>1594</c:v>
                </c:pt>
                <c:pt idx="53">
                  <c:v>1676</c:v>
                </c:pt>
                <c:pt idx="54">
                  <c:v>2251</c:v>
                </c:pt>
                <c:pt idx="55">
                  <c:v>1426</c:v>
                </c:pt>
                <c:pt idx="56">
                  <c:v>756</c:v>
                </c:pt>
                <c:pt idx="57">
                  <c:v>299</c:v>
                </c:pt>
                <c:pt idx="58">
                  <c:v>201</c:v>
                </c:pt>
                <c:pt idx="59">
                  <c:v>229</c:v>
                </c:pt>
                <c:pt idx="60">
                  <c:v>469</c:v>
                </c:pt>
                <c:pt idx="61">
                  <c:v>736</c:v>
                </c:pt>
                <c:pt idx="62">
                  <c:v>2042</c:v>
                </c:pt>
                <c:pt idx="63">
                  <c:v>2811</c:v>
                </c:pt>
                <c:pt idx="64">
                  <c:v>4431</c:v>
                </c:pt>
                <c:pt idx="65">
                  <c:v>2511</c:v>
                </c:pt>
                <c:pt idx="66">
                  <c:v>389</c:v>
                </c:pt>
                <c:pt idx="67">
                  <c:v>73</c:v>
                </c:pt>
                <c:pt idx="68">
                  <c:v>39</c:v>
                </c:pt>
                <c:pt idx="69">
                  <c:v>49</c:v>
                </c:pt>
                <c:pt idx="70">
                  <c:v>59</c:v>
                </c:pt>
                <c:pt idx="71">
                  <c:v>188</c:v>
                </c:pt>
                <c:pt idx="72">
                  <c:v>377</c:v>
                </c:pt>
                <c:pt idx="73">
                  <c:v>1292</c:v>
                </c:pt>
                <c:pt idx="74">
                  <c:v>4031</c:v>
                </c:pt>
                <c:pt idx="75">
                  <c:v>3495</c:v>
                </c:pt>
                <c:pt idx="76">
                  <c:v>587</c:v>
                </c:pt>
                <c:pt idx="77">
                  <c:v>105</c:v>
                </c:pt>
                <c:pt idx="78">
                  <c:v>153</c:v>
                </c:pt>
                <c:pt idx="79">
                  <c:v>387</c:v>
                </c:pt>
                <c:pt idx="80">
                  <c:v>758</c:v>
                </c:pt>
                <c:pt idx="81">
                  <c:v>1307</c:v>
                </c:pt>
                <c:pt idx="82">
                  <c:v>3465</c:v>
                </c:pt>
                <c:pt idx="83">
                  <c:v>6991</c:v>
                </c:pt>
                <c:pt idx="84">
                  <c:v>6313</c:v>
                </c:pt>
                <c:pt idx="85">
                  <c:v>3794</c:v>
                </c:pt>
                <c:pt idx="86">
                  <c:v>1836</c:v>
                </c:pt>
                <c:pt idx="87">
                  <c:v>345</c:v>
                </c:pt>
                <c:pt idx="88">
                  <c:v>382</c:v>
                </c:pt>
                <c:pt idx="89">
                  <c:v>808</c:v>
                </c:pt>
                <c:pt idx="90">
                  <c:v>1388</c:v>
                </c:pt>
                <c:pt idx="91">
                  <c:v>2713</c:v>
                </c:pt>
                <c:pt idx="92">
                  <c:v>3800</c:v>
                </c:pt>
                <c:pt idx="93">
                  <c:v>3091</c:v>
                </c:pt>
                <c:pt idx="94">
                  <c:v>2985</c:v>
                </c:pt>
                <c:pt idx="95">
                  <c:v>3790</c:v>
                </c:pt>
                <c:pt idx="96">
                  <c:v>674</c:v>
                </c:pt>
                <c:pt idx="97">
                  <c:v>81</c:v>
                </c:pt>
                <c:pt idx="98">
                  <c:v>80</c:v>
                </c:pt>
                <c:pt idx="99">
                  <c:v>108</c:v>
                </c:pt>
                <c:pt idx="100">
                  <c:v>229</c:v>
                </c:pt>
                <c:pt idx="101">
                  <c:v>399</c:v>
                </c:pt>
                <c:pt idx="102">
                  <c:v>1132</c:v>
                </c:pt>
                <c:pt idx="103">
                  <c:v>2432</c:v>
                </c:pt>
                <c:pt idx="104">
                  <c:v>3574</c:v>
                </c:pt>
                <c:pt idx="105">
                  <c:v>2935</c:v>
                </c:pt>
                <c:pt idx="106">
                  <c:v>1537</c:v>
                </c:pt>
                <c:pt idx="107">
                  <c:v>529</c:v>
                </c:pt>
                <c:pt idx="108">
                  <c:v>485</c:v>
                </c:pt>
                <c:pt idx="109">
                  <c:v>662</c:v>
                </c:pt>
                <c:pt idx="110">
                  <c:v>1000</c:v>
                </c:pt>
                <c:pt idx="111">
                  <c:v>1590</c:v>
                </c:pt>
                <c:pt idx="112">
                  <c:v>2657</c:v>
                </c:pt>
                <c:pt idx="113">
                  <c:v>3396</c:v>
                </c:pt>
              </c:numCache>
            </c:numRef>
          </c:val>
          <c:smooth val="0"/>
          <c:extLst>
            <c:ext xmlns:c16="http://schemas.microsoft.com/office/drawing/2014/chart" uri="{C3380CC4-5D6E-409C-BE32-E72D297353CC}">
              <c16:uniqueId val="{00000000-277E-4D9C-BB8F-059D5CC6D122}"/>
            </c:ext>
          </c:extLst>
        </c:ser>
        <c:dLbls>
          <c:showLegendKey val="0"/>
          <c:showVal val="0"/>
          <c:showCatName val="0"/>
          <c:showSerName val="0"/>
          <c:showPercent val="0"/>
          <c:showBubbleSize val="0"/>
        </c:dLbls>
        <c:smooth val="0"/>
        <c:axId val="1011998079"/>
        <c:axId val="1128183247"/>
      </c:lineChart>
      <c:catAx>
        <c:axId val="1011998079"/>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1128183247"/>
        <c:crosses val="autoZero"/>
        <c:auto val="1"/>
        <c:lblAlgn val="ctr"/>
        <c:lblOffset val="100"/>
        <c:noMultiLvlLbl val="0"/>
      </c:catAx>
      <c:valAx>
        <c:axId val="1128183247"/>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1011998079"/>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1197"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C4D703-CDCA-4497-A1A5-7AD627EDC89A}" type="doc">
      <dgm:prSet loTypeId="urn:microsoft.com/office/officeart/2005/8/layout/matrix3" loCatId="matrix" qsTypeId="urn:microsoft.com/office/officeart/2005/8/quickstyle/simple2" qsCatId="simple" csTypeId="urn:microsoft.com/office/officeart/2005/8/colors/accent1_2" csCatId="accent1" phldr="1"/>
      <dgm:spPr/>
      <dgm:t>
        <a:bodyPr/>
        <a:lstStyle/>
        <a:p>
          <a:endParaRPr lang="en-US"/>
        </a:p>
      </dgm:t>
    </dgm:pt>
    <dgm:pt modelId="{FF8EF93D-049A-4DEB-B8AC-E2E4395A4223}">
      <dgm:prSet phldrT="[Text]" custT="1"/>
      <dgm:spPr>
        <a:solidFill>
          <a:srgbClr val="FFC000"/>
        </a:solidFill>
      </dgm:spPr>
      <dgm:t>
        <a:bodyPr/>
        <a:lstStyle/>
        <a:p>
          <a:r>
            <a:rPr lang="en-IN" sz="2000" b="1" dirty="0"/>
            <a:t>Understand seasonal patterns </a:t>
          </a:r>
          <a:endParaRPr lang="en-US" sz="2000" b="1" dirty="0"/>
        </a:p>
      </dgm:t>
    </dgm:pt>
    <dgm:pt modelId="{87949542-368C-4642-9474-3E3A3A8AF68F}" type="parTrans" cxnId="{733796EA-CE37-4A80-A4DE-D3A32AF8BB36}">
      <dgm:prSet/>
      <dgm:spPr/>
      <dgm:t>
        <a:bodyPr/>
        <a:lstStyle/>
        <a:p>
          <a:endParaRPr lang="en-US"/>
        </a:p>
      </dgm:t>
    </dgm:pt>
    <dgm:pt modelId="{DF79F092-9F0F-49BC-BF5A-9CC92FB423B9}" type="sibTrans" cxnId="{733796EA-CE37-4A80-A4DE-D3A32AF8BB36}">
      <dgm:prSet/>
      <dgm:spPr/>
      <dgm:t>
        <a:bodyPr/>
        <a:lstStyle/>
        <a:p>
          <a:endParaRPr lang="en-US"/>
        </a:p>
      </dgm:t>
    </dgm:pt>
    <dgm:pt modelId="{5230DA9F-2982-4529-A7DE-1184418E4732}">
      <dgm:prSet phldrT="[Text]" custT="1"/>
      <dgm:spPr>
        <a:solidFill>
          <a:srgbClr val="70AD47"/>
        </a:solidFill>
      </dgm:spPr>
      <dgm:t>
        <a:bodyPr/>
        <a:lstStyle/>
        <a:p>
          <a:r>
            <a:rPr lang="en-IN" sz="2000" b="1" dirty="0"/>
            <a:t>Evaluate current progress</a:t>
          </a:r>
          <a:endParaRPr lang="en-US" sz="2000" b="1" dirty="0"/>
        </a:p>
      </dgm:t>
    </dgm:pt>
    <dgm:pt modelId="{E38D7F51-030D-4CD4-98FD-3A71ED673507}" type="parTrans" cxnId="{4D44D8E1-98AD-4F15-B673-7CC9D420165B}">
      <dgm:prSet/>
      <dgm:spPr/>
      <dgm:t>
        <a:bodyPr/>
        <a:lstStyle/>
        <a:p>
          <a:endParaRPr lang="en-US"/>
        </a:p>
      </dgm:t>
    </dgm:pt>
    <dgm:pt modelId="{5854E281-C095-48D3-AB48-B0A879692A32}" type="sibTrans" cxnId="{4D44D8E1-98AD-4F15-B673-7CC9D420165B}">
      <dgm:prSet/>
      <dgm:spPr/>
      <dgm:t>
        <a:bodyPr/>
        <a:lstStyle/>
        <a:p>
          <a:endParaRPr lang="en-US"/>
        </a:p>
      </dgm:t>
    </dgm:pt>
    <dgm:pt modelId="{242FE5EA-C8AF-4950-8712-C856F3E590F0}">
      <dgm:prSet phldrT="[Text]" custT="1"/>
      <dgm:spPr>
        <a:solidFill>
          <a:srgbClr val="ED7D31"/>
        </a:solidFill>
      </dgm:spPr>
      <dgm:t>
        <a:bodyPr/>
        <a:lstStyle/>
        <a:p>
          <a:r>
            <a:rPr lang="en-IN" sz="2000" b="1" dirty="0"/>
            <a:t>Detect unusual events</a:t>
          </a:r>
          <a:endParaRPr lang="en-US" sz="2000" b="1" dirty="0"/>
        </a:p>
      </dgm:t>
    </dgm:pt>
    <dgm:pt modelId="{EA38F3C6-4E95-4BFE-9BEF-EB7F26EFEEDA}" type="parTrans" cxnId="{66E0F4EA-FD12-4BDE-AA94-9AA34362869E}">
      <dgm:prSet/>
      <dgm:spPr/>
      <dgm:t>
        <a:bodyPr/>
        <a:lstStyle/>
        <a:p>
          <a:endParaRPr lang="en-US"/>
        </a:p>
      </dgm:t>
    </dgm:pt>
    <dgm:pt modelId="{BFC0AAD9-57DC-454D-A00B-2CEB563A950A}" type="sibTrans" cxnId="{66E0F4EA-FD12-4BDE-AA94-9AA34362869E}">
      <dgm:prSet/>
      <dgm:spPr/>
      <dgm:t>
        <a:bodyPr/>
        <a:lstStyle/>
        <a:p>
          <a:endParaRPr lang="en-US"/>
        </a:p>
      </dgm:t>
    </dgm:pt>
    <dgm:pt modelId="{EF4B21E5-27F6-4B0D-9628-01CED445E674}">
      <dgm:prSet phldrT="[Text]" custT="1"/>
      <dgm:spPr>
        <a:solidFill>
          <a:srgbClr val="5B9BD5"/>
        </a:solidFill>
      </dgm:spPr>
      <dgm:t>
        <a:bodyPr/>
        <a:lstStyle/>
        <a:p>
          <a:r>
            <a:rPr lang="en-IN" sz="2000" b="1" dirty="0"/>
            <a:t>Forecasting</a:t>
          </a:r>
          <a:endParaRPr lang="en-US" sz="2000" b="1" dirty="0"/>
        </a:p>
      </dgm:t>
    </dgm:pt>
    <dgm:pt modelId="{5E45D60A-0EFB-48FE-B436-B27A4ABC9738}" type="sibTrans" cxnId="{913FCA5C-4C23-4A36-867F-9B0FBDA7BEF9}">
      <dgm:prSet/>
      <dgm:spPr/>
      <dgm:t>
        <a:bodyPr/>
        <a:lstStyle/>
        <a:p>
          <a:endParaRPr lang="en-US"/>
        </a:p>
      </dgm:t>
    </dgm:pt>
    <dgm:pt modelId="{43169C48-9C75-4D85-888E-6D2885BBC60B}" type="parTrans" cxnId="{913FCA5C-4C23-4A36-867F-9B0FBDA7BEF9}">
      <dgm:prSet/>
      <dgm:spPr/>
      <dgm:t>
        <a:bodyPr/>
        <a:lstStyle/>
        <a:p>
          <a:endParaRPr lang="en-US"/>
        </a:p>
      </dgm:t>
    </dgm:pt>
    <dgm:pt modelId="{B13189FD-D1DF-4E81-893A-8BF08F77910C}" type="pres">
      <dgm:prSet presAssocID="{71C4D703-CDCA-4497-A1A5-7AD627EDC89A}" presName="matrix" presStyleCnt="0">
        <dgm:presLayoutVars>
          <dgm:chMax val="1"/>
          <dgm:dir/>
          <dgm:resizeHandles val="exact"/>
        </dgm:presLayoutVars>
      </dgm:prSet>
      <dgm:spPr/>
    </dgm:pt>
    <dgm:pt modelId="{B0250712-9B30-417B-9504-F97B6B9911DB}" type="pres">
      <dgm:prSet presAssocID="{71C4D703-CDCA-4497-A1A5-7AD627EDC89A}" presName="diamond" presStyleLbl="bgShp" presStyleIdx="0" presStyleCnt="1"/>
      <dgm:spPr/>
    </dgm:pt>
    <dgm:pt modelId="{7A17E958-559E-4151-97BB-534B561FEC67}" type="pres">
      <dgm:prSet presAssocID="{71C4D703-CDCA-4497-A1A5-7AD627EDC89A}" presName="quad1" presStyleLbl="node1" presStyleIdx="0" presStyleCnt="4">
        <dgm:presLayoutVars>
          <dgm:chMax val="0"/>
          <dgm:chPref val="0"/>
          <dgm:bulletEnabled val="1"/>
        </dgm:presLayoutVars>
      </dgm:prSet>
      <dgm:spPr/>
    </dgm:pt>
    <dgm:pt modelId="{BF432965-05A2-4071-AE36-D09F24685997}" type="pres">
      <dgm:prSet presAssocID="{71C4D703-CDCA-4497-A1A5-7AD627EDC89A}" presName="quad2" presStyleLbl="node1" presStyleIdx="1" presStyleCnt="4">
        <dgm:presLayoutVars>
          <dgm:chMax val="0"/>
          <dgm:chPref val="0"/>
          <dgm:bulletEnabled val="1"/>
        </dgm:presLayoutVars>
      </dgm:prSet>
      <dgm:spPr/>
    </dgm:pt>
    <dgm:pt modelId="{F1242EFF-8B22-4446-B82E-F5D93CA25A02}" type="pres">
      <dgm:prSet presAssocID="{71C4D703-CDCA-4497-A1A5-7AD627EDC89A}" presName="quad3" presStyleLbl="node1" presStyleIdx="2" presStyleCnt="4">
        <dgm:presLayoutVars>
          <dgm:chMax val="0"/>
          <dgm:chPref val="0"/>
          <dgm:bulletEnabled val="1"/>
        </dgm:presLayoutVars>
      </dgm:prSet>
      <dgm:spPr/>
    </dgm:pt>
    <dgm:pt modelId="{90D780EC-BF8B-488C-8E90-9221EE940609}" type="pres">
      <dgm:prSet presAssocID="{71C4D703-CDCA-4497-A1A5-7AD627EDC89A}" presName="quad4" presStyleLbl="node1" presStyleIdx="3" presStyleCnt="4">
        <dgm:presLayoutVars>
          <dgm:chMax val="0"/>
          <dgm:chPref val="0"/>
          <dgm:bulletEnabled val="1"/>
        </dgm:presLayoutVars>
      </dgm:prSet>
      <dgm:spPr/>
    </dgm:pt>
  </dgm:ptLst>
  <dgm:cxnLst>
    <dgm:cxn modelId="{913FCA5C-4C23-4A36-867F-9B0FBDA7BEF9}" srcId="{71C4D703-CDCA-4497-A1A5-7AD627EDC89A}" destId="{EF4B21E5-27F6-4B0D-9628-01CED445E674}" srcOrd="3" destOrd="0" parTransId="{43169C48-9C75-4D85-888E-6D2885BBC60B}" sibTransId="{5E45D60A-0EFB-48FE-B436-B27A4ABC9738}"/>
    <dgm:cxn modelId="{E914CB43-E9D3-4D8B-8AFB-32EDFF7A7961}" type="presOf" srcId="{FF8EF93D-049A-4DEB-B8AC-E2E4395A4223}" destId="{7A17E958-559E-4151-97BB-534B561FEC67}" srcOrd="0" destOrd="0" presId="urn:microsoft.com/office/officeart/2005/8/layout/matrix3"/>
    <dgm:cxn modelId="{CC8648A2-0560-4C99-97AE-8BF6CCD77648}" type="presOf" srcId="{EF4B21E5-27F6-4B0D-9628-01CED445E674}" destId="{90D780EC-BF8B-488C-8E90-9221EE940609}" srcOrd="0" destOrd="0" presId="urn:microsoft.com/office/officeart/2005/8/layout/matrix3"/>
    <dgm:cxn modelId="{FC4AEDA2-DB71-4ACA-BB67-8C5543900EF6}" type="presOf" srcId="{5230DA9F-2982-4529-A7DE-1184418E4732}" destId="{BF432965-05A2-4071-AE36-D09F24685997}" srcOrd="0" destOrd="0" presId="urn:microsoft.com/office/officeart/2005/8/layout/matrix3"/>
    <dgm:cxn modelId="{4D44D8E1-98AD-4F15-B673-7CC9D420165B}" srcId="{71C4D703-CDCA-4497-A1A5-7AD627EDC89A}" destId="{5230DA9F-2982-4529-A7DE-1184418E4732}" srcOrd="1" destOrd="0" parTransId="{E38D7F51-030D-4CD4-98FD-3A71ED673507}" sibTransId="{5854E281-C095-48D3-AB48-B0A879692A32}"/>
    <dgm:cxn modelId="{85FB85EA-258F-47B1-BBE2-5F81EC5B9425}" type="presOf" srcId="{71C4D703-CDCA-4497-A1A5-7AD627EDC89A}" destId="{B13189FD-D1DF-4E81-893A-8BF08F77910C}" srcOrd="0" destOrd="0" presId="urn:microsoft.com/office/officeart/2005/8/layout/matrix3"/>
    <dgm:cxn modelId="{733796EA-CE37-4A80-A4DE-D3A32AF8BB36}" srcId="{71C4D703-CDCA-4497-A1A5-7AD627EDC89A}" destId="{FF8EF93D-049A-4DEB-B8AC-E2E4395A4223}" srcOrd="0" destOrd="0" parTransId="{87949542-368C-4642-9474-3E3A3A8AF68F}" sibTransId="{DF79F092-9F0F-49BC-BF5A-9CC92FB423B9}"/>
    <dgm:cxn modelId="{66E0F4EA-FD12-4BDE-AA94-9AA34362869E}" srcId="{71C4D703-CDCA-4497-A1A5-7AD627EDC89A}" destId="{242FE5EA-C8AF-4950-8712-C856F3E590F0}" srcOrd="2" destOrd="0" parTransId="{EA38F3C6-4E95-4BFE-9BEF-EB7F26EFEEDA}" sibTransId="{BFC0AAD9-57DC-454D-A00B-2CEB563A950A}"/>
    <dgm:cxn modelId="{13BBC1F1-8A1B-4788-A5E3-A3BBA7F24F3A}" type="presOf" srcId="{242FE5EA-C8AF-4950-8712-C856F3E590F0}" destId="{F1242EFF-8B22-4446-B82E-F5D93CA25A02}" srcOrd="0" destOrd="0" presId="urn:microsoft.com/office/officeart/2005/8/layout/matrix3"/>
    <dgm:cxn modelId="{BB02DDAF-AABC-4E51-92E9-7BA3DFDDCE87}" type="presParOf" srcId="{B13189FD-D1DF-4E81-893A-8BF08F77910C}" destId="{B0250712-9B30-417B-9504-F97B6B9911DB}" srcOrd="0" destOrd="0" presId="urn:microsoft.com/office/officeart/2005/8/layout/matrix3"/>
    <dgm:cxn modelId="{3CF751DA-87DB-4FF2-8AF3-4D939640E681}" type="presParOf" srcId="{B13189FD-D1DF-4E81-893A-8BF08F77910C}" destId="{7A17E958-559E-4151-97BB-534B561FEC67}" srcOrd="1" destOrd="0" presId="urn:microsoft.com/office/officeart/2005/8/layout/matrix3"/>
    <dgm:cxn modelId="{5DE25BC7-AF5B-4C0F-8B81-DEC5F36A3A71}" type="presParOf" srcId="{B13189FD-D1DF-4E81-893A-8BF08F77910C}" destId="{BF432965-05A2-4071-AE36-D09F24685997}" srcOrd="2" destOrd="0" presId="urn:microsoft.com/office/officeart/2005/8/layout/matrix3"/>
    <dgm:cxn modelId="{F4AD1EB6-C8B4-4780-90CD-1E828710F319}" type="presParOf" srcId="{B13189FD-D1DF-4E81-893A-8BF08F77910C}" destId="{F1242EFF-8B22-4446-B82E-F5D93CA25A02}" srcOrd="3" destOrd="0" presId="urn:microsoft.com/office/officeart/2005/8/layout/matrix3"/>
    <dgm:cxn modelId="{90451E14-959A-4E37-BCE2-BDD9B1CE7F6E}" type="presParOf" srcId="{B13189FD-D1DF-4E81-893A-8BF08F77910C}" destId="{90D780EC-BF8B-488C-8E90-9221EE940609}"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50712-9B30-417B-9504-F97B6B9911DB}">
      <dsp:nvSpPr>
        <dsp:cNvPr id="0" name=""/>
        <dsp:cNvSpPr/>
      </dsp:nvSpPr>
      <dsp:spPr>
        <a:xfrm>
          <a:off x="1806222" y="0"/>
          <a:ext cx="7224889" cy="7224889"/>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17E958-559E-4151-97BB-534B561FEC67}">
      <dsp:nvSpPr>
        <dsp:cNvPr id="0" name=""/>
        <dsp:cNvSpPr/>
      </dsp:nvSpPr>
      <dsp:spPr>
        <a:xfrm>
          <a:off x="2492586" y="686364"/>
          <a:ext cx="2817706" cy="2817706"/>
        </a:xfrm>
        <a:prstGeom prst="roundRect">
          <a:avLst/>
        </a:prstGeom>
        <a:solidFill>
          <a:srgbClr val="FFC00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Understand seasonal patterns </a:t>
          </a:r>
          <a:endParaRPr lang="en-US" sz="2000" b="1" kern="1200" dirty="0"/>
        </a:p>
      </dsp:txBody>
      <dsp:txXfrm>
        <a:off x="2630135" y="823913"/>
        <a:ext cx="2542608" cy="2542608"/>
      </dsp:txXfrm>
    </dsp:sp>
    <dsp:sp modelId="{BF432965-05A2-4071-AE36-D09F24685997}">
      <dsp:nvSpPr>
        <dsp:cNvPr id="0" name=""/>
        <dsp:cNvSpPr/>
      </dsp:nvSpPr>
      <dsp:spPr>
        <a:xfrm>
          <a:off x="5527039" y="686364"/>
          <a:ext cx="2817706" cy="2817706"/>
        </a:xfrm>
        <a:prstGeom prst="roundRect">
          <a:avLst/>
        </a:prstGeom>
        <a:solidFill>
          <a:srgbClr val="70AD47"/>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Evaluate current progress</a:t>
          </a:r>
          <a:endParaRPr lang="en-US" sz="2000" b="1" kern="1200" dirty="0"/>
        </a:p>
      </dsp:txBody>
      <dsp:txXfrm>
        <a:off x="5664588" y="823913"/>
        <a:ext cx="2542608" cy="2542608"/>
      </dsp:txXfrm>
    </dsp:sp>
    <dsp:sp modelId="{F1242EFF-8B22-4446-B82E-F5D93CA25A02}">
      <dsp:nvSpPr>
        <dsp:cNvPr id="0" name=""/>
        <dsp:cNvSpPr/>
      </dsp:nvSpPr>
      <dsp:spPr>
        <a:xfrm>
          <a:off x="2492586" y="3720817"/>
          <a:ext cx="2817706" cy="2817706"/>
        </a:xfrm>
        <a:prstGeom prst="roundRect">
          <a:avLst/>
        </a:prstGeom>
        <a:solidFill>
          <a:srgbClr val="ED7D31"/>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Detect unusual events</a:t>
          </a:r>
          <a:endParaRPr lang="en-US" sz="2000" b="1" kern="1200" dirty="0"/>
        </a:p>
      </dsp:txBody>
      <dsp:txXfrm>
        <a:off x="2630135" y="3858366"/>
        <a:ext cx="2542608" cy="2542608"/>
      </dsp:txXfrm>
    </dsp:sp>
    <dsp:sp modelId="{90D780EC-BF8B-488C-8E90-9221EE940609}">
      <dsp:nvSpPr>
        <dsp:cNvPr id="0" name=""/>
        <dsp:cNvSpPr/>
      </dsp:nvSpPr>
      <dsp:spPr>
        <a:xfrm>
          <a:off x="5527039" y="3720817"/>
          <a:ext cx="2817706" cy="2817706"/>
        </a:xfrm>
        <a:prstGeom prst="roundRect">
          <a:avLst/>
        </a:prstGeom>
        <a:solidFill>
          <a:srgbClr val="5B9BD5"/>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kern="1200" dirty="0"/>
            <a:t>Forecasting</a:t>
          </a:r>
          <a:endParaRPr lang="en-US" sz="2000" b="1" kern="1200" dirty="0"/>
        </a:p>
      </dsp:txBody>
      <dsp:txXfrm>
        <a:off x="5664588" y="3858366"/>
        <a:ext cx="2542608" cy="2542608"/>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1B5F01F-3CE9-4A3B-BBB1-5700CCF04D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A46530-0AB6-4202-9662-08C4B1CABA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22E17C-E032-4864-9803-06F6D75BD08F}" type="datetimeFigureOut">
              <a:rPr lang="en-US" smtClean="0"/>
              <a:t>5/27/2019</a:t>
            </a:fld>
            <a:endParaRPr lang="en-US"/>
          </a:p>
        </p:txBody>
      </p:sp>
      <p:sp>
        <p:nvSpPr>
          <p:cNvPr id="4" name="Footer Placeholder 3">
            <a:extLst>
              <a:ext uri="{FF2B5EF4-FFF2-40B4-BE49-F238E27FC236}">
                <a16:creationId xmlns:a16="http://schemas.microsoft.com/office/drawing/2014/main" id="{76AA65B4-2567-40AF-ABC0-DF59782F1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806706B-0157-4938-AA1C-D349853855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E4D391-4B62-44D6-9DD0-FD54747D6FA5}" type="slidenum">
              <a:rPr lang="en-US" smtClean="0"/>
              <a:t>‹#›</a:t>
            </a:fld>
            <a:endParaRPr lang="en-US"/>
          </a:p>
        </p:txBody>
      </p:sp>
    </p:spTree>
    <p:extLst>
      <p:ext uri="{BB962C8B-B14F-4D97-AF65-F5344CB8AC3E}">
        <p14:creationId xmlns:p14="http://schemas.microsoft.com/office/powerpoint/2010/main" val="4251459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4" name="Google Shape;4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935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IN" b="1" dirty="0"/>
              <a:t>Trainer Notes: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 Give real-time examples</a:t>
            </a:r>
          </a:p>
          <a:p>
            <a:pPr marL="0" lvl="0" indent="0" algn="l" rtl="0">
              <a:spcBef>
                <a:spcPts val="0"/>
              </a:spcBef>
              <a:spcAft>
                <a:spcPts val="0"/>
              </a:spcAft>
              <a:buNone/>
            </a:pPr>
            <a:endParaRPr lang="en-IN" dirty="0"/>
          </a:p>
          <a:p>
            <a:pPr marL="0" lvl="0" indent="0" algn="l" rtl="0">
              <a:spcBef>
                <a:spcPts val="0"/>
              </a:spcBef>
              <a:spcAft>
                <a:spcPts val="0"/>
              </a:spcAft>
              <a:buNone/>
            </a:pPr>
            <a:endParaRPr lang="en-IN" b="0"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87220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IN" b="1" dirty="0"/>
              <a:t>Trainer Notes: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 Explain the need to identify white noise</a:t>
            </a:r>
          </a:p>
          <a:p>
            <a:pPr marL="0" lvl="0" indent="0" algn="l" rtl="0">
              <a:spcBef>
                <a:spcPts val="0"/>
              </a:spcBef>
              <a:spcAft>
                <a:spcPts val="0"/>
              </a:spcAft>
              <a:buNone/>
            </a:pPr>
            <a:endParaRPr lang="en-IN" dirty="0"/>
          </a:p>
          <a:p>
            <a:pPr marL="0" lvl="0" indent="0" algn="l" rtl="0">
              <a:spcBef>
                <a:spcPts val="0"/>
              </a:spcBef>
              <a:spcAft>
                <a:spcPts val="0"/>
              </a:spcAft>
              <a:buNone/>
            </a:pPr>
            <a:endParaRPr lang="en-IN" b="0"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79777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4306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00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IN" b="1" dirty="0"/>
              <a:t>Trainer Notes: </a:t>
            </a:r>
            <a:r>
              <a:rPr lang="en-IN" b="0" dirty="0"/>
              <a:t>Explain the following</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 Stationary process and the parameters </a:t>
            </a:r>
          </a:p>
          <a:p>
            <a:pPr marL="0" lvl="0" indent="0" algn="l" rtl="0">
              <a:spcBef>
                <a:spcPts val="0"/>
              </a:spcBef>
              <a:spcAft>
                <a:spcPts val="0"/>
              </a:spcAft>
              <a:buNone/>
            </a:pPr>
            <a:r>
              <a:rPr lang="en-IN" dirty="0"/>
              <a:t>2. Why does a time series have to be stationary?</a:t>
            </a:r>
          </a:p>
          <a:p>
            <a:pPr marL="0" lvl="0" indent="0" algn="l" rtl="0">
              <a:spcBef>
                <a:spcPts val="0"/>
              </a:spcBef>
              <a:spcAft>
                <a:spcPts val="0"/>
              </a:spcAft>
              <a:buNone/>
            </a:pPr>
            <a:endParaRPr lang="en-IN" b="0"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97958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423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IN" b="1" dirty="0"/>
              <a:t>Trainer Notes: </a:t>
            </a:r>
            <a:r>
              <a:rPr lang="en-IN" b="0" dirty="0"/>
              <a:t>Explain the following</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 Rolling mean and Standard deviation</a:t>
            </a:r>
          </a:p>
          <a:p>
            <a:pPr marL="0" lvl="0" indent="0" algn="l" rtl="0">
              <a:spcBef>
                <a:spcPts val="0"/>
              </a:spcBef>
              <a:spcAft>
                <a:spcPts val="0"/>
              </a:spcAft>
              <a:buNone/>
            </a:pPr>
            <a:r>
              <a:rPr lang="en-IN" dirty="0"/>
              <a:t>2. Test statistic and critical value</a:t>
            </a:r>
          </a:p>
          <a:p>
            <a:pPr marL="342900" lvl="0" indent="-342900" algn="l" rtl="0">
              <a:spcBef>
                <a:spcPts val="0"/>
              </a:spcBef>
              <a:spcAft>
                <a:spcPts val="0"/>
              </a:spcAft>
              <a:buAutoNum type="arabicPeriod"/>
            </a:pPr>
            <a:endParaRPr lang="en-IN" b="0"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10777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35449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IN" dirty="0"/>
              <a:t> </a:t>
            </a:r>
            <a:r>
              <a:rPr lang="en-IN" b="1" dirty="0"/>
              <a:t>Trainer Notes: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 Explain the purpose of differencing</a:t>
            </a:r>
          </a:p>
          <a:p>
            <a:pPr marL="0" lvl="0" indent="0" algn="l" rtl="0">
              <a:spcBef>
                <a:spcPts val="0"/>
              </a:spcBef>
              <a:spcAft>
                <a:spcPts val="0"/>
              </a:spcAft>
              <a:buNone/>
            </a:pPr>
            <a:r>
              <a:rPr lang="en-IN" dirty="0"/>
              <a:t>2. Demo differencing using </a:t>
            </a:r>
            <a:r>
              <a:rPr lang="en-IN" dirty="0" err="1"/>
              <a:t>Jupyter</a:t>
            </a:r>
            <a:r>
              <a:rPr lang="en-IN" dirty="0"/>
              <a:t> notebook</a:t>
            </a:r>
            <a:endParaRPr lang="en-IN" b="0"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099591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IN" dirty="0"/>
              <a:t> </a:t>
            </a:r>
            <a:r>
              <a:rPr lang="en-IN" b="1" dirty="0"/>
              <a:t>Trainer Notes: </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 Explain the purpose of decomposition</a:t>
            </a:r>
          </a:p>
          <a:p>
            <a:pPr marL="0" lvl="0" indent="0" algn="l" rtl="0">
              <a:spcBef>
                <a:spcPts val="0"/>
              </a:spcBef>
              <a:spcAft>
                <a:spcPts val="0"/>
              </a:spcAft>
              <a:buNone/>
            </a:pPr>
            <a:r>
              <a:rPr lang="en-IN" dirty="0"/>
              <a:t>2. Demo decomposition using </a:t>
            </a:r>
            <a:r>
              <a:rPr lang="en-IN" dirty="0" err="1"/>
              <a:t>Jupyter</a:t>
            </a:r>
            <a:r>
              <a:rPr lang="en-IN" dirty="0"/>
              <a:t> notebook</a:t>
            </a:r>
            <a:endParaRPr lang="en-IN" b="0"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86748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0" name="Google Shape;4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1924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3" name="Google Shape;1043;p2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Trainer Notes:</a:t>
            </a:r>
          </a:p>
          <a:p>
            <a:pPr marL="228600" indent="-228600">
              <a:buAutoNum type="arabicPeriod"/>
            </a:pPr>
            <a:r>
              <a:rPr lang="en-IN" sz="1600" b="0" i="0" u="none" strike="noStrike" cap="none" dirty="0">
                <a:solidFill>
                  <a:schemeClr val="dk1"/>
                </a:solidFill>
                <a:effectLst/>
                <a:latin typeface="Calibri"/>
                <a:ea typeface="Calibri"/>
                <a:cs typeface="Calibri"/>
                <a:sym typeface="Calibri"/>
              </a:rPr>
              <a:t>Perform the above demo in python downloading the AirPassengers.csv dataset from the LMS.</a:t>
            </a:r>
          </a:p>
          <a:p>
            <a:pPr marL="228600" indent="-228600">
              <a:buAutoNum type="arabicPeriod"/>
            </a:pPr>
            <a:r>
              <a:rPr lang="en-IN" sz="1600" b="0" i="0" u="none" strike="noStrike" cap="none" dirty="0">
                <a:solidFill>
                  <a:schemeClr val="dk1"/>
                </a:solidFill>
                <a:effectLst/>
                <a:latin typeface="Calibri"/>
                <a:ea typeface="Calibri"/>
                <a:cs typeface="Calibri"/>
                <a:sym typeface="Calibri"/>
              </a:rPr>
              <a:t>Ask the learners to perform the same on their system simultaneously.</a:t>
            </a:r>
          </a:p>
          <a:p>
            <a:pPr marL="0" lvl="0" indent="0" algn="l" rtl="0">
              <a:spcBef>
                <a:spcPts val="0"/>
              </a:spcBef>
              <a:spcAft>
                <a:spcPts val="0"/>
              </a:spcAft>
              <a:buNone/>
            </a:pPr>
            <a:endParaRPr lang="en-IN" dirty="0"/>
          </a:p>
        </p:txBody>
      </p:sp>
      <p:sp>
        <p:nvSpPr>
          <p:cNvPr id="1044" name="Google Shape;1044;p2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21</a:t>
            </a:fld>
            <a:endParaRPr sz="1200">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3" name="Google Shape;1043;p2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1. Ask the learners to perform the above demo by downloading the beer production dataset (in class) and help them, if needed.</a:t>
            </a:r>
          </a:p>
        </p:txBody>
      </p:sp>
      <p:sp>
        <p:nvSpPr>
          <p:cNvPr id="1044" name="Google Shape;1044;p2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22</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75207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7504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96254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00459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258565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171557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3" name="Google Shape;4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21147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r>
              <a:rPr lang="en-IN" sz="1600" b="1"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cs typeface="Calibri"/>
              <a:sym typeface="Calibri"/>
            </a:endParaRPr>
          </a:p>
          <a:p>
            <a:pPr marL="0" indent="0">
              <a:buNone/>
            </a:pPr>
            <a:r>
              <a:rPr lang="en-IN" dirty="0"/>
              <a:t>1. Give a overview of the models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77789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r>
              <a:rPr lang="en-IN" sz="1600" b="1" i="0" u="none" strike="noStrike" cap="none" dirty="0">
                <a:solidFill>
                  <a:schemeClr val="dk1"/>
                </a:solidFill>
                <a:effectLst/>
                <a:latin typeface="Calibri"/>
                <a:ea typeface="Calibri"/>
                <a:cs typeface="Calibri"/>
                <a:sym typeface="Calibri"/>
              </a:rPr>
              <a:t>  </a:t>
            </a:r>
            <a:r>
              <a:rPr lang="en-IN" sz="1600" b="0" i="0" u="none" strike="noStrike" cap="none" dirty="0">
                <a:solidFill>
                  <a:schemeClr val="dk1"/>
                </a:solidFill>
                <a:effectLst/>
                <a:latin typeface="Calibri"/>
                <a:ea typeface="Calibri"/>
                <a:cs typeface="Calibri"/>
                <a:sym typeface="Calibri"/>
              </a:rPr>
              <a:t>Explain the following</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cs typeface="Calibri"/>
              <a:sym typeface="Calibri"/>
            </a:endParaRPr>
          </a:p>
          <a:p>
            <a:pPr marL="0" indent="0">
              <a:buNone/>
            </a:pPr>
            <a:r>
              <a:rPr lang="en-IN" dirty="0"/>
              <a:t>1. Need for selection of model order</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29862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0" name="Google Shape;4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r>
              <a:rPr lang="en-IN" sz="1600" b="1" i="0" u="none" strike="noStrike" cap="none" dirty="0">
                <a:solidFill>
                  <a:schemeClr val="dk1"/>
                </a:solidFill>
                <a:effectLst/>
                <a:latin typeface="Calibri"/>
                <a:ea typeface="Calibri"/>
                <a:cs typeface="Calibri"/>
                <a:sym typeface="Calibri"/>
              </a:rPr>
              <a:t> </a:t>
            </a:r>
            <a:r>
              <a:rPr lang="en-IN" sz="1600" b="0" i="0" u="none" strike="noStrike" cap="none" dirty="0">
                <a:solidFill>
                  <a:schemeClr val="dk1"/>
                </a:solidFill>
                <a:effectLst/>
                <a:latin typeface="Calibri"/>
                <a:ea typeface="Calibri"/>
                <a:cs typeface="Calibri"/>
                <a:sym typeface="Calibri"/>
              </a:rPr>
              <a:t>Explain the following</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cs typeface="Calibri"/>
              <a:sym typeface="Calibri"/>
            </a:endParaRPr>
          </a:p>
          <a:p>
            <a:pPr marL="0" indent="0">
              <a:buNone/>
            </a:pPr>
            <a:r>
              <a:rPr lang="en-IN" dirty="0"/>
              <a:t>1. When MA is used</a:t>
            </a:r>
          </a:p>
          <a:p>
            <a:pPr marL="0" indent="0">
              <a:buNone/>
            </a:pPr>
            <a:r>
              <a:rPr lang="en-IN" dirty="0"/>
              <a:t>2. Problem with MA and the need for Trailing moving average</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64659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r>
              <a:rPr lang="en-IN" sz="1600" b="1"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cs typeface="Calibri"/>
              <a:sym typeface="Calibri"/>
            </a:endParaRPr>
          </a:p>
          <a:p>
            <a:pPr marL="0" indent="0">
              <a:buNone/>
            </a:pPr>
            <a:r>
              <a:rPr lang="en-IN" dirty="0"/>
              <a:t>1. Explain when to use ARMA</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165719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r>
              <a:rPr lang="en-IN" sz="1600" b="1" i="0" u="none" strike="noStrike" cap="none" dirty="0">
                <a:solidFill>
                  <a:schemeClr val="dk1"/>
                </a:solidFill>
                <a:effectLst/>
                <a:latin typeface="Calibri"/>
                <a:ea typeface="Calibri"/>
                <a:cs typeface="Calibri"/>
                <a:sym typeface="Calibri"/>
              </a:rPr>
              <a:t> </a:t>
            </a:r>
            <a:r>
              <a:rPr lang="en-IN" sz="1600" b="0" i="0" u="none" strike="noStrike" cap="none" dirty="0">
                <a:solidFill>
                  <a:schemeClr val="dk1"/>
                </a:solidFill>
                <a:effectLst/>
                <a:latin typeface="Calibri"/>
                <a:ea typeface="Calibri"/>
                <a:cs typeface="Calibri"/>
                <a:sym typeface="Calibri"/>
              </a:rPr>
              <a:t>Explain the following</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cs typeface="Calibri"/>
              <a:sym typeface="Calibri"/>
            </a:endParaRPr>
          </a:p>
          <a:p>
            <a:pPr marL="0" indent="0">
              <a:buNone/>
            </a:pPr>
            <a:r>
              <a:rPr lang="en-IN" dirty="0"/>
              <a:t>1. When to use ARIMA</a:t>
            </a:r>
          </a:p>
          <a:p>
            <a:pPr marL="0" indent="0">
              <a:buNone/>
            </a:pPr>
            <a:r>
              <a:rPr lang="en-IN" dirty="0"/>
              <a:t>2.  p, d, q values significance and how to choose the values</a:t>
            </a:r>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98798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1" i="0" u="none" strike="noStrike" cap="none" dirty="0">
                <a:solidFill>
                  <a:schemeClr val="dk1"/>
                </a:solidFill>
                <a:effectLst/>
                <a:latin typeface="Calibri"/>
                <a:ea typeface="Calibri"/>
                <a:cs typeface="Calibri"/>
                <a:sym typeface="Calibri"/>
              </a:rPr>
              <a:t>Trainer Notes:</a:t>
            </a:r>
            <a:r>
              <a:rPr lang="en-IN" sz="1600" b="1" i="0" u="none" strike="noStrike" cap="none" dirty="0">
                <a:solidFill>
                  <a:schemeClr val="dk1"/>
                </a:solidFill>
                <a:effectLst/>
                <a:latin typeface="Calibri"/>
                <a:ea typeface="Calibri"/>
                <a:cs typeface="Calibri"/>
                <a:sym typeface="Calibri"/>
              </a:rPr>
              <a:t> </a:t>
            </a:r>
            <a:r>
              <a:rPr lang="en-IN" sz="1600" b="0" i="0" u="none" strike="noStrike" cap="none" dirty="0">
                <a:solidFill>
                  <a:schemeClr val="dk1"/>
                </a:solidFill>
                <a:effectLst/>
                <a:latin typeface="Calibri"/>
                <a:ea typeface="Calibri"/>
                <a:cs typeface="Calibri"/>
                <a:sym typeface="Calibri"/>
              </a:rPr>
              <a:t>Explain the following</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cs typeface="Calibri"/>
              <a:sym typeface="Calibri"/>
            </a:endParaRPr>
          </a:p>
          <a:p>
            <a:pPr marL="0" indent="0">
              <a:buNone/>
            </a:pPr>
            <a:r>
              <a:rPr lang="en-IN" dirty="0"/>
              <a:t>1. ACF and PACF in details</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383030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600" b="1" i="0" u="none" strike="noStrike" cap="none" dirty="0">
                <a:solidFill>
                  <a:schemeClr val="dk1"/>
                </a:solidFill>
                <a:effectLst/>
                <a:latin typeface="Calibri"/>
                <a:ea typeface="Calibri"/>
                <a:cs typeface="Calibri"/>
                <a:sym typeface="Calibri"/>
              </a:rPr>
              <a:t>Trainer notes:</a:t>
            </a:r>
          </a:p>
          <a:p>
            <a:endParaRPr lang="en-IN" sz="1600" b="1" i="0" u="none" strike="noStrike" cap="none" dirty="0">
              <a:solidFill>
                <a:schemeClr val="dk1"/>
              </a:solidFill>
              <a:effectLst/>
              <a:latin typeface="Calibri"/>
              <a:ea typeface="Calibri"/>
              <a:cs typeface="Calibri"/>
              <a:sym typeface="Calibri"/>
            </a:endParaRPr>
          </a:p>
          <a:p>
            <a:r>
              <a:rPr lang="en-IN" sz="1600" b="0" i="0" u="none" strike="noStrike" cap="none" dirty="0">
                <a:solidFill>
                  <a:schemeClr val="dk1"/>
                </a:solidFill>
                <a:effectLst/>
                <a:latin typeface="Calibri"/>
                <a:ea typeface="Calibri"/>
                <a:cs typeface="Calibri"/>
                <a:sym typeface="Calibri"/>
              </a:rPr>
              <a:t>1. Explain how to interpret these plots and identify the p, q values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21783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61657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3" name="Google Shape;1043;p2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Trainer Notes:</a:t>
            </a:r>
          </a:p>
          <a:p>
            <a:pPr marL="228600" indent="-228600">
              <a:buAutoNum type="arabicPeriod"/>
            </a:pPr>
            <a:r>
              <a:rPr lang="en-IN" sz="1600" b="0" i="0" u="none" strike="noStrike" cap="none" dirty="0">
                <a:solidFill>
                  <a:schemeClr val="dk1"/>
                </a:solidFill>
                <a:effectLst/>
                <a:latin typeface="Calibri"/>
                <a:ea typeface="Calibri"/>
                <a:cs typeface="Calibri"/>
                <a:sym typeface="Calibri"/>
              </a:rPr>
              <a:t>Perform the above demo in python downloading the AirPassengers.csv dataset from the LMS.</a:t>
            </a:r>
          </a:p>
          <a:p>
            <a:pPr marL="228600" indent="-228600">
              <a:buAutoNum type="arabicPeriod"/>
            </a:pPr>
            <a:r>
              <a:rPr lang="en-IN" sz="1600" b="0" i="0" u="none" strike="noStrike" cap="none" dirty="0">
                <a:solidFill>
                  <a:schemeClr val="dk1"/>
                </a:solidFill>
                <a:effectLst/>
                <a:latin typeface="Calibri"/>
                <a:ea typeface="Calibri"/>
                <a:cs typeface="Calibri"/>
                <a:sym typeface="Calibri"/>
              </a:rPr>
              <a:t>Ask the learners to perform the same on their system simultaneously.</a:t>
            </a:r>
          </a:p>
          <a:p>
            <a:pPr marL="0" lvl="0" indent="0" algn="l" rtl="0">
              <a:spcBef>
                <a:spcPts val="0"/>
              </a:spcBef>
              <a:spcAft>
                <a:spcPts val="0"/>
              </a:spcAft>
              <a:buNone/>
            </a:pPr>
            <a:endParaRPr lang="en-IN" dirty="0"/>
          </a:p>
          <a:p>
            <a:pPr marL="0" lvl="0" indent="0" algn="l" rtl="0">
              <a:spcBef>
                <a:spcPts val="0"/>
              </a:spcBef>
              <a:spcAft>
                <a:spcPts val="0"/>
              </a:spcAft>
              <a:buNone/>
            </a:pPr>
            <a:endParaRPr dirty="0"/>
          </a:p>
        </p:txBody>
      </p:sp>
      <p:sp>
        <p:nvSpPr>
          <p:cNvPr id="1044" name="Google Shape;1044;p2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37</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155166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3" name="Google Shape;1043;p2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1. Ask the learners to perform the above demo by downloading the beer production dataset (in class) and help them, if needed.</a:t>
            </a:r>
          </a:p>
          <a:p>
            <a:pPr marL="0" lvl="0" indent="0" algn="l" rtl="0">
              <a:spcBef>
                <a:spcPts val="0"/>
              </a:spcBef>
              <a:spcAft>
                <a:spcPts val="0"/>
              </a:spcAft>
              <a:buNone/>
            </a:pPr>
            <a:endParaRPr dirty="0"/>
          </a:p>
        </p:txBody>
      </p:sp>
      <p:sp>
        <p:nvSpPr>
          <p:cNvPr id="1044" name="Google Shape;1044;p2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38</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5032885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687502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61731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7303086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Trainer notes:</a:t>
            </a:r>
          </a:p>
          <a:p>
            <a:r>
              <a:rPr lang="en-IN" sz="1600" b="0" i="0" u="none" strike="noStrike" cap="none">
                <a:solidFill>
                  <a:schemeClr val="dk1"/>
                </a:solidFill>
                <a:effectLst/>
                <a:latin typeface="Calibri"/>
                <a:ea typeface="Calibri"/>
                <a:cs typeface="Calibri"/>
                <a:sym typeface="Calibri"/>
              </a:rPr>
              <a:t>Explain how </a:t>
            </a:r>
            <a:r>
              <a:rPr lang="en-IN" sz="1600" b="0" i="0" u="none" strike="noStrike" cap="none" dirty="0">
                <a:solidFill>
                  <a:schemeClr val="dk1"/>
                </a:solidFill>
                <a:effectLst/>
                <a:latin typeface="Calibri"/>
                <a:ea typeface="Calibri"/>
                <a:cs typeface="Calibri"/>
                <a:sym typeface="Calibri"/>
              </a:rPr>
              <a:t>accuracy of the model can be improved.</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771906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6" name="Google Shape;2266;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7"/>
        <p:cNvGrpSpPr/>
        <p:nvPr/>
      </p:nvGrpSpPr>
      <p:grpSpPr>
        <a:xfrm>
          <a:off x="0" y="0"/>
          <a:ext cx="0" cy="0"/>
          <a:chOff x="0" y="0"/>
          <a:chExt cx="0" cy="0"/>
        </a:xfrm>
      </p:grpSpPr>
      <p:sp>
        <p:nvSpPr>
          <p:cNvPr id="2278" name="Google Shape;2278;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9" name="Google Shape;2279;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5"/>
        <p:cNvGrpSpPr/>
        <p:nvPr/>
      </p:nvGrpSpPr>
      <p:grpSpPr>
        <a:xfrm>
          <a:off x="0" y="0"/>
          <a:ext cx="0" cy="0"/>
          <a:chOff x="0" y="0"/>
          <a:chExt cx="0" cy="0"/>
        </a:xfrm>
      </p:grpSpPr>
      <p:sp>
        <p:nvSpPr>
          <p:cNvPr id="2346" name="Google Shape;2346;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7" name="Google Shape;2347;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5"/>
        <p:cNvGrpSpPr/>
        <p:nvPr/>
      </p:nvGrpSpPr>
      <p:grpSpPr>
        <a:xfrm>
          <a:off x="0" y="0"/>
          <a:ext cx="0" cy="0"/>
          <a:chOff x="0" y="0"/>
          <a:chExt cx="0" cy="0"/>
        </a:xfrm>
      </p:grpSpPr>
      <p:sp>
        <p:nvSpPr>
          <p:cNvPr id="2346" name="Google Shape;2346;p7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47" name="Google Shape;2347;p7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50237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7"/>
        <p:cNvGrpSpPr/>
        <p:nvPr/>
      </p:nvGrpSpPr>
      <p:grpSpPr>
        <a:xfrm>
          <a:off x="0" y="0"/>
          <a:ext cx="0" cy="0"/>
          <a:chOff x="0" y="0"/>
          <a:chExt cx="0" cy="0"/>
        </a:xfrm>
      </p:grpSpPr>
      <p:sp>
        <p:nvSpPr>
          <p:cNvPr id="2368" name="Google Shape;2368;p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9" name="Google Shape;2369;p78: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400"/>
              <a:buFont typeface="Open Sans"/>
              <a:buNone/>
            </a:pPr>
            <a:r>
              <a:rPr lang="en-US" sz="1600" b="1" i="0" u="none" strike="noStrike" cap="none" dirty="0">
                <a:solidFill>
                  <a:schemeClr val="dk1"/>
                </a:solidFill>
              </a:rPr>
              <a:t>Trainer Notes: </a:t>
            </a:r>
            <a:r>
              <a:rPr lang="en-US" sz="1600" b="0" i="0" u="none" strike="noStrike" cap="none" dirty="0">
                <a:solidFill>
                  <a:schemeClr val="dk1"/>
                </a:solidFill>
              </a:rPr>
              <a:t>Describe the project to the learners and instruct them to perform it after the lesson.</a:t>
            </a:r>
            <a:endParaRPr sz="1600" b="0" i="0" u="none" strike="noStrike" cap="none" dirty="0">
              <a:solidFill>
                <a:schemeClr val="dk1"/>
              </a:solidFill>
            </a:endParaRPr>
          </a:p>
        </p:txBody>
      </p:sp>
      <p:sp>
        <p:nvSpPr>
          <p:cNvPr id="2370" name="Google Shape;2370;p78: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300"/>
              <a:buFont typeface="Open Sans"/>
              <a:buNone/>
            </a:pPr>
            <a:fld id="{00000000-1234-1234-1234-123412341234}" type="slidenum">
              <a:rPr lang="en-US" sz="1200">
                <a:solidFill>
                  <a:schemeClr val="dk1"/>
                </a:solidFill>
              </a:rPr>
              <a:t>49</a:t>
            </a:fld>
            <a:endParaRPr sz="1200" dirty="0">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6"/>
        <p:cNvGrpSpPr/>
        <p:nvPr/>
      </p:nvGrpSpPr>
      <p:grpSpPr>
        <a:xfrm>
          <a:off x="0" y="0"/>
          <a:ext cx="0" cy="0"/>
          <a:chOff x="0" y="0"/>
          <a:chExt cx="0" cy="0"/>
        </a:xfrm>
      </p:grpSpPr>
      <p:sp>
        <p:nvSpPr>
          <p:cNvPr id="2377" name="Google Shape;2377;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78" name="Google Shape;2378;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sz="1200" b="1" dirty="0">
                <a:latin typeface="Open Sans" panose="020B0604020202020204" charset="0"/>
                <a:ea typeface="Open Sans" panose="020B0604020202020204" charset="0"/>
                <a:cs typeface="Open Sans" panose="020B0604020202020204" charset="0"/>
              </a:rPr>
              <a:t>Trainer Notes:</a:t>
            </a:r>
          </a:p>
          <a:p>
            <a:pPr marL="0" lvl="0" indent="0" algn="l" rtl="0">
              <a:spcBef>
                <a:spcPts val="0"/>
              </a:spcBef>
              <a:spcAft>
                <a:spcPts val="0"/>
              </a:spcAft>
              <a:buNone/>
            </a:pPr>
            <a:endParaRPr lang="en-IN" sz="1200" b="0" dirty="0">
              <a:latin typeface="Open Sans" panose="020B0604020202020204" charset="0"/>
              <a:ea typeface="Open Sans" panose="020B0604020202020204" charset="0"/>
              <a:cs typeface="Open Sans" panose="020B0604020202020204" charset="0"/>
            </a:endParaRPr>
          </a:p>
          <a:p>
            <a:pPr marL="0" lvl="0" indent="0" algn="l" rtl="0">
              <a:spcBef>
                <a:spcPts val="0"/>
              </a:spcBef>
              <a:spcAft>
                <a:spcPts val="0"/>
              </a:spcAft>
              <a:buNone/>
            </a:pPr>
            <a:r>
              <a:rPr lang="en-IN" sz="1200" b="0" dirty="0">
                <a:latin typeface="Open Sans" panose="020B0604020202020204" charset="0"/>
                <a:ea typeface="Open Sans" panose="020B0604020202020204" charset="0"/>
                <a:cs typeface="Open Sans" panose="020B0604020202020204" charset="0"/>
              </a:rPr>
              <a:t>Explain using a sample dataset in Excel or a </a:t>
            </a:r>
            <a:r>
              <a:rPr lang="en-IN" sz="1200" b="0" dirty="0" err="1">
                <a:latin typeface="Open Sans" panose="020B0604020202020204" charset="0"/>
                <a:ea typeface="Open Sans" panose="020B0604020202020204" charset="0"/>
                <a:cs typeface="Open Sans" panose="020B0604020202020204" charset="0"/>
              </a:rPr>
              <a:t>dataframe</a:t>
            </a:r>
            <a:r>
              <a:rPr lang="en-IN" sz="1200" b="0" dirty="0">
                <a:latin typeface="Open Sans" panose="020B0604020202020204" charset="0"/>
                <a:ea typeface="Open Sans" panose="020B0604020202020204" charset="0"/>
                <a:cs typeface="Open Sans" panose="020B0604020202020204" charset="0"/>
              </a:rPr>
              <a:t> in </a:t>
            </a:r>
            <a:r>
              <a:rPr lang="en-IN" sz="1200" b="0" dirty="0" err="1">
                <a:latin typeface="Open Sans" panose="020B0604020202020204" charset="0"/>
                <a:ea typeface="Open Sans" panose="020B0604020202020204" charset="0"/>
                <a:cs typeface="Open Sans" panose="020B0604020202020204" charset="0"/>
              </a:rPr>
              <a:t>Jupyter</a:t>
            </a:r>
            <a:r>
              <a:rPr lang="en-IN" sz="1200" b="0" dirty="0">
                <a:latin typeface="Open Sans" panose="020B0604020202020204" charset="0"/>
                <a:ea typeface="Open Sans" panose="020B0604020202020204" charset="0"/>
                <a:cs typeface="Open Sans" panose="020B0604020202020204" charset="0"/>
              </a:rPr>
              <a:t> notebook</a:t>
            </a:r>
          </a:p>
          <a:p>
            <a:pPr marL="0" lvl="0" indent="0" algn="l" rtl="0">
              <a:spcBef>
                <a:spcPts val="0"/>
              </a:spcBef>
              <a:spcAft>
                <a:spcPts val="0"/>
              </a:spcAft>
              <a:buNone/>
            </a:pPr>
            <a:endParaRPr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2972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90D01E3-B214-44AA-B211-F572F93E3A46}" type="slidenum">
              <a:rPr lang="en-US" smtClean="0"/>
              <a:pPr/>
              <a:t>6</a:t>
            </a:fld>
            <a:endParaRPr lang="en-US" dirty="0"/>
          </a:p>
        </p:txBody>
      </p:sp>
    </p:spTree>
    <p:extLst>
      <p:ext uri="{BB962C8B-B14F-4D97-AF65-F5344CB8AC3E}">
        <p14:creationId xmlns:p14="http://schemas.microsoft.com/office/powerpoint/2010/main" val="2157231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IN" b="1" dirty="0"/>
              <a:t>Trainer Notes: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 Give more real-time examples</a:t>
            </a:r>
          </a:p>
          <a:p>
            <a:pPr marL="0" lvl="0" indent="0" algn="l" rtl="0">
              <a:spcBef>
                <a:spcPts val="0"/>
              </a:spcBef>
              <a:spcAft>
                <a:spcPts val="0"/>
              </a:spcAft>
              <a:buNone/>
            </a:pPr>
            <a:endParaRPr lang="en-IN" dirty="0"/>
          </a:p>
          <a:p>
            <a:pPr marL="0" lvl="0" indent="0" algn="l" rtl="0">
              <a:spcBef>
                <a:spcPts val="0"/>
              </a:spcBef>
              <a:spcAft>
                <a:spcPts val="0"/>
              </a:spcAft>
              <a:buNone/>
            </a:pPr>
            <a:endParaRPr lang="en-IN" b="0"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4521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IN" b="1" dirty="0"/>
              <a:t>Trainer Notes:</a:t>
            </a:r>
            <a:endParaRPr lang="en-US" b="1" dirty="0"/>
          </a:p>
          <a:p>
            <a:pPr marL="0" lvl="0" indent="0" algn="l" rtl="0">
              <a:spcBef>
                <a:spcPts val="0"/>
              </a:spcBef>
              <a:spcAft>
                <a:spcPts val="0"/>
              </a:spcAft>
              <a:buNone/>
            </a:pPr>
            <a:endParaRPr lang="en-IN" b="1" dirty="0"/>
          </a:p>
          <a:p>
            <a:pPr marL="0" lvl="0" indent="0" algn="l" rtl="0">
              <a:spcBef>
                <a:spcPts val="0"/>
              </a:spcBef>
              <a:spcAft>
                <a:spcPts val="0"/>
              </a:spcAft>
              <a:buNone/>
            </a:pPr>
            <a:r>
              <a:rPr lang="en-IN" b="0" dirty="0"/>
              <a:t>1. Give few other real-time examples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26319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IN" b="1" dirty="0"/>
              <a:t>Trainer Notes: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 Give more real-time examples</a:t>
            </a:r>
          </a:p>
          <a:p>
            <a:pPr marL="0" lvl="0" indent="0" algn="l" rtl="0">
              <a:spcBef>
                <a:spcPts val="0"/>
              </a:spcBef>
              <a:spcAft>
                <a:spcPts val="0"/>
              </a:spcAft>
              <a:buNone/>
            </a:pPr>
            <a:endParaRPr lang="en-IN" dirty="0"/>
          </a:p>
          <a:p>
            <a:pPr marL="0" lvl="0" indent="0" algn="l" rtl="0">
              <a:spcBef>
                <a:spcPts val="0"/>
              </a:spcBef>
              <a:spcAft>
                <a:spcPts val="0"/>
              </a:spcAft>
              <a:buNone/>
            </a:pPr>
            <a:endParaRPr lang="en-IN" b="0"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57677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plash screen">
  <p:cSld name="Splash screen">
    <p:spTree>
      <p:nvGrpSpPr>
        <p:cNvPr id="1" name="Shape 15"/>
        <p:cNvGrpSpPr/>
        <p:nvPr/>
      </p:nvGrpSpPr>
      <p:grpSpPr>
        <a:xfrm>
          <a:off x="0" y="0"/>
          <a:ext cx="0" cy="0"/>
          <a:chOff x="0" y="0"/>
          <a:chExt cx="0" cy="0"/>
        </a:xfrm>
      </p:grpSpPr>
      <p:sp>
        <p:nvSpPr>
          <p:cNvPr id="16" name="Google Shape;16;p2"/>
          <p:cNvSpPr/>
          <p:nvPr/>
        </p:nvSpPr>
        <p:spPr>
          <a:xfrm>
            <a:off x="1" y="0"/>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17" name="Google Shape;17;p2"/>
          <p:cNvSpPr/>
          <p:nvPr/>
        </p:nvSpPr>
        <p:spPr>
          <a:xfrm>
            <a:off x="1" y="7677022"/>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18" name="Google Shape;18;p2"/>
          <p:cNvSpPr txBox="1">
            <a:spLocks noGrp="1"/>
          </p:cNvSpPr>
          <p:nvPr>
            <p:ph type="body" idx="1"/>
          </p:nvPr>
        </p:nvSpPr>
        <p:spPr>
          <a:xfrm>
            <a:off x="3687281" y="3289822"/>
            <a:ext cx="9486278" cy="387798"/>
          </a:xfrm>
          <a:prstGeom prst="rect">
            <a:avLst/>
          </a:prstGeom>
          <a:noFill/>
          <a:ln>
            <a:noFill/>
          </a:ln>
        </p:spPr>
        <p:txBody>
          <a:bodyPr spcFirstLastPara="1" wrap="square" lIns="0" tIns="0" rIns="0" bIns="0" anchor="ctr" anchorCtr="0"/>
          <a:lstStyle>
            <a:lvl1pPr marL="457200" lvl="0" indent="-228600" algn="l">
              <a:lnSpc>
                <a:spcPct val="90000"/>
              </a:lnSpc>
              <a:spcBef>
                <a:spcPts val="1000"/>
              </a:spcBef>
              <a:spcAft>
                <a:spcPts val="0"/>
              </a:spcAft>
              <a:buClr>
                <a:srgbClr val="262626"/>
              </a:buClr>
              <a:buSzPts val="2800"/>
              <a:buNone/>
              <a:defRPr sz="2800" b="0">
                <a:solidFill>
                  <a:srgbClr val="262626"/>
                </a:solidFill>
                <a:latin typeface="Open Sans"/>
                <a:ea typeface="Open Sans"/>
                <a:cs typeface="Open Sans"/>
                <a:sym typeface="Open Sans"/>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body" idx="2"/>
          </p:nvPr>
        </p:nvSpPr>
        <p:spPr>
          <a:xfrm>
            <a:off x="3687281" y="2625331"/>
            <a:ext cx="9486278" cy="443198"/>
          </a:xfrm>
          <a:prstGeom prst="rect">
            <a:avLst/>
          </a:prstGeom>
          <a:noFill/>
          <a:ln>
            <a:noFill/>
          </a:ln>
        </p:spPr>
        <p:txBody>
          <a:bodyPr spcFirstLastPara="1" wrap="square" lIns="0" tIns="0" rIns="0" bIns="0" anchor="ctr" anchorCtr="0"/>
          <a:lstStyle>
            <a:lvl1pPr marL="457200" lvl="0" indent="-228600" algn="l">
              <a:lnSpc>
                <a:spcPct val="90000"/>
              </a:lnSpc>
              <a:spcBef>
                <a:spcPts val="1000"/>
              </a:spcBef>
              <a:spcAft>
                <a:spcPts val="0"/>
              </a:spcAft>
              <a:buClr>
                <a:srgbClr val="262626"/>
              </a:buClr>
              <a:buSzPts val="3200"/>
              <a:buNone/>
              <a:defRPr sz="3200" b="1">
                <a:solidFill>
                  <a:srgbClr val="262626"/>
                </a:solidFill>
                <a:latin typeface="Open Sans"/>
                <a:ea typeface="Open Sans"/>
                <a:cs typeface="Open Sans"/>
                <a:sym typeface="Open Sans"/>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0" name="Google Shape;20;p2"/>
          <p:cNvGrpSpPr/>
          <p:nvPr/>
        </p:nvGrpSpPr>
        <p:grpSpPr>
          <a:xfrm>
            <a:off x="-1" y="7545046"/>
            <a:ext cx="16256000" cy="130964"/>
            <a:chOff x="0" y="474414"/>
            <a:chExt cx="7908925" cy="61412"/>
          </a:xfrm>
        </p:grpSpPr>
        <p:sp>
          <p:nvSpPr>
            <p:cNvPr id="21" name="Google Shape;21;p2"/>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2" name="Google Shape;22;p2"/>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3" name="Google Shape;23;p2"/>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4" name="Google Shape;24;p2"/>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5" name="Google Shape;25;p2"/>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6" name="Google Shape;26;p2"/>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7" name="Google Shape;27;p2"/>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grpSp>
      <p:sp>
        <p:nvSpPr>
          <p:cNvPr id="28" name="Google Shape;28;p2"/>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lt1"/>
                </a:solidFill>
                <a:latin typeface="Open Sans"/>
                <a:ea typeface="Open Sans"/>
                <a:cs typeface="Open Sans"/>
                <a:sym typeface="Open Sans"/>
              </a:rPr>
              <a:t>©</a:t>
            </a:r>
            <a:r>
              <a:rPr lang="en-US" sz="1800" b="0" i="0" u="none" strike="noStrike" cap="none" dirty="0">
                <a:solidFill>
                  <a:schemeClr val="dk1"/>
                </a:solidFill>
                <a:latin typeface="Open Sans"/>
                <a:ea typeface="Open Sans"/>
                <a:cs typeface="Open Sans"/>
                <a:sym typeface="Open Sans"/>
              </a:rPr>
              <a:t> </a:t>
            </a:r>
            <a:r>
              <a:rPr lang="en-US" sz="1800" b="0" i="0" u="none" strike="noStrike" cap="none" dirty="0" err="1">
                <a:solidFill>
                  <a:schemeClr val="lt1"/>
                </a:solidFill>
                <a:latin typeface="Open Sans"/>
                <a:ea typeface="Open Sans"/>
                <a:cs typeface="Open Sans"/>
                <a:sym typeface="Open Sans"/>
              </a:rPr>
              <a:t>Simplilearn</a:t>
            </a:r>
            <a:r>
              <a:rPr lang="en-US" sz="1800" b="0" i="0" u="none" strike="noStrike" cap="none" dirty="0">
                <a:solidFill>
                  <a:schemeClr val="lt1"/>
                </a:solidFill>
                <a:latin typeface="Open Sans"/>
                <a:ea typeface="Open Sans"/>
                <a:cs typeface="Open Sans"/>
                <a:sym typeface="Open Sans"/>
              </a:rPr>
              <a:t>. All rights reserved.</a:t>
            </a:r>
            <a:endParaRPr dirty="0"/>
          </a:p>
        </p:txBody>
      </p:sp>
      <p:sp>
        <p:nvSpPr>
          <p:cNvPr id="29" name="Google Shape;29;p2"/>
          <p:cNvSpPr/>
          <p:nvPr/>
        </p:nvSpPr>
        <p:spPr>
          <a:xfrm>
            <a:off x="3579463"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0" name="Google Shape;30;p2"/>
          <p:cNvSpPr/>
          <p:nvPr/>
        </p:nvSpPr>
        <p:spPr>
          <a:xfrm>
            <a:off x="60441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1" name="Google Shape;31;p2"/>
          <p:cNvSpPr/>
          <p:nvPr/>
        </p:nvSpPr>
        <p:spPr>
          <a:xfrm>
            <a:off x="85173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2" name="Google Shape;32;p2"/>
          <p:cNvSpPr/>
          <p:nvPr/>
        </p:nvSpPr>
        <p:spPr>
          <a:xfrm>
            <a:off x="11016162"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33" name="Google Shape;33;p2"/>
          <p:cNvPicPr preferRelativeResize="0"/>
          <p:nvPr/>
        </p:nvPicPr>
        <p:blipFill rotWithShape="1">
          <a:blip r:embed="rId2">
            <a:alphaModFix/>
          </a:blip>
          <a:srcRect/>
          <a:stretch/>
        </p:blipFill>
        <p:spPr>
          <a:xfrm>
            <a:off x="3812452" y="4592532"/>
            <a:ext cx="1171029" cy="869787"/>
          </a:xfrm>
          <a:prstGeom prst="rect">
            <a:avLst/>
          </a:prstGeom>
          <a:noFill/>
          <a:ln>
            <a:noFill/>
          </a:ln>
        </p:spPr>
      </p:pic>
      <p:pic>
        <p:nvPicPr>
          <p:cNvPr id="34" name="Google Shape;34;p2"/>
          <p:cNvPicPr preferRelativeResize="0"/>
          <p:nvPr/>
        </p:nvPicPr>
        <p:blipFill rotWithShape="1">
          <a:blip r:embed="rId3">
            <a:alphaModFix/>
          </a:blip>
          <a:srcRect/>
          <a:stretch/>
        </p:blipFill>
        <p:spPr>
          <a:xfrm>
            <a:off x="6512268" y="4501181"/>
            <a:ext cx="732697" cy="1088225"/>
          </a:xfrm>
          <a:prstGeom prst="rect">
            <a:avLst/>
          </a:prstGeom>
          <a:noFill/>
          <a:ln>
            <a:noFill/>
          </a:ln>
        </p:spPr>
      </p:pic>
      <p:pic>
        <p:nvPicPr>
          <p:cNvPr id="35" name="Google Shape;35;p2"/>
          <p:cNvPicPr preferRelativeResize="0"/>
          <p:nvPr/>
        </p:nvPicPr>
        <p:blipFill rotWithShape="1">
          <a:blip r:embed="rId4">
            <a:alphaModFix/>
          </a:blip>
          <a:srcRect/>
          <a:stretch/>
        </p:blipFill>
        <p:spPr>
          <a:xfrm>
            <a:off x="8807158" y="4480191"/>
            <a:ext cx="1089313" cy="1130197"/>
          </a:xfrm>
          <a:prstGeom prst="rect">
            <a:avLst/>
          </a:prstGeom>
          <a:noFill/>
          <a:ln>
            <a:noFill/>
          </a:ln>
        </p:spPr>
      </p:pic>
      <p:pic>
        <p:nvPicPr>
          <p:cNvPr id="36" name="Google Shape;36;p2"/>
          <p:cNvPicPr preferRelativeResize="0"/>
          <p:nvPr/>
        </p:nvPicPr>
        <p:blipFill rotWithShape="1">
          <a:blip r:embed="rId5">
            <a:alphaModFix/>
          </a:blip>
          <a:srcRect/>
          <a:stretch/>
        </p:blipFill>
        <p:spPr>
          <a:xfrm>
            <a:off x="11221061" y="4512962"/>
            <a:ext cx="1259043" cy="1064663"/>
          </a:xfrm>
          <a:prstGeom prst="rect">
            <a:avLst/>
          </a:prstGeom>
          <a:noFill/>
          <a:ln>
            <a:noFill/>
          </a:ln>
        </p:spPr>
      </p:pic>
      <p:pic>
        <p:nvPicPr>
          <p:cNvPr id="37" name="Google Shape;37;p2"/>
          <p:cNvPicPr preferRelativeResize="0"/>
          <p:nvPr/>
        </p:nvPicPr>
        <p:blipFill rotWithShape="1">
          <a:blip r:embed="rId6">
            <a:alphaModFix/>
          </a:blip>
          <a:srcRect/>
          <a:stretch/>
        </p:blipFill>
        <p:spPr>
          <a:xfrm>
            <a:off x="13231063" y="176536"/>
            <a:ext cx="2589088" cy="76809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iz q">
  <p:cSld name="quiz q">
    <p:spTree>
      <p:nvGrpSpPr>
        <p:cNvPr id="1" name="Shape 217"/>
        <p:cNvGrpSpPr/>
        <p:nvPr/>
      </p:nvGrpSpPr>
      <p:grpSpPr>
        <a:xfrm>
          <a:off x="0" y="0"/>
          <a:ext cx="0" cy="0"/>
          <a:chOff x="0" y="0"/>
          <a:chExt cx="0" cy="0"/>
        </a:xfrm>
      </p:grpSpPr>
      <p:sp>
        <p:nvSpPr>
          <p:cNvPr id="218" name="Google Shape;218;p13"/>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219" name="Google Shape;219;p13"/>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sp>
        <p:nvSpPr>
          <p:cNvPr id="220" name="Google Shape;220;p13"/>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21" name="Google Shape;221;p13"/>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22" name="Google Shape;222;p13"/>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3" name="Google Shape;223;p13"/>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24" name="Google Shape;224;p13"/>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25" name="Google Shape;225;p13"/>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26" name="Google Shape;226;p13"/>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27" name="Google Shape;227;p13"/>
          <p:cNvSpPr txBox="1"/>
          <p:nvPr/>
        </p:nvSpPr>
        <p:spPr>
          <a:xfrm>
            <a:off x="1664101" y="4649883"/>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28" name="Google Shape;228;p13"/>
          <p:cNvSpPr txBox="1"/>
          <p:nvPr/>
        </p:nvSpPr>
        <p:spPr>
          <a:xfrm>
            <a:off x="1664103" y="5470981"/>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29" name="Google Shape;229;p13"/>
          <p:cNvSpPr txBox="1">
            <a:spLocks noGrp="1"/>
          </p:cNvSpPr>
          <p:nvPr>
            <p:ph type="body" idx="3"/>
          </p:nvPr>
        </p:nvSpPr>
        <p:spPr>
          <a:xfrm>
            <a:off x="2329744" y="29169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13"/>
          <p:cNvSpPr txBox="1">
            <a:spLocks noGrp="1"/>
          </p:cNvSpPr>
          <p:nvPr>
            <p:ph type="body" idx="4"/>
          </p:nvPr>
        </p:nvSpPr>
        <p:spPr>
          <a:xfrm>
            <a:off x="2329744" y="374268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13"/>
          <p:cNvSpPr txBox="1">
            <a:spLocks noGrp="1"/>
          </p:cNvSpPr>
          <p:nvPr>
            <p:ph type="body" idx="5"/>
          </p:nvPr>
        </p:nvSpPr>
        <p:spPr>
          <a:xfrm>
            <a:off x="2329744" y="4549550"/>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13"/>
          <p:cNvSpPr txBox="1">
            <a:spLocks noGrp="1"/>
          </p:cNvSpPr>
          <p:nvPr>
            <p:ph type="body" idx="6"/>
          </p:nvPr>
        </p:nvSpPr>
        <p:spPr>
          <a:xfrm>
            <a:off x="2329744" y="53744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33" name="Google Shape;233;p13"/>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234" name="Google Shape;234;p13"/>
          <p:cNvGrpSpPr/>
          <p:nvPr/>
        </p:nvGrpSpPr>
        <p:grpSpPr>
          <a:xfrm>
            <a:off x="0" y="-4724"/>
            <a:ext cx="16256000" cy="195000"/>
            <a:chOff x="0" y="-4724"/>
            <a:chExt cx="16256000" cy="195000"/>
          </a:xfrm>
        </p:grpSpPr>
        <p:sp>
          <p:nvSpPr>
            <p:cNvPr id="235" name="Google Shape;235;p13"/>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36" name="Google Shape;236;p13"/>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237" name="Google Shape;237;p13"/>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38" name="Google Shape;238;p13"/>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39" name="Google Shape;239;p13"/>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40" name="Google Shape;240;p13"/>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41" name="Google Shape;241;p13"/>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iz ans">
  <p:cSld name="quiz ans">
    <p:spTree>
      <p:nvGrpSpPr>
        <p:cNvPr id="1" name="Shape 242"/>
        <p:cNvGrpSpPr/>
        <p:nvPr/>
      </p:nvGrpSpPr>
      <p:grpSpPr>
        <a:xfrm>
          <a:off x="0" y="0"/>
          <a:ext cx="0" cy="0"/>
          <a:chOff x="0" y="0"/>
          <a:chExt cx="0" cy="0"/>
        </a:xfrm>
      </p:grpSpPr>
      <p:sp>
        <p:nvSpPr>
          <p:cNvPr id="243" name="Google Shape;243;p14"/>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a:ea typeface="Open Sans"/>
              <a:cs typeface="Open Sans"/>
              <a:sym typeface="Open Sans"/>
            </a:endParaRPr>
          </a:p>
        </p:txBody>
      </p:sp>
      <p:sp>
        <p:nvSpPr>
          <p:cNvPr id="244" name="Google Shape;244;p14"/>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14"/>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rgbClr val="3F3F3F"/>
                </a:solidFill>
                <a:latin typeface="Open Sans"/>
                <a:ea typeface="Open Sans"/>
                <a:cs typeface="Open Sans"/>
                <a:sym typeface="Open Sans"/>
              </a:rPr>
              <a:t>The correct answer is</a:t>
            </a:r>
            <a:endParaRPr/>
          </a:p>
        </p:txBody>
      </p:sp>
      <p:cxnSp>
        <p:nvCxnSpPr>
          <p:cNvPr id="246" name="Google Shape;246;p14"/>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247" name="Google Shape;247;p14"/>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248" name="Google Shape;248;p14"/>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14"/>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250" name="Google Shape;250;p14"/>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cxnSp>
        <p:nvCxnSpPr>
          <p:cNvPr id="251" name="Google Shape;251;p14"/>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52" name="Google Shape;252;p14"/>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14"/>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54" name="Google Shape;254;p14"/>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55" name="Google Shape;255;p14"/>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56" name="Google Shape;256;p14"/>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57" name="Google Shape;257;p14"/>
          <p:cNvSpPr txBox="1"/>
          <p:nvPr/>
        </p:nvSpPr>
        <p:spPr>
          <a:xfrm>
            <a:off x="1664101" y="4649883"/>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58" name="Google Shape;258;p14"/>
          <p:cNvSpPr txBox="1"/>
          <p:nvPr/>
        </p:nvSpPr>
        <p:spPr>
          <a:xfrm>
            <a:off x="1664103" y="5470981"/>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59" name="Google Shape;259;p14"/>
          <p:cNvSpPr txBox="1">
            <a:spLocks noGrp="1"/>
          </p:cNvSpPr>
          <p:nvPr>
            <p:ph type="body" idx="4"/>
          </p:nvPr>
        </p:nvSpPr>
        <p:spPr>
          <a:xfrm>
            <a:off x="2329744" y="29169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14"/>
          <p:cNvSpPr txBox="1">
            <a:spLocks noGrp="1"/>
          </p:cNvSpPr>
          <p:nvPr>
            <p:ph type="body" idx="5"/>
          </p:nvPr>
        </p:nvSpPr>
        <p:spPr>
          <a:xfrm>
            <a:off x="2329744" y="374268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1" name="Google Shape;261;p14"/>
          <p:cNvSpPr txBox="1">
            <a:spLocks noGrp="1"/>
          </p:cNvSpPr>
          <p:nvPr>
            <p:ph type="body" idx="6"/>
          </p:nvPr>
        </p:nvSpPr>
        <p:spPr>
          <a:xfrm>
            <a:off x="2329744" y="4549550"/>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2" name="Google Shape;262;p14"/>
          <p:cNvSpPr txBox="1">
            <a:spLocks noGrp="1"/>
          </p:cNvSpPr>
          <p:nvPr>
            <p:ph type="body" idx="7"/>
          </p:nvPr>
        </p:nvSpPr>
        <p:spPr>
          <a:xfrm>
            <a:off x="2329744" y="53744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3" name="Google Shape;263;p14"/>
          <p:cNvSpPr txBox="1">
            <a:spLocks noGrp="1"/>
          </p:cNvSpPr>
          <p:nvPr>
            <p:ph type="body" idx="8"/>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64" name="Google Shape;264;p14"/>
          <p:cNvPicPr preferRelativeResize="0"/>
          <p:nvPr/>
        </p:nvPicPr>
        <p:blipFill rotWithShape="1">
          <a:blip r:embed="rId3">
            <a:alphaModFix/>
          </a:blip>
          <a:srcRect/>
          <a:stretch/>
        </p:blipFill>
        <p:spPr>
          <a:xfrm>
            <a:off x="0" y="55983"/>
            <a:ext cx="16256000" cy="9144000"/>
          </a:xfrm>
          <a:prstGeom prst="rect">
            <a:avLst/>
          </a:prstGeom>
          <a:noFill/>
          <a:ln>
            <a:noFill/>
          </a:ln>
        </p:spPr>
      </p:pic>
      <p:grpSp>
        <p:nvGrpSpPr>
          <p:cNvPr id="265" name="Google Shape;265;p14"/>
          <p:cNvGrpSpPr/>
          <p:nvPr/>
        </p:nvGrpSpPr>
        <p:grpSpPr>
          <a:xfrm>
            <a:off x="0" y="-4724"/>
            <a:ext cx="16256000" cy="195000"/>
            <a:chOff x="0" y="-4724"/>
            <a:chExt cx="16256000" cy="195000"/>
          </a:xfrm>
        </p:grpSpPr>
        <p:sp>
          <p:nvSpPr>
            <p:cNvPr id="266" name="Google Shape;266;p14"/>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67" name="Google Shape;267;p14"/>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268" name="Google Shape;268;p14"/>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69" name="Google Shape;269;p14"/>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70" name="Google Shape;270;p14"/>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71" name="Google Shape;271;p14"/>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72" name="Google Shape;272;p14"/>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quiz q">
  <p:cSld name="2_quiz q">
    <p:spTree>
      <p:nvGrpSpPr>
        <p:cNvPr id="1" name="Shape 273"/>
        <p:cNvGrpSpPr/>
        <p:nvPr/>
      </p:nvGrpSpPr>
      <p:grpSpPr>
        <a:xfrm>
          <a:off x="0" y="0"/>
          <a:ext cx="0" cy="0"/>
          <a:chOff x="0" y="0"/>
          <a:chExt cx="0" cy="0"/>
        </a:xfrm>
      </p:grpSpPr>
      <p:sp>
        <p:nvSpPr>
          <p:cNvPr id="274" name="Google Shape;274;p15"/>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275" name="Google Shape;275;p15"/>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sp>
        <p:nvSpPr>
          <p:cNvPr id="276" name="Google Shape;276;p15"/>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77" name="Google Shape;277;p15"/>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78" name="Google Shape;278;p15"/>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9" name="Google Shape;279;p15"/>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80" name="Google Shape;280;p15"/>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81" name="Google Shape;281;p15"/>
          <p:cNvSpPr txBox="1"/>
          <p:nvPr/>
        </p:nvSpPr>
        <p:spPr>
          <a:xfrm>
            <a:off x="1664103" y="285270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82" name="Google Shape;282;p15"/>
          <p:cNvSpPr txBox="1"/>
          <p:nvPr/>
        </p:nvSpPr>
        <p:spPr>
          <a:xfrm>
            <a:off x="1664103" y="367380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83" name="Google Shape;283;p15"/>
          <p:cNvSpPr txBox="1"/>
          <p:nvPr/>
        </p:nvSpPr>
        <p:spPr>
          <a:xfrm>
            <a:off x="1664101" y="4494903"/>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84" name="Google Shape;284;p15"/>
          <p:cNvSpPr txBox="1"/>
          <p:nvPr/>
        </p:nvSpPr>
        <p:spPr>
          <a:xfrm>
            <a:off x="1664103" y="5316001"/>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85" name="Google Shape;285;p15"/>
          <p:cNvSpPr txBox="1">
            <a:spLocks noGrp="1"/>
          </p:cNvSpPr>
          <p:nvPr>
            <p:ph type="body" idx="3"/>
          </p:nvPr>
        </p:nvSpPr>
        <p:spPr>
          <a:xfrm>
            <a:off x="2329744" y="276198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6" name="Google Shape;286;p15"/>
          <p:cNvSpPr txBox="1">
            <a:spLocks noGrp="1"/>
          </p:cNvSpPr>
          <p:nvPr>
            <p:ph type="body" idx="4"/>
          </p:nvPr>
        </p:nvSpPr>
        <p:spPr>
          <a:xfrm>
            <a:off x="2329744" y="3582594"/>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7" name="Google Shape;287;p15"/>
          <p:cNvSpPr txBox="1">
            <a:spLocks noGrp="1"/>
          </p:cNvSpPr>
          <p:nvPr>
            <p:ph type="body" idx="5"/>
          </p:nvPr>
        </p:nvSpPr>
        <p:spPr>
          <a:xfrm>
            <a:off x="2329744" y="440319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8" name="Google Shape;288;p15"/>
          <p:cNvSpPr txBox="1">
            <a:spLocks noGrp="1"/>
          </p:cNvSpPr>
          <p:nvPr>
            <p:ph type="body" idx="6"/>
          </p:nvPr>
        </p:nvSpPr>
        <p:spPr>
          <a:xfrm>
            <a:off x="2329744" y="5223804"/>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15"/>
          <p:cNvSpPr txBox="1"/>
          <p:nvPr/>
        </p:nvSpPr>
        <p:spPr>
          <a:xfrm>
            <a:off x="1664101" y="6137097"/>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e.</a:t>
            </a:r>
            <a:endParaRPr/>
          </a:p>
        </p:txBody>
      </p:sp>
      <p:sp>
        <p:nvSpPr>
          <p:cNvPr id="290" name="Google Shape;290;p15"/>
          <p:cNvSpPr txBox="1">
            <a:spLocks noGrp="1"/>
          </p:cNvSpPr>
          <p:nvPr>
            <p:ph type="body" idx="7"/>
          </p:nvPr>
        </p:nvSpPr>
        <p:spPr>
          <a:xfrm>
            <a:off x="2310170" y="6044408"/>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91" name="Google Shape;291;p15"/>
          <p:cNvPicPr preferRelativeResize="0"/>
          <p:nvPr/>
        </p:nvPicPr>
        <p:blipFill rotWithShape="1">
          <a:blip r:embed="rId3">
            <a:alphaModFix/>
          </a:blip>
          <a:srcRect/>
          <a:stretch/>
        </p:blipFill>
        <p:spPr>
          <a:xfrm>
            <a:off x="0" y="37322"/>
            <a:ext cx="16256000" cy="9144000"/>
          </a:xfrm>
          <a:prstGeom prst="rect">
            <a:avLst/>
          </a:prstGeom>
          <a:noFill/>
          <a:ln>
            <a:noFill/>
          </a:ln>
        </p:spPr>
      </p:pic>
      <p:grpSp>
        <p:nvGrpSpPr>
          <p:cNvPr id="292" name="Google Shape;292;p15"/>
          <p:cNvGrpSpPr/>
          <p:nvPr/>
        </p:nvGrpSpPr>
        <p:grpSpPr>
          <a:xfrm>
            <a:off x="0" y="-4724"/>
            <a:ext cx="16256000" cy="195000"/>
            <a:chOff x="0" y="-4724"/>
            <a:chExt cx="16256000" cy="195000"/>
          </a:xfrm>
        </p:grpSpPr>
        <p:sp>
          <p:nvSpPr>
            <p:cNvPr id="293" name="Google Shape;293;p15"/>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4" name="Google Shape;294;p15"/>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295" name="Google Shape;295;p15"/>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6" name="Google Shape;296;p15"/>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7" name="Google Shape;297;p15"/>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8" name="Google Shape;298;p15"/>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9" name="Google Shape;299;p15"/>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quiz ans">
  <p:cSld name="2_quiz ans">
    <p:spTree>
      <p:nvGrpSpPr>
        <p:cNvPr id="1" name="Shape 300"/>
        <p:cNvGrpSpPr/>
        <p:nvPr/>
      </p:nvGrpSpPr>
      <p:grpSpPr>
        <a:xfrm>
          <a:off x="0" y="0"/>
          <a:ext cx="0" cy="0"/>
          <a:chOff x="0" y="0"/>
          <a:chExt cx="0" cy="0"/>
        </a:xfrm>
      </p:grpSpPr>
      <p:sp>
        <p:nvSpPr>
          <p:cNvPr id="301" name="Google Shape;301;p16"/>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a:ea typeface="Open Sans"/>
              <a:cs typeface="Open Sans"/>
              <a:sym typeface="Open Sans"/>
            </a:endParaRPr>
          </a:p>
        </p:txBody>
      </p:sp>
      <p:sp>
        <p:nvSpPr>
          <p:cNvPr id="302" name="Google Shape;302;p16"/>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3" name="Google Shape;303;p16"/>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rgbClr val="3F3F3F"/>
                </a:solidFill>
                <a:latin typeface="Open Sans"/>
                <a:ea typeface="Open Sans"/>
                <a:cs typeface="Open Sans"/>
                <a:sym typeface="Open Sans"/>
              </a:rPr>
              <a:t>The correct answer is</a:t>
            </a:r>
            <a:endParaRPr/>
          </a:p>
        </p:txBody>
      </p:sp>
      <p:cxnSp>
        <p:nvCxnSpPr>
          <p:cNvPr id="304" name="Google Shape;304;p16"/>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305" name="Google Shape;305;p16"/>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306" name="Google Shape;306;p16"/>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16"/>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308" name="Google Shape;308;p16"/>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cxnSp>
        <p:nvCxnSpPr>
          <p:cNvPr id="309" name="Google Shape;309;p16"/>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310" name="Google Shape;310;p16"/>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1" name="Google Shape;311;p16"/>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312" name="Google Shape;312;p16"/>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313" name="Google Shape;313;p16"/>
          <p:cNvSpPr txBox="1">
            <a:spLocks noGrp="1"/>
          </p:cNvSpPr>
          <p:nvPr>
            <p:ph type="body" idx="4"/>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4" name="Google Shape;314;p16"/>
          <p:cNvSpPr txBox="1"/>
          <p:nvPr/>
        </p:nvSpPr>
        <p:spPr>
          <a:xfrm>
            <a:off x="1664103" y="285270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15" name="Google Shape;315;p16"/>
          <p:cNvSpPr txBox="1"/>
          <p:nvPr/>
        </p:nvSpPr>
        <p:spPr>
          <a:xfrm>
            <a:off x="1664103" y="367380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16" name="Google Shape;316;p16"/>
          <p:cNvSpPr txBox="1"/>
          <p:nvPr/>
        </p:nvSpPr>
        <p:spPr>
          <a:xfrm>
            <a:off x="1664101" y="4494903"/>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317" name="Google Shape;317;p16"/>
          <p:cNvSpPr txBox="1"/>
          <p:nvPr/>
        </p:nvSpPr>
        <p:spPr>
          <a:xfrm>
            <a:off x="1664103" y="5316001"/>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318" name="Google Shape;318;p16"/>
          <p:cNvSpPr txBox="1">
            <a:spLocks noGrp="1"/>
          </p:cNvSpPr>
          <p:nvPr>
            <p:ph type="body" idx="5"/>
          </p:nvPr>
        </p:nvSpPr>
        <p:spPr>
          <a:xfrm>
            <a:off x="2329744" y="276198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9" name="Google Shape;319;p16"/>
          <p:cNvSpPr txBox="1">
            <a:spLocks noGrp="1"/>
          </p:cNvSpPr>
          <p:nvPr>
            <p:ph type="body" idx="6"/>
          </p:nvPr>
        </p:nvSpPr>
        <p:spPr>
          <a:xfrm>
            <a:off x="2329744" y="3582594"/>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p16"/>
          <p:cNvSpPr txBox="1">
            <a:spLocks noGrp="1"/>
          </p:cNvSpPr>
          <p:nvPr>
            <p:ph type="body" idx="7"/>
          </p:nvPr>
        </p:nvSpPr>
        <p:spPr>
          <a:xfrm>
            <a:off x="2329744" y="440319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1" name="Google Shape;321;p16"/>
          <p:cNvSpPr txBox="1">
            <a:spLocks noGrp="1"/>
          </p:cNvSpPr>
          <p:nvPr>
            <p:ph type="body" idx="8"/>
          </p:nvPr>
        </p:nvSpPr>
        <p:spPr>
          <a:xfrm>
            <a:off x="2329744" y="5223804"/>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16"/>
          <p:cNvSpPr txBox="1"/>
          <p:nvPr/>
        </p:nvSpPr>
        <p:spPr>
          <a:xfrm>
            <a:off x="1664101" y="6137097"/>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e.</a:t>
            </a:r>
            <a:endParaRPr/>
          </a:p>
        </p:txBody>
      </p:sp>
      <p:sp>
        <p:nvSpPr>
          <p:cNvPr id="323" name="Google Shape;323;p16"/>
          <p:cNvSpPr txBox="1">
            <a:spLocks noGrp="1"/>
          </p:cNvSpPr>
          <p:nvPr>
            <p:ph type="body" idx="9"/>
          </p:nvPr>
        </p:nvSpPr>
        <p:spPr>
          <a:xfrm>
            <a:off x="2310170" y="6044408"/>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24" name="Google Shape;324;p16"/>
          <p:cNvPicPr preferRelativeResize="0"/>
          <p:nvPr/>
        </p:nvPicPr>
        <p:blipFill rotWithShape="1">
          <a:blip r:embed="rId3">
            <a:alphaModFix/>
          </a:blip>
          <a:srcRect/>
          <a:stretch/>
        </p:blipFill>
        <p:spPr>
          <a:xfrm>
            <a:off x="0" y="37322"/>
            <a:ext cx="16256000" cy="9144000"/>
          </a:xfrm>
          <a:prstGeom prst="rect">
            <a:avLst/>
          </a:prstGeom>
          <a:noFill/>
          <a:ln>
            <a:noFill/>
          </a:ln>
        </p:spPr>
      </p:pic>
      <p:grpSp>
        <p:nvGrpSpPr>
          <p:cNvPr id="325" name="Google Shape;325;p16"/>
          <p:cNvGrpSpPr/>
          <p:nvPr/>
        </p:nvGrpSpPr>
        <p:grpSpPr>
          <a:xfrm>
            <a:off x="0" y="-4724"/>
            <a:ext cx="16256000" cy="195000"/>
            <a:chOff x="0" y="-4724"/>
            <a:chExt cx="16256000" cy="195000"/>
          </a:xfrm>
        </p:grpSpPr>
        <p:sp>
          <p:nvSpPr>
            <p:cNvPr id="326" name="Google Shape;326;p16"/>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27" name="Google Shape;327;p16"/>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328" name="Google Shape;328;p16"/>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29" name="Google Shape;329;p16"/>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30" name="Google Shape;330;p16"/>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31" name="Google Shape;331;p16"/>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32" name="Google Shape;332;p16"/>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quiz q">
  <p:cSld name="1_quiz q">
    <p:spTree>
      <p:nvGrpSpPr>
        <p:cNvPr id="1" name="Shape 333"/>
        <p:cNvGrpSpPr/>
        <p:nvPr/>
      </p:nvGrpSpPr>
      <p:grpSpPr>
        <a:xfrm>
          <a:off x="0" y="0"/>
          <a:ext cx="0" cy="0"/>
          <a:chOff x="0" y="0"/>
          <a:chExt cx="0" cy="0"/>
        </a:xfrm>
      </p:grpSpPr>
      <p:sp>
        <p:nvSpPr>
          <p:cNvPr id="334" name="Google Shape;334;p17"/>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335" name="Google Shape;335;p17"/>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sp>
        <p:nvSpPr>
          <p:cNvPr id="336" name="Google Shape;336;p17"/>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37" name="Google Shape;337;p17"/>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338" name="Google Shape;338;p17"/>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9" name="Google Shape;339;p17"/>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340" name="Google Shape;340;p17"/>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341" name="Google Shape;341;p17"/>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42" name="Google Shape;342;p17"/>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43" name="Google Shape;343;p17"/>
          <p:cNvSpPr txBox="1">
            <a:spLocks noGrp="1"/>
          </p:cNvSpPr>
          <p:nvPr>
            <p:ph type="body" idx="3"/>
          </p:nvPr>
        </p:nvSpPr>
        <p:spPr>
          <a:xfrm>
            <a:off x="2329744" y="29169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17"/>
          <p:cNvSpPr txBox="1">
            <a:spLocks noGrp="1"/>
          </p:cNvSpPr>
          <p:nvPr>
            <p:ph type="body" idx="4"/>
          </p:nvPr>
        </p:nvSpPr>
        <p:spPr>
          <a:xfrm>
            <a:off x="2329744" y="374268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45" name="Google Shape;345;p17"/>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346" name="Google Shape;346;p17"/>
          <p:cNvGrpSpPr/>
          <p:nvPr/>
        </p:nvGrpSpPr>
        <p:grpSpPr>
          <a:xfrm>
            <a:off x="0" y="-4724"/>
            <a:ext cx="16256000" cy="195000"/>
            <a:chOff x="0" y="-4724"/>
            <a:chExt cx="16256000" cy="195000"/>
          </a:xfrm>
        </p:grpSpPr>
        <p:sp>
          <p:nvSpPr>
            <p:cNvPr id="347" name="Google Shape;347;p17"/>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48" name="Google Shape;348;p17"/>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349" name="Google Shape;349;p17"/>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50" name="Google Shape;350;p17"/>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51" name="Google Shape;351;p17"/>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52" name="Google Shape;352;p17"/>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53" name="Google Shape;353;p17"/>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354"/>
        <p:cNvGrpSpPr/>
        <p:nvPr/>
      </p:nvGrpSpPr>
      <p:grpSpPr>
        <a:xfrm>
          <a:off x="0" y="0"/>
          <a:ext cx="0" cy="0"/>
          <a:chOff x="0" y="0"/>
          <a:chExt cx="0" cy="0"/>
        </a:xfrm>
      </p:grpSpPr>
      <p:sp>
        <p:nvSpPr>
          <p:cNvPr id="355" name="Google Shape;355;p18"/>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a:ea typeface="Open Sans"/>
              <a:cs typeface="Open Sans"/>
              <a:sym typeface="Open Sans"/>
            </a:endParaRPr>
          </a:p>
        </p:txBody>
      </p:sp>
      <p:sp>
        <p:nvSpPr>
          <p:cNvPr id="356" name="Google Shape;356;p18"/>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7" name="Google Shape;357;p18"/>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rgbClr val="3F3F3F"/>
                </a:solidFill>
                <a:latin typeface="Open Sans"/>
                <a:ea typeface="Open Sans"/>
                <a:cs typeface="Open Sans"/>
                <a:sym typeface="Open Sans"/>
              </a:rPr>
              <a:t>The correct answer is</a:t>
            </a:r>
            <a:endParaRPr/>
          </a:p>
        </p:txBody>
      </p:sp>
      <p:cxnSp>
        <p:nvCxnSpPr>
          <p:cNvPr id="358" name="Google Shape;358;p18"/>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359" name="Google Shape;359;p18"/>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360" name="Google Shape;360;p18"/>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1" name="Google Shape;361;p18"/>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362" name="Google Shape;362;p18"/>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cxnSp>
        <p:nvCxnSpPr>
          <p:cNvPr id="363" name="Google Shape;363;p18"/>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364" name="Google Shape;364;p18"/>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5" name="Google Shape;365;p18"/>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366" name="Google Shape;366;p18"/>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367" name="Google Shape;367;p18"/>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68" name="Google Shape;368;p18"/>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69" name="Google Shape;369;p18"/>
          <p:cNvSpPr txBox="1">
            <a:spLocks noGrp="1"/>
          </p:cNvSpPr>
          <p:nvPr>
            <p:ph type="body" idx="4"/>
          </p:nvPr>
        </p:nvSpPr>
        <p:spPr>
          <a:xfrm>
            <a:off x="2329744" y="29169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0" name="Google Shape;370;p18"/>
          <p:cNvSpPr txBox="1">
            <a:spLocks noGrp="1"/>
          </p:cNvSpPr>
          <p:nvPr>
            <p:ph type="body" idx="5"/>
          </p:nvPr>
        </p:nvSpPr>
        <p:spPr>
          <a:xfrm>
            <a:off x="2329744" y="374268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1" name="Google Shape;371;p18"/>
          <p:cNvSpPr txBox="1">
            <a:spLocks noGrp="1"/>
          </p:cNvSpPr>
          <p:nvPr>
            <p:ph type="body" idx="6"/>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72" name="Google Shape;372;p18"/>
          <p:cNvPicPr preferRelativeResize="0"/>
          <p:nvPr/>
        </p:nvPicPr>
        <p:blipFill rotWithShape="1">
          <a:blip r:embed="rId3">
            <a:alphaModFix/>
          </a:blip>
          <a:srcRect/>
          <a:stretch/>
        </p:blipFill>
        <p:spPr>
          <a:xfrm>
            <a:off x="0" y="55983"/>
            <a:ext cx="16256000" cy="9144000"/>
          </a:xfrm>
          <a:prstGeom prst="rect">
            <a:avLst/>
          </a:prstGeom>
          <a:noFill/>
          <a:ln>
            <a:noFill/>
          </a:ln>
        </p:spPr>
      </p:pic>
      <p:grpSp>
        <p:nvGrpSpPr>
          <p:cNvPr id="373" name="Google Shape;373;p18"/>
          <p:cNvGrpSpPr/>
          <p:nvPr/>
        </p:nvGrpSpPr>
        <p:grpSpPr>
          <a:xfrm>
            <a:off x="0" y="-4724"/>
            <a:ext cx="16256000" cy="195000"/>
            <a:chOff x="0" y="-4724"/>
            <a:chExt cx="16256000" cy="195000"/>
          </a:xfrm>
        </p:grpSpPr>
        <p:sp>
          <p:nvSpPr>
            <p:cNvPr id="374" name="Google Shape;374;p18"/>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75" name="Google Shape;375;p18"/>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376" name="Google Shape;376;p18"/>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77" name="Google Shape;377;p18"/>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78" name="Google Shape;378;p18"/>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79" name="Google Shape;379;p18"/>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80" name="Google Shape;380;p18"/>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2_Title page">
  <p:cSld name="2_Title page">
    <p:spTree>
      <p:nvGrpSpPr>
        <p:cNvPr id="1" name="Shape 381"/>
        <p:cNvGrpSpPr/>
        <p:nvPr/>
      </p:nvGrpSpPr>
      <p:grpSpPr>
        <a:xfrm>
          <a:off x="0" y="0"/>
          <a:ext cx="0" cy="0"/>
          <a:chOff x="0" y="0"/>
          <a:chExt cx="0" cy="0"/>
        </a:xfrm>
      </p:grpSpPr>
      <p:grpSp>
        <p:nvGrpSpPr>
          <p:cNvPr id="382" name="Google Shape;382;p19"/>
          <p:cNvGrpSpPr/>
          <p:nvPr/>
        </p:nvGrpSpPr>
        <p:grpSpPr>
          <a:xfrm>
            <a:off x="-1" y="4423429"/>
            <a:ext cx="16256001" cy="4792283"/>
            <a:chOff x="0" y="4606764"/>
            <a:chExt cx="15661900" cy="4233211"/>
          </a:xfrm>
        </p:grpSpPr>
        <p:pic>
          <p:nvPicPr>
            <p:cNvPr id="383" name="Google Shape;383;p19"/>
            <p:cNvPicPr preferRelativeResize="0"/>
            <p:nvPr/>
          </p:nvPicPr>
          <p:blipFill rotWithShape="1">
            <a:blip r:embed="rId2">
              <a:alphaModFix/>
            </a:blip>
            <a:srcRect/>
            <a:stretch/>
          </p:blipFill>
          <p:spPr>
            <a:xfrm>
              <a:off x="0" y="4626482"/>
              <a:ext cx="6552866" cy="4213493"/>
            </a:xfrm>
            <a:prstGeom prst="rect">
              <a:avLst/>
            </a:prstGeom>
            <a:noFill/>
            <a:ln>
              <a:noFill/>
            </a:ln>
          </p:spPr>
        </p:pic>
        <p:pic>
          <p:nvPicPr>
            <p:cNvPr id="384" name="Google Shape;384;p19"/>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385" name="Google Shape;385;p19"/>
            <p:cNvPicPr preferRelativeResize="0"/>
            <p:nvPr/>
          </p:nvPicPr>
          <p:blipFill rotWithShape="1">
            <a:blip r:embed="rId2">
              <a:alphaModFix/>
            </a:blip>
            <a:srcRect l="1" r="60991"/>
            <a:stretch/>
          </p:blipFill>
          <p:spPr>
            <a:xfrm>
              <a:off x="13105735" y="4626481"/>
              <a:ext cx="2556165" cy="4213493"/>
            </a:xfrm>
            <a:prstGeom prst="rect">
              <a:avLst/>
            </a:prstGeom>
            <a:noFill/>
            <a:ln>
              <a:noFill/>
            </a:ln>
          </p:spPr>
        </p:pic>
      </p:grpSp>
      <p:grpSp>
        <p:nvGrpSpPr>
          <p:cNvPr id="386" name="Google Shape;386;p19"/>
          <p:cNvGrpSpPr/>
          <p:nvPr/>
        </p:nvGrpSpPr>
        <p:grpSpPr>
          <a:xfrm>
            <a:off x="-1" y="123515"/>
            <a:ext cx="16256001" cy="4792283"/>
            <a:chOff x="0" y="4606764"/>
            <a:chExt cx="15661900" cy="4233211"/>
          </a:xfrm>
        </p:grpSpPr>
        <p:pic>
          <p:nvPicPr>
            <p:cNvPr id="387" name="Google Shape;387;p19"/>
            <p:cNvPicPr preferRelativeResize="0"/>
            <p:nvPr/>
          </p:nvPicPr>
          <p:blipFill rotWithShape="1">
            <a:blip r:embed="rId2">
              <a:alphaModFix/>
            </a:blip>
            <a:srcRect/>
            <a:stretch/>
          </p:blipFill>
          <p:spPr>
            <a:xfrm>
              <a:off x="0" y="4626482"/>
              <a:ext cx="6552867" cy="4213493"/>
            </a:xfrm>
            <a:prstGeom prst="rect">
              <a:avLst/>
            </a:prstGeom>
            <a:noFill/>
            <a:ln>
              <a:noFill/>
            </a:ln>
          </p:spPr>
        </p:pic>
        <p:pic>
          <p:nvPicPr>
            <p:cNvPr id="388" name="Google Shape;388;p19"/>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389" name="Google Shape;389;p19"/>
            <p:cNvPicPr preferRelativeResize="0"/>
            <p:nvPr/>
          </p:nvPicPr>
          <p:blipFill rotWithShape="1">
            <a:blip r:embed="rId2">
              <a:alphaModFix/>
            </a:blip>
            <a:srcRect l="1" r="60991"/>
            <a:stretch/>
          </p:blipFill>
          <p:spPr>
            <a:xfrm>
              <a:off x="13105735" y="4626481"/>
              <a:ext cx="2556165" cy="4213493"/>
            </a:xfrm>
            <a:prstGeom prst="rect">
              <a:avLst/>
            </a:prstGeom>
            <a:noFill/>
            <a:ln>
              <a:noFill/>
            </a:ln>
          </p:spPr>
        </p:pic>
      </p:grpSp>
      <p:grpSp>
        <p:nvGrpSpPr>
          <p:cNvPr id="390" name="Google Shape;390;p19"/>
          <p:cNvGrpSpPr/>
          <p:nvPr/>
        </p:nvGrpSpPr>
        <p:grpSpPr>
          <a:xfrm>
            <a:off x="0" y="-7450"/>
            <a:ext cx="16256000" cy="130964"/>
            <a:chOff x="0" y="474414"/>
            <a:chExt cx="7908925" cy="61412"/>
          </a:xfrm>
        </p:grpSpPr>
        <p:sp>
          <p:nvSpPr>
            <p:cNvPr id="391" name="Google Shape;391;p19"/>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2" name="Google Shape;392;p19"/>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3" name="Google Shape;393;p19"/>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4" name="Google Shape;394;p19"/>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5" name="Google Shape;395;p19"/>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6" name="Google Shape;396;p19"/>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7" name="Google Shape;397;p19"/>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pic>
        <p:nvPicPr>
          <p:cNvPr id="398" name="Google Shape;398;p19"/>
          <p:cNvPicPr preferRelativeResize="0"/>
          <p:nvPr/>
        </p:nvPicPr>
        <p:blipFill rotWithShape="1">
          <a:blip r:embed="rId3">
            <a:alphaModFix/>
          </a:blip>
          <a:srcRect/>
          <a:stretch/>
        </p:blipFill>
        <p:spPr>
          <a:xfrm>
            <a:off x="14272523" y="2563382"/>
            <a:ext cx="1644872" cy="594709"/>
          </a:xfrm>
          <a:prstGeom prst="rect">
            <a:avLst/>
          </a:prstGeom>
          <a:noFill/>
          <a:ln>
            <a:noFill/>
          </a:ln>
        </p:spPr>
      </p:pic>
      <p:sp>
        <p:nvSpPr>
          <p:cNvPr id="399" name="Google Shape;399;p19"/>
          <p:cNvSpPr txBox="1">
            <a:spLocks noGrp="1"/>
          </p:cNvSpPr>
          <p:nvPr>
            <p:ph type="body" idx="1"/>
          </p:nvPr>
        </p:nvSpPr>
        <p:spPr>
          <a:xfrm>
            <a:off x="1886347" y="3762307"/>
            <a:ext cx="12483308" cy="535531"/>
          </a:xfrm>
          <a:prstGeom prst="rect">
            <a:avLst/>
          </a:prstGeom>
          <a:noFill/>
          <a:ln>
            <a:noFill/>
          </a:ln>
        </p:spPr>
        <p:txBody>
          <a:bodyPr spcFirstLastPara="1" wrap="square" lIns="91425" tIns="45700" rIns="91425" bIns="45700" anchor="ctr" anchorCtr="0"/>
          <a:lstStyle>
            <a:lvl1pPr marL="457200" marR="0" lvl="0" indent="-228600" algn="ctr">
              <a:lnSpc>
                <a:spcPct val="90000"/>
              </a:lnSpc>
              <a:spcBef>
                <a:spcPts val="1284"/>
              </a:spcBef>
              <a:spcAft>
                <a:spcPts val="0"/>
              </a:spcAft>
              <a:buClr>
                <a:srgbClr val="404040"/>
              </a:buClr>
              <a:buSzPts val="3200"/>
              <a:buFont typeface="Arial"/>
              <a:buNone/>
              <a:defRPr sz="3200" b="0">
                <a:solidFill>
                  <a:srgbClr val="404040"/>
                </a:solidFill>
                <a:latin typeface="Open Sans ExtraBold"/>
                <a:ea typeface="Open Sans ExtraBold"/>
                <a:cs typeface="Open Sans ExtraBold"/>
                <a:sym typeface="Open Sans ExtraBold"/>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0" name="Google Shape;400;p19"/>
          <p:cNvSpPr txBox="1">
            <a:spLocks noGrp="1"/>
          </p:cNvSpPr>
          <p:nvPr>
            <p:ph type="body" idx="2"/>
          </p:nvPr>
        </p:nvSpPr>
        <p:spPr>
          <a:xfrm>
            <a:off x="2453770" y="4553377"/>
            <a:ext cx="11348463" cy="480131"/>
          </a:xfrm>
          <a:prstGeom prst="rect">
            <a:avLst/>
          </a:prstGeom>
          <a:noFill/>
          <a:ln>
            <a:noFill/>
          </a:ln>
        </p:spPr>
        <p:txBody>
          <a:bodyPr spcFirstLastPara="1" wrap="square" lIns="91425" tIns="45700" rIns="91425" bIns="45700" anchor="ctr" anchorCtr="0"/>
          <a:lstStyle>
            <a:lvl1pPr marL="457200" marR="0" lvl="0" indent="-228600" algn="ctr">
              <a:lnSpc>
                <a:spcPct val="90000"/>
              </a:lnSpc>
              <a:spcBef>
                <a:spcPts val="1284"/>
              </a:spcBef>
              <a:spcAft>
                <a:spcPts val="0"/>
              </a:spcAft>
              <a:buClr>
                <a:srgbClr val="404040"/>
              </a:buClr>
              <a:buSzPts val="2800"/>
              <a:buFont typeface="Arial"/>
              <a:buNone/>
              <a:defRPr sz="2800" b="0">
                <a:solidFill>
                  <a:srgbClr val="404040"/>
                </a:solidFill>
                <a:latin typeface="Open Sans"/>
                <a:ea typeface="Open Sans"/>
                <a:cs typeface="Open Sans"/>
                <a:sym typeface="Open Sans"/>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01" name="Google Shape;401;p19"/>
          <p:cNvPicPr preferRelativeResize="0"/>
          <p:nvPr/>
        </p:nvPicPr>
        <p:blipFill rotWithShape="1">
          <a:blip r:embed="rId4">
            <a:alphaModFix/>
          </a:blip>
          <a:srcRect/>
          <a:stretch/>
        </p:blipFill>
        <p:spPr>
          <a:xfrm>
            <a:off x="0" y="18272"/>
            <a:ext cx="16256000" cy="9144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88"/>
        <p:cNvGrpSpPr/>
        <p:nvPr/>
      </p:nvGrpSpPr>
      <p:grpSpPr>
        <a:xfrm>
          <a:off x="0" y="0"/>
          <a:ext cx="0" cy="0"/>
          <a:chOff x="0" y="0"/>
          <a:chExt cx="0" cy="0"/>
        </a:xfrm>
      </p:grpSpPr>
      <p:sp>
        <p:nvSpPr>
          <p:cNvPr id="189" name="Google Shape;189;p11"/>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nvGrpSpPr>
          <p:cNvPr id="190" name="Google Shape;190;p11"/>
          <p:cNvGrpSpPr/>
          <p:nvPr/>
        </p:nvGrpSpPr>
        <p:grpSpPr>
          <a:xfrm>
            <a:off x="-3" y="7545045"/>
            <a:ext cx="16256000" cy="130964"/>
            <a:chOff x="0" y="474414"/>
            <a:chExt cx="7908925" cy="61412"/>
          </a:xfrm>
        </p:grpSpPr>
        <p:sp>
          <p:nvSpPr>
            <p:cNvPr id="191" name="Google Shape;191;p11"/>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2" name="Google Shape;192;p11"/>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3" name="Google Shape;193;p11"/>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4" name="Google Shape;194;p11"/>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5" name="Google Shape;195;p11"/>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6" name="Google Shape;196;p11"/>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7" name="Google Shape;197;p11"/>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sp>
        <p:nvSpPr>
          <p:cNvPr id="198" name="Google Shape;198;p11"/>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9" name="Google Shape;199;p11"/>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a:solidFill>
                  <a:srgbClr val="262626"/>
                </a:solidFill>
                <a:latin typeface="Open Sans"/>
                <a:ea typeface="Open Sans"/>
                <a:cs typeface="Open Sans"/>
                <a:sym typeface="Open Sans"/>
              </a:rPr>
              <a:t>Thank You</a:t>
            </a:r>
            <a:endParaRPr/>
          </a:p>
        </p:txBody>
      </p:sp>
      <p:grpSp>
        <p:nvGrpSpPr>
          <p:cNvPr id="200" name="Google Shape;200;p11"/>
          <p:cNvGrpSpPr/>
          <p:nvPr/>
        </p:nvGrpSpPr>
        <p:grpSpPr>
          <a:xfrm>
            <a:off x="2493994" y="2493927"/>
            <a:ext cx="3549856" cy="3683090"/>
            <a:chOff x="1430872" y="1152875"/>
            <a:chExt cx="1727088" cy="1727088"/>
          </a:xfrm>
        </p:grpSpPr>
        <p:sp>
          <p:nvSpPr>
            <p:cNvPr id="201" name="Google Shape;201;p11"/>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202" name="Google Shape;202;p11"/>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203" name="Google Shape;203;p11"/>
          <p:cNvPicPr preferRelativeResize="0"/>
          <p:nvPr/>
        </p:nvPicPr>
        <p:blipFill rotWithShape="1">
          <a:blip r:embed="rId3">
            <a:alphaModFix/>
          </a:blip>
          <a:srcRect/>
          <a:stretch/>
        </p:blipFill>
        <p:spPr>
          <a:xfrm>
            <a:off x="-3" y="1446670"/>
            <a:ext cx="16256000" cy="9144000"/>
          </a:xfrm>
          <a:prstGeom prst="rect">
            <a:avLst/>
          </a:prstGeom>
          <a:noFill/>
          <a:ln>
            <a:noFill/>
          </a:ln>
        </p:spPr>
      </p:pic>
      <p:pic>
        <p:nvPicPr>
          <p:cNvPr id="204" name="Google Shape;204;p11"/>
          <p:cNvPicPr preferRelativeResize="0"/>
          <p:nvPr/>
        </p:nvPicPr>
        <p:blipFill rotWithShape="1">
          <a:blip r:embed="rId4">
            <a:alphaModFix/>
          </a:blip>
          <a:srcRect/>
          <a:stretch/>
        </p:blipFill>
        <p:spPr>
          <a:xfrm>
            <a:off x="13231063" y="176536"/>
            <a:ext cx="2589088" cy="768096"/>
          </a:xfrm>
          <a:prstGeom prst="rect">
            <a:avLst/>
          </a:prstGeom>
          <a:noFill/>
          <a:ln>
            <a:noFill/>
          </a:ln>
        </p:spPr>
      </p:pic>
    </p:spTree>
    <p:extLst>
      <p:ext uri="{BB962C8B-B14F-4D97-AF65-F5344CB8AC3E}">
        <p14:creationId xmlns:p14="http://schemas.microsoft.com/office/powerpoint/2010/main" val="17540106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C_1A">
  <p:cSld name="KC_1A">
    <p:spTree>
      <p:nvGrpSpPr>
        <p:cNvPr id="1" name="Shape 134"/>
        <p:cNvGrpSpPr/>
        <p:nvPr/>
      </p:nvGrpSpPr>
      <p:grpSpPr>
        <a:xfrm>
          <a:off x="0" y="0"/>
          <a:ext cx="0" cy="0"/>
          <a:chOff x="0" y="0"/>
          <a:chExt cx="0" cy="0"/>
        </a:xfrm>
      </p:grpSpPr>
      <p:sp>
        <p:nvSpPr>
          <p:cNvPr id="135" name="Google Shape;135;p9"/>
          <p:cNvSpPr/>
          <p:nvPr/>
        </p:nvSpPr>
        <p:spPr>
          <a:xfrm>
            <a:off x="0" y="6789112"/>
            <a:ext cx="16313154" cy="2354888"/>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77">
              <a:solidFill>
                <a:srgbClr val="3F3F3F"/>
              </a:solidFill>
              <a:latin typeface="Calibri"/>
              <a:ea typeface="Calibri"/>
              <a:cs typeface="Calibri"/>
              <a:sym typeface="Calibri"/>
            </a:endParaRPr>
          </a:p>
        </p:txBody>
      </p:sp>
      <p:sp>
        <p:nvSpPr>
          <p:cNvPr id="136" name="Google Shape;136;p9"/>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37" name="Google Shape;137;p9"/>
          <p:cNvSpPr/>
          <p:nvPr/>
        </p:nvSpPr>
        <p:spPr>
          <a:xfrm>
            <a:off x="489443" y="681006"/>
            <a:ext cx="15376232" cy="1722178"/>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Calibri"/>
              <a:ea typeface="Calibri"/>
              <a:cs typeface="Calibri"/>
              <a:sym typeface="Calibri"/>
            </a:endParaRPr>
          </a:p>
        </p:txBody>
      </p:sp>
      <p:sp>
        <p:nvSpPr>
          <p:cNvPr id="138" name="Google Shape;138;p9"/>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39" name="Google Shape;139;p9"/>
          <p:cNvCxnSpPr/>
          <p:nvPr/>
        </p:nvCxnSpPr>
        <p:spPr>
          <a:xfrm>
            <a:off x="2188345" y="681006"/>
            <a:ext cx="0" cy="1722178"/>
          </a:xfrm>
          <a:prstGeom prst="straightConnector1">
            <a:avLst/>
          </a:prstGeom>
          <a:noFill/>
          <a:ln w="9525" cap="flat" cmpd="sng">
            <a:solidFill>
              <a:srgbClr val="C55A11"/>
            </a:solidFill>
            <a:prstDash val="solid"/>
            <a:miter lim="800000"/>
            <a:headEnd type="none" w="sm" len="sm"/>
            <a:tailEnd type="none" w="sm" len="sm"/>
          </a:ln>
        </p:spPr>
      </p:cxnSp>
      <p:sp>
        <p:nvSpPr>
          <p:cNvPr id="140" name="Google Shape;140;p9"/>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lstStyle>
            <a:lvl1pPr marL="457200" lvl="0" indent="-228600" algn="l">
              <a:lnSpc>
                <a:spcPct val="150000"/>
              </a:lnSpc>
              <a:spcBef>
                <a:spcPts val="1000"/>
              </a:spcBef>
              <a:spcAft>
                <a:spcPts val="0"/>
              </a:spcAft>
              <a:buClr>
                <a:srgbClr val="3F3F3F"/>
              </a:buClr>
              <a:buSzPts val="2000"/>
              <a:buNone/>
              <a:defRPr sz="20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1" name="Google Shape;141;p9"/>
          <p:cNvSpPr txBox="1"/>
          <p:nvPr/>
        </p:nvSpPr>
        <p:spPr>
          <a:xfrm>
            <a:off x="489441" y="6870434"/>
            <a:ext cx="2749059" cy="40011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000" b="0">
                <a:solidFill>
                  <a:srgbClr val="3F3F3F"/>
                </a:solidFill>
                <a:latin typeface="Open Sans"/>
                <a:ea typeface="Open Sans"/>
                <a:cs typeface="Open Sans"/>
                <a:sym typeface="Open Sans"/>
              </a:rPr>
              <a:t>The correct answer is</a:t>
            </a:r>
            <a:endParaRPr/>
          </a:p>
        </p:txBody>
      </p:sp>
      <p:cxnSp>
        <p:nvCxnSpPr>
          <p:cNvPr id="142" name="Google Shape;142;p9"/>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143" name="Google Shape;143;p9"/>
          <p:cNvCxnSpPr/>
          <p:nvPr/>
        </p:nvCxnSpPr>
        <p:spPr>
          <a:xfrm>
            <a:off x="396854"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144" name="Google Shape;144;p9"/>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C9F37"/>
              </a:buClr>
              <a:buSzPts val="2000"/>
              <a:buNone/>
              <a:defRPr sz="20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45" name="Google Shape;145;p9"/>
          <p:cNvGrpSpPr/>
          <p:nvPr/>
        </p:nvGrpSpPr>
        <p:grpSpPr>
          <a:xfrm>
            <a:off x="-6322" y="-31264"/>
            <a:ext cx="16256000" cy="130964"/>
            <a:chOff x="0" y="474414"/>
            <a:chExt cx="7908925" cy="61412"/>
          </a:xfrm>
        </p:grpSpPr>
        <p:sp>
          <p:nvSpPr>
            <p:cNvPr id="146" name="Google Shape;146;p9"/>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47" name="Google Shape;147;p9"/>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48" name="Google Shape;148;p9"/>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49" name="Google Shape;149;p9"/>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50" name="Google Shape;150;p9"/>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51" name="Google Shape;151;p9"/>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52" name="Google Shape;152;p9"/>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grpSp>
      <p:pic>
        <p:nvPicPr>
          <p:cNvPr id="153" name="Google Shape;153;p9"/>
          <p:cNvPicPr preferRelativeResize="0"/>
          <p:nvPr/>
        </p:nvPicPr>
        <p:blipFill rotWithShape="1">
          <a:blip r:embed="rId2">
            <a:alphaModFix/>
          </a:blip>
          <a:srcRect t="90625"/>
          <a:stretch/>
        </p:blipFill>
        <p:spPr>
          <a:xfrm>
            <a:off x="293511" y="8286750"/>
            <a:ext cx="15668981" cy="857250"/>
          </a:xfrm>
          <a:prstGeom prst="rect">
            <a:avLst/>
          </a:prstGeom>
          <a:noFill/>
          <a:ln>
            <a:noFill/>
          </a:ln>
        </p:spPr>
      </p:pic>
      <p:sp>
        <p:nvSpPr>
          <p:cNvPr id="154" name="Google Shape;154;p9"/>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000"/>
              <a:buNone/>
              <a:defRPr sz="2000">
                <a:solidFill>
                  <a:srgbClr val="3F3F3F"/>
                </a:solidFill>
                <a:latin typeface="Open Sans ExtraBold"/>
                <a:ea typeface="Open Sans ExtraBold"/>
                <a:cs typeface="Open Sans ExtraBold"/>
                <a:sym typeface="Open Sans Extra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5" name="Google Shape;155;p9"/>
          <p:cNvPicPr preferRelativeResize="0"/>
          <p:nvPr/>
        </p:nvPicPr>
        <p:blipFill rotWithShape="1">
          <a:blip r:embed="rId3">
            <a:alphaModFix/>
          </a:blip>
          <a:srcRect/>
          <a:stretch/>
        </p:blipFill>
        <p:spPr>
          <a:xfrm>
            <a:off x="13872981" y="3839774"/>
            <a:ext cx="1969447" cy="1679647"/>
          </a:xfrm>
          <a:prstGeom prst="rect">
            <a:avLst/>
          </a:prstGeom>
          <a:noFill/>
          <a:ln>
            <a:noFill/>
          </a:ln>
        </p:spPr>
      </p:pic>
      <p:sp>
        <p:nvSpPr>
          <p:cNvPr id="156" name="Google Shape;156;p9"/>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157" name="Google Shape;157;p9"/>
          <p:cNvSpPr txBox="1"/>
          <p:nvPr/>
        </p:nvSpPr>
        <p:spPr>
          <a:xfrm>
            <a:off x="1664101" y="3687042"/>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158" name="Google Shape;158;p9"/>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159" name="Google Shape;159;p9"/>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160" name="Google Shape;160;p9"/>
          <p:cNvSpPr txBox="1">
            <a:spLocks noGrp="1"/>
          </p:cNvSpPr>
          <p:nvPr>
            <p:ph type="body" idx="5"/>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1" name="Google Shape;161;p9"/>
          <p:cNvSpPr txBox="1">
            <a:spLocks noGrp="1"/>
          </p:cNvSpPr>
          <p:nvPr>
            <p:ph type="body" idx="6"/>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2" name="Google Shape;162;p9"/>
          <p:cNvSpPr txBox="1">
            <a:spLocks noGrp="1"/>
          </p:cNvSpPr>
          <p:nvPr>
            <p:ph type="body" idx="7"/>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9"/>
          <p:cNvSpPr txBox="1">
            <a:spLocks noGrp="1"/>
          </p:cNvSpPr>
          <p:nvPr>
            <p:ph type="body" idx="8"/>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9"/>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a:solidFill>
                  <a:srgbClr val="3F3F3F"/>
                </a:solidFill>
                <a:latin typeface="Open Sans ExtraBold"/>
                <a:ea typeface="Open Sans ExtraBold"/>
                <a:cs typeface="Open Sans ExtraBold"/>
                <a:sym typeface="Open Sans ExtraBold"/>
              </a:rPr>
              <a:t>Knowledge Check</a:t>
            </a:r>
            <a:endParaRPr/>
          </a:p>
        </p:txBody>
      </p:sp>
    </p:spTree>
    <p:extLst>
      <p:ext uri="{BB962C8B-B14F-4D97-AF65-F5344CB8AC3E}">
        <p14:creationId xmlns:p14="http://schemas.microsoft.com/office/powerpoint/2010/main" val="17151918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page">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2" y="229879"/>
            <a:ext cx="16255999" cy="687244"/>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16" name="Text Placeholder 2"/>
          <p:cNvSpPr>
            <a:spLocks noGrp="1"/>
          </p:cNvSpPr>
          <p:nvPr>
            <p:ph type="body" idx="1" hasCustomPrompt="1"/>
          </p:nvPr>
        </p:nvSpPr>
        <p:spPr>
          <a:xfrm>
            <a:off x="0" y="864001"/>
            <a:ext cx="16256000" cy="454479"/>
          </a:xfrm>
        </p:spPr>
        <p:txBody>
          <a:bodyPr anchor="ctr">
            <a:normAutofit/>
          </a:bodyPr>
          <a:lstStyle>
            <a:lvl1pPr marL="0" indent="0" algn="ctr">
              <a:buNone/>
              <a:defRPr sz="2133" spc="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dirty="0"/>
              <a:t>CLICK TO EDIT MASTER TEXT STYLES</a:t>
            </a:r>
          </a:p>
        </p:txBody>
      </p:sp>
      <p:sp>
        <p:nvSpPr>
          <p:cNvPr id="18" name="Text Placeholder 2"/>
          <p:cNvSpPr>
            <a:spLocks noGrp="1"/>
          </p:cNvSpPr>
          <p:nvPr>
            <p:ph type="body" sz="quarter" idx="12"/>
          </p:nvPr>
        </p:nvSpPr>
        <p:spPr>
          <a:xfrm>
            <a:off x="558307" y="1952600"/>
            <a:ext cx="14478943" cy="1117600"/>
          </a:xfrm>
          <a:prstGeom prst="rect">
            <a:avLst/>
          </a:prstGeom>
        </p:spPr>
        <p:txBody>
          <a:bodyPr>
            <a:normAutofit/>
          </a:bodyPr>
          <a:lstStyle>
            <a:lvl1pPr>
              <a:lnSpc>
                <a:spcPct val="100000"/>
              </a:lnSpc>
              <a:defRPr sz="2133">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edit Master text styles</a:t>
            </a:r>
          </a:p>
        </p:txBody>
      </p:sp>
    </p:spTree>
    <p:extLst>
      <p:ext uri="{BB962C8B-B14F-4D97-AF65-F5344CB8AC3E}">
        <p14:creationId xmlns:p14="http://schemas.microsoft.com/office/powerpoint/2010/main" val="2954805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ives" preserve="1">
  <p:cSld name="Concepts Covered">
    <p:spTree>
      <p:nvGrpSpPr>
        <p:cNvPr id="1" name="Shape 38"/>
        <p:cNvGrpSpPr/>
        <p:nvPr/>
      </p:nvGrpSpPr>
      <p:grpSpPr>
        <a:xfrm>
          <a:off x="0" y="0"/>
          <a:ext cx="0" cy="0"/>
          <a:chOff x="0" y="0"/>
          <a:chExt cx="0" cy="0"/>
        </a:xfrm>
      </p:grpSpPr>
      <p:pic>
        <p:nvPicPr>
          <p:cNvPr id="39" name="Google Shape;39;p3"/>
          <p:cNvPicPr preferRelativeResize="0"/>
          <p:nvPr/>
        </p:nvPicPr>
        <p:blipFill rotWithShape="1">
          <a:blip r:embed="rId2">
            <a:alphaModFix/>
          </a:blip>
          <a:srcRect/>
          <a:stretch/>
        </p:blipFill>
        <p:spPr>
          <a:xfrm>
            <a:off x="0" y="-35170"/>
            <a:ext cx="16256000" cy="9144000"/>
          </a:xfrm>
          <a:prstGeom prst="rect">
            <a:avLst/>
          </a:prstGeom>
          <a:noFill/>
          <a:ln>
            <a:noFill/>
          </a:ln>
        </p:spPr>
      </p:pic>
      <p:sp>
        <p:nvSpPr>
          <p:cNvPr id="40" name="Google Shape;40;p3"/>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41" name="Google Shape;41;p3"/>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2" name="Google Shape;42;p3"/>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43" name="Google Shape;43;p3"/>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4" name="Google Shape;44;p3"/>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5" name="Google Shape;45;p3"/>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6" name="Google Shape;46;p3"/>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7" name="Google Shape;47;p3"/>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8" name="Google Shape;48;p3"/>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9" name="Google Shape;49;p3"/>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3"/>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3" name="Google Shape;53;p3"/>
          <p:cNvPicPr preferRelativeResize="0"/>
          <p:nvPr/>
        </p:nvPicPr>
        <p:blipFill rotWithShape="1">
          <a:blip r:embed="rId3">
            <a:alphaModFix/>
          </a:blip>
          <a:srcRect/>
          <a:stretch/>
        </p:blipFill>
        <p:spPr>
          <a:xfrm>
            <a:off x="5975350" y="885621"/>
            <a:ext cx="4305300" cy="253920"/>
          </a:xfrm>
          <a:prstGeom prst="rect">
            <a:avLst/>
          </a:prstGeom>
          <a:noFill/>
          <a:ln>
            <a:noFill/>
          </a:ln>
        </p:spPr>
      </p:pic>
      <p:sp>
        <p:nvSpPr>
          <p:cNvPr id="54" name="Google Shape;54;p3"/>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dirty="0">
                <a:solidFill>
                  <a:srgbClr val="3F3F3F"/>
                </a:solidFill>
                <a:latin typeface="Open Sans ExtraBold"/>
                <a:ea typeface="Open Sans ExtraBold"/>
                <a:cs typeface="Open Sans ExtraBold"/>
                <a:sym typeface="Open Sans ExtraBold"/>
              </a:rPr>
              <a:t>C</a:t>
            </a:r>
            <a:r>
              <a:rPr lang="en-US" sz="3200" dirty="0" err="1">
                <a:solidFill>
                  <a:srgbClr val="3F3F3F"/>
                </a:solidFill>
                <a:latin typeface="Open Sans ExtraBold"/>
                <a:ea typeface="Open Sans ExtraBold"/>
                <a:cs typeface="Open Sans ExtraBold"/>
                <a:sym typeface="Open Sans ExtraBold"/>
              </a:rPr>
              <a:t>oncepts</a:t>
            </a:r>
            <a:r>
              <a:rPr lang="en-US" sz="3200" dirty="0">
                <a:solidFill>
                  <a:srgbClr val="3F3F3F"/>
                </a:solidFill>
                <a:latin typeface="Open Sans ExtraBold"/>
                <a:ea typeface="Open Sans ExtraBold"/>
                <a:cs typeface="Open Sans ExtraBold"/>
                <a:sym typeface="Open Sans ExtraBold"/>
              </a:rPr>
              <a:t> Covered</a:t>
            </a:r>
            <a:endParaRPr dirty="0"/>
          </a:p>
        </p:txBody>
      </p:sp>
      <p:pic>
        <p:nvPicPr>
          <p:cNvPr id="22" name="Graphic 21">
            <a:extLst>
              <a:ext uri="{FF2B5EF4-FFF2-40B4-BE49-F238E27FC236}">
                <a16:creationId xmlns:a16="http://schemas.microsoft.com/office/drawing/2014/main" id="{7E4DBEA4-BA18-4EE6-A691-3D90AFFBFFB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317953" y="3492339"/>
            <a:ext cx="2752827" cy="2752827"/>
          </a:xfrm>
          <a:prstGeom prst="rect">
            <a:avLst/>
          </a:prstGeom>
        </p:spPr>
      </p:pic>
    </p:spTree>
    <p:extLst>
      <p:ext uri="{BB962C8B-B14F-4D97-AF65-F5344CB8AC3E}">
        <p14:creationId xmlns:p14="http://schemas.microsoft.com/office/powerpoint/2010/main" val="188748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ectives">
  <p:cSld name="Objectives">
    <p:spTree>
      <p:nvGrpSpPr>
        <p:cNvPr id="1" name="Shape 38"/>
        <p:cNvGrpSpPr/>
        <p:nvPr/>
      </p:nvGrpSpPr>
      <p:grpSpPr>
        <a:xfrm>
          <a:off x="0" y="0"/>
          <a:ext cx="0" cy="0"/>
          <a:chOff x="0" y="0"/>
          <a:chExt cx="0" cy="0"/>
        </a:xfrm>
      </p:grpSpPr>
      <p:pic>
        <p:nvPicPr>
          <p:cNvPr id="39" name="Google Shape;39;p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0" name="Google Shape;40;p3"/>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41" name="Google Shape;41;p3"/>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2" name="Google Shape;42;p3"/>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43" name="Google Shape;43;p3"/>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4" name="Google Shape;44;p3"/>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5" name="Google Shape;45;p3"/>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6" name="Google Shape;46;p3"/>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7" name="Google Shape;47;p3"/>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8" name="Google Shape;48;p3"/>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9" name="Google Shape;49;p3"/>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0" name="Google Shape;50;p3"/>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2" name="Google Shape;52;p3"/>
          <p:cNvPicPr preferRelativeResize="0"/>
          <p:nvPr/>
        </p:nvPicPr>
        <p:blipFill rotWithShape="1">
          <a:blip r:embed="rId3">
            <a:alphaModFix/>
          </a:blip>
          <a:srcRect/>
          <a:stretch/>
        </p:blipFill>
        <p:spPr>
          <a:xfrm>
            <a:off x="534011" y="3689716"/>
            <a:ext cx="2358074" cy="2358074"/>
          </a:xfrm>
          <a:prstGeom prst="rect">
            <a:avLst/>
          </a:prstGeom>
          <a:noFill/>
          <a:ln>
            <a:noFill/>
          </a:ln>
        </p:spPr>
      </p:pic>
      <p:pic>
        <p:nvPicPr>
          <p:cNvPr id="53" name="Google Shape;53;p3"/>
          <p:cNvPicPr preferRelativeResize="0"/>
          <p:nvPr/>
        </p:nvPicPr>
        <p:blipFill rotWithShape="1">
          <a:blip r:embed="rId4">
            <a:alphaModFix/>
          </a:blip>
          <a:srcRect/>
          <a:stretch/>
        </p:blipFill>
        <p:spPr>
          <a:xfrm>
            <a:off x="5975350" y="885621"/>
            <a:ext cx="4305300" cy="253920"/>
          </a:xfrm>
          <a:prstGeom prst="rect">
            <a:avLst/>
          </a:prstGeom>
          <a:noFill/>
          <a:ln>
            <a:noFill/>
          </a:ln>
        </p:spPr>
      </p:pic>
      <p:sp>
        <p:nvSpPr>
          <p:cNvPr id="54" name="Google Shape;54;p3"/>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rgbClr val="3F3F3F"/>
                </a:solidFill>
                <a:latin typeface="Open Sans ExtraBold"/>
                <a:ea typeface="Open Sans ExtraBold"/>
                <a:cs typeface="Open Sans ExtraBold"/>
                <a:sym typeface="Open Sans ExtraBold"/>
              </a:rPr>
              <a:t>Learning Objectives</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lte">
  <p:cSld name="Tilte">
    <p:spTree>
      <p:nvGrpSpPr>
        <p:cNvPr id="1" name="Shape 55"/>
        <p:cNvGrpSpPr/>
        <p:nvPr/>
      </p:nvGrpSpPr>
      <p:grpSpPr>
        <a:xfrm>
          <a:off x="0" y="0"/>
          <a:ext cx="0" cy="0"/>
          <a:chOff x="0" y="0"/>
          <a:chExt cx="0" cy="0"/>
        </a:xfrm>
      </p:grpSpPr>
      <p:grpSp>
        <p:nvGrpSpPr>
          <p:cNvPr id="56" name="Google Shape;56;p4"/>
          <p:cNvGrpSpPr/>
          <p:nvPr/>
        </p:nvGrpSpPr>
        <p:grpSpPr>
          <a:xfrm>
            <a:off x="4" y="1425868"/>
            <a:ext cx="16230596" cy="7659509"/>
            <a:chOff x="4" y="1425868"/>
            <a:chExt cx="16230596" cy="7659509"/>
          </a:xfrm>
        </p:grpSpPr>
        <p:grpSp>
          <p:nvGrpSpPr>
            <p:cNvPr id="57" name="Google Shape;57;p4"/>
            <p:cNvGrpSpPr/>
            <p:nvPr/>
          </p:nvGrpSpPr>
          <p:grpSpPr>
            <a:xfrm>
              <a:off x="4" y="1425868"/>
              <a:ext cx="16230596" cy="4611509"/>
              <a:chOff x="0" y="4531017"/>
              <a:chExt cx="16230596" cy="4611509"/>
            </a:xfrm>
          </p:grpSpPr>
          <p:pic>
            <p:nvPicPr>
              <p:cNvPr id="58" name="Google Shape;58;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59" name="Google Shape;59;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0" name="Google Shape;60;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nvGrpSpPr>
            <p:cNvPr id="61" name="Google Shape;61;p4"/>
            <p:cNvGrpSpPr/>
            <p:nvPr/>
          </p:nvGrpSpPr>
          <p:grpSpPr>
            <a:xfrm>
              <a:off x="4" y="4473868"/>
              <a:ext cx="16230596" cy="4611509"/>
              <a:chOff x="0" y="4531017"/>
              <a:chExt cx="16230596" cy="4611509"/>
            </a:xfrm>
          </p:grpSpPr>
          <p:pic>
            <p:nvPicPr>
              <p:cNvPr id="62" name="Google Shape;62;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63" name="Google Shape;63;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4" name="Google Shape;64;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sp>
        <p:nvSpPr>
          <p:cNvPr id="65" name="Google Shape;65;p4"/>
          <p:cNvSpPr/>
          <p:nvPr/>
        </p:nvSpPr>
        <p:spPr>
          <a:xfrm>
            <a:off x="1" y="-1219199"/>
            <a:ext cx="16256003" cy="4476749"/>
          </a:xfrm>
          <a:prstGeom prst="rect">
            <a:avLst/>
          </a:prstGeom>
          <a:solidFill>
            <a:srgbClr val="56BF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43">
              <a:solidFill>
                <a:srgbClr val="FFFFFF"/>
              </a:solidFill>
              <a:latin typeface="Calibri"/>
              <a:ea typeface="Calibri"/>
              <a:cs typeface="Calibri"/>
              <a:sym typeface="Calibri"/>
            </a:endParaRPr>
          </a:p>
        </p:txBody>
      </p:sp>
      <p:pic>
        <p:nvPicPr>
          <p:cNvPr id="66" name="Google Shape;66;p4"/>
          <p:cNvPicPr preferRelativeResize="0"/>
          <p:nvPr/>
        </p:nvPicPr>
        <p:blipFill rotWithShape="1">
          <a:blip r:embed="rId3">
            <a:alphaModFix/>
          </a:blip>
          <a:srcRect/>
          <a:stretch/>
        </p:blipFill>
        <p:spPr>
          <a:xfrm>
            <a:off x="0" y="-1246720"/>
            <a:ext cx="16255999" cy="4504271"/>
          </a:xfrm>
          <a:prstGeom prst="rect">
            <a:avLst/>
          </a:prstGeom>
          <a:noFill/>
          <a:ln>
            <a:noFill/>
          </a:ln>
        </p:spPr>
      </p:pic>
      <p:grpSp>
        <p:nvGrpSpPr>
          <p:cNvPr id="67" name="Google Shape;67;p4"/>
          <p:cNvGrpSpPr/>
          <p:nvPr/>
        </p:nvGrpSpPr>
        <p:grpSpPr>
          <a:xfrm>
            <a:off x="0" y="3238671"/>
            <a:ext cx="16256000" cy="130964"/>
            <a:chOff x="0" y="474414"/>
            <a:chExt cx="7908925" cy="61412"/>
          </a:xfrm>
        </p:grpSpPr>
        <p:sp>
          <p:nvSpPr>
            <p:cNvPr id="68" name="Google Shape;68;p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69" name="Google Shape;69;p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0" name="Google Shape;70;p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1" name="Google Shape;71;p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2" name="Google Shape;72;p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3" name="Google Shape;73;p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4" name="Google Shape;74;p4"/>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grpSp>
      <p:sp>
        <p:nvSpPr>
          <p:cNvPr id="75" name="Google Shape;75;p4"/>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284"/>
              </a:spcBef>
              <a:spcAft>
                <a:spcPts val="0"/>
              </a:spcAft>
              <a:buClr>
                <a:schemeClr val="lt1"/>
              </a:buClr>
              <a:buSzPts val="3200"/>
              <a:buFont typeface="Arial"/>
              <a:buNone/>
              <a:defRPr sz="3200" b="0">
                <a:solidFill>
                  <a:schemeClr val="lt1"/>
                </a:solidFill>
                <a:latin typeface="Open Sans ExtraBold"/>
                <a:ea typeface="Open Sans ExtraBold"/>
                <a:cs typeface="Open Sans ExtraBold"/>
                <a:sym typeface="Open Sans ExtraBold"/>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
          <p:cNvSpPr txBox="1">
            <a:spLocks noGrp="1"/>
          </p:cNvSpPr>
          <p:nvPr>
            <p:ph type="body" idx="2"/>
          </p:nvPr>
        </p:nvSpPr>
        <p:spPr>
          <a:xfrm>
            <a:off x="926743" y="2380588"/>
            <a:ext cx="12378950" cy="480131"/>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284"/>
              </a:spcBef>
              <a:spcAft>
                <a:spcPts val="0"/>
              </a:spcAft>
              <a:buClr>
                <a:srgbClr val="0F547B"/>
              </a:buClr>
              <a:buSzPts val="2800"/>
              <a:buFont typeface="Arial"/>
              <a:buNone/>
              <a:defRPr sz="2800" b="0">
                <a:solidFill>
                  <a:srgbClr val="0F547B"/>
                </a:solidFill>
                <a:latin typeface="Open Sans SemiBold"/>
                <a:ea typeface="Open Sans SemiBold"/>
                <a:cs typeface="Open Sans SemiBold"/>
                <a:sym typeface="Open Sans SemiBold"/>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7" name="Google Shape;77;p4"/>
          <p:cNvPicPr preferRelativeResize="0"/>
          <p:nvPr/>
        </p:nvPicPr>
        <p:blipFill rotWithShape="1">
          <a:blip r:embed="rId4">
            <a:alphaModFix/>
          </a:blip>
          <a:srcRect/>
          <a:stretch/>
        </p:blipFill>
        <p:spPr>
          <a:xfrm>
            <a:off x="0" y="0"/>
            <a:ext cx="16256000" cy="9144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userDrawn="1">
  <p:cSld name="Content">
    <p:spTree>
      <p:nvGrpSpPr>
        <p:cNvPr id="1" name="Shape 78"/>
        <p:cNvGrpSpPr/>
        <p:nvPr/>
      </p:nvGrpSpPr>
      <p:grpSpPr>
        <a:xfrm>
          <a:off x="0" y="0"/>
          <a:ext cx="0" cy="0"/>
          <a:chOff x="0" y="0"/>
          <a:chExt cx="0" cy="0"/>
        </a:xfrm>
      </p:grpSpPr>
      <p:pic>
        <p:nvPicPr>
          <p:cNvPr id="79" name="Google Shape;79;p5"/>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0" name="Google Shape;80;p5"/>
          <p:cNvSpPr txBox="1">
            <a:spLocks noGrp="1"/>
          </p:cNvSpPr>
          <p:nvPr>
            <p:ph type="title"/>
          </p:nvPr>
        </p:nvSpPr>
        <p:spPr>
          <a:xfrm>
            <a:off x="3078" y="319675"/>
            <a:ext cx="16258032" cy="665045"/>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rgbClr val="3F3F3F"/>
              </a:buClr>
              <a:buSzPts val="3200"/>
              <a:buFont typeface="Open Sans ExtraBold"/>
              <a:buNone/>
              <a:defRPr sz="3200">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81"/>
        <p:cNvGrpSpPr/>
        <p:nvPr/>
      </p:nvGrpSpPr>
      <p:grpSpPr>
        <a:xfrm>
          <a:off x="0" y="0"/>
          <a:ext cx="0" cy="0"/>
          <a:chOff x="0" y="0"/>
          <a:chExt cx="0" cy="0"/>
        </a:xfrm>
      </p:grpSpPr>
      <p:pic>
        <p:nvPicPr>
          <p:cNvPr id="82" name="Google Shape;82;p6"/>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3" name="Google Shape;83;p6"/>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nvGrpSpPr>
          <p:cNvPr id="84" name="Google Shape;84;p6"/>
          <p:cNvGrpSpPr/>
          <p:nvPr/>
        </p:nvGrpSpPr>
        <p:grpSpPr>
          <a:xfrm>
            <a:off x="0" y="-4724"/>
            <a:ext cx="16256000" cy="195000"/>
            <a:chOff x="0" y="-4724"/>
            <a:chExt cx="16256000" cy="195000"/>
          </a:xfrm>
        </p:grpSpPr>
        <p:sp>
          <p:nvSpPr>
            <p:cNvPr id="85" name="Google Shape;85;p6"/>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6" name="Google Shape;86;p6"/>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87" name="Google Shape;87;p6"/>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8" name="Google Shape;88;p6"/>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9" name="Google Shape;89;p6"/>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90" name="Google Shape;90;p6"/>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91" name="Google Shape;91;p6"/>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pic>
        <p:nvPicPr>
          <p:cNvPr id="92" name="Google Shape;92;p6"/>
          <p:cNvPicPr preferRelativeResize="0"/>
          <p:nvPr/>
        </p:nvPicPr>
        <p:blipFill rotWithShape="1">
          <a:blip r:embed="rId3">
            <a:alphaModFix/>
          </a:blip>
          <a:srcRect/>
          <a:stretch/>
        </p:blipFill>
        <p:spPr>
          <a:xfrm>
            <a:off x="413251" y="2742873"/>
            <a:ext cx="2599593" cy="4642973"/>
          </a:xfrm>
          <a:prstGeom prst="rect">
            <a:avLst/>
          </a:prstGeom>
          <a:noFill/>
          <a:ln>
            <a:noFill/>
          </a:ln>
        </p:spPr>
      </p:pic>
      <p:sp>
        <p:nvSpPr>
          <p:cNvPr id="93" name="Google Shape;93;p6"/>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6"/>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6"/>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6"/>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7" name="Google Shape;97;p6"/>
          <p:cNvPicPr preferRelativeResize="0"/>
          <p:nvPr/>
        </p:nvPicPr>
        <p:blipFill rotWithShape="1">
          <a:blip r:embed="rId4">
            <a:alphaModFix/>
          </a:blip>
          <a:srcRect/>
          <a:stretch/>
        </p:blipFill>
        <p:spPr>
          <a:xfrm>
            <a:off x="6476720" y="885621"/>
            <a:ext cx="3359430" cy="253920"/>
          </a:xfrm>
          <a:prstGeom prst="rect">
            <a:avLst/>
          </a:prstGeom>
          <a:noFill/>
          <a:ln>
            <a:noFill/>
          </a:ln>
        </p:spPr>
      </p:pic>
      <p:sp>
        <p:nvSpPr>
          <p:cNvPr id="98" name="Google Shape;98;p6"/>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rgbClr val="3F3F3F"/>
                </a:solidFill>
                <a:latin typeface="Open Sans ExtraBold"/>
                <a:ea typeface="Open Sans ExtraBold"/>
                <a:cs typeface="Open Sans ExtraBold"/>
                <a:sym typeface="Open Sans ExtraBold"/>
              </a:rPr>
              <a:t>Key Takeaways</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C">
  <p:cSld name="KC">
    <p:spTree>
      <p:nvGrpSpPr>
        <p:cNvPr id="1" name="Shape 99"/>
        <p:cNvGrpSpPr/>
        <p:nvPr/>
      </p:nvGrpSpPr>
      <p:grpSpPr>
        <a:xfrm>
          <a:off x="0" y="0"/>
          <a:ext cx="0" cy="0"/>
          <a:chOff x="0" y="0"/>
          <a:chExt cx="0" cy="0"/>
        </a:xfrm>
      </p:grpSpPr>
      <p:pic>
        <p:nvPicPr>
          <p:cNvPr id="100" name="Google Shape;100;p7"/>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101" name="Google Shape;101;p7"/>
          <p:cNvSpPr txBox="1"/>
          <p:nvPr/>
        </p:nvSpPr>
        <p:spPr>
          <a:xfrm>
            <a:off x="4516612" y="3520992"/>
            <a:ext cx="5453321"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a:solidFill>
                  <a:schemeClr val="lt1"/>
                </a:solidFill>
                <a:latin typeface="Open Sans ExtraBold"/>
                <a:ea typeface="Open Sans ExtraBold"/>
                <a:cs typeface="Open Sans ExtraBold"/>
                <a:sym typeface="Open Sans ExtraBold"/>
              </a:rPr>
              <a:t>Knowledge Check</a:t>
            </a:r>
            <a:endParaRPr/>
          </a:p>
        </p:txBody>
      </p:sp>
      <p:grpSp>
        <p:nvGrpSpPr>
          <p:cNvPr id="102" name="Google Shape;102;p7"/>
          <p:cNvGrpSpPr/>
          <p:nvPr/>
        </p:nvGrpSpPr>
        <p:grpSpPr>
          <a:xfrm>
            <a:off x="0" y="-7450"/>
            <a:ext cx="16256000" cy="130964"/>
            <a:chOff x="0" y="474414"/>
            <a:chExt cx="7908925" cy="61412"/>
          </a:xfrm>
        </p:grpSpPr>
        <p:sp>
          <p:nvSpPr>
            <p:cNvPr id="103" name="Google Shape;103;p7"/>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4" name="Google Shape;104;p7"/>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5" name="Google Shape;105;p7"/>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6" name="Google Shape;106;p7"/>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7" name="Google Shape;107;p7"/>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8" name="Google Shape;108;p7"/>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9" name="Google Shape;109;p7"/>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KC1">
  <p:cSld name="KC1">
    <p:spTree>
      <p:nvGrpSpPr>
        <p:cNvPr id="1" name="Shape 110"/>
        <p:cNvGrpSpPr/>
        <p:nvPr/>
      </p:nvGrpSpPr>
      <p:grpSpPr>
        <a:xfrm>
          <a:off x="0" y="0"/>
          <a:ext cx="0" cy="0"/>
          <a:chOff x="0" y="0"/>
          <a:chExt cx="0" cy="0"/>
        </a:xfrm>
      </p:grpSpPr>
      <p:sp>
        <p:nvSpPr>
          <p:cNvPr id="111" name="Google Shape;111;p8"/>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12" name="Google Shape;112;p8"/>
          <p:cNvSpPr/>
          <p:nvPr/>
        </p:nvSpPr>
        <p:spPr>
          <a:xfrm>
            <a:off x="489443" y="681006"/>
            <a:ext cx="15376232" cy="1722178"/>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Calibri"/>
              <a:ea typeface="Calibri"/>
              <a:cs typeface="Calibri"/>
              <a:sym typeface="Calibri"/>
            </a:endParaRPr>
          </a:p>
        </p:txBody>
      </p:sp>
      <p:sp>
        <p:nvSpPr>
          <p:cNvPr id="113" name="Google Shape;113;p8"/>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14" name="Google Shape;114;p8"/>
          <p:cNvCxnSpPr/>
          <p:nvPr/>
        </p:nvCxnSpPr>
        <p:spPr>
          <a:xfrm>
            <a:off x="2188345" y="681006"/>
            <a:ext cx="0" cy="1722178"/>
          </a:xfrm>
          <a:prstGeom prst="straightConnector1">
            <a:avLst/>
          </a:prstGeom>
          <a:noFill/>
          <a:ln w="9525" cap="flat" cmpd="sng">
            <a:solidFill>
              <a:srgbClr val="C55A11"/>
            </a:solidFill>
            <a:prstDash val="solid"/>
            <a:miter lim="800000"/>
            <a:headEnd type="none" w="sm" len="sm"/>
            <a:tailEnd type="none" w="sm" len="sm"/>
          </a:ln>
        </p:spPr>
      </p:cxnSp>
      <p:pic>
        <p:nvPicPr>
          <p:cNvPr id="115" name="Google Shape;115;p8"/>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116" name="Google Shape;116;p8"/>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b="0">
                <a:solidFill>
                  <a:srgbClr val="3F3F3F"/>
                </a:solidFill>
                <a:latin typeface="Open Sans ExtraBold"/>
                <a:ea typeface="Open Sans ExtraBold"/>
                <a:cs typeface="Open Sans ExtraBold"/>
                <a:sym typeface="Open Sans ExtraBold"/>
              </a:rPr>
              <a:t>Knowledge Check</a:t>
            </a:r>
            <a:endParaRPr/>
          </a:p>
        </p:txBody>
      </p:sp>
      <p:sp>
        <p:nvSpPr>
          <p:cNvPr id="117" name="Google Shape;117;p8"/>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118" name="Google Shape;118;p8"/>
          <p:cNvSpPr txBox="1"/>
          <p:nvPr/>
        </p:nvSpPr>
        <p:spPr>
          <a:xfrm>
            <a:off x="1664102" y="3687042"/>
            <a:ext cx="66564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119" name="Google Shape;119;p8"/>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120" name="Google Shape;120;p8"/>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121" name="Google Shape;121;p8"/>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8"/>
          <p:cNvSpPr txBox="1">
            <a:spLocks noGrp="1"/>
          </p:cNvSpPr>
          <p:nvPr>
            <p:ph type="body" idx="3"/>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8"/>
          <p:cNvSpPr txBox="1">
            <a:spLocks noGrp="1"/>
          </p:cNvSpPr>
          <p:nvPr>
            <p:ph type="body" idx="4"/>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4" name="Google Shape;124;p8"/>
          <p:cNvSpPr txBox="1">
            <a:spLocks noGrp="1"/>
          </p:cNvSpPr>
          <p:nvPr>
            <p:ph type="body" idx="5"/>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000"/>
              <a:buNone/>
              <a:defRPr sz="20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125" name="Google Shape;125;p8"/>
          <p:cNvGrpSpPr/>
          <p:nvPr/>
        </p:nvGrpSpPr>
        <p:grpSpPr>
          <a:xfrm>
            <a:off x="-6322" y="-31264"/>
            <a:ext cx="16256000" cy="130964"/>
            <a:chOff x="0" y="474414"/>
            <a:chExt cx="7908925" cy="61412"/>
          </a:xfrm>
        </p:grpSpPr>
        <p:sp>
          <p:nvSpPr>
            <p:cNvPr id="126" name="Google Shape;126;p8"/>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27" name="Google Shape;127;p8"/>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28" name="Google Shape;128;p8"/>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29" name="Google Shape;129;p8"/>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30" name="Google Shape;130;p8"/>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31" name="Google Shape;131;p8"/>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sp>
          <p:nvSpPr>
            <p:cNvPr id="132" name="Google Shape;132;p8"/>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3F3F3F"/>
                </a:solidFill>
                <a:latin typeface="Calibri"/>
                <a:ea typeface="Calibri"/>
                <a:cs typeface="Calibri"/>
                <a:sym typeface="Calibri"/>
              </a:endParaRPr>
            </a:p>
          </p:txBody>
        </p:sp>
      </p:grpSp>
      <p:sp>
        <p:nvSpPr>
          <p:cNvPr id="133" name="Google Shape;133;p8"/>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000"/>
              <a:buNone/>
              <a:defRPr sz="2000">
                <a:solidFill>
                  <a:srgbClr val="3F3F3F"/>
                </a:solidFill>
                <a:latin typeface="Open Sans ExtraBold"/>
                <a:ea typeface="Open Sans ExtraBold"/>
                <a:cs typeface="Open Sans ExtraBold"/>
                <a:sym typeface="Open Sans ExtraBold"/>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205"/>
        <p:cNvGrpSpPr/>
        <p:nvPr/>
      </p:nvGrpSpPr>
      <p:grpSpPr>
        <a:xfrm>
          <a:off x="0" y="0"/>
          <a:ext cx="0" cy="0"/>
          <a:chOff x="0" y="0"/>
          <a:chExt cx="0" cy="0"/>
        </a:xfrm>
      </p:grpSpPr>
      <p:pic>
        <p:nvPicPr>
          <p:cNvPr id="206" name="Google Shape;206;p12"/>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207" name="Google Shape;207;p12"/>
          <p:cNvSpPr txBox="1"/>
          <p:nvPr/>
        </p:nvSpPr>
        <p:spPr>
          <a:xfrm>
            <a:off x="4298939" y="3577955"/>
            <a:ext cx="1954381" cy="12309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7399" b="1">
                <a:solidFill>
                  <a:schemeClr val="lt1"/>
                </a:solidFill>
                <a:latin typeface="Calibri"/>
                <a:ea typeface="Calibri"/>
                <a:cs typeface="Calibri"/>
                <a:sym typeface="Calibri"/>
              </a:rPr>
              <a:t>Quiz</a:t>
            </a:r>
            <a:endParaRPr/>
          </a:p>
        </p:txBody>
      </p:sp>
      <p:pic>
        <p:nvPicPr>
          <p:cNvPr id="208" name="Google Shape;208;p12"/>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209" name="Google Shape;209;p12"/>
          <p:cNvGrpSpPr/>
          <p:nvPr/>
        </p:nvGrpSpPr>
        <p:grpSpPr>
          <a:xfrm>
            <a:off x="0" y="-4724"/>
            <a:ext cx="16256000" cy="195000"/>
            <a:chOff x="0" y="-4724"/>
            <a:chExt cx="16256000" cy="195000"/>
          </a:xfrm>
        </p:grpSpPr>
        <p:sp>
          <p:nvSpPr>
            <p:cNvPr id="210" name="Google Shape;210;p12"/>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1" name="Google Shape;211;p12"/>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212" name="Google Shape;212;p12"/>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3" name="Google Shape;213;p12"/>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4" name="Google Shape;214;p12"/>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5" name="Google Shape;215;p12"/>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6" name="Google Shape;216;p12"/>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17600" y="487363"/>
            <a:ext cx="14020801" cy="176688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
          <p:cNvSpPr txBox="1">
            <a:spLocks noGrp="1"/>
          </p:cNvSpPr>
          <p:nvPr>
            <p:ph type="body" idx="1"/>
          </p:nvPr>
        </p:nvSpPr>
        <p:spPr>
          <a:xfrm>
            <a:off x="1117600" y="2433638"/>
            <a:ext cx="14020801" cy="580231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IN" dirty="0"/>
              <a:t>Test</a:t>
            </a:r>
            <a:endParaRPr dirty="0"/>
          </a:p>
        </p:txBody>
      </p:sp>
      <p:sp>
        <p:nvSpPr>
          <p:cNvPr id="12" name="Google Shape;12;p1"/>
          <p:cNvSpPr txBox="1">
            <a:spLocks noGrp="1"/>
          </p:cNvSpPr>
          <p:nvPr>
            <p:ph type="dt" idx="10"/>
          </p:nvPr>
        </p:nvSpPr>
        <p:spPr>
          <a:xfrm>
            <a:off x="1117600" y="8475663"/>
            <a:ext cx="3657600" cy="48577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1"/>
          <p:cNvSpPr txBox="1">
            <a:spLocks noGrp="1"/>
          </p:cNvSpPr>
          <p:nvPr>
            <p:ph type="ftr" idx="11"/>
          </p:nvPr>
        </p:nvSpPr>
        <p:spPr>
          <a:xfrm>
            <a:off x="5384800" y="8475663"/>
            <a:ext cx="5486400" cy="48577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1"/>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70" r:id="rId2"/>
    <p:sldLayoutId id="2147483649" r:id="rId3"/>
    <p:sldLayoutId id="2147483650" r:id="rId4"/>
    <p:sldLayoutId id="2147483651" r:id="rId5"/>
    <p:sldLayoutId id="2147483652" r:id="rId6"/>
    <p:sldLayoutId id="2147483653" r:id="rId7"/>
    <p:sldLayoutId id="2147483654"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7" r:id="rId17"/>
    <p:sldLayoutId id="2147483668" r:id="rId18"/>
    <p:sldLayoutId id="214748366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33.emf"/><Relationship Id="rId4" Type="http://schemas.openxmlformats.org/officeDocument/2006/relationships/image" Target="../media/image32.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390.png"/><Relationship Id="rId5" Type="http://schemas.openxmlformats.org/officeDocument/2006/relationships/image" Target="../media/image40.png"/><Relationship Id="rId4" Type="http://schemas.openxmlformats.org/officeDocument/2006/relationships/image" Target="../media/image380.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46.png"/><Relationship Id="rId4" Type="http://schemas.openxmlformats.org/officeDocument/2006/relationships/image" Target="../media/image45.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image" Target="../media/image48.png"/><Relationship Id="rId4" Type="http://schemas.openxmlformats.org/officeDocument/2006/relationships/image" Target="../media/image4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31.png"/><Relationship Id="rId5" Type="http://schemas.openxmlformats.org/officeDocument/2006/relationships/image" Target="../media/image51.png"/><Relationship Id="rId4" Type="http://schemas.openxmlformats.org/officeDocument/2006/relationships/image" Target="../media/image50.png"/></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5.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5.xml"/><Relationship Id="rId5" Type="http://schemas.openxmlformats.org/officeDocument/2006/relationships/image" Target="../media/image56.png"/><Relationship Id="rId4" Type="http://schemas.openxmlformats.org/officeDocument/2006/relationships/image" Target="../media/image55.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0.xml"/><Relationship Id="rId1" Type="http://schemas.openxmlformats.org/officeDocument/2006/relationships/slideLayout" Target="../slideLayouts/slideLayout5.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7.png"/><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0"/>
          <p:cNvSpPr txBox="1">
            <a:spLocks noGrp="1"/>
          </p:cNvSpPr>
          <p:nvPr>
            <p:ph type="body" idx="1"/>
          </p:nvPr>
        </p:nvSpPr>
        <p:spPr>
          <a:xfrm>
            <a:off x="3687281" y="3289822"/>
            <a:ext cx="9486278" cy="387798"/>
          </a:xfrm>
          <a:prstGeom prst="rect">
            <a:avLst/>
          </a:prstGeom>
          <a:noFill/>
          <a:ln>
            <a:noFill/>
          </a:ln>
        </p:spPr>
        <p:txBody>
          <a:bodyPr spcFirstLastPara="1" wrap="square" lIns="0" tIns="0" rIns="0" bIns="0" anchor="ctr" anchorCtr="0">
            <a:noAutofit/>
          </a:bodyPr>
          <a:lstStyle/>
          <a:p>
            <a:pPr marL="0" lvl="0" indent="0" rtl="0">
              <a:lnSpc>
                <a:spcPct val="90000"/>
              </a:lnSpc>
              <a:spcBef>
                <a:spcPts val="0"/>
              </a:spcBef>
              <a:spcAft>
                <a:spcPts val="0"/>
              </a:spcAft>
              <a:buClr>
                <a:srgbClr val="262626"/>
              </a:buClr>
              <a:buSzPts val="2800"/>
              <a:buNone/>
            </a:pPr>
            <a:r>
              <a:rPr lang="en-US" dirty="0"/>
              <a:t>Lesson 7: Time Series Modeling</a:t>
            </a:r>
          </a:p>
        </p:txBody>
      </p:sp>
      <p:sp>
        <p:nvSpPr>
          <p:cNvPr id="407" name="Google Shape;407;p20"/>
          <p:cNvSpPr txBox="1">
            <a:spLocks noGrp="1"/>
          </p:cNvSpPr>
          <p:nvPr>
            <p:ph type="body" idx="2"/>
          </p:nvPr>
        </p:nvSpPr>
        <p:spPr>
          <a:xfrm>
            <a:off x="3687281" y="2625331"/>
            <a:ext cx="9486278" cy="443198"/>
          </a:xfrm>
          <a:prstGeom prst="rect">
            <a:avLst/>
          </a:prstGeom>
          <a:noFill/>
          <a:ln>
            <a:noFill/>
          </a:ln>
        </p:spPr>
        <p:txBody>
          <a:bodyPr spcFirstLastPara="1" wrap="square" lIns="0" tIns="0" rIns="0" bIns="0" anchor="ctr" anchorCtr="0">
            <a:noAutofit/>
          </a:bodyPr>
          <a:lstStyle/>
          <a:p>
            <a:pPr marL="0" lvl="0" indent="0" rtl="0">
              <a:lnSpc>
                <a:spcPct val="90000"/>
              </a:lnSpc>
              <a:spcBef>
                <a:spcPts val="0"/>
              </a:spcBef>
              <a:spcAft>
                <a:spcPts val="0"/>
              </a:spcAft>
              <a:buClr>
                <a:srgbClr val="262626"/>
              </a:buClr>
              <a:buSzPts val="3200"/>
              <a:buNone/>
            </a:pPr>
            <a:r>
              <a:rPr lang="en-US" dirty="0"/>
              <a:t>Machine Learning</a:t>
            </a:r>
            <a:endParaRPr dirty="0"/>
          </a:p>
        </p:txBody>
      </p:sp>
    </p:spTree>
    <p:extLst>
      <p:ext uri="{BB962C8B-B14F-4D97-AF65-F5344CB8AC3E}">
        <p14:creationId xmlns:p14="http://schemas.microsoft.com/office/powerpoint/2010/main" val="195887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7193FCCB-2926-42A2-B40A-AC0BF1E7C627}"/>
              </a:ext>
            </a:extLst>
          </p:cNvPr>
          <p:cNvGrpSpPr/>
          <p:nvPr/>
        </p:nvGrpSpPr>
        <p:grpSpPr>
          <a:xfrm>
            <a:off x="1401243" y="6389567"/>
            <a:ext cx="14899105" cy="1631216"/>
            <a:chOff x="1052900" y="3448615"/>
            <a:chExt cx="14899105" cy="1631216"/>
          </a:xfrm>
        </p:grpSpPr>
        <p:grpSp>
          <p:nvGrpSpPr>
            <p:cNvPr id="26" name="Group 25">
              <a:extLst>
                <a:ext uri="{FF2B5EF4-FFF2-40B4-BE49-F238E27FC236}">
                  <a16:creationId xmlns:a16="http://schemas.microsoft.com/office/drawing/2014/main" id="{7F1EF1AD-06D0-42AF-8540-5532E05FECD8}"/>
                </a:ext>
              </a:extLst>
            </p:cNvPr>
            <p:cNvGrpSpPr/>
            <p:nvPr/>
          </p:nvGrpSpPr>
          <p:grpSpPr>
            <a:xfrm>
              <a:off x="1052900" y="3882092"/>
              <a:ext cx="3360301" cy="984970"/>
              <a:chOff x="2797777" y="1480801"/>
              <a:chExt cx="3059050" cy="984970"/>
            </a:xfrm>
            <a:solidFill>
              <a:srgbClr val="ED7D31"/>
            </a:solidFill>
          </p:grpSpPr>
          <p:sp>
            <p:nvSpPr>
              <p:cNvPr id="28" name="Freeform 97">
                <a:extLst>
                  <a:ext uri="{FF2B5EF4-FFF2-40B4-BE49-F238E27FC236}">
                    <a16:creationId xmlns:a16="http://schemas.microsoft.com/office/drawing/2014/main" id="{090BF38A-9F2F-43BA-8D76-101F35CF6A2C}"/>
                  </a:ext>
                </a:extLst>
              </p:cNvPr>
              <p:cNvSpPr>
                <a:spLocks noChangeArrowheads="1"/>
              </p:cNvSpPr>
              <p:nvPr/>
            </p:nvSpPr>
            <p:spPr bwMode="auto">
              <a:xfrm>
                <a:off x="3330655" y="1480801"/>
                <a:ext cx="233365" cy="931679"/>
              </a:xfrm>
              <a:custGeom>
                <a:avLst/>
                <a:gdLst>
                  <a:gd name="T0" fmla="*/ 558 w 559"/>
                  <a:gd name="T1" fmla="*/ 2236 h 2237"/>
                  <a:gd name="T2" fmla="*/ 0 w 559"/>
                  <a:gd name="T3" fmla="*/ 1817 h 2237"/>
                  <a:gd name="T4" fmla="*/ 0 w 559"/>
                  <a:gd name="T5" fmla="*/ 0 h 2237"/>
                  <a:gd name="T6" fmla="*/ 558 w 559"/>
                  <a:gd name="T7" fmla="*/ 420 h 2237"/>
                  <a:gd name="T8" fmla="*/ 558 w 559"/>
                  <a:gd name="T9" fmla="*/ 2236 h 2237"/>
                </a:gdLst>
                <a:ahLst/>
                <a:cxnLst>
                  <a:cxn ang="0">
                    <a:pos x="T0" y="T1"/>
                  </a:cxn>
                  <a:cxn ang="0">
                    <a:pos x="T2" y="T3"/>
                  </a:cxn>
                  <a:cxn ang="0">
                    <a:pos x="T4" y="T5"/>
                  </a:cxn>
                  <a:cxn ang="0">
                    <a:pos x="T6" y="T7"/>
                  </a:cxn>
                  <a:cxn ang="0">
                    <a:pos x="T8" y="T9"/>
                  </a:cxn>
                </a:cxnLst>
                <a:rect l="0" t="0" r="r" b="b"/>
                <a:pathLst>
                  <a:path w="559" h="2237">
                    <a:moveTo>
                      <a:pt x="558" y="2236"/>
                    </a:moveTo>
                    <a:lnTo>
                      <a:pt x="0" y="1817"/>
                    </a:lnTo>
                    <a:lnTo>
                      <a:pt x="0" y="0"/>
                    </a:lnTo>
                    <a:lnTo>
                      <a:pt x="558" y="420"/>
                    </a:lnTo>
                    <a:lnTo>
                      <a:pt x="558" y="2236"/>
                    </a:lnTo>
                  </a:path>
                </a:pathLst>
              </a:custGeom>
              <a:grpFill/>
              <a:ln>
                <a:noFill/>
              </a:ln>
              <a:effectLst/>
            </p:spPr>
            <p:txBody>
              <a:bodyPr wrap="none" anchor="ctr"/>
              <a:lstStyle/>
              <a:p>
                <a:pPr defTabSz="914263"/>
                <a:endParaRPr lang="en-US">
                  <a:solidFill>
                    <a:srgbClr val="445469"/>
                  </a:solidFill>
                </a:endParaRPr>
              </a:p>
            </p:txBody>
          </p:sp>
          <p:grpSp>
            <p:nvGrpSpPr>
              <p:cNvPr id="29" name="Group 28">
                <a:extLst>
                  <a:ext uri="{FF2B5EF4-FFF2-40B4-BE49-F238E27FC236}">
                    <a16:creationId xmlns:a16="http://schemas.microsoft.com/office/drawing/2014/main" id="{D9B4EFD2-54DC-4E62-A9B2-0036A6A096AB}"/>
                  </a:ext>
                </a:extLst>
              </p:cNvPr>
              <p:cNvGrpSpPr/>
              <p:nvPr/>
            </p:nvGrpSpPr>
            <p:grpSpPr>
              <a:xfrm>
                <a:off x="2797777" y="1480801"/>
                <a:ext cx="3059050" cy="984970"/>
                <a:chOff x="2797777" y="1480801"/>
                <a:chExt cx="3059050" cy="984970"/>
              </a:xfrm>
              <a:grpFill/>
            </p:grpSpPr>
            <p:sp>
              <p:nvSpPr>
                <p:cNvPr id="30" name="Freeform 96">
                  <a:extLst>
                    <a:ext uri="{FF2B5EF4-FFF2-40B4-BE49-F238E27FC236}">
                      <a16:creationId xmlns:a16="http://schemas.microsoft.com/office/drawing/2014/main" id="{47A0E00D-8BC1-4D0F-8131-8BF8402D5D21}"/>
                    </a:ext>
                  </a:extLst>
                </p:cNvPr>
                <p:cNvSpPr>
                  <a:spLocks noChangeArrowheads="1"/>
                </p:cNvSpPr>
                <p:nvPr/>
              </p:nvSpPr>
              <p:spPr bwMode="auto">
                <a:xfrm>
                  <a:off x="2797777" y="1655376"/>
                  <a:ext cx="766243" cy="810395"/>
                </a:xfrm>
                <a:custGeom>
                  <a:avLst/>
                  <a:gdLst>
                    <a:gd name="T0" fmla="*/ 0 w 1837"/>
                    <a:gd name="T1" fmla="*/ 0 h 1945"/>
                    <a:gd name="T2" fmla="*/ 0 w 1837"/>
                    <a:gd name="T3" fmla="*/ 0 h 1945"/>
                    <a:gd name="T4" fmla="*/ 1836 w 1837"/>
                    <a:gd name="T5" fmla="*/ 0 h 1945"/>
                    <a:gd name="T6" fmla="*/ 1836 w 1837"/>
                    <a:gd name="T7" fmla="*/ 1816 h 1945"/>
                    <a:gd name="T8" fmla="*/ 0 w 1837"/>
                    <a:gd name="T9" fmla="*/ 1816 h 1945"/>
                    <a:gd name="T10" fmla="*/ 0 w 1837"/>
                    <a:gd name="T11" fmla="*/ 0 h 1945"/>
                  </a:gdLst>
                  <a:ahLst/>
                  <a:cxnLst>
                    <a:cxn ang="0">
                      <a:pos x="T0" y="T1"/>
                    </a:cxn>
                    <a:cxn ang="0">
                      <a:pos x="T2" y="T3"/>
                    </a:cxn>
                    <a:cxn ang="0">
                      <a:pos x="T4" y="T5"/>
                    </a:cxn>
                    <a:cxn ang="0">
                      <a:pos x="T6" y="T7"/>
                    </a:cxn>
                    <a:cxn ang="0">
                      <a:pos x="T8" y="T9"/>
                    </a:cxn>
                    <a:cxn ang="0">
                      <a:pos x="T10" y="T11"/>
                    </a:cxn>
                  </a:cxnLst>
                  <a:rect l="0" t="0" r="r" b="b"/>
                  <a:pathLst>
                    <a:path w="1837" h="1945">
                      <a:moveTo>
                        <a:pt x="0" y="0"/>
                      </a:moveTo>
                      <a:lnTo>
                        <a:pt x="0" y="0"/>
                      </a:lnTo>
                      <a:cubicBezTo>
                        <a:pt x="603" y="128"/>
                        <a:pt x="1234" y="128"/>
                        <a:pt x="1836" y="0"/>
                      </a:cubicBezTo>
                      <a:cubicBezTo>
                        <a:pt x="1836" y="602"/>
                        <a:pt x="1836" y="1205"/>
                        <a:pt x="1836" y="1816"/>
                      </a:cubicBezTo>
                      <a:cubicBezTo>
                        <a:pt x="1234" y="1944"/>
                        <a:pt x="603" y="1944"/>
                        <a:pt x="0" y="1816"/>
                      </a:cubicBezTo>
                      <a:cubicBezTo>
                        <a:pt x="0" y="1205"/>
                        <a:pt x="0" y="602"/>
                        <a:pt x="0" y="0"/>
                      </a:cubicBezTo>
                    </a:path>
                  </a:pathLst>
                </a:custGeom>
                <a:solidFill>
                  <a:srgbClr val="70AD47"/>
                </a:solidFill>
                <a:ln>
                  <a:noFill/>
                </a:ln>
                <a:effectLst/>
              </p:spPr>
              <p:txBody>
                <a:bodyPr wrap="none" anchor="ctr"/>
                <a:lstStyle/>
                <a:p>
                  <a:pPr defTabSz="914263"/>
                  <a:endParaRPr lang="en-US" dirty="0">
                    <a:solidFill>
                      <a:srgbClr val="445469"/>
                    </a:solidFill>
                  </a:endParaRPr>
                </a:p>
              </p:txBody>
            </p:sp>
            <p:sp>
              <p:nvSpPr>
                <p:cNvPr id="31" name="Freeform 98">
                  <a:extLst>
                    <a:ext uri="{FF2B5EF4-FFF2-40B4-BE49-F238E27FC236}">
                      <a16:creationId xmlns:a16="http://schemas.microsoft.com/office/drawing/2014/main" id="{1596C7E9-410F-4675-ABD2-85FCB0AC5269}"/>
                    </a:ext>
                  </a:extLst>
                </p:cNvPr>
                <p:cNvSpPr>
                  <a:spLocks noChangeArrowheads="1"/>
                </p:cNvSpPr>
                <p:nvPr/>
              </p:nvSpPr>
              <p:spPr bwMode="auto">
                <a:xfrm>
                  <a:off x="3330655" y="1480801"/>
                  <a:ext cx="2028611" cy="757103"/>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63"/>
                  <a:endParaRPr lang="en-US">
                    <a:solidFill>
                      <a:srgbClr val="445469"/>
                    </a:solidFill>
                  </a:endParaRPr>
                </a:p>
              </p:txBody>
            </p:sp>
            <p:sp>
              <p:nvSpPr>
                <p:cNvPr id="33" name="Text Box 99">
                  <a:extLst>
                    <a:ext uri="{FF2B5EF4-FFF2-40B4-BE49-F238E27FC236}">
                      <a16:creationId xmlns:a16="http://schemas.microsoft.com/office/drawing/2014/main" id="{537F435A-DFF1-4CC6-BC85-3234756906CF}"/>
                    </a:ext>
                  </a:extLst>
                </p:cNvPr>
                <p:cNvSpPr txBox="1">
                  <a:spLocks noChangeArrowheads="1"/>
                </p:cNvSpPr>
                <p:nvPr/>
              </p:nvSpPr>
              <p:spPr bwMode="auto">
                <a:xfrm>
                  <a:off x="3540130" y="1677428"/>
                  <a:ext cx="1348733" cy="354662"/>
                </a:xfrm>
                <a:prstGeom prst="rect">
                  <a:avLst/>
                </a:prstGeom>
                <a:grp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defTabSz="914263">
                    <a:lnSpc>
                      <a:spcPct val="110000"/>
                    </a:lnSpc>
                  </a:pPr>
                  <a:r>
                    <a:rPr lang="en-US" sz="500">
                      <a:solidFill>
                        <a:srgbClr val="F1F0F0"/>
                      </a:solidFill>
                      <a:latin typeface="Roboto Black" charset="0"/>
                      <a:cs typeface="Roboto Black" charset="0"/>
                    </a:rPr>
                    <a:t>OPTION 01</a:t>
                  </a:r>
                </a:p>
              </p:txBody>
            </p:sp>
            <p:sp>
              <p:nvSpPr>
                <p:cNvPr id="34" name="Freeform 100">
                  <a:extLst>
                    <a:ext uri="{FF2B5EF4-FFF2-40B4-BE49-F238E27FC236}">
                      <a16:creationId xmlns:a16="http://schemas.microsoft.com/office/drawing/2014/main" id="{66E35007-DC7E-4297-85DF-4CED207CD075}"/>
                    </a:ext>
                  </a:extLst>
                </p:cNvPr>
                <p:cNvSpPr>
                  <a:spLocks noChangeArrowheads="1"/>
                </p:cNvSpPr>
                <p:nvPr/>
              </p:nvSpPr>
              <p:spPr bwMode="auto">
                <a:xfrm>
                  <a:off x="3330655" y="1480801"/>
                  <a:ext cx="2028611" cy="757103"/>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rgbClr val="70AD47"/>
                </a:solidFill>
                <a:ln>
                  <a:noFill/>
                </a:ln>
                <a:effectLst/>
              </p:spPr>
              <p:txBody>
                <a:bodyPr wrap="none" anchor="ctr"/>
                <a:lstStyle/>
                <a:p>
                  <a:pPr defTabSz="914263"/>
                  <a:endParaRPr lang="en-US" dirty="0">
                    <a:solidFill>
                      <a:srgbClr val="445469"/>
                    </a:solidFill>
                  </a:endParaRPr>
                </a:p>
              </p:txBody>
            </p:sp>
            <p:sp>
              <p:nvSpPr>
                <p:cNvPr id="35" name="Freeform 102">
                  <a:extLst>
                    <a:ext uri="{FF2B5EF4-FFF2-40B4-BE49-F238E27FC236}">
                      <a16:creationId xmlns:a16="http://schemas.microsoft.com/office/drawing/2014/main" id="{9F96DC93-BC6A-48C1-AD6C-0D076E57E035}"/>
                    </a:ext>
                  </a:extLst>
                </p:cNvPr>
                <p:cNvSpPr>
                  <a:spLocks noChangeArrowheads="1"/>
                </p:cNvSpPr>
                <p:nvPr/>
              </p:nvSpPr>
              <p:spPr bwMode="auto">
                <a:xfrm>
                  <a:off x="5331704" y="1513877"/>
                  <a:ext cx="308702" cy="692787"/>
                </a:xfrm>
                <a:custGeom>
                  <a:avLst/>
                  <a:gdLst>
                    <a:gd name="T0" fmla="*/ 739 w 740"/>
                    <a:gd name="T1" fmla="*/ 1662 h 1663"/>
                    <a:gd name="T2" fmla="*/ 0 w 740"/>
                    <a:gd name="T3" fmla="*/ 830 h 1663"/>
                    <a:gd name="T4" fmla="*/ 739 w 740"/>
                    <a:gd name="T5" fmla="*/ 0 h 1663"/>
                    <a:gd name="T6" fmla="*/ 739 w 740"/>
                    <a:gd name="T7" fmla="*/ 1662 h 1663"/>
                  </a:gdLst>
                  <a:ahLst/>
                  <a:cxnLst>
                    <a:cxn ang="0">
                      <a:pos x="T0" y="T1"/>
                    </a:cxn>
                    <a:cxn ang="0">
                      <a:pos x="T2" y="T3"/>
                    </a:cxn>
                    <a:cxn ang="0">
                      <a:pos x="T4" y="T5"/>
                    </a:cxn>
                    <a:cxn ang="0">
                      <a:pos x="T6" y="T7"/>
                    </a:cxn>
                  </a:cxnLst>
                  <a:rect l="0" t="0" r="r" b="b"/>
                  <a:pathLst>
                    <a:path w="740" h="1663">
                      <a:moveTo>
                        <a:pt x="739" y="1662"/>
                      </a:moveTo>
                      <a:lnTo>
                        <a:pt x="0" y="830"/>
                      </a:lnTo>
                      <a:lnTo>
                        <a:pt x="739" y="0"/>
                      </a:lnTo>
                      <a:lnTo>
                        <a:pt x="739" y="1662"/>
                      </a:lnTo>
                    </a:path>
                  </a:pathLst>
                </a:custGeom>
                <a:solidFill>
                  <a:srgbClr val="70AD47"/>
                </a:solidFill>
                <a:ln>
                  <a:noFill/>
                </a:ln>
                <a:effectLst/>
              </p:spPr>
              <p:txBody>
                <a:bodyPr wrap="none" anchor="ctr"/>
                <a:lstStyle/>
                <a:p>
                  <a:pPr defTabSz="914263"/>
                  <a:endParaRPr lang="en-US" dirty="0">
                    <a:solidFill>
                      <a:srgbClr val="445469"/>
                    </a:solidFill>
                  </a:endParaRPr>
                </a:p>
              </p:txBody>
            </p:sp>
            <p:sp>
              <p:nvSpPr>
                <p:cNvPr id="36" name="TextBox 35">
                  <a:extLst>
                    <a:ext uri="{FF2B5EF4-FFF2-40B4-BE49-F238E27FC236}">
                      <a16:creationId xmlns:a16="http://schemas.microsoft.com/office/drawing/2014/main" id="{56A6DB75-E5F6-4887-8DC7-49CC97212511}"/>
                    </a:ext>
                  </a:extLst>
                </p:cNvPr>
                <p:cNvSpPr txBox="1"/>
                <p:nvPr/>
              </p:nvSpPr>
              <p:spPr>
                <a:xfrm>
                  <a:off x="3931728" y="1645908"/>
                  <a:ext cx="832054" cy="400091"/>
                </a:xfrm>
                <a:prstGeom prst="rect">
                  <a:avLst/>
                </a:prstGeom>
                <a:solidFill>
                  <a:srgbClr val="70AD47"/>
                </a:solidFill>
              </p:spPr>
              <p:txBody>
                <a:bodyPr wrap="none" lIns="91421" tIns="45711" rIns="91421" bIns="45711" rtlCol="0">
                  <a:spAutoFit/>
                </a:bodyPr>
                <a:lstStyle/>
                <a:p>
                  <a:pPr algn="ctr" defTabSz="914263"/>
                  <a:r>
                    <a:rPr lang="en-IN" sz="2000" b="1" dirty="0">
                      <a:solidFill>
                        <a:prstClr val="white"/>
                      </a:solidFill>
                      <a:latin typeface="+mj-lt"/>
                      <a:cs typeface="Lato Regular"/>
                    </a:rPr>
                    <a:t>Cyclic</a:t>
                  </a:r>
                  <a:endParaRPr lang="id-ID" sz="2000" b="1" dirty="0">
                    <a:solidFill>
                      <a:prstClr val="white"/>
                    </a:solidFill>
                    <a:latin typeface="+mj-lt"/>
                    <a:cs typeface="Lato Regular"/>
                  </a:endParaRPr>
                </a:p>
              </p:txBody>
            </p:sp>
            <p:sp>
              <p:nvSpPr>
                <p:cNvPr id="37" name="Round Same Side Corner Rectangle 131">
                  <a:extLst>
                    <a:ext uri="{FF2B5EF4-FFF2-40B4-BE49-F238E27FC236}">
                      <a16:creationId xmlns:a16="http://schemas.microsoft.com/office/drawing/2014/main" id="{8338FD90-394F-4228-B36E-B77813C00C2B}"/>
                    </a:ext>
                  </a:extLst>
                </p:cNvPr>
                <p:cNvSpPr/>
                <p:nvPr/>
              </p:nvSpPr>
              <p:spPr>
                <a:xfrm rot="10800000" flipH="1">
                  <a:off x="5801979" y="1634534"/>
                  <a:ext cx="54848" cy="456796"/>
                </a:xfrm>
                <a:prstGeom prst="round2SameRect">
                  <a:avLst>
                    <a:gd name="adj1" fmla="val 50000"/>
                    <a:gd name="adj2" fmla="val 50000"/>
                  </a:avLst>
                </a:prstGeom>
                <a:solidFill>
                  <a:srgbClr val="70AD47"/>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914263"/>
                  <a:endParaRPr lang="bg-BG" dirty="0">
                    <a:solidFill>
                      <a:srgbClr val="445469"/>
                    </a:solidFill>
                  </a:endParaRPr>
                </a:p>
              </p:txBody>
            </p:sp>
          </p:grpSp>
        </p:grpSp>
        <p:sp>
          <p:nvSpPr>
            <p:cNvPr id="27" name="TextBox 26">
              <a:extLst>
                <a:ext uri="{FF2B5EF4-FFF2-40B4-BE49-F238E27FC236}">
                  <a16:creationId xmlns:a16="http://schemas.microsoft.com/office/drawing/2014/main" id="{FB90669D-9E74-4448-A1BF-1CC7B5E9E4B4}"/>
                </a:ext>
              </a:extLst>
            </p:cNvPr>
            <p:cNvSpPr txBox="1"/>
            <p:nvPr/>
          </p:nvSpPr>
          <p:spPr>
            <a:xfrm>
              <a:off x="4661920" y="3448615"/>
              <a:ext cx="11290085" cy="1631216"/>
            </a:xfrm>
            <a:prstGeom prst="rect">
              <a:avLst/>
            </a:prstGeom>
            <a:noFill/>
          </p:spPr>
          <p:txBody>
            <a:bodyPr wrap="square" numCol="1" spcCol="640080" rtlCol="0">
              <a:spAutoFit/>
            </a:bodyPr>
            <a:lstStyle/>
            <a:p>
              <a:pPr algn="r" defTabSz="1219215"/>
              <a:endParaRPr lang="en-US" sz="2000" dirty="0">
                <a:solidFill>
                  <a:srgbClr val="44494E"/>
                </a:solidFill>
                <a:latin typeface="Open Sans" panose="020B0604020202020204" charset="0"/>
                <a:ea typeface="Open Sans" panose="020B0604020202020204" charset="0"/>
                <a:cs typeface="Open Sans" panose="020B0604020202020204" charset="0"/>
              </a:endParaRPr>
            </a:p>
            <a:p>
              <a:pPr marL="342900" indent="-342900" defTabSz="1219215">
                <a:buClr>
                  <a:srgbClr val="92D050"/>
                </a:buClr>
                <a:buFont typeface="Arial" panose="020B0604020202020204" pitchFamily="34" charset="0"/>
                <a:buChar char="•"/>
              </a:pPr>
              <a:r>
                <a:rPr lang="en-IN" sz="2000" dirty="0">
                  <a:solidFill>
                    <a:srgbClr val="70AD47"/>
                  </a:solidFill>
                  <a:latin typeface="Open Sans" panose="020B0604020202020204" charset="0"/>
                  <a:ea typeface="Open Sans" panose="020B0604020202020204" charset="0"/>
                  <a:cs typeface="Open Sans" panose="020B0604020202020204" charset="0"/>
                </a:rPr>
                <a:t>Unlike seasonal patterns, cyclic patterns exhibit rise and fall that are not of fixed period </a:t>
              </a:r>
            </a:p>
            <a:p>
              <a:pPr defTabSz="1219215"/>
              <a:endParaRPr lang="en-IN" sz="2000" dirty="0">
                <a:solidFill>
                  <a:srgbClr val="ED7D31"/>
                </a:solidFill>
                <a:latin typeface="Open Sans" panose="020B0604020202020204" charset="0"/>
                <a:ea typeface="Open Sans" panose="020B0604020202020204" charset="0"/>
                <a:cs typeface="Open Sans" panose="020B0604020202020204" charset="0"/>
              </a:endParaRPr>
            </a:p>
            <a:p>
              <a:pPr marL="342900" indent="-342900" defTabSz="1219215">
                <a:buClr>
                  <a:srgbClr val="70AD47"/>
                </a:buClr>
                <a:buFont typeface="Arial" panose="020B0604020202020204" pitchFamily="34" charset="0"/>
                <a:buChar char="•"/>
              </a:pPr>
              <a:r>
                <a:rPr lang="en-IN" sz="2000" dirty="0">
                  <a:solidFill>
                    <a:srgbClr val="70AD47"/>
                  </a:solidFill>
                  <a:latin typeface="Open Sans" panose="020B0604020202020204" charset="0"/>
                  <a:ea typeface="Open Sans" panose="020B0604020202020204" charset="0"/>
                  <a:cs typeface="Open Sans" panose="020B0604020202020204" charset="0"/>
                </a:rPr>
                <a:t>Duration is at least 2 years</a:t>
              </a:r>
            </a:p>
            <a:p>
              <a:pPr algn="ctr" defTabSz="1219215"/>
              <a:endParaRPr lang="en-IN" sz="2000" dirty="0">
                <a:solidFill>
                  <a:schemeClr val="tx1"/>
                </a:solidFill>
                <a:latin typeface="Open Sans" panose="020B0604020202020204" charset="0"/>
                <a:ea typeface="Open Sans" panose="020B0604020202020204" charset="0"/>
                <a:cs typeface="Open Sans" panose="020B0604020202020204" charset="0"/>
              </a:endParaRPr>
            </a:p>
          </p:txBody>
        </p:sp>
      </p:grpSp>
      <p:pic>
        <p:nvPicPr>
          <p:cNvPr id="3" name="Picture 2" descr="A picture containing wall, sky, indoor&#10;&#10;Description automatically generated">
            <a:extLst>
              <a:ext uri="{FF2B5EF4-FFF2-40B4-BE49-F238E27FC236}">
                <a16:creationId xmlns:a16="http://schemas.microsoft.com/office/drawing/2014/main" id="{CCF964BA-32A4-46FD-A9F8-C85402EAA524}"/>
              </a:ext>
            </a:extLst>
          </p:cNvPr>
          <p:cNvPicPr>
            <a:picLocks noChangeAspect="1"/>
          </p:cNvPicPr>
          <p:nvPr/>
        </p:nvPicPr>
        <p:blipFill>
          <a:blip r:embed="rId3"/>
          <a:stretch>
            <a:fillRect/>
          </a:stretch>
        </p:blipFill>
        <p:spPr>
          <a:xfrm>
            <a:off x="3887840" y="1764376"/>
            <a:ext cx="9259644" cy="3973635"/>
          </a:xfrm>
          <a:prstGeom prst="rect">
            <a:avLst/>
          </a:prstGeom>
        </p:spPr>
      </p:pic>
      <p:sp>
        <p:nvSpPr>
          <p:cNvPr id="19" name="Title 1">
            <a:extLst>
              <a:ext uri="{FF2B5EF4-FFF2-40B4-BE49-F238E27FC236}">
                <a16:creationId xmlns:a16="http://schemas.microsoft.com/office/drawing/2014/main" id="{7AEC0A65-10E1-47AB-AFC4-52B9246E7494}"/>
              </a:ext>
            </a:extLst>
          </p:cNvPr>
          <p:cNvSpPr>
            <a:spLocks noGrp="1"/>
          </p:cNvSpPr>
          <p:nvPr>
            <p:ph type="title"/>
          </p:nvPr>
        </p:nvSpPr>
        <p:spPr>
          <a:xfrm>
            <a:off x="3078" y="319675"/>
            <a:ext cx="16258032" cy="665045"/>
          </a:xfrm>
        </p:spPr>
        <p:txBody>
          <a:bodyPr>
            <a:normAutofit/>
          </a:bodyPr>
          <a:lstStyle/>
          <a:p>
            <a:r>
              <a:rPr lang="en-IN" dirty="0"/>
              <a:t>Time Series Pattern Types (Contd.)</a:t>
            </a:r>
          </a:p>
        </p:txBody>
      </p:sp>
      <p:pic>
        <p:nvPicPr>
          <p:cNvPr id="20" name="Picture 19">
            <a:extLst>
              <a:ext uri="{FF2B5EF4-FFF2-40B4-BE49-F238E27FC236}">
                <a16:creationId xmlns:a16="http://schemas.microsoft.com/office/drawing/2014/main" id="{12B07790-5928-4799-A919-73F7672B2252}"/>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731449" y="885621"/>
            <a:ext cx="6806430" cy="253920"/>
          </a:xfrm>
          <a:prstGeom prst="rect">
            <a:avLst/>
          </a:prstGeom>
        </p:spPr>
      </p:pic>
    </p:spTree>
    <p:extLst>
      <p:ext uri="{BB962C8B-B14F-4D97-AF65-F5344CB8AC3E}">
        <p14:creationId xmlns:p14="http://schemas.microsoft.com/office/powerpoint/2010/main" val="2359065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7193FCCB-2926-42A2-B40A-AC0BF1E7C627}"/>
              </a:ext>
            </a:extLst>
          </p:cNvPr>
          <p:cNvGrpSpPr/>
          <p:nvPr/>
        </p:nvGrpSpPr>
        <p:grpSpPr>
          <a:xfrm>
            <a:off x="1401243" y="6389567"/>
            <a:ext cx="14827869" cy="1631216"/>
            <a:chOff x="1052900" y="3448615"/>
            <a:chExt cx="14827869" cy="1631216"/>
          </a:xfrm>
        </p:grpSpPr>
        <p:grpSp>
          <p:nvGrpSpPr>
            <p:cNvPr id="26" name="Group 25">
              <a:extLst>
                <a:ext uri="{FF2B5EF4-FFF2-40B4-BE49-F238E27FC236}">
                  <a16:creationId xmlns:a16="http://schemas.microsoft.com/office/drawing/2014/main" id="{7F1EF1AD-06D0-42AF-8540-5532E05FECD8}"/>
                </a:ext>
              </a:extLst>
            </p:cNvPr>
            <p:cNvGrpSpPr/>
            <p:nvPr/>
          </p:nvGrpSpPr>
          <p:grpSpPr>
            <a:xfrm>
              <a:off x="1052900" y="3882092"/>
              <a:ext cx="3360301" cy="984970"/>
              <a:chOff x="2797777" y="1480801"/>
              <a:chExt cx="3059050" cy="984970"/>
            </a:xfrm>
            <a:solidFill>
              <a:srgbClr val="ED7D31"/>
            </a:solidFill>
          </p:grpSpPr>
          <p:sp>
            <p:nvSpPr>
              <p:cNvPr id="28" name="Freeform 97">
                <a:extLst>
                  <a:ext uri="{FF2B5EF4-FFF2-40B4-BE49-F238E27FC236}">
                    <a16:creationId xmlns:a16="http://schemas.microsoft.com/office/drawing/2014/main" id="{090BF38A-9F2F-43BA-8D76-101F35CF6A2C}"/>
                  </a:ext>
                </a:extLst>
              </p:cNvPr>
              <p:cNvSpPr>
                <a:spLocks noChangeArrowheads="1"/>
              </p:cNvSpPr>
              <p:nvPr/>
            </p:nvSpPr>
            <p:spPr bwMode="auto">
              <a:xfrm>
                <a:off x="3330655" y="1480801"/>
                <a:ext cx="233365" cy="931679"/>
              </a:xfrm>
              <a:custGeom>
                <a:avLst/>
                <a:gdLst>
                  <a:gd name="T0" fmla="*/ 558 w 559"/>
                  <a:gd name="T1" fmla="*/ 2236 h 2237"/>
                  <a:gd name="T2" fmla="*/ 0 w 559"/>
                  <a:gd name="T3" fmla="*/ 1817 h 2237"/>
                  <a:gd name="T4" fmla="*/ 0 w 559"/>
                  <a:gd name="T5" fmla="*/ 0 h 2237"/>
                  <a:gd name="T6" fmla="*/ 558 w 559"/>
                  <a:gd name="T7" fmla="*/ 420 h 2237"/>
                  <a:gd name="T8" fmla="*/ 558 w 559"/>
                  <a:gd name="T9" fmla="*/ 2236 h 2237"/>
                </a:gdLst>
                <a:ahLst/>
                <a:cxnLst>
                  <a:cxn ang="0">
                    <a:pos x="T0" y="T1"/>
                  </a:cxn>
                  <a:cxn ang="0">
                    <a:pos x="T2" y="T3"/>
                  </a:cxn>
                  <a:cxn ang="0">
                    <a:pos x="T4" y="T5"/>
                  </a:cxn>
                  <a:cxn ang="0">
                    <a:pos x="T6" y="T7"/>
                  </a:cxn>
                  <a:cxn ang="0">
                    <a:pos x="T8" y="T9"/>
                  </a:cxn>
                </a:cxnLst>
                <a:rect l="0" t="0" r="r" b="b"/>
                <a:pathLst>
                  <a:path w="559" h="2237">
                    <a:moveTo>
                      <a:pt x="558" y="2236"/>
                    </a:moveTo>
                    <a:lnTo>
                      <a:pt x="0" y="1817"/>
                    </a:lnTo>
                    <a:lnTo>
                      <a:pt x="0" y="0"/>
                    </a:lnTo>
                    <a:lnTo>
                      <a:pt x="558" y="420"/>
                    </a:lnTo>
                    <a:lnTo>
                      <a:pt x="558" y="2236"/>
                    </a:lnTo>
                  </a:path>
                </a:pathLst>
              </a:custGeom>
              <a:grpFill/>
              <a:ln>
                <a:noFill/>
              </a:ln>
              <a:effectLst/>
            </p:spPr>
            <p:txBody>
              <a:bodyPr wrap="none" anchor="ctr"/>
              <a:lstStyle/>
              <a:p>
                <a:pPr defTabSz="914263"/>
                <a:endParaRPr lang="en-US">
                  <a:solidFill>
                    <a:srgbClr val="445469"/>
                  </a:solidFill>
                </a:endParaRPr>
              </a:p>
            </p:txBody>
          </p:sp>
          <p:grpSp>
            <p:nvGrpSpPr>
              <p:cNvPr id="29" name="Group 28">
                <a:extLst>
                  <a:ext uri="{FF2B5EF4-FFF2-40B4-BE49-F238E27FC236}">
                    <a16:creationId xmlns:a16="http://schemas.microsoft.com/office/drawing/2014/main" id="{D9B4EFD2-54DC-4E62-A9B2-0036A6A096AB}"/>
                  </a:ext>
                </a:extLst>
              </p:cNvPr>
              <p:cNvGrpSpPr/>
              <p:nvPr/>
            </p:nvGrpSpPr>
            <p:grpSpPr>
              <a:xfrm>
                <a:off x="2797777" y="1480801"/>
                <a:ext cx="3059050" cy="984970"/>
                <a:chOff x="2797777" y="1480801"/>
                <a:chExt cx="3059050" cy="984970"/>
              </a:xfrm>
              <a:grpFill/>
            </p:grpSpPr>
            <p:sp>
              <p:nvSpPr>
                <p:cNvPr id="30" name="Freeform 96">
                  <a:extLst>
                    <a:ext uri="{FF2B5EF4-FFF2-40B4-BE49-F238E27FC236}">
                      <a16:creationId xmlns:a16="http://schemas.microsoft.com/office/drawing/2014/main" id="{47A0E00D-8BC1-4D0F-8131-8BF8402D5D21}"/>
                    </a:ext>
                  </a:extLst>
                </p:cNvPr>
                <p:cNvSpPr>
                  <a:spLocks noChangeArrowheads="1"/>
                </p:cNvSpPr>
                <p:nvPr/>
              </p:nvSpPr>
              <p:spPr bwMode="auto">
                <a:xfrm>
                  <a:off x="2797777" y="1655376"/>
                  <a:ext cx="766243" cy="810395"/>
                </a:xfrm>
                <a:custGeom>
                  <a:avLst/>
                  <a:gdLst>
                    <a:gd name="T0" fmla="*/ 0 w 1837"/>
                    <a:gd name="T1" fmla="*/ 0 h 1945"/>
                    <a:gd name="T2" fmla="*/ 0 w 1837"/>
                    <a:gd name="T3" fmla="*/ 0 h 1945"/>
                    <a:gd name="T4" fmla="*/ 1836 w 1837"/>
                    <a:gd name="T5" fmla="*/ 0 h 1945"/>
                    <a:gd name="T6" fmla="*/ 1836 w 1837"/>
                    <a:gd name="T7" fmla="*/ 1816 h 1945"/>
                    <a:gd name="T8" fmla="*/ 0 w 1837"/>
                    <a:gd name="T9" fmla="*/ 1816 h 1945"/>
                    <a:gd name="T10" fmla="*/ 0 w 1837"/>
                    <a:gd name="T11" fmla="*/ 0 h 1945"/>
                  </a:gdLst>
                  <a:ahLst/>
                  <a:cxnLst>
                    <a:cxn ang="0">
                      <a:pos x="T0" y="T1"/>
                    </a:cxn>
                    <a:cxn ang="0">
                      <a:pos x="T2" y="T3"/>
                    </a:cxn>
                    <a:cxn ang="0">
                      <a:pos x="T4" y="T5"/>
                    </a:cxn>
                    <a:cxn ang="0">
                      <a:pos x="T6" y="T7"/>
                    </a:cxn>
                    <a:cxn ang="0">
                      <a:pos x="T8" y="T9"/>
                    </a:cxn>
                    <a:cxn ang="0">
                      <a:pos x="T10" y="T11"/>
                    </a:cxn>
                  </a:cxnLst>
                  <a:rect l="0" t="0" r="r" b="b"/>
                  <a:pathLst>
                    <a:path w="1837" h="1945">
                      <a:moveTo>
                        <a:pt x="0" y="0"/>
                      </a:moveTo>
                      <a:lnTo>
                        <a:pt x="0" y="0"/>
                      </a:lnTo>
                      <a:cubicBezTo>
                        <a:pt x="603" y="128"/>
                        <a:pt x="1234" y="128"/>
                        <a:pt x="1836" y="0"/>
                      </a:cubicBezTo>
                      <a:cubicBezTo>
                        <a:pt x="1836" y="602"/>
                        <a:pt x="1836" y="1205"/>
                        <a:pt x="1836" y="1816"/>
                      </a:cubicBezTo>
                      <a:cubicBezTo>
                        <a:pt x="1234" y="1944"/>
                        <a:pt x="603" y="1944"/>
                        <a:pt x="0" y="1816"/>
                      </a:cubicBezTo>
                      <a:cubicBezTo>
                        <a:pt x="0" y="1205"/>
                        <a:pt x="0" y="602"/>
                        <a:pt x="0" y="0"/>
                      </a:cubicBezTo>
                    </a:path>
                  </a:pathLst>
                </a:custGeom>
                <a:solidFill>
                  <a:srgbClr val="FF4F4F"/>
                </a:solidFill>
                <a:ln>
                  <a:noFill/>
                </a:ln>
                <a:effectLst/>
              </p:spPr>
              <p:txBody>
                <a:bodyPr wrap="none" anchor="ctr"/>
                <a:lstStyle/>
                <a:p>
                  <a:pPr defTabSz="914263"/>
                  <a:endParaRPr lang="en-US" dirty="0">
                    <a:solidFill>
                      <a:srgbClr val="445469"/>
                    </a:solidFill>
                  </a:endParaRPr>
                </a:p>
              </p:txBody>
            </p:sp>
            <p:sp>
              <p:nvSpPr>
                <p:cNvPr id="31" name="Freeform 98">
                  <a:extLst>
                    <a:ext uri="{FF2B5EF4-FFF2-40B4-BE49-F238E27FC236}">
                      <a16:creationId xmlns:a16="http://schemas.microsoft.com/office/drawing/2014/main" id="{1596C7E9-410F-4675-ABD2-85FCB0AC5269}"/>
                    </a:ext>
                  </a:extLst>
                </p:cNvPr>
                <p:cNvSpPr>
                  <a:spLocks noChangeArrowheads="1"/>
                </p:cNvSpPr>
                <p:nvPr/>
              </p:nvSpPr>
              <p:spPr bwMode="auto">
                <a:xfrm>
                  <a:off x="3330655" y="1480801"/>
                  <a:ext cx="2028611" cy="757103"/>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63"/>
                  <a:endParaRPr lang="en-US">
                    <a:solidFill>
                      <a:srgbClr val="445469"/>
                    </a:solidFill>
                  </a:endParaRPr>
                </a:p>
              </p:txBody>
            </p:sp>
            <p:sp>
              <p:nvSpPr>
                <p:cNvPr id="33" name="Text Box 99">
                  <a:extLst>
                    <a:ext uri="{FF2B5EF4-FFF2-40B4-BE49-F238E27FC236}">
                      <a16:creationId xmlns:a16="http://schemas.microsoft.com/office/drawing/2014/main" id="{537F435A-DFF1-4CC6-BC85-3234756906CF}"/>
                    </a:ext>
                  </a:extLst>
                </p:cNvPr>
                <p:cNvSpPr txBox="1">
                  <a:spLocks noChangeArrowheads="1"/>
                </p:cNvSpPr>
                <p:nvPr/>
              </p:nvSpPr>
              <p:spPr bwMode="auto">
                <a:xfrm>
                  <a:off x="3540130" y="1677428"/>
                  <a:ext cx="1348733" cy="354662"/>
                </a:xfrm>
                <a:prstGeom prst="rect">
                  <a:avLst/>
                </a:prstGeom>
                <a:grp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defTabSz="914263">
                    <a:lnSpc>
                      <a:spcPct val="110000"/>
                    </a:lnSpc>
                  </a:pPr>
                  <a:r>
                    <a:rPr lang="en-US" sz="500">
                      <a:solidFill>
                        <a:srgbClr val="F1F0F0"/>
                      </a:solidFill>
                      <a:latin typeface="Roboto Black" charset="0"/>
                      <a:cs typeface="Roboto Black" charset="0"/>
                    </a:rPr>
                    <a:t>OPTION 01</a:t>
                  </a:r>
                </a:p>
              </p:txBody>
            </p:sp>
            <p:sp>
              <p:nvSpPr>
                <p:cNvPr id="34" name="Freeform 100">
                  <a:extLst>
                    <a:ext uri="{FF2B5EF4-FFF2-40B4-BE49-F238E27FC236}">
                      <a16:creationId xmlns:a16="http://schemas.microsoft.com/office/drawing/2014/main" id="{66E35007-DC7E-4297-85DF-4CED207CD075}"/>
                    </a:ext>
                  </a:extLst>
                </p:cNvPr>
                <p:cNvSpPr>
                  <a:spLocks noChangeArrowheads="1"/>
                </p:cNvSpPr>
                <p:nvPr/>
              </p:nvSpPr>
              <p:spPr bwMode="auto">
                <a:xfrm>
                  <a:off x="3330655" y="1480801"/>
                  <a:ext cx="2028611" cy="757103"/>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rgbClr val="FF4F4F"/>
                </a:solidFill>
                <a:ln>
                  <a:noFill/>
                </a:ln>
                <a:effectLst/>
              </p:spPr>
              <p:txBody>
                <a:bodyPr wrap="none" anchor="ctr"/>
                <a:lstStyle/>
                <a:p>
                  <a:pPr defTabSz="914263"/>
                  <a:endParaRPr lang="en-US" dirty="0">
                    <a:solidFill>
                      <a:srgbClr val="445469"/>
                    </a:solidFill>
                  </a:endParaRPr>
                </a:p>
              </p:txBody>
            </p:sp>
            <p:sp>
              <p:nvSpPr>
                <p:cNvPr id="35" name="Freeform 102">
                  <a:extLst>
                    <a:ext uri="{FF2B5EF4-FFF2-40B4-BE49-F238E27FC236}">
                      <a16:creationId xmlns:a16="http://schemas.microsoft.com/office/drawing/2014/main" id="{9F96DC93-BC6A-48C1-AD6C-0D076E57E035}"/>
                    </a:ext>
                  </a:extLst>
                </p:cNvPr>
                <p:cNvSpPr>
                  <a:spLocks noChangeArrowheads="1"/>
                </p:cNvSpPr>
                <p:nvPr/>
              </p:nvSpPr>
              <p:spPr bwMode="auto">
                <a:xfrm>
                  <a:off x="5331704" y="1513877"/>
                  <a:ext cx="308702" cy="692787"/>
                </a:xfrm>
                <a:custGeom>
                  <a:avLst/>
                  <a:gdLst>
                    <a:gd name="T0" fmla="*/ 739 w 740"/>
                    <a:gd name="T1" fmla="*/ 1662 h 1663"/>
                    <a:gd name="T2" fmla="*/ 0 w 740"/>
                    <a:gd name="T3" fmla="*/ 830 h 1663"/>
                    <a:gd name="T4" fmla="*/ 739 w 740"/>
                    <a:gd name="T5" fmla="*/ 0 h 1663"/>
                    <a:gd name="T6" fmla="*/ 739 w 740"/>
                    <a:gd name="T7" fmla="*/ 1662 h 1663"/>
                  </a:gdLst>
                  <a:ahLst/>
                  <a:cxnLst>
                    <a:cxn ang="0">
                      <a:pos x="T0" y="T1"/>
                    </a:cxn>
                    <a:cxn ang="0">
                      <a:pos x="T2" y="T3"/>
                    </a:cxn>
                    <a:cxn ang="0">
                      <a:pos x="T4" y="T5"/>
                    </a:cxn>
                    <a:cxn ang="0">
                      <a:pos x="T6" y="T7"/>
                    </a:cxn>
                  </a:cxnLst>
                  <a:rect l="0" t="0" r="r" b="b"/>
                  <a:pathLst>
                    <a:path w="740" h="1663">
                      <a:moveTo>
                        <a:pt x="739" y="1662"/>
                      </a:moveTo>
                      <a:lnTo>
                        <a:pt x="0" y="830"/>
                      </a:lnTo>
                      <a:lnTo>
                        <a:pt x="739" y="0"/>
                      </a:lnTo>
                      <a:lnTo>
                        <a:pt x="739" y="1662"/>
                      </a:lnTo>
                    </a:path>
                  </a:pathLst>
                </a:custGeom>
                <a:solidFill>
                  <a:srgbClr val="FF4F4F"/>
                </a:solidFill>
                <a:ln>
                  <a:noFill/>
                </a:ln>
                <a:effectLst/>
              </p:spPr>
              <p:txBody>
                <a:bodyPr wrap="none" anchor="ctr"/>
                <a:lstStyle/>
                <a:p>
                  <a:pPr defTabSz="914263"/>
                  <a:endParaRPr lang="en-US" dirty="0">
                    <a:solidFill>
                      <a:srgbClr val="445469"/>
                    </a:solidFill>
                  </a:endParaRPr>
                </a:p>
              </p:txBody>
            </p:sp>
            <p:sp>
              <p:nvSpPr>
                <p:cNvPr id="36" name="TextBox 35">
                  <a:extLst>
                    <a:ext uri="{FF2B5EF4-FFF2-40B4-BE49-F238E27FC236}">
                      <a16:creationId xmlns:a16="http://schemas.microsoft.com/office/drawing/2014/main" id="{56A6DB75-E5F6-4887-8DC7-49CC97212511}"/>
                    </a:ext>
                  </a:extLst>
                </p:cNvPr>
                <p:cNvSpPr txBox="1"/>
                <p:nvPr/>
              </p:nvSpPr>
              <p:spPr>
                <a:xfrm>
                  <a:off x="3747127" y="1645908"/>
                  <a:ext cx="1201257" cy="400091"/>
                </a:xfrm>
                <a:prstGeom prst="rect">
                  <a:avLst/>
                </a:prstGeom>
                <a:solidFill>
                  <a:srgbClr val="FF4F4F"/>
                </a:solidFill>
              </p:spPr>
              <p:txBody>
                <a:bodyPr wrap="none" lIns="91421" tIns="45711" rIns="91421" bIns="45711" rtlCol="0">
                  <a:spAutoFit/>
                </a:bodyPr>
                <a:lstStyle/>
                <a:p>
                  <a:pPr algn="ctr" defTabSz="914263"/>
                  <a:r>
                    <a:rPr lang="en-IN" sz="2000" b="1" dirty="0">
                      <a:solidFill>
                        <a:prstClr val="white"/>
                      </a:solidFill>
                      <a:latin typeface="+mj-lt"/>
                      <a:cs typeface="Lato Regular"/>
                    </a:rPr>
                    <a:t>Irregular</a:t>
                  </a:r>
                  <a:endParaRPr lang="id-ID" sz="2000" b="1" dirty="0">
                    <a:solidFill>
                      <a:prstClr val="white"/>
                    </a:solidFill>
                    <a:latin typeface="+mj-lt"/>
                    <a:cs typeface="Lato Regular"/>
                  </a:endParaRPr>
                </a:p>
              </p:txBody>
            </p:sp>
            <p:sp>
              <p:nvSpPr>
                <p:cNvPr id="37" name="Round Same Side Corner Rectangle 131">
                  <a:extLst>
                    <a:ext uri="{FF2B5EF4-FFF2-40B4-BE49-F238E27FC236}">
                      <a16:creationId xmlns:a16="http://schemas.microsoft.com/office/drawing/2014/main" id="{8338FD90-394F-4228-B36E-B77813C00C2B}"/>
                    </a:ext>
                  </a:extLst>
                </p:cNvPr>
                <p:cNvSpPr/>
                <p:nvPr/>
              </p:nvSpPr>
              <p:spPr>
                <a:xfrm rot="10800000" flipH="1">
                  <a:off x="5801979" y="1634534"/>
                  <a:ext cx="54848" cy="456796"/>
                </a:xfrm>
                <a:prstGeom prst="round2SameRect">
                  <a:avLst>
                    <a:gd name="adj1" fmla="val 50000"/>
                    <a:gd name="adj2" fmla="val 50000"/>
                  </a:avLst>
                </a:prstGeom>
                <a:solidFill>
                  <a:srgbClr val="FF4F4F"/>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914263"/>
                  <a:endParaRPr lang="bg-BG" dirty="0">
                    <a:solidFill>
                      <a:srgbClr val="445469"/>
                    </a:solidFill>
                  </a:endParaRPr>
                </a:p>
              </p:txBody>
            </p:sp>
          </p:grpSp>
        </p:grpSp>
        <p:sp>
          <p:nvSpPr>
            <p:cNvPr id="27" name="TextBox 26">
              <a:extLst>
                <a:ext uri="{FF2B5EF4-FFF2-40B4-BE49-F238E27FC236}">
                  <a16:creationId xmlns:a16="http://schemas.microsoft.com/office/drawing/2014/main" id="{FB90669D-9E74-4448-A1BF-1CC7B5E9E4B4}"/>
                </a:ext>
              </a:extLst>
            </p:cNvPr>
            <p:cNvSpPr txBox="1"/>
            <p:nvPr/>
          </p:nvSpPr>
          <p:spPr>
            <a:xfrm>
              <a:off x="4590684" y="3448615"/>
              <a:ext cx="11290085" cy="1631216"/>
            </a:xfrm>
            <a:prstGeom prst="rect">
              <a:avLst/>
            </a:prstGeom>
            <a:noFill/>
          </p:spPr>
          <p:txBody>
            <a:bodyPr wrap="square" numCol="1" spcCol="640080" rtlCol="0">
              <a:spAutoFit/>
            </a:bodyPr>
            <a:lstStyle/>
            <a:p>
              <a:pPr algn="r" defTabSz="1219215"/>
              <a:endParaRPr lang="en-US" sz="2000" dirty="0">
                <a:solidFill>
                  <a:srgbClr val="44494E"/>
                </a:solidFill>
                <a:latin typeface="Open Sans" panose="020B0604020202020204" charset="0"/>
                <a:ea typeface="Open Sans" panose="020B0604020202020204" charset="0"/>
                <a:cs typeface="Open Sans" panose="020B0604020202020204" charset="0"/>
              </a:endParaRPr>
            </a:p>
            <a:p>
              <a:pPr marL="342900" indent="-342900" defTabSz="1219215">
                <a:buClr>
                  <a:srgbClr val="FF4F4F"/>
                </a:buClr>
                <a:buFont typeface="Arial" panose="020B0604020202020204" pitchFamily="34" charset="0"/>
                <a:buChar char="•"/>
              </a:pPr>
              <a:r>
                <a:rPr lang="en-IN" sz="2000" dirty="0">
                  <a:solidFill>
                    <a:srgbClr val="FF4F4F"/>
                  </a:solidFill>
                  <a:latin typeface="Open Sans" panose="020B0604020202020204" charset="0"/>
                  <a:ea typeface="Open Sans" panose="020B0604020202020204" charset="0"/>
                  <a:cs typeface="Open Sans" panose="020B0604020202020204" charset="0"/>
                </a:rPr>
                <a:t>Irregular patterns might occur due to random or unforeseen events</a:t>
              </a:r>
            </a:p>
            <a:p>
              <a:pPr defTabSz="1219215"/>
              <a:endParaRPr lang="en-IN" sz="2000" dirty="0">
                <a:solidFill>
                  <a:srgbClr val="ED7D31"/>
                </a:solidFill>
                <a:latin typeface="Open Sans" panose="020B0604020202020204" charset="0"/>
                <a:ea typeface="Open Sans" panose="020B0604020202020204" charset="0"/>
                <a:cs typeface="Open Sans" panose="020B0604020202020204" charset="0"/>
              </a:endParaRPr>
            </a:p>
            <a:p>
              <a:pPr marL="342900" indent="-342900" defTabSz="1219215">
                <a:buClr>
                  <a:srgbClr val="FF4F4F"/>
                </a:buClr>
                <a:buFont typeface="Arial" panose="020B0604020202020204" pitchFamily="34" charset="0"/>
                <a:buChar char="•"/>
              </a:pPr>
              <a:r>
                <a:rPr lang="en-IN" sz="2000" dirty="0">
                  <a:solidFill>
                    <a:srgbClr val="FF4F4F"/>
                  </a:solidFill>
                  <a:latin typeface="Open Sans" panose="020B0604020202020204" charset="0"/>
                  <a:ea typeface="Open Sans" panose="020B0604020202020204" charset="0"/>
                  <a:cs typeface="Open Sans" panose="020B0604020202020204" charset="0"/>
                </a:rPr>
                <a:t>They are often of short duration and non-repeating</a:t>
              </a:r>
            </a:p>
            <a:p>
              <a:pPr algn="ctr" defTabSz="1219215"/>
              <a:endParaRPr lang="en-IN" sz="2000" dirty="0">
                <a:solidFill>
                  <a:schemeClr val="tx1"/>
                </a:solidFill>
                <a:latin typeface="Open Sans" panose="020B0604020202020204" charset="0"/>
                <a:ea typeface="Open Sans" panose="020B0604020202020204" charset="0"/>
                <a:cs typeface="Open Sans" panose="020B0604020202020204" charset="0"/>
              </a:endParaRPr>
            </a:p>
          </p:txBody>
        </p:sp>
      </p:grpSp>
      <p:pic>
        <p:nvPicPr>
          <p:cNvPr id="4" name="Picture 3" descr="A screenshot of a social media post&#10;&#10;Description automatically generated">
            <a:extLst>
              <a:ext uri="{FF2B5EF4-FFF2-40B4-BE49-F238E27FC236}">
                <a16:creationId xmlns:a16="http://schemas.microsoft.com/office/drawing/2014/main" id="{EDB9BB98-E05E-47C9-9DBC-7A8A4B503376}"/>
              </a:ext>
            </a:extLst>
          </p:cNvPr>
          <p:cNvPicPr>
            <a:picLocks noChangeAspect="1"/>
          </p:cNvPicPr>
          <p:nvPr/>
        </p:nvPicPr>
        <p:blipFill rotWithShape="1">
          <a:blip r:embed="rId3"/>
          <a:srcRect t="21928" b="21831"/>
          <a:stretch/>
        </p:blipFill>
        <p:spPr>
          <a:xfrm>
            <a:off x="2765307" y="1563853"/>
            <a:ext cx="11190081" cy="4495335"/>
          </a:xfrm>
          <a:prstGeom prst="rect">
            <a:avLst/>
          </a:prstGeom>
        </p:spPr>
      </p:pic>
      <p:sp>
        <p:nvSpPr>
          <p:cNvPr id="19" name="Title 1">
            <a:extLst>
              <a:ext uri="{FF2B5EF4-FFF2-40B4-BE49-F238E27FC236}">
                <a16:creationId xmlns:a16="http://schemas.microsoft.com/office/drawing/2014/main" id="{3B91C804-248A-4EBB-97E2-4C71E59E927D}"/>
              </a:ext>
            </a:extLst>
          </p:cNvPr>
          <p:cNvSpPr>
            <a:spLocks noGrp="1"/>
          </p:cNvSpPr>
          <p:nvPr>
            <p:ph type="title"/>
          </p:nvPr>
        </p:nvSpPr>
        <p:spPr>
          <a:xfrm>
            <a:off x="3078" y="319675"/>
            <a:ext cx="16258032" cy="665045"/>
          </a:xfrm>
        </p:spPr>
        <p:txBody>
          <a:bodyPr>
            <a:normAutofit/>
          </a:bodyPr>
          <a:lstStyle/>
          <a:p>
            <a:r>
              <a:rPr lang="en-IN" dirty="0"/>
              <a:t>Time Series Pattern Types (Contd.)</a:t>
            </a:r>
          </a:p>
        </p:txBody>
      </p:sp>
      <p:pic>
        <p:nvPicPr>
          <p:cNvPr id="20" name="Picture 19">
            <a:extLst>
              <a:ext uri="{FF2B5EF4-FFF2-40B4-BE49-F238E27FC236}">
                <a16:creationId xmlns:a16="http://schemas.microsoft.com/office/drawing/2014/main" id="{AE3D68D5-5CCE-4520-BA6A-632A355A26A9}"/>
              </a:ext>
            </a:extLst>
          </p:cNvPr>
          <p:cNvPicPr>
            <a:picLocks/>
          </p:cNvPicPr>
          <p:nvPr/>
        </p:nvPicPr>
        <p:blipFill>
          <a:blip r:embed="rId4" cstate="print">
            <a:extLst>
              <a:ext uri="{28A0092B-C50C-407E-A947-70E740481C1C}">
                <a14:useLocalDpi xmlns:a14="http://schemas.microsoft.com/office/drawing/2010/main" val="0"/>
              </a:ext>
            </a:extLst>
          </a:blip>
          <a:stretch>
            <a:fillRect/>
          </a:stretch>
        </p:blipFill>
        <p:spPr>
          <a:xfrm>
            <a:off x="4731449" y="885621"/>
            <a:ext cx="6806430" cy="253920"/>
          </a:xfrm>
          <a:prstGeom prst="rect">
            <a:avLst/>
          </a:prstGeom>
        </p:spPr>
      </p:pic>
    </p:spTree>
    <p:extLst>
      <p:ext uri="{BB962C8B-B14F-4D97-AF65-F5344CB8AC3E}">
        <p14:creationId xmlns:p14="http://schemas.microsoft.com/office/powerpoint/2010/main" val="122744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White Noise</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41858" y="885621"/>
            <a:ext cx="2385613" cy="253920"/>
          </a:xfrm>
          <a:prstGeom prst="rect">
            <a:avLst/>
          </a:prstGeom>
        </p:spPr>
      </p:pic>
      <p:sp>
        <p:nvSpPr>
          <p:cNvPr id="17" name="Rectangle 16">
            <a:extLst>
              <a:ext uri="{FF2B5EF4-FFF2-40B4-BE49-F238E27FC236}">
                <a16:creationId xmlns:a16="http://schemas.microsoft.com/office/drawing/2014/main" id="{85729562-014C-40CF-AC02-621E13C747E1}"/>
              </a:ext>
            </a:extLst>
          </p:cNvPr>
          <p:cNvSpPr/>
          <p:nvPr/>
        </p:nvSpPr>
        <p:spPr>
          <a:xfrm>
            <a:off x="989347" y="1350611"/>
            <a:ext cx="15005396" cy="400110"/>
          </a:xfrm>
          <a:prstGeom prst="rect">
            <a:avLst/>
          </a:prstGeom>
        </p:spPr>
        <p:txBody>
          <a:bodyPr wrap="square">
            <a:spAutoFit/>
          </a:bodyPr>
          <a:lstStyle/>
          <a:p>
            <a:r>
              <a:rPr lang="en-CA" sz="2000" dirty="0">
                <a:latin typeface="Open Sans" panose="020B0606030504020204" pitchFamily="34" charset="0"/>
                <a:ea typeface="Open Sans" panose="020B0606030504020204" pitchFamily="34" charset="0"/>
                <a:cs typeface="Open Sans" panose="020B0606030504020204" pitchFamily="34" charset="0"/>
              </a:rPr>
              <a:t>A white noise series is one with a zero mean, a constant variance, and no correlation between its values at different times.</a:t>
            </a:r>
          </a:p>
        </p:txBody>
      </p:sp>
      <p:pic>
        <p:nvPicPr>
          <p:cNvPr id="3" name="Picture 2" descr="A screenshot of a cell phone&#10;&#10;Description automatically generated">
            <a:extLst>
              <a:ext uri="{FF2B5EF4-FFF2-40B4-BE49-F238E27FC236}">
                <a16:creationId xmlns:a16="http://schemas.microsoft.com/office/drawing/2014/main" id="{C9DCA0E1-067E-477B-A6BB-A1876F8665D9}"/>
              </a:ext>
            </a:extLst>
          </p:cNvPr>
          <p:cNvPicPr>
            <a:picLocks noChangeAspect="1"/>
          </p:cNvPicPr>
          <p:nvPr/>
        </p:nvPicPr>
        <p:blipFill rotWithShape="1">
          <a:blip r:embed="rId4"/>
          <a:srcRect t="12429"/>
          <a:stretch/>
        </p:blipFill>
        <p:spPr>
          <a:xfrm>
            <a:off x="3255187" y="2116612"/>
            <a:ext cx="9527171" cy="4872357"/>
          </a:xfrm>
          <a:prstGeom prst="rect">
            <a:avLst/>
          </a:prstGeom>
        </p:spPr>
      </p:pic>
      <p:grpSp>
        <p:nvGrpSpPr>
          <p:cNvPr id="64" name="Group 63">
            <a:extLst>
              <a:ext uri="{FF2B5EF4-FFF2-40B4-BE49-F238E27FC236}">
                <a16:creationId xmlns:a16="http://schemas.microsoft.com/office/drawing/2014/main" id="{26B1CCE1-62A7-4689-81D4-4E1226E078C5}"/>
              </a:ext>
            </a:extLst>
          </p:cNvPr>
          <p:cNvGrpSpPr/>
          <p:nvPr/>
        </p:nvGrpSpPr>
        <p:grpSpPr>
          <a:xfrm>
            <a:off x="1915106" y="7128344"/>
            <a:ext cx="12419369" cy="665045"/>
            <a:chOff x="2253955" y="6898549"/>
            <a:chExt cx="12353811" cy="953029"/>
          </a:xfrm>
        </p:grpSpPr>
        <p:pic>
          <p:nvPicPr>
            <p:cNvPr id="65" name="Picture 3">
              <a:extLst>
                <a:ext uri="{FF2B5EF4-FFF2-40B4-BE49-F238E27FC236}">
                  <a16:creationId xmlns:a16="http://schemas.microsoft.com/office/drawing/2014/main" id="{6F897711-D501-4CCE-A0CF-37F24B84281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62445" y="6909220"/>
              <a:ext cx="835318" cy="942358"/>
            </a:xfrm>
            <a:prstGeom prst="rect">
              <a:avLst/>
            </a:prstGeom>
            <a:noFill/>
            <a:extLst>
              <a:ext uri="{909E8E84-426E-40DD-AFC4-6F175D3DCCD1}">
                <a14:hiddenFill xmlns:a14="http://schemas.microsoft.com/office/drawing/2010/main">
                  <a:solidFill>
                    <a:srgbClr val="FFFFFF"/>
                  </a:solidFill>
                </a14:hiddenFill>
              </a:ext>
            </a:extLst>
          </p:spPr>
        </p:pic>
        <p:sp>
          <p:nvSpPr>
            <p:cNvPr id="66" name="Rounded Rectangle 33">
              <a:extLst>
                <a:ext uri="{FF2B5EF4-FFF2-40B4-BE49-F238E27FC236}">
                  <a16:creationId xmlns:a16="http://schemas.microsoft.com/office/drawing/2014/main" id="{27CE29F2-EF30-4F97-93DD-FC008AF62A38}"/>
                </a:ext>
              </a:extLst>
            </p:cNvPr>
            <p:cNvSpPr/>
            <p:nvPr/>
          </p:nvSpPr>
          <p:spPr>
            <a:xfrm>
              <a:off x="2253955" y="6898549"/>
              <a:ext cx="12226815" cy="953029"/>
            </a:xfrm>
            <a:prstGeom prst="roundRect">
              <a:avLst/>
            </a:prstGeom>
            <a:noFill/>
            <a:ln w="19050">
              <a:solidFill>
                <a:srgbClr val="00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sp>
          <p:nvSpPr>
            <p:cNvPr id="67" name="Rectangle 66">
              <a:extLst>
                <a:ext uri="{FF2B5EF4-FFF2-40B4-BE49-F238E27FC236}">
                  <a16:creationId xmlns:a16="http://schemas.microsoft.com/office/drawing/2014/main" id="{09AC6122-7DC8-4A2C-98EA-73B8B270B6A5}"/>
                </a:ext>
              </a:extLst>
            </p:cNvPr>
            <p:cNvSpPr/>
            <p:nvPr/>
          </p:nvSpPr>
          <p:spPr>
            <a:xfrm>
              <a:off x="3227774" y="7144230"/>
              <a:ext cx="11379992" cy="573369"/>
            </a:xfrm>
            <a:prstGeom prst="rect">
              <a:avLst/>
            </a:prstGeom>
          </p:spPr>
          <p:txBody>
            <a:bodyPr wrap="square">
              <a:spAutoFit/>
            </a:bodyPr>
            <a:lstStyle/>
            <a:p>
              <a:r>
                <a:rPr lang="en-US" sz="2000" dirty="0">
                  <a:latin typeface="Open Sans" panose="020B0606030504020204" pitchFamily="34" charset="0"/>
                  <a:ea typeface="Open Sans" panose="020B0606030504020204" pitchFamily="34" charset="0"/>
                  <a:cs typeface="Open Sans" panose="020B0606030504020204" pitchFamily="34" charset="0"/>
                </a:rPr>
                <a:t>Since values are uncorrelated, the adjacent values do not help to forecast future values</a:t>
              </a:r>
            </a:p>
          </p:txBody>
        </p:sp>
      </p:grpSp>
    </p:spTree>
    <p:extLst>
      <p:ext uri="{BB962C8B-B14F-4D97-AF65-F5344CB8AC3E}">
        <p14:creationId xmlns:p14="http://schemas.microsoft.com/office/powerpoint/2010/main" val="4190112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White Noise (Contd.)</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021535" y="885621"/>
            <a:ext cx="4226258" cy="253920"/>
          </a:xfrm>
          <a:prstGeom prst="rect">
            <a:avLst/>
          </a:prstGeom>
        </p:spPr>
      </p:pic>
      <p:grpSp>
        <p:nvGrpSpPr>
          <p:cNvPr id="18" name="Group 17">
            <a:extLst>
              <a:ext uri="{FF2B5EF4-FFF2-40B4-BE49-F238E27FC236}">
                <a16:creationId xmlns:a16="http://schemas.microsoft.com/office/drawing/2014/main" id="{B7C5A778-5D7F-4A27-A5C0-8F2ABCAEDED7}"/>
              </a:ext>
            </a:extLst>
          </p:cNvPr>
          <p:cNvGrpSpPr/>
          <p:nvPr/>
        </p:nvGrpSpPr>
        <p:grpSpPr>
          <a:xfrm>
            <a:off x="7745950" y="2380004"/>
            <a:ext cx="7058760" cy="3859911"/>
            <a:chOff x="8286435" y="2556030"/>
            <a:chExt cx="7058760" cy="3859911"/>
          </a:xfrm>
        </p:grpSpPr>
        <p:grpSp>
          <p:nvGrpSpPr>
            <p:cNvPr id="19" name="Group 18">
              <a:extLst>
                <a:ext uri="{FF2B5EF4-FFF2-40B4-BE49-F238E27FC236}">
                  <a16:creationId xmlns:a16="http://schemas.microsoft.com/office/drawing/2014/main" id="{317664D9-4EF2-44DC-9A2D-3BE8967465C0}"/>
                </a:ext>
              </a:extLst>
            </p:cNvPr>
            <p:cNvGrpSpPr/>
            <p:nvPr/>
          </p:nvGrpSpPr>
          <p:grpSpPr>
            <a:xfrm>
              <a:off x="8286435" y="3435566"/>
              <a:ext cx="3219736" cy="1306447"/>
              <a:chOff x="8286435" y="3435566"/>
              <a:chExt cx="3219736" cy="1306447"/>
            </a:xfrm>
          </p:grpSpPr>
          <p:sp>
            <p:nvSpPr>
              <p:cNvPr id="60" name="Rounded Rectangle 80">
                <a:extLst>
                  <a:ext uri="{FF2B5EF4-FFF2-40B4-BE49-F238E27FC236}">
                    <a16:creationId xmlns:a16="http://schemas.microsoft.com/office/drawing/2014/main" id="{95654038-1E20-44D0-A548-F78B83EA2453}"/>
                  </a:ext>
                </a:extLst>
              </p:cNvPr>
              <p:cNvSpPr/>
              <p:nvPr/>
            </p:nvSpPr>
            <p:spPr>
              <a:xfrm>
                <a:off x="8286435" y="3757366"/>
                <a:ext cx="2984269" cy="984647"/>
              </a:xfrm>
              <a:prstGeom prst="roundRect">
                <a:avLst/>
              </a:prstGeom>
              <a:solidFill>
                <a:srgbClr val="29A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Open Sans" panose="020B0606030504020204" pitchFamily="34" charset="0"/>
                    <a:ea typeface="Open Sans" panose="020B0606030504020204" pitchFamily="34" charset="0"/>
                    <a:cs typeface="Open Sans" panose="020B0606030504020204" pitchFamily="34" charset="0"/>
                  </a:rPr>
                  <a:t>White Noise Feature</a:t>
                </a:r>
              </a:p>
            </p:txBody>
          </p:sp>
          <p:grpSp>
            <p:nvGrpSpPr>
              <p:cNvPr id="61" name="Group 60">
                <a:extLst>
                  <a:ext uri="{FF2B5EF4-FFF2-40B4-BE49-F238E27FC236}">
                    <a16:creationId xmlns:a16="http://schemas.microsoft.com/office/drawing/2014/main" id="{A180C2B6-2F58-4CE6-8A87-A8F696442FE4}"/>
                  </a:ext>
                </a:extLst>
              </p:cNvPr>
              <p:cNvGrpSpPr/>
              <p:nvPr/>
            </p:nvGrpSpPr>
            <p:grpSpPr>
              <a:xfrm>
                <a:off x="10846486" y="3435566"/>
                <a:ext cx="659685" cy="659685"/>
                <a:chOff x="6056122" y="4527138"/>
                <a:chExt cx="659685" cy="659685"/>
              </a:xfrm>
            </p:grpSpPr>
            <p:sp>
              <p:nvSpPr>
                <p:cNvPr id="62" name="Oval 61">
                  <a:extLst>
                    <a:ext uri="{FF2B5EF4-FFF2-40B4-BE49-F238E27FC236}">
                      <a16:creationId xmlns:a16="http://schemas.microsoft.com/office/drawing/2014/main" id="{1C164B08-0400-4F98-8EAE-B64D020FC9DF}"/>
                    </a:ext>
                  </a:extLst>
                </p:cNvPr>
                <p:cNvSpPr/>
                <p:nvPr/>
              </p:nvSpPr>
              <p:spPr>
                <a:xfrm>
                  <a:off x="6056122" y="4527138"/>
                  <a:ext cx="659685" cy="659685"/>
                </a:xfrm>
                <a:prstGeom prst="ellipse">
                  <a:avLst/>
                </a:prstGeom>
                <a:solidFill>
                  <a:srgbClr val="6C9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Picture 62">
                  <a:extLst>
                    <a:ext uri="{FF2B5EF4-FFF2-40B4-BE49-F238E27FC236}">
                      <a16:creationId xmlns:a16="http://schemas.microsoft.com/office/drawing/2014/main" id="{6B0FFD93-12AD-45AD-A949-F9C71C773505}"/>
                    </a:ext>
                  </a:extLst>
                </p:cNvPr>
                <p:cNvPicPr>
                  <a:picLocks noChangeAspect="1"/>
                </p:cNvPicPr>
                <p:nvPr/>
              </p:nvPicPr>
              <p:blipFill>
                <a:blip r:embed="rId4"/>
                <a:stretch>
                  <a:fillRect/>
                </a:stretch>
              </p:blipFill>
              <p:spPr>
                <a:xfrm>
                  <a:off x="6212191" y="4719723"/>
                  <a:ext cx="372653" cy="288767"/>
                </a:xfrm>
                <a:prstGeom prst="rect">
                  <a:avLst/>
                </a:prstGeom>
              </p:spPr>
            </p:pic>
          </p:grpSp>
        </p:grpSp>
        <p:grpSp>
          <p:nvGrpSpPr>
            <p:cNvPr id="20" name="Group 19">
              <a:extLst>
                <a:ext uri="{FF2B5EF4-FFF2-40B4-BE49-F238E27FC236}">
                  <a16:creationId xmlns:a16="http://schemas.microsoft.com/office/drawing/2014/main" id="{5046CD5B-8869-4A75-9F7C-320246CC9E2B}"/>
                </a:ext>
              </a:extLst>
            </p:cNvPr>
            <p:cNvGrpSpPr/>
            <p:nvPr/>
          </p:nvGrpSpPr>
          <p:grpSpPr>
            <a:xfrm>
              <a:off x="8905888" y="2556030"/>
              <a:ext cx="6439307" cy="3859911"/>
              <a:chOff x="8905888" y="2556030"/>
              <a:chExt cx="6439307" cy="3859911"/>
            </a:xfrm>
          </p:grpSpPr>
          <p:cxnSp>
            <p:nvCxnSpPr>
              <p:cNvPr id="38" name="Straight Arrow Connector 37">
                <a:extLst>
                  <a:ext uri="{FF2B5EF4-FFF2-40B4-BE49-F238E27FC236}">
                    <a16:creationId xmlns:a16="http://schemas.microsoft.com/office/drawing/2014/main" id="{AC12BB9D-E3E5-4516-B328-F64FE383759C}"/>
                  </a:ext>
                </a:extLst>
              </p:cNvPr>
              <p:cNvCxnSpPr>
                <a:stCxn id="60" idx="2"/>
                <a:endCxn id="22" idx="0"/>
              </p:cNvCxnSpPr>
              <p:nvPr/>
            </p:nvCxnSpPr>
            <p:spPr>
              <a:xfrm>
                <a:off x="9778570" y="4742013"/>
                <a:ext cx="0" cy="674230"/>
              </a:xfrm>
              <a:prstGeom prst="straightConnector1">
                <a:avLst/>
              </a:prstGeom>
              <a:ln w="38100">
                <a:solidFill>
                  <a:srgbClr val="03958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1C534B23-DF88-4A53-860E-A02BBC881131}"/>
                  </a:ext>
                </a:extLst>
              </p:cNvPr>
              <p:cNvCxnSpPr/>
              <p:nvPr/>
            </p:nvCxnSpPr>
            <p:spPr>
              <a:xfrm>
                <a:off x="13563219" y="4757064"/>
                <a:ext cx="0" cy="659185"/>
              </a:xfrm>
              <a:prstGeom prst="straightConnector1">
                <a:avLst/>
              </a:prstGeom>
              <a:ln w="38100">
                <a:solidFill>
                  <a:srgbClr val="039581"/>
                </a:solidFill>
                <a:tailEnd type="triangle"/>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14B8D3FE-FCD8-4772-8841-8834473BC35B}"/>
                  </a:ext>
                </a:extLst>
              </p:cNvPr>
              <p:cNvGrpSpPr/>
              <p:nvPr/>
            </p:nvGrpSpPr>
            <p:grpSpPr>
              <a:xfrm>
                <a:off x="9305107" y="3069567"/>
                <a:ext cx="946662" cy="674230"/>
                <a:chOff x="9305107" y="3069567"/>
                <a:chExt cx="946662" cy="674230"/>
              </a:xfrm>
            </p:grpSpPr>
            <p:cxnSp>
              <p:nvCxnSpPr>
                <p:cNvPr id="57" name="Straight Arrow Connector 56">
                  <a:extLst>
                    <a:ext uri="{FF2B5EF4-FFF2-40B4-BE49-F238E27FC236}">
                      <a16:creationId xmlns:a16="http://schemas.microsoft.com/office/drawing/2014/main" id="{98AEC8F1-F201-4628-BA33-DAD1C3FA69AE}"/>
                    </a:ext>
                  </a:extLst>
                </p:cNvPr>
                <p:cNvCxnSpPr/>
                <p:nvPr/>
              </p:nvCxnSpPr>
              <p:spPr>
                <a:xfrm>
                  <a:off x="9778438" y="3069567"/>
                  <a:ext cx="0" cy="674230"/>
                </a:xfrm>
                <a:prstGeom prst="straightConnector1">
                  <a:avLst/>
                </a:prstGeom>
                <a:ln w="38100">
                  <a:solidFill>
                    <a:srgbClr val="03958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BC5821C-D4EB-4E04-B0F4-3C270ABB037F}"/>
                    </a:ext>
                  </a:extLst>
                </p:cNvPr>
                <p:cNvCxnSpPr/>
                <p:nvPr/>
              </p:nvCxnSpPr>
              <p:spPr>
                <a:xfrm>
                  <a:off x="9305107" y="3069567"/>
                  <a:ext cx="0" cy="674230"/>
                </a:xfrm>
                <a:prstGeom prst="straightConnector1">
                  <a:avLst/>
                </a:prstGeom>
                <a:ln w="38100">
                  <a:solidFill>
                    <a:srgbClr val="03958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56048BA-1F3E-4929-892E-96BE02922F10}"/>
                    </a:ext>
                  </a:extLst>
                </p:cNvPr>
                <p:cNvCxnSpPr/>
                <p:nvPr/>
              </p:nvCxnSpPr>
              <p:spPr>
                <a:xfrm>
                  <a:off x="10251769" y="3069567"/>
                  <a:ext cx="0" cy="674230"/>
                </a:xfrm>
                <a:prstGeom prst="straightConnector1">
                  <a:avLst/>
                </a:prstGeom>
                <a:ln w="38100">
                  <a:solidFill>
                    <a:srgbClr val="03958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B3706F6E-F648-4E43-8C16-9DF6F6D357D4}"/>
                  </a:ext>
                </a:extLst>
              </p:cNvPr>
              <p:cNvGrpSpPr/>
              <p:nvPr/>
            </p:nvGrpSpPr>
            <p:grpSpPr>
              <a:xfrm>
                <a:off x="13062306" y="3069567"/>
                <a:ext cx="946662" cy="674230"/>
                <a:chOff x="13062306" y="3069567"/>
                <a:chExt cx="946662" cy="674230"/>
              </a:xfrm>
            </p:grpSpPr>
            <p:cxnSp>
              <p:nvCxnSpPr>
                <p:cNvPr id="54" name="Straight Arrow Connector 53">
                  <a:extLst>
                    <a:ext uri="{FF2B5EF4-FFF2-40B4-BE49-F238E27FC236}">
                      <a16:creationId xmlns:a16="http://schemas.microsoft.com/office/drawing/2014/main" id="{A27D2F61-4123-4C3D-953D-C1B82611D6DE}"/>
                    </a:ext>
                  </a:extLst>
                </p:cNvPr>
                <p:cNvCxnSpPr/>
                <p:nvPr/>
              </p:nvCxnSpPr>
              <p:spPr>
                <a:xfrm>
                  <a:off x="13535637" y="3069567"/>
                  <a:ext cx="0" cy="674230"/>
                </a:xfrm>
                <a:prstGeom prst="straightConnector1">
                  <a:avLst/>
                </a:prstGeom>
                <a:ln w="38100">
                  <a:solidFill>
                    <a:srgbClr val="03958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17492400-C671-4809-A4B4-F85E7A62ABA7}"/>
                    </a:ext>
                  </a:extLst>
                </p:cNvPr>
                <p:cNvCxnSpPr/>
                <p:nvPr/>
              </p:nvCxnSpPr>
              <p:spPr>
                <a:xfrm>
                  <a:off x="13062306" y="3069567"/>
                  <a:ext cx="0" cy="674230"/>
                </a:xfrm>
                <a:prstGeom prst="straightConnector1">
                  <a:avLst/>
                </a:prstGeom>
                <a:ln w="38100">
                  <a:solidFill>
                    <a:srgbClr val="03958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4630695-EDEA-4710-80F2-BA6799A44F2B}"/>
                    </a:ext>
                  </a:extLst>
                </p:cNvPr>
                <p:cNvCxnSpPr/>
                <p:nvPr/>
              </p:nvCxnSpPr>
              <p:spPr>
                <a:xfrm>
                  <a:off x="14008968" y="3069567"/>
                  <a:ext cx="0" cy="674230"/>
                </a:xfrm>
                <a:prstGeom prst="straightConnector1">
                  <a:avLst/>
                </a:prstGeom>
                <a:ln w="38100">
                  <a:solidFill>
                    <a:srgbClr val="039581"/>
                  </a:solidFill>
                  <a:tailEnd type="triangle"/>
                </a:ln>
              </p:spPr>
              <p:style>
                <a:lnRef idx="1">
                  <a:schemeClr val="accent1"/>
                </a:lnRef>
                <a:fillRef idx="0">
                  <a:schemeClr val="accent1"/>
                </a:fillRef>
                <a:effectRef idx="0">
                  <a:schemeClr val="accent1"/>
                </a:effectRef>
                <a:fontRef idx="minor">
                  <a:schemeClr val="tx1"/>
                </a:fontRef>
              </p:style>
            </p:cxnSp>
          </p:grpSp>
          <p:sp>
            <p:nvSpPr>
              <p:cNvPr id="42" name="Rounded Rectangle 55">
                <a:extLst>
                  <a:ext uri="{FF2B5EF4-FFF2-40B4-BE49-F238E27FC236}">
                    <a16:creationId xmlns:a16="http://schemas.microsoft.com/office/drawing/2014/main" id="{B2181015-0147-4D95-8DA6-71AAADC5D107}"/>
                  </a:ext>
                </a:extLst>
              </p:cNvPr>
              <p:cNvSpPr/>
              <p:nvPr/>
            </p:nvSpPr>
            <p:spPr>
              <a:xfrm>
                <a:off x="8905888" y="2556030"/>
                <a:ext cx="1745672" cy="545141"/>
              </a:xfrm>
              <a:prstGeom prst="roundRect">
                <a:avLst/>
              </a:prstGeom>
              <a:solidFill>
                <a:srgbClr val="F27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Open Sans" panose="020B0606030504020204" pitchFamily="34" charset="0"/>
                    <a:ea typeface="Open Sans" panose="020B0606030504020204" pitchFamily="34" charset="0"/>
                    <a:cs typeface="Open Sans" panose="020B0606030504020204" pitchFamily="34" charset="0"/>
                  </a:rPr>
                  <a:t>Data</a:t>
                </a:r>
              </a:p>
            </p:txBody>
          </p:sp>
          <p:sp>
            <p:nvSpPr>
              <p:cNvPr id="43" name="Rounded Rectangle 13">
                <a:extLst>
                  <a:ext uri="{FF2B5EF4-FFF2-40B4-BE49-F238E27FC236}">
                    <a16:creationId xmlns:a16="http://schemas.microsoft.com/office/drawing/2014/main" id="{0FD8DA3D-19CE-4A09-8974-B4DC231CA7D4}"/>
                  </a:ext>
                </a:extLst>
              </p:cNvPr>
              <p:cNvSpPr/>
              <p:nvPr/>
            </p:nvSpPr>
            <p:spPr>
              <a:xfrm>
                <a:off x="12663087" y="2556030"/>
                <a:ext cx="1745672" cy="545141"/>
              </a:xfrm>
              <a:prstGeom prst="roundRect">
                <a:avLst/>
              </a:prstGeom>
              <a:solidFill>
                <a:srgbClr val="F27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Open Sans" panose="020B0606030504020204" pitchFamily="34" charset="0"/>
                    <a:ea typeface="Open Sans" panose="020B0606030504020204" pitchFamily="34" charset="0"/>
                    <a:cs typeface="Open Sans" panose="020B0606030504020204" pitchFamily="34" charset="0"/>
                  </a:rPr>
                  <a:t>Data</a:t>
                </a:r>
              </a:p>
            </p:txBody>
          </p:sp>
          <p:grpSp>
            <p:nvGrpSpPr>
              <p:cNvPr id="44" name="Group 43">
                <a:extLst>
                  <a:ext uri="{FF2B5EF4-FFF2-40B4-BE49-F238E27FC236}">
                    <a16:creationId xmlns:a16="http://schemas.microsoft.com/office/drawing/2014/main" id="{DF3975C1-F2FB-4309-A1B8-29421A6E20FB}"/>
                  </a:ext>
                </a:extLst>
              </p:cNvPr>
              <p:cNvGrpSpPr/>
              <p:nvPr/>
            </p:nvGrpSpPr>
            <p:grpSpPr>
              <a:xfrm>
                <a:off x="12091820" y="3435566"/>
                <a:ext cx="3253375" cy="1321498"/>
                <a:chOff x="12091820" y="3435566"/>
                <a:chExt cx="3253375" cy="1321498"/>
              </a:xfrm>
            </p:grpSpPr>
            <p:sp>
              <p:nvSpPr>
                <p:cNvPr id="50" name="Rounded Rectangle 86">
                  <a:extLst>
                    <a:ext uri="{FF2B5EF4-FFF2-40B4-BE49-F238E27FC236}">
                      <a16:creationId xmlns:a16="http://schemas.microsoft.com/office/drawing/2014/main" id="{3CF0FF29-57A7-47B2-8B0F-8F5E7DC1F696}"/>
                    </a:ext>
                  </a:extLst>
                </p:cNvPr>
                <p:cNvSpPr/>
                <p:nvPr/>
              </p:nvSpPr>
              <p:spPr>
                <a:xfrm>
                  <a:off x="12091820" y="3772417"/>
                  <a:ext cx="2984269" cy="984647"/>
                </a:xfrm>
                <a:prstGeom prst="roundRect">
                  <a:avLst/>
                </a:prstGeom>
                <a:solidFill>
                  <a:srgbClr val="29AA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Open Sans" panose="020B0606030504020204" pitchFamily="34" charset="0"/>
                      <a:ea typeface="Open Sans" panose="020B0606030504020204" pitchFamily="34" charset="0"/>
                      <a:cs typeface="Open Sans" panose="020B0606030504020204" pitchFamily="34" charset="0"/>
                    </a:rPr>
                    <a:t>White Noise Feature</a:t>
                  </a:r>
                </a:p>
              </p:txBody>
            </p:sp>
            <p:grpSp>
              <p:nvGrpSpPr>
                <p:cNvPr id="51" name="Group 50">
                  <a:extLst>
                    <a:ext uri="{FF2B5EF4-FFF2-40B4-BE49-F238E27FC236}">
                      <a16:creationId xmlns:a16="http://schemas.microsoft.com/office/drawing/2014/main" id="{C67B823B-66D6-413C-9B28-2A7018B7A511}"/>
                    </a:ext>
                  </a:extLst>
                </p:cNvPr>
                <p:cNvGrpSpPr/>
                <p:nvPr/>
              </p:nvGrpSpPr>
              <p:grpSpPr>
                <a:xfrm>
                  <a:off x="14685510" y="3435566"/>
                  <a:ext cx="659685" cy="659685"/>
                  <a:chOff x="6250674" y="2186489"/>
                  <a:chExt cx="659685" cy="659685"/>
                </a:xfrm>
              </p:grpSpPr>
              <p:sp>
                <p:nvSpPr>
                  <p:cNvPr id="52" name="Oval 51">
                    <a:extLst>
                      <a:ext uri="{FF2B5EF4-FFF2-40B4-BE49-F238E27FC236}">
                        <a16:creationId xmlns:a16="http://schemas.microsoft.com/office/drawing/2014/main" id="{2C18FF59-4330-4C47-88F6-7A38D182A831}"/>
                      </a:ext>
                    </a:extLst>
                  </p:cNvPr>
                  <p:cNvSpPr/>
                  <p:nvPr/>
                </p:nvSpPr>
                <p:spPr>
                  <a:xfrm>
                    <a:off x="6250674" y="2186489"/>
                    <a:ext cx="659685" cy="659685"/>
                  </a:xfrm>
                  <a:prstGeom prst="ellipse">
                    <a:avLst/>
                  </a:prstGeom>
                  <a:solidFill>
                    <a:srgbClr val="F05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3" name="Picture 52">
                    <a:extLst>
                      <a:ext uri="{FF2B5EF4-FFF2-40B4-BE49-F238E27FC236}">
                        <a16:creationId xmlns:a16="http://schemas.microsoft.com/office/drawing/2014/main" id="{D233DD7E-E8AA-42D4-A3C2-7DF08DB45D0B}"/>
                      </a:ext>
                    </a:extLst>
                  </p:cNvPr>
                  <p:cNvPicPr>
                    <a:picLocks noChangeAspect="1"/>
                  </p:cNvPicPr>
                  <p:nvPr/>
                </p:nvPicPr>
                <p:blipFill>
                  <a:blip r:embed="rId5"/>
                  <a:stretch>
                    <a:fillRect/>
                  </a:stretch>
                </p:blipFill>
                <p:spPr>
                  <a:xfrm>
                    <a:off x="6437952" y="2371497"/>
                    <a:ext cx="285127" cy="284646"/>
                  </a:xfrm>
                  <a:prstGeom prst="rect">
                    <a:avLst/>
                  </a:prstGeom>
                </p:spPr>
              </p:pic>
            </p:grpSp>
          </p:grpSp>
          <p:grpSp>
            <p:nvGrpSpPr>
              <p:cNvPr id="45" name="Group 44">
                <a:extLst>
                  <a:ext uri="{FF2B5EF4-FFF2-40B4-BE49-F238E27FC236}">
                    <a16:creationId xmlns:a16="http://schemas.microsoft.com/office/drawing/2014/main" id="{8459E044-C95E-4651-B985-4B3CD8DF0309}"/>
                  </a:ext>
                </a:extLst>
              </p:cNvPr>
              <p:cNvGrpSpPr/>
              <p:nvPr/>
            </p:nvGrpSpPr>
            <p:grpSpPr>
              <a:xfrm>
                <a:off x="12091820" y="5116714"/>
                <a:ext cx="3253375" cy="1299227"/>
                <a:chOff x="12091820" y="5116714"/>
                <a:chExt cx="3253375" cy="1299227"/>
              </a:xfrm>
            </p:grpSpPr>
            <p:sp>
              <p:nvSpPr>
                <p:cNvPr id="46" name="Rounded Rectangle 91">
                  <a:extLst>
                    <a:ext uri="{FF2B5EF4-FFF2-40B4-BE49-F238E27FC236}">
                      <a16:creationId xmlns:a16="http://schemas.microsoft.com/office/drawing/2014/main" id="{F09CFDE6-D8EF-4DB1-A458-1E747F647EAC}"/>
                    </a:ext>
                  </a:extLst>
                </p:cNvPr>
                <p:cNvSpPr/>
                <p:nvPr/>
              </p:nvSpPr>
              <p:spPr>
                <a:xfrm>
                  <a:off x="12091820" y="5431294"/>
                  <a:ext cx="2984269" cy="984647"/>
                </a:xfrm>
                <a:prstGeom prst="roundRect">
                  <a:avLst/>
                </a:prstGeom>
                <a:solidFill>
                  <a:srgbClr val="E9BB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Open Sans" panose="020B0606030504020204" pitchFamily="34" charset="0"/>
                      <a:ea typeface="Open Sans" panose="020B0606030504020204" pitchFamily="34" charset="0"/>
                      <a:cs typeface="Open Sans" panose="020B0606030504020204" pitchFamily="34" charset="0"/>
                    </a:rPr>
                    <a:t>Time Series Analysis</a:t>
                  </a:r>
                </a:p>
              </p:txBody>
            </p:sp>
            <p:grpSp>
              <p:nvGrpSpPr>
                <p:cNvPr id="47" name="Group 46">
                  <a:extLst>
                    <a:ext uri="{FF2B5EF4-FFF2-40B4-BE49-F238E27FC236}">
                      <a16:creationId xmlns:a16="http://schemas.microsoft.com/office/drawing/2014/main" id="{DD9E8F1D-EF94-4174-BAAB-790A7E7F5A73}"/>
                    </a:ext>
                  </a:extLst>
                </p:cNvPr>
                <p:cNvGrpSpPr/>
                <p:nvPr/>
              </p:nvGrpSpPr>
              <p:grpSpPr>
                <a:xfrm>
                  <a:off x="14685510" y="5116714"/>
                  <a:ext cx="659685" cy="659685"/>
                  <a:chOff x="6056122" y="4527138"/>
                  <a:chExt cx="659685" cy="659685"/>
                </a:xfrm>
              </p:grpSpPr>
              <p:sp>
                <p:nvSpPr>
                  <p:cNvPr id="48" name="Oval 47">
                    <a:extLst>
                      <a:ext uri="{FF2B5EF4-FFF2-40B4-BE49-F238E27FC236}">
                        <a16:creationId xmlns:a16="http://schemas.microsoft.com/office/drawing/2014/main" id="{CCEB58EA-C586-43BC-881A-E0B1B125048A}"/>
                      </a:ext>
                    </a:extLst>
                  </p:cNvPr>
                  <p:cNvSpPr/>
                  <p:nvPr/>
                </p:nvSpPr>
                <p:spPr>
                  <a:xfrm>
                    <a:off x="6056122" y="4527138"/>
                    <a:ext cx="659685" cy="659685"/>
                  </a:xfrm>
                  <a:prstGeom prst="ellipse">
                    <a:avLst/>
                  </a:prstGeom>
                  <a:solidFill>
                    <a:srgbClr val="6C9A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9" name="Picture 48">
                    <a:extLst>
                      <a:ext uri="{FF2B5EF4-FFF2-40B4-BE49-F238E27FC236}">
                        <a16:creationId xmlns:a16="http://schemas.microsoft.com/office/drawing/2014/main" id="{D94E42E0-2F98-4730-991F-A85C80C13B72}"/>
                      </a:ext>
                    </a:extLst>
                  </p:cNvPr>
                  <p:cNvPicPr>
                    <a:picLocks noChangeAspect="1"/>
                  </p:cNvPicPr>
                  <p:nvPr/>
                </p:nvPicPr>
                <p:blipFill>
                  <a:blip r:embed="rId4"/>
                  <a:stretch>
                    <a:fillRect/>
                  </a:stretch>
                </p:blipFill>
                <p:spPr>
                  <a:xfrm>
                    <a:off x="6212191" y="4719723"/>
                    <a:ext cx="372653" cy="288767"/>
                  </a:xfrm>
                  <a:prstGeom prst="rect">
                    <a:avLst/>
                  </a:prstGeom>
                </p:spPr>
              </p:pic>
            </p:grpSp>
          </p:grpSp>
        </p:grpSp>
        <p:grpSp>
          <p:nvGrpSpPr>
            <p:cNvPr id="21" name="Group 20">
              <a:extLst>
                <a:ext uri="{FF2B5EF4-FFF2-40B4-BE49-F238E27FC236}">
                  <a16:creationId xmlns:a16="http://schemas.microsoft.com/office/drawing/2014/main" id="{E6AFCD6B-05C7-4F60-AA88-3C8BE1F5ADB2}"/>
                </a:ext>
              </a:extLst>
            </p:cNvPr>
            <p:cNvGrpSpPr/>
            <p:nvPr/>
          </p:nvGrpSpPr>
          <p:grpSpPr>
            <a:xfrm>
              <a:off x="8286435" y="5116714"/>
              <a:ext cx="3219736" cy="1284176"/>
              <a:chOff x="8286435" y="5116714"/>
              <a:chExt cx="3219736" cy="1284176"/>
            </a:xfrm>
          </p:grpSpPr>
          <p:sp>
            <p:nvSpPr>
              <p:cNvPr id="22" name="Rounded Rectangle 96">
                <a:extLst>
                  <a:ext uri="{FF2B5EF4-FFF2-40B4-BE49-F238E27FC236}">
                    <a16:creationId xmlns:a16="http://schemas.microsoft.com/office/drawing/2014/main" id="{5E9D02DE-E9EA-43DA-B3D1-13266AA7945B}"/>
                  </a:ext>
                </a:extLst>
              </p:cNvPr>
              <p:cNvSpPr/>
              <p:nvPr/>
            </p:nvSpPr>
            <p:spPr>
              <a:xfrm>
                <a:off x="8286435" y="5416243"/>
                <a:ext cx="2984269" cy="984647"/>
              </a:xfrm>
              <a:prstGeom prst="roundRect">
                <a:avLst/>
              </a:prstGeom>
              <a:solidFill>
                <a:srgbClr val="E9BB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Open Sans" panose="020B0606030504020204" pitchFamily="34" charset="0"/>
                    <a:ea typeface="Open Sans" panose="020B0606030504020204" pitchFamily="34" charset="0"/>
                    <a:cs typeface="Open Sans" panose="020B0606030504020204" pitchFamily="34" charset="0"/>
                  </a:rPr>
                  <a:t>Time Series Analysis</a:t>
                </a:r>
              </a:p>
            </p:txBody>
          </p:sp>
          <p:grpSp>
            <p:nvGrpSpPr>
              <p:cNvPr id="23" name="Group 22">
                <a:extLst>
                  <a:ext uri="{FF2B5EF4-FFF2-40B4-BE49-F238E27FC236}">
                    <a16:creationId xmlns:a16="http://schemas.microsoft.com/office/drawing/2014/main" id="{B045BE74-A000-4A5E-A98C-093DFB02B9B6}"/>
                  </a:ext>
                </a:extLst>
              </p:cNvPr>
              <p:cNvGrpSpPr/>
              <p:nvPr/>
            </p:nvGrpSpPr>
            <p:grpSpPr>
              <a:xfrm>
                <a:off x="10846486" y="5116714"/>
                <a:ext cx="659685" cy="659685"/>
                <a:chOff x="6250674" y="2186489"/>
                <a:chExt cx="659685" cy="659685"/>
              </a:xfrm>
            </p:grpSpPr>
            <p:sp>
              <p:nvSpPr>
                <p:cNvPr id="24" name="Oval 23">
                  <a:extLst>
                    <a:ext uri="{FF2B5EF4-FFF2-40B4-BE49-F238E27FC236}">
                      <a16:creationId xmlns:a16="http://schemas.microsoft.com/office/drawing/2014/main" id="{C911B29E-66A2-4385-8FA1-B13C25165BF7}"/>
                    </a:ext>
                  </a:extLst>
                </p:cNvPr>
                <p:cNvSpPr/>
                <p:nvPr/>
              </p:nvSpPr>
              <p:spPr>
                <a:xfrm>
                  <a:off x="6250674" y="2186489"/>
                  <a:ext cx="659685" cy="659685"/>
                </a:xfrm>
                <a:prstGeom prst="ellipse">
                  <a:avLst/>
                </a:prstGeom>
                <a:solidFill>
                  <a:srgbClr val="F05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84A0B8B7-50AB-4B8A-8EF3-78CB547CC32D}"/>
                    </a:ext>
                  </a:extLst>
                </p:cNvPr>
                <p:cNvPicPr>
                  <a:picLocks noChangeAspect="1"/>
                </p:cNvPicPr>
                <p:nvPr/>
              </p:nvPicPr>
              <p:blipFill>
                <a:blip r:embed="rId5"/>
                <a:stretch>
                  <a:fillRect/>
                </a:stretch>
              </p:blipFill>
              <p:spPr>
                <a:xfrm>
                  <a:off x="6437952" y="2371497"/>
                  <a:ext cx="285127" cy="284646"/>
                </a:xfrm>
                <a:prstGeom prst="rect">
                  <a:avLst/>
                </a:prstGeom>
              </p:spPr>
            </p:pic>
          </p:grpSp>
        </p:grpSp>
      </p:grpSp>
      <p:grpSp>
        <p:nvGrpSpPr>
          <p:cNvPr id="68" name="Group 67">
            <a:extLst>
              <a:ext uri="{FF2B5EF4-FFF2-40B4-BE49-F238E27FC236}">
                <a16:creationId xmlns:a16="http://schemas.microsoft.com/office/drawing/2014/main" id="{4670E36C-EC15-44BA-9439-A38FED9B9855}"/>
              </a:ext>
            </a:extLst>
          </p:cNvPr>
          <p:cNvGrpSpPr/>
          <p:nvPr/>
        </p:nvGrpSpPr>
        <p:grpSpPr>
          <a:xfrm>
            <a:off x="1325450" y="2522729"/>
            <a:ext cx="5301663" cy="3395445"/>
            <a:chOff x="1608696" y="2650513"/>
            <a:chExt cx="5301663" cy="3395445"/>
          </a:xfrm>
        </p:grpSpPr>
        <p:grpSp>
          <p:nvGrpSpPr>
            <p:cNvPr id="69" name="Group 68">
              <a:extLst>
                <a:ext uri="{FF2B5EF4-FFF2-40B4-BE49-F238E27FC236}">
                  <a16:creationId xmlns:a16="http://schemas.microsoft.com/office/drawing/2014/main" id="{BB6AA541-E801-435D-AC90-EE227228D9AA}"/>
                </a:ext>
              </a:extLst>
            </p:cNvPr>
            <p:cNvGrpSpPr/>
            <p:nvPr/>
          </p:nvGrpSpPr>
          <p:grpSpPr>
            <a:xfrm>
              <a:off x="1608696" y="3169160"/>
              <a:ext cx="2876798" cy="2876798"/>
              <a:chOff x="1608696" y="2705136"/>
              <a:chExt cx="2876798" cy="2876798"/>
            </a:xfrm>
          </p:grpSpPr>
          <p:grpSp>
            <p:nvGrpSpPr>
              <p:cNvPr id="75" name="Group 74">
                <a:extLst>
                  <a:ext uri="{FF2B5EF4-FFF2-40B4-BE49-F238E27FC236}">
                    <a16:creationId xmlns:a16="http://schemas.microsoft.com/office/drawing/2014/main" id="{2B498F58-05A4-44E3-B32B-ABFA18751EFF}"/>
                  </a:ext>
                </a:extLst>
              </p:cNvPr>
              <p:cNvGrpSpPr/>
              <p:nvPr/>
            </p:nvGrpSpPr>
            <p:grpSpPr>
              <a:xfrm>
                <a:off x="1608696" y="2705136"/>
                <a:ext cx="2876798" cy="2876798"/>
                <a:chOff x="2129270" y="2705136"/>
                <a:chExt cx="2876798" cy="2876798"/>
              </a:xfrm>
            </p:grpSpPr>
            <p:cxnSp>
              <p:nvCxnSpPr>
                <p:cNvPr id="90" name="Straight Arrow Connector 89">
                  <a:extLst>
                    <a:ext uri="{FF2B5EF4-FFF2-40B4-BE49-F238E27FC236}">
                      <a16:creationId xmlns:a16="http://schemas.microsoft.com/office/drawing/2014/main" id="{8FCB4FD8-0880-42FA-A5A2-44ED36AA66E2}"/>
                    </a:ext>
                  </a:extLst>
                </p:cNvPr>
                <p:cNvCxnSpPr/>
                <p:nvPr/>
              </p:nvCxnSpPr>
              <p:spPr>
                <a:xfrm flipV="1">
                  <a:off x="2170214" y="2705136"/>
                  <a:ext cx="0" cy="2876798"/>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61321F02-8040-4445-BC94-1E0435146346}"/>
                    </a:ext>
                  </a:extLst>
                </p:cNvPr>
                <p:cNvCxnSpPr/>
                <p:nvPr/>
              </p:nvCxnSpPr>
              <p:spPr>
                <a:xfrm rot="5400000" flipV="1">
                  <a:off x="3567669" y="4143535"/>
                  <a:ext cx="0" cy="2876798"/>
                </a:xfrm>
                <a:prstGeom prst="straightConnector1">
                  <a:avLst/>
                </a:prstGeom>
                <a:ln w="7620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6" name="Straight Connector 75">
                <a:extLst>
                  <a:ext uri="{FF2B5EF4-FFF2-40B4-BE49-F238E27FC236}">
                    <a16:creationId xmlns:a16="http://schemas.microsoft.com/office/drawing/2014/main" id="{EDC64548-8CE4-4E86-9E37-B8449FFF9C5A}"/>
                  </a:ext>
                </a:extLst>
              </p:cNvPr>
              <p:cNvCxnSpPr/>
              <p:nvPr/>
            </p:nvCxnSpPr>
            <p:spPr>
              <a:xfrm>
                <a:off x="2998420" y="2896251"/>
                <a:ext cx="0" cy="264707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D98E27C-42F8-4F24-A2D0-F3EF359A03D9}"/>
                  </a:ext>
                </a:extLst>
              </p:cNvPr>
              <p:cNvCxnSpPr/>
              <p:nvPr/>
            </p:nvCxnSpPr>
            <p:spPr>
              <a:xfrm rot="16200000" flipH="1">
                <a:off x="2998420" y="2896251"/>
                <a:ext cx="0" cy="264707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8" name="Oval 77">
                <a:extLst>
                  <a:ext uri="{FF2B5EF4-FFF2-40B4-BE49-F238E27FC236}">
                    <a16:creationId xmlns:a16="http://schemas.microsoft.com/office/drawing/2014/main" id="{80EB3328-DEBE-4494-9170-C33949104DED}"/>
                  </a:ext>
                </a:extLst>
              </p:cNvPr>
              <p:cNvSpPr/>
              <p:nvPr/>
            </p:nvSpPr>
            <p:spPr>
              <a:xfrm>
                <a:off x="2852382" y="3772417"/>
                <a:ext cx="241121" cy="241121"/>
              </a:xfrm>
              <a:prstGeom prst="ellipse">
                <a:avLst/>
              </a:prstGeom>
              <a:solidFill>
                <a:srgbClr val="F27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52F2B198-72F8-4B4A-AAB3-B179B3C1A6ED}"/>
                  </a:ext>
                </a:extLst>
              </p:cNvPr>
              <p:cNvSpPr/>
              <p:nvPr/>
            </p:nvSpPr>
            <p:spPr>
              <a:xfrm>
                <a:off x="3141776" y="4095997"/>
                <a:ext cx="241121" cy="241121"/>
              </a:xfrm>
              <a:prstGeom prst="ellipse">
                <a:avLst/>
              </a:prstGeom>
              <a:solidFill>
                <a:srgbClr val="F27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B3570FD7-E932-4BB3-AA4F-7D7B9B75715A}"/>
                  </a:ext>
                </a:extLst>
              </p:cNvPr>
              <p:cNvSpPr/>
              <p:nvPr/>
            </p:nvSpPr>
            <p:spPr>
              <a:xfrm>
                <a:off x="3263863" y="3732599"/>
                <a:ext cx="241121" cy="241121"/>
              </a:xfrm>
              <a:prstGeom prst="ellipse">
                <a:avLst/>
              </a:prstGeom>
              <a:solidFill>
                <a:srgbClr val="F27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871E7A23-6ECA-49FF-B8B4-C9151F6D421E}"/>
                  </a:ext>
                </a:extLst>
              </p:cNvPr>
              <p:cNvSpPr/>
              <p:nvPr/>
            </p:nvSpPr>
            <p:spPr>
              <a:xfrm>
                <a:off x="3648339" y="3871487"/>
                <a:ext cx="241121" cy="241121"/>
              </a:xfrm>
              <a:prstGeom prst="ellipse">
                <a:avLst/>
              </a:prstGeom>
              <a:solidFill>
                <a:srgbClr val="F27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B4A3882B-47E9-45E4-9CC0-DE0C61765931}"/>
                  </a:ext>
                </a:extLst>
              </p:cNvPr>
              <p:cNvSpPr/>
              <p:nvPr/>
            </p:nvSpPr>
            <p:spPr>
              <a:xfrm>
                <a:off x="3648345" y="3406682"/>
                <a:ext cx="241121" cy="241121"/>
              </a:xfrm>
              <a:prstGeom prst="ellipse">
                <a:avLst/>
              </a:prstGeom>
              <a:solidFill>
                <a:srgbClr val="F27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C7E1910A-424C-4801-84D1-33F4073E0BD4}"/>
                  </a:ext>
                </a:extLst>
              </p:cNvPr>
              <p:cNvSpPr/>
              <p:nvPr/>
            </p:nvSpPr>
            <p:spPr>
              <a:xfrm>
                <a:off x="3077452" y="3392949"/>
                <a:ext cx="241121" cy="241121"/>
              </a:xfrm>
              <a:prstGeom prst="ellipse">
                <a:avLst/>
              </a:prstGeom>
              <a:solidFill>
                <a:srgbClr val="F27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Oval 83">
                <a:extLst>
                  <a:ext uri="{FF2B5EF4-FFF2-40B4-BE49-F238E27FC236}">
                    <a16:creationId xmlns:a16="http://schemas.microsoft.com/office/drawing/2014/main" id="{C648C8A3-BD79-4DEB-A256-29F48CAE82C2}"/>
                  </a:ext>
                </a:extLst>
              </p:cNvPr>
              <p:cNvSpPr/>
              <p:nvPr/>
            </p:nvSpPr>
            <p:spPr>
              <a:xfrm>
                <a:off x="3235595" y="4665863"/>
                <a:ext cx="241121" cy="241121"/>
              </a:xfrm>
              <a:prstGeom prst="ellipse">
                <a:avLst/>
              </a:prstGeom>
              <a:solidFill>
                <a:srgbClr val="F27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4B4383E8-4B30-46F5-BC45-37617A4C5576}"/>
                  </a:ext>
                </a:extLst>
              </p:cNvPr>
              <p:cNvSpPr/>
              <p:nvPr/>
            </p:nvSpPr>
            <p:spPr>
              <a:xfrm>
                <a:off x="2473948" y="4456285"/>
                <a:ext cx="241121" cy="241121"/>
              </a:xfrm>
              <a:prstGeom prst="ellipse">
                <a:avLst/>
              </a:prstGeom>
              <a:solidFill>
                <a:srgbClr val="F27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25E3FB4A-88AE-4122-9615-080B32DB3336}"/>
                  </a:ext>
                </a:extLst>
              </p:cNvPr>
              <p:cNvSpPr/>
              <p:nvPr/>
            </p:nvSpPr>
            <p:spPr>
              <a:xfrm>
                <a:off x="2342230" y="4736421"/>
                <a:ext cx="241121" cy="241121"/>
              </a:xfrm>
              <a:prstGeom prst="ellipse">
                <a:avLst/>
              </a:prstGeom>
              <a:solidFill>
                <a:srgbClr val="F27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60DA8B52-078C-4421-A943-178C5E5B1716}"/>
                  </a:ext>
                </a:extLst>
              </p:cNvPr>
              <p:cNvSpPr/>
              <p:nvPr/>
            </p:nvSpPr>
            <p:spPr>
              <a:xfrm>
                <a:off x="2041829" y="4642860"/>
                <a:ext cx="241121" cy="241121"/>
              </a:xfrm>
              <a:prstGeom prst="ellipse">
                <a:avLst/>
              </a:prstGeom>
              <a:solidFill>
                <a:srgbClr val="F27F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044E6421-5ABE-4BDA-9B03-59C35FE778EE}"/>
                  </a:ext>
                </a:extLst>
              </p:cNvPr>
              <p:cNvSpPr txBox="1"/>
              <p:nvPr/>
            </p:nvSpPr>
            <p:spPr>
              <a:xfrm>
                <a:off x="3835770" y="5064661"/>
                <a:ext cx="394660" cy="470450"/>
              </a:xfrm>
              <a:prstGeom prst="rect">
                <a:avLst/>
              </a:prstGeom>
              <a:noFill/>
            </p:spPr>
            <p:txBody>
              <a:bodyPr wrap="none" rtlCol="0">
                <a:spAutoFit/>
              </a:bodyPr>
              <a:lstStyle/>
              <a:p>
                <a:r>
                  <a:rPr lang="en-US" b="1" dirty="0">
                    <a:solidFill>
                      <a:srgbClr val="404040"/>
                    </a:solidFill>
                    <a:latin typeface="Open Sans Extrabold" panose="020B0906030804020204" pitchFamily="34" charset="0"/>
                    <a:ea typeface="Open Sans Extrabold" panose="020B0906030804020204" pitchFamily="34" charset="0"/>
                    <a:cs typeface="Open Sans Extrabold" panose="020B0906030804020204" pitchFamily="34" charset="0"/>
                  </a:rPr>
                  <a:t>Y</a:t>
                </a:r>
              </a:p>
            </p:txBody>
          </p:sp>
          <p:sp>
            <p:nvSpPr>
              <p:cNvPr id="89" name="TextBox 88">
                <a:extLst>
                  <a:ext uri="{FF2B5EF4-FFF2-40B4-BE49-F238E27FC236}">
                    <a16:creationId xmlns:a16="http://schemas.microsoft.com/office/drawing/2014/main" id="{74524298-6D53-425E-977A-4293E30F6C84}"/>
                  </a:ext>
                </a:extLst>
              </p:cNvPr>
              <p:cNvSpPr txBox="1"/>
              <p:nvPr/>
            </p:nvSpPr>
            <p:spPr>
              <a:xfrm>
                <a:off x="1734536" y="2844586"/>
                <a:ext cx="412292" cy="470450"/>
              </a:xfrm>
              <a:prstGeom prst="rect">
                <a:avLst/>
              </a:prstGeom>
              <a:noFill/>
            </p:spPr>
            <p:txBody>
              <a:bodyPr wrap="none" rtlCol="0">
                <a:spAutoFit/>
              </a:bodyPr>
              <a:lstStyle/>
              <a:p>
                <a:r>
                  <a:rPr lang="en-US" b="1" dirty="0">
                    <a:solidFill>
                      <a:srgbClr val="404040"/>
                    </a:solidFill>
                    <a:latin typeface="Open Sans Extrabold" panose="020B0906030804020204" pitchFamily="34" charset="0"/>
                    <a:ea typeface="Open Sans Extrabold" panose="020B0906030804020204" pitchFamily="34" charset="0"/>
                    <a:cs typeface="Open Sans Extrabold" panose="020B0906030804020204" pitchFamily="34" charset="0"/>
                  </a:rPr>
                  <a:t>X</a:t>
                </a:r>
              </a:p>
            </p:txBody>
          </p:sp>
        </p:grpSp>
        <p:grpSp>
          <p:nvGrpSpPr>
            <p:cNvPr id="70" name="Group 69">
              <a:extLst>
                <a:ext uri="{FF2B5EF4-FFF2-40B4-BE49-F238E27FC236}">
                  <a16:creationId xmlns:a16="http://schemas.microsoft.com/office/drawing/2014/main" id="{6E95608D-DBB8-4EFE-B576-7D031821F0C0}"/>
                </a:ext>
              </a:extLst>
            </p:cNvPr>
            <p:cNvGrpSpPr/>
            <p:nvPr/>
          </p:nvGrpSpPr>
          <p:grpSpPr>
            <a:xfrm>
              <a:off x="4077303" y="2650513"/>
              <a:ext cx="2833056" cy="1121790"/>
              <a:chOff x="4077303" y="2650513"/>
              <a:chExt cx="2833056" cy="1121790"/>
            </a:xfrm>
          </p:grpSpPr>
          <p:sp>
            <p:nvSpPr>
              <p:cNvPr id="71" name="Rounded Rectangle 75">
                <a:extLst>
                  <a:ext uri="{FF2B5EF4-FFF2-40B4-BE49-F238E27FC236}">
                    <a16:creationId xmlns:a16="http://schemas.microsoft.com/office/drawing/2014/main" id="{E81EFBCE-D194-455B-BCF8-B66C780E1A12}"/>
                  </a:ext>
                </a:extLst>
              </p:cNvPr>
              <p:cNvSpPr/>
              <p:nvPr/>
            </p:nvSpPr>
            <p:spPr>
              <a:xfrm>
                <a:off x="4077303" y="2990907"/>
                <a:ext cx="2543694" cy="781396"/>
              </a:xfrm>
              <a:prstGeom prst="roundRect">
                <a:avLst/>
              </a:prstGeom>
              <a:solidFill>
                <a:srgbClr val="0395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atin typeface="Open Sans" panose="020B0606030504020204" pitchFamily="34" charset="0"/>
                    <a:ea typeface="Open Sans" panose="020B0606030504020204" pitchFamily="34" charset="0"/>
                    <a:cs typeface="Open Sans" panose="020B0606030504020204" pitchFamily="34" charset="0"/>
                  </a:rPr>
                  <a:t>Forecasting</a:t>
                </a:r>
              </a:p>
            </p:txBody>
          </p:sp>
          <p:grpSp>
            <p:nvGrpSpPr>
              <p:cNvPr id="72" name="Group 71">
                <a:extLst>
                  <a:ext uri="{FF2B5EF4-FFF2-40B4-BE49-F238E27FC236}">
                    <a16:creationId xmlns:a16="http://schemas.microsoft.com/office/drawing/2014/main" id="{BA30AAD6-2B32-49D1-926B-DADC4ECDF26A}"/>
                  </a:ext>
                </a:extLst>
              </p:cNvPr>
              <p:cNvGrpSpPr/>
              <p:nvPr/>
            </p:nvGrpSpPr>
            <p:grpSpPr>
              <a:xfrm>
                <a:off x="6250674" y="2650513"/>
                <a:ext cx="659685" cy="659685"/>
                <a:chOff x="6250674" y="2186489"/>
                <a:chExt cx="659685" cy="659685"/>
              </a:xfrm>
            </p:grpSpPr>
            <p:sp>
              <p:nvSpPr>
                <p:cNvPr id="73" name="Oval 72">
                  <a:extLst>
                    <a:ext uri="{FF2B5EF4-FFF2-40B4-BE49-F238E27FC236}">
                      <a16:creationId xmlns:a16="http://schemas.microsoft.com/office/drawing/2014/main" id="{6AD1089A-C946-4AE8-98EA-14319EA9DE96}"/>
                    </a:ext>
                  </a:extLst>
                </p:cNvPr>
                <p:cNvSpPr/>
                <p:nvPr/>
              </p:nvSpPr>
              <p:spPr>
                <a:xfrm>
                  <a:off x="6250674" y="2186489"/>
                  <a:ext cx="659685" cy="659685"/>
                </a:xfrm>
                <a:prstGeom prst="ellipse">
                  <a:avLst/>
                </a:prstGeom>
                <a:solidFill>
                  <a:srgbClr val="F057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4" name="Picture 73">
                  <a:extLst>
                    <a:ext uri="{FF2B5EF4-FFF2-40B4-BE49-F238E27FC236}">
                      <a16:creationId xmlns:a16="http://schemas.microsoft.com/office/drawing/2014/main" id="{DC68EA75-9EBA-4F54-B504-1D27338EC34C}"/>
                    </a:ext>
                  </a:extLst>
                </p:cNvPr>
                <p:cNvPicPr>
                  <a:picLocks noChangeAspect="1"/>
                </p:cNvPicPr>
                <p:nvPr/>
              </p:nvPicPr>
              <p:blipFill>
                <a:blip r:embed="rId5"/>
                <a:stretch>
                  <a:fillRect/>
                </a:stretch>
              </p:blipFill>
              <p:spPr>
                <a:xfrm>
                  <a:off x="6437952" y="2371497"/>
                  <a:ext cx="285127" cy="284646"/>
                </a:xfrm>
                <a:prstGeom prst="rect">
                  <a:avLst/>
                </a:prstGeom>
              </p:spPr>
            </p:pic>
          </p:grpSp>
        </p:grpSp>
      </p:grpSp>
      <p:grpSp>
        <p:nvGrpSpPr>
          <p:cNvPr id="92" name="Group 91">
            <a:extLst>
              <a:ext uri="{FF2B5EF4-FFF2-40B4-BE49-F238E27FC236}">
                <a16:creationId xmlns:a16="http://schemas.microsoft.com/office/drawing/2014/main" id="{D0DBC706-3451-40A3-A175-CB32CB2871A9}"/>
              </a:ext>
            </a:extLst>
          </p:cNvPr>
          <p:cNvGrpSpPr/>
          <p:nvPr/>
        </p:nvGrpSpPr>
        <p:grpSpPr>
          <a:xfrm>
            <a:off x="1915106" y="7128344"/>
            <a:ext cx="12419369" cy="665045"/>
            <a:chOff x="2253955" y="6898549"/>
            <a:chExt cx="12353811" cy="953029"/>
          </a:xfrm>
        </p:grpSpPr>
        <p:pic>
          <p:nvPicPr>
            <p:cNvPr id="93" name="Picture 3">
              <a:extLst>
                <a:ext uri="{FF2B5EF4-FFF2-40B4-BE49-F238E27FC236}">
                  <a16:creationId xmlns:a16="http://schemas.microsoft.com/office/drawing/2014/main" id="{04E95188-E1B2-4BD4-B6ED-ED627BF5A15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2445" y="6909220"/>
              <a:ext cx="835318" cy="942358"/>
            </a:xfrm>
            <a:prstGeom prst="rect">
              <a:avLst/>
            </a:prstGeom>
            <a:noFill/>
            <a:extLst>
              <a:ext uri="{909E8E84-426E-40DD-AFC4-6F175D3DCCD1}">
                <a14:hiddenFill xmlns:a14="http://schemas.microsoft.com/office/drawing/2010/main">
                  <a:solidFill>
                    <a:srgbClr val="FFFFFF"/>
                  </a:solidFill>
                </a14:hiddenFill>
              </a:ext>
            </a:extLst>
          </p:spPr>
        </p:pic>
        <p:sp>
          <p:nvSpPr>
            <p:cNvPr id="94" name="Rounded Rectangle 33">
              <a:extLst>
                <a:ext uri="{FF2B5EF4-FFF2-40B4-BE49-F238E27FC236}">
                  <a16:creationId xmlns:a16="http://schemas.microsoft.com/office/drawing/2014/main" id="{FE090C8F-36C0-4B22-A26D-AC8DD0F8D395}"/>
                </a:ext>
              </a:extLst>
            </p:cNvPr>
            <p:cNvSpPr/>
            <p:nvPr/>
          </p:nvSpPr>
          <p:spPr>
            <a:xfrm>
              <a:off x="2253955" y="6898549"/>
              <a:ext cx="12226815" cy="953029"/>
            </a:xfrm>
            <a:prstGeom prst="roundRect">
              <a:avLst/>
            </a:prstGeom>
            <a:noFill/>
            <a:ln w="19050">
              <a:solidFill>
                <a:srgbClr val="00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sp>
          <p:nvSpPr>
            <p:cNvPr id="95" name="Rectangle 94">
              <a:extLst>
                <a:ext uri="{FF2B5EF4-FFF2-40B4-BE49-F238E27FC236}">
                  <a16:creationId xmlns:a16="http://schemas.microsoft.com/office/drawing/2014/main" id="{2FE02721-1745-4293-98A1-3A8DD5EE685B}"/>
                </a:ext>
              </a:extLst>
            </p:cNvPr>
            <p:cNvSpPr/>
            <p:nvPr/>
          </p:nvSpPr>
          <p:spPr>
            <a:xfrm>
              <a:off x="3227774" y="7144230"/>
              <a:ext cx="11379992" cy="573369"/>
            </a:xfrm>
            <a:prstGeom prst="rect">
              <a:avLst/>
            </a:prstGeom>
          </p:spPr>
          <p:txBody>
            <a:bodyPr wrap="square">
              <a:spAutoFit/>
            </a:bodyP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Example: Stock prices of companies may vary daily and time series become uncorrelated</a:t>
              </a:r>
            </a:p>
          </p:txBody>
        </p:sp>
      </p:grpSp>
    </p:spTree>
    <p:extLst>
      <p:ext uri="{BB962C8B-B14F-4D97-AF65-F5344CB8AC3E}">
        <p14:creationId xmlns:p14="http://schemas.microsoft.com/office/powerpoint/2010/main" val="3633654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2"/>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dirty="0"/>
              <a:t>Time Series Modeling</a:t>
            </a:r>
            <a:endParaRPr dirty="0"/>
          </a:p>
        </p:txBody>
      </p:sp>
      <p:sp>
        <p:nvSpPr>
          <p:cNvPr id="426" name="Google Shape;426;p22"/>
          <p:cNvSpPr txBox="1">
            <a:spLocks noGrp="1"/>
          </p:cNvSpPr>
          <p:nvPr>
            <p:ph type="body" idx="2"/>
          </p:nvPr>
        </p:nvSpPr>
        <p:spPr>
          <a:xfrm>
            <a:off x="926743" y="2380588"/>
            <a:ext cx="1237895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2800"/>
              <a:buFont typeface="Arial"/>
              <a:buNone/>
            </a:pPr>
            <a:r>
              <a:rPr lang="en-IN" dirty="0"/>
              <a:t>Topic 2: Stationarity</a:t>
            </a:r>
            <a:endParaRPr dirty="0"/>
          </a:p>
        </p:txBody>
      </p:sp>
    </p:spTree>
    <p:extLst>
      <p:ext uri="{BB962C8B-B14F-4D97-AF65-F5344CB8AC3E}">
        <p14:creationId xmlns:p14="http://schemas.microsoft.com/office/powerpoint/2010/main" val="3308640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Stationarity</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41858" y="885621"/>
            <a:ext cx="2385613" cy="253920"/>
          </a:xfrm>
          <a:prstGeom prst="rect">
            <a:avLst/>
          </a:prstGeom>
        </p:spPr>
      </p:pic>
      <p:sp>
        <p:nvSpPr>
          <p:cNvPr id="19" name="Rectangle 18">
            <a:extLst>
              <a:ext uri="{FF2B5EF4-FFF2-40B4-BE49-F238E27FC236}">
                <a16:creationId xmlns:a16="http://schemas.microsoft.com/office/drawing/2014/main" id="{43105CD8-7453-4374-A977-1325A9174DC3}"/>
              </a:ext>
            </a:extLst>
          </p:cNvPr>
          <p:cNvSpPr/>
          <p:nvPr/>
        </p:nvSpPr>
        <p:spPr>
          <a:xfrm>
            <a:off x="1188493" y="1930198"/>
            <a:ext cx="5036955" cy="400110"/>
          </a:xfrm>
          <a:prstGeom prst="rect">
            <a:avLst/>
          </a:prstGeom>
        </p:spPr>
        <p:txBody>
          <a:bodyPr wrap="none">
            <a:spAutoFit/>
          </a:bodyPr>
          <a:lstStyle/>
          <a:p>
            <a:pPr algn="ctr"/>
            <a:r>
              <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Criterion to classify a series as stationary</a:t>
            </a:r>
          </a:p>
        </p:txBody>
      </p:sp>
      <p:grpSp>
        <p:nvGrpSpPr>
          <p:cNvPr id="20" name="Group 19">
            <a:extLst>
              <a:ext uri="{FF2B5EF4-FFF2-40B4-BE49-F238E27FC236}">
                <a16:creationId xmlns:a16="http://schemas.microsoft.com/office/drawing/2014/main" id="{345622AF-FE28-4F8A-8B1F-E6D9AAFEF79D}"/>
              </a:ext>
            </a:extLst>
          </p:cNvPr>
          <p:cNvGrpSpPr/>
          <p:nvPr/>
        </p:nvGrpSpPr>
        <p:grpSpPr>
          <a:xfrm>
            <a:off x="805889" y="2886597"/>
            <a:ext cx="5222324" cy="4204514"/>
            <a:chOff x="5902035" y="2975849"/>
            <a:chExt cx="3339343" cy="3109823"/>
          </a:xfrm>
        </p:grpSpPr>
        <p:sp>
          <p:nvSpPr>
            <p:cNvPr id="21" name="Rounded Rectangle 11">
              <a:extLst>
                <a:ext uri="{FF2B5EF4-FFF2-40B4-BE49-F238E27FC236}">
                  <a16:creationId xmlns:a16="http://schemas.microsoft.com/office/drawing/2014/main" id="{BBA2B399-BEA6-4323-9B28-5067C0A7CE50}"/>
                </a:ext>
              </a:extLst>
            </p:cNvPr>
            <p:cNvSpPr/>
            <p:nvPr/>
          </p:nvSpPr>
          <p:spPr>
            <a:xfrm>
              <a:off x="6934707" y="3864455"/>
              <a:ext cx="2144684" cy="6198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Mean</a:t>
              </a:r>
            </a:p>
          </p:txBody>
        </p:sp>
        <p:sp>
          <p:nvSpPr>
            <p:cNvPr id="22" name="Rounded Rectangle 33">
              <a:extLst>
                <a:ext uri="{FF2B5EF4-FFF2-40B4-BE49-F238E27FC236}">
                  <a16:creationId xmlns:a16="http://schemas.microsoft.com/office/drawing/2014/main" id="{2874E11A-26D5-44FB-8E95-8BD1831DB787}"/>
                </a:ext>
              </a:extLst>
            </p:cNvPr>
            <p:cNvSpPr/>
            <p:nvPr/>
          </p:nvSpPr>
          <p:spPr>
            <a:xfrm>
              <a:off x="6934707" y="4660361"/>
              <a:ext cx="2144684" cy="6198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Variance</a:t>
              </a:r>
            </a:p>
          </p:txBody>
        </p:sp>
        <p:sp>
          <p:nvSpPr>
            <p:cNvPr id="23" name="Rounded Rectangle 34">
              <a:extLst>
                <a:ext uri="{FF2B5EF4-FFF2-40B4-BE49-F238E27FC236}">
                  <a16:creationId xmlns:a16="http://schemas.microsoft.com/office/drawing/2014/main" id="{85D2D7B6-7E34-4647-985D-9636AE535632}"/>
                </a:ext>
              </a:extLst>
            </p:cNvPr>
            <p:cNvSpPr/>
            <p:nvPr/>
          </p:nvSpPr>
          <p:spPr>
            <a:xfrm>
              <a:off x="6934707" y="5465839"/>
              <a:ext cx="2144684" cy="6198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Covariance</a:t>
              </a:r>
            </a:p>
          </p:txBody>
        </p:sp>
        <p:sp>
          <p:nvSpPr>
            <p:cNvPr id="24" name="Rounded Rectangle 35">
              <a:extLst>
                <a:ext uri="{FF2B5EF4-FFF2-40B4-BE49-F238E27FC236}">
                  <a16:creationId xmlns:a16="http://schemas.microsoft.com/office/drawing/2014/main" id="{6A2C611D-2F8C-4739-ACBA-043582506541}"/>
                </a:ext>
              </a:extLst>
            </p:cNvPr>
            <p:cNvSpPr/>
            <p:nvPr/>
          </p:nvSpPr>
          <p:spPr>
            <a:xfrm>
              <a:off x="5902035" y="2975849"/>
              <a:ext cx="3339343" cy="619833"/>
            </a:xfrm>
            <a:prstGeom prst="roundRect">
              <a:avLst/>
            </a:prstGeom>
            <a:solidFill>
              <a:srgbClr val="7B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Time Invariant (constant)</a:t>
              </a:r>
            </a:p>
          </p:txBody>
        </p:sp>
        <p:cxnSp>
          <p:nvCxnSpPr>
            <p:cNvPr id="25" name="Straight Arrow Connector 24">
              <a:extLst>
                <a:ext uri="{FF2B5EF4-FFF2-40B4-BE49-F238E27FC236}">
                  <a16:creationId xmlns:a16="http://schemas.microsoft.com/office/drawing/2014/main" id="{31FCF4CE-B059-44EC-9A58-28F15DF6F9F9}"/>
                </a:ext>
              </a:extLst>
            </p:cNvPr>
            <p:cNvCxnSpPr/>
            <p:nvPr/>
          </p:nvCxnSpPr>
          <p:spPr>
            <a:xfrm flipV="1">
              <a:off x="6600305" y="3595682"/>
              <a:ext cx="33251" cy="2339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0E6D981-3452-4263-8797-78C50607973D}"/>
                </a:ext>
              </a:extLst>
            </p:cNvPr>
            <p:cNvCxnSpPr>
              <a:stCxn id="21" idx="1"/>
            </p:cNvCxnSpPr>
            <p:nvPr/>
          </p:nvCxnSpPr>
          <p:spPr>
            <a:xfrm flipH="1" flipV="1">
              <a:off x="6633556" y="4174371"/>
              <a:ext cx="3011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814D3DA-1F84-4E0F-8B6E-122DEC62356C}"/>
                </a:ext>
              </a:extLst>
            </p:cNvPr>
            <p:cNvCxnSpPr/>
            <p:nvPr/>
          </p:nvCxnSpPr>
          <p:spPr>
            <a:xfrm flipH="1" flipV="1">
              <a:off x="6634613" y="4958559"/>
              <a:ext cx="301151"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59D17-6909-42E2-9DEA-901EBDF976A0}"/>
                </a:ext>
              </a:extLst>
            </p:cNvPr>
            <p:cNvCxnSpPr/>
            <p:nvPr/>
          </p:nvCxnSpPr>
          <p:spPr>
            <a:xfrm flipH="1" flipV="1">
              <a:off x="6616930" y="5742012"/>
              <a:ext cx="301151" cy="1"/>
            </a:xfrm>
            <a:prstGeom prst="line">
              <a:avLst/>
            </a:prstGeom>
          </p:spPr>
          <p:style>
            <a:lnRef idx="1">
              <a:schemeClr val="accent1"/>
            </a:lnRef>
            <a:fillRef idx="0">
              <a:schemeClr val="accent1"/>
            </a:fillRef>
            <a:effectRef idx="0">
              <a:schemeClr val="accent1"/>
            </a:effectRef>
            <a:fontRef idx="minor">
              <a:schemeClr val="tx1"/>
            </a:fontRef>
          </p:style>
        </p:cxnSp>
      </p:grpSp>
      <p:sp>
        <p:nvSpPr>
          <p:cNvPr id="2" name="Rectangle 1">
            <a:extLst>
              <a:ext uri="{FF2B5EF4-FFF2-40B4-BE49-F238E27FC236}">
                <a16:creationId xmlns:a16="http://schemas.microsoft.com/office/drawing/2014/main" id="{F8218E68-449F-464C-AE4F-3714FBE2BD95}"/>
              </a:ext>
            </a:extLst>
          </p:cNvPr>
          <p:cNvSpPr/>
          <p:nvPr/>
        </p:nvSpPr>
        <p:spPr>
          <a:xfrm>
            <a:off x="10362719" y="5876255"/>
            <a:ext cx="2350323" cy="400110"/>
          </a:xfrm>
          <a:prstGeom prst="rect">
            <a:avLst/>
          </a:prstGeom>
        </p:spPr>
        <p:txBody>
          <a:bodyPr wrap="none">
            <a:spAutoFit/>
          </a:bodyPr>
          <a:lstStyle/>
          <a:p>
            <a:pPr algn="ctr"/>
            <a:r>
              <a:rPr lang="en-US" sz="2000" b="1" dirty="0">
                <a:latin typeface="Open Sans" panose="020B0606030504020204" pitchFamily="34" charset="0"/>
                <a:ea typeface="Open Sans" panose="020B0606030504020204" pitchFamily="34" charset="0"/>
                <a:cs typeface="Open Sans" panose="020B0606030504020204" pitchFamily="34" charset="0"/>
              </a:rPr>
              <a:t>Stationary series</a:t>
            </a:r>
          </a:p>
        </p:txBody>
      </p:sp>
      <p:grpSp>
        <p:nvGrpSpPr>
          <p:cNvPr id="52" name="Group 51">
            <a:extLst>
              <a:ext uri="{FF2B5EF4-FFF2-40B4-BE49-F238E27FC236}">
                <a16:creationId xmlns:a16="http://schemas.microsoft.com/office/drawing/2014/main" id="{F248A600-C0A7-4ED3-BDE1-9B8166D20C6B}"/>
              </a:ext>
            </a:extLst>
          </p:cNvPr>
          <p:cNvGrpSpPr/>
          <p:nvPr/>
        </p:nvGrpSpPr>
        <p:grpSpPr>
          <a:xfrm>
            <a:off x="4252161" y="7916957"/>
            <a:ext cx="8943885" cy="682844"/>
            <a:chOff x="3965291" y="7702844"/>
            <a:chExt cx="9972772" cy="682843"/>
          </a:xfrm>
        </p:grpSpPr>
        <p:grpSp>
          <p:nvGrpSpPr>
            <p:cNvPr id="53" name="Group 52">
              <a:extLst>
                <a:ext uri="{FF2B5EF4-FFF2-40B4-BE49-F238E27FC236}">
                  <a16:creationId xmlns:a16="http://schemas.microsoft.com/office/drawing/2014/main" id="{81F87C9C-A3E9-4DC6-B9F6-401881D5968B}"/>
                </a:ext>
              </a:extLst>
            </p:cNvPr>
            <p:cNvGrpSpPr/>
            <p:nvPr/>
          </p:nvGrpSpPr>
          <p:grpSpPr>
            <a:xfrm>
              <a:off x="4305781" y="7702846"/>
              <a:ext cx="9632282" cy="666542"/>
              <a:chOff x="3474347" y="7008810"/>
              <a:chExt cx="11700340" cy="666542"/>
            </a:xfrm>
          </p:grpSpPr>
          <p:sp>
            <p:nvSpPr>
              <p:cNvPr id="57" name="Rounded Rectangle 41">
                <a:extLst>
                  <a:ext uri="{FF2B5EF4-FFF2-40B4-BE49-F238E27FC236}">
                    <a16:creationId xmlns:a16="http://schemas.microsoft.com/office/drawing/2014/main" id="{419A48BA-B1F3-4C0C-997D-E9EFA0B0CE62}"/>
                  </a:ext>
                </a:extLst>
              </p:cNvPr>
              <p:cNvSpPr/>
              <p:nvPr/>
            </p:nvSpPr>
            <p:spPr>
              <a:xfrm>
                <a:off x="3474347" y="7008810"/>
                <a:ext cx="11700340" cy="666542"/>
              </a:xfrm>
              <a:prstGeom prst="round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sp>
            <p:nvSpPr>
              <p:cNvPr id="58" name="Rectangle 57">
                <a:extLst>
                  <a:ext uri="{FF2B5EF4-FFF2-40B4-BE49-F238E27FC236}">
                    <a16:creationId xmlns:a16="http://schemas.microsoft.com/office/drawing/2014/main" id="{AA7E1B16-2A44-4A11-9FED-6534E8CB247D}"/>
                  </a:ext>
                </a:extLst>
              </p:cNvPr>
              <p:cNvSpPr/>
              <p:nvPr/>
            </p:nvSpPr>
            <p:spPr>
              <a:xfrm>
                <a:off x="4008423" y="7169429"/>
                <a:ext cx="11100825" cy="400109"/>
              </a:xfrm>
              <a:prstGeom prst="rect">
                <a:avLst/>
              </a:prstGeom>
              <a:ln>
                <a:noFill/>
              </a:ln>
            </p:spPr>
            <p:txBody>
              <a:bodyPr wrap="square">
                <a:spAutoFit/>
              </a:bodyPr>
              <a:lstStyle/>
              <a:p>
                <a:pPr algn="ctr"/>
                <a:r>
                  <a:rPr lang="en-IN" sz="2000" dirty="0">
                    <a:solidFill>
                      <a:srgbClr val="595858"/>
                    </a:solidFill>
                    <a:latin typeface="+mj-lt"/>
                  </a:rPr>
                  <a:t>The time series should be stationary to build the model</a:t>
                </a:r>
                <a:endParaRPr lang="en-US" sz="2000" dirty="0">
                  <a:latin typeface="+mj-lt"/>
                </a:endParaRPr>
              </a:p>
            </p:txBody>
          </p:sp>
        </p:grpSp>
        <p:grpSp>
          <p:nvGrpSpPr>
            <p:cNvPr id="54" name="Group 53">
              <a:extLst>
                <a:ext uri="{FF2B5EF4-FFF2-40B4-BE49-F238E27FC236}">
                  <a16:creationId xmlns:a16="http://schemas.microsoft.com/office/drawing/2014/main" id="{3FB2FDF2-312C-445D-97F7-A0A07FED5C8E}"/>
                </a:ext>
              </a:extLst>
            </p:cNvPr>
            <p:cNvGrpSpPr/>
            <p:nvPr/>
          </p:nvGrpSpPr>
          <p:grpSpPr>
            <a:xfrm>
              <a:off x="3965291" y="7702844"/>
              <a:ext cx="753442" cy="682843"/>
              <a:chOff x="4580554" y="7535991"/>
              <a:chExt cx="914504" cy="812883"/>
            </a:xfrm>
          </p:grpSpPr>
          <p:sp>
            <p:nvSpPr>
              <p:cNvPr id="55" name="Oval 54">
                <a:extLst>
                  <a:ext uri="{FF2B5EF4-FFF2-40B4-BE49-F238E27FC236}">
                    <a16:creationId xmlns:a16="http://schemas.microsoft.com/office/drawing/2014/main" id="{073C9191-0391-40D9-9FF0-E2C2ADFF1C6B}"/>
                  </a:ext>
                </a:extLst>
              </p:cNvPr>
              <p:cNvSpPr/>
              <p:nvPr/>
            </p:nvSpPr>
            <p:spPr>
              <a:xfrm>
                <a:off x="4580554" y="7535991"/>
                <a:ext cx="914504" cy="8128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6" name="Rectangle 55">
                <a:extLst>
                  <a:ext uri="{FF2B5EF4-FFF2-40B4-BE49-F238E27FC236}">
                    <a16:creationId xmlns:a16="http://schemas.microsoft.com/office/drawing/2014/main" id="{CFC1F108-A47A-4C21-B4F2-A10686A6D8CA}"/>
                  </a:ext>
                </a:extLst>
              </p:cNvPr>
              <p:cNvSpPr/>
              <p:nvPr/>
            </p:nvSpPr>
            <p:spPr>
              <a:xfrm>
                <a:off x="4961394" y="7593360"/>
                <a:ext cx="152829" cy="698119"/>
              </a:xfrm>
              <a:prstGeom prst="rect">
                <a:avLst/>
              </a:prstGeom>
            </p:spPr>
            <p:txBody>
              <a:bodyPr wrap="square">
                <a:spAutoFit/>
              </a:bodyPr>
              <a:lstStyle/>
              <a:p>
                <a:pPr algn="ctr"/>
                <a:r>
                  <a:rPr lang="en-IN" sz="3400" b="1" dirty="0" err="1">
                    <a:solidFill>
                      <a:schemeClr val="bg1"/>
                    </a:solidFill>
                    <a:latin typeface="+mj-lt"/>
                  </a:rPr>
                  <a:t>i</a:t>
                </a:r>
                <a:endParaRPr lang="en-US" sz="3400" b="1" dirty="0">
                  <a:solidFill>
                    <a:schemeClr val="bg1"/>
                  </a:solidFill>
                  <a:latin typeface="+mj-lt"/>
                </a:endParaRPr>
              </a:p>
            </p:txBody>
          </p:sp>
        </p:grpSp>
      </p:grpSp>
      <p:pic>
        <p:nvPicPr>
          <p:cNvPr id="4" name="Picture 3" descr="A close up of a map&#10;&#10;Description automatically generated">
            <a:extLst>
              <a:ext uri="{FF2B5EF4-FFF2-40B4-BE49-F238E27FC236}">
                <a16:creationId xmlns:a16="http://schemas.microsoft.com/office/drawing/2014/main" id="{CDF79625-C88C-4F82-A423-AD04F0BD7508}"/>
              </a:ext>
            </a:extLst>
          </p:cNvPr>
          <p:cNvPicPr>
            <a:picLocks noChangeAspect="1"/>
          </p:cNvPicPr>
          <p:nvPr/>
        </p:nvPicPr>
        <p:blipFill>
          <a:blip r:embed="rId4"/>
          <a:stretch>
            <a:fillRect/>
          </a:stretch>
        </p:blipFill>
        <p:spPr>
          <a:xfrm>
            <a:off x="7276241" y="2943747"/>
            <a:ext cx="8523276" cy="2932508"/>
          </a:xfrm>
          <a:prstGeom prst="rect">
            <a:avLst/>
          </a:prstGeom>
        </p:spPr>
      </p:pic>
      <p:sp>
        <p:nvSpPr>
          <p:cNvPr id="5" name="Rectangle: Rounded Corners 4">
            <a:extLst>
              <a:ext uri="{FF2B5EF4-FFF2-40B4-BE49-F238E27FC236}">
                <a16:creationId xmlns:a16="http://schemas.microsoft.com/office/drawing/2014/main" id="{92A874B5-CA20-46CF-BEEB-74E8C3D02EF1}"/>
              </a:ext>
            </a:extLst>
          </p:cNvPr>
          <p:cNvSpPr/>
          <p:nvPr/>
        </p:nvSpPr>
        <p:spPr>
          <a:xfrm>
            <a:off x="360301" y="1550666"/>
            <a:ext cx="6628328" cy="5934287"/>
          </a:xfrm>
          <a:prstGeom prst="roundRect">
            <a:avLst/>
          </a:prstGeom>
          <a:noFill/>
          <a:effectLst>
            <a:glow rad="1397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0" name="Straight Connector 29">
            <a:extLst>
              <a:ext uri="{FF2B5EF4-FFF2-40B4-BE49-F238E27FC236}">
                <a16:creationId xmlns:a16="http://schemas.microsoft.com/office/drawing/2014/main" id="{C4664EAB-EDCE-4FE0-8CC5-4DE88C223BC0}"/>
              </a:ext>
            </a:extLst>
          </p:cNvPr>
          <p:cNvCxnSpPr>
            <a:cxnSpLocks/>
          </p:cNvCxnSpPr>
          <p:nvPr/>
        </p:nvCxnSpPr>
        <p:spPr>
          <a:xfrm>
            <a:off x="360301" y="2510710"/>
            <a:ext cx="6628328"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2087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Non-Stationary Series</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10222" y="885621"/>
            <a:ext cx="4648884" cy="253920"/>
          </a:xfrm>
          <a:prstGeom prst="rect">
            <a:avLst/>
          </a:prstGeom>
        </p:spPr>
      </p:pic>
      <p:pic>
        <p:nvPicPr>
          <p:cNvPr id="3" name="Picture 2">
            <a:extLst>
              <a:ext uri="{FF2B5EF4-FFF2-40B4-BE49-F238E27FC236}">
                <a16:creationId xmlns:a16="http://schemas.microsoft.com/office/drawing/2014/main" id="{0A0A0F69-124A-4885-A466-7E1D03D393F7}"/>
              </a:ext>
            </a:extLst>
          </p:cNvPr>
          <p:cNvPicPr>
            <a:picLocks noChangeAspect="1"/>
          </p:cNvPicPr>
          <p:nvPr/>
        </p:nvPicPr>
        <p:blipFill>
          <a:blip r:embed="rId4"/>
          <a:stretch>
            <a:fillRect/>
          </a:stretch>
        </p:blipFill>
        <p:spPr>
          <a:xfrm>
            <a:off x="328419" y="1353030"/>
            <a:ext cx="5215684" cy="3419904"/>
          </a:xfrm>
          <a:prstGeom prst="rect">
            <a:avLst/>
          </a:prstGeom>
        </p:spPr>
      </p:pic>
      <p:sp>
        <p:nvSpPr>
          <p:cNvPr id="34" name="Rectangle 33">
            <a:extLst>
              <a:ext uri="{FF2B5EF4-FFF2-40B4-BE49-F238E27FC236}">
                <a16:creationId xmlns:a16="http://schemas.microsoft.com/office/drawing/2014/main" id="{C82130BB-FCEA-457F-BDE0-FA696E5B7C42}"/>
              </a:ext>
            </a:extLst>
          </p:cNvPr>
          <p:cNvSpPr/>
          <p:nvPr/>
        </p:nvSpPr>
        <p:spPr>
          <a:xfrm>
            <a:off x="482706" y="4838343"/>
            <a:ext cx="4907113" cy="400110"/>
          </a:xfrm>
          <a:prstGeom prst="rect">
            <a:avLst/>
          </a:prstGeom>
          <a:ln>
            <a:solidFill>
              <a:srgbClr val="2D46B9"/>
            </a:solidFill>
          </a:ln>
        </p:spPr>
        <p:txBody>
          <a:bodyPr wrap="none">
            <a:spAutoFit/>
          </a:bodyPr>
          <a:lstStyle/>
          <a:p>
            <a:pPr algn="ctr"/>
            <a:r>
              <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Increasing trend or non-constant </a:t>
            </a:r>
            <a:r>
              <a:rPr lang="en-US" sz="2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mean</a:t>
            </a:r>
            <a:endPar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Picture 4" descr="A screenshot of a cell phone&#10;&#10;Description automatically generated">
            <a:extLst>
              <a:ext uri="{FF2B5EF4-FFF2-40B4-BE49-F238E27FC236}">
                <a16:creationId xmlns:a16="http://schemas.microsoft.com/office/drawing/2014/main" id="{FB55E987-C25C-48CB-807F-9F82C588596C}"/>
              </a:ext>
            </a:extLst>
          </p:cNvPr>
          <p:cNvPicPr>
            <a:picLocks noChangeAspect="1"/>
          </p:cNvPicPr>
          <p:nvPr/>
        </p:nvPicPr>
        <p:blipFill rotWithShape="1">
          <a:blip r:embed="rId5"/>
          <a:srcRect l="4454" t="7122" r="7749"/>
          <a:stretch/>
        </p:blipFill>
        <p:spPr>
          <a:xfrm>
            <a:off x="10711899" y="1224164"/>
            <a:ext cx="5215682" cy="3652025"/>
          </a:xfrm>
          <a:prstGeom prst="rect">
            <a:avLst/>
          </a:prstGeom>
        </p:spPr>
      </p:pic>
      <p:sp>
        <p:nvSpPr>
          <p:cNvPr id="37" name="Rectangle 36">
            <a:extLst>
              <a:ext uri="{FF2B5EF4-FFF2-40B4-BE49-F238E27FC236}">
                <a16:creationId xmlns:a16="http://schemas.microsoft.com/office/drawing/2014/main" id="{3DB08D52-F261-4A2A-BE96-F805BF9C86BC}"/>
              </a:ext>
            </a:extLst>
          </p:cNvPr>
          <p:cNvSpPr/>
          <p:nvPr/>
        </p:nvSpPr>
        <p:spPr>
          <a:xfrm>
            <a:off x="11991618" y="4838343"/>
            <a:ext cx="2965877" cy="400110"/>
          </a:xfrm>
          <a:prstGeom prst="rect">
            <a:avLst/>
          </a:prstGeom>
          <a:ln>
            <a:solidFill>
              <a:srgbClr val="2D46B9"/>
            </a:solidFill>
          </a:ln>
        </p:spPr>
        <p:txBody>
          <a:bodyPr wrap="none">
            <a:spAutoFit/>
          </a:bodyPr>
          <a:lstStyle/>
          <a:p>
            <a:pPr algn="ctr"/>
            <a:r>
              <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Non-constant </a:t>
            </a:r>
            <a:r>
              <a:rPr lang="en-US" sz="2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variance</a:t>
            </a:r>
          </a:p>
        </p:txBody>
      </p:sp>
      <p:grpSp>
        <p:nvGrpSpPr>
          <p:cNvPr id="29" name="Group 28">
            <a:extLst>
              <a:ext uri="{FF2B5EF4-FFF2-40B4-BE49-F238E27FC236}">
                <a16:creationId xmlns:a16="http://schemas.microsoft.com/office/drawing/2014/main" id="{10B49C45-F89A-4B84-AEF7-27291A4F80F6}"/>
              </a:ext>
            </a:extLst>
          </p:cNvPr>
          <p:cNvGrpSpPr/>
          <p:nvPr/>
        </p:nvGrpSpPr>
        <p:grpSpPr>
          <a:xfrm>
            <a:off x="5479577" y="6085422"/>
            <a:ext cx="6058302" cy="3411095"/>
            <a:chOff x="2301034" y="5960983"/>
            <a:chExt cx="6058302" cy="3018384"/>
          </a:xfrm>
        </p:grpSpPr>
        <p:sp>
          <p:nvSpPr>
            <p:cNvPr id="36" name="Rectangle 35">
              <a:extLst>
                <a:ext uri="{FF2B5EF4-FFF2-40B4-BE49-F238E27FC236}">
                  <a16:creationId xmlns:a16="http://schemas.microsoft.com/office/drawing/2014/main" id="{B7741FB9-34EF-450D-8E71-E14194A1CB96}"/>
                </a:ext>
              </a:extLst>
            </p:cNvPr>
            <p:cNvSpPr/>
            <p:nvPr/>
          </p:nvSpPr>
          <p:spPr>
            <a:xfrm>
              <a:off x="4048889" y="7443933"/>
              <a:ext cx="184731" cy="307777"/>
            </a:xfrm>
            <a:prstGeom prst="rect">
              <a:avLst/>
            </a:prstGeom>
          </p:spPr>
          <p:txBody>
            <a:bodyPr wrap="none">
              <a:spAutoFit/>
            </a:bodyPr>
            <a:lstStyle/>
            <a:p>
              <a:endParaRPr lang="en-US" dirty="0"/>
            </a:p>
          </p:txBody>
        </p:sp>
        <p:grpSp>
          <p:nvGrpSpPr>
            <p:cNvPr id="38" name="Group 37">
              <a:extLst>
                <a:ext uri="{FF2B5EF4-FFF2-40B4-BE49-F238E27FC236}">
                  <a16:creationId xmlns:a16="http://schemas.microsoft.com/office/drawing/2014/main" id="{B8CFE269-9181-4619-AA6B-2A66272DAC06}"/>
                </a:ext>
              </a:extLst>
            </p:cNvPr>
            <p:cNvGrpSpPr/>
            <p:nvPr/>
          </p:nvGrpSpPr>
          <p:grpSpPr>
            <a:xfrm>
              <a:off x="2301034" y="5960983"/>
              <a:ext cx="6058302" cy="3018384"/>
              <a:chOff x="3866400" y="5485820"/>
              <a:chExt cx="2743200" cy="1924302"/>
            </a:xfrm>
          </p:grpSpPr>
          <p:sp>
            <p:nvSpPr>
              <p:cNvPr id="40" name="TextBox 39">
                <a:extLst>
                  <a:ext uri="{FF2B5EF4-FFF2-40B4-BE49-F238E27FC236}">
                    <a16:creationId xmlns:a16="http://schemas.microsoft.com/office/drawing/2014/main" id="{AD090B70-F7B3-4C82-A58B-78A1A2A70C0D}"/>
                  </a:ext>
                </a:extLst>
              </p:cNvPr>
              <p:cNvSpPr txBox="1"/>
              <p:nvPr/>
            </p:nvSpPr>
            <p:spPr>
              <a:xfrm>
                <a:off x="6228011" y="6939672"/>
                <a:ext cx="359394" cy="470450"/>
              </a:xfrm>
              <a:prstGeom prst="rect">
                <a:avLst/>
              </a:prstGeom>
              <a:noFill/>
            </p:spPr>
            <p:txBody>
              <a:bodyPr wrap="none" rtlCol="0">
                <a:sp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T</a:t>
                </a:r>
              </a:p>
            </p:txBody>
          </p:sp>
          <p:grpSp>
            <p:nvGrpSpPr>
              <p:cNvPr id="42" name="Group 41">
                <a:extLst>
                  <a:ext uri="{FF2B5EF4-FFF2-40B4-BE49-F238E27FC236}">
                    <a16:creationId xmlns:a16="http://schemas.microsoft.com/office/drawing/2014/main" id="{FB75BB6F-1CCE-4780-85FF-CBDEF3718AF2}"/>
                  </a:ext>
                </a:extLst>
              </p:cNvPr>
              <p:cNvGrpSpPr/>
              <p:nvPr/>
            </p:nvGrpSpPr>
            <p:grpSpPr>
              <a:xfrm>
                <a:off x="3866400" y="5485820"/>
                <a:ext cx="2743200" cy="1623412"/>
                <a:chOff x="3755759" y="7211254"/>
                <a:chExt cx="2743200" cy="1623412"/>
              </a:xfrm>
            </p:grpSpPr>
            <p:pic>
              <p:nvPicPr>
                <p:cNvPr id="43" name="Picture 42">
                  <a:extLst>
                    <a:ext uri="{FF2B5EF4-FFF2-40B4-BE49-F238E27FC236}">
                      <a16:creationId xmlns:a16="http://schemas.microsoft.com/office/drawing/2014/main" id="{54419617-5D22-4011-8828-A17CC2EB6DBE}"/>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21359"/>
                <a:stretch/>
              </p:blipFill>
              <p:spPr>
                <a:xfrm>
                  <a:off x="4102231" y="7419476"/>
                  <a:ext cx="730737" cy="1188056"/>
                </a:xfrm>
                <a:prstGeom prst="rect">
                  <a:avLst/>
                </a:prstGeom>
              </p:spPr>
            </p:pic>
            <p:grpSp>
              <p:nvGrpSpPr>
                <p:cNvPr id="44" name="Group 43">
                  <a:extLst>
                    <a:ext uri="{FF2B5EF4-FFF2-40B4-BE49-F238E27FC236}">
                      <a16:creationId xmlns:a16="http://schemas.microsoft.com/office/drawing/2014/main" id="{FA8EEE0B-BB87-4AB6-A8C9-46F9229E65DE}"/>
                    </a:ext>
                  </a:extLst>
                </p:cNvPr>
                <p:cNvGrpSpPr/>
                <p:nvPr/>
              </p:nvGrpSpPr>
              <p:grpSpPr>
                <a:xfrm>
                  <a:off x="3755759" y="7211254"/>
                  <a:ext cx="2743200" cy="1623412"/>
                  <a:chOff x="2058537" y="5740106"/>
                  <a:chExt cx="4346810" cy="2258755"/>
                </a:xfrm>
              </p:grpSpPr>
              <p:cxnSp>
                <p:nvCxnSpPr>
                  <p:cNvPr id="46" name="Straight Connector 45">
                    <a:extLst>
                      <a:ext uri="{FF2B5EF4-FFF2-40B4-BE49-F238E27FC236}">
                        <a16:creationId xmlns:a16="http://schemas.microsoft.com/office/drawing/2014/main" id="{730143DA-3777-451B-B309-0F2DE93BEE99}"/>
                      </a:ext>
                    </a:extLst>
                  </p:cNvPr>
                  <p:cNvCxnSpPr>
                    <a:cxnSpLocks/>
                  </p:cNvCxnSpPr>
                  <p:nvPr/>
                </p:nvCxnSpPr>
                <p:spPr>
                  <a:xfrm flipH="1">
                    <a:off x="2410691" y="5740106"/>
                    <a:ext cx="12298" cy="2258755"/>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9AF6E03-7F71-43C9-96CE-C62501F68572}"/>
                      </a:ext>
                    </a:extLst>
                  </p:cNvPr>
                  <p:cNvCxnSpPr/>
                  <p:nvPr/>
                </p:nvCxnSpPr>
                <p:spPr>
                  <a:xfrm flipH="1" flipV="1">
                    <a:off x="2058537" y="7660010"/>
                    <a:ext cx="4346810" cy="15994"/>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45" name="Picture 44">
                  <a:extLst>
                    <a:ext uri="{FF2B5EF4-FFF2-40B4-BE49-F238E27FC236}">
                      <a16:creationId xmlns:a16="http://schemas.microsoft.com/office/drawing/2014/main" id="{90A9D0A1-DB5D-4979-961F-2075957589C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55210"/>
                <a:stretch/>
              </p:blipFill>
              <p:spPr>
                <a:xfrm>
                  <a:off x="4832968" y="7457069"/>
                  <a:ext cx="733377" cy="1143491"/>
                </a:xfrm>
                <a:prstGeom prst="rect">
                  <a:avLst/>
                </a:prstGeom>
                <a:ln>
                  <a:solidFill>
                    <a:schemeClr val="tx1"/>
                  </a:solidFill>
                </a:ln>
              </p:spPr>
            </p:pic>
          </p:grpSp>
        </p:grpSp>
        <p:pic>
          <p:nvPicPr>
            <p:cNvPr id="49" name="Picture 48">
              <a:extLst>
                <a:ext uri="{FF2B5EF4-FFF2-40B4-BE49-F238E27FC236}">
                  <a16:creationId xmlns:a16="http://schemas.microsoft.com/office/drawing/2014/main" id="{18341394-3298-487C-AFDD-93D3408976D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21359"/>
            <a:stretch/>
          </p:blipFill>
          <p:spPr>
            <a:xfrm>
              <a:off x="6161813" y="6259625"/>
              <a:ext cx="1613818" cy="1863538"/>
            </a:xfrm>
            <a:prstGeom prst="rect">
              <a:avLst/>
            </a:prstGeom>
          </p:spPr>
        </p:pic>
      </p:grpSp>
      <p:sp>
        <p:nvSpPr>
          <p:cNvPr id="50" name="Rectangle 49">
            <a:extLst>
              <a:ext uri="{FF2B5EF4-FFF2-40B4-BE49-F238E27FC236}">
                <a16:creationId xmlns:a16="http://schemas.microsoft.com/office/drawing/2014/main" id="{8FA60304-4B75-403B-82D3-42ABFA71EF6A}"/>
              </a:ext>
            </a:extLst>
          </p:cNvPr>
          <p:cNvSpPr/>
          <p:nvPr/>
        </p:nvSpPr>
        <p:spPr>
          <a:xfrm>
            <a:off x="5970386" y="5590961"/>
            <a:ext cx="4700325" cy="400110"/>
          </a:xfrm>
          <a:prstGeom prst="rect">
            <a:avLst/>
          </a:prstGeom>
          <a:ln>
            <a:solidFill>
              <a:srgbClr val="2D46B9"/>
            </a:solidFill>
          </a:ln>
        </p:spPr>
        <p:txBody>
          <a:bodyPr wrap="none">
            <a:spAutoFit/>
          </a:bodyPr>
          <a:lstStyle/>
          <a:p>
            <a:pPr algn="ctr"/>
            <a:r>
              <a:rPr lang="en-US" sz="2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Co-variance </a:t>
            </a:r>
            <a:r>
              <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is not constant with time</a:t>
            </a:r>
          </a:p>
        </p:txBody>
      </p:sp>
    </p:spTree>
    <p:extLst>
      <p:ext uri="{BB962C8B-B14F-4D97-AF65-F5344CB8AC3E}">
        <p14:creationId xmlns:p14="http://schemas.microsoft.com/office/powerpoint/2010/main" val="291546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Stationarity Check</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51738" y="885621"/>
            <a:ext cx="3842053" cy="253920"/>
          </a:xfrm>
          <a:prstGeom prst="rect">
            <a:avLst/>
          </a:prstGeom>
        </p:spPr>
      </p:pic>
      <p:sp>
        <p:nvSpPr>
          <p:cNvPr id="6" name="Rectangle 5">
            <a:extLst>
              <a:ext uri="{FF2B5EF4-FFF2-40B4-BE49-F238E27FC236}">
                <a16:creationId xmlns:a16="http://schemas.microsoft.com/office/drawing/2014/main" id="{49CBB2E4-1C0A-44B2-9B6A-0200AF6DB778}"/>
              </a:ext>
            </a:extLst>
          </p:cNvPr>
          <p:cNvSpPr/>
          <p:nvPr/>
        </p:nvSpPr>
        <p:spPr>
          <a:xfrm>
            <a:off x="942485" y="6628001"/>
            <a:ext cx="5977365" cy="1938992"/>
          </a:xfrm>
          <a:prstGeom prst="rect">
            <a:avLst/>
          </a:prstGeom>
        </p:spPr>
        <p:txBody>
          <a:bodyPr wrap="square">
            <a:spAutoFit/>
          </a:bodyPr>
          <a:lstStyle/>
          <a:p>
            <a:pPr algn="ctr"/>
            <a:r>
              <a:rPr lang="en-IN" sz="2000" dirty="0">
                <a:solidFill>
                  <a:schemeClr val="tx1">
                    <a:lumMod val="65000"/>
                    <a:lumOff val="35000"/>
                  </a:schemeClr>
                </a:solidFill>
                <a:latin typeface="+mj-lt"/>
              </a:rPr>
              <a:t>Plot the moving average or moving variance </a:t>
            </a:r>
          </a:p>
          <a:p>
            <a:pPr algn="ctr"/>
            <a:r>
              <a:rPr lang="en-IN" sz="2000" dirty="0">
                <a:solidFill>
                  <a:schemeClr val="tx1">
                    <a:lumMod val="65000"/>
                    <a:lumOff val="35000"/>
                  </a:schemeClr>
                </a:solidFill>
                <a:latin typeface="+mj-lt"/>
              </a:rPr>
              <a:t>to check if it varies with time.</a:t>
            </a:r>
          </a:p>
          <a:p>
            <a:pPr algn="ctr"/>
            <a:br>
              <a:rPr lang="en-IN" sz="2000" dirty="0">
                <a:solidFill>
                  <a:schemeClr val="tx1">
                    <a:lumMod val="65000"/>
                    <a:lumOff val="35000"/>
                  </a:schemeClr>
                </a:solidFill>
                <a:latin typeface="+mj-lt"/>
              </a:rPr>
            </a:br>
            <a:r>
              <a:rPr lang="en-IN" sz="2000" dirty="0">
                <a:solidFill>
                  <a:schemeClr val="tx1">
                    <a:lumMod val="65000"/>
                    <a:lumOff val="35000"/>
                  </a:schemeClr>
                </a:solidFill>
                <a:latin typeface="+mj-lt"/>
              </a:rPr>
              <a:t>Notice the mean and variance </a:t>
            </a:r>
            <a:r>
              <a:rPr lang="en-IN" sz="2000" b="1" dirty="0">
                <a:solidFill>
                  <a:schemeClr val="tx1">
                    <a:lumMod val="65000"/>
                    <a:lumOff val="35000"/>
                  </a:schemeClr>
                </a:solidFill>
                <a:latin typeface="+mj-lt"/>
              </a:rPr>
              <a:t>increase </a:t>
            </a:r>
            <a:r>
              <a:rPr lang="en-IN" sz="2000" dirty="0">
                <a:solidFill>
                  <a:schemeClr val="tx1">
                    <a:lumMod val="65000"/>
                    <a:lumOff val="35000"/>
                  </a:schemeClr>
                </a:solidFill>
                <a:latin typeface="+mj-lt"/>
              </a:rPr>
              <a:t>constantly</a:t>
            </a:r>
          </a:p>
          <a:p>
            <a:pPr algn="ctr"/>
            <a:endParaRPr lang="en-IN" sz="2000" dirty="0">
              <a:solidFill>
                <a:schemeClr val="tx1">
                  <a:lumMod val="65000"/>
                  <a:lumOff val="35000"/>
                </a:schemeClr>
              </a:solidFill>
              <a:latin typeface="+mj-lt"/>
            </a:endParaRPr>
          </a:p>
        </p:txBody>
      </p:sp>
      <p:grpSp>
        <p:nvGrpSpPr>
          <p:cNvPr id="33" name="Group 32">
            <a:extLst>
              <a:ext uri="{FF2B5EF4-FFF2-40B4-BE49-F238E27FC236}">
                <a16:creationId xmlns:a16="http://schemas.microsoft.com/office/drawing/2014/main" id="{D6AEEFB2-59E3-449F-ABD0-D178A5E9308E}"/>
              </a:ext>
            </a:extLst>
          </p:cNvPr>
          <p:cNvGrpSpPr/>
          <p:nvPr/>
        </p:nvGrpSpPr>
        <p:grpSpPr>
          <a:xfrm>
            <a:off x="674920" y="1705486"/>
            <a:ext cx="6379911" cy="4492778"/>
            <a:chOff x="630490" y="1195399"/>
            <a:chExt cx="6379911" cy="4434493"/>
          </a:xfrm>
        </p:grpSpPr>
        <p:pic>
          <p:nvPicPr>
            <p:cNvPr id="2" name="Picture 1">
              <a:extLst>
                <a:ext uri="{FF2B5EF4-FFF2-40B4-BE49-F238E27FC236}">
                  <a16:creationId xmlns:a16="http://schemas.microsoft.com/office/drawing/2014/main" id="{22A608D3-DE70-457F-ABA5-D537F6360BDC}"/>
                </a:ext>
              </a:extLst>
            </p:cNvPr>
            <p:cNvPicPr>
              <a:picLocks noChangeAspect="1"/>
            </p:cNvPicPr>
            <p:nvPr/>
          </p:nvPicPr>
          <p:blipFill>
            <a:blip r:embed="rId4"/>
            <a:stretch>
              <a:fillRect/>
            </a:stretch>
          </p:blipFill>
          <p:spPr>
            <a:xfrm>
              <a:off x="1281342" y="1821084"/>
              <a:ext cx="5600359" cy="3808808"/>
            </a:xfrm>
            <a:prstGeom prst="rect">
              <a:avLst/>
            </a:prstGeom>
          </p:spPr>
        </p:pic>
        <p:grpSp>
          <p:nvGrpSpPr>
            <p:cNvPr id="10" name="Group 9">
              <a:extLst>
                <a:ext uri="{FF2B5EF4-FFF2-40B4-BE49-F238E27FC236}">
                  <a16:creationId xmlns:a16="http://schemas.microsoft.com/office/drawing/2014/main" id="{5C9BF001-FA16-45DD-953E-005A620ACD2F}"/>
                </a:ext>
              </a:extLst>
            </p:cNvPr>
            <p:cNvGrpSpPr/>
            <p:nvPr/>
          </p:nvGrpSpPr>
          <p:grpSpPr>
            <a:xfrm>
              <a:off x="630490" y="1195399"/>
              <a:ext cx="6379911" cy="1442144"/>
              <a:chOff x="1515558" y="1555102"/>
              <a:chExt cx="6379911" cy="1442144"/>
            </a:xfrm>
          </p:grpSpPr>
          <p:sp>
            <p:nvSpPr>
              <p:cNvPr id="11" name="Oval 10">
                <a:extLst>
                  <a:ext uri="{FF2B5EF4-FFF2-40B4-BE49-F238E27FC236}">
                    <a16:creationId xmlns:a16="http://schemas.microsoft.com/office/drawing/2014/main" id="{0D395605-636F-4A3F-BC16-B15DA02062F8}"/>
                  </a:ext>
                </a:extLst>
              </p:cNvPr>
              <p:cNvSpPr/>
              <p:nvPr/>
            </p:nvSpPr>
            <p:spPr>
              <a:xfrm>
                <a:off x="1604784" y="1644637"/>
                <a:ext cx="624710" cy="624710"/>
              </a:xfrm>
              <a:prstGeom prst="ellipse">
                <a:avLst/>
              </a:prstGeom>
              <a:solidFill>
                <a:srgbClr val="70B3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rPr>
                  <a:t>1</a:t>
                </a:r>
                <a:endParaRPr lang="en-US" sz="2400" dirty="0">
                  <a:solidFill>
                    <a:schemeClr val="bg1"/>
                  </a:solidFill>
                </a:endParaRPr>
              </a:p>
            </p:txBody>
          </p:sp>
          <p:grpSp>
            <p:nvGrpSpPr>
              <p:cNvPr id="12" name="Group 11">
                <a:extLst>
                  <a:ext uri="{FF2B5EF4-FFF2-40B4-BE49-F238E27FC236}">
                    <a16:creationId xmlns:a16="http://schemas.microsoft.com/office/drawing/2014/main" id="{56D5CE66-75B1-4D70-AA23-C7E5B2D6B69E}"/>
                  </a:ext>
                </a:extLst>
              </p:cNvPr>
              <p:cNvGrpSpPr/>
              <p:nvPr/>
            </p:nvGrpSpPr>
            <p:grpSpPr>
              <a:xfrm>
                <a:off x="1515558" y="1557498"/>
                <a:ext cx="6379911" cy="798994"/>
                <a:chOff x="2001215" y="1398845"/>
                <a:chExt cx="8506547" cy="1065325"/>
              </a:xfrm>
            </p:grpSpPr>
            <p:cxnSp>
              <p:nvCxnSpPr>
                <p:cNvPr id="15" name="line">
                  <a:extLst>
                    <a:ext uri="{FF2B5EF4-FFF2-40B4-BE49-F238E27FC236}">
                      <a16:creationId xmlns:a16="http://schemas.microsoft.com/office/drawing/2014/main" id="{501B47B7-6EBE-4365-AC98-B90DF76DED9A}"/>
                    </a:ext>
                  </a:extLst>
                </p:cNvPr>
                <p:cNvCxnSpPr>
                  <a:cxnSpLocks/>
                </p:cNvCxnSpPr>
                <p:nvPr/>
              </p:nvCxnSpPr>
              <p:spPr>
                <a:xfrm flipV="1">
                  <a:off x="3040614" y="2052151"/>
                  <a:ext cx="7467148" cy="17092"/>
                </a:xfrm>
                <a:prstGeom prst="line">
                  <a:avLst/>
                </a:prstGeom>
                <a:noFill/>
                <a:ln w="19050">
                  <a:solidFill>
                    <a:srgbClr val="70B353"/>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6" name="curve">
                  <a:extLst>
                    <a:ext uri="{FF2B5EF4-FFF2-40B4-BE49-F238E27FC236}">
                      <a16:creationId xmlns:a16="http://schemas.microsoft.com/office/drawing/2014/main" id="{961796C1-C20C-450C-80C2-FC00CEE977EF}"/>
                    </a:ext>
                  </a:extLst>
                </p:cNvPr>
                <p:cNvSpPr/>
                <p:nvPr/>
              </p:nvSpPr>
              <p:spPr>
                <a:xfrm>
                  <a:off x="2001215" y="1398845"/>
                  <a:ext cx="1065046" cy="1065325"/>
                </a:xfrm>
                <a:prstGeom prst="arc">
                  <a:avLst>
                    <a:gd name="adj1" fmla="val 918567"/>
                    <a:gd name="adj2" fmla="val 9672644"/>
                  </a:avLst>
                </a:prstGeom>
                <a:noFill/>
                <a:ln w="19050">
                  <a:solidFill>
                    <a:srgbClr val="70B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75">
                    <a:solidFill>
                      <a:schemeClr val="tx1">
                        <a:lumMod val="65000"/>
                        <a:lumOff val="35000"/>
                      </a:schemeClr>
                    </a:solidFill>
                  </a:endParaRPr>
                </a:p>
              </p:txBody>
            </p:sp>
          </p:grpSp>
          <p:sp>
            <p:nvSpPr>
              <p:cNvPr id="13" name="Rectangle 12">
                <a:extLst>
                  <a:ext uri="{FF2B5EF4-FFF2-40B4-BE49-F238E27FC236}">
                    <a16:creationId xmlns:a16="http://schemas.microsoft.com/office/drawing/2014/main" id="{F253272B-3556-41F9-B84E-3AABD60F26B0}"/>
                  </a:ext>
                </a:extLst>
              </p:cNvPr>
              <p:cNvSpPr/>
              <p:nvPr/>
            </p:nvSpPr>
            <p:spPr>
              <a:xfrm>
                <a:off x="3313961" y="1555102"/>
                <a:ext cx="3453189" cy="400110"/>
              </a:xfrm>
              <a:prstGeom prst="rect">
                <a:avLst/>
              </a:prstGeom>
            </p:spPr>
            <p:txBody>
              <a:bodyPr wrap="none">
                <a:spAutoFit/>
              </a:bodyPr>
              <a:lstStyle/>
              <a:p>
                <a:r>
                  <a:rPr lang="en-US" sz="2000" b="1" dirty="0">
                    <a:solidFill>
                      <a:schemeClr val="tx1">
                        <a:lumMod val="65000"/>
                        <a:lumOff val="35000"/>
                      </a:schemeClr>
                    </a:solidFill>
                    <a:latin typeface="Open Sans" panose="020B0606030504020204"/>
                  </a:rPr>
                  <a:t>Rolling Statistics ( Visual )</a:t>
                </a:r>
                <a:endParaRPr lang="en-IN" sz="2000" b="1" dirty="0">
                  <a:solidFill>
                    <a:schemeClr val="tx1">
                      <a:lumMod val="65000"/>
                      <a:lumOff val="35000"/>
                    </a:schemeClr>
                  </a:solidFill>
                </a:endParaRPr>
              </a:p>
            </p:txBody>
          </p:sp>
          <p:cxnSp>
            <p:nvCxnSpPr>
              <p:cNvPr id="14" name="line">
                <a:extLst>
                  <a:ext uri="{FF2B5EF4-FFF2-40B4-BE49-F238E27FC236}">
                    <a16:creationId xmlns:a16="http://schemas.microsoft.com/office/drawing/2014/main" id="{DC844898-FB69-49FD-9472-773192345E38}"/>
                  </a:ext>
                </a:extLst>
              </p:cNvPr>
              <p:cNvCxnSpPr/>
              <p:nvPr/>
            </p:nvCxnSpPr>
            <p:spPr>
              <a:xfrm>
                <a:off x="1935982" y="2360185"/>
                <a:ext cx="0" cy="637061"/>
              </a:xfrm>
              <a:prstGeom prst="line">
                <a:avLst/>
              </a:prstGeom>
              <a:noFill/>
              <a:ln w="19050">
                <a:solidFill>
                  <a:srgbClr val="70B353"/>
                </a:solidFill>
                <a:tailEnd type="oval"/>
              </a:ln>
            </p:spPr>
            <p:style>
              <a:lnRef idx="2">
                <a:schemeClr val="accent1">
                  <a:shade val="50000"/>
                </a:schemeClr>
              </a:lnRef>
              <a:fillRef idx="1">
                <a:schemeClr val="accent1"/>
              </a:fillRef>
              <a:effectRef idx="0">
                <a:schemeClr val="accent1"/>
              </a:effectRef>
              <a:fontRef idx="minor">
                <a:schemeClr val="lt1"/>
              </a:fontRef>
            </p:style>
          </p:cxnSp>
        </p:grpSp>
      </p:grpSp>
      <p:grpSp>
        <p:nvGrpSpPr>
          <p:cNvPr id="34" name="Group 33">
            <a:extLst>
              <a:ext uri="{FF2B5EF4-FFF2-40B4-BE49-F238E27FC236}">
                <a16:creationId xmlns:a16="http://schemas.microsoft.com/office/drawing/2014/main" id="{756121F3-68C7-463E-9053-E6E8A3CCF1C3}"/>
              </a:ext>
            </a:extLst>
          </p:cNvPr>
          <p:cNvGrpSpPr/>
          <p:nvPr/>
        </p:nvGrpSpPr>
        <p:grpSpPr>
          <a:xfrm>
            <a:off x="9201169" y="1723229"/>
            <a:ext cx="6290685" cy="3904317"/>
            <a:chOff x="9201169" y="1197795"/>
            <a:chExt cx="6290685" cy="3904317"/>
          </a:xfrm>
        </p:grpSpPr>
        <p:pic>
          <p:nvPicPr>
            <p:cNvPr id="3" name="Picture 2">
              <a:extLst>
                <a:ext uri="{FF2B5EF4-FFF2-40B4-BE49-F238E27FC236}">
                  <a16:creationId xmlns:a16="http://schemas.microsoft.com/office/drawing/2014/main" id="{2E612161-F76B-4C0E-A8EC-F524DCF85634}"/>
                </a:ext>
              </a:extLst>
            </p:cNvPr>
            <p:cNvPicPr>
              <a:picLocks noChangeAspect="1"/>
            </p:cNvPicPr>
            <p:nvPr/>
          </p:nvPicPr>
          <p:blipFill>
            <a:blip r:embed="rId5"/>
            <a:stretch>
              <a:fillRect/>
            </a:stretch>
          </p:blipFill>
          <p:spPr>
            <a:xfrm>
              <a:off x="9201170" y="2494357"/>
              <a:ext cx="5876140" cy="2607755"/>
            </a:xfrm>
            <a:prstGeom prst="rect">
              <a:avLst/>
            </a:prstGeom>
          </p:spPr>
        </p:pic>
        <p:sp>
          <p:nvSpPr>
            <p:cNvPr id="24" name="Rectangle 23">
              <a:extLst>
                <a:ext uri="{FF2B5EF4-FFF2-40B4-BE49-F238E27FC236}">
                  <a16:creationId xmlns:a16="http://schemas.microsoft.com/office/drawing/2014/main" id="{4583ABDE-B56B-46D0-B89C-2DE97A85C9DD}"/>
                </a:ext>
              </a:extLst>
            </p:cNvPr>
            <p:cNvSpPr/>
            <p:nvPr/>
          </p:nvSpPr>
          <p:spPr>
            <a:xfrm flipH="1">
              <a:off x="10072007" y="1213867"/>
              <a:ext cx="4134465" cy="400110"/>
            </a:xfrm>
            <a:prstGeom prst="rect">
              <a:avLst/>
            </a:prstGeom>
          </p:spPr>
          <p:txBody>
            <a:bodyPr wrap="none">
              <a:spAutoFit/>
            </a:bodyPr>
            <a:lstStyle/>
            <a:p>
              <a:r>
                <a:rPr lang="en-US" sz="2000" b="1" dirty="0">
                  <a:solidFill>
                    <a:schemeClr val="tx1">
                      <a:lumMod val="65000"/>
                      <a:lumOff val="35000"/>
                    </a:schemeClr>
                  </a:solidFill>
                  <a:latin typeface="Open Sans" panose="020B0606030504020204"/>
                </a:rPr>
                <a:t>Dickey Fuller test  ( Statistical )</a:t>
              </a:r>
              <a:endParaRPr lang="en-IN" sz="2000" b="1" dirty="0">
                <a:solidFill>
                  <a:schemeClr val="tx1">
                    <a:lumMod val="65000"/>
                    <a:lumOff val="35000"/>
                  </a:schemeClr>
                </a:solidFill>
              </a:endParaRPr>
            </a:p>
          </p:txBody>
        </p:sp>
        <p:grpSp>
          <p:nvGrpSpPr>
            <p:cNvPr id="25" name="Group 24">
              <a:extLst>
                <a:ext uri="{FF2B5EF4-FFF2-40B4-BE49-F238E27FC236}">
                  <a16:creationId xmlns:a16="http://schemas.microsoft.com/office/drawing/2014/main" id="{183452EA-645A-4DFA-BC20-2CC99B3C2BB6}"/>
                </a:ext>
              </a:extLst>
            </p:cNvPr>
            <p:cNvGrpSpPr/>
            <p:nvPr/>
          </p:nvGrpSpPr>
          <p:grpSpPr>
            <a:xfrm flipH="1">
              <a:off x="9201169" y="1197795"/>
              <a:ext cx="6290685" cy="1439748"/>
              <a:chOff x="1515558" y="1557498"/>
              <a:chExt cx="6379911" cy="1439748"/>
            </a:xfrm>
          </p:grpSpPr>
          <p:sp>
            <p:nvSpPr>
              <p:cNvPr id="26" name="Oval 25">
                <a:extLst>
                  <a:ext uri="{FF2B5EF4-FFF2-40B4-BE49-F238E27FC236}">
                    <a16:creationId xmlns:a16="http://schemas.microsoft.com/office/drawing/2014/main" id="{5C16E086-6342-452B-811C-76B8C832D890}"/>
                  </a:ext>
                </a:extLst>
              </p:cNvPr>
              <p:cNvSpPr/>
              <p:nvPr/>
            </p:nvSpPr>
            <p:spPr>
              <a:xfrm>
                <a:off x="1604784" y="1644637"/>
                <a:ext cx="624710" cy="624710"/>
              </a:xfrm>
              <a:prstGeom prst="ellipse">
                <a:avLst/>
              </a:prstGeom>
              <a:solidFill>
                <a:srgbClr val="FF64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2</a:t>
                </a:r>
                <a:endParaRPr lang="en-US" sz="2400" dirty="0"/>
              </a:p>
            </p:txBody>
          </p:sp>
          <p:grpSp>
            <p:nvGrpSpPr>
              <p:cNvPr id="27" name="Group 26">
                <a:extLst>
                  <a:ext uri="{FF2B5EF4-FFF2-40B4-BE49-F238E27FC236}">
                    <a16:creationId xmlns:a16="http://schemas.microsoft.com/office/drawing/2014/main" id="{12E3C1AC-079C-4AC3-8572-67CCB8FAADB6}"/>
                  </a:ext>
                </a:extLst>
              </p:cNvPr>
              <p:cNvGrpSpPr/>
              <p:nvPr/>
            </p:nvGrpSpPr>
            <p:grpSpPr>
              <a:xfrm>
                <a:off x="1515558" y="1557498"/>
                <a:ext cx="6379911" cy="798994"/>
                <a:chOff x="2001215" y="1398845"/>
                <a:chExt cx="8506547" cy="1065325"/>
              </a:xfrm>
            </p:grpSpPr>
            <p:cxnSp>
              <p:nvCxnSpPr>
                <p:cNvPr id="30" name="line">
                  <a:extLst>
                    <a:ext uri="{FF2B5EF4-FFF2-40B4-BE49-F238E27FC236}">
                      <a16:creationId xmlns:a16="http://schemas.microsoft.com/office/drawing/2014/main" id="{6AD94038-602D-4D87-B942-5B76F551ADB6}"/>
                    </a:ext>
                  </a:extLst>
                </p:cNvPr>
                <p:cNvCxnSpPr>
                  <a:cxnSpLocks/>
                </p:cNvCxnSpPr>
                <p:nvPr/>
              </p:nvCxnSpPr>
              <p:spPr>
                <a:xfrm flipV="1">
                  <a:off x="3040614" y="2052151"/>
                  <a:ext cx="7467148" cy="17092"/>
                </a:xfrm>
                <a:prstGeom prst="line">
                  <a:avLst/>
                </a:prstGeom>
                <a:noFill/>
                <a:ln w="19050">
                  <a:solidFill>
                    <a:srgbClr val="FF6437"/>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31" name="curve">
                  <a:extLst>
                    <a:ext uri="{FF2B5EF4-FFF2-40B4-BE49-F238E27FC236}">
                      <a16:creationId xmlns:a16="http://schemas.microsoft.com/office/drawing/2014/main" id="{BD871EDF-9986-4A9D-B17D-8838F96A674E}"/>
                    </a:ext>
                  </a:extLst>
                </p:cNvPr>
                <p:cNvSpPr/>
                <p:nvPr/>
              </p:nvSpPr>
              <p:spPr>
                <a:xfrm>
                  <a:off x="2001215" y="1398845"/>
                  <a:ext cx="1065046" cy="1065325"/>
                </a:xfrm>
                <a:prstGeom prst="arc">
                  <a:avLst>
                    <a:gd name="adj1" fmla="val 918567"/>
                    <a:gd name="adj2" fmla="val 9672644"/>
                  </a:avLst>
                </a:prstGeom>
                <a:noFill/>
                <a:ln w="19050">
                  <a:solidFill>
                    <a:srgbClr val="FF64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75"/>
                </a:p>
              </p:txBody>
            </p:sp>
          </p:grpSp>
          <p:cxnSp>
            <p:nvCxnSpPr>
              <p:cNvPr id="29" name="line">
                <a:extLst>
                  <a:ext uri="{FF2B5EF4-FFF2-40B4-BE49-F238E27FC236}">
                    <a16:creationId xmlns:a16="http://schemas.microsoft.com/office/drawing/2014/main" id="{0B2353A6-67FD-46B3-AFFD-371B5A053007}"/>
                  </a:ext>
                </a:extLst>
              </p:cNvPr>
              <p:cNvCxnSpPr/>
              <p:nvPr/>
            </p:nvCxnSpPr>
            <p:spPr>
              <a:xfrm>
                <a:off x="1935982" y="2360185"/>
                <a:ext cx="0" cy="637061"/>
              </a:xfrm>
              <a:prstGeom prst="line">
                <a:avLst/>
              </a:prstGeom>
              <a:noFill/>
              <a:ln w="19050">
                <a:solidFill>
                  <a:srgbClr val="FF6437"/>
                </a:solidFill>
                <a:tailEnd type="oval"/>
              </a:ln>
            </p:spPr>
            <p:style>
              <a:lnRef idx="2">
                <a:schemeClr val="accent1">
                  <a:shade val="50000"/>
                </a:schemeClr>
              </a:lnRef>
              <a:fillRef idx="1">
                <a:schemeClr val="accent1"/>
              </a:fillRef>
              <a:effectRef idx="0">
                <a:schemeClr val="accent1"/>
              </a:effectRef>
              <a:fontRef idx="minor">
                <a:schemeClr val="lt1"/>
              </a:fontRef>
            </p:style>
          </p:cxnSp>
        </p:grpSp>
      </p:grpSp>
      <p:sp>
        <p:nvSpPr>
          <p:cNvPr id="32" name="Rectangle 31">
            <a:extLst>
              <a:ext uri="{FF2B5EF4-FFF2-40B4-BE49-F238E27FC236}">
                <a16:creationId xmlns:a16="http://schemas.microsoft.com/office/drawing/2014/main" id="{9486DD2F-54AB-485D-9AD9-1EF19EB17B20}"/>
              </a:ext>
            </a:extLst>
          </p:cNvPr>
          <p:cNvSpPr/>
          <p:nvPr/>
        </p:nvSpPr>
        <p:spPr>
          <a:xfrm>
            <a:off x="10012538" y="6557370"/>
            <a:ext cx="4710670" cy="1631216"/>
          </a:xfrm>
          <a:prstGeom prst="rect">
            <a:avLst/>
          </a:prstGeom>
        </p:spPr>
        <p:txBody>
          <a:bodyPr wrap="square">
            <a:spAutoFit/>
          </a:bodyPr>
          <a:lstStyle/>
          <a:p>
            <a:r>
              <a:rPr lang="en-IN" sz="2000" dirty="0">
                <a:solidFill>
                  <a:schemeClr val="tx1">
                    <a:lumMod val="65000"/>
                    <a:lumOff val="35000"/>
                  </a:schemeClr>
                </a:solidFill>
                <a:latin typeface="+mj-lt"/>
              </a:rPr>
              <a:t>Null Hypothesis = TS is non-stationary</a:t>
            </a:r>
          </a:p>
          <a:p>
            <a:endParaRPr lang="en-IN" sz="2000" dirty="0">
              <a:solidFill>
                <a:schemeClr val="tx1">
                  <a:lumMod val="65000"/>
                  <a:lumOff val="35000"/>
                </a:schemeClr>
              </a:solidFill>
              <a:latin typeface="+mj-lt"/>
            </a:endParaRPr>
          </a:p>
          <a:p>
            <a:endParaRPr lang="en-IN" sz="2000" b="1" dirty="0">
              <a:solidFill>
                <a:schemeClr val="tx1">
                  <a:lumMod val="65000"/>
                  <a:lumOff val="35000"/>
                </a:schemeClr>
              </a:solidFill>
              <a:latin typeface="+mj-lt"/>
            </a:endParaRPr>
          </a:p>
          <a:p>
            <a:r>
              <a:rPr lang="en-IN" sz="2000" b="1" dirty="0">
                <a:solidFill>
                  <a:schemeClr val="tx1">
                    <a:lumMod val="65000"/>
                    <a:lumOff val="35000"/>
                  </a:schemeClr>
                </a:solidFill>
                <a:latin typeface="+mj-lt"/>
              </a:rPr>
              <a:t>If ‘Test Statistic’ &lt; ‘Critical Value’, </a:t>
            </a:r>
          </a:p>
          <a:p>
            <a:r>
              <a:rPr lang="en-IN" sz="2000" dirty="0">
                <a:solidFill>
                  <a:schemeClr val="tx1">
                    <a:lumMod val="65000"/>
                    <a:lumOff val="35000"/>
                  </a:schemeClr>
                </a:solidFill>
                <a:latin typeface="+mj-lt"/>
              </a:rPr>
              <a:t>        </a:t>
            </a:r>
            <a:r>
              <a:rPr lang="en-IN" sz="2000" b="1" dirty="0">
                <a:solidFill>
                  <a:schemeClr val="tx1">
                    <a:lumMod val="65000"/>
                    <a:lumOff val="35000"/>
                  </a:schemeClr>
                </a:solidFill>
                <a:latin typeface="+mj-lt"/>
              </a:rPr>
              <a:t>Reject</a:t>
            </a:r>
            <a:r>
              <a:rPr lang="en-IN" sz="2000" dirty="0">
                <a:solidFill>
                  <a:schemeClr val="tx1">
                    <a:lumMod val="65000"/>
                    <a:lumOff val="35000"/>
                  </a:schemeClr>
                </a:solidFill>
                <a:latin typeface="+mj-lt"/>
              </a:rPr>
              <a:t> the null hypothesis </a:t>
            </a:r>
          </a:p>
        </p:txBody>
      </p:sp>
      <p:sp>
        <p:nvSpPr>
          <p:cNvPr id="43" name="Rectangle: Rounded Corners 42">
            <a:extLst>
              <a:ext uri="{FF2B5EF4-FFF2-40B4-BE49-F238E27FC236}">
                <a16:creationId xmlns:a16="http://schemas.microsoft.com/office/drawing/2014/main" id="{F9E3860A-36DD-4A07-9601-9F4D26012265}"/>
              </a:ext>
            </a:extLst>
          </p:cNvPr>
          <p:cNvSpPr/>
          <p:nvPr/>
        </p:nvSpPr>
        <p:spPr>
          <a:xfrm>
            <a:off x="672377" y="6333327"/>
            <a:ext cx="6382454" cy="2220564"/>
          </a:xfrm>
          <a:prstGeom prst="roundRect">
            <a:avLst/>
          </a:prstGeom>
          <a:noFill/>
          <a:ln>
            <a:solidFill>
              <a:srgbClr val="70B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F8BCD7E0-833E-44AF-A58E-5113582D8FC6}"/>
              </a:ext>
            </a:extLst>
          </p:cNvPr>
          <p:cNvSpPr/>
          <p:nvPr/>
        </p:nvSpPr>
        <p:spPr>
          <a:xfrm>
            <a:off x="9201169" y="6333327"/>
            <a:ext cx="6202705" cy="2220564"/>
          </a:xfrm>
          <a:prstGeom prst="roundRect">
            <a:avLst/>
          </a:prstGeom>
          <a:noFill/>
          <a:ln>
            <a:solidFill>
              <a:srgbClr val="FF643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9520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Beveled 34">
            <a:extLst>
              <a:ext uri="{FF2B5EF4-FFF2-40B4-BE49-F238E27FC236}">
                <a16:creationId xmlns:a16="http://schemas.microsoft.com/office/drawing/2014/main" id="{41D02541-A742-4599-B564-3BCDA6D83B19}"/>
              </a:ext>
            </a:extLst>
          </p:cNvPr>
          <p:cNvSpPr/>
          <p:nvPr/>
        </p:nvSpPr>
        <p:spPr>
          <a:xfrm>
            <a:off x="8974787" y="3025777"/>
            <a:ext cx="4942352" cy="1546223"/>
          </a:xfrm>
          <a:prstGeom prst="bevel">
            <a:avLst/>
          </a:prstGeom>
          <a:solidFill>
            <a:srgbClr val="FF4F4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p:cNvSpPr>
            <a:spLocks noGrp="1"/>
          </p:cNvSpPr>
          <p:nvPr>
            <p:ph type="title"/>
          </p:nvPr>
        </p:nvSpPr>
        <p:spPr>
          <a:xfrm>
            <a:off x="3078" y="319675"/>
            <a:ext cx="16258032" cy="665045"/>
          </a:xfrm>
        </p:spPr>
        <p:txBody>
          <a:bodyPr>
            <a:normAutofit/>
          </a:bodyPr>
          <a:lstStyle/>
          <a:p>
            <a:r>
              <a:rPr lang="en-IN" dirty="0"/>
              <a:t>Removal of Non-Stationarity</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161552" y="885621"/>
            <a:ext cx="5946224" cy="253920"/>
          </a:xfrm>
          <a:prstGeom prst="rect">
            <a:avLst/>
          </a:prstGeom>
        </p:spPr>
      </p:pic>
      <p:grpSp>
        <p:nvGrpSpPr>
          <p:cNvPr id="28" name="Group 27">
            <a:extLst>
              <a:ext uri="{FF2B5EF4-FFF2-40B4-BE49-F238E27FC236}">
                <a16:creationId xmlns:a16="http://schemas.microsoft.com/office/drawing/2014/main" id="{638F37A5-DF38-4FDA-AB60-EED00759B574}"/>
              </a:ext>
            </a:extLst>
          </p:cNvPr>
          <p:cNvGrpSpPr/>
          <p:nvPr/>
        </p:nvGrpSpPr>
        <p:grpSpPr>
          <a:xfrm>
            <a:off x="1170811" y="6893665"/>
            <a:ext cx="13914378" cy="851859"/>
            <a:chOff x="2253955" y="6898549"/>
            <a:chExt cx="12248513" cy="953029"/>
          </a:xfrm>
        </p:grpSpPr>
        <p:pic>
          <p:nvPicPr>
            <p:cNvPr id="29" name="Picture 3">
              <a:extLst>
                <a:ext uri="{FF2B5EF4-FFF2-40B4-BE49-F238E27FC236}">
                  <a16:creationId xmlns:a16="http://schemas.microsoft.com/office/drawing/2014/main" id="{3B14759C-3449-4CBD-906D-13072C05A8F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2445" y="6909220"/>
              <a:ext cx="835318" cy="942358"/>
            </a:xfrm>
            <a:prstGeom prst="rect">
              <a:avLst/>
            </a:prstGeom>
            <a:noFill/>
            <a:extLst>
              <a:ext uri="{909E8E84-426E-40DD-AFC4-6F175D3DCCD1}">
                <a14:hiddenFill xmlns:a14="http://schemas.microsoft.com/office/drawing/2010/main">
                  <a:solidFill>
                    <a:srgbClr val="FFFFFF"/>
                  </a:solidFill>
                </a14:hiddenFill>
              </a:ext>
            </a:extLst>
          </p:spPr>
        </p:pic>
        <p:sp>
          <p:nvSpPr>
            <p:cNvPr id="30" name="Rounded Rectangle 33">
              <a:extLst>
                <a:ext uri="{FF2B5EF4-FFF2-40B4-BE49-F238E27FC236}">
                  <a16:creationId xmlns:a16="http://schemas.microsoft.com/office/drawing/2014/main" id="{0E695E23-3BC8-4B34-868D-18A78EE18321}"/>
                </a:ext>
              </a:extLst>
            </p:cNvPr>
            <p:cNvSpPr/>
            <p:nvPr/>
          </p:nvSpPr>
          <p:spPr>
            <a:xfrm>
              <a:off x="2253955" y="6898549"/>
              <a:ext cx="12226815" cy="953029"/>
            </a:xfrm>
            <a:prstGeom prst="roundRect">
              <a:avLst/>
            </a:prstGeom>
            <a:noFill/>
            <a:ln w="19050">
              <a:solidFill>
                <a:srgbClr val="00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sp>
          <p:nvSpPr>
            <p:cNvPr id="31" name="Rectangle 30">
              <a:extLst>
                <a:ext uri="{FF2B5EF4-FFF2-40B4-BE49-F238E27FC236}">
                  <a16:creationId xmlns:a16="http://schemas.microsoft.com/office/drawing/2014/main" id="{4FF37720-0486-45B4-AB83-BCC3CAFE41DE}"/>
                </a:ext>
              </a:extLst>
            </p:cNvPr>
            <p:cNvSpPr/>
            <p:nvPr/>
          </p:nvSpPr>
          <p:spPr>
            <a:xfrm>
              <a:off x="3122476" y="6979084"/>
              <a:ext cx="11379992" cy="791957"/>
            </a:xfrm>
            <a:prstGeom prst="rect">
              <a:avLst/>
            </a:prstGeom>
          </p:spPr>
          <p:txBody>
            <a:bodyPr wrap="square" anchor="ctr">
              <a:spAutoFit/>
            </a:bodyPr>
            <a:lstStyle/>
            <a:p>
              <a:pPr algn="ctr"/>
              <a:r>
                <a:rPr lang="en-IN"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Getting a TS perfectly stationary is desirable but not practical, so it is made as close as possible using these </a:t>
              </a:r>
              <a:r>
                <a:rPr lang="en-IN" sz="2000" b="1"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statistical techniques</a:t>
              </a:r>
            </a:p>
          </p:txBody>
        </p:sp>
      </p:grpSp>
      <p:sp>
        <p:nvSpPr>
          <p:cNvPr id="32" name="TextBox 31">
            <a:extLst>
              <a:ext uri="{FF2B5EF4-FFF2-40B4-BE49-F238E27FC236}">
                <a16:creationId xmlns:a16="http://schemas.microsoft.com/office/drawing/2014/main" id="{28317DE3-07E6-4E12-808C-816F2EE5BE3F}"/>
              </a:ext>
            </a:extLst>
          </p:cNvPr>
          <p:cNvSpPr txBox="1"/>
          <p:nvPr/>
        </p:nvSpPr>
        <p:spPr>
          <a:xfrm>
            <a:off x="8974787" y="3461206"/>
            <a:ext cx="4256086" cy="707886"/>
          </a:xfrm>
          <a:prstGeom prst="rect">
            <a:avLst/>
          </a:prstGeom>
          <a:noFill/>
        </p:spPr>
        <p:txBody>
          <a:bodyPr wrap="square" rtlCol="0">
            <a:spAutoFit/>
          </a:bodyPr>
          <a:lstStyle/>
          <a:p>
            <a:pPr algn="r" fontAlgn="auto">
              <a:spcBef>
                <a:spcPts val="0"/>
              </a:spcBef>
              <a:spcAft>
                <a:spcPts val="0"/>
              </a:spcAft>
            </a:pPr>
            <a:r>
              <a:rPr lang="en-US" sz="4000" b="1" i="1" dirty="0">
                <a:solidFill>
                  <a:schemeClr val="bg1"/>
                </a:solidFill>
                <a:latin typeface="+mn-lt"/>
                <a:cs typeface="+mn-cs"/>
              </a:rPr>
              <a:t>Decomposition</a:t>
            </a:r>
          </a:p>
        </p:txBody>
      </p:sp>
      <p:sp>
        <p:nvSpPr>
          <p:cNvPr id="34" name="Rectangle: Beveled 33">
            <a:extLst>
              <a:ext uri="{FF2B5EF4-FFF2-40B4-BE49-F238E27FC236}">
                <a16:creationId xmlns:a16="http://schemas.microsoft.com/office/drawing/2014/main" id="{D4161C17-4592-4829-84FE-D347870B2DAD}"/>
              </a:ext>
            </a:extLst>
          </p:cNvPr>
          <p:cNvSpPr/>
          <p:nvPr/>
        </p:nvSpPr>
        <p:spPr>
          <a:xfrm>
            <a:off x="2260273" y="3042037"/>
            <a:ext cx="4942352" cy="1546223"/>
          </a:xfrm>
          <a:prstGeom prst="bevel">
            <a:avLst/>
          </a:prstGeom>
          <a:solidFill>
            <a:srgbClr val="70B353"/>
          </a:solidFill>
          <a:ln>
            <a:solidFill>
              <a:schemeClr val="bg1"/>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212993EC-0AED-4302-88F7-8E9EBC371C3E}"/>
              </a:ext>
            </a:extLst>
          </p:cNvPr>
          <p:cNvSpPr txBox="1"/>
          <p:nvPr/>
        </p:nvSpPr>
        <p:spPr>
          <a:xfrm>
            <a:off x="3025127" y="3461206"/>
            <a:ext cx="4256087" cy="707886"/>
          </a:xfrm>
          <a:prstGeom prst="rect">
            <a:avLst/>
          </a:prstGeom>
          <a:noFill/>
        </p:spPr>
        <p:txBody>
          <a:bodyPr wrap="square" rtlCol="0">
            <a:spAutoFit/>
          </a:bodyPr>
          <a:lstStyle/>
          <a:p>
            <a:pPr fontAlgn="auto">
              <a:spcBef>
                <a:spcPts val="0"/>
              </a:spcBef>
              <a:spcAft>
                <a:spcPts val="0"/>
              </a:spcAft>
            </a:pPr>
            <a:r>
              <a:rPr lang="en-US" sz="4000" b="1" i="1" dirty="0">
                <a:solidFill>
                  <a:schemeClr val="bg1"/>
                </a:solidFill>
                <a:latin typeface="+mn-lt"/>
                <a:cs typeface="+mn-cs"/>
              </a:rPr>
              <a:t>Differencing</a:t>
            </a:r>
          </a:p>
        </p:txBody>
      </p:sp>
    </p:spTree>
    <p:extLst>
      <p:ext uri="{BB962C8B-B14F-4D97-AF65-F5344CB8AC3E}">
        <p14:creationId xmlns:p14="http://schemas.microsoft.com/office/powerpoint/2010/main" val="856176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Differencing</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822577" y="885621"/>
            <a:ext cx="2624174" cy="25392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FB56C562-EBE9-4A98-91EA-87A1FE31EFC7}"/>
                  </a:ext>
                </a:extLst>
              </p:cNvPr>
              <p:cNvSpPr/>
              <p:nvPr/>
            </p:nvSpPr>
            <p:spPr>
              <a:xfrm>
                <a:off x="5103607" y="2259108"/>
                <a:ext cx="6811480" cy="1107996"/>
              </a:xfrm>
              <a:prstGeom prst="rect">
                <a:avLst/>
              </a:prstGeom>
            </p:spPr>
            <p:txBody>
              <a:bodyPr wrap="none">
                <a:spAutoFit/>
              </a:bodyPr>
              <a:lstStyle/>
              <a:p>
                <a:r>
                  <a:rPr lang="en-IN" sz="2000" dirty="0">
                    <a:solidFill>
                      <a:schemeClr val="tx1">
                        <a:lumMod val="65000"/>
                        <a:lumOff val="35000"/>
                      </a:schemeClr>
                    </a:solidFill>
                    <a:latin typeface="+mj-lt"/>
                  </a:rPr>
                  <a:t> </a:t>
                </a:r>
              </a:p>
              <a:p>
                <a:r>
                  <a:rPr lang="en-IN" sz="2000" dirty="0">
                    <a:solidFill>
                      <a:schemeClr val="tx1">
                        <a:lumMod val="65000"/>
                        <a:lumOff val="35000"/>
                      </a:schemeClr>
                    </a:solidFill>
                    <a:latin typeface="+mj-lt"/>
                  </a:rPr>
                  <a:t>   </a:t>
                </a:r>
                <a:r>
                  <a:rPr lang="en-US" sz="2600" dirty="0">
                    <a:solidFill>
                      <a:srgbClr val="000000">
                        <a:lumMod val="65000"/>
                        <a:lumOff val="35000"/>
                      </a:srgbClr>
                    </a:solidFill>
                    <a:latin typeface="Open Sans"/>
                    <a:ea typeface="Tahoma" panose="020B0604030504040204" pitchFamily="34" charset="0"/>
                    <a:cs typeface="Tahoma" panose="020B0604030504040204" pitchFamily="34" charset="0"/>
                  </a:rPr>
                  <a:t>∆</a:t>
                </a:r>
                <a14:m>
                  <m:oMath xmlns:m="http://schemas.openxmlformats.org/officeDocument/2006/math">
                    <m:sSub>
                      <m:sSubPr>
                        <m:ctrlPr>
                          <a:rPr lang="en-US" sz="2600" i="1">
                            <a:solidFill>
                              <a:srgbClr val="000000">
                                <a:lumMod val="65000"/>
                                <a:lumOff val="35000"/>
                              </a:srgbClr>
                            </a:solidFill>
                            <a:latin typeface="Cambria Math" panose="02040503050406030204" pitchFamily="18" charset="0"/>
                          </a:rPr>
                        </m:ctrlPr>
                      </m:sSubPr>
                      <m:e>
                        <m:r>
                          <a:rPr lang="en-IN" sz="2600" i="1">
                            <a:solidFill>
                              <a:srgbClr val="000000">
                                <a:lumMod val="65000"/>
                                <a:lumOff val="35000"/>
                              </a:srgbClr>
                            </a:solidFill>
                            <a:latin typeface="Cambria Math" panose="02040503050406030204" pitchFamily="18" charset="0"/>
                          </a:rPr>
                          <m:t>𝑦</m:t>
                        </m:r>
                      </m:e>
                      <m:sub>
                        <m:r>
                          <a:rPr lang="en-IN" sz="2600" i="1">
                            <a:solidFill>
                              <a:srgbClr val="000000">
                                <a:lumMod val="65000"/>
                                <a:lumOff val="35000"/>
                              </a:srgbClr>
                            </a:solidFill>
                            <a:latin typeface="Cambria Math" panose="02040503050406030204" pitchFamily="18" charset="0"/>
                          </a:rPr>
                          <m:t>𝑡</m:t>
                        </m:r>
                      </m:sub>
                    </m:sSub>
                  </m:oMath>
                </a14:m>
                <a:r>
                  <a:rPr lang="en-IN" sz="2000" dirty="0">
                    <a:solidFill>
                      <a:schemeClr val="tx1">
                        <a:lumMod val="65000"/>
                        <a:lumOff val="35000"/>
                      </a:schemeClr>
                    </a:solidFill>
                    <a:latin typeface="+mj-lt"/>
                  </a:rPr>
                  <a:t>is the difference between two successive values</a:t>
                </a:r>
              </a:p>
              <a:p>
                <a:r>
                  <a:rPr lang="en-IN" sz="2000" dirty="0">
                    <a:solidFill>
                      <a:schemeClr val="tx1">
                        <a:lumMod val="65000"/>
                        <a:lumOff val="35000"/>
                      </a:schemeClr>
                    </a:solidFill>
                    <a:latin typeface="+mj-lt"/>
                  </a:rPr>
                  <a:t>    </a:t>
                </a:r>
                <a:r>
                  <a:rPr lang="en-IN" sz="2000" dirty="0" err="1">
                    <a:solidFill>
                      <a:schemeClr val="tx1">
                        <a:lumMod val="65000"/>
                        <a:lumOff val="35000"/>
                      </a:schemeClr>
                    </a:solidFill>
                    <a:latin typeface="+mj-lt"/>
                  </a:rPr>
                  <a:t>Y</a:t>
                </a:r>
                <a:r>
                  <a:rPr lang="en-IN" sz="2000" baseline="-25000" dirty="0" err="1">
                    <a:solidFill>
                      <a:schemeClr val="tx1">
                        <a:lumMod val="65000"/>
                        <a:lumOff val="35000"/>
                      </a:schemeClr>
                    </a:solidFill>
                    <a:latin typeface="+mj-lt"/>
                  </a:rPr>
                  <a:t>t</a:t>
                </a:r>
                <a:r>
                  <a:rPr lang="en-IN" sz="2000" baseline="-25000" dirty="0">
                    <a:solidFill>
                      <a:schemeClr val="tx1">
                        <a:lumMod val="65000"/>
                        <a:lumOff val="35000"/>
                      </a:schemeClr>
                    </a:solidFill>
                    <a:latin typeface="+mj-lt"/>
                  </a:rPr>
                  <a:t> </a:t>
                </a:r>
                <a:r>
                  <a:rPr lang="en-IN" sz="2000" dirty="0">
                    <a:solidFill>
                      <a:schemeClr val="tx1">
                        <a:lumMod val="65000"/>
                        <a:lumOff val="35000"/>
                      </a:schemeClr>
                    </a:solidFill>
                    <a:latin typeface="+mj-lt"/>
                  </a:rPr>
                  <a:t>is the value of y at t and </a:t>
                </a:r>
                <a:r>
                  <a:rPr lang="en-IN" sz="2000" dirty="0">
                    <a:solidFill>
                      <a:schemeClr val="tx1">
                        <a:lumMod val="65000"/>
                        <a:lumOff val="35000"/>
                      </a:schemeClr>
                    </a:solidFill>
                  </a:rPr>
                  <a:t>Y</a:t>
                </a:r>
                <a:r>
                  <a:rPr lang="en-IN" sz="2000" baseline="-25000" dirty="0">
                    <a:solidFill>
                      <a:schemeClr val="tx1">
                        <a:lumMod val="65000"/>
                        <a:lumOff val="35000"/>
                      </a:schemeClr>
                    </a:solidFill>
                  </a:rPr>
                  <a:t>t-1 </a:t>
                </a:r>
                <a:r>
                  <a:rPr lang="en-IN" sz="2000" dirty="0">
                    <a:solidFill>
                      <a:schemeClr val="tx1">
                        <a:lumMod val="65000"/>
                        <a:lumOff val="35000"/>
                      </a:schemeClr>
                    </a:solidFill>
                  </a:rPr>
                  <a:t>is the value preceding </a:t>
                </a:r>
                <a:r>
                  <a:rPr lang="en-IN" sz="2000" dirty="0" err="1">
                    <a:solidFill>
                      <a:schemeClr val="tx1">
                        <a:lumMod val="65000"/>
                        <a:lumOff val="35000"/>
                      </a:schemeClr>
                    </a:solidFill>
                  </a:rPr>
                  <a:t>Y</a:t>
                </a:r>
                <a:r>
                  <a:rPr lang="en-IN" sz="2000" baseline="-25000" dirty="0" err="1">
                    <a:solidFill>
                      <a:schemeClr val="tx1">
                        <a:lumMod val="65000"/>
                        <a:lumOff val="35000"/>
                      </a:schemeClr>
                    </a:solidFill>
                  </a:rPr>
                  <a:t>t</a:t>
                </a:r>
                <a:endParaRPr lang="en-US" sz="2000" dirty="0">
                  <a:solidFill>
                    <a:schemeClr val="tx1">
                      <a:lumMod val="65000"/>
                      <a:lumOff val="35000"/>
                    </a:schemeClr>
                  </a:solidFill>
                  <a:latin typeface="+mj-lt"/>
                </a:endParaRPr>
              </a:p>
            </p:txBody>
          </p:sp>
        </mc:Choice>
        <mc:Fallback xmlns="">
          <p:sp>
            <p:nvSpPr>
              <p:cNvPr id="2" name="Rectangle 1">
                <a:extLst>
                  <a:ext uri="{FF2B5EF4-FFF2-40B4-BE49-F238E27FC236}">
                    <a16:creationId xmlns:a16="http://schemas.microsoft.com/office/drawing/2014/main" id="{FB56C562-EBE9-4A98-91EA-87A1FE31EFC7}"/>
                  </a:ext>
                </a:extLst>
              </p:cNvPr>
              <p:cNvSpPr>
                <a:spLocks noRot="1" noChangeAspect="1" noMove="1" noResize="1" noEditPoints="1" noAdjustHandles="1" noChangeArrowheads="1" noChangeShapeType="1" noTextEdit="1"/>
              </p:cNvSpPr>
              <p:nvPr/>
            </p:nvSpPr>
            <p:spPr>
              <a:xfrm>
                <a:off x="5103607" y="2259108"/>
                <a:ext cx="6811480" cy="1107996"/>
              </a:xfrm>
              <a:prstGeom prst="rect">
                <a:avLst/>
              </a:prstGeom>
              <a:blipFill>
                <a:blip r:embed="rId4"/>
                <a:stretch>
                  <a:fillRect b="-9945"/>
                </a:stretch>
              </a:blipFill>
            </p:spPr>
            <p:txBody>
              <a:bodyPr/>
              <a:lstStyle/>
              <a:p>
                <a:r>
                  <a:rPr lang="en-US">
                    <a:noFill/>
                  </a:rPr>
                  <a:t> </a:t>
                </a:r>
              </a:p>
            </p:txBody>
          </p:sp>
        </mc:Fallback>
      </mc:AlternateContent>
      <p:pic>
        <p:nvPicPr>
          <p:cNvPr id="10" name="Picture 9" descr="A screenshot of a social media post&#10;&#10;Description automatically generated">
            <a:extLst>
              <a:ext uri="{FF2B5EF4-FFF2-40B4-BE49-F238E27FC236}">
                <a16:creationId xmlns:a16="http://schemas.microsoft.com/office/drawing/2014/main" id="{EF40F68B-A9B2-4DE0-B9D5-D7D702B3EA93}"/>
              </a:ext>
            </a:extLst>
          </p:cNvPr>
          <p:cNvPicPr>
            <a:picLocks noChangeAspect="1"/>
          </p:cNvPicPr>
          <p:nvPr/>
        </p:nvPicPr>
        <p:blipFill rotWithShape="1">
          <a:blip r:embed="rId5"/>
          <a:srcRect l="1925" t="7218" r="51312" b="12222"/>
          <a:stretch/>
        </p:blipFill>
        <p:spPr>
          <a:xfrm>
            <a:off x="1046977" y="3944664"/>
            <a:ext cx="5580472" cy="4205923"/>
          </a:xfrm>
          <a:prstGeom prst="rect">
            <a:avLst/>
          </a:prstGeom>
        </p:spPr>
      </p:pic>
      <p:pic>
        <p:nvPicPr>
          <p:cNvPr id="11" name="Picture 10" descr="A screenshot of a social media post&#10;&#10;Description automatically generated">
            <a:extLst>
              <a:ext uri="{FF2B5EF4-FFF2-40B4-BE49-F238E27FC236}">
                <a16:creationId xmlns:a16="http://schemas.microsoft.com/office/drawing/2014/main" id="{22A5A4B1-9C71-4B78-AA52-B43A3D8121E3}"/>
              </a:ext>
            </a:extLst>
          </p:cNvPr>
          <p:cNvPicPr>
            <a:picLocks noChangeAspect="1"/>
          </p:cNvPicPr>
          <p:nvPr/>
        </p:nvPicPr>
        <p:blipFill rotWithShape="1">
          <a:blip r:embed="rId5"/>
          <a:srcRect l="51393" t="8313" r="1733" b="11652"/>
          <a:stretch/>
        </p:blipFill>
        <p:spPr>
          <a:xfrm>
            <a:off x="9565939" y="3942462"/>
            <a:ext cx="5176299" cy="3866740"/>
          </a:xfrm>
          <a:prstGeom prst="rect">
            <a:avLst/>
          </a:prstGeom>
        </p:spPr>
      </p:pic>
      <p:grpSp>
        <p:nvGrpSpPr>
          <p:cNvPr id="4" name="Group 3">
            <a:extLst>
              <a:ext uri="{FF2B5EF4-FFF2-40B4-BE49-F238E27FC236}">
                <a16:creationId xmlns:a16="http://schemas.microsoft.com/office/drawing/2014/main" id="{4FA15AD4-E6DF-4FEE-99E9-D604DFCA7D71}"/>
              </a:ext>
            </a:extLst>
          </p:cNvPr>
          <p:cNvGrpSpPr/>
          <p:nvPr/>
        </p:nvGrpSpPr>
        <p:grpSpPr>
          <a:xfrm>
            <a:off x="4026088" y="1761081"/>
            <a:ext cx="8128000" cy="861774"/>
            <a:chOff x="4070664" y="2052189"/>
            <a:chExt cx="8128000" cy="861774"/>
          </a:xfrm>
        </p:grpSpPr>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BAB89EBF-2D70-49F4-97C7-64FD5D85D4B3}"/>
                    </a:ext>
                  </a:extLst>
                </p:cNvPr>
                <p:cNvSpPr/>
                <p:nvPr/>
              </p:nvSpPr>
              <p:spPr>
                <a:xfrm>
                  <a:off x="4070664" y="2052189"/>
                  <a:ext cx="8128000" cy="861774"/>
                </a:xfrm>
                <a:prstGeom prst="rect">
                  <a:avLst/>
                </a:prstGeom>
              </p:spPr>
              <p:txBody>
                <a:bodyPr>
                  <a:spAutoFit/>
                </a:bodyPr>
                <a:lstStyle/>
                <a:p>
                  <a:pPr algn="ctr" defTabSz="914400">
                    <a:spcBef>
                      <a:spcPct val="20000"/>
                    </a:spcBef>
                    <a:defRPr/>
                  </a:pPr>
                  <a:r>
                    <a:rPr lang="en-US" sz="2600" dirty="0">
                      <a:solidFill>
                        <a:schemeClr val="tx1">
                          <a:lumMod val="65000"/>
                          <a:lumOff val="35000"/>
                        </a:schemeClr>
                      </a:solidFill>
                      <a:latin typeface="+mj-lt"/>
                      <a:ea typeface="Tahoma" panose="020B0604030504040204" pitchFamily="34" charset="0"/>
                      <a:cs typeface="Tahoma" panose="020B0604030504040204" pitchFamily="34" charset="0"/>
                    </a:rPr>
                    <a:t>∆</a:t>
                  </a:r>
                  <a14:m>
                    <m:oMath xmlns:m="http://schemas.openxmlformats.org/officeDocument/2006/math">
                      <m:sSub>
                        <m:sSubPr>
                          <m:ctrlPr>
                            <a:rPr lang="en-US" sz="2600" i="1">
                              <a:solidFill>
                                <a:schemeClr val="tx1">
                                  <a:lumMod val="65000"/>
                                  <a:lumOff val="35000"/>
                                </a:schemeClr>
                              </a:solidFill>
                              <a:latin typeface="Cambria Math" panose="02040503050406030204" pitchFamily="18" charset="0"/>
                            </a:rPr>
                          </m:ctrlPr>
                        </m:sSubPr>
                        <m:e>
                          <m:r>
                            <a:rPr lang="en-IN" sz="2600" i="1">
                              <a:solidFill>
                                <a:schemeClr val="tx1">
                                  <a:lumMod val="65000"/>
                                  <a:lumOff val="35000"/>
                                </a:schemeClr>
                              </a:solidFill>
                              <a:latin typeface="Cambria Math" panose="02040503050406030204" pitchFamily="18" charset="0"/>
                            </a:rPr>
                            <m:t>𝑦</m:t>
                          </m:r>
                        </m:e>
                        <m:sub>
                          <m:r>
                            <a:rPr lang="en-IN" sz="2600" i="1">
                              <a:solidFill>
                                <a:schemeClr val="tx1">
                                  <a:lumMod val="65000"/>
                                  <a:lumOff val="35000"/>
                                </a:schemeClr>
                              </a:solidFill>
                              <a:latin typeface="Cambria Math" panose="02040503050406030204" pitchFamily="18" charset="0"/>
                            </a:rPr>
                            <m:t>𝑡</m:t>
                          </m:r>
                        </m:sub>
                      </m:sSub>
                    </m:oMath>
                  </a14:m>
                  <a:r>
                    <a:rPr lang="en-US" sz="2600" dirty="0">
                      <a:solidFill>
                        <a:schemeClr val="tx1">
                          <a:lumMod val="65000"/>
                          <a:lumOff val="35000"/>
                        </a:schemeClr>
                      </a:solidFill>
                      <a:latin typeface="+mj-lt"/>
                    </a:rPr>
                    <a:t> = </a:t>
                  </a:r>
                  <a14:m>
                    <m:oMath xmlns:m="http://schemas.openxmlformats.org/officeDocument/2006/math">
                      <m:sSub>
                        <m:sSubPr>
                          <m:ctrlPr>
                            <a:rPr lang="en-US" sz="2600" i="1">
                              <a:solidFill>
                                <a:schemeClr val="tx1">
                                  <a:lumMod val="65000"/>
                                  <a:lumOff val="35000"/>
                                </a:schemeClr>
                              </a:solidFill>
                              <a:latin typeface="Cambria Math" panose="02040503050406030204" pitchFamily="18" charset="0"/>
                            </a:rPr>
                          </m:ctrlPr>
                        </m:sSubPr>
                        <m:e>
                          <m:r>
                            <a:rPr lang="en-IN" sz="2600" i="1">
                              <a:solidFill>
                                <a:schemeClr val="tx1">
                                  <a:lumMod val="65000"/>
                                  <a:lumOff val="35000"/>
                                </a:schemeClr>
                              </a:solidFill>
                              <a:latin typeface="Cambria Math" panose="02040503050406030204" pitchFamily="18" charset="0"/>
                            </a:rPr>
                            <m:t>𝑦</m:t>
                          </m:r>
                        </m:e>
                        <m:sub>
                          <m:r>
                            <a:rPr lang="en-IN" sz="2600" i="1">
                              <a:solidFill>
                                <a:schemeClr val="tx1">
                                  <a:lumMod val="65000"/>
                                  <a:lumOff val="35000"/>
                                </a:schemeClr>
                              </a:solidFill>
                              <a:latin typeface="Cambria Math" panose="02040503050406030204" pitchFamily="18" charset="0"/>
                            </a:rPr>
                            <m:t>𝑡</m:t>
                          </m:r>
                        </m:sub>
                      </m:sSub>
                    </m:oMath>
                  </a14:m>
                  <a:r>
                    <a:rPr lang="en-US" sz="2600" dirty="0">
                      <a:solidFill>
                        <a:schemeClr val="tx1">
                          <a:lumMod val="65000"/>
                          <a:lumOff val="35000"/>
                        </a:schemeClr>
                      </a:solidFill>
                      <a:latin typeface="+mj-lt"/>
                    </a:rPr>
                    <a:t> - </a:t>
                  </a:r>
                  <a14:m>
                    <m:oMath xmlns:m="http://schemas.openxmlformats.org/officeDocument/2006/math">
                      <m:sSub>
                        <m:sSubPr>
                          <m:ctrlPr>
                            <a:rPr lang="en-US" sz="2600" i="1">
                              <a:solidFill>
                                <a:schemeClr val="tx1">
                                  <a:lumMod val="65000"/>
                                  <a:lumOff val="35000"/>
                                </a:schemeClr>
                              </a:solidFill>
                              <a:latin typeface="Cambria Math" panose="02040503050406030204" pitchFamily="18" charset="0"/>
                            </a:rPr>
                          </m:ctrlPr>
                        </m:sSubPr>
                        <m:e>
                          <m:r>
                            <a:rPr lang="en-IN" sz="2600" i="1">
                              <a:solidFill>
                                <a:schemeClr val="tx1">
                                  <a:lumMod val="65000"/>
                                  <a:lumOff val="35000"/>
                                </a:schemeClr>
                              </a:solidFill>
                              <a:latin typeface="Cambria Math" panose="02040503050406030204" pitchFamily="18" charset="0"/>
                            </a:rPr>
                            <m:t>𝑦</m:t>
                          </m:r>
                        </m:e>
                        <m:sub>
                          <m:r>
                            <a:rPr lang="en-IN" sz="2600" i="1">
                              <a:solidFill>
                                <a:schemeClr val="tx1">
                                  <a:lumMod val="65000"/>
                                  <a:lumOff val="35000"/>
                                </a:schemeClr>
                              </a:solidFill>
                              <a:latin typeface="Cambria Math" panose="02040503050406030204" pitchFamily="18" charset="0"/>
                            </a:rPr>
                            <m:t>𝑡</m:t>
                          </m:r>
                          <m:r>
                            <a:rPr lang="en-IN" sz="2600" i="1">
                              <a:solidFill>
                                <a:schemeClr val="tx1">
                                  <a:lumMod val="65000"/>
                                  <a:lumOff val="35000"/>
                                </a:schemeClr>
                              </a:solidFill>
                              <a:latin typeface="Cambria Math" panose="02040503050406030204" pitchFamily="18" charset="0"/>
                            </a:rPr>
                            <m:t>−1</m:t>
                          </m:r>
                        </m:sub>
                      </m:sSub>
                    </m:oMath>
                  </a14:m>
                  <a:r>
                    <a:rPr lang="en-US" sz="2600" dirty="0">
                      <a:solidFill>
                        <a:schemeClr val="tx1">
                          <a:lumMod val="65000"/>
                          <a:lumOff val="35000"/>
                        </a:schemeClr>
                      </a:solidFill>
                      <a:latin typeface="+mj-lt"/>
                    </a:rPr>
                    <a:t> </a:t>
                  </a:r>
                </a:p>
                <a:p>
                  <a:pPr algn="ctr" defTabSz="914400">
                    <a:spcBef>
                      <a:spcPct val="20000"/>
                    </a:spcBef>
                    <a:defRPr/>
                  </a:pPr>
                  <a:endParaRPr lang="en-US" sz="2000" dirty="0">
                    <a:solidFill>
                      <a:schemeClr val="tx1">
                        <a:lumMod val="65000"/>
                        <a:lumOff val="35000"/>
                      </a:schemeClr>
                    </a:solidFill>
                    <a:latin typeface="+mj-lt"/>
                  </a:endParaRPr>
                </a:p>
              </p:txBody>
            </p:sp>
          </mc:Choice>
          <mc:Fallback xmlns="">
            <p:sp>
              <p:nvSpPr>
                <p:cNvPr id="3" name="Rectangle 2">
                  <a:extLst>
                    <a:ext uri="{FF2B5EF4-FFF2-40B4-BE49-F238E27FC236}">
                      <a16:creationId xmlns:a16="http://schemas.microsoft.com/office/drawing/2014/main" id="{BAB89EBF-2D70-49F4-97C7-64FD5D85D4B3}"/>
                    </a:ext>
                  </a:extLst>
                </p:cNvPr>
                <p:cNvSpPr>
                  <a:spLocks noRot="1" noChangeAspect="1" noMove="1" noResize="1" noEditPoints="1" noAdjustHandles="1" noChangeArrowheads="1" noChangeShapeType="1" noTextEdit="1"/>
                </p:cNvSpPr>
                <p:nvPr/>
              </p:nvSpPr>
              <p:spPr>
                <a:xfrm>
                  <a:off x="4070664" y="2052189"/>
                  <a:ext cx="8128000" cy="861774"/>
                </a:xfrm>
                <a:prstGeom prst="rect">
                  <a:avLst/>
                </a:prstGeom>
                <a:blipFill>
                  <a:blip r:embed="rId6"/>
                  <a:stretch>
                    <a:fillRect t="-6383"/>
                  </a:stretch>
                </a:blipFill>
              </p:spPr>
              <p:txBody>
                <a:bodyPr/>
                <a:lstStyle/>
                <a:p>
                  <a:r>
                    <a:rPr lang="en-US">
                      <a:noFill/>
                    </a:rPr>
                    <a:t> </a:t>
                  </a:r>
                </a:p>
              </p:txBody>
            </p:sp>
          </mc:Fallback>
        </mc:AlternateContent>
        <p:sp>
          <p:nvSpPr>
            <p:cNvPr id="12" name="Rectangle 11">
              <a:extLst>
                <a:ext uri="{FF2B5EF4-FFF2-40B4-BE49-F238E27FC236}">
                  <a16:creationId xmlns:a16="http://schemas.microsoft.com/office/drawing/2014/main" id="{4108BE48-0F2F-415F-A73E-AD808F72B494}"/>
                </a:ext>
              </a:extLst>
            </p:cNvPr>
            <p:cNvSpPr/>
            <p:nvPr/>
          </p:nvSpPr>
          <p:spPr>
            <a:xfrm>
              <a:off x="6531429" y="2052189"/>
              <a:ext cx="3047241" cy="560382"/>
            </a:xfrm>
            <a:prstGeom prst="rect">
              <a:avLst/>
            </a:prstGeom>
            <a:noFill/>
            <a:ln>
              <a:solidFill>
                <a:srgbClr val="2D46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9782CD09-0F7F-473F-BC7A-B4DAE84BD161}"/>
              </a:ext>
            </a:extLst>
          </p:cNvPr>
          <p:cNvSpPr/>
          <p:nvPr/>
        </p:nvSpPr>
        <p:spPr>
          <a:xfrm>
            <a:off x="10469608" y="8065332"/>
            <a:ext cx="4095993" cy="400110"/>
          </a:xfrm>
          <a:prstGeom prst="rect">
            <a:avLst/>
          </a:prstGeom>
          <a:ln>
            <a:solidFill>
              <a:srgbClr val="2D46B9"/>
            </a:solidFill>
          </a:ln>
        </p:spPr>
        <p:txBody>
          <a:bodyPr wrap="none">
            <a:spAutoFit/>
          </a:bodyPr>
          <a:lstStyle/>
          <a:p>
            <a:pPr algn="ctr"/>
            <a:r>
              <a:rPr lang="en-IN" sz="2000" dirty="0">
                <a:solidFill>
                  <a:schemeClr val="tx1">
                    <a:lumMod val="65000"/>
                    <a:lumOff val="35000"/>
                  </a:schemeClr>
                </a:solidFill>
                <a:latin typeface="+mj-lt"/>
              </a:rPr>
              <a:t>On differencing the series on left</a:t>
            </a:r>
            <a:endParaRPr lang="en-US" sz="2000" dirty="0">
              <a:solidFill>
                <a:schemeClr val="tx1">
                  <a:lumMod val="65000"/>
                  <a:lumOff val="35000"/>
                </a:schemeClr>
              </a:solidFill>
              <a:latin typeface="+mj-lt"/>
            </a:endParaRPr>
          </a:p>
        </p:txBody>
      </p:sp>
      <p:sp>
        <p:nvSpPr>
          <p:cNvPr id="14" name="Rectangle 13">
            <a:extLst>
              <a:ext uri="{FF2B5EF4-FFF2-40B4-BE49-F238E27FC236}">
                <a16:creationId xmlns:a16="http://schemas.microsoft.com/office/drawing/2014/main" id="{4B31F768-682D-42DF-8A90-9B7B9FBAB8E7}"/>
              </a:ext>
            </a:extLst>
          </p:cNvPr>
          <p:cNvSpPr/>
          <p:nvPr/>
        </p:nvSpPr>
        <p:spPr>
          <a:xfrm>
            <a:off x="2525979" y="8065332"/>
            <a:ext cx="2805576" cy="400110"/>
          </a:xfrm>
          <a:prstGeom prst="rect">
            <a:avLst/>
          </a:prstGeom>
          <a:ln>
            <a:solidFill>
              <a:srgbClr val="2D46B9"/>
            </a:solidFill>
          </a:ln>
        </p:spPr>
        <p:txBody>
          <a:bodyPr wrap="none">
            <a:spAutoFit/>
          </a:bodyPr>
          <a:lstStyle/>
          <a:p>
            <a:pPr algn="ctr"/>
            <a:r>
              <a:rPr lang="en-IN" sz="2000" dirty="0">
                <a:solidFill>
                  <a:schemeClr val="tx1">
                    <a:lumMod val="65000"/>
                    <a:lumOff val="35000"/>
                  </a:schemeClr>
                </a:solidFill>
                <a:latin typeface="+mj-lt"/>
              </a:rPr>
              <a:t>Non-stationary series </a:t>
            </a:r>
            <a:endParaRPr lang="en-US" sz="2000" dirty="0">
              <a:solidFill>
                <a:schemeClr val="tx1">
                  <a:lumMod val="65000"/>
                  <a:lumOff val="35000"/>
                </a:schemeClr>
              </a:solidFill>
              <a:latin typeface="+mj-lt"/>
            </a:endParaRPr>
          </a:p>
        </p:txBody>
      </p:sp>
      <p:sp>
        <p:nvSpPr>
          <p:cNvPr id="15" name="Rectangle 14">
            <a:extLst>
              <a:ext uri="{FF2B5EF4-FFF2-40B4-BE49-F238E27FC236}">
                <a16:creationId xmlns:a16="http://schemas.microsoft.com/office/drawing/2014/main" id="{A5A7E63B-7CD2-420B-AE24-7E97F3F68368}"/>
              </a:ext>
            </a:extLst>
          </p:cNvPr>
          <p:cNvSpPr/>
          <p:nvPr/>
        </p:nvSpPr>
        <p:spPr>
          <a:xfrm>
            <a:off x="2525979" y="1225273"/>
            <a:ext cx="11683006" cy="400110"/>
          </a:xfrm>
          <a:prstGeom prst="rect">
            <a:avLst/>
          </a:prstGeom>
        </p:spPr>
        <p:txBody>
          <a:bodyPr wrap="none">
            <a:spAutoFit/>
          </a:bodyPr>
          <a:lstStyle/>
          <a:p>
            <a:r>
              <a:rPr lang="en-IN" sz="2000" dirty="0">
                <a:solidFill>
                  <a:schemeClr val="tx1">
                    <a:lumMod val="65000"/>
                    <a:lumOff val="35000"/>
                  </a:schemeClr>
                </a:solidFill>
                <a:latin typeface="+mj-lt"/>
              </a:rPr>
              <a:t>Differencing is performed by subtracting the previous observation from the current observation.</a:t>
            </a:r>
            <a:endParaRPr lang="en-US" sz="2000" dirty="0">
              <a:solidFill>
                <a:schemeClr val="tx1">
                  <a:lumMod val="65000"/>
                  <a:lumOff val="35000"/>
                </a:schemeClr>
              </a:solidFill>
              <a:latin typeface="+mj-lt"/>
            </a:endParaRPr>
          </a:p>
        </p:txBody>
      </p:sp>
    </p:spTree>
    <p:extLst>
      <p:ext uri="{BB962C8B-B14F-4D97-AF65-F5344CB8AC3E}">
        <p14:creationId xmlns:p14="http://schemas.microsoft.com/office/powerpoint/2010/main" val="1635366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1"/>
          <p:cNvSpPr txBox="1">
            <a:spLocks noGrp="1"/>
          </p:cNvSpPr>
          <p:nvPr>
            <p:ph type="body" idx="1"/>
          </p:nvPr>
        </p:nvSpPr>
        <p:spPr>
          <a:xfrm>
            <a:off x="5179121" y="2047440"/>
            <a:ext cx="8946989" cy="586248"/>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IN" sz="2000" dirty="0"/>
              <a:t>Components of a Time Series Data</a:t>
            </a:r>
          </a:p>
        </p:txBody>
      </p:sp>
      <p:pic>
        <p:nvPicPr>
          <p:cNvPr id="416" name="Google Shape;416;p21"/>
          <p:cNvPicPr preferRelativeResize="0"/>
          <p:nvPr/>
        </p:nvPicPr>
        <p:blipFill rotWithShape="1">
          <a:blip r:embed="rId3">
            <a:alphaModFix/>
          </a:blip>
          <a:srcRect l="19927" t="20892" r="25876" b="23651"/>
          <a:stretch/>
        </p:blipFill>
        <p:spPr>
          <a:xfrm>
            <a:off x="4558933" y="2111964"/>
            <a:ext cx="457415" cy="457200"/>
          </a:xfrm>
          <a:prstGeom prst="rect">
            <a:avLst/>
          </a:prstGeom>
          <a:noFill/>
          <a:ln>
            <a:noFill/>
          </a:ln>
        </p:spPr>
      </p:pic>
      <p:pic>
        <p:nvPicPr>
          <p:cNvPr id="417" name="Google Shape;417;p21"/>
          <p:cNvPicPr preferRelativeResize="0"/>
          <p:nvPr/>
        </p:nvPicPr>
        <p:blipFill rotWithShape="1">
          <a:blip r:embed="rId3">
            <a:alphaModFix/>
          </a:blip>
          <a:srcRect l="19927" t="20892" r="25876" b="23651"/>
          <a:stretch/>
        </p:blipFill>
        <p:spPr>
          <a:xfrm>
            <a:off x="4558933" y="3115339"/>
            <a:ext cx="457415" cy="457200"/>
          </a:xfrm>
          <a:prstGeom prst="rect">
            <a:avLst/>
          </a:prstGeom>
          <a:noFill/>
          <a:ln>
            <a:noFill/>
          </a:ln>
        </p:spPr>
      </p:pic>
      <p:pic>
        <p:nvPicPr>
          <p:cNvPr id="11" name="Google Shape;417;p21">
            <a:extLst>
              <a:ext uri="{FF2B5EF4-FFF2-40B4-BE49-F238E27FC236}">
                <a16:creationId xmlns:a16="http://schemas.microsoft.com/office/drawing/2014/main" id="{F7B4E9DC-4DA8-447B-9310-20F757C2FD38}"/>
              </a:ext>
            </a:extLst>
          </p:cNvPr>
          <p:cNvPicPr preferRelativeResize="0"/>
          <p:nvPr/>
        </p:nvPicPr>
        <p:blipFill rotWithShape="1">
          <a:blip r:embed="rId3">
            <a:alphaModFix/>
          </a:blip>
          <a:srcRect l="19927" t="20892" r="25876" b="23651"/>
          <a:stretch/>
        </p:blipFill>
        <p:spPr>
          <a:xfrm>
            <a:off x="4558933" y="4118714"/>
            <a:ext cx="457415" cy="457200"/>
          </a:xfrm>
          <a:prstGeom prst="rect">
            <a:avLst/>
          </a:prstGeom>
          <a:noFill/>
          <a:ln>
            <a:noFill/>
          </a:ln>
        </p:spPr>
      </p:pic>
      <p:sp>
        <p:nvSpPr>
          <p:cNvPr id="14" name="Google Shape;412;p21">
            <a:extLst>
              <a:ext uri="{FF2B5EF4-FFF2-40B4-BE49-F238E27FC236}">
                <a16:creationId xmlns:a16="http://schemas.microsoft.com/office/drawing/2014/main" id="{2DEF1B3A-52E2-4DBA-9288-238130E1D7FD}"/>
              </a:ext>
            </a:extLst>
          </p:cNvPr>
          <p:cNvSpPr txBox="1">
            <a:spLocks/>
          </p:cNvSpPr>
          <p:nvPr/>
        </p:nvSpPr>
        <p:spPr>
          <a:xfrm>
            <a:off x="5179121" y="3050815"/>
            <a:ext cx="8946989" cy="58624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pPr>
            <a:r>
              <a:rPr lang="en-IN" sz="2000" dirty="0"/>
              <a:t>Stationarity in Time Series</a:t>
            </a:r>
          </a:p>
        </p:txBody>
      </p:sp>
      <p:sp>
        <p:nvSpPr>
          <p:cNvPr id="15" name="Google Shape;412;p21">
            <a:extLst>
              <a:ext uri="{FF2B5EF4-FFF2-40B4-BE49-F238E27FC236}">
                <a16:creationId xmlns:a16="http://schemas.microsoft.com/office/drawing/2014/main" id="{2DBDF589-27BB-4875-8DC7-43E52ABFCC61}"/>
              </a:ext>
            </a:extLst>
          </p:cNvPr>
          <p:cNvSpPr txBox="1">
            <a:spLocks/>
          </p:cNvSpPr>
          <p:nvPr/>
        </p:nvSpPr>
        <p:spPr>
          <a:xfrm>
            <a:off x="5179121" y="4054190"/>
            <a:ext cx="8946989" cy="58624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pPr>
            <a:r>
              <a:rPr lang="en-IN" sz="2000" dirty="0"/>
              <a:t>ARIMA Modelling</a:t>
            </a:r>
          </a:p>
        </p:txBody>
      </p:sp>
    </p:spTree>
    <p:extLst>
      <p:ext uri="{BB962C8B-B14F-4D97-AF65-F5344CB8AC3E}">
        <p14:creationId xmlns:p14="http://schemas.microsoft.com/office/powerpoint/2010/main" val="3431599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Decomposition</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547039" y="885621"/>
            <a:ext cx="3175250" cy="253920"/>
          </a:xfrm>
          <a:prstGeom prst="rect">
            <a:avLst/>
          </a:prstGeom>
        </p:spPr>
      </p:pic>
      <p:sp>
        <p:nvSpPr>
          <p:cNvPr id="6" name="Rectangle 5">
            <a:extLst>
              <a:ext uri="{FF2B5EF4-FFF2-40B4-BE49-F238E27FC236}">
                <a16:creationId xmlns:a16="http://schemas.microsoft.com/office/drawing/2014/main" id="{E2596D14-34EA-41E4-9BF2-06BE2AB9BDE2}"/>
              </a:ext>
            </a:extLst>
          </p:cNvPr>
          <p:cNvSpPr/>
          <p:nvPr/>
        </p:nvSpPr>
        <p:spPr>
          <a:xfrm>
            <a:off x="4016861" y="1994959"/>
            <a:ext cx="7975665" cy="707886"/>
          </a:xfrm>
          <a:prstGeom prst="rect">
            <a:avLst/>
          </a:prstGeom>
        </p:spPr>
        <p:txBody>
          <a:bodyPr wrap="square">
            <a:spAutoFit/>
          </a:bodyPr>
          <a:lstStyle/>
          <a:p>
            <a:r>
              <a:rPr lang="en-IN" sz="2000" dirty="0">
                <a:solidFill>
                  <a:schemeClr val="tx1">
                    <a:lumMod val="65000"/>
                    <a:lumOff val="35000"/>
                  </a:schemeClr>
                </a:solidFill>
                <a:latin typeface="+mj-lt"/>
              </a:rPr>
              <a:t>Decomposition is performed on the original series by regressing the series on time and taking the residuals from the regression.</a:t>
            </a:r>
            <a:endParaRPr lang="en-US" sz="2000" dirty="0">
              <a:solidFill>
                <a:schemeClr val="tx1">
                  <a:lumMod val="65000"/>
                  <a:lumOff val="35000"/>
                </a:schemeClr>
              </a:solidFill>
              <a:latin typeface="+mj-lt"/>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32CC859-98BB-4C82-A3C0-F25DB9CAA7C1}"/>
                  </a:ext>
                </a:extLst>
              </p:cNvPr>
              <p:cNvSpPr txBox="1"/>
              <p:nvPr/>
            </p:nvSpPr>
            <p:spPr>
              <a:xfrm>
                <a:off x="5454175" y="2399038"/>
                <a:ext cx="4360809" cy="972574"/>
              </a:xfrm>
              <a:prstGeom prst="rect">
                <a:avLst/>
              </a:prstGeom>
              <a:noFill/>
            </p:spPr>
            <p:txBody>
              <a:bodyPr wrap="square" rtlCol="0" anchor="ctr">
                <a:spAutoFit/>
              </a:bodyPr>
              <a:lstStyle/>
              <a:p>
                <a:pPr algn="ctr" defTabSz="914400">
                  <a:spcBef>
                    <a:spcPct val="20000"/>
                  </a:spcBef>
                  <a:defRPr/>
                </a:pPr>
                <a:r>
                  <a:rPr lang="en-IN" sz="2600" dirty="0">
                    <a:solidFill>
                      <a:schemeClr val="tx1"/>
                    </a:solidFill>
                    <a:latin typeface="+mj-lt"/>
                  </a:rPr>
                  <a:t>    </a:t>
                </a:r>
                <a:endParaRPr lang="en-US" sz="2600" dirty="0">
                  <a:solidFill>
                    <a:schemeClr val="tx1"/>
                  </a:solidFill>
                  <a:latin typeface="+mj-lt"/>
                </a:endParaRPr>
              </a:p>
              <a:p>
                <a:pPr algn="ctr" defTabSz="914400">
                  <a:spcBef>
                    <a:spcPct val="20000"/>
                  </a:spcBef>
                  <a:defRPr/>
                </a:pPr>
                <a14:m>
                  <m:oMath xmlns:m="http://schemas.openxmlformats.org/officeDocument/2006/math">
                    <m:sSub>
                      <m:sSubPr>
                        <m:ctrlPr>
                          <a:rPr lang="en-US" sz="2600" i="1" smtClean="0">
                            <a:solidFill>
                              <a:schemeClr val="tx1">
                                <a:lumMod val="65000"/>
                                <a:lumOff val="35000"/>
                              </a:schemeClr>
                            </a:solidFill>
                            <a:latin typeface="Cambria Math" panose="02040503050406030204" pitchFamily="18" charset="0"/>
                          </a:rPr>
                        </m:ctrlPr>
                      </m:sSubPr>
                      <m:e>
                        <m:r>
                          <a:rPr lang="en-IN" sz="2600" b="0" i="1" smtClean="0">
                            <a:solidFill>
                              <a:schemeClr val="tx1">
                                <a:lumMod val="65000"/>
                                <a:lumOff val="35000"/>
                              </a:schemeClr>
                            </a:solidFill>
                            <a:latin typeface="Cambria Math" panose="02040503050406030204" pitchFamily="18" charset="0"/>
                          </a:rPr>
                          <m:t>𝑦</m:t>
                        </m:r>
                      </m:e>
                      <m:sub>
                        <m:r>
                          <a:rPr lang="en-IN" sz="2600" b="0" i="1" smtClean="0">
                            <a:solidFill>
                              <a:schemeClr val="tx1">
                                <a:lumMod val="65000"/>
                                <a:lumOff val="35000"/>
                              </a:schemeClr>
                            </a:solidFill>
                            <a:latin typeface="Cambria Math" panose="02040503050406030204" pitchFamily="18" charset="0"/>
                          </a:rPr>
                          <m:t>𝑡</m:t>
                        </m:r>
                      </m:sub>
                    </m:sSub>
                  </m:oMath>
                </a14:m>
                <a:r>
                  <a:rPr lang="en-US" sz="2600" dirty="0">
                    <a:solidFill>
                      <a:schemeClr val="tx1">
                        <a:lumMod val="65000"/>
                        <a:lumOff val="35000"/>
                      </a:schemeClr>
                    </a:solidFill>
                    <a:latin typeface="+mj-lt"/>
                  </a:rPr>
                  <a:t> = </a:t>
                </a:r>
                <a14:m>
                  <m:oMath xmlns:m="http://schemas.openxmlformats.org/officeDocument/2006/math">
                    <m:r>
                      <a:rPr lang="en-US" sz="2600" i="1" smtClean="0">
                        <a:solidFill>
                          <a:schemeClr val="tx1">
                            <a:lumMod val="65000"/>
                            <a:lumOff val="35000"/>
                          </a:schemeClr>
                        </a:solidFill>
                        <a:latin typeface="Cambria Math" panose="02040503050406030204" pitchFamily="18" charset="0"/>
                        <a:ea typeface="Cambria Math" panose="02040503050406030204" pitchFamily="18" charset="0"/>
                      </a:rPr>
                      <m:t>𝜇</m:t>
                    </m:r>
                  </m:oMath>
                </a14:m>
                <a:r>
                  <a:rPr lang="en-US" sz="2600" dirty="0">
                    <a:solidFill>
                      <a:schemeClr val="tx1">
                        <a:lumMod val="65000"/>
                        <a:lumOff val="35000"/>
                      </a:schemeClr>
                    </a:solidFill>
                    <a:latin typeface="+mj-lt"/>
                  </a:rPr>
                  <a:t> + </a:t>
                </a:r>
                <a14:m>
                  <m:oMath xmlns:m="http://schemas.openxmlformats.org/officeDocument/2006/math">
                    <m:r>
                      <a:rPr lang="en-US" sz="2600" i="1" smtClean="0">
                        <a:solidFill>
                          <a:schemeClr val="tx1">
                            <a:lumMod val="65000"/>
                            <a:lumOff val="35000"/>
                          </a:schemeClr>
                        </a:solidFill>
                        <a:latin typeface="Cambria Math" panose="02040503050406030204" pitchFamily="18" charset="0"/>
                        <a:ea typeface="Cambria Math" panose="02040503050406030204" pitchFamily="18" charset="0"/>
                      </a:rPr>
                      <m:t>𝛽</m:t>
                    </m:r>
                  </m:oMath>
                </a14:m>
                <a:r>
                  <a:rPr lang="en-US" sz="2600" dirty="0">
                    <a:solidFill>
                      <a:schemeClr val="tx1">
                        <a:lumMod val="65000"/>
                        <a:lumOff val="35000"/>
                      </a:schemeClr>
                    </a:solidFill>
                    <a:latin typeface="+mj-lt"/>
                  </a:rPr>
                  <a:t>t + </a:t>
                </a:r>
                <a14:m>
                  <m:oMath xmlns:m="http://schemas.openxmlformats.org/officeDocument/2006/math">
                    <m:sSub>
                      <m:sSubPr>
                        <m:ctrlPr>
                          <a:rPr lang="en-US" sz="2600" i="1">
                            <a:solidFill>
                              <a:schemeClr val="tx1">
                                <a:lumMod val="65000"/>
                                <a:lumOff val="35000"/>
                              </a:schemeClr>
                            </a:solidFill>
                            <a:latin typeface="Cambria Math" panose="02040503050406030204" pitchFamily="18" charset="0"/>
                          </a:rPr>
                        </m:ctrlPr>
                      </m:sSubPr>
                      <m:e>
                        <m:r>
                          <a:rPr lang="en-US" sz="2600" i="1" smtClean="0">
                            <a:solidFill>
                              <a:schemeClr val="tx1">
                                <a:lumMod val="65000"/>
                                <a:lumOff val="35000"/>
                              </a:schemeClr>
                            </a:solidFill>
                            <a:latin typeface="Cambria Math" panose="02040503050406030204" pitchFamily="18" charset="0"/>
                            <a:ea typeface="Cambria Math" panose="02040503050406030204" pitchFamily="18" charset="0"/>
                          </a:rPr>
                          <m:t>𝜖</m:t>
                        </m:r>
                      </m:e>
                      <m:sub>
                        <m:r>
                          <a:rPr lang="en-IN" sz="2600" i="1">
                            <a:solidFill>
                              <a:schemeClr val="tx1">
                                <a:lumMod val="65000"/>
                                <a:lumOff val="35000"/>
                              </a:schemeClr>
                            </a:solidFill>
                            <a:latin typeface="Cambria Math" panose="02040503050406030204" pitchFamily="18" charset="0"/>
                          </a:rPr>
                          <m:t>𝑡</m:t>
                        </m:r>
                      </m:sub>
                    </m:sSub>
                  </m:oMath>
                </a14:m>
                <a:r>
                  <a:rPr lang="en-US" sz="2600" dirty="0">
                    <a:solidFill>
                      <a:schemeClr val="tx1">
                        <a:lumMod val="65000"/>
                        <a:lumOff val="35000"/>
                      </a:schemeClr>
                    </a:solidFill>
                    <a:latin typeface="+mj-lt"/>
                  </a:rPr>
                  <a:t> </a:t>
                </a:r>
              </a:p>
            </p:txBody>
          </p:sp>
        </mc:Choice>
        <mc:Fallback xmlns="">
          <p:sp>
            <p:nvSpPr>
              <p:cNvPr id="10" name="TextBox 9">
                <a:extLst>
                  <a:ext uri="{FF2B5EF4-FFF2-40B4-BE49-F238E27FC236}">
                    <a16:creationId xmlns:a16="http://schemas.microsoft.com/office/drawing/2014/main" id="{532CC859-98BB-4C82-A3C0-F25DB9CAA7C1}"/>
                  </a:ext>
                </a:extLst>
              </p:cNvPr>
              <p:cNvSpPr txBox="1">
                <a:spLocks noRot="1" noChangeAspect="1" noMove="1" noResize="1" noEditPoints="1" noAdjustHandles="1" noChangeArrowheads="1" noChangeShapeType="1" noTextEdit="1"/>
              </p:cNvSpPr>
              <p:nvPr/>
            </p:nvSpPr>
            <p:spPr>
              <a:xfrm>
                <a:off x="5454175" y="2399038"/>
                <a:ext cx="4360809" cy="972574"/>
              </a:xfrm>
              <a:prstGeom prst="rect">
                <a:avLst/>
              </a:prstGeom>
              <a:blipFill>
                <a:blip r:embed="rId4"/>
                <a:stretch>
                  <a:fillRect b="-15723"/>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62B1F566-39F1-4905-9BD5-8FE86EF65D63}"/>
              </a:ext>
            </a:extLst>
          </p:cNvPr>
          <p:cNvSpPr/>
          <p:nvPr/>
        </p:nvSpPr>
        <p:spPr>
          <a:xfrm>
            <a:off x="2930269" y="1419815"/>
            <a:ext cx="10148851" cy="400110"/>
          </a:xfrm>
          <a:prstGeom prst="rect">
            <a:avLst/>
          </a:prstGeom>
        </p:spPr>
        <p:txBody>
          <a:bodyPr wrap="square">
            <a:spAutoFit/>
          </a:bodyPr>
          <a:lstStyle/>
          <a:p>
            <a:pPr algn="ctr"/>
            <a:r>
              <a:rPr lang="en-IN" sz="2000" dirty="0">
                <a:solidFill>
                  <a:schemeClr val="tx1">
                    <a:lumMod val="65000"/>
                    <a:lumOff val="35000"/>
                  </a:schemeClr>
                </a:solidFill>
                <a:latin typeface="+mj-lt"/>
              </a:rPr>
              <a:t>Detrending or de-seasonalizing eliminates the trend and seasonality respectively.</a:t>
            </a:r>
            <a:endParaRPr lang="en-US" sz="2000" dirty="0">
              <a:solidFill>
                <a:schemeClr val="tx1">
                  <a:lumMod val="65000"/>
                  <a:lumOff val="35000"/>
                </a:schemeClr>
              </a:solidFill>
              <a:latin typeface="+mj-lt"/>
            </a:endParaRPr>
          </a:p>
        </p:txBody>
      </p:sp>
      <p:grpSp>
        <p:nvGrpSpPr>
          <p:cNvPr id="12" name="Group 11">
            <a:extLst>
              <a:ext uri="{FF2B5EF4-FFF2-40B4-BE49-F238E27FC236}">
                <a16:creationId xmlns:a16="http://schemas.microsoft.com/office/drawing/2014/main" id="{E09F46FE-CAF0-416B-9C70-3872AE0B933A}"/>
              </a:ext>
            </a:extLst>
          </p:cNvPr>
          <p:cNvGrpSpPr/>
          <p:nvPr/>
        </p:nvGrpSpPr>
        <p:grpSpPr>
          <a:xfrm>
            <a:off x="2750715" y="7886898"/>
            <a:ext cx="11836141" cy="746176"/>
            <a:chOff x="3965289" y="7702833"/>
            <a:chExt cx="9972774" cy="683302"/>
          </a:xfrm>
        </p:grpSpPr>
        <p:grpSp>
          <p:nvGrpSpPr>
            <p:cNvPr id="13" name="Group 12">
              <a:extLst>
                <a:ext uri="{FF2B5EF4-FFF2-40B4-BE49-F238E27FC236}">
                  <a16:creationId xmlns:a16="http://schemas.microsoft.com/office/drawing/2014/main" id="{99D45863-1107-4663-ABFD-2E2205235ED9}"/>
                </a:ext>
              </a:extLst>
            </p:cNvPr>
            <p:cNvGrpSpPr/>
            <p:nvPr/>
          </p:nvGrpSpPr>
          <p:grpSpPr>
            <a:xfrm>
              <a:off x="4305781" y="7702833"/>
              <a:ext cx="9632282" cy="683302"/>
              <a:chOff x="3474347" y="7008797"/>
              <a:chExt cx="11700339" cy="683302"/>
            </a:xfrm>
          </p:grpSpPr>
          <p:sp>
            <p:nvSpPr>
              <p:cNvPr id="17" name="Rounded Rectangle 41">
                <a:extLst>
                  <a:ext uri="{FF2B5EF4-FFF2-40B4-BE49-F238E27FC236}">
                    <a16:creationId xmlns:a16="http://schemas.microsoft.com/office/drawing/2014/main" id="{23C65B72-77A7-4916-9661-B2CC3F1995D3}"/>
                  </a:ext>
                </a:extLst>
              </p:cNvPr>
              <p:cNvSpPr/>
              <p:nvPr/>
            </p:nvSpPr>
            <p:spPr>
              <a:xfrm>
                <a:off x="3474347" y="7008797"/>
                <a:ext cx="11700339" cy="666541"/>
              </a:xfrm>
              <a:prstGeom prst="round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sp>
            <p:nvSpPr>
              <p:cNvPr id="18" name="Rectangle 17">
                <a:extLst>
                  <a:ext uri="{FF2B5EF4-FFF2-40B4-BE49-F238E27FC236}">
                    <a16:creationId xmlns:a16="http://schemas.microsoft.com/office/drawing/2014/main" id="{E7582233-08D2-4A04-B852-F5147E9CE7E3}"/>
                  </a:ext>
                </a:extLst>
              </p:cNvPr>
              <p:cNvSpPr/>
              <p:nvPr/>
            </p:nvSpPr>
            <p:spPr>
              <a:xfrm>
                <a:off x="3975956" y="7043861"/>
                <a:ext cx="11100824" cy="648238"/>
              </a:xfrm>
              <a:prstGeom prst="rect">
                <a:avLst/>
              </a:prstGeom>
              <a:ln>
                <a:noFill/>
              </a:ln>
            </p:spPr>
            <p:txBody>
              <a:bodyPr wrap="square">
                <a:spAutoFit/>
              </a:bodyPr>
              <a:lstStyle/>
              <a:p>
                <a:pPr algn="ctr"/>
                <a:r>
                  <a:rPr lang="en-IN" sz="2000" dirty="0">
                    <a:solidFill>
                      <a:srgbClr val="595858"/>
                    </a:solidFill>
                    <a:latin typeface="+mj-lt"/>
                  </a:rPr>
                  <a:t>You can also use techniques like </a:t>
                </a:r>
                <a:r>
                  <a:rPr lang="en-IN" sz="2000" b="1" dirty="0">
                    <a:solidFill>
                      <a:srgbClr val="595858"/>
                    </a:solidFill>
                    <a:latin typeface="+mj-lt"/>
                  </a:rPr>
                  <a:t>transformation </a:t>
                </a:r>
                <a:r>
                  <a:rPr lang="en-IN" sz="2000" dirty="0">
                    <a:solidFill>
                      <a:srgbClr val="595858"/>
                    </a:solidFill>
                    <a:latin typeface="+mj-lt"/>
                  </a:rPr>
                  <a:t>which penalize higher values more than lower values. Example: square root, cube root, log.</a:t>
                </a:r>
                <a:endParaRPr lang="en-US" sz="2000" dirty="0">
                  <a:latin typeface="+mj-lt"/>
                </a:endParaRPr>
              </a:p>
            </p:txBody>
          </p:sp>
        </p:grpSp>
        <p:grpSp>
          <p:nvGrpSpPr>
            <p:cNvPr id="14" name="Group 13">
              <a:extLst>
                <a:ext uri="{FF2B5EF4-FFF2-40B4-BE49-F238E27FC236}">
                  <a16:creationId xmlns:a16="http://schemas.microsoft.com/office/drawing/2014/main" id="{6EE30B62-DF28-4CC3-81A7-94876DB542B6}"/>
                </a:ext>
              </a:extLst>
            </p:cNvPr>
            <p:cNvGrpSpPr/>
            <p:nvPr/>
          </p:nvGrpSpPr>
          <p:grpSpPr>
            <a:xfrm>
              <a:off x="3965289" y="7702833"/>
              <a:ext cx="753442" cy="682842"/>
              <a:chOff x="4580557" y="7535980"/>
              <a:chExt cx="914505" cy="812882"/>
            </a:xfrm>
          </p:grpSpPr>
          <p:sp>
            <p:nvSpPr>
              <p:cNvPr id="15" name="Oval 14">
                <a:extLst>
                  <a:ext uri="{FF2B5EF4-FFF2-40B4-BE49-F238E27FC236}">
                    <a16:creationId xmlns:a16="http://schemas.microsoft.com/office/drawing/2014/main" id="{4676B3EF-963F-4C60-BCFD-13F6A30C8B9C}"/>
                  </a:ext>
                </a:extLst>
              </p:cNvPr>
              <p:cNvSpPr/>
              <p:nvPr/>
            </p:nvSpPr>
            <p:spPr>
              <a:xfrm>
                <a:off x="4580557" y="7535980"/>
                <a:ext cx="914505" cy="8128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15">
                <a:extLst>
                  <a:ext uri="{FF2B5EF4-FFF2-40B4-BE49-F238E27FC236}">
                    <a16:creationId xmlns:a16="http://schemas.microsoft.com/office/drawing/2014/main" id="{0A10DEEC-EADF-465D-8F7A-CE93344B49D3}"/>
                  </a:ext>
                </a:extLst>
              </p:cNvPr>
              <p:cNvSpPr/>
              <p:nvPr/>
            </p:nvSpPr>
            <p:spPr>
              <a:xfrm>
                <a:off x="4961394" y="7593360"/>
                <a:ext cx="152829" cy="698119"/>
              </a:xfrm>
              <a:prstGeom prst="rect">
                <a:avLst/>
              </a:prstGeom>
            </p:spPr>
            <p:txBody>
              <a:bodyPr wrap="square">
                <a:spAutoFit/>
              </a:bodyPr>
              <a:lstStyle/>
              <a:p>
                <a:pPr algn="ctr"/>
                <a:r>
                  <a:rPr lang="en-IN" sz="3400" b="1" dirty="0" err="1">
                    <a:solidFill>
                      <a:schemeClr val="bg1"/>
                    </a:solidFill>
                    <a:latin typeface="+mj-lt"/>
                  </a:rPr>
                  <a:t>i</a:t>
                </a:r>
                <a:endParaRPr lang="en-US" sz="3400" b="1" dirty="0">
                  <a:solidFill>
                    <a:schemeClr val="bg1"/>
                  </a:solidFill>
                  <a:latin typeface="+mj-lt"/>
                </a:endParaRPr>
              </a:p>
            </p:txBody>
          </p:sp>
        </p:grpSp>
      </p:grpSp>
      <p:sp>
        <p:nvSpPr>
          <p:cNvPr id="19" name="Rectangle 18">
            <a:extLst>
              <a:ext uri="{FF2B5EF4-FFF2-40B4-BE49-F238E27FC236}">
                <a16:creationId xmlns:a16="http://schemas.microsoft.com/office/drawing/2014/main" id="{B4502AD1-269C-47DA-B6AE-86368E5A495D}"/>
              </a:ext>
            </a:extLst>
          </p:cNvPr>
          <p:cNvSpPr/>
          <p:nvPr/>
        </p:nvSpPr>
        <p:spPr>
          <a:xfrm>
            <a:off x="6110960" y="2860086"/>
            <a:ext cx="3047241" cy="560382"/>
          </a:xfrm>
          <a:prstGeom prst="rect">
            <a:avLst/>
          </a:prstGeom>
          <a:noFill/>
          <a:ln>
            <a:solidFill>
              <a:srgbClr val="2D46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156C9A06-ECCA-4DDD-813A-F02574B29E85}"/>
              </a:ext>
            </a:extLst>
          </p:cNvPr>
          <p:cNvPicPr>
            <a:picLocks noChangeAspect="1"/>
          </p:cNvPicPr>
          <p:nvPr/>
        </p:nvPicPr>
        <p:blipFill rotWithShape="1">
          <a:blip r:embed="rId5"/>
          <a:srcRect r="10717"/>
          <a:stretch/>
        </p:blipFill>
        <p:spPr>
          <a:xfrm>
            <a:off x="232294" y="3889485"/>
            <a:ext cx="7402286" cy="2647397"/>
          </a:xfrm>
          <a:prstGeom prst="rect">
            <a:avLst/>
          </a:prstGeom>
        </p:spPr>
      </p:pic>
      <p:pic>
        <p:nvPicPr>
          <p:cNvPr id="5" name="Picture 4">
            <a:extLst>
              <a:ext uri="{FF2B5EF4-FFF2-40B4-BE49-F238E27FC236}">
                <a16:creationId xmlns:a16="http://schemas.microsoft.com/office/drawing/2014/main" id="{885A19A6-82D0-4C04-BF25-9DD793E6E29A}"/>
              </a:ext>
            </a:extLst>
          </p:cNvPr>
          <p:cNvPicPr>
            <a:picLocks noChangeAspect="1"/>
          </p:cNvPicPr>
          <p:nvPr/>
        </p:nvPicPr>
        <p:blipFill rotWithShape="1">
          <a:blip r:embed="rId6"/>
          <a:srcRect r="9053"/>
          <a:stretch/>
        </p:blipFill>
        <p:spPr>
          <a:xfrm>
            <a:off x="8004693" y="3934102"/>
            <a:ext cx="7695779" cy="2558161"/>
          </a:xfrm>
          <a:prstGeom prst="rect">
            <a:avLst/>
          </a:prstGeom>
        </p:spPr>
      </p:pic>
      <p:sp>
        <p:nvSpPr>
          <p:cNvPr id="20" name="Rectangle 19">
            <a:extLst>
              <a:ext uri="{FF2B5EF4-FFF2-40B4-BE49-F238E27FC236}">
                <a16:creationId xmlns:a16="http://schemas.microsoft.com/office/drawing/2014/main" id="{01D39A73-B3E8-4DD6-A27E-81229229B99C}"/>
              </a:ext>
            </a:extLst>
          </p:cNvPr>
          <p:cNvSpPr/>
          <p:nvPr/>
        </p:nvSpPr>
        <p:spPr>
          <a:xfrm>
            <a:off x="1206348" y="6664646"/>
            <a:ext cx="5454177" cy="400110"/>
          </a:xfrm>
          <a:prstGeom prst="rect">
            <a:avLst/>
          </a:prstGeom>
          <a:ln>
            <a:solidFill>
              <a:srgbClr val="2D46B9"/>
            </a:solidFill>
          </a:ln>
        </p:spPr>
        <p:txBody>
          <a:bodyPr wrap="square">
            <a:spAutoFit/>
          </a:bodyPr>
          <a:lstStyle/>
          <a:p>
            <a:pPr algn="ctr"/>
            <a:r>
              <a:rPr lang="en-IN" sz="2000" dirty="0">
                <a:solidFill>
                  <a:schemeClr val="tx1">
                    <a:lumMod val="65000"/>
                    <a:lumOff val="35000"/>
                  </a:schemeClr>
                </a:solidFill>
                <a:latin typeface="+mj-lt"/>
              </a:rPr>
              <a:t>Seasonality with increasing trend</a:t>
            </a:r>
            <a:endParaRPr lang="en-US" sz="2000" dirty="0">
              <a:solidFill>
                <a:schemeClr val="tx1">
                  <a:lumMod val="65000"/>
                  <a:lumOff val="35000"/>
                </a:schemeClr>
              </a:solidFill>
              <a:latin typeface="+mj-lt"/>
            </a:endParaRPr>
          </a:p>
        </p:txBody>
      </p:sp>
      <p:sp>
        <p:nvSpPr>
          <p:cNvPr id="21" name="Rectangle 20">
            <a:extLst>
              <a:ext uri="{FF2B5EF4-FFF2-40B4-BE49-F238E27FC236}">
                <a16:creationId xmlns:a16="http://schemas.microsoft.com/office/drawing/2014/main" id="{B33AF768-E4E8-4869-B408-4E89BA4988D9}"/>
              </a:ext>
            </a:extLst>
          </p:cNvPr>
          <p:cNvSpPr/>
          <p:nvPr/>
        </p:nvSpPr>
        <p:spPr>
          <a:xfrm>
            <a:off x="9595475" y="6642663"/>
            <a:ext cx="5454177" cy="400110"/>
          </a:xfrm>
          <a:prstGeom prst="rect">
            <a:avLst/>
          </a:prstGeom>
          <a:ln>
            <a:solidFill>
              <a:srgbClr val="2D46B9"/>
            </a:solidFill>
          </a:ln>
        </p:spPr>
        <p:txBody>
          <a:bodyPr wrap="square">
            <a:spAutoFit/>
          </a:bodyPr>
          <a:lstStyle/>
          <a:p>
            <a:pPr algn="ctr"/>
            <a:r>
              <a:rPr lang="en-IN" sz="2000" dirty="0">
                <a:solidFill>
                  <a:schemeClr val="tx1">
                    <a:lumMod val="65000"/>
                    <a:lumOff val="35000"/>
                  </a:schemeClr>
                </a:solidFill>
                <a:latin typeface="+mj-lt"/>
              </a:rPr>
              <a:t>Seasonally decomposed series</a:t>
            </a:r>
            <a:endParaRPr lang="en-US" sz="2000" dirty="0">
              <a:solidFill>
                <a:schemeClr val="tx1">
                  <a:lumMod val="65000"/>
                  <a:lumOff val="35000"/>
                </a:schemeClr>
              </a:solidFill>
              <a:latin typeface="+mj-lt"/>
            </a:endParaRPr>
          </a:p>
        </p:txBody>
      </p:sp>
    </p:spTree>
    <p:extLst>
      <p:ext uri="{BB962C8B-B14F-4D97-AF65-F5344CB8AC3E}">
        <p14:creationId xmlns:p14="http://schemas.microsoft.com/office/powerpoint/2010/main" val="3250021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6"/>
          <p:cNvSpPr txBox="1">
            <a:spLocks noGrp="1"/>
          </p:cNvSpPr>
          <p:nvPr>
            <p:ph type="body" idx="1"/>
          </p:nvPr>
        </p:nvSpPr>
        <p:spPr>
          <a:xfrm>
            <a:off x="926745" y="1676697"/>
            <a:ext cx="12378945"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sz="3200" i="0" u="none" strike="noStrike" cap="none" dirty="0">
                <a:solidFill>
                  <a:schemeClr val="lt1"/>
                </a:solidFill>
                <a:latin typeface="Open Sans ExtraBold"/>
                <a:ea typeface="Open Sans ExtraBold"/>
                <a:cs typeface="Open Sans ExtraBold"/>
                <a:sym typeface="Open Sans ExtraBold"/>
              </a:rPr>
              <a:t>Assisted Practice  </a:t>
            </a:r>
            <a:endParaRPr dirty="0"/>
          </a:p>
        </p:txBody>
      </p:sp>
      <p:sp>
        <p:nvSpPr>
          <p:cNvPr id="1047" name="Google Shape;1047;p46"/>
          <p:cNvSpPr txBox="1">
            <a:spLocks noGrp="1"/>
          </p:cNvSpPr>
          <p:nvPr>
            <p:ph type="body" idx="2"/>
          </p:nvPr>
        </p:nvSpPr>
        <p:spPr>
          <a:xfrm>
            <a:off x="926744" y="2380588"/>
            <a:ext cx="13360755"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1" i="0" u="none" strike="noStrike" cap="none" dirty="0">
                <a:solidFill>
                  <a:srgbClr val="0F547B"/>
                </a:solidFill>
                <a:latin typeface="Open Sans SemiBold"/>
                <a:ea typeface="Open Sans SemiBold"/>
                <a:cs typeface="Open Sans SemiBold"/>
                <a:sym typeface="Open Sans SemiBold"/>
              </a:rPr>
              <a:t>Stationarity</a:t>
            </a:r>
            <a:endParaRPr sz="2800" b="1" i="0" u="none" strike="noStrike" cap="none" dirty="0">
              <a:solidFill>
                <a:srgbClr val="0F547B"/>
              </a:solidFill>
              <a:latin typeface="Open Sans SemiBold"/>
              <a:ea typeface="Open Sans SemiBold"/>
              <a:cs typeface="Open Sans SemiBold"/>
              <a:sym typeface="Open Sans SemiBold"/>
            </a:endParaRPr>
          </a:p>
        </p:txBody>
      </p:sp>
      <p:sp>
        <p:nvSpPr>
          <p:cNvPr id="1048" name="Google Shape;1048;p46"/>
          <p:cNvSpPr txBox="1"/>
          <p:nvPr/>
        </p:nvSpPr>
        <p:spPr>
          <a:xfrm>
            <a:off x="12771118" y="2441493"/>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15 mins.</a:t>
            </a:r>
            <a:endParaRPr dirty="0"/>
          </a:p>
        </p:txBody>
      </p:sp>
      <p:sp>
        <p:nvSpPr>
          <p:cNvPr id="1049" name="Google Shape;1049;p46"/>
          <p:cNvSpPr txBox="1"/>
          <p:nvPr/>
        </p:nvSpPr>
        <p:spPr>
          <a:xfrm>
            <a:off x="926740" y="5129267"/>
            <a:ext cx="14465660" cy="2575463"/>
          </a:xfrm>
          <a:prstGeom prst="rect">
            <a:avLst/>
          </a:prstGeom>
          <a:noFill/>
          <a:ln>
            <a:noFill/>
          </a:ln>
        </p:spPr>
        <p:txBody>
          <a:bodyPr spcFirstLastPara="1" wrap="square" lIns="91425" tIns="45700" rIns="91425" bIns="45700" anchor="ctr" anchorCtr="0">
            <a:noAutofit/>
          </a:bodyPr>
          <a:lstStyle/>
          <a:p>
            <a:pPr lvl="0">
              <a:lnSpc>
                <a:spcPct val="90000"/>
              </a:lnSpc>
            </a:pPr>
            <a:r>
              <a:rPr lang="en-US" sz="2000" b="1" dirty="0">
                <a:solidFill>
                  <a:schemeClr val="dk1"/>
                </a:solidFill>
                <a:latin typeface="+mj-lt"/>
                <a:ea typeface="Open Sans"/>
                <a:cs typeface="Open Sans"/>
                <a:sym typeface="Open Sans"/>
              </a:rPr>
              <a:t>Problem Statement: </a:t>
            </a:r>
            <a:r>
              <a:rPr lang="en-IN" sz="2000" dirty="0">
                <a:solidFill>
                  <a:schemeClr val="dk1"/>
                </a:solidFill>
                <a:latin typeface="+mj-lt"/>
                <a:ea typeface="Open Sans"/>
                <a:cs typeface="Open Sans"/>
                <a:sym typeface="Open Sans"/>
              </a:rPr>
              <a:t>The Air Passenger dataset provides monthly total of US airline passengers, from 1949 to 1960. </a:t>
            </a:r>
          </a:p>
          <a:p>
            <a:pPr lvl="0">
              <a:lnSpc>
                <a:spcPct val="90000"/>
              </a:lnSpc>
            </a:pPr>
            <a:r>
              <a:rPr lang="en-IN" sz="2000" dirty="0">
                <a:solidFill>
                  <a:schemeClr val="dk1"/>
                </a:solidFill>
                <a:latin typeface="+mj-lt"/>
                <a:ea typeface="Open Sans"/>
                <a:cs typeface="Open Sans"/>
                <a:sym typeface="Open Sans"/>
              </a:rPr>
              <a:t>This dataset is of a time series class.</a:t>
            </a:r>
          </a:p>
          <a:p>
            <a:pPr lvl="0">
              <a:lnSpc>
                <a:spcPct val="90000"/>
              </a:lnSpc>
            </a:pPr>
            <a:endParaRPr lang="en-IN" sz="2000" dirty="0">
              <a:solidFill>
                <a:schemeClr val="dk1"/>
              </a:solidFill>
              <a:latin typeface="+mj-lt"/>
              <a:ea typeface="Open Sans"/>
              <a:cs typeface="Open Sans"/>
              <a:sym typeface="Open Sans"/>
            </a:endParaRPr>
          </a:p>
          <a:p>
            <a:pPr lvl="0">
              <a:lnSpc>
                <a:spcPct val="90000"/>
              </a:lnSpc>
            </a:pPr>
            <a:r>
              <a:rPr lang="en-IN" sz="2000" b="1" dirty="0">
                <a:solidFill>
                  <a:schemeClr val="dk1"/>
                </a:solidFill>
                <a:latin typeface="+mj-lt"/>
                <a:ea typeface="Open Sans"/>
                <a:cs typeface="Open Sans"/>
                <a:sym typeface="Open Sans"/>
              </a:rPr>
              <a:t>Objective:</a:t>
            </a:r>
          </a:p>
          <a:p>
            <a:pPr lvl="0">
              <a:lnSpc>
                <a:spcPct val="90000"/>
              </a:lnSpc>
            </a:pPr>
            <a:endParaRPr lang="en-IN" sz="2000" b="1" dirty="0">
              <a:solidFill>
                <a:schemeClr val="dk1"/>
              </a:solidFill>
              <a:latin typeface="+mj-lt"/>
              <a:ea typeface="Open Sans"/>
              <a:cs typeface="Open Sans"/>
              <a:sym typeface="Open Sans"/>
            </a:endParaRPr>
          </a:p>
          <a:p>
            <a:pPr marL="342900" lvl="0" indent="-342900">
              <a:lnSpc>
                <a:spcPct val="150000"/>
              </a:lnSpc>
              <a:buFont typeface="Arial" panose="020B0604020202020204" pitchFamily="34" charset="0"/>
              <a:buChar char="•"/>
            </a:pPr>
            <a:r>
              <a:rPr lang="en-IN" sz="2000" dirty="0">
                <a:solidFill>
                  <a:schemeClr val="dk1"/>
                </a:solidFill>
                <a:latin typeface="+mj-lt"/>
                <a:ea typeface="Open Sans"/>
                <a:cs typeface="Open Sans"/>
                <a:sym typeface="Open Sans"/>
              </a:rPr>
              <a:t>Check for the stationarity of your data using Rolling Statistics and Dickey fuller test</a:t>
            </a:r>
          </a:p>
          <a:p>
            <a:pPr marL="342900" lvl="0" indent="-342900">
              <a:lnSpc>
                <a:spcPct val="150000"/>
              </a:lnSpc>
              <a:buFont typeface="Arial" panose="020B0604020202020204" pitchFamily="34" charset="0"/>
              <a:buChar char="•"/>
            </a:pPr>
            <a:r>
              <a:rPr lang="en-IN" sz="2000" dirty="0">
                <a:solidFill>
                  <a:schemeClr val="dk1"/>
                </a:solidFill>
                <a:latin typeface="+mj-lt"/>
                <a:ea typeface="Open Sans"/>
                <a:cs typeface="Open Sans"/>
                <a:sym typeface="Open Sans"/>
              </a:rPr>
              <a:t>If stationarity is present, remove it using differencing in Python</a:t>
            </a:r>
          </a:p>
          <a:p>
            <a:pPr lvl="0">
              <a:lnSpc>
                <a:spcPct val="150000"/>
              </a:lnSpc>
            </a:pPr>
            <a:endParaRPr sz="2000" b="1" dirty="0">
              <a:solidFill>
                <a:schemeClr val="dk1"/>
              </a:solidFill>
              <a:latin typeface="+mj-lt"/>
              <a:ea typeface="Open Sans"/>
              <a:cs typeface="Open Sans"/>
              <a:sym typeface="Open Sans"/>
            </a:endParaRPr>
          </a:p>
          <a:p>
            <a:pPr marL="0" marR="0" lvl="0" indent="0" algn="l" rtl="0">
              <a:lnSpc>
                <a:spcPct val="90000"/>
              </a:lnSpc>
              <a:spcBef>
                <a:spcPts val="0"/>
              </a:spcBef>
              <a:spcAft>
                <a:spcPts val="0"/>
              </a:spcAft>
              <a:buNone/>
            </a:pPr>
            <a:r>
              <a:rPr lang="en-US" sz="2000" b="1" dirty="0">
                <a:solidFill>
                  <a:schemeClr val="dk1"/>
                </a:solidFill>
                <a:latin typeface="+mj-lt"/>
                <a:ea typeface="Open Sans"/>
                <a:cs typeface="Open Sans"/>
                <a:sym typeface="Open Sans"/>
              </a:rPr>
              <a:t>Access: </a:t>
            </a:r>
            <a:r>
              <a:rPr lang="en-US" sz="2000" dirty="0">
                <a:solidFill>
                  <a:schemeClr val="dk1"/>
                </a:solidFill>
                <a:latin typeface="+mj-lt"/>
                <a:ea typeface="Open Sans"/>
                <a:cs typeface="Open Sans"/>
                <a:sym typeface="Open Sans"/>
              </a:rPr>
              <a:t>Click on the Labs tab on the left side panel of the LMS. Copy or note the username and password that are generated. Click on the Launch</a:t>
            </a:r>
            <a:r>
              <a:rPr lang="en-US" sz="2000" b="1" dirty="0">
                <a:solidFill>
                  <a:schemeClr val="dk1"/>
                </a:solidFill>
                <a:latin typeface="+mj-lt"/>
                <a:ea typeface="Open Sans"/>
                <a:cs typeface="Open Sans"/>
                <a:sym typeface="Open Sans"/>
              </a:rPr>
              <a:t> </a:t>
            </a:r>
            <a:r>
              <a:rPr lang="en-US" sz="2000" dirty="0">
                <a:solidFill>
                  <a:schemeClr val="dk1"/>
                </a:solidFill>
                <a:latin typeface="+mj-lt"/>
                <a:ea typeface="Open Sans"/>
                <a:cs typeface="Open Sans"/>
                <a:sym typeface="Open Sans"/>
              </a:rPr>
              <a:t>Lab button. On the page that appears, enter the username and password in the respective fields, and click Login.</a:t>
            </a:r>
            <a:endParaRPr sz="2000" dirty="0">
              <a:latin typeface="+mj-lt"/>
            </a:endParaRPr>
          </a:p>
          <a:p>
            <a:pPr marL="0" marR="0" lvl="0" indent="0" algn="l" rtl="0">
              <a:lnSpc>
                <a:spcPct val="90000"/>
              </a:lnSpc>
              <a:spcBef>
                <a:spcPts val="0"/>
              </a:spcBef>
              <a:spcAft>
                <a:spcPts val="0"/>
              </a:spcAft>
              <a:buClr>
                <a:schemeClr val="dk1"/>
              </a:buClr>
              <a:buSzPts val="700"/>
              <a:buFont typeface="Arial"/>
              <a:buNone/>
            </a:pPr>
            <a:endParaRPr sz="2000" dirty="0">
              <a:solidFill>
                <a:schemeClr val="dk1"/>
              </a:solidFill>
              <a:latin typeface="+mj-lt"/>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6"/>
          <p:cNvSpPr txBox="1">
            <a:spLocks noGrp="1"/>
          </p:cNvSpPr>
          <p:nvPr>
            <p:ph type="body" idx="1"/>
          </p:nvPr>
        </p:nvSpPr>
        <p:spPr>
          <a:xfrm>
            <a:off x="926745" y="1676697"/>
            <a:ext cx="12378945"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sz="3200" i="0" u="none" strike="noStrike" cap="none" dirty="0">
                <a:solidFill>
                  <a:schemeClr val="lt1"/>
                </a:solidFill>
                <a:latin typeface="Open Sans ExtraBold"/>
                <a:ea typeface="Open Sans ExtraBold"/>
                <a:cs typeface="Open Sans ExtraBold"/>
                <a:sym typeface="Open Sans ExtraBold"/>
              </a:rPr>
              <a:t>Unassisted Practice  </a:t>
            </a:r>
            <a:endParaRPr dirty="0"/>
          </a:p>
        </p:txBody>
      </p:sp>
      <p:sp>
        <p:nvSpPr>
          <p:cNvPr id="1047" name="Google Shape;1047;p46"/>
          <p:cNvSpPr txBox="1">
            <a:spLocks noGrp="1"/>
          </p:cNvSpPr>
          <p:nvPr>
            <p:ph type="body" idx="2"/>
          </p:nvPr>
        </p:nvSpPr>
        <p:spPr>
          <a:xfrm>
            <a:off x="926744" y="2380588"/>
            <a:ext cx="13360755" cy="480131"/>
          </a:xfrm>
          <a:prstGeom prst="rect">
            <a:avLst/>
          </a:prstGeom>
          <a:noFill/>
          <a:ln>
            <a:noFill/>
          </a:ln>
        </p:spPr>
        <p:txBody>
          <a:bodyPr spcFirstLastPara="1" wrap="square" lIns="91425" tIns="45700" rIns="91425" bIns="45700" anchor="ctr" anchorCtr="0">
            <a:noAutofit/>
          </a:bodyPr>
          <a:lstStyle/>
          <a:p>
            <a:pPr marL="0" lvl="0" indent="0">
              <a:spcBef>
                <a:spcPts val="0"/>
              </a:spcBef>
              <a:buSzPts val="700"/>
            </a:pPr>
            <a:r>
              <a:rPr lang="en-US" b="1" dirty="0"/>
              <a:t>Stationarity</a:t>
            </a:r>
            <a:endParaRPr sz="2800" b="1" i="0" u="none" strike="noStrike" cap="none" dirty="0">
              <a:solidFill>
                <a:srgbClr val="0F547B"/>
              </a:solidFill>
              <a:latin typeface="Open Sans SemiBold"/>
              <a:ea typeface="Open Sans SemiBold"/>
              <a:cs typeface="Open Sans SemiBold"/>
              <a:sym typeface="Open Sans SemiBold"/>
            </a:endParaRPr>
          </a:p>
        </p:txBody>
      </p:sp>
      <p:sp>
        <p:nvSpPr>
          <p:cNvPr id="1048" name="Google Shape;1048;p46"/>
          <p:cNvSpPr txBox="1"/>
          <p:nvPr/>
        </p:nvSpPr>
        <p:spPr>
          <a:xfrm>
            <a:off x="12771118" y="2441493"/>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a:t>
            </a:r>
            <a:r>
              <a:rPr lang="en-US" sz="2800" dirty="0">
                <a:solidFill>
                  <a:srgbClr val="0F547B"/>
                </a:solidFill>
                <a:latin typeface="Open Sans SemiBold"/>
                <a:ea typeface="Open Sans SemiBold"/>
                <a:cs typeface="Open Sans SemiBold"/>
                <a:sym typeface="Open Sans SemiBold"/>
              </a:rPr>
              <a:t>20</a:t>
            </a:r>
            <a:r>
              <a:rPr lang="en-US" sz="2800" b="0" i="0" u="none" strike="noStrike" cap="none" dirty="0">
                <a:solidFill>
                  <a:srgbClr val="0F547B"/>
                </a:solidFill>
                <a:latin typeface="Open Sans SemiBold"/>
                <a:ea typeface="Open Sans SemiBold"/>
                <a:cs typeface="Open Sans SemiBold"/>
                <a:sym typeface="Open Sans SemiBold"/>
              </a:rPr>
              <a:t> mins.</a:t>
            </a:r>
            <a:endParaRPr dirty="0"/>
          </a:p>
        </p:txBody>
      </p:sp>
      <p:sp>
        <p:nvSpPr>
          <p:cNvPr id="1049" name="Google Shape;1049;p46"/>
          <p:cNvSpPr txBox="1"/>
          <p:nvPr/>
        </p:nvSpPr>
        <p:spPr>
          <a:xfrm>
            <a:off x="926739" y="5129267"/>
            <a:ext cx="14574517" cy="2575463"/>
          </a:xfrm>
          <a:prstGeom prst="rect">
            <a:avLst/>
          </a:prstGeom>
          <a:noFill/>
          <a:ln>
            <a:noFill/>
          </a:ln>
        </p:spPr>
        <p:txBody>
          <a:bodyPr spcFirstLastPara="1" wrap="square" lIns="91425" tIns="45700" rIns="91425" bIns="45700" anchor="ctr" anchorCtr="0">
            <a:noAutofit/>
          </a:bodyPr>
          <a:lstStyle/>
          <a:p>
            <a:pPr lvl="0">
              <a:lnSpc>
                <a:spcPct val="90000"/>
              </a:lnSpc>
            </a:pPr>
            <a:r>
              <a:rPr lang="en-US" sz="2000" b="1" dirty="0">
                <a:solidFill>
                  <a:schemeClr val="dk1"/>
                </a:solidFill>
                <a:latin typeface="+mj-lt"/>
                <a:ea typeface="Open Sans"/>
                <a:cs typeface="Open Sans"/>
                <a:sym typeface="Open Sans"/>
              </a:rPr>
              <a:t>Problem Statement: </a:t>
            </a:r>
            <a:r>
              <a:rPr lang="en-IN" sz="2000" dirty="0">
                <a:solidFill>
                  <a:schemeClr val="dk1"/>
                </a:solidFill>
                <a:latin typeface="+mj-lt"/>
                <a:ea typeface="Open Sans"/>
                <a:cs typeface="Open Sans"/>
                <a:sym typeface="Open Sans"/>
              </a:rPr>
              <a:t>The</a:t>
            </a:r>
            <a:r>
              <a:rPr lang="en-IN" sz="2000" b="1" dirty="0">
                <a:solidFill>
                  <a:schemeClr val="dk1"/>
                </a:solidFill>
                <a:latin typeface="+mj-lt"/>
                <a:ea typeface="Open Sans"/>
                <a:cs typeface="Open Sans"/>
                <a:sym typeface="Open Sans"/>
              </a:rPr>
              <a:t> </a:t>
            </a:r>
            <a:r>
              <a:rPr lang="en-IN" sz="2000" dirty="0">
                <a:solidFill>
                  <a:schemeClr val="dk1"/>
                </a:solidFill>
                <a:latin typeface="+mj-lt"/>
                <a:ea typeface="Open Sans"/>
                <a:cs typeface="Open Sans"/>
                <a:sym typeface="Open Sans"/>
              </a:rPr>
              <a:t>Beer production dataset provides a time series data for monthly beer production in Australia, for the period Jan 1956 – Aug 1995.</a:t>
            </a:r>
          </a:p>
          <a:p>
            <a:pPr lvl="0">
              <a:lnSpc>
                <a:spcPct val="90000"/>
              </a:lnSpc>
            </a:pPr>
            <a:endParaRPr lang="en-IN" sz="2000" dirty="0">
              <a:solidFill>
                <a:schemeClr val="dk1"/>
              </a:solidFill>
              <a:latin typeface="+mj-lt"/>
              <a:ea typeface="Open Sans"/>
              <a:cs typeface="Open Sans"/>
              <a:sym typeface="Open Sans"/>
            </a:endParaRPr>
          </a:p>
          <a:p>
            <a:pPr lvl="0">
              <a:lnSpc>
                <a:spcPct val="90000"/>
              </a:lnSpc>
            </a:pPr>
            <a:r>
              <a:rPr lang="en-IN" sz="2000" b="1" dirty="0">
                <a:solidFill>
                  <a:schemeClr val="dk1"/>
                </a:solidFill>
                <a:latin typeface="+mj-lt"/>
                <a:ea typeface="Open Sans"/>
                <a:cs typeface="Open Sans"/>
                <a:sym typeface="Open Sans"/>
              </a:rPr>
              <a:t>Objective:</a:t>
            </a:r>
          </a:p>
          <a:p>
            <a:pPr lvl="0">
              <a:lnSpc>
                <a:spcPct val="150000"/>
              </a:lnSpc>
            </a:pPr>
            <a:endParaRPr lang="en-IN" sz="2000" dirty="0">
              <a:solidFill>
                <a:schemeClr val="dk1"/>
              </a:solidFill>
              <a:latin typeface="+mj-lt"/>
              <a:ea typeface="Open Sans"/>
              <a:cs typeface="Open Sans"/>
              <a:sym typeface="Open Sans"/>
            </a:endParaRPr>
          </a:p>
          <a:p>
            <a:pPr marL="342900" lvl="0" indent="-342900">
              <a:lnSpc>
                <a:spcPct val="150000"/>
              </a:lnSpc>
              <a:buFont typeface="Arial" panose="020B0604020202020204" pitchFamily="34" charset="0"/>
              <a:buChar char="•"/>
            </a:pPr>
            <a:r>
              <a:rPr lang="en-IN" sz="2000" dirty="0">
                <a:solidFill>
                  <a:schemeClr val="dk1"/>
                </a:solidFill>
                <a:latin typeface="+mj-lt"/>
                <a:ea typeface="Open Sans"/>
                <a:cs typeface="Open Sans"/>
                <a:sym typeface="Open Sans"/>
              </a:rPr>
              <a:t>Check for the stationarity of your data using Rolling Statistics and Dickey fuller test</a:t>
            </a:r>
          </a:p>
          <a:p>
            <a:pPr marL="342900" lvl="0" indent="-342900">
              <a:lnSpc>
                <a:spcPct val="150000"/>
              </a:lnSpc>
              <a:buFont typeface="Arial" panose="020B0604020202020204" pitchFamily="34" charset="0"/>
              <a:buChar char="•"/>
            </a:pPr>
            <a:r>
              <a:rPr lang="en-IN" sz="2000" dirty="0">
                <a:latin typeface="Open Sans"/>
                <a:ea typeface="Open Sans"/>
                <a:cs typeface="Open Sans"/>
                <a:sym typeface="Open Sans"/>
              </a:rPr>
              <a:t>if stationarity is present, remove it using differencing in Python</a:t>
            </a:r>
          </a:p>
          <a:p>
            <a:pPr marL="342900" lvl="0" indent="-342900">
              <a:lnSpc>
                <a:spcPct val="90000"/>
              </a:lnSpc>
              <a:buFont typeface="Arial" panose="020B0604020202020204" pitchFamily="34" charset="0"/>
              <a:buChar char="•"/>
            </a:pPr>
            <a:endParaRPr lang="en-IN" sz="2000" dirty="0">
              <a:solidFill>
                <a:schemeClr val="dk1"/>
              </a:solidFill>
              <a:latin typeface="+mj-lt"/>
              <a:ea typeface="Open Sans"/>
              <a:cs typeface="Open Sans"/>
              <a:sym typeface="Open Sans"/>
            </a:endParaRPr>
          </a:p>
          <a:p>
            <a:pPr marL="342900" lvl="0" indent="-342900">
              <a:lnSpc>
                <a:spcPct val="90000"/>
              </a:lnSpc>
              <a:buFont typeface="Arial" panose="020B0604020202020204" pitchFamily="34" charset="0"/>
              <a:buChar char="•"/>
            </a:pPr>
            <a:endParaRPr sz="2000" b="1" dirty="0">
              <a:solidFill>
                <a:schemeClr val="dk1"/>
              </a:solidFill>
              <a:latin typeface="+mj-lt"/>
              <a:ea typeface="Open Sans"/>
              <a:cs typeface="Open Sans"/>
              <a:sym typeface="Open Sans"/>
            </a:endParaRPr>
          </a:p>
          <a:p>
            <a:pPr marL="0" marR="0" lvl="0" indent="0" algn="l" rtl="0">
              <a:lnSpc>
                <a:spcPct val="90000"/>
              </a:lnSpc>
              <a:spcBef>
                <a:spcPts val="0"/>
              </a:spcBef>
              <a:spcAft>
                <a:spcPts val="0"/>
              </a:spcAft>
              <a:buNone/>
            </a:pPr>
            <a:r>
              <a:rPr lang="en-US" sz="2000" b="1" dirty="0">
                <a:solidFill>
                  <a:schemeClr val="dk1"/>
                </a:solidFill>
                <a:latin typeface="+mj-lt"/>
                <a:ea typeface="Open Sans"/>
                <a:cs typeface="Open Sans"/>
                <a:sym typeface="Open Sans"/>
              </a:rPr>
              <a:t>Access: </a:t>
            </a:r>
            <a:r>
              <a:rPr lang="en-US" sz="2000" dirty="0">
                <a:solidFill>
                  <a:schemeClr val="dk1"/>
                </a:solidFill>
                <a:latin typeface="+mj-lt"/>
                <a:ea typeface="Open Sans"/>
                <a:cs typeface="Open Sans"/>
                <a:sym typeface="Open Sans"/>
              </a:rPr>
              <a:t>Click on the Labs tab on the left side panel of the LMS. Copy or note the username and password that are generated. Click on the Launch</a:t>
            </a:r>
            <a:r>
              <a:rPr lang="en-US" sz="2000" b="1" dirty="0">
                <a:solidFill>
                  <a:schemeClr val="dk1"/>
                </a:solidFill>
                <a:latin typeface="+mj-lt"/>
                <a:ea typeface="Open Sans"/>
                <a:cs typeface="Open Sans"/>
                <a:sym typeface="Open Sans"/>
              </a:rPr>
              <a:t> </a:t>
            </a:r>
            <a:r>
              <a:rPr lang="en-US" sz="2000" dirty="0">
                <a:solidFill>
                  <a:schemeClr val="dk1"/>
                </a:solidFill>
                <a:latin typeface="+mj-lt"/>
                <a:ea typeface="Open Sans"/>
                <a:cs typeface="Open Sans"/>
                <a:sym typeface="Open Sans"/>
              </a:rPr>
              <a:t>Lab button. On the page that appears, enter the username and password in the respective fields, and click Login.</a:t>
            </a:r>
            <a:endParaRPr sz="2000" dirty="0">
              <a:latin typeface="+mj-lt"/>
            </a:endParaRPr>
          </a:p>
          <a:p>
            <a:pPr marL="0" marR="0" lvl="0" indent="0" algn="l" rtl="0">
              <a:lnSpc>
                <a:spcPct val="90000"/>
              </a:lnSpc>
              <a:spcBef>
                <a:spcPts val="0"/>
              </a:spcBef>
              <a:spcAft>
                <a:spcPts val="0"/>
              </a:spcAft>
              <a:buClr>
                <a:schemeClr val="dk1"/>
              </a:buClr>
              <a:buSzPts val="700"/>
              <a:buFont typeface="Arial"/>
              <a:buNone/>
            </a:pPr>
            <a:endParaRPr sz="2000" dirty="0">
              <a:solidFill>
                <a:schemeClr val="dk1"/>
              </a:solidFill>
              <a:latin typeface="+mj-lt"/>
              <a:ea typeface="Calibri"/>
              <a:cs typeface="Calibri"/>
              <a:sym typeface="Calibri"/>
            </a:endParaRPr>
          </a:p>
        </p:txBody>
      </p:sp>
    </p:spTree>
    <p:extLst>
      <p:ext uri="{BB962C8B-B14F-4D97-AF65-F5344CB8AC3E}">
        <p14:creationId xmlns:p14="http://schemas.microsoft.com/office/powerpoint/2010/main" val="3583167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1: Data Import</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6003782" y="829986"/>
            <a:ext cx="4307507" cy="253919"/>
          </a:xfrm>
          <a:prstGeom prst="rect">
            <a:avLst/>
          </a:prstGeom>
          <a:noFill/>
          <a:ln>
            <a:noFill/>
          </a:ln>
        </p:spPr>
      </p:pic>
      <p:grpSp>
        <p:nvGrpSpPr>
          <p:cNvPr id="16" name="Group 15">
            <a:extLst>
              <a:ext uri="{FF2B5EF4-FFF2-40B4-BE49-F238E27FC236}">
                <a16:creationId xmlns:a16="http://schemas.microsoft.com/office/drawing/2014/main" id="{DB1B2B5E-4E7E-4B9E-BA34-4042C7EA05B3}"/>
              </a:ext>
            </a:extLst>
          </p:cNvPr>
          <p:cNvGrpSpPr/>
          <p:nvPr/>
        </p:nvGrpSpPr>
        <p:grpSpPr>
          <a:xfrm>
            <a:off x="731856" y="1082278"/>
            <a:ext cx="14315259" cy="7341219"/>
            <a:chOff x="731856" y="1082278"/>
            <a:chExt cx="14315259" cy="7341219"/>
          </a:xfrm>
        </p:grpSpPr>
        <p:grpSp>
          <p:nvGrpSpPr>
            <p:cNvPr id="14" name="Group 13">
              <a:extLst>
                <a:ext uri="{FF2B5EF4-FFF2-40B4-BE49-F238E27FC236}">
                  <a16:creationId xmlns:a16="http://schemas.microsoft.com/office/drawing/2014/main" id="{A9D4947D-4E9C-4209-8959-8D96142185CE}"/>
                </a:ext>
              </a:extLst>
            </p:cNvPr>
            <p:cNvGrpSpPr/>
            <p:nvPr/>
          </p:nvGrpSpPr>
          <p:grpSpPr>
            <a:xfrm>
              <a:off x="731856" y="1082278"/>
              <a:ext cx="14315259" cy="4438671"/>
              <a:chOff x="731856" y="1082278"/>
              <a:chExt cx="14315259" cy="4438671"/>
            </a:xfrm>
          </p:grpSpPr>
          <p:grpSp>
            <p:nvGrpSpPr>
              <p:cNvPr id="17" name="Group 16">
                <a:extLst>
                  <a:ext uri="{FF2B5EF4-FFF2-40B4-BE49-F238E27FC236}">
                    <a16:creationId xmlns:a16="http://schemas.microsoft.com/office/drawing/2014/main" id="{DB40B3A3-ED39-4DBC-9A3B-ADBF52B83D08}"/>
                  </a:ext>
                </a:extLst>
              </p:cNvPr>
              <p:cNvGrpSpPr/>
              <p:nvPr/>
            </p:nvGrpSpPr>
            <p:grpSpPr>
              <a:xfrm>
                <a:off x="7109634" y="1082278"/>
                <a:ext cx="1559705" cy="862158"/>
                <a:chOff x="7530784" y="3794728"/>
                <a:chExt cx="1194432" cy="685800"/>
              </a:xfrm>
            </p:grpSpPr>
            <p:sp>
              <p:nvSpPr>
                <p:cNvPr id="23" name="Rounded Rectangle 124">
                  <a:extLst>
                    <a:ext uri="{FF2B5EF4-FFF2-40B4-BE49-F238E27FC236}">
                      <a16:creationId xmlns:a16="http://schemas.microsoft.com/office/drawing/2014/main" id="{FF594F76-4381-4659-A4B7-C5CA170AC554}"/>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25">
                  <a:extLst>
                    <a:ext uri="{FF2B5EF4-FFF2-40B4-BE49-F238E27FC236}">
                      <a16:creationId xmlns:a16="http://schemas.microsoft.com/office/drawing/2014/main" id="{CC1EF2AE-9919-42C0-A618-2898B0FD11F8}"/>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8" name="Group 17">
                <a:extLst>
                  <a:ext uri="{FF2B5EF4-FFF2-40B4-BE49-F238E27FC236}">
                    <a16:creationId xmlns:a16="http://schemas.microsoft.com/office/drawing/2014/main" id="{7C9A2BB4-B507-4E32-B796-B8AF1EF34573}"/>
                  </a:ext>
                </a:extLst>
              </p:cNvPr>
              <p:cNvGrpSpPr/>
              <p:nvPr/>
            </p:nvGrpSpPr>
            <p:grpSpPr>
              <a:xfrm>
                <a:off x="731856" y="1942808"/>
                <a:ext cx="14315259" cy="3578141"/>
                <a:chOff x="3533641" y="4914900"/>
                <a:chExt cx="9576000" cy="3766537"/>
              </a:xfrm>
            </p:grpSpPr>
            <p:sp>
              <p:nvSpPr>
                <p:cNvPr id="19" name="Rectangle 18">
                  <a:extLst>
                    <a:ext uri="{FF2B5EF4-FFF2-40B4-BE49-F238E27FC236}">
                      <a16:creationId xmlns:a16="http://schemas.microsoft.com/office/drawing/2014/main" id="{3C461517-1CFE-40B3-BC2A-B73DBBCA7128}"/>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cxnSp>
              <p:nvCxnSpPr>
                <p:cNvPr id="20" name="Straight Connector 19">
                  <a:extLst>
                    <a:ext uri="{FF2B5EF4-FFF2-40B4-BE49-F238E27FC236}">
                      <a16:creationId xmlns:a16="http://schemas.microsoft.com/office/drawing/2014/main" id="{6655A2F9-9FD4-4964-8D31-3F4206964846}"/>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1" name="Isosceles Triangle 20">
                  <a:extLst>
                    <a:ext uri="{FF2B5EF4-FFF2-40B4-BE49-F238E27FC236}">
                      <a16:creationId xmlns:a16="http://schemas.microsoft.com/office/drawing/2014/main" id="{3BCC55D0-5084-4DD0-BFE3-80484CADF022}"/>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22" name="Rectangle 21">
                  <a:extLst>
                    <a:ext uri="{FF2B5EF4-FFF2-40B4-BE49-F238E27FC236}">
                      <a16:creationId xmlns:a16="http://schemas.microsoft.com/office/drawing/2014/main" id="{ADF29E02-9DF8-47B3-8B2E-916A874CF2D9}"/>
                    </a:ext>
                  </a:extLst>
                </p:cNvPr>
                <p:cNvSpPr/>
                <p:nvPr/>
              </p:nvSpPr>
              <p:spPr>
                <a:xfrm>
                  <a:off x="3617844" y="5615713"/>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12" name="TextBox 11">
                <a:extLst>
                  <a:ext uri="{FF2B5EF4-FFF2-40B4-BE49-F238E27FC236}">
                    <a16:creationId xmlns:a16="http://schemas.microsoft.com/office/drawing/2014/main" id="{729F1BCF-30BB-4A27-8A0D-3F86381CAE11}"/>
                  </a:ext>
                </a:extLst>
              </p:cNvPr>
              <p:cNvSpPr txBox="1"/>
              <p:nvPr/>
            </p:nvSpPr>
            <p:spPr>
              <a:xfrm>
                <a:off x="1516064" y="2553223"/>
                <a:ext cx="10639876" cy="2554545"/>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numpy</a:t>
                </a:r>
                <a:r>
                  <a:rPr lang="en-US" sz="2000" dirty="0">
                    <a:latin typeface="Courier New" panose="02070309020205020404" pitchFamily="49" charset="0"/>
                    <a:cs typeface="Courier New" panose="02070309020205020404" pitchFamily="49" charset="0"/>
                  </a:rPr>
                  <a:t> as np</a:t>
                </a:r>
              </a:p>
              <a:p>
                <a:r>
                  <a:rPr lang="en-US" sz="2000" dirty="0">
                    <a:latin typeface="Courier New" panose="02070309020205020404" pitchFamily="49" charset="0"/>
                    <a:cs typeface="Courier New" panose="02070309020205020404" pitchFamily="49" charset="0"/>
                  </a:rPr>
                  <a:t>import pandas as pd</a:t>
                </a:r>
              </a:p>
              <a:p>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matplotlib.pyplot</a:t>
                </a:r>
                <a:r>
                  <a:rPr lang="en-US" sz="2000" dirty="0">
                    <a:latin typeface="Courier New" panose="02070309020205020404" pitchFamily="49" charset="0"/>
                    <a:cs typeface="Courier New" panose="02070309020205020404" pitchFamily="49" charset="0"/>
                  </a:rPr>
                  <a:t> as </a:t>
                </a:r>
                <a:r>
                  <a:rPr lang="en-US" sz="2000" dirty="0" err="1">
                    <a:latin typeface="Courier New" panose="02070309020205020404" pitchFamily="49" charset="0"/>
                    <a:cs typeface="Courier New" panose="02070309020205020404" pitchFamily="49" charset="0"/>
                  </a:rPr>
                  <a:t>plt</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matplotlib.pyplot</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rcParams</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from datetime import datetime</a:t>
                </a:r>
              </a:p>
              <a:p>
                <a:r>
                  <a:rPr lang="en-US" sz="2000" dirty="0">
                    <a:latin typeface="Courier New" panose="02070309020205020404" pitchFamily="49" charset="0"/>
                    <a:cs typeface="Courier New" panose="02070309020205020404" pitchFamily="49" charset="0"/>
                  </a:rPr>
                  <a:t>%matplotlib inline</a:t>
                </a:r>
              </a:p>
              <a:p>
                <a:r>
                  <a:rPr lang="en-IN" sz="2000" dirty="0">
                    <a:latin typeface="Courier New" panose="02070309020205020404" pitchFamily="49" charset="0"/>
                    <a:cs typeface="Courier New" panose="02070309020205020404" pitchFamily="49" charset="0"/>
                  </a:rPr>
                  <a:t>df = </a:t>
                </a:r>
                <a:r>
                  <a:rPr lang="en-IN" sz="2000" dirty="0" err="1">
                    <a:latin typeface="Courier New" panose="02070309020205020404" pitchFamily="49" charset="0"/>
                    <a:cs typeface="Courier New" panose="02070309020205020404" pitchFamily="49" charset="0"/>
                  </a:rPr>
                  <a:t>pd.read_csv</a:t>
                </a:r>
                <a:r>
                  <a:rPr lang="en-IN" sz="2000" dirty="0">
                    <a:latin typeface="Courier New" panose="02070309020205020404" pitchFamily="49" charset="0"/>
                    <a:cs typeface="Courier New" panose="02070309020205020404" pitchFamily="49" charset="0"/>
                  </a:rPr>
                  <a:t>('monthly-beer-production-in-austr.csv')</a:t>
                </a:r>
              </a:p>
              <a:p>
                <a:r>
                  <a:rPr lang="en-IN" sz="2000" dirty="0" err="1">
                    <a:latin typeface="Courier New" panose="02070309020205020404" pitchFamily="49" charset="0"/>
                    <a:cs typeface="Courier New" panose="02070309020205020404" pitchFamily="49" charset="0"/>
                  </a:rPr>
                  <a:t>df.head</a:t>
                </a:r>
                <a:r>
                  <a:rPr lang="en-IN" sz="2000" dirty="0">
                    <a:latin typeface="Courier New" panose="02070309020205020404" pitchFamily="49" charset="0"/>
                    <a:cs typeface="Courier New" panose="02070309020205020404" pitchFamily="49" charset="0"/>
                  </a:rPr>
                  <a:t>()</a:t>
                </a:r>
                <a:endParaRPr lang="en-US" sz="2000" dirty="0">
                  <a:latin typeface="Courier New" panose="02070309020205020404" pitchFamily="49" charset="0"/>
                  <a:cs typeface="Courier New" panose="02070309020205020404" pitchFamily="49" charset="0"/>
                </a:endParaRPr>
              </a:p>
            </p:txBody>
          </p:sp>
        </p:grpSp>
        <p:pic>
          <p:nvPicPr>
            <p:cNvPr id="15" name="Picture 14">
              <a:extLst>
                <a:ext uri="{FF2B5EF4-FFF2-40B4-BE49-F238E27FC236}">
                  <a16:creationId xmlns:a16="http://schemas.microsoft.com/office/drawing/2014/main" id="{AE422A6E-8CB0-434A-A5BC-1A5BD29FF6C9}"/>
                </a:ext>
              </a:extLst>
            </p:cNvPr>
            <p:cNvPicPr>
              <a:picLocks noChangeAspect="1"/>
            </p:cNvPicPr>
            <p:nvPr/>
          </p:nvPicPr>
          <p:blipFill>
            <a:blip r:embed="rId4"/>
            <a:stretch>
              <a:fillRect/>
            </a:stretch>
          </p:blipFill>
          <p:spPr>
            <a:xfrm>
              <a:off x="5412764" y="5739293"/>
              <a:ext cx="5430471" cy="2684204"/>
            </a:xfrm>
            <a:prstGeom prst="rect">
              <a:avLst/>
            </a:prstGeom>
            <a:ln>
              <a:solidFill>
                <a:srgbClr val="ED7D31"/>
              </a:solidFill>
            </a:ln>
          </p:spPr>
        </p:pic>
      </p:grpSp>
    </p:spTree>
    <p:extLst>
      <p:ext uri="{BB962C8B-B14F-4D97-AF65-F5344CB8AC3E}">
        <p14:creationId xmlns:p14="http://schemas.microsoft.com/office/powerpoint/2010/main" val="5616204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2: Parse and Plot</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5807456" y="829986"/>
            <a:ext cx="4738258" cy="253919"/>
          </a:xfrm>
          <a:prstGeom prst="rect">
            <a:avLst/>
          </a:prstGeom>
          <a:noFill/>
          <a:ln>
            <a:noFill/>
          </a:ln>
        </p:spPr>
      </p:pic>
      <p:grpSp>
        <p:nvGrpSpPr>
          <p:cNvPr id="15" name="Group 14">
            <a:extLst>
              <a:ext uri="{FF2B5EF4-FFF2-40B4-BE49-F238E27FC236}">
                <a16:creationId xmlns:a16="http://schemas.microsoft.com/office/drawing/2014/main" id="{323CF1C8-1582-44AD-A3B0-9666D345950A}"/>
              </a:ext>
            </a:extLst>
          </p:cNvPr>
          <p:cNvGrpSpPr/>
          <p:nvPr/>
        </p:nvGrpSpPr>
        <p:grpSpPr>
          <a:xfrm>
            <a:off x="731856" y="1082278"/>
            <a:ext cx="14315259" cy="4438671"/>
            <a:chOff x="731856" y="1082278"/>
            <a:chExt cx="14315259" cy="4438671"/>
          </a:xfrm>
        </p:grpSpPr>
        <p:grpSp>
          <p:nvGrpSpPr>
            <p:cNvPr id="16" name="Group 15">
              <a:extLst>
                <a:ext uri="{FF2B5EF4-FFF2-40B4-BE49-F238E27FC236}">
                  <a16:creationId xmlns:a16="http://schemas.microsoft.com/office/drawing/2014/main" id="{E8BAF0C2-DBB0-4B74-9828-FE6FB50BD6AC}"/>
                </a:ext>
              </a:extLst>
            </p:cNvPr>
            <p:cNvGrpSpPr/>
            <p:nvPr/>
          </p:nvGrpSpPr>
          <p:grpSpPr>
            <a:xfrm>
              <a:off x="7109634" y="1082278"/>
              <a:ext cx="1559705" cy="862158"/>
              <a:chOff x="7530784" y="3794728"/>
              <a:chExt cx="1194432" cy="685800"/>
            </a:xfrm>
          </p:grpSpPr>
          <p:sp>
            <p:nvSpPr>
              <p:cNvPr id="28" name="Rounded Rectangle 124">
                <a:extLst>
                  <a:ext uri="{FF2B5EF4-FFF2-40B4-BE49-F238E27FC236}">
                    <a16:creationId xmlns:a16="http://schemas.microsoft.com/office/drawing/2014/main" id="{E7A646D0-96CB-4CB9-A680-6ABD588BE49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125">
                <a:extLst>
                  <a:ext uri="{FF2B5EF4-FFF2-40B4-BE49-F238E27FC236}">
                    <a16:creationId xmlns:a16="http://schemas.microsoft.com/office/drawing/2014/main" id="{97B6F422-684D-4CB5-901C-A2902A8C4F98}"/>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8" name="Group 17">
              <a:extLst>
                <a:ext uri="{FF2B5EF4-FFF2-40B4-BE49-F238E27FC236}">
                  <a16:creationId xmlns:a16="http://schemas.microsoft.com/office/drawing/2014/main" id="{4E8B9A44-B506-4508-AE4A-A8B6F3BEE8DE}"/>
                </a:ext>
              </a:extLst>
            </p:cNvPr>
            <p:cNvGrpSpPr/>
            <p:nvPr/>
          </p:nvGrpSpPr>
          <p:grpSpPr>
            <a:xfrm>
              <a:off x="731856" y="1942808"/>
              <a:ext cx="14315259" cy="3578141"/>
              <a:chOff x="3533641" y="4914900"/>
              <a:chExt cx="9576000" cy="3766537"/>
            </a:xfrm>
          </p:grpSpPr>
          <p:sp>
            <p:nvSpPr>
              <p:cNvPr id="21" name="Rectangle 20">
                <a:extLst>
                  <a:ext uri="{FF2B5EF4-FFF2-40B4-BE49-F238E27FC236}">
                    <a16:creationId xmlns:a16="http://schemas.microsoft.com/office/drawing/2014/main" id="{4478DF6D-D63F-442B-A0DE-C7D2E9B80172}"/>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cxnSp>
            <p:nvCxnSpPr>
              <p:cNvPr id="22" name="Straight Connector 21">
                <a:extLst>
                  <a:ext uri="{FF2B5EF4-FFF2-40B4-BE49-F238E27FC236}">
                    <a16:creationId xmlns:a16="http://schemas.microsoft.com/office/drawing/2014/main" id="{AE1ABD18-D0F1-42D8-9A53-FEF9FE176440}"/>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6" name="Isosceles Triangle 25">
                <a:extLst>
                  <a:ext uri="{FF2B5EF4-FFF2-40B4-BE49-F238E27FC236}">
                    <a16:creationId xmlns:a16="http://schemas.microsoft.com/office/drawing/2014/main" id="{FD4A323F-E4D8-4165-B861-19BA83886039}"/>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FC52017-3DFD-4AE0-81CC-1B921EF8727B}"/>
                  </a:ext>
                </a:extLst>
              </p:cNvPr>
              <p:cNvSpPr/>
              <p:nvPr/>
            </p:nvSpPr>
            <p:spPr>
              <a:xfrm>
                <a:off x="3617844" y="5615713"/>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19" name="TextBox 18">
              <a:extLst>
                <a:ext uri="{FF2B5EF4-FFF2-40B4-BE49-F238E27FC236}">
                  <a16:creationId xmlns:a16="http://schemas.microsoft.com/office/drawing/2014/main" id="{0202FB82-AAD5-4B27-83FD-8390E1077700}"/>
                </a:ext>
              </a:extLst>
            </p:cNvPr>
            <p:cNvSpPr txBox="1"/>
            <p:nvPr/>
          </p:nvSpPr>
          <p:spPr>
            <a:xfrm>
              <a:off x="1441453" y="2770779"/>
              <a:ext cx="10639876" cy="2246769"/>
            </a:xfrm>
            <a:prstGeom prst="rect">
              <a:avLst/>
            </a:prstGeom>
            <a:noFill/>
          </p:spPr>
          <p:txBody>
            <a:bodyPr wrap="square" rtlCol="0">
              <a:spAutoFit/>
            </a:bodyPr>
            <a:lstStyle/>
            <a:p>
              <a:r>
                <a:rPr lang="en-US" sz="2000" dirty="0" err="1">
                  <a:latin typeface="Courier New" panose="02070309020205020404" pitchFamily="49" charset="0"/>
                  <a:cs typeface="Courier New" panose="02070309020205020404" pitchFamily="49" charset="0"/>
                </a:rPr>
                <a:t>dateparse</a:t>
              </a:r>
              <a:r>
                <a:rPr lang="en-US" sz="2000" dirty="0">
                  <a:latin typeface="Courier New" panose="02070309020205020404" pitchFamily="49" charset="0"/>
                  <a:cs typeface="Courier New" panose="02070309020205020404" pitchFamily="49" charset="0"/>
                </a:rPr>
                <a:t> = lambda dates: </a:t>
              </a:r>
              <a:r>
                <a:rPr lang="en-US" sz="2000" dirty="0" err="1">
                  <a:latin typeface="Courier New" panose="02070309020205020404" pitchFamily="49" charset="0"/>
                  <a:cs typeface="Courier New" panose="02070309020205020404" pitchFamily="49" charset="0"/>
                </a:rPr>
                <a:t>pd.datetime.strptime</a:t>
              </a:r>
              <a:r>
                <a:rPr lang="en-US" sz="2000" dirty="0">
                  <a:latin typeface="Courier New" panose="02070309020205020404" pitchFamily="49" charset="0"/>
                  <a:cs typeface="Courier New" panose="02070309020205020404" pitchFamily="49" charset="0"/>
                </a:rPr>
                <a:t>(dates, '%Y-%m')</a:t>
              </a:r>
            </a:p>
            <a:p>
              <a:r>
                <a:rPr lang="en-US" sz="2000" dirty="0">
                  <a:latin typeface="Courier New" panose="02070309020205020404" pitchFamily="49" charset="0"/>
                  <a:cs typeface="Courier New" panose="02070309020205020404" pitchFamily="49" charset="0"/>
                </a:rPr>
                <a:t>data = </a:t>
              </a:r>
              <a:r>
                <a:rPr lang="en-US" sz="2000" dirty="0" err="1">
                  <a:latin typeface="Courier New" panose="02070309020205020404" pitchFamily="49" charset="0"/>
                  <a:cs typeface="Courier New" panose="02070309020205020404" pitchFamily="49" charset="0"/>
                </a:rPr>
                <a:t>pd.read_csv</a:t>
              </a:r>
              <a:r>
                <a:rPr lang="en-US" sz="2000" dirty="0">
                  <a:latin typeface="Courier New" panose="02070309020205020404" pitchFamily="49" charset="0"/>
                  <a:cs typeface="Courier New" panose="02070309020205020404" pitchFamily="49" charset="0"/>
                </a:rPr>
                <a:t>('monthly-beer-production-in-austr.csv', </a:t>
              </a:r>
              <a:r>
                <a:rPr lang="en-US" sz="2000" dirty="0" err="1">
                  <a:latin typeface="Courier New" panose="02070309020205020404" pitchFamily="49" charset="0"/>
                  <a:cs typeface="Courier New" panose="02070309020205020404" pitchFamily="49" charset="0"/>
                </a:rPr>
                <a:t>parse_dates</a:t>
              </a:r>
              <a:r>
                <a:rPr lang="en-US" sz="2000" dirty="0">
                  <a:latin typeface="Courier New" panose="02070309020205020404" pitchFamily="49" charset="0"/>
                  <a:cs typeface="Courier New" panose="02070309020205020404" pitchFamily="49" charset="0"/>
                </a:rPr>
                <a:t>=['Month'], </a:t>
              </a:r>
              <a:r>
                <a:rPr lang="en-US" sz="2000" dirty="0" err="1">
                  <a:latin typeface="Courier New" panose="02070309020205020404" pitchFamily="49" charset="0"/>
                  <a:cs typeface="Courier New" panose="02070309020205020404" pitchFamily="49" charset="0"/>
                </a:rPr>
                <a:t>index_col</a:t>
              </a:r>
              <a:r>
                <a:rPr lang="en-US" sz="2000" dirty="0">
                  <a:latin typeface="Courier New" panose="02070309020205020404" pitchFamily="49" charset="0"/>
                  <a:cs typeface="Courier New" panose="02070309020205020404" pitchFamily="49" charset="0"/>
                </a:rPr>
                <a:t>='Month', </a:t>
              </a:r>
              <a:r>
                <a:rPr lang="en-US" sz="2000" dirty="0" err="1">
                  <a:latin typeface="Courier New" panose="02070309020205020404" pitchFamily="49" charset="0"/>
                  <a:cs typeface="Courier New" panose="02070309020205020404" pitchFamily="49" charset="0"/>
                </a:rPr>
                <a:t>date_parser</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dateparse</a:t>
              </a:r>
              <a:r>
                <a:rPr lang="en-US" sz="2000" dirty="0">
                  <a:latin typeface="Courier New" panose="02070309020205020404" pitchFamily="49" charset="0"/>
                  <a:cs typeface="Courier New" panose="02070309020205020404" pitchFamily="49" charset="0"/>
                </a:rPr>
                <a:t>)</a:t>
              </a:r>
            </a:p>
            <a:p>
              <a:endParaRPr lang="en-IN" sz="2000" dirty="0">
                <a:latin typeface="Courier New" panose="02070309020205020404" pitchFamily="49" charset="0"/>
                <a:cs typeface="Courier New" panose="02070309020205020404" pitchFamily="49" charset="0"/>
              </a:endParaRPr>
            </a:p>
            <a:p>
              <a:r>
                <a:rPr lang="en-IN" sz="2000" dirty="0" err="1">
                  <a:latin typeface="Courier New" panose="02070309020205020404" pitchFamily="49" charset="0"/>
                  <a:cs typeface="Courier New" panose="02070309020205020404" pitchFamily="49" charset="0"/>
                </a:rPr>
                <a:t>ts</a:t>
              </a:r>
              <a:r>
                <a:rPr lang="en-IN" sz="2000" dirty="0">
                  <a:latin typeface="Courier New" panose="02070309020205020404" pitchFamily="49" charset="0"/>
                  <a:cs typeface="Courier New" panose="02070309020205020404" pitchFamily="49" charset="0"/>
                </a:rPr>
                <a:t> = data['Monthly beer production in Australia']</a:t>
              </a:r>
            </a:p>
            <a:p>
              <a:r>
                <a:rPr lang="en-IN" sz="2000" dirty="0" err="1">
                  <a:latin typeface="Courier New" panose="02070309020205020404" pitchFamily="49" charset="0"/>
                  <a:cs typeface="Courier New" panose="02070309020205020404" pitchFamily="49" charset="0"/>
                </a:rPr>
                <a:t>ts.plot</a:t>
              </a:r>
              <a:r>
                <a:rPr lang="en-IN" sz="2000" dirty="0">
                  <a:latin typeface="Courier New" panose="02070309020205020404" pitchFamily="49" charset="0"/>
                  <a:cs typeface="Courier New" panose="02070309020205020404" pitchFamily="49" charset="0"/>
                </a:rPr>
                <a:t>()</a:t>
              </a:r>
            </a:p>
            <a:p>
              <a:r>
                <a:rPr lang="en-IN" sz="2000" dirty="0" err="1">
                  <a:latin typeface="Courier New" panose="02070309020205020404" pitchFamily="49" charset="0"/>
                  <a:cs typeface="Courier New" panose="02070309020205020404" pitchFamily="49" charset="0"/>
                </a:rPr>
                <a:t>plt.ylabel</a:t>
              </a:r>
              <a:r>
                <a:rPr lang="en-IN" sz="2000" dirty="0">
                  <a:latin typeface="Courier New" panose="02070309020205020404" pitchFamily="49" charset="0"/>
                  <a:cs typeface="Courier New" panose="02070309020205020404" pitchFamily="49" charset="0"/>
                </a:rPr>
                <a:t>("Consumption in megalitres")</a:t>
              </a:r>
              <a:endParaRPr lang="en-US" sz="2000" dirty="0">
                <a:latin typeface="Courier New" panose="02070309020205020404" pitchFamily="49" charset="0"/>
                <a:cs typeface="Courier New" panose="02070309020205020404" pitchFamily="49" charset="0"/>
              </a:endParaRPr>
            </a:p>
          </p:txBody>
        </p:sp>
      </p:grpSp>
      <p:pic>
        <p:nvPicPr>
          <p:cNvPr id="8" name="Picture 7">
            <a:extLst>
              <a:ext uri="{FF2B5EF4-FFF2-40B4-BE49-F238E27FC236}">
                <a16:creationId xmlns:a16="http://schemas.microsoft.com/office/drawing/2014/main" id="{6018FBDA-9590-47BB-A39D-75623B404637}"/>
              </a:ext>
            </a:extLst>
          </p:cNvPr>
          <p:cNvPicPr>
            <a:picLocks noChangeAspect="1"/>
          </p:cNvPicPr>
          <p:nvPr/>
        </p:nvPicPr>
        <p:blipFill>
          <a:blip r:embed="rId4"/>
          <a:stretch>
            <a:fillRect/>
          </a:stretch>
        </p:blipFill>
        <p:spPr>
          <a:xfrm>
            <a:off x="5371447" y="5683162"/>
            <a:ext cx="5174267" cy="3293804"/>
          </a:xfrm>
          <a:prstGeom prst="rect">
            <a:avLst/>
          </a:prstGeom>
          <a:ln>
            <a:solidFill>
              <a:srgbClr val="ED7D31"/>
            </a:solidFill>
          </a:ln>
        </p:spPr>
      </p:pic>
    </p:spTree>
    <p:extLst>
      <p:ext uri="{BB962C8B-B14F-4D97-AF65-F5344CB8AC3E}">
        <p14:creationId xmlns:p14="http://schemas.microsoft.com/office/powerpoint/2010/main" val="23809415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3: Stationarity Check</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5309939" y="829986"/>
            <a:ext cx="5733292" cy="253919"/>
          </a:xfrm>
          <a:prstGeom prst="rect">
            <a:avLst/>
          </a:prstGeom>
          <a:noFill/>
          <a:ln>
            <a:noFill/>
          </a:ln>
        </p:spPr>
      </p:pic>
      <p:grpSp>
        <p:nvGrpSpPr>
          <p:cNvPr id="15" name="Group 14">
            <a:extLst>
              <a:ext uri="{FF2B5EF4-FFF2-40B4-BE49-F238E27FC236}">
                <a16:creationId xmlns:a16="http://schemas.microsoft.com/office/drawing/2014/main" id="{323CF1C8-1582-44AD-A3B0-9666D345950A}"/>
              </a:ext>
            </a:extLst>
          </p:cNvPr>
          <p:cNvGrpSpPr/>
          <p:nvPr/>
        </p:nvGrpSpPr>
        <p:grpSpPr>
          <a:xfrm>
            <a:off x="1246366" y="1114074"/>
            <a:ext cx="13955533" cy="7601691"/>
            <a:chOff x="731860" y="2483754"/>
            <a:chExt cx="15486603" cy="7640476"/>
          </a:xfrm>
        </p:grpSpPr>
        <p:grpSp>
          <p:nvGrpSpPr>
            <p:cNvPr id="18" name="Group 17">
              <a:extLst>
                <a:ext uri="{FF2B5EF4-FFF2-40B4-BE49-F238E27FC236}">
                  <a16:creationId xmlns:a16="http://schemas.microsoft.com/office/drawing/2014/main" id="{4E8B9A44-B506-4508-AE4A-A8B6F3BEE8DE}"/>
                </a:ext>
              </a:extLst>
            </p:cNvPr>
            <p:cNvGrpSpPr/>
            <p:nvPr/>
          </p:nvGrpSpPr>
          <p:grpSpPr>
            <a:xfrm>
              <a:off x="731860" y="2483754"/>
              <a:ext cx="15486603" cy="7640476"/>
              <a:chOff x="3533644" y="5484327"/>
              <a:chExt cx="10359554" cy="8042760"/>
            </a:xfrm>
          </p:grpSpPr>
          <p:sp>
            <p:nvSpPr>
              <p:cNvPr id="21" name="Rectangle 20">
                <a:extLst>
                  <a:ext uri="{FF2B5EF4-FFF2-40B4-BE49-F238E27FC236}">
                    <a16:creationId xmlns:a16="http://schemas.microsoft.com/office/drawing/2014/main" id="{4478DF6D-D63F-442B-A0DE-C7D2E9B80172}"/>
                  </a:ext>
                </a:extLst>
              </p:cNvPr>
              <p:cNvSpPr/>
              <p:nvPr/>
            </p:nvSpPr>
            <p:spPr>
              <a:xfrm rot="16200000">
                <a:off x="4692041" y="4325930"/>
                <a:ext cx="8042760" cy="10359554"/>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FC52017-3DFD-4AE0-81CC-1B921EF8727B}"/>
                  </a:ext>
                </a:extLst>
              </p:cNvPr>
              <p:cNvSpPr/>
              <p:nvPr/>
            </p:nvSpPr>
            <p:spPr>
              <a:xfrm>
                <a:off x="3647103" y="5568300"/>
                <a:ext cx="10132635" cy="785932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19" name="TextBox 18">
              <a:extLst>
                <a:ext uri="{FF2B5EF4-FFF2-40B4-BE49-F238E27FC236}">
                  <a16:creationId xmlns:a16="http://schemas.microsoft.com/office/drawing/2014/main" id="{0202FB82-AAD5-4B27-83FD-8390E1077700}"/>
                </a:ext>
              </a:extLst>
            </p:cNvPr>
            <p:cNvSpPr txBox="1"/>
            <p:nvPr/>
          </p:nvSpPr>
          <p:spPr>
            <a:xfrm>
              <a:off x="989907" y="2738580"/>
              <a:ext cx="14564004" cy="7207783"/>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statsmodels.tsa.stattools</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adfuller</a:t>
              </a:r>
              <a:endParaRPr lang="en-IN"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def </a:t>
              </a:r>
              <a:r>
                <a:rPr lang="en-US" sz="2000" dirty="0" err="1">
                  <a:latin typeface="Courier New" panose="02070309020205020404" pitchFamily="49" charset="0"/>
                  <a:cs typeface="Courier New" panose="02070309020205020404" pitchFamily="49" charset="0"/>
                </a:rPr>
                <a:t>test_stationarity</a:t>
              </a:r>
              <a:r>
                <a:rPr lang="en-US" sz="2000" dirty="0">
                  <a:latin typeface="Courier New" panose="02070309020205020404" pitchFamily="49" charset="0"/>
                  <a:cs typeface="Courier New" panose="02070309020205020404" pitchFamily="49" charset="0"/>
                </a:rPr>
                <a:t>(timeseries):</a:t>
              </a:r>
            </a:p>
            <a:p>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Determing</a:t>
              </a:r>
              <a:r>
                <a:rPr lang="en-US" sz="2000" dirty="0">
                  <a:latin typeface="Courier New" panose="02070309020205020404" pitchFamily="49" charset="0"/>
                  <a:cs typeface="Courier New" panose="02070309020205020404" pitchFamily="49" charset="0"/>
                </a:rPr>
                <a:t> rolling statistics</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rolmean</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timeseries.rolling</a:t>
              </a:r>
              <a:r>
                <a:rPr lang="en-US" sz="2000" dirty="0">
                  <a:latin typeface="Courier New" panose="02070309020205020404" pitchFamily="49" charset="0"/>
                  <a:cs typeface="Courier New" panose="02070309020205020404" pitchFamily="49" charset="0"/>
                </a:rPr>
                <a:t>(window=52,center=False).mean() </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rolstd</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timeseries.rolling</a:t>
              </a:r>
              <a:r>
                <a:rPr lang="en-US" sz="2000" dirty="0">
                  <a:latin typeface="Courier New" panose="02070309020205020404" pitchFamily="49" charset="0"/>
                  <a:cs typeface="Courier New" panose="02070309020205020404" pitchFamily="49" charset="0"/>
                </a:rPr>
                <a:t>(window=52,center=False).std()</a:t>
              </a:r>
            </a:p>
            <a:p>
              <a:r>
                <a:rPr lang="en-US" sz="2000" dirty="0">
                  <a:latin typeface="Courier New" panose="02070309020205020404" pitchFamily="49" charset="0"/>
                  <a:cs typeface="Courier New" panose="02070309020205020404" pitchFamily="49" charset="0"/>
                </a:rPr>
                <a:t>    #Plot rolling statistics:</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orig</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plt.plot</a:t>
              </a:r>
              <a:r>
                <a:rPr lang="en-US" sz="2000" dirty="0">
                  <a:latin typeface="Courier New" panose="02070309020205020404" pitchFamily="49" charset="0"/>
                  <a:cs typeface="Courier New" panose="02070309020205020404" pitchFamily="49" charset="0"/>
                </a:rPr>
                <a:t>(timeseries, color='</a:t>
              </a:r>
              <a:r>
                <a:rPr lang="en-US" sz="2000" dirty="0" err="1">
                  <a:latin typeface="Courier New" panose="02070309020205020404" pitchFamily="49" charset="0"/>
                  <a:cs typeface="Courier New" panose="02070309020205020404" pitchFamily="49" charset="0"/>
                </a:rPr>
                <a:t>blue',label</a:t>
              </a:r>
              <a:r>
                <a:rPr lang="en-US" sz="2000" dirty="0">
                  <a:latin typeface="Courier New" panose="02070309020205020404" pitchFamily="49" charset="0"/>
                  <a:cs typeface="Courier New" panose="02070309020205020404" pitchFamily="49" charset="0"/>
                </a:rPr>
                <a:t>='Original')</a:t>
              </a:r>
            </a:p>
            <a:p>
              <a:r>
                <a:rPr lang="en-US" sz="2000" dirty="0">
                  <a:latin typeface="Courier New" panose="02070309020205020404" pitchFamily="49" charset="0"/>
                  <a:cs typeface="Courier New" panose="02070309020205020404" pitchFamily="49" charset="0"/>
                </a:rPr>
                <a:t>    mean = </a:t>
              </a:r>
              <a:r>
                <a:rPr lang="en-US" sz="2000" dirty="0" err="1">
                  <a:latin typeface="Courier New" panose="02070309020205020404" pitchFamily="49" charset="0"/>
                  <a:cs typeface="Courier New" panose="02070309020205020404" pitchFamily="49" charset="0"/>
                </a:rPr>
                <a:t>plt.plot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rolmean</a:t>
              </a:r>
              <a:r>
                <a:rPr lang="en-US" sz="2000" dirty="0">
                  <a:latin typeface="Courier New" panose="02070309020205020404" pitchFamily="49" charset="0"/>
                  <a:cs typeface="Courier New" panose="02070309020205020404" pitchFamily="49" charset="0"/>
                </a:rPr>
                <a:t>, color='red', label='Rolling Mean')</a:t>
              </a:r>
            </a:p>
            <a:p>
              <a:r>
                <a:rPr lang="en-US" sz="2000" dirty="0">
                  <a:latin typeface="Courier New" panose="02070309020205020404" pitchFamily="49" charset="0"/>
                  <a:cs typeface="Courier New" panose="02070309020205020404" pitchFamily="49" charset="0"/>
                </a:rPr>
                <a:t>    std = </a:t>
              </a:r>
              <a:r>
                <a:rPr lang="en-US" sz="2000" dirty="0" err="1">
                  <a:latin typeface="Courier New" panose="02070309020205020404" pitchFamily="49" charset="0"/>
                  <a:cs typeface="Courier New" panose="02070309020205020404" pitchFamily="49" charset="0"/>
                </a:rPr>
                <a:t>plt.plot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rolstd</a:t>
              </a:r>
              <a:r>
                <a:rPr lang="en-US" sz="2000" dirty="0">
                  <a:latin typeface="Courier New" panose="02070309020205020404" pitchFamily="49" charset="0"/>
                  <a:cs typeface="Courier New" panose="02070309020205020404" pitchFamily="49" charset="0"/>
                </a:rPr>
                <a:t>, color='black', label = 'Rolling Std')</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plt.legend</a:t>
              </a:r>
              <a:r>
                <a:rPr lang="en-US" sz="2000" dirty="0">
                  <a:latin typeface="Courier New" panose="02070309020205020404" pitchFamily="49" charset="0"/>
                  <a:cs typeface="Courier New" panose="02070309020205020404" pitchFamily="49" charset="0"/>
                </a:rPr>
                <a:t>(loc='best')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plt.title</a:t>
              </a:r>
              <a:r>
                <a:rPr lang="en-US" sz="2000" dirty="0">
                  <a:latin typeface="Courier New" panose="02070309020205020404" pitchFamily="49" charset="0"/>
                  <a:cs typeface="Courier New" panose="02070309020205020404" pitchFamily="49" charset="0"/>
                </a:rPr>
                <a:t>('Rolling Mean &amp; Standard Deviation')</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plt.show</a:t>
              </a:r>
              <a:r>
                <a:rPr lang="en-US" sz="2000" dirty="0">
                  <a:latin typeface="Courier New" panose="02070309020205020404" pitchFamily="49" charset="0"/>
                  <a:cs typeface="Courier New" panose="02070309020205020404" pitchFamily="49" charset="0"/>
                </a:rPr>
                <a:t>(block=False)</a:t>
              </a:r>
            </a:p>
            <a:p>
              <a:r>
                <a:rPr lang="en-US" sz="2000" dirty="0">
                  <a:latin typeface="Courier New" panose="02070309020205020404" pitchFamily="49" charset="0"/>
                  <a:cs typeface="Courier New" panose="02070309020205020404" pitchFamily="49" charset="0"/>
                </a:rPr>
                <a:t>    #Perform Dickey-Fuller test:</a:t>
              </a:r>
            </a:p>
            <a:p>
              <a:r>
                <a:rPr lang="en-US" sz="2000" dirty="0">
                  <a:latin typeface="Courier New" panose="02070309020205020404" pitchFamily="49" charset="0"/>
                  <a:cs typeface="Courier New" panose="02070309020205020404" pitchFamily="49" charset="0"/>
                </a:rPr>
                <a:t>    print ('Results of Dickey-Fuller Test:')</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dftest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adfuller</a:t>
              </a:r>
              <a:r>
                <a:rPr lang="en-US" sz="2000" dirty="0">
                  <a:latin typeface="Courier New" panose="02070309020205020404" pitchFamily="49" charset="0"/>
                  <a:cs typeface="Courier New" panose="02070309020205020404" pitchFamily="49" charset="0"/>
                </a:rPr>
                <a:t>(timeseries, </a:t>
              </a:r>
              <a:r>
                <a:rPr lang="en-US" sz="2000" dirty="0" err="1">
                  <a:latin typeface="Courier New" panose="02070309020205020404" pitchFamily="49" charset="0"/>
                  <a:cs typeface="Courier New" panose="02070309020205020404" pitchFamily="49" charset="0"/>
                </a:rPr>
                <a:t>autolag</a:t>
              </a:r>
              <a:r>
                <a:rPr lang="en-US" sz="2000" dirty="0">
                  <a:latin typeface="Courier New" panose="02070309020205020404" pitchFamily="49" charset="0"/>
                  <a:cs typeface="Courier New" panose="02070309020205020404" pitchFamily="49" charset="0"/>
                </a:rPr>
                <a:t>='AIC')</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dfoutput</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pd.Series</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dftest</a:t>
              </a:r>
              <a:r>
                <a:rPr lang="en-US" sz="2000" dirty="0">
                  <a:latin typeface="Courier New" panose="02070309020205020404" pitchFamily="49" charset="0"/>
                  <a:cs typeface="Courier New" panose="02070309020205020404" pitchFamily="49" charset="0"/>
                </a:rPr>
                <a:t>[0:4], index=['Test </a:t>
              </a:r>
              <a:r>
                <a:rPr lang="en-US" sz="2000" dirty="0" err="1">
                  <a:latin typeface="Courier New" panose="02070309020205020404" pitchFamily="49" charset="0"/>
                  <a:cs typeface="Courier New" panose="02070309020205020404" pitchFamily="49" charset="0"/>
                </a:rPr>
                <a:t>Statistic','p-value','#Lags</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Used','Number</a:t>
              </a:r>
              <a:r>
                <a:rPr lang="en-US" sz="2000" dirty="0">
                  <a:latin typeface="Courier New" panose="02070309020205020404" pitchFamily="49" charset="0"/>
                  <a:cs typeface="Courier New" panose="02070309020205020404" pitchFamily="49" charset="0"/>
                </a:rPr>
                <a:t> of Observations Used'])</a:t>
              </a:r>
            </a:p>
            <a:p>
              <a:r>
                <a:rPr lang="en-US" sz="2000" dirty="0">
                  <a:latin typeface="Courier New" panose="02070309020205020404" pitchFamily="49" charset="0"/>
                  <a:cs typeface="Courier New" panose="02070309020205020404" pitchFamily="49" charset="0"/>
                </a:rPr>
                <a:t>    for </a:t>
              </a:r>
              <a:r>
                <a:rPr lang="en-US" sz="2000" dirty="0" err="1">
                  <a:latin typeface="Courier New" panose="02070309020205020404" pitchFamily="49" charset="0"/>
                  <a:cs typeface="Courier New" panose="02070309020205020404" pitchFamily="49" charset="0"/>
                </a:rPr>
                <a:t>key,value</a:t>
              </a:r>
              <a:r>
                <a:rPr lang="en-US" sz="2000" dirty="0">
                  <a:latin typeface="Courier New" panose="02070309020205020404" pitchFamily="49" charset="0"/>
                  <a:cs typeface="Courier New" panose="02070309020205020404" pitchFamily="49" charset="0"/>
                </a:rPr>
                <a:t> in </a:t>
              </a:r>
              <a:r>
                <a:rPr lang="en-US" sz="2000" dirty="0" err="1">
                  <a:latin typeface="Courier New" panose="02070309020205020404" pitchFamily="49" charset="0"/>
                  <a:cs typeface="Courier New" panose="02070309020205020404" pitchFamily="49" charset="0"/>
                </a:rPr>
                <a:t>dftest</a:t>
              </a:r>
              <a:r>
                <a:rPr lang="en-US" sz="2000" dirty="0">
                  <a:latin typeface="Courier New" panose="02070309020205020404" pitchFamily="49" charset="0"/>
                  <a:cs typeface="Courier New" panose="02070309020205020404" pitchFamily="49" charset="0"/>
                </a:rPr>
                <a:t>[4].items():</a:t>
              </a:r>
            </a:p>
            <a:p>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dfoutput</a:t>
              </a:r>
              <a:r>
                <a:rPr lang="en-US" sz="2000" dirty="0">
                  <a:latin typeface="Courier New" panose="02070309020205020404" pitchFamily="49" charset="0"/>
                  <a:cs typeface="Courier New" panose="02070309020205020404" pitchFamily="49" charset="0"/>
                </a:rPr>
                <a:t>['Critical Value (%s)'%key] = value</a:t>
              </a:r>
            </a:p>
            <a:p>
              <a:r>
                <a:rPr lang="en-US" sz="2000" dirty="0">
                  <a:latin typeface="Courier New" panose="02070309020205020404" pitchFamily="49" charset="0"/>
                  <a:cs typeface="Courier New" panose="02070309020205020404" pitchFamily="49" charset="0"/>
                </a:rPr>
                <a:t>    print (</a:t>
              </a:r>
              <a:r>
                <a:rPr lang="en-US" sz="2000" dirty="0" err="1">
                  <a:latin typeface="Courier New" panose="02070309020205020404" pitchFamily="49" charset="0"/>
                  <a:cs typeface="Courier New" panose="02070309020205020404" pitchFamily="49" charset="0"/>
                </a:rPr>
                <a:t>dfoutput</a:t>
              </a:r>
              <a:r>
                <a:rPr lang="en-US" sz="2000" dirty="0">
                  <a:latin typeface="Courier New" panose="02070309020205020404" pitchFamily="49" charset="0"/>
                  <a:cs typeface="Courier New" panose="02070309020205020404" pitchFamily="49" charset="0"/>
                </a:rPr>
                <a:t>)</a:t>
              </a:r>
            </a:p>
            <a:p>
              <a:endParaRPr lang="en-IN" sz="2000" dirty="0">
                <a:latin typeface="Courier New" panose="02070309020205020404" pitchFamily="49" charset="0"/>
                <a:cs typeface="Courier New" panose="02070309020205020404" pitchFamily="49" charset="0"/>
              </a:endParaRPr>
            </a:p>
            <a:p>
              <a:r>
                <a:rPr lang="en-IN" sz="2000" dirty="0" err="1">
                  <a:latin typeface="Courier New" panose="02070309020205020404" pitchFamily="49" charset="0"/>
                  <a:cs typeface="Courier New" panose="02070309020205020404" pitchFamily="49" charset="0"/>
                </a:rPr>
                <a:t>test_stationarity</a:t>
              </a:r>
              <a:r>
                <a:rPr lang="en-IN" sz="2000" dirty="0">
                  <a:latin typeface="Courier New" panose="02070309020205020404" pitchFamily="49" charset="0"/>
                  <a:cs typeface="Courier New" panose="02070309020205020404" pitchFamily="49" charset="0"/>
                </a:rPr>
                <a:t>(data['Monthly beer production in Australia'])</a:t>
              </a:r>
              <a:endParaRPr lang="en-US" sz="2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9475695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Output</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7421708" y="829986"/>
            <a:ext cx="1509755" cy="253919"/>
          </a:xfrm>
          <a:prstGeom prst="rect">
            <a:avLst/>
          </a:prstGeom>
          <a:noFill/>
          <a:ln>
            <a:noFill/>
          </a:ln>
        </p:spPr>
      </p:pic>
      <p:grpSp>
        <p:nvGrpSpPr>
          <p:cNvPr id="12" name="Group 11">
            <a:extLst>
              <a:ext uri="{FF2B5EF4-FFF2-40B4-BE49-F238E27FC236}">
                <a16:creationId xmlns:a16="http://schemas.microsoft.com/office/drawing/2014/main" id="{A3B28C27-D881-4828-874B-2EB4DB1038D4}"/>
              </a:ext>
            </a:extLst>
          </p:cNvPr>
          <p:cNvGrpSpPr/>
          <p:nvPr/>
        </p:nvGrpSpPr>
        <p:grpSpPr>
          <a:xfrm>
            <a:off x="1822449" y="6011267"/>
            <a:ext cx="13398501" cy="2736857"/>
            <a:chOff x="731856" y="2511407"/>
            <a:chExt cx="14315259" cy="3009542"/>
          </a:xfrm>
        </p:grpSpPr>
        <p:grpSp>
          <p:nvGrpSpPr>
            <p:cNvPr id="16" name="Group 15">
              <a:extLst>
                <a:ext uri="{FF2B5EF4-FFF2-40B4-BE49-F238E27FC236}">
                  <a16:creationId xmlns:a16="http://schemas.microsoft.com/office/drawing/2014/main" id="{8CC41EE6-01AD-43BD-8E72-BDDA1493BA7A}"/>
                </a:ext>
              </a:extLst>
            </p:cNvPr>
            <p:cNvGrpSpPr/>
            <p:nvPr/>
          </p:nvGrpSpPr>
          <p:grpSpPr>
            <a:xfrm>
              <a:off x="731856" y="2511407"/>
              <a:ext cx="14315259" cy="3009542"/>
              <a:chOff x="3533641" y="5513437"/>
              <a:chExt cx="9576000" cy="3168000"/>
            </a:xfrm>
          </p:grpSpPr>
          <p:sp>
            <p:nvSpPr>
              <p:cNvPr id="20" name="Rectangle 19">
                <a:extLst>
                  <a:ext uri="{FF2B5EF4-FFF2-40B4-BE49-F238E27FC236}">
                    <a16:creationId xmlns:a16="http://schemas.microsoft.com/office/drawing/2014/main" id="{FBFA45C7-297D-4CAF-A306-302471B1437B}"/>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24" name="Rectangle 23">
                <a:extLst>
                  <a:ext uri="{FF2B5EF4-FFF2-40B4-BE49-F238E27FC236}">
                    <a16:creationId xmlns:a16="http://schemas.microsoft.com/office/drawing/2014/main" id="{52A15135-88F4-48A6-8647-AAB71308A360}"/>
                  </a:ext>
                </a:extLst>
              </p:cNvPr>
              <p:cNvSpPr/>
              <p:nvPr/>
            </p:nvSpPr>
            <p:spPr>
              <a:xfrm>
                <a:off x="3617844" y="5615713"/>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17" name="TextBox 16">
              <a:extLst>
                <a:ext uri="{FF2B5EF4-FFF2-40B4-BE49-F238E27FC236}">
                  <a16:creationId xmlns:a16="http://schemas.microsoft.com/office/drawing/2014/main" id="{53B8E19F-8DB3-4B70-BFC0-8947231BF650}"/>
                </a:ext>
              </a:extLst>
            </p:cNvPr>
            <p:cNvSpPr txBox="1"/>
            <p:nvPr/>
          </p:nvSpPr>
          <p:spPr>
            <a:xfrm>
              <a:off x="2071338" y="3049179"/>
              <a:ext cx="11636293" cy="1793741"/>
            </a:xfrm>
            <a:prstGeom prst="rect">
              <a:avLst/>
            </a:prstGeom>
            <a:noFill/>
          </p:spPr>
          <p:txBody>
            <a:bodyPr wrap="square" rtlCol="0">
              <a:spAutoFit/>
            </a:bodyPr>
            <a:lstStyle/>
            <a:p>
              <a:pPr marL="0" indent="0">
                <a:buNone/>
              </a:pPr>
              <a:r>
                <a:rPr lang="en-IN" sz="2000" dirty="0">
                  <a:solidFill>
                    <a:schemeClr val="tx1">
                      <a:lumMod val="65000"/>
                      <a:lumOff val="35000"/>
                    </a:schemeClr>
                  </a:solidFill>
                  <a:latin typeface="Courier New" panose="02070309020205020404" pitchFamily="49" charset="0"/>
                  <a:cs typeface="Courier New" panose="02070309020205020404" pitchFamily="49" charset="0"/>
                </a:rPr>
                <a:t>The test statistic is more than critical value and the moving average is not constant over time. </a:t>
              </a:r>
            </a:p>
            <a:p>
              <a:pPr marL="0" indent="0">
                <a:buNone/>
              </a:pPr>
              <a:endParaRPr lang="en-IN" sz="2000" dirty="0">
                <a:solidFill>
                  <a:schemeClr val="tx1">
                    <a:lumMod val="65000"/>
                    <a:lumOff val="35000"/>
                  </a:schemeClr>
                </a:solidFill>
                <a:latin typeface="Courier New" panose="02070309020205020404" pitchFamily="49" charset="0"/>
                <a:cs typeface="Courier New" panose="02070309020205020404" pitchFamily="49" charset="0"/>
              </a:endParaRPr>
            </a:p>
            <a:p>
              <a:pPr marL="0" indent="0">
                <a:buNone/>
              </a:pPr>
              <a:r>
                <a:rPr lang="en-IN" sz="2000" dirty="0">
                  <a:solidFill>
                    <a:schemeClr val="tx1">
                      <a:lumMod val="65000"/>
                      <a:lumOff val="35000"/>
                    </a:schemeClr>
                  </a:solidFill>
                  <a:latin typeface="Courier New" panose="02070309020205020404" pitchFamily="49" charset="0"/>
                  <a:cs typeface="Courier New" panose="02070309020205020404" pitchFamily="49" charset="0"/>
                </a:rPr>
                <a:t>So, the null hypothesis of the Dickey-Fuller test cannot be rejected. </a:t>
              </a:r>
            </a:p>
            <a:p>
              <a:pPr marL="0" indent="0">
                <a:buNone/>
              </a:pPr>
              <a:r>
                <a:rPr lang="en-IN" sz="2000" dirty="0">
                  <a:solidFill>
                    <a:schemeClr val="tx1">
                      <a:lumMod val="65000"/>
                      <a:lumOff val="35000"/>
                    </a:schemeClr>
                  </a:solidFill>
                  <a:latin typeface="Courier New" panose="02070309020205020404" pitchFamily="49" charset="0"/>
                  <a:cs typeface="Courier New" panose="02070309020205020404" pitchFamily="49" charset="0"/>
                </a:rPr>
                <a:t>This shows that the time series is not stationary.</a:t>
              </a:r>
            </a:p>
          </p:txBody>
        </p:sp>
      </p:grpSp>
      <p:pic>
        <p:nvPicPr>
          <p:cNvPr id="6" name="Picture 5">
            <a:extLst>
              <a:ext uri="{FF2B5EF4-FFF2-40B4-BE49-F238E27FC236}">
                <a16:creationId xmlns:a16="http://schemas.microsoft.com/office/drawing/2014/main" id="{2673056B-7CBF-40AA-B541-40E2F4252712}"/>
              </a:ext>
            </a:extLst>
          </p:cNvPr>
          <p:cNvPicPr>
            <a:picLocks noChangeAspect="1"/>
          </p:cNvPicPr>
          <p:nvPr/>
        </p:nvPicPr>
        <p:blipFill>
          <a:blip r:embed="rId4"/>
          <a:stretch>
            <a:fillRect/>
          </a:stretch>
        </p:blipFill>
        <p:spPr>
          <a:xfrm>
            <a:off x="1677304" y="1484594"/>
            <a:ext cx="6256504" cy="3933474"/>
          </a:xfrm>
          <a:prstGeom prst="rect">
            <a:avLst/>
          </a:prstGeom>
          <a:ln>
            <a:solidFill>
              <a:srgbClr val="ED7D31"/>
            </a:solidFill>
          </a:ln>
        </p:spPr>
      </p:pic>
      <p:pic>
        <p:nvPicPr>
          <p:cNvPr id="7" name="Picture 6">
            <a:extLst>
              <a:ext uri="{FF2B5EF4-FFF2-40B4-BE49-F238E27FC236}">
                <a16:creationId xmlns:a16="http://schemas.microsoft.com/office/drawing/2014/main" id="{7BA57F3F-5509-4E8C-9D48-CB8A158212A2}"/>
              </a:ext>
            </a:extLst>
          </p:cNvPr>
          <p:cNvPicPr>
            <a:picLocks noChangeAspect="1"/>
          </p:cNvPicPr>
          <p:nvPr/>
        </p:nvPicPr>
        <p:blipFill>
          <a:blip r:embed="rId5"/>
          <a:stretch>
            <a:fillRect/>
          </a:stretch>
        </p:blipFill>
        <p:spPr>
          <a:xfrm>
            <a:off x="8521699" y="1964135"/>
            <a:ext cx="7168509" cy="2954056"/>
          </a:xfrm>
          <a:prstGeom prst="rect">
            <a:avLst/>
          </a:prstGeom>
        </p:spPr>
      </p:pic>
    </p:spTree>
    <p:extLst>
      <p:ext uri="{BB962C8B-B14F-4D97-AF65-F5344CB8AC3E}">
        <p14:creationId xmlns:p14="http://schemas.microsoft.com/office/powerpoint/2010/main" val="2421666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4: </a:t>
            </a:r>
            <a:r>
              <a:rPr lang="en-US" sz="3200" b="0" i="0" u="none" strike="noStrike" cap="none" dirty="0" err="1">
                <a:solidFill>
                  <a:schemeClr val="tx1">
                    <a:lumMod val="75000"/>
                    <a:lumOff val="25000"/>
                  </a:schemeClr>
                </a:solidFill>
                <a:latin typeface="Open Sans ExtraBold"/>
                <a:ea typeface="Open Sans ExtraBold"/>
                <a:cs typeface="Open Sans ExtraBold"/>
                <a:sym typeface="Open Sans ExtraBold"/>
              </a:rPr>
              <a:t>Stationarize</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6004903" y="829986"/>
            <a:ext cx="4307507" cy="253919"/>
          </a:xfrm>
          <a:prstGeom prst="rect">
            <a:avLst/>
          </a:prstGeom>
          <a:noFill/>
          <a:ln>
            <a:noFill/>
          </a:ln>
        </p:spPr>
      </p:pic>
      <p:grpSp>
        <p:nvGrpSpPr>
          <p:cNvPr id="15" name="Group 14">
            <a:extLst>
              <a:ext uri="{FF2B5EF4-FFF2-40B4-BE49-F238E27FC236}">
                <a16:creationId xmlns:a16="http://schemas.microsoft.com/office/drawing/2014/main" id="{323CF1C8-1582-44AD-A3B0-9666D345950A}"/>
              </a:ext>
            </a:extLst>
          </p:cNvPr>
          <p:cNvGrpSpPr/>
          <p:nvPr/>
        </p:nvGrpSpPr>
        <p:grpSpPr>
          <a:xfrm>
            <a:off x="1246366" y="1114075"/>
            <a:ext cx="13955533" cy="1844278"/>
            <a:chOff x="731860" y="2483754"/>
            <a:chExt cx="15486603" cy="7640476"/>
          </a:xfrm>
        </p:grpSpPr>
        <p:grpSp>
          <p:nvGrpSpPr>
            <p:cNvPr id="18" name="Group 17">
              <a:extLst>
                <a:ext uri="{FF2B5EF4-FFF2-40B4-BE49-F238E27FC236}">
                  <a16:creationId xmlns:a16="http://schemas.microsoft.com/office/drawing/2014/main" id="{4E8B9A44-B506-4508-AE4A-A8B6F3BEE8DE}"/>
                </a:ext>
              </a:extLst>
            </p:cNvPr>
            <p:cNvGrpSpPr/>
            <p:nvPr/>
          </p:nvGrpSpPr>
          <p:grpSpPr>
            <a:xfrm>
              <a:off x="731860" y="2483754"/>
              <a:ext cx="15486603" cy="7640476"/>
              <a:chOff x="3533644" y="5484327"/>
              <a:chExt cx="10359554" cy="8042760"/>
            </a:xfrm>
          </p:grpSpPr>
          <p:sp>
            <p:nvSpPr>
              <p:cNvPr id="21" name="Rectangle 20">
                <a:extLst>
                  <a:ext uri="{FF2B5EF4-FFF2-40B4-BE49-F238E27FC236}">
                    <a16:creationId xmlns:a16="http://schemas.microsoft.com/office/drawing/2014/main" id="{4478DF6D-D63F-442B-A0DE-C7D2E9B80172}"/>
                  </a:ext>
                </a:extLst>
              </p:cNvPr>
              <p:cNvSpPr/>
              <p:nvPr/>
            </p:nvSpPr>
            <p:spPr>
              <a:xfrm rot="16200000">
                <a:off x="4692041" y="4325930"/>
                <a:ext cx="8042760" cy="10359554"/>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FC52017-3DFD-4AE0-81CC-1B921EF8727B}"/>
                  </a:ext>
                </a:extLst>
              </p:cNvPr>
              <p:cNvSpPr/>
              <p:nvPr/>
            </p:nvSpPr>
            <p:spPr>
              <a:xfrm>
                <a:off x="3647103" y="5568300"/>
                <a:ext cx="10132635" cy="785932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19" name="TextBox 18">
              <a:extLst>
                <a:ext uri="{FF2B5EF4-FFF2-40B4-BE49-F238E27FC236}">
                  <a16:creationId xmlns:a16="http://schemas.microsoft.com/office/drawing/2014/main" id="{0202FB82-AAD5-4B27-83FD-8390E1077700}"/>
                </a:ext>
              </a:extLst>
            </p:cNvPr>
            <p:cNvSpPr txBox="1"/>
            <p:nvPr/>
          </p:nvSpPr>
          <p:spPr>
            <a:xfrm>
              <a:off x="901471" y="2738582"/>
              <a:ext cx="14652439" cy="6757803"/>
            </a:xfrm>
            <a:prstGeom prst="rect">
              <a:avLst/>
            </a:prstGeom>
            <a:noFill/>
          </p:spPr>
          <p:txBody>
            <a:bodyPr wrap="square" rtlCol="0">
              <a:spAutoFit/>
            </a:bodyPr>
            <a:lstStyle/>
            <a:p>
              <a:endParaRPr lang="en-IN" sz="2000" dirty="0">
                <a:latin typeface="Courier New" panose="02070309020205020404" pitchFamily="49" charset="0"/>
                <a:cs typeface="Courier New" panose="02070309020205020404" pitchFamily="49" charset="0"/>
              </a:endParaRPr>
            </a:p>
            <a:p>
              <a:r>
                <a:rPr lang="en-IN" sz="2000" dirty="0" err="1">
                  <a:latin typeface="Courier New" panose="02070309020205020404" pitchFamily="49" charset="0"/>
                  <a:cs typeface="Courier New" panose="02070309020205020404" pitchFamily="49" charset="0"/>
                </a:rPr>
                <a:t>ts_log_mv_diff</a:t>
              </a:r>
              <a:r>
                <a:rPr lang="en-IN" sz="2000" dirty="0">
                  <a:latin typeface="Courier New" panose="02070309020205020404" pitchFamily="49" charset="0"/>
                  <a:cs typeface="Courier New" panose="02070309020205020404" pitchFamily="49" charset="0"/>
                </a:rPr>
                <a:t> = </a:t>
              </a:r>
              <a:r>
                <a:rPr lang="en-IN" sz="2000" dirty="0" err="1">
                  <a:latin typeface="Courier New" panose="02070309020205020404" pitchFamily="49" charset="0"/>
                  <a:cs typeface="Courier New" panose="02070309020205020404" pitchFamily="49" charset="0"/>
                </a:rPr>
                <a:t>pd.rolling_mean</a:t>
              </a:r>
              <a:r>
                <a:rPr lang="en-IN" sz="2000" dirty="0">
                  <a:latin typeface="Courier New" panose="02070309020205020404" pitchFamily="49" charset="0"/>
                  <a:cs typeface="Courier New" panose="02070309020205020404" pitchFamily="49" charset="0"/>
                </a:rPr>
                <a:t>(data[‘Monthly beer production in Australia].apply(lambda x: math.log(x)),2).diff(1)</a:t>
              </a:r>
            </a:p>
            <a:p>
              <a:r>
                <a:rPr lang="en-IN" sz="2000" dirty="0" err="1">
                  <a:latin typeface="Courier New" panose="02070309020205020404" pitchFamily="49" charset="0"/>
                  <a:cs typeface="Courier New" panose="02070309020205020404" pitchFamily="49" charset="0"/>
                </a:rPr>
                <a:t>ts_log_mv_diff.dropna</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inplace</a:t>
              </a:r>
              <a:r>
                <a:rPr lang="en-IN" sz="2000" dirty="0">
                  <a:latin typeface="Courier New" panose="02070309020205020404" pitchFamily="49" charset="0"/>
                  <a:cs typeface="Courier New" panose="02070309020205020404" pitchFamily="49" charset="0"/>
                </a:rPr>
                <a:t>=True)</a:t>
              </a:r>
            </a:p>
            <a:p>
              <a:r>
                <a:rPr lang="en-IN" sz="2000" dirty="0" err="1">
                  <a:latin typeface="Courier New" panose="02070309020205020404" pitchFamily="49" charset="0"/>
                  <a:cs typeface="Courier New" panose="02070309020205020404" pitchFamily="49" charset="0"/>
                </a:rPr>
                <a:t>ts_log_mv_diff.plot</a:t>
              </a:r>
              <a:r>
                <a:rPr lang="en-IN" sz="2000"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grpSp>
      <p:pic>
        <p:nvPicPr>
          <p:cNvPr id="2" name="Picture 1">
            <a:extLst>
              <a:ext uri="{FF2B5EF4-FFF2-40B4-BE49-F238E27FC236}">
                <a16:creationId xmlns:a16="http://schemas.microsoft.com/office/drawing/2014/main" id="{B37E8ED6-DEE5-41A1-B0FD-EC2FF4280C72}"/>
              </a:ext>
            </a:extLst>
          </p:cNvPr>
          <p:cNvPicPr>
            <a:picLocks noChangeAspect="1"/>
          </p:cNvPicPr>
          <p:nvPr/>
        </p:nvPicPr>
        <p:blipFill>
          <a:blip r:embed="rId4"/>
          <a:stretch>
            <a:fillRect/>
          </a:stretch>
        </p:blipFill>
        <p:spPr>
          <a:xfrm>
            <a:off x="1652953" y="3584433"/>
            <a:ext cx="5129829" cy="3324225"/>
          </a:xfrm>
          <a:prstGeom prst="rect">
            <a:avLst/>
          </a:prstGeom>
          <a:ln>
            <a:solidFill>
              <a:srgbClr val="ED7D31"/>
            </a:solidFill>
          </a:ln>
        </p:spPr>
      </p:pic>
      <p:grpSp>
        <p:nvGrpSpPr>
          <p:cNvPr id="11" name="Group 10">
            <a:extLst>
              <a:ext uri="{FF2B5EF4-FFF2-40B4-BE49-F238E27FC236}">
                <a16:creationId xmlns:a16="http://schemas.microsoft.com/office/drawing/2014/main" id="{967677A6-01B4-4618-82D2-F563BF90E51D}"/>
              </a:ext>
            </a:extLst>
          </p:cNvPr>
          <p:cNvGrpSpPr/>
          <p:nvPr/>
        </p:nvGrpSpPr>
        <p:grpSpPr>
          <a:xfrm>
            <a:off x="1399209" y="7760657"/>
            <a:ext cx="13955534" cy="992414"/>
            <a:chOff x="731856" y="2511407"/>
            <a:chExt cx="14315259" cy="3009542"/>
          </a:xfrm>
        </p:grpSpPr>
        <p:grpSp>
          <p:nvGrpSpPr>
            <p:cNvPr id="12" name="Group 11">
              <a:extLst>
                <a:ext uri="{FF2B5EF4-FFF2-40B4-BE49-F238E27FC236}">
                  <a16:creationId xmlns:a16="http://schemas.microsoft.com/office/drawing/2014/main" id="{35DB8BA9-DE6E-4FE1-8C5C-E3A379F0C9CA}"/>
                </a:ext>
              </a:extLst>
            </p:cNvPr>
            <p:cNvGrpSpPr/>
            <p:nvPr/>
          </p:nvGrpSpPr>
          <p:grpSpPr>
            <a:xfrm>
              <a:off x="731856" y="2511407"/>
              <a:ext cx="14315259" cy="3009542"/>
              <a:chOff x="3533641" y="5513437"/>
              <a:chExt cx="9576000" cy="3168000"/>
            </a:xfrm>
          </p:grpSpPr>
          <p:sp>
            <p:nvSpPr>
              <p:cNvPr id="14" name="Rectangle 13">
                <a:extLst>
                  <a:ext uri="{FF2B5EF4-FFF2-40B4-BE49-F238E27FC236}">
                    <a16:creationId xmlns:a16="http://schemas.microsoft.com/office/drawing/2014/main" id="{B62C5F99-37C8-4EBF-A423-5FBABC756712}"/>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16" name="Rectangle 15">
                <a:extLst>
                  <a:ext uri="{FF2B5EF4-FFF2-40B4-BE49-F238E27FC236}">
                    <a16:creationId xmlns:a16="http://schemas.microsoft.com/office/drawing/2014/main" id="{C3B1D792-5699-4D0A-91D4-7E3FA0CB4C3E}"/>
                  </a:ext>
                </a:extLst>
              </p:cNvPr>
              <p:cNvSpPr/>
              <p:nvPr/>
            </p:nvSpPr>
            <p:spPr>
              <a:xfrm>
                <a:off x="3617844" y="5615713"/>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13" name="TextBox 12">
              <a:extLst>
                <a:ext uri="{FF2B5EF4-FFF2-40B4-BE49-F238E27FC236}">
                  <a16:creationId xmlns:a16="http://schemas.microsoft.com/office/drawing/2014/main" id="{1C1BE399-238C-4C15-9147-7973708AF3B0}"/>
                </a:ext>
              </a:extLst>
            </p:cNvPr>
            <p:cNvSpPr txBox="1"/>
            <p:nvPr/>
          </p:nvSpPr>
          <p:spPr>
            <a:xfrm>
              <a:off x="1589663" y="3347471"/>
              <a:ext cx="12849900" cy="1213352"/>
            </a:xfrm>
            <a:prstGeom prst="rect">
              <a:avLst/>
            </a:prstGeom>
            <a:noFill/>
          </p:spPr>
          <p:txBody>
            <a:bodyPr wrap="square" rtlCol="0">
              <a:spAutoFit/>
            </a:bodyPr>
            <a:lstStyle/>
            <a:p>
              <a:pPr marL="0" indent="0" algn="ctr">
                <a:buNone/>
              </a:pPr>
              <a:r>
                <a:rPr lang="en-IN" sz="2000" dirty="0">
                  <a:solidFill>
                    <a:schemeClr val="tx1">
                      <a:lumMod val="65000"/>
                      <a:lumOff val="35000"/>
                    </a:schemeClr>
                  </a:solidFill>
                  <a:latin typeface="Courier New" panose="02070309020205020404" pitchFamily="49" charset="0"/>
                  <a:cs typeface="Courier New" panose="02070309020205020404" pitchFamily="49" charset="0"/>
                </a:rPr>
                <a:t>Test statistic &lt; 5 % of critical value. </a:t>
              </a:r>
              <a:r>
                <a:rPr lang="en-IN" sz="2000" b="1" dirty="0">
                  <a:solidFill>
                    <a:schemeClr val="tx1">
                      <a:lumMod val="65000"/>
                      <a:lumOff val="35000"/>
                    </a:schemeClr>
                  </a:solidFill>
                  <a:latin typeface="Courier New" panose="02070309020205020404" pitchFamily="49" charset="0"/>
                  <a:cs typeface="Courier New" panose="02070309020205020404" pitchFamily="49" charset="0"/>
                </a:rPr>
                <a:t>Reject</a:t>
              </a:r>
              <a:r>
                <a:rPr lang="en-IN" sz="2000" dirty="0">
                  <a:solidFill>
                    <a:schemeClr val="tx1">
                      <a:lumMod val="65000"/>
                      <a:lumOff val="35000"/>
                    </a:schemeClr>
                  </a:solidFill>
                  <a:latin typeface="Courier New" panose="02070309020205020404" pitchFamily="49" charset="0"/>
                  <a:cs typeface="Courier New" panose="02070309020205020404" pitchFamily="49" charset="0"/>
                </a:rPr>
                <a:t> null hypothesis</a:t>
              </a:r>
            </a:p>
          </p:txBody>
        </p:sp>
      </p:grpSp>
      <p:pic>
        <p:nvPicPr>
          <p:cNvPr id="6" name="Picture 5">
            <a:extLst>
              <a:ext uri="{FF2B5EF4-FFF2-40B4-BE49-F238E27FC236}">
                <a16:creationId xmlns:a16="http://schemas.microsoft.com/office/drawing/2014/main" id="{10D10DA1-4F83-4D29-8771-F4871E043E7D}"/>
              </a:ext>
            </a:extLst>
          </p:cNvPr>
          <p:cNvPicPr>
            <a:picLocks noChangeAspect="1"/>
          </p:cNvPicPr>
          <p:nvPr/>
        </p:nvPicPr>
        <p:blipFill>
          <a:blip r:embed="rId5"/>
          <a:stretch>
            <a:fillRect/>
          </a:stretch>
        </p:blipFill>
        <p:spPr>
          <a:xfrm>
            <a:off x="7989039" y="3898581"/>
            <a:ext cx="6614008" cy="2695927"/>
          </a:xfrm>
          <a:prstGeom prst="rect">
            <a:avLst/>
          </a:prstGeom>
        </p:spPr>
      </p:pic>
    </p:spTree>
    <p:extLst>
      <p:ext uri="{BB962C8B-B14F-4D97-AF65-F5344CB8AC3E}">
        <p14:creationId xmlns:p14="http://schemas.microsoft.com/office/powerpoint/2010/main" val="3970563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2"/>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dirty="0"/>
              <a:t>Time Series Modeling</a:t>
            </a:r>
            <a:endParaRPr dirty="0"/>
          </a:p>
        </p:txBody>
      </p:sp>
      <p:sp>
        <p:nvSpPr>
          <p:cNvPr id="426" name="Google Shape;426;p22"/>
          <p:cNvSpPr txBox="1">
            <a:spLocks noGrp="1"/>
          </p:cNvSpPr>
          <p:nvPr>
            <p:ph type="body" idx="2"/>
          </p:nvPr>
        </p:nvSpPr>
        <p:spPr>
          <a:xfrm>
            <a:off x="926743" y="2380588"/>
            <a:ext cx="1237895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2800"/>
              <a:buFont typeface="Arial"/>
              <a:buNone/>
            </a:pPr>
            <a:r>
              <a:rPr lang="en-IN" dirty="0"/>
              <a:t>Topic 3: Various Time Series Models</a:t>
            </a:r>
            <a:endParaRPr dirty="0"/>
          </a:p>
        </p:txBody>
      </p:sp>
    </p:spTree>
    <p:extLst>
      <p:ext uri="{BB962C8B-B14F-4D97-AF65-F5344CB8AC3E}">
        <p14:creationId xmlns:p14="http://schemas.microsoft.com/office/powerpoint/2010/main" val="619449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Time Series Models</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213638" y="885621"/>
            <a:ext cx="3842053" cy="253920"/>
          </a:xfrm>
          <a:prstGeom prst="rect">
            <a:avLst/>
          </a:prstGeom>
        </p:spPr>
      </p:pic>
      <p:grpSp>
        <p:nvGrpSpPr>
          <p:cNvPr id="5" name="Group 4">
            <a:extLst>
              <a:ext uri="{FF2B5EF4-FFF2-40B4-BE49-F238E27FC236}">
                <a16:creationId xmlns:a16="http://schemas.microsoft.com/office/drawing/2014/main" id="{334E76CF-6BBE-4C69-94B3-FD0FC9364011}"/>
              </a:ext>
            </a:extLst>
          </p:cNvPr>
          <p:cNvGrpSpPr/>
          <p:nvPr/>
        </p:nvGrpSpPr>
        <p:grpSpPr>
          <a:xfrm>
            <a:off x="2718763" y="1355751"/>
            <a:ext cx="11103428" cy="7473179"/>
            <a:chOff x="2718763" y="1355751"/>
            <a:chExt cx="11103428" cy="7473179"/>
          </a:xfrm>
        </p:grpSpPr>
        <p:cxnSp>
          <p:nvCxnSpPr>
            <p:cNvPr id="104" name="Straight Connector 103">
              <a:extLst>
                <a:ext uri="{FF2B5EF4-FFF2-40B4-BE49-F238E27FC236}">
                  <a16:creationId xmlns:a16="http://schemas.microsoft.com/office/drawing/2014/main" id="{FCC5E1F2-71F3-46F0-AACA-1AB8FB064AFE}"/>
                </a:ext>
              </a:extLst>
            </p:cNvPr>
            <p:cNvCxnSpPr/>
            <p:nvPr/>
          </p:nvCxnSpPr>
          <p:spPr>
            <a:xfrm flipV="1">
              <a:off x="8264121" y="6313287"/>
              <a:ext cx="6356" cy="975105"/>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grpSp>
          <p:nvGrpSpPr>
            <p:cNvPr id="67" name="Group 66">
              <a:extLst>
                <a:ext uri="{FF2B5EF4-FFF2-40B4-BE49-F238E27FC236}">
                  <a16:creationId xmlns:a16="http://schemas.microsoft.com/office/drawing/2014/main" id="{6B1C2A64-D90D-4DF0-A124-4101EF04C958}"/>
                </a:ext>
              </a:extLst>
            </p:cNvPr>
            <p:cNvGrpSpPr/>
            <p:nvPr/>
          </p:nvGrpSpPr>
          <p:grpSpPr>
            <a:xfrm>
              <a:off x="2718763" y="1355751"/>
              <a:ext cx="11103428" cy="7473179"/>
              <a:chOff x="2461518" y="2124946"/>
              <a:chExt cx="10522887" cy="6856138"/>
            </a:xfrm>
          </p:grpSpPr>
          <p:sp>
            <p:nvSpPr>
              <p:cNvPr id="96" name="Oval 95">
                <a:extLst>
                  <a:ext uri="{FF2B5EF4-FFF2-40B4-BE49-F238E27FC236}">
                    <a16:creationId xmlns:a16="http://schemas.microsoft.com/office/drawing/2014/main" id="{514C449E-A9A6-47DB-8391-19C248318405}"/>
                  </a:ext>
                </a:extLst>
              </p:cNvPr>
              <p:cNvSpPr/>
              <p:nvPr/>
            </p:nvSpPr>
            <p:spPr>
              <a:xfrm>
                <a:off x="9645685" y="4792661"/>
                <a:ext cx="3338720" cy="1714036"/>
              </a:xfrm>
              <a:prstGeom prst="ellipse">
                <a:avLst/>
              </a:prstGeom>
              <a:solidFill>
                <a:srgbClr val="9BBB5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Autoregressive Integrated Moving Average, or </a:t>
                </a:r>
              </a:p>
              <a:p>
                <a:pPr algn="ctr"/>
                <a:r>
                  <a:rPr lang="en-US" sz="2000" dirty="0">
                    <a:latin typeface="Open Sans" panose="020B0606030504020204" pitchFamily="34" charset="0"/>
                    <a:ea typeface="Open Sans" panose="020B0606030504020204" pitchFamily="34" charset="0"/>
                    <a:cs typeface="Open Sans" panose="020B0606030504020204" pitchFamily="34" charset="0"/>
                  </a:rPr>
                  <a:t>(ARIMA model)</a:t>
                </a:r>
              </a:p>
            </p:txBody>
          </p:sp>
          <p:cxnSp>
            <p:nvCxnSpPr>
              <p:cNvPr id="97" name="Straight Connector 96">
                <a:extLst>
                  <a:ext uri="{FF2B5EF4-FFF2-40B4-BE49-F238E27FC236}">
                    <a16:creationId xmlns:a16="http://schemas.microsoft.com/office/drawing/2014/main" id="{CB6533AF-62CE-4E09-BD7F-4E8A491298D9}"/>
                  </a:ext>
                </a:extLst>
              </p:cNvPr>
              <p:cNvCxnSpPr/>
              <p:nvPr/>
            </p:nvCxnSpPr>
            <p:spPr>
              <a:xfrm flipV="1">
                <a:off x="7722962" y="3846016"/>
                <a:ext cx="6356" cy="975105"/>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04D8618-8985-4F1F-B250-DDCB7D7D04CE}"/>
                  </a:ext>
                </a:extLst>
              </p:cNvPr>
              <p:cNvCxnSpPr>
                <a:cxnSpLocks/>
                <a:endCxn id="96" idx="2"/>
              </p:cNvCxnSpPr>
              <p:nvPr/>
            </p:nvCxnSpPr>
            <p:spPr>
              <a:xfrm flipV="1">
                <a:off x="8678539" y="5649679"/>
                <a:ext cx="967146" cy="14231"/>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B32D495-8FB0-4D2C-9097-DCD1C975A2DA}"/>
                  </a:ext>
                </a:extLst>
              </p:cNvPr>
              <p:cNvCxnSpPr>
                <a:cxnSpLocks/>
                <a:endCxn id="101" idx="6"/>
              </p:cNvCxnSpPr>
              <p:nvPr/>
            </p:nvCxnSpPr>
            <p:spPr>
              <a:xfrm flipH="1" flipV="1">
                <a:off x="5583451" y="5663909"/>
                <a:ext cx="1127385" cy="2"/>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100" name="Oval 99">
                <a:extLst>
                  <a:ext uri="{FF2B5EF4-FFF2-40B4-BE49-F238E27FC236}">
                    <a16:creationId xmlns:a16="http://schemas.microsoft.com/office/drawing/2014/main" id="{C0157CCF-3E0D-4684-9E65-FB023A83A5FA}"/>
                  </a:ext>
                </a:extLst>
              </p:cNvPr>
              <p:cNvSpPr/>
              <p:nvPr/>
            </p:nvSpPr>
            <p:spPr>
              <a:xfrm>
                <a:off x="6148070" y="2124946"/>
                <a:ext cx="3118869" cy="1778063"/>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Autoregressive and Moving Average, or (ARMA model)</a:t>
                </a:r>
              </a:p>
            </p:txBody>
          </p:sp>
          <p:sp>
            <p:nvSpPr>
              <p:cNvPr id="101" name="Oval 100">
                <a:extLst>
                  <a:ext uri="{FF2B5EF4-FFF2-40B4-BE49-F238E27FC236}">
                    <a16:creationId xmlns:a16="http://schemas.microsoft.com/office/drawing/2014/main" id="{B6415908-44B3-4F08-A355-E632A6DBEDB9}"/>
                  </a:ext>
                </a:extLst>
              </p:cNvPr>
              <p:cNvSpPr/>
              <p:nvPr/>
            </p:nvSpPr>
            <p:spPr>
              <a:xfrm>
                <a:off x="2461518" y="4821121"/>
                <a:ext cx="3121933" cy="16855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Auto Regressive, or </a:t>
                </a:r>
              </a:p>
              <a:p>
                <a:pPr algn="ctr"/>
                <a:r>
                  <a:rPr lang="en-US" sz="2000" dirty="0">
                    <a:latin typeface="Open Sans" panose="020B0606030504020204" pitchFamily="34" charset="0"/>
                    <a:ea typeface="Open Sans" panose="020B0606030504020204" pitchFamily="34" charset="0"/>
                    <a:cs typeface="Open Sans" panose="020B0606030504020204" pitchFamily="34" charset="0"/>
                  </a:rPr>
                  <a:t>(AR Model)</a:t>
                </a:r>
              </a:p>
            </p:txBody>
          </p:sp>
          <p:sp>
            <p:nvSpPr>
              <p:cNvPr id="102" name="Oval 101">
                <a:extLst>
                  <a:ext uri="{FF2B5EF4-FFF2-40B4-BE49-F238E27FC236}">
                    <a16:creationId xmlns:a16="http://schemas.microsoft.com/office/drawing/2014/main" id="{230881D4-7C80-446F-9A69-7727DFC3F9F7}"/>
                  </a:ext>
                </a:extLst>
              </p:cNvPr>
              <p:cNvSpPr/>
              <p:nvPr/>
            </p:nvSpPr>
            <p:spPr>
              <a:xfrm>
                <a:off x="6147143" y="7295508"/>
                <a:ext cx="3119796" cy="1685576"/>
              </a:xfrm>
              <a:prstGeom prst="ellipse">
                <a:avLst/>
              </a:prstGeom>
              <a:solidFill>
                <a:srgbClr val="D14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latin typeface="Open Sans" panose="020B0606030504020204" pitchFamily="34" charset="0"/>
                  <a:ea typeface="Open Sans" panose="020B0606030504020204" pitchFamily="34" charset="0"/>
                  <a:cs typeface="Open Sans" panose="020B0606030504020204" pitchFamily="34" charset="0"/>
                </a:endParaRPr>
              </a:p>
              <a:p>
                <a:pPr algn="ctr"/>
                <a:r>
                  <a:rPr lang="en-US" sz="2000" dirty="0">
                    <a:latin typeface="Open Sans" panose="020B0606030504020204" pitchFamily="34" charset="0"/>
                    <a:ea typeface="Open Sans" panose="020B0606030504020204" pitchFamily="34" charset="0"/>
                    <a:cs typeface="Open Sans" panose="020B0606030504020204" pitchFamily="34" charset="0"/>
                  </a:rPr>
                  <a:t>Moving Average, or </a:t>
                </a:r>
              </a:p>
              <a:p>
                <a:pPr algn="ctr"/>
                <a:r>
                  <a:rPr lang="en-US" sz="2000" dirty="0">
                    <a:latin typeface="Open Sans" panose="020B0606030504020204" pitchFamily="34" charset="0"/>
                    <a:ea typeface="Open Sans" panose="020B0606030504020204" pitchFamily="34" charset="0"/>
                    <a:cs typeface="Open Sans" panose="020B0606030504020204" pitchFamily="34" charset="0"/>
                  </a:rPr>
                  <a:t>(MA model)</a:t>
                </a:r>
              </a:p>
              <a:p>
                <a:pPr algn="ct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sp>
            <p:nvSpPr>
              <p:cNvPr id="103" name="Oval 102">
                <a:extLst>
                  <a:ext uri="{FF2B5EF4-FFF2-40B4-BE49-F238E27FC236}">
                    <a16:creationId xmlns:a16="http://schemas.microsoft.com/office/drawing/2014/main" id="{3AC28827-4A5C-479F-B4C8-A3ADAB7EE254}"/>
                  </a:ext>
                </a:extLst>
              </p:cNvPr>
              <p:cNvSpPr/>
              <p:nvPr/>
            </p:nvSpPr>
            <p:spPr>
              <a:xfrm>
                <a:off x="6533695" y="4525366"/>
                <a:ext cx="2391248" cy="21718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Open Sans" panose="020B0606030504020204" pitchFamily="34" charset="0"/>
                    <a:ea typeface="Open Sans" panose="020B0606030504020204" pitchFamily="34" charset="0"/>
                    <a:cs typeface="Open Sans" panose="020B0606030504020204" pitchFamily="34" charset="0"/>
                  </a:rPr>
                  <a:t>Models</a:t>
                </a:r>
              </a:p>
            </p:txBody>
          </p:sp>
        </p:grpSp>
      </p:grpSp>
    </p:spTree>
    <p:extLst>
      <p:ext uri="{BB962C8B-B14F-4D97-AF65-F5344CB8AC3E}">
        <p14:creationId xmlns:p14="http://schemas.microsoft.com/office/powerpoint/2010/main" val="393096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1"/>
          <p:cNvSpPr txBox="1">
            <a:spLocks noGrp="1"/>
          </p:cNvSpPr>
          <p:nvPr>
            <p:ph type="body" idx="1"/>
          </p:nvPr>
        </p:nvSpPr>
        <p:spPr>
          <a:xfrm>
            <a:off x="5249459" y="3083003"/>
            <a:ext cx="8946989" cy="58624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F3F3F"/>
              </a:buClr>
              <a:buSzPts val="2200"/>
              <a:buFont typeface="Arial"/>
              <a:buNone/>
            </a:pPr>
            <a:r>
              <a:rPr lang="en-IN" sz="2000" dirty="0">
                <a:solidFill>
                  <a:schemeClr val="tx1">
                    <a:lumMod val="65000"/>
                    <a:lumOff val="35000"/>
                  </a:schemeClr>
                </a:solidFill>
              </a:rPr>
              <a:t>Understand time series analysis</a:t>
            </a:r>
            <a:endParaRPr sz="2000" dirty="0">
              <a:solidFill>
                <a:schemeClr val="tx1">
                  <a:lumMod val="65000"/>
                  <a:lumOff val="35000"/>
                </a:schemeClr>
              </a:solidFill>
            </a:endParaRPr>
          </a:p>
        </p:txBody>
      </p:sp>
      <p:sp>
        <p:nvSpPr>
          <p:cNvPr id="413" name="Google Shape;413;p21"/>
          <p:cNvSpPr txBox="1">
            <a:spLocks noGrp="1"/>
          </p:cNvSpPr>
          <p:nvPr>
            <p:ph type="body" idx="2"/>
          </p:nvPr>
        </p:nvSpPr>
        <p:spPr>
          <a:xfrm>
            <a:off x="5249459" y="4133382"/>
            <a:ext cx="8946989" cy="58624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1000"/>
              </a:spcBef>
              <a:spcAft>
                <a:spcPts val="0"/>
              </a:spcAft>
              <a:buClr>
                <a:srgbClr val="3F3F3F"/>
              </a:buClr>
              <a:buSzPts val="2200"/>
              <a:buFont typeface="Arial"/>
              <a:buNone/>
            </a:pPr>
            <a:r>
              <a:rPr lang="en-IN" sz="2000" dirty="0">
                <a:solidFill>
                  <a:schemeClr val="tx1">
                    <a:lumMod val="65000"/>
                    <a:lumOff val="35000"/>
                  </a:schemeClr>
                </a:solidFill>
              </a:rPr>
              <a:t>Build time series models using ARIMA</a:t>
            </a:r>
            <a:endParaRPr sz="2000" dirty="0">
              <a:solidFill>
                <a:schemeClr val="tx1">
                  <a:lumMod val="65000"/>
                  <a:lumOff val="35000"/>
                </a:schemeClr>
              </a:solidFill>
            </a:endParaRPr>
          </a:p>
        </p:txBody>
      </p:sp>
      <p:pic>
        <p:nvPicPr>
          <p:cNvPr id="416" name="Google Shape;416;p21"/>
          <p:cNvPicPr preferRelativeResize="0"/>
          <p:nvPr/>
        </p:nvPicPr>
        <p:blipFill rotWithShape="1">
          <a:blip r:embed="rId3">
            <a:alphaModFix/>
          </a:blip>
          <a:srcRect l="19927" t="20892" r="25876" b="23651"/>
          <a:stretch/>
        </p:blipFill>
        <p:spPr>
          <a:xfrm>
            <a:off x="4558933" y="3125756"/>
            <a:ext cx="457415" cy="457200"/>
          </a:xfrm>
          <a:prstGeom prst="rect">
            <a:avLst/>
          </a:prstGeom>
          <a:noFill/>
          <a:ln>
            <a:noFill/>
          </a:ln>
        </p:spPr>
      </p:pic>
      <p:pic>
        <p:nvPicPr>
          <p:cNvPr id="417" name="Google Shape;417;p21"/>
          <p:cNvPicPr preferRelativeResize="0"/>
          <p:nvPr/>
        </p:nvPicPr>
        <p:blipFill rotWithShape="1">
          <a:blip r:embed="rId3">
            <a:alphaModFix/>
          </a:blip>
          <a:srcRect l="19927" t="20892" r="25876" b="23651"/>
          <a:stretch/>
        </p:blipFill>
        <p:spPr>
          <a:xfrm>
            <a:off x="4558932" y="4253929"/>
            <a:ext cx="457415" cy="457200"/>
          </a:xfrm>
          <a:prstGeom prst="rect">
            <a:avLst/>
          </a:prstGeom>
          <a:noFill/>
          <a:ln>
            <a:noFill/>
          </a:ln>
        </p:spPr>
      </p:pic>
      <p:sp>
        <p:nvSpPr>
          <p:cNvPr id="420" name="Google Shape;420;p21"/>
          <p:cNvSpPr txBox="1"/>
          <p:nvPr/>
        </p:nvSpPr>
        <p:spPr>
          <a:xfrm>
            <a:off x="4558932" y="1991425"/>
            <a:ext cx="8946989" cy="5862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2200"/>
              <a:buFont typeface="Arial"/>
              <a:buNone/>
            </a:pPr>
            <a:r>
              <a:rPr lang="en-US" sz="2000" dirty="0">
                <a:solidFill>
                  <a:schemeClr val="tx1">
                    <a:lumMod val="65000"/>
                    <a:lumOff val="35000"/>
                  </a:schemeClr>
                </a:solidFill>
                <a:latin typeface="Open Sans"/>
                <a:ea typeface="Open Sans"/>
                <a:cs typeface="Open Sans"/>
                <a:sym typeface="Open Sans"/>
              </a:rPr>
              <a:t>By the end of this lesson, you will be able to:</a:t>
            </a:r>
            <a:endParaRPr sz="2000" dirty="0">
              <a:solidFill>
                <a:schemeClr val="tx1">
                  <a:lumMod val="65000"/>
                  <a:lumOff val="3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Auto Regressive (AR) Model</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322090" y="885621"/>
            <a:ext cx="5625149" cy="253920"/>
          </a:xfrm>
          <a:prstGeom prst="rect">
            <a:avLst/>
          </a:prstGeom>
        </p:spPr>
      </p:pic>
      <p:sp>
        <p:nvSpPr>
          <p:cNvPr id="4" name="Rectangle 3">
            <a:extLst>
              <a:ext uri="{FF2B5EF4-FFF2-40B4-BE49-F238E27FC236}">
                <a16:creationId xmlns:a16="http://schemas.microsoft.com/office/drawing/2014/main" id="{9FF277F9-91EB-4BF7-976C-F32B7B6F8511}"/>
              </a:ext>
            </a:extLst>
          </p:cNvPr>
          <p:cNvSpPr/>
          <p:nvPr/>
        </p:nvSpPr>
        <p:spPr>
          <a:xfrm>
            <a:off x="2801049" y="1442398"/>
            <a:ext cx="10015883" cy="400110"/>
          </a:xfrm>
          <a:prstGeom prst="rect">
            <a:avLst/>
          </a:prstGeom>
        </p:spPr>
        <p:txBody>
          <a:bodyPr wrap="none">
            <a:spAutoFit/>
          </a:bodyPr>
          <a:lstStyle/>
          <a:p>
            <a:r>
              <a:rPr lang="en-IN" sz="2000" dirty="0">
                <a:solidFill>
                  <a:schemeClr val="tx1">
                    <a:lumMod val="65000"/>
                    <a:lumOff val="35000"/>
                  </a:schemeClr>
                </a:solidFill>
                <a:latin typeface="+mj-lt"/>
              </a:rPr>
              <a:t> In an AR model, you predict future values based on a weighted sum of past values.</a:t>
            </a:r>
            <a:endParaRPr lang="en-US" sz="2000" dirty="0">
              <a:solidFill>
                <a:schemeClr val="tx1">
                  <a:lumMod val="65000"/>
                  <a:lumOff val="35000"/>
                </a:schemeClr>
              </a:solidFill>
              <a:latin typeface="+mj-lt"/>
            </a:endParaRPr>
          </a:p>
        </p:txBody>
      </p:sp>
      <p:graphicFrame>
        <p:nvGraphicFramePr>
          <p:cNvPr id="10" name="Table 9">
            <a:extLst>
              <a:ext uri="{FF2B5EF4-FFF2-40B4-BE49-F238E27FC236}">
                <a16:creationId xmlns:a16="http://schemas.microsoft.com/office/drawing/2014/main" id="{81E95058-1FEA-496D-962D-1244081B5ECF}"/>
              </a:ext>
            </a:extLst>
          </p:cNvPr>
          <p:cNvGraphicFramePr>
            <a:graphicFrameLocks noGrp="1"/>
          </p:cNvGraphicFramePr>
          <p:nvPr>
            <p:extLst>
              <p:ext uri="{D42A27DB-BD31-4B8C-83A1-F6EECF244321}">
                <p14:modId xmlns:p14="http://schemas.microsoft.com/office/powerpoint/2010/main" val="683948795"/>
              </p:ext>
            </p:extLst>
          </p:nvPr>
        </p:nvGraphicFramePr>
        <p:xfrm>
          <a:off x="11583046" y="2743796"/>
          <a:ext cx="3998685" cy="5464502"/>
        </p:xfrm>
        <a:graphic>
          <a:graphicData uri="http://schemas.openxmlformats.org/drawingml/2006/table">
            <a:tbl>
              <a:tblPr>
                <a:tableStyleId>{53F171FB-6CE7-41B2-BC84-7B919C70A3D1}</a:tableStyleId>
              </a:tblPr>
              <a:tblGrid>
                <a:gridCol w="1332895">
                  <a:extLst>
                    <a:ext uri="{9D8B030D-6E8A-4147-A177-3AD203B41FA5}">
                      <a16:colId xmlns:a16="http://schemas.microsoft.com/office/drawing/2014/main" val="1429789071"/>
                    </a:ext>
                  </a:extLst>
                </a:gridCol>
                <a:gridCol w="1332895">
                  <a:extLst>
                    <a:ext uri="{9D8B030D-6E8A-4147-A177-3AD203B41FA5}">
                      <a16:colId xmlns:a16="http://schemas.microsoft.com/office/drawing/2014/main" val="1582627283"/>
                    </a:ext>
                  </a:extLst>
                </a:gridCol>
                <a:gridCol w="1332895">
                  <a:extLst>
                    <a:ext uri="{9D8B030D-6E8A-4147-A177-3AD203B41FA5}">
                      <a16:colId xmlns:a16="http://schemas.microsoft.com/office/drawing/2014/main" val="3990838105"/>
                    </a:ext>
                  </a:extLst>
                </a:gridCol>
              </a:tblGrid>
              <a:tr h="388649">
                <a:tc>
                  <a:txBody>
                    <a:bodyPr/>
                    <a:lstStyle/>
                    <a:p>
                      <a:pPr algn="ctr" fontAlgn="b"/>
                      <a:r>
                        <a:rPr lang="en-US" sz="2300" b="1" u="none" strike="noStrike" dirty="0">
                          <a:effectLst/>
                          <a:latin typeface="+mj-lt"/>
                        </a:rPr>
                        <a:t>Day</a:t>
                      </a:r>
                      <a:endParaRPr lang="en-US" sz="23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b="1" u="none" strike="noStrike" dirty="0">
                          <a:effectLst/>
                          <a:latin typeface="+mj-lt"/>
                        </a:rPr>
                        <a:t>Price</a:t>
                      </a:r>
                      <a:endParaRPr lang="en-US" sz="2300" b="1"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l" fontAlgn="b"/>
                      <a:r>
                        <a:rPr lang="en-US" sz="2300" u="none" strike="noStrike" dirty="0">
                          <a:effectLst/>
                          <a:latin typeface="+mj-lt"/>
                        </a:rPr>
                        <a:t> </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1066031127"/>
                  </a:ext>
                </a:extLst>
              </a:tr>
              <a:tr h="489794">
                <a:tc>
                  <a:txBody>
                    <a:bodyPr/>
                    <a:lstStyle/>
                    <a:p>
                      <a:pPr algn="ctr" fontAlgn="b"/>
                      <a:r>
                        <a:rPr lang="en-US" sz="2300" u="none" strike="noStrike" dirty="0">
                          <a:effectLst/>
                          <a:latin typeface="+mj-lt"/>
                        </a:rPr>
                        <a:t>1</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21</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marL="0" marR="0" lvl="0" indent="0" algn="ctr" defTabSz="914400" rtl="0" eaLnBrk="1" fontAlgn="b" latinLnBrk="0" hangingPunct="1">
                        <a:lnSpc>
                          <a:spcPct val="100000"/>
                        </a:lnSpc>
                        <a:spcBef>
                          <a:spcPts val="0"/>
                        </a:spcBef>
                        <a:spcAft>
                          <a:spcPts val="0"/>
                        </a:spcAft>
                        <a:buClr>
                          <a:srgbClr val="000000"/>
                        </a:buClr>
                        <a:buSzTx/>
                        <a:buFont typeface="Arial"/>
                        <a:buNone/>
                        <a:tabLst/>
                        <a:defRPr/>
                      </a:pPr>
                      <a:r>
                        <a:rPr kumimoji="0" lang="en-US" sz="2300" b="0" i="0" u="none" strike="noStrike" kern="0" cap="none" spc="0" normalizeH="0" baseline="0" noProof="0" dirty="0" err="1">
                          <a:ln>
                            <a:noFill/>
                          </a:ln>
                          <a:solidFill>
                            <a:srgbClr val="000000"/>
                          </a:solidFill>
                          <a:effectLst/>
                          <a:uLnTx/>
                          <a:uFillTx/>
                          <a:latin typeface="Open Sans"/>
                          <a:cs typeface="Calibri"/>
                          <a:sym typeface="Arial"/>
                        </a:rPr>
                        <a:t>y</a:t>
                      </a:r>
                      <a:r>
                        <a:rPr kumimoji="0" lang="en-US" sz="2300" b="0" i="0" u="none" strike="noStrike" kern="0" cap="none" spc="0" normalizeH="0" baseline="-25000" noProof="0" dirty="0" err="1">
                          <a:ln>
                            <a:noFill/>
                          </a:ln>
                          <a:solidFill>
                            <a:srgbClr val="000000"/>
                          </a:solidFill>
                          <a:effectLst/>
                          <a:uLnTx/>
                          <a:uFillTx/>
                          <a:latin typeface="Open Sans"/>
                          <a:cs typeface="Calibri"/>
                          <a:sym typeface="Arial"/>
                        </a:rPr>
                        <a:t>t</a:t>
                      </a:r>
                      <a:r>
                        <a:rPr kumimoji="0" lang="en-US" sz="2300" b="0" i="0" u="none" strike="noStrike" kern="0" cap="none" spc="0" normalizeH="0" baseline="-25000" noProof="0" dirty="0">
                          <a:ln>
                            <a:noFill/>
                          </a:ln>
                          <a:solidFill>
                            <a:srgbClr val="000000"/>
                          </a:solidFill>
                          <a:effectLst/>
                          <a:uLnTx/>
                          <a:uFillTx/>
                          <a:latin typeface="Open Sans"/>
                          <a:cs typeface="Calibri"/>
                          <a:sym typeface="Arial"/>
                        </a:rPr>
                        <a:t>-p</a:t>
                      </a:r>
                      <a:endParaRPr kumimoji="0" lang="en-US" sz="2300" b="0" i="0" u="none" strike="noStrike" kern="0" cap="none" spc="0" normalizeH="0" baseline="0" noProof="0" dirty="0">
                        <a:ln>
                          <a:noFill/>
                        </a:ln>
                        <a:solidFill>
                          <a:srgbClr val="000000"/>
                        </a:solidFill>
                        <a:effectLst/>
                        <a:uLnTx/>
                        <a:uFillTx/>
                        <a:latin typeface="Open Sans"/>
                        <a:cs typeface="Calibri"/>
                        <a:sym typeface="Arial"/>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837425987"/>
                  </a:ext>
                </a:extLst>
              </a:tr>
              <a:tr h="388649">
                <a:tc>
                  <a:txBody>
                    <a:bodyPr/>
                    <a:lstStyle/>
                    <a:p>
                      <a:pPr algn="ctr" fontAlgn="b"/>
                      <a:r>
                        <a:rPr lang="en-US" sz="2300" u="none" strike="noStrike" dirty="0">
                          <a:effectLst/>
                          <a:latin typeface="+mj-lt"/>
                        </a:rPr>
                        <a:t>2</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22</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 .</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1318719316"/>
                  </a:ext>
                </a:extLst>
              </a:tr>
              <a:tr h="388649">
                <a:tc>
                  <a:txBody>
                    <a:bodyPr/>
                    <a:lstStyle/>
                    <a:p>
                      <a:pPr algn="ctr" fontAlgn="b"/>
                      <a:r>
                        <a:rPr lang="en-US" sz="2300" u="none" strike="noStrike">
                          <a:effectLst/>
                          <a:latin typeface="+mj-lt"/>
                        </a:rPr>
                        <a:t>3</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23</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 .</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4246280860"/>
                  </a:ext>
                </a:extLst>
              </a:tr>
              <a:tr h="388649">
                <a:tc>
                  <a:txBody>
                    <a:bodyPr/>
                    <a:lstStyle/>
                    <a:p>
                      <a:pPr algn="ctr" fontAlgn="b"/>
                      <a:r>
                        <a:rPr lang="en-US" sz="2300" u="none" strike="noStrike">
                          <a:effectLst/>
                          <a:latin typeface="+mj-lt"/>
                        </a:rPr>
                        <a:t>4</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24</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 .</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562351174"/>
                  </a:ext>
                </a:extLst>
              </a:tr>
              <a:tr h="388649">
                <a:tc>
                  <a:txBody>
                    <a:bodyPr/>
                    <a:lstStyle/>
                    <a:p>
                      <a:pPr algn="ctr" fontAlgn="b"/>
                      <a:r>
                        <a:rPr lang="en-US" sz="2300" u="none" strike="noStrike">
                          <a:effectLst/>
                          <a:latin typeface="+mj-lt"/>
                        </a:rPr>
                        <a:t>5</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a:effectLst/>
                          <a:latin typeface="+mj-lt"/>
                        </a:rPr>
                        <a:t>23</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 .</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1127203349"/>
                  </a:ext>
                </a:extLst>
              </a:tr>
              <a:tr h="388649">
                <a:tc>
                  <a:txBody>
                    <a:bodyPr/>
                    <a:lstStyle/>
                    <a:p>
                      <a:pPr algn="ctr" fontAlgn="b"/>
                      <a:r>
                        <a:rPr lang="en-US" sz="2300" u="none" strike="noStrike">
                          <a:effectLst/>
                          <a:latin typeface="+mj-lt"/>
                        </a:rPr>
                        <a:t>6</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26</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 .</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1960288200"/>
                  </a:ext>
                </a:extLst>
              </a:tr>
              <a:tr h="388649">
                <a:tc>
                  <a:txBody>
                    <a:bodyPr/>
                    <a:lstStyle/>
                    <a:p>
                      <a:pPr algn="ctr" fontAlgn="b"/>
                      <a:r>
                        <a:rPr lang="en-US" sz="2300" u="none" strike="noStrike">
                          <a:effectLst/>
                          <a:latin typeface="+mj-lt"/>
                        </a:rPr>
                        <a:t>7</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27</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 .</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386332818"/>
                  </a:ext>
                </a:extLst>
              </a:tr>
              <a:tr h="388649">
                <a:tc>
                  <a:txBody>
                    <a:bodyPr/>
                    <a:lstStyle/>
                    <a:p>
                      <a:pPr algn="ctr" fontAlgn="b"/>
                      <a:r>
                        <a:rPr lang="en-US" sz="2300" u="none" strike="noStrike">
                          <a:effectLst/>
                          <a:latin typeface="+mj-lt"/>
                        </a:rPr>
                        <a:t>8</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a:effectLst/>
                          <a:latin typeface="+mj-lt"/>
                        </a:rPr>
                        <a:t>27</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 .</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492195692"/>
                  </a:ext>
                </a:extLst>
              </a:tr>
              <a:tr h="466379">
                <a:tc>
                  <a:txBody>
                    <a:bodyPr/>
                    <a:lstStyle/>
                    <a:p>
                      <a:pPr algn="ctr" fontAlgn="b"/>
                      <a:r>
                        <a:rPr lang="en-US" sz="2300" u="none" strike="noStrike">
                          <a:effectLst/>
                          <a:latin typeface="+mj-lt"/>
                        </a:rPr>
                        <a:t>9</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a:effectLst/>
                          <a:latin typeface="+mj-lt"/>
                        </a:rPr>
                        <a:t>29</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y</a:t>
                      </a:r>
                      <a:r>
                        <a:rPr lang="en-US" sz="2300" u="none" strike="noStrike" baseline="-25000" dirty="0">
                          <a:effectLst/>
                          <a:latin typeface="+mj-lt"/>
                        </a:rPr>
                        <a:t>t-3</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2015908040"/>
                  </a:ext>
                </a:extLst>
              </a:tr>
              <a:tr h="466379">
                <a:tc>
                  <a:txBody>
                    <a:bodyPr/>
                    <a:lstStyle/>
                    <a:p>
                      <a:pPr algn="ctr" fontAlgn="b"/>
                      <a:r>
                        <a:rPr lang="en-US" sz="2300" u="none" strike="noStrike">
                          <a:effectLst/>
                          <a:latin typeface="+mj-lt"/>
                        </a:rPr>
                        <a:t>10</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a:effectLst/>
                          <a:latin typeface="+mj-lt"/>
                        </a:rPr>
                        <a:t>30</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y</a:t>
                      </a:r>
                      <a:r>
                        <a:rPr lang="en-US" sz="2300" u="none" strike="noStrike" baseline="-25000" dirty="0">
                          <a:effectLst/>
                          <a:latin typeface="+mj-lt"/>
                        </a:rPr>
                        <a:t>t-2</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1518398058"/>
                  </a:ext>
                </a:extLst>
              </a:tr>
              <a:tr h="466379">
                <a:tc>
                  <a:txBody>
                    <a:bodyPr/>
                    <a:lstStyle/>
                    <a:p>
                      <a:pPr algn="ctr" fontAlgn="b"/>
                      <a:r>
                        <a:rPr lang="en-US" sz="2300" u="none" strike="noStrike">
                          <a:effectLst/>
                          <a:latin typeface="+mj-lt"/>
                        </a:rPr>
                        <a:t>11</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32</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y</a:t>
                      </a:r>
                      <a:r>
                        <a:rPr lang="en-US" sz="2300" u="none" strike="noStrike" baseline="-25000" dirty="0">
                          <a:effectLst/>
                          <a:latin typeface="+mj-lt"/>
                        </a:rPr>
                        <a:t>t-1</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988970777"/>
                  </a:ext>
                </a:extLst>
              </a:tr>
              <a:tr h="466379">
                <a:tc>
                  <a:txBody>
                    <a:bodyPr/>
                    <a:lstStyle/>
                    <a:p>
                      <a:pPr algn="ctr" fontAlgn="b"/>
                      <a:r>
                        <a:rPr lang="en-US" sz="2300" u="none" strike="noStrike">
                          <a:effectLst/>
                          <a:latin typeface="+mj-lt"/>
                        </a:rPr>
                        <a:t>12</a:t>
                      </a:r>
                      <a:endParaRPr lang="en-US" sz="2300" b="0" i="0" u="none" strike="noStrike">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fontAlgn="b"/>
                      <a:r>
                        <a:rPr lang="en-US" sz="2300" u="none" strike="noStrike" dirty="0">
                          <a:effectLst/>
                          <a:latin typeface="+mj-lt"/>
                        </a:rPr>
                        <a:t>?</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cell3D prstMaterial="dkEdge">
                      <a:bevel/>
                      <a:lightRig rig="flood" dir="t"/>
                    </a:cell3D>
                    <a:solidFill>
                      <a:schemeClr val="bg1"/>
                    </a:solidFill>
                  </a:tcPr>
                </a:tc>
                <a:tc>
                  <a:txBody>
                    <a:bodyPr/>
                    <a:lstStyle/>
                    <a:p>
                      <a:pPr algn="ctr" fontAlgn="b"/>
                      <a:r>
                        <a:rPr lang="en-US" sz="2300" u="none" strike="noStrike" dirty="0" err="1">
                          <a:effectLst/>
                          <a:latin typeface="+mj-lt"/>
                        </a:rPr>
                        <a:t>y</a:t>
                      </a:r>
                      <a:r>
                        <a:rPr lang="en-US" sz="2300" u="none" strike="noStrike" baseline="-25000" dirty="0" err="1">
                          <a:effectLst/>
                          <a:latin typeface="+mj-lt"/>
                        </a:rPr>
                        <a:t>t</a:t>
                      </a:r>
                      <a:endParaRPr lang="en-US" sz="2300" b="0" i="0" u="none" strike="noStrike" dirty="0">
                        <a:solidFill>
                          <a:srgbClr val="000000"/>
                        </a:solidFill>
                        <a:effectLst/>
                        <a:latin typeface="+mj-lt"/>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3053920206"/>
                  </a:ext>
                </a:extLst>
              </a:tr>
            </a:tbl>
          </a:graphicData>
        </a:graphic>
      </p:graphicFrame>
      <p:grpSp>
        <p:nvGrpSpPr>
          <p:cNvPr id="46" name="Group 45">
            <a:extLst>
              <a:ext uri="{FF2B5EF4-FFF2-40B4-BE49-F238E27FC236}">
                <a16:creationId xmlns:a16="http://schemas.microsoft.com/office/drawing/2014/main" id="{2A84AD96-900B-47AB-9F2A-106552038344}"/>
              </a:ext>
            </a:extLst>
          </p:cNvPr>
          <p:cNvGrpSpPr/>
          <p:nvPr/>
        </p:nvGrpSpPr>
        <p:grpSpPr>
          <a:xfrm>
            <a:off x="2064657" y="2604833"/>
            <a:ext cx="8128001" cy="3550439"/>
            <a:chOff x="1611534" y="1749047"/>
            <a:chExt cx="8128001" cy="3550439"/>
          </a:xfrm>
        </p:grpSpPr>
        <p:sp>
          <p:nvSpPr>
            <p:cNvPr id="47" name="Rectangle 46">
              <a:extLst>
                <a:ext uri="{FF2B5EF4-FFF2-40B4-BE49-F238E27FC236}">
                  <a16:creationId xmlns:a16="http://schemas.microsoft.com/office/drawing/2014/main" id="{4BAF3AE8-8404-4C62-92B7-2B73E9AB990A}"/>
                </a:ext>
              </a:extLst>
            </p:cNvPr>
            <p:cNvSpPr/>
            <p:nvPr/>
          </p:nvSpPr>
          <p:spPr>
            <a:xfrm>
              <a:off x="1611535" y="1749047"/>
              <a:ext cx="8128000" cy="400110"/>
            </a:xfrm>
            <a:prstGeom prst="rect">
              <a:avLst/>
            </a:prstGeom>
          </p:spPr>
          <p:txBody>
            <a:bodyPr>
              <a:spAutoFit/>
            </a:bodyPr>
            <a:lstStyle/>
            <a:p>
              <a:r>
                <a:rPr lang="en-IN" sz="2000" dirty="0">
                  <a:solidFill>
                    <a:schemeClr val="tx1">
                      <a:lumMod val="65000"/>
                      <a:lumOff val="35000"/>
                    </a:schemeClr>
                  </a:solidFill>
                  <a:latin typeface="+mj-lt"/>
                </a:rPr>
                <a:t>Equation for the auto regressive model :</a:t>
              </a:r>
              <a:endParaRPr lang="en-US" sz="2000" dirty="0">
                <a:solidFill>
                  <a:schemeClr val="tx1">
                    <a:lumMod val="65000"/>
                    <a:lumOff val="35000"/>
                  </a:schemeClr>
                </a:solidFill>
                <a:latin typeface="+mj-lt"/>
              </a:endParaRPr>
            </a:p>
          </p:txBody>
        </p:sp>
        <p:grpSp>
          <p:nvGrpSpPr>
            <p:cNvPr id="48" name="Group 47">
              <a:extLst>
                <a:ext uri="{FF2B5EF4-FFF2-40B4-BE49-F238E27FC236}">
                  <a16:creationId xmlns:a16="http://schemas.microsoft.com/office/drawing/2014/main" id="{FD3E6A62-B841-4308-95C9-A97FF4E1ADC5}"/>
                </a:ext>
              </a:extLst>
            </p:cNvPr>
            <p:cNvGrpSpPr/>
            <p:nvPr/>
          </p:nvGrpSpPr>
          <p:grpSpPr>
            <a:xfrm>
              <a:off x="1611534" y="2534160"/>
              <a:ext cx="8128000" cy="2765326"/>
              <a:chOff x="5787956" y="4871258"/>
              <a:chExt cx="7372993" cy="2765326"/>
            </a:xfrm>
          </p:grpSpPr>
          <p:grpSp>
            <p:nvGrpSpPr>
              <p:cNvPr id="49" name="Group 48">
                <a:extLst>
                  <a:ext uri="{FF2B5EF4-FFF2-40B4-BE49-F238E27FC236}">
                    <a16:creationId xmlns:a16="http://schemas.microsoft.com/office/drawing/2014/main" id="{28A20C93-6582-4B96-964F-48C71CFD5930}"/>
                  </a:ext>
                </a:extLst>
              </p:cNvPr>
              <p:cNvGrpSpPr/>
              <p:nvPr/>
            </p:nvGrpSpPr>
            <p:grpSpPr>
              <a:xfrm>
                <a:off x="5787956" y="4871258"/>
                <a:ext cx="7372993" cy="2765326"/>
                <a:chOff x="5787956" y="4871258"/>
                <a:chExt cx="7372993" cy="2765326"/>
              </a:xfrm>
            </p:grpSpPr>
            <p:sp>
              <p:nvSpPr>
                <p:cNvPr id="52" name="Rounded Rectangle 4">
                  <a:extLst>
                    <a:ext uri="{FF2B5EF4-FFF2-40B4-BE49-F238E27FC236}">
                      <a16:creationId xmlns:a16="http://schemas.microsoft.com/office/drawing/2014/main" id="{83ADDF96-C8BB-48F5-B9F0-0400A9607E6D}"/>
                    </a:ext>
                  </a:extLst>
                </p:cNvPr>
                <p:cNvSpPr/>
                <p:nvPr/>
              </p:nvSpPr>
              <p:spPr>
                <a:xfrm>
                  <a:off x="5818909" y="4871258"/>
                  <a:ext cx="7342040" cy="73152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Y</a:t>
                  </a:r>
                  <a:r>
                    <a:rPr lang="en-US" sz="2000" baseline="-25000" dirty="0" err="1">
                      <a:solidFill>
                        <a:schemeClr val="tx1"/>
                      </a:solidFill>
                    </a:rPr>
                    <a:t>t</a:t>
                  </a:r>
                  <a:r>
                    <a:rPr lang="en-US" sz="2000" dirty="0">
                      <a:solidFill>
                        <a:schemeClr val="tx1"/>
                      </a:solidFill>
                    </a:rPr>
                    <a:t> = c + </a:t>
                  </a:r>
                  <a:r>
                    <a:rPr lang="el-GR" sz="2000" dirty="0">
                      <a:solidFill>
                        <a:schemeClr val="tx1"/>
                      </a:solidFill>
                    </a:rPr>
                    <a:t>ϕ</a:t>
                  </a:r>
                  <a:r>
                    <a:rPr lang="el-GR" sz="2000" baseline="-25000" dirty="0">
                      <a:solidFill>
                        <a:schemeClr val="tx1"/>
                      </a:solidFill>
                    </a:rPr>
                    <a:t>1</a:t>
                  </a:r>
                  <a:r>
                    <a:rPr lang="en-US" sz="2000" dirty="0">
                      <a:solidFill>
                        <a:schemeClr val="tx1"/>
                      </a:solidFill>
                    </a:rPr>
                    <a:t>Y</a:t>
                  </a:r>
                  <a:r>
                    <a:rPr lang="en-US" sz="2000" baseline="-25000" dirty="0">
                      <a:solidFill>
                        <a:schemeClr val="tx1"/>
                      </a:solidFill>
                    </a:rPr>
                    <a:t>t−1 </a:t>
                  </a:r>
                  <a:r>
                    <a:rPr lang="en-US" sz="2000" dirty="0">
                      <a:solidFill>
                        <a:schemeClr val="tx1"/>
                      </a:solidFill>
                    </a:rPr>
                    <a:t>+ </a:t>
                  </a:r>
                  <a:r>
                    <a:rPr lang="el-GR" sz="2000" dirty="0">
                      <a:solidFill>
                        <a:schemeClr val="tx1"/>
                      </a:solidFill>
                    </a:rPr>
                    <a:t>ϕ</a:t>
                  </a:r>
                  <a:r>
                    <a:rPr lang="el-GR" sz="2000" baseline="-25000" dirty="0">
                      <a:solidFill>
                        <a:schemeClr val="tx1"/>
                      </a:solidFill>
                    </a:rPr>
                    <a:t>2</a:t>
                  </a:r>
                  <a:r>
                    <a:rPr lang="en-US" sz="2000" dirty="0">
                      <a:solidFill>
                        <a:schemeClr val="tx1"/>
                      </a:solidFill>
                    </a:rPr>
                    <a:t>y</a:t>
                  </a:r>
                  <a:r>
                    <a:rPr lang="en-US" sz="2000" baseline="-25000" dirty="0">
                      <a:solidFill>
                        <a:schemeClr val="tx1"/>
                      </a:solidFill>
                    </a:rPr>
                    <a:t>t−2 </a:t>
                  </a:r>
                  <a:r>
                    <a:rPr lang="en-US" sz="2000" dirty="0">
                      <a:solidFill>
                        <a:schemeClr val="tx1"/>
                      </a:solidFill>
                    </a:rPr>
                    <a:t>+ ⋯ + </a:t>
                  </a:r>
                  <a:r>
                    <a:rPr lang="el-GR" sz="2000" dirty="0">
                      <a:solidFill>
                        <a:schemeClr val="tx1"/>
                      </a:solidFill>
                    </a:rPr>
                    <a:t>ϕ</a:t>
                  </a:r>
                  <a:r>
                    <a:rPr lang="en-US" sz="2000" baseline="-25000" dirty="0" err="1">
                      <a:solidFill>
                        <a:schemeClr val="tx1"/>
                      </a:solidFill>
                    </a:rPr>
                    <a:t>p</a:t>
                  </a:r>
                  <a:r>
                    <a:rPr lang="en-US" sz="2000" dirty="0" err="1">
                      <a:solidFill>
                        <a:schemeClr val="tx1"/>
                      </a:solidFill>
                    </a:rPr>
                    <a:t>Y</a:t>
                  </a:r>
                  <a:r>
                    <a:rPr lang="en-US" sz="2000" baseline="-25000" dirty="0" err="1">
                      <a:solidFill>
                        <a:schemeClr val="tx1"/>
                      </a:solidFill>
                    </a:rPr>
                    <a:t>t</a:t>
                  </a:r>
                  <a:r>
                    <a:rPr lang="en-US" sz="2000" baseline="-25000" dirty="0">
                      <a:solidFill>
                        <a:schemeClr val="tx1"/>
                      </a:solidFill>
                    </a:rPr>
                    <a:t>−p </a:t>
                  </a:r>
                  <a:r>
                    <a:rPr lang="en-US" sz="2000" dirty="0">
                      <a:solidFill>
                        <a:schemeClr val="tx1"/>
                      </a:solidFill>
                    </a:rPr>
                    <a:t>+ e</a:t>
                  </a:r>
                  <a:r>
                    <a:rPr lang="en-US" sz="2000" baseline="-25000" dirty="0">
                      <a:solidFill>
                        <a:schemeClr val="tx1"/>
                      </a:solidFill>
                    </a:rPr>
                    <a:t>t</a:t>
                  </a:r>
                </a:p>
              </p:txBody>
            </p:sp>
            <p:cxnSp>
              <p:nvCxnSpPr>
                <p:cNvPr id="53" name="Straight Connector 52">
                  <a:extLst>
                    <a:ext uri="{FF2B5EF4-FFF2-40B4-BE49-F238E27FC236}">
                      <a16:creationId xmlns:a16="http://schemas.microsoft.com/office/drawing/2014/main" id="{12B31CA8-0D76-45C4-B20E-E1636C10CF2C}"/>
                    </a:ext>
                  </a:extLst>
                </p:cNvPr>
                <p:cNvCxnSpPr/>
                <p:nvPr/>
              </p:nvCxnSpPr>
              <p:spPr>
                <a:xfrm>
                  <a:off x="7049193" y="5597416"/>
                  <a:ext cx="0" cy="614867"/>
                </a:xfrm>
                <a:prstGeom prst="line">
                  <a:avLst/>
                </a:prstGeom>
                <a:ln w="381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6844A0F-F85F-4CFC-A75E-AB38FEF0B561}"/>
                    </a:ext>
                  </a:extLst>
                </p:cNvPr>
                <p:cNvCxnSpPr/>
                <p:nvPr/>
              </p:nvCxnSpPr>
              <p:spPr>
                <a:xfrm>
                  <a:off x="11321935" y="5597416"/>
                  <a:ext cx="0" cy="614867"/>
                </a:xfrm>
                <a:prstGeom prst="line">
                  <a:avLst/>
                </a:prstGeom>
                <a:ln w="381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Rounded Rectangle 24">
                  <a:extLst>
                    <a:ext uri="{FF2B5EF4-FFF2-40B4-BE49-F238E27FC236}">
                      <a16:creationId xmlns:a16="http://schemas.microsoft.com/office/drawing/2014/main" id="{6CF22317-52D6-4995-983D-34B6B2D5A4D3}"/>
                    </a:ext>
                  </a:extLst>
                </p:cNvPr>
                <p:cNvSpPr/>
                <p:nvPr/>
              </p:nvSpPr>
              <p:spPr>
                <a:xfrm>
                  <a:off x="5787956" y="5828389"/>
                  <a:ext cx="7342040" cy="1808195"/>
                </a:xfrm>
                <a:prstGeom prst="roundRect">
                  <a:avLst>
                    <a:gd name="adj" fmla="val 8883"/>
                  </a:avLst>
                </a:prstGeom>
                <a:solidFill>
                  <a:srgbClr val="7B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Rectangle 49">
                <a:extLst>
                  <a:ext uri="{FF2B5EF4-FFF2-40B4-BE49-F238E27FC236}">
                    <a16:creationId xmlns:a16="http://schemas.microsoft.com/office/drawing/2014/main" id="{6A74AAD8-2A76-4FE6-81BE-A71E669653C2}"/>
                  </a:ext>
                </a:extLst>
              </p:cNvPr>
              <p:cNvSpPr/>
              <p:nvPr/>
            </p:nvSpPr>
            <p:spPr>
              <a:xfrm>
                <a:off x="5992468" y="6037263"/>
                <a:ext cx="6968858" cy="1323439"/>
              </a:xfrm>
              <a:prstGeom prst="rect">
                <a:avLst/>
              </a:prstGeom>
            </p:spPr>
            <p:txBody>
              <a:bodyPr wrap="square">
                <a:spAutoFit/>
              </a:bodyPr>
              <a:lstStyle/>
              <a:p>
                <a:r>
                  <a:rPr lang="en-CA" sz="2000" dirty="0" err="1">
                    <a:solidFill>
                      <a:schemeClr val="tx1">
                        <a:lumMod val="65000"/>
                        <a:lumOff val="35000"/>
                      </a:schemeClr>
                    </a:solidFill>
                    <a:latin typeface="+mj-lt"/>
                  </a:rPr>
                  <a:t>Y</a:t>
                </a:r>
                <a:r>
                  <a:rPr lang="en-CA" sz="2000" baseline="-25000" dirty="0" err="1">
                    <a:solidFill>
                      <a:schemeClr val="tx1">
                        <a:lumMod val="65000"/>
                        <a:lumOff val="35000"/>
                      </a:schemeClr>
                    </a:solidFill>
                    <a:latin typeface="+mj-lt"/>
                  </a:rPr>
                  <a:t>t</a:t>
                </a:r>
                <a:r>
                  <a:rPr lang="en-CA" sz="2000" baseline="-25000" dirty="0">
                    <a:solidFill>
                      <a:schemeClr val="tx1">
                        <a:lumMod val="65000"/>
                        <a:lumOff val="35000"/>
                      </a:schemeClr>
                    </a:solidFill>
                    <a:latin typeface="+mj-lt"/>
                  </a:rPr>
                  <a:t> </a:t>
                </a:r>
                <a:r>
                  <a:rPr lang="en-CA" sz="2000" dirty="0">
                    <a:solidFill>
                      <a:schemeClr val="tx1">
                        <a:lumMod val="65000"/>
                        <a:lumOff val="35000"/>
                      </a:schemeClr>
                    </a:solidFill>
                    <a:latin typeface="+mj-lt"/>
                  </a:rPr>
                  <a:t>is the function of different past values of the same variable</a:t>
                </a:r>
              </a:p>
              <a:p>
                <a:r>
                  <a:rPr lang="en-CA" sz="2000" dirty="0">
                    <a:solidFill>
                      <a:schemeClr val="tx1">
                        <a:lumMod val="65000"/>
                        <a:lumOff val="35000"/>
                      </a:schemeClr>
                    </a:solidFill>
                    <a:latin typeface="+mj-lt"/>
                  </a:rPr>
                  <a:t>e</a:t>
                </a:r>
                <a:r>
                  <a:rPr lang="en-CA" sz="2000" baseline="-25000" dirty="0">
                    <a:solidFill>
                      <a:schemeClr val="tx1">
                        <a:lumMod val="65000"/>
                        <a:lumOff val="35000"/>
                      </a:schemeClr>
                    </a:solidFill>
                    <a:latin typeface="+mj-lt"/>
                  </a:rPr>
                  <a:t>t </a:t>
                </a:r>
                <a:r>
                  <a:rPr lang="en-CA" sz="2000" dirty="0">
                    <a:solidFill>
                      <a:schemeClr val="tx1">
                        <a:lumMod val="65000"/>
                        <a:lumOff val="35000"/>
                      </a:schemeClr>
                    </a:solidFill>
                    <a:latin typeface="+mj-lt"/>
                  </a:rPr>
                  <a:t>is</a:t>
                </a:r>
                <a:r>
                  <a:rPr lang="en-CA" sz="2000" baseline="-25000" dirty="0">
                    <a:solidFill>
                      <a:schemeClr val="tx1">
                        <a:lumMod val="65000"/>
                        <a:lumOff val="35000"/>
                      </a:schemeClr>
                    </a:solidFill>
                    <a:latin typeface="+mj-lt"/>
                  </a:rPr>
                  <a:t> </a:t>
                </a:r>
                <a:r>
                  <a:rPr lang="en-CA" sz="2000" dirty="0">
                    <a:solidFill>
                      <a:schemeClr val="tx1">
                        <a:lumMod val="65000"/>
                        <a:lumOff val="35000"/>
                      </a:schemeClr>
                    </a:solidFill>
                    <a:latin typeface="+mj-lt"/>
                  </a:rPr>
                  <a:t>the error term</a:t>
                </a:r>
              </a:p>
              <a:p>
                <a:r>
                  <a:rPr lang="en-CA" sz="2000" dirty="0">
                    <a:solidFill>
                      <a:schemeClr val="tx1">
                        <a:lumMod val="65000"/>
                        <a:lumOff val="35000"/>
                      </a:schemeClr>
                    </a:solidFill>
                    <a:latin typeface="+mj-lt"/>
                  </a:rPr>
                  <a:t>c is a constant </a:t>
                </a:r>
              </a:p>
              <a:p>
                <a:r>
                  <a:rPr lang="en-CA" sz="2000" dirty="0">
                    <a:solidFill>
                      <a:schemeClr val="tx1">
                        <a:lumMod val="65000"/>
                        <a:lumOff val="35000"/>
                      </a:schemeClr>
                    </a:solidFill>
                    <a:latin typeface="+mj-lt"/>
                  </a:rPr>
                  <a:t>ϕ</a:t>
                </a:r>
                <a:r>
                  <a:rPr lang="en-CA" sz="2000" baseline="-25000" dirty="0">
                    <a:solidFill>
                      <a:schemeClr val="tx1">
                        <a:lumMod val="65000"/>
                        <a:lumOff val="35000"/>
                      </a:schemeClr>
                    </a:solidFill>
                    <a:latin typeface="+mj-lt"/>
                  </a:rPr>
                  <a:t>1</a:t>
                </a:r>
                <a:r>
                  <a:rPr lang="en-CA" sz="2000" dirty="0">
                    <a:solidFill>
                      <a:schemeClr val="tx1">
                        <a:lumMod val="65000"/>
                        <a:lumOff val="35000"/>
                      </a:schemeClr>
                    </a:solidFill>
                    <a:latin typeface="+mj-lt"/>
                  </a:rPr>
                  <a:t> to </a:t>
                </a:r>
                <a:r>
                  <a:rPr lang="en-CA" sz="2000" dirty="0" err="1">
                    <a:solidFill>
                      <a:schemeClr val="tx1">
                        <a:lumMod val="65000"/>
                        <a:lumOff val="35000"/>
                      </a:schemeClr>
                    </a:solidFill>
                    <a:latin typeface="+mj-lt"/>
                  </a:rPr>
                  <a:t>ϕ</a:t>
                </a:r>
                <a:r>
                  <a:rPr lang="en-CA" sz="2000" baseline="-25000" dirty="0" err="1">
                    <a:solidFill>
                      <a:schemeClr val="tx1">
                        <a:lumMod val="65000"/>
                        <a:lumOff val="35000"/>
                      </a:schemeClr>
                    </a:solidFill>
                    <a:latin typeface="+mj-lt"/>
                  </a:rPr>
                  <a:t>p</a:t>
                </a:r>
                <a:r>
                  <a:rPr lang="en-CA" sz="2000" dirty="0">
                    <a:solidFill>
                      <a:schemeClr val="tx1">
                        <a:lumMod val="65000"/>
                        <a:lumOff val="35000"/>
                      </a:schemeClr>
                    </a:solidFill>
                    <a:latin typeface="+mj-lt"/>
                  </a:rPr>
                  <a:t> are the parameters</a:t>
                </a:r>
                <a:endParaRPr lang="en-US" sz="2000" dirty="0">
                  <a:solidFill>
                    <a:schemeClr val="tx1">
                      <a:lumMod val="65000"/>
                      <a:lumOff val="35000"/>
                    </a:schemeClr>
                  </a:solidFill>
                  <a:latin typeface="+mj-lt"/>
                </a:endParaRPr>
              </a:p>
            </p:txBody>
          </p:sp>
        </p:grpSp>
      </p:grpSp>
      <p:sp>
        <p:nvSpPr>
          <p:cNvPr id="17" name="Rounded Rectangle 24">
            <a:extLst>
              <a:ext uri="{FF2B5EF4-FFF2-40B4-BE49-F238E27FC236}">
                <a16:creationId xmlns:a16="http://schemas.microsoft.com/office/drawing/2014/main" id="{C5561F03-705F-4F22-8845-7E9FC8529D8D}"/>
              </a:ext>
            </a:extLst>
          </p:cNvPr>
          <p:cNvSpPr/>
          <p:nvPr/>
        </p:nvSpPr>
        <p:spPr>
          <a:xfrm>
            <a:off x="2004954" y="6364146"/>
            <a:ext cx="8128000" cy="2062678"/>
          </a:xfrm>
          <a:prstGeom prst="roundRect">
            <a:avLst>
              <a:gd name="adj" fmla="val 8883"/>
            </a:avLst>
          </a:prstGeom>
          <a:solidFill>
            <a:srgbClr val="7B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AF4E1E3-22C7-42D6-A0C8-BF420B17564D}"/>
              </a:ext>
            </a:extLst>
          </p:cNvPr>
          <p:cNvSpPr/>
          <p:nvPr/>
        </p:nvSpPr>
        <p:spPr>
          <a:xfrm>
            <a:off x="2250600" y="6518967"/>
            <a:ext cx="7907934" cy="2246769"/>
          </a:xfrm>
          <a:prstGeom prst="rect">
            <a:avLst/>
          </a:prstGeom>
        </p:spPr>
        <p:txBody>
          <a:bodyPr wrap="square">
            <a:spAutoFit/>
          </a:bodyPr>
          <a:lstStyle/>
          <a:p>
            <a:pPr>
              <a:lnSpc>
                <a:spcPct val="150000"/>
              </a:lnSpc>
            </a:pPr>
            <a:r>
              <a:rPr lang="en-IN" sz="2000" dirty="0">
                <a:solidFill>
                  <a:schemeClr val="tx1">
                    <a:lumMod val="65000"/>
                    <a:lumOff val="35000"/>
                  </a:schemeClr>
                </a:solidFill>
                <a:latin typeface="+mj-lt"/>
              </a:rPr>
              <a:t>AR(1) is a model whose current value is based on the preceding value</a:t>
            </a:r>
          </a:p>
          <a:p>
            <a:pPr>
              <a:lnSpc>
                <a:spcPct val="150000"/>
              </a:lnSpc>
            </a:pPr>
            <a:r>
              <a:rPr lang="en-IN" sz="2000" dirty="0">
                <a:solidFill>
                  <a:schemeClr val="tx1">
                    <a:lumMod val="65000"/>
                    <a:lumOff val="35000"/>
                  </a:schemeClr>
                </a:solidFill>
                <a:latin typeface="+mj-lt"/>
              </a:rPr>
              <a:t>AR(2)  is based on the preceding two values </a:t>
            </a:r>
          </a:p>
          <a:p>
            <a:pPr>
              <a:lnSpc>
                <a:spcPct val="150000"/>
              </a:lnSpc>
            </a:pPr>
            <a:endParaRPr lang="en-IN" sz="2000" dirty="0">
              <a:solidFill>
                <a:schemeClr val="tx1">
                  <a:lumMod val="65000"/>
                  <a:lumOff val="35000"/>
                </a:schemeClr>
              </a:solidFill>
              <a:latin typeface="+mj-lt"/>
            </a:endParaRPr>
          </a:p>
          <a:p>
            <a:endParaRPr lang="en-IN" sz="2000" dirty="0">
              <a:solidFill>
                <a:schemeClr val="tx1">
                  <a:lumMod val="65000"/>
                  <a:lumOff val="35000"/>
                </a:schemeClr>
              </a:solidFill>
              <a:latin typeface="+mj-lt"/>
            </a:endParaRPr>
          </a:p>
        </p:txBody>
      </p:sp>
    </p:spTree>
    <p:extLst>
      <p:ext uri="{BB962C8B-B14F-4D97-AF65-F5344CB8AC3E}">
        <p14:creationId xmlns:p14="http://schemas.microsoft.com/office/powerpoint/2010/main" val="1798360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Moving Average (MA) Model</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322090" y="885621"/>
            <a:ext cx="5625149" cy="253920"/>
          </a:xfrm>
          <a:prstGeom prst="rect">
            <a:avLst/>
          </a:prstGeom>
        </p:spPr>
      </p:pic>
      <p:sp>
        <p:nvSpPr>
          <p:cNvPr id="4" name="Rectangle 3">
            <a:extLst>
              <a:ext uri="{FF2B5EF4-FFF2-40B4-BE49-F238E27FC236}">
                <a16:creationId xmlns:a16="http://schemas.microsoft.com/office/drawing/2014/main" id="{9FF277F9-91EB-4BF7-976C-F32B7B6F8511}"/>
              </a:ext>
            </a:extLst>
          </p:cNvPr>
          <p:cNvSpPr/>
          <p:nvPr/>
        </p:nvSpPr>
        <p:spPr>
          <a:xfrm>
            <a:off x="2801049" y="1442398"/>
            <a:ext cx="10637849" cy="400110"/>
          </a:xfrm>
          <a:prstGeom prst="rect">
            <a:avLst/>
          </a:prstGeom>
        </p:spPr>
        <p:txBody>
          <a:bodyPr wrap="none">
            <a:spAutoFit/>
          </a:bodyPr>
          <a:lstStyle/>
          <a:p>
            <a:pPr algn="ctr"/>
            <a:r>
              <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MA model is used to forecast time series if </a:t>
            </a:r>
            <a:r>
              <a:rPr lang="en-US" sz="2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a:t>
            </a:r>
            <a:r>
              <a:rPr lang="en-US" sz="2000" baseline="-25000" dirty="0" err="1">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t</a:t>
            </a:r>
            <a:r>
              <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 depends only on the random error terms.</a:t>
            </a:r>
          </a:p>
        </p:txBody>
      </p:sp>
      <p:grpSp>
        <p:nvGrpSpPr>
          <p:cNvPr id="46" name="Group 45">
            <a:extLst>
              <a:ext uri="{FF2B5EF4-FFF2-40B4-BE49-F238E27FC236}">
                <a16:creationId xmlns:a16="http://schemas.microsoft.com/office/drawing/2014/main" id="{2A84AD96-900B-47AB-9F2A-106552038344}"/>
              </a:ext>
            </a:extLst>
          </p:cNvPr>
          <p:cNvGrpSpPr/>
          <p:nvPr/>
        </p:nvGrpSpPr>
        <p:grpSpPr>
          <a:xfrm>
            <a:off x="2064658" y="2604833"/>
            <a:ext cx="8128000" cy="4580665"/>
            <a:chOff x="1611535" y="1749047"/>
            <a:chExt cx="8128000" cy="4580665"/>
          </a:xfrm>
        </p:grpSpPr>
        <p:sp>
          <p:nvSpPr>
            <p:cNvPr id="47" name="Rectangle 46">
              <a:extLst>
                <a:ext uri="{FF2B5EF4-FFF2-40B4-BE49-F238E27FC236}">
                  <a16:creationId xmlns:a16="http://schemas.microsoft.com/office/drawing/2014/main" id="{4BAF3AE8-8404-4C62-92B7-2B73E9AB990A}"/>
                </a:ext>
              </a:extLst>
            </p:cNvPr>
            <p:cNvSpPr/>
            <p:nvPr/>
          </p:nvSpPr>
          <p:spPr>
            <a:xfrm>
              <a:off x="1611535" y="1749047"/>
              <a:ext cx="8128000" cy="400110"/>
            </a:xfrm>
            <a:prstGeom prst="rect">
              <a:avLst/>
            </a:prstGeom>
          </p:spPr>
          <p:txBody>
            <a:bodyPr>
              <a:spAutoFit/>
            </a:bodyPr>
            <a:lstStyle/>
            <a:p>
              <a:r>
                <a:rPr lang="en-IN" sz="2000" dirty="0">
                  <a:solidFill>
                    <a:schemeClr val="tx1">
                      <a:lumMod val="65000"/>
                      <a:lumOff val="35000"/>
                    </a:schemeClr>
                  </a:solidFill>
                  <a:latin typeface="+mj-lt"/>
                </a:rPr>
                <a:t>Equation for the MA model :</a:t>
              </a:r>
              <a:endParaRPr lang="en-US" sz="2000" dirty="0">
                <a:solidFill>
                  <a:schemeClr val="tx1">
                    <a:lumMod val="65000"/>
                    <a:lumOff val="35000"/>
                  </a:schemeClr>
                </a:solidFill>
                <a:latin typeface="+mj-lt"/>
              </a:endParaRPr>
            </a:p>
          </p:txBody>
        </p:sp>
        <p:grpSp>
          <p:nvGrpSpPr>
            <p:cNvPr id="48" name="Group 47">
              <a:extLst>
                <a:ext uri="{FF2B5EF4-FFF2-40B4-BE49-F238E27FC236}">
                  <a16:creationId xmlns:a16="http://schemas.microsoft.com/office/drawing/2014/main" id="{FD3E6A62-B841-4308-95C9-A97FF4E1ADC5}"/>
                </a:ext>
              </a:extLst>
            </p:cNvPr>
            <p:cNvGrpSpPr/>
            <p:nvPr/>
          </p:nvGrpSpPr>
          <p:grpSpPr>
            <a:xfrm>
              <a:off x="1645656" y="2534160"/>
              <a:ext cx="7716059" cy="3795552"/>
              <a:chOff x="5818909" y="4871258"/>
              <a:chExt cx="6999317" cy="3795552"/>
            </a:xfrm>
          </p:grpSpPr>
          <p:grpSp>
            <p:nvGrpSpPr>
              <p:cNvPr id="49" name="Group 48">
                <a:extLst>
                  <a:ext uri="{FF2B5EF4-FFF2-40B4-BE49-F238E27FC236}">
                    <a16:creationId xmlns:a16="http://schemas.microsoft.com/office/drawing/2014/main" id="{28A20C93-6582-4B96-964F-48C71CFD5930}"/>
                  </a:ext>
                </a:extLst>
              </p:cNvPr>
              <p:cNvGrpSpPr/>
              <p:nvPr/>
            </p:nvGrpSpPr>
            <p:grpSpPr>
              <a:xfrm>
                <a:off x="5818909" y="4871258"/>
                <a:ext cx="6999316" cy="3795552"/>
                <a:chOff x="5818909" y="4871258"/>
                <a:chExt cx="6999316" cy="3795552"/>
              </a:xfrm>
            </p:grpSpPr>
            <p:sp>
              <p:nvSpPr>
                <p:cNvPr id="51" name="Rounded Rectangle 24">
                  <a:extLst>
                    <a:ext uri="{FF2B5EF4-FFF2-40B4-BE49-F238E27FC236}">
                      <a16:creationId xmlns:a16="http://schemas.microsoft.com/office/drawing/2014/main" id="{6CF22317-52D6-4995-983D-34B6B2D5A4D3}"/>
                    </a:ext>
                  </a:extLst>
                </p:cNvPr>
                <p:cNvSpPr/>
                <p:nvPr/>
              </p:nvSpPr>
              <p:spPr>
                <a:xfrm>
                  <a:off x="5818911" y="6212284"/>
                  <a:ext cx="6999301" cy="2454526"/>
                </a:xfrm>
                <a:prstGeom prst="roundRect">
                  <a:avLst>
                    <a:gd name="adj" fmla="val 8883"/>
                  </a:avLst>
                </a:prstGeom>
                <a:solidFill>
                  <a:srgbClr val="7B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ounded Rectangle 4">
                  <a:extLst>
                    <a:ext uri="{FF2B5EF4-FFF2-40B4-BE49-F238E27FC236}">
                      <a16:creationId xmlns:a16="http://schemas.microsoft.com/office/drawing/2014/main" id="{83ADDF96-C8BB-48F5-B9F0-0400A9607E6D}"/>
                    </a:ext>
                  </a:extLst>
                </p:cNvPr>
                <p:cNvSpPr/>
                <p:nvPr/>
              </p:nvSpPr>
              <p:spPr>
                <a:xfrm>
                  <a:off x="5818909" y="4871258"/>
                  <a:ext cx="6999316" cy="731520"/>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solidFill>
                        <a:schemeClr val="tx1"/>
                      </a:solidFill>
                    </a:rPr>
                    <a:t>Y</a:t>
                  </a:r>
                  <a:r>
                    <a:rPr lang="en-US" sz="2000" baseline="-25000" dirty="0" err="1">
                      <a:solidFill>
                        <a:schemeClr val="tx1"/>
                      </a:solidFill>
                    </a:rPr>
                    <a:t>t</a:t>
                  </a:r>
                  <a:r>
                    <a:rPr lang="en-US" sz="2000" dirty="0">
                      <a:solidFill>
                        <a:schemeClr val="tx1"/>
                      </a:solidFill>
                    </a:rPr>
                    <a:t> =  </a:t>
                  </a:r>
                  <a:r>
                    <a:rPr lang="en-US" sz="2200" dirty="0">
                      <a:solidFill>
                        <a:schemeClr val="tx1"/>
                      </a:solidFill>
                    </a:rPr>
                    <a:t>µ + </a:t>
                  </a:r>
                  <a:r>
                    <a:rPr lang="el-GR" sz="2000" dirty="0">
                      <a:solidFill>
                        <a:schemeClr val="tx1"/>
                      </a:solidFill>
                    </a:rPr>
                    <a:t>ϕ</a:t>
                  </a:r>
                  <a:r>
                    <a:rPr lang="el-GR" sz="2000" baseline="-25000" dirty="0">
                      <a:solidFill>
                        <a:schemeClr val="tx1"/>
                      </a:solidFill>
                    </a:rPr>
                    <a:t>1</a:t>
                  </a:r>
                  <a:r>
                    <a:rPr lang="en-US" sz="2000" baseline="-25000" dirty="0">
                      <a:solidFill>
                        <a:schemeClr val="tx1"/>
                      </a:solidFill>
                    </a:rPr>
                    <a:t> </a:t>
                  </a:r>
                  <a:r>
                    <a:rPr lang="en-US" sz="2000" dirty="0">
                      <a:solidFill>
                        <a:schemeClr val="tx1"/>
                      </a:solidFill>
                    </a:rPr>
                    <a:t>E</a:t>
                  </a:r>
                  <a:r>
                    <a:rPr lang="en-US" sz="2000" baseline="-25000" dirty="0">
                      <a:solidFill>
                        <a:schemeClr val="tx1"/>
                      </a:solidFill>
                    </a:rPr>
                    <a:t>t−1 </a:t>
                  </a:r>
                  <a:r>
                    <a:rPr lang="en-US" sz="2000" dirty="0">
                      <a:solidFill>
                        <a:schemeClr val="tx1"/>
                      </a:solidFill>
                    </a:rPr>
                    <a:t>+ </a:t>
                  </a:r>
                  <a:r>
                    <a:rPr lang="el-GR" sz="2000" dirty="0">
                      <a:solidFill>
                        <a:schemeClr val="tx1"/>
                      </a:solidFill>
                    </a:rPr>
                    <a:t>ϕ</a:t>
                  </a:r>
                  <a:r>
                    <a:rPr lang="el-GR" sz="2000" baseline="-25000" dirty="0">
                      <a:solidFill>
                        <a:schemeClr val="tx1"/>
                      </a:solidFill>
                    </a:rPr>
                    <a:t>2</a:t>
                  </a:r>
                  <a:r>
                    <a:rPr lang="en-US" sz="2000" baseline="-25000" dirty="0">
                      <a:solidFill>
                        <a:schemeClr val="tx1"/>
                      </a:solidFill>
                    </a:rPr>
                    <a:t> </a:t>
                  </a:r>
                  <a:r>
                    <a:rPr lang="en-US" sz="2000" dirty="0">
                      <a:solidFill>
                        <a:schemeClr val="tx1"/>
                      </a:solidFill>
                    </a:rPr>
                    <a:t>E</a:t>
                  </a:r>
                  <a:r>
                    <a:rPr lang="en-US" sz="2000" baseline="-25000" dirty="0">
                      <a:solidFill>
                        <a:schemeClr val="tx1"/>
                      </a:solidFill>
                    </a:rPr>
                    <a:t>t−2 </a:t>
                  </a:r>
                  <a:r>
                    <a:rPr lang="en-US" sz="2000" dirty="0">
                      <a:solidFill>
                        <a:schemeClr val="tx1"/>
                      </a:solidFill>
                    </a:rPr>
                    <a:t>+ ⋯ + </a:t>
                  </a:r>
                  <a:r>
                    <a:rPr lang="el-GR" sz="2000" dirty="0">
                      <a:solidFill>
                        <a:schemeClr val="tx1"/>
                      </a:solidFill>
                    </a:rPr>
                    <a:t>ϕ</a:t>
                  </a:r>
                  <a:r>
                    <a:rPr lang="en-US" sz="2000" baseline="-25000" dirty="0">
                      <a:solidFill>
                        <a:schemeClr val="tx1"/>
                      </a:solidFill>
                    </a:rPr>
                    <a:t>p </a:t>
                  </a:r>
                  <a:r>
                    <a:rPr lang="en-US" sz="2000" dirty="0">
                      <a:solidFill>
                        <a:schemeClr val="tx1"/>
                      </a:solidFill>
                    </a:rPr>
                    <a:t>E </a:t>
                  </a:r>
                  <a:r>
                    <a:rPr lang="en-US" sz="2000" baseline="-25000" dirty="0">
                      <a:solidFill>
                        <a:schemeClr val="tx1"/>
                      </a:solidFill>
                    </a:rPr>
                    <a:t>t−p </a:t>
                  </a:r>
                </a:p>
              </p:txBody>
            </p:sp>
            <p:cxnSp>
              <p:nvCxnSpPr>
                <p:cNvPr id="53" name="Straight Connector 52">
                  <a:extLst>
                    <a:ext uri="{FF2B5EF4-FFF2-40B4-BE49-F238E27FC236}">
                      <a16:creationId xmlns:a16="http://schemas.microsoft.com/office/drawing/2014/main" id="{12B31CA8-0D76-45C4-B20E-E1636C10CF2C}"/>
                    </a:ext>
                  </a:extLst>
                </p:cNvPr>
                <p:cNvCxnSpPr/>
                <p:nvPr/>
              </p:nvCxnSpPr>
              <p:spPr>
                <a:xfrm>
                  <a:off x="7049193" y="5597416"/>
                  <a:ext cx="0" cy="614867"/>
                </a:xfrm>
                <a:prstGeom prst="line">
                  <a:avLst/>
                </a:prstGeom>
                <a:ln w="381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6844A0F-F85F-4CFC-A75E-AB38FEF0B561}"/>
                    </a:ext>
                  </a:extLst>
                </p:cNvPr>
                <p:cNvCxnSpPr/>
                <p:nvPr/>
              </p:nvCxnSpPr>
              <p:spPr>
                <a:xfrm>
                  <a:off x="11321935" y="5597416"/>
                  <a:ext cx="0" cy="614867"/>
                </a:xfrm>
                <a:prstGeom prst="line">
                  <a:avLst/>
                </a:prstGeom>
                <a:ln w="381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0" name="Rectangle 49">
                <a:extLst>
                  <a:ext uri="{FF2B5EF4-FFF2-40B4-BE49-F238E27FC236}">
                    <a16:creationId xmlns:a16="http://schemas.microsoft.com/office/drawing/2014/main" id="{6A74AAD8-2A76-4FE6-81BE-A71E669653C2}"/>
                  </a:ext>
                </a:extLst>
              </p:cNvPr>
              <p:cNvSpPr/>
              <p:nvPr/>
            </p:nvSpPr>
            <p:spPr>
              <a:xfrm>
                <a:off x="5991977" y="6389263"/>
                <a:ext cx="6826249" cy="2277547"/>
              </a:xfrm>
              <a:prstGeom prst="rect">
                <a:avLst/>
              </a:prstGeom>
            </p:spPr>
            <p:txBody>
              <a:bodyPr wrap="square">
                <a:spAutoFit/>
              </a:bodyPr>
              <a:lstStyle/>
              <a:p>
                <a:r>
                  <a:rPr lang="en-CA" sz="2000" dirty="0" err="1">
                    <a:solidFill>
                      <a:schemeClr val="tx1">
                        <a:lumMod val="65000"/>
                        <a:lumOff val="35000"/>
                      </a:schemeClr>
                    </a:solidFill>
                    <a:latin typeface="+mj-lt"/>
                  </a:rPr>
                  <a:t>Y</a:t>
                </a:r>
                <a:r>
                  <a:rPr lang="en-CA" sz="2000" baseline="-25000" dirty="0" err="1">
                    <a:solidFill>
                      <a:schemeClr val="tx1">
                        <a:lumMod val="65000"/>
                        <a:lumOff val="35000"/>
                      </a:schemeClr>
                    </a:solidFill>
                    <a:latin typeface="+mj-lt"/>
                  </a:rPr>
                  <a:t>t</a:t>
                </a:r>
                <a:r>
                  <a:rPr lang="en-CA" sz="2000" baseline="-25000" dirty="0">
                    <a:solidFill>
                      <a:schemeClr val="tx1">
                        <a:lumMod val="65000"/>
                        <a:lumOff val="35000"/>
                      </a:schemeClr>
                    </a:solidFill>
                    <a:latin typeface="+mj-lt"/>
                  </a:rPr>
                  <a:t> </a:t>
                </a:r>
                <a:r>
                  <a:rPr lang="en-CA" sz="2000" dirty="0">
                    <a:solidFill>
                      <a:schemeClr val="tx1">
                        <a:lumMod val="65000"/>
                        <a:lumOff val="35000"/>
                      </a:schemeClr>
                    </a:solidFill>
                    <a:latin typeface="+mj-lt"/>
                  </a:rPr>
                  <a:t>is the function of different past error terms</a:t>
                </a:r>
              </a:p>
              <a:p>
                <a:r>
                  <a:rPr lang="en-US" sz="2200" dirty="0">
                    <a:solidFill>
                      <a:schemeClr val="tx1">
                        <a:lumMod val="65000"/>
                        <a:lumOff val="35000"/>
                      </a:schemeClr>
                    </a:solidFill>
                    <a:latin typeface="Open Sans"/>
                    <a:ea typeface="+mn-ea"/>
                    <a:cs typeface="+mn-cs"/>
                  </a:rPr>
                  <a:t>µ </a:t>
                </a:r>
                <a:r>
                  <a:rPr lang="en-US" sz="2000" dirty="0">
                    <a:solidFill>
                      <a:schemeClr val="tx1">
                        <a:lumMod val="65000"/>
                        <a:lumOff val="35000"/>
                      </a:schemeClr>
                    </a:solidFill>
                    <a:latin typeface="Open Sans"/>
                    <a:ea typeface="+mn-ea"/>
                    <a:cs typeface="+mn-cs"/>
                  </a:rPr>
                  <a:t>is the mean of the series</a:t>
                </a:r>
                <a:endParaRPr lang="en-CA" sz="2000" dirty="0">
                  <a:solidFill>
                    <a:schemeClr val="tx1">
                      <a:lumMod val="65000"/>
                      <a:lumOff val="35000"/>
                    </a:schemeClr>
                  </a:solidFill>
                  <a:latin typeface="+mj-lt"/>
                </a:endParaRPr>
              </a:p>
              <a:p>
                <a:r>
                  <a:rPr lang="en-CA" sz="2000" dirty="0">
                    <a:solidFill>
                      <a:schemeClr val="tx1">
                        <a:lumMod val="65000"/>
                        <a:lumOff val="35000"/>
                      </a:schemeClr>
                    </a:solidFill>
                    <a:latin typeface="+mj-lt"/>
                  </a:rPr>
                  <a:t>E</a:t>
                </a:r>
                <a:r>
                  <a:rPr lang="en-CA" sz="2000" baseline="-25000" dirty="0">
                    <a:solidFill>
                      <a:schemeClr val="tx1">
                        <a:lumMod val="65000"/>
                        <a:lumOff val="35000"/>
                      </a:schemeClr>
                    </a:solidFill>
                    <a:latin typeface="+mj-lt"/>
                  </a:rPr>
                  <a:t>t </a:t>
                </a:r>
                <a:r>
                  <a:rPr lang="en-CA" sz="2000" dirty="0">
                    <a:solidFill>
                      <a:schemeClr val="tx1">
                        <a:lumMod val="65000"/>
                        <a:lumOff val="35000"/>
                      </a:schemeClr>
                    </a:solidFill>
                    <a:latin typeface="+mj-lt"/>
                  </a:rPr>
                  <a:t>is</a:t>
                </a:r>
                <a:r>
                  <a:rPr lang="en-CA" sz="2000" baseline="-25000" dirty="0">
                    <a:solidFill>
                      <a:schemeClr val="tx1">
                        <a:lumMod val="65000"/>
                        <a:lumOff val="35000"/>
                      </a:schemeClr>
                    </a:solidFill>
                    <a:latin typeface="+mj-lt"/>
                  </a:rPr>
                  <a:t> </a:t>
                </a:r>
                <a:r>
                  <a:rPr lang="en-CA" sz="2000" dirty="0">
                    <a:solidFill>
                      <a:schemeClr val="tx1">
                        <a:lumMod val="65000"/>
                        <a:lumOff val="35000"/>
                      </a:schemeClr>
                    </a:solidFill>
                    <a:latin typeface="+mj-lt"/>
                  </a:rPr>
                  <a:t>the error term</a:t>
                </a:r>
              </a:p>
              <a:p>
                <a:r>
                  <a:rPr lang="en-CA" sz="2000" dirty="0">
                    <a:solidFill>
                      <a:schemeClr val="tx1">
                        <a:lumMod val="65000"/>
                        <a:lumOff val="35000"/>
                      </a:schemeClr>
                    </a:solidFill>
                    <a:latin typeface="+mj-lt"/>
                  </a:rPr>
                  <a:t>ϕ</a:t>
                </a:r>
                <a:r>
                  <a:rPr lang="en-CA" sz="2000" baseline="-25000" dirty="0">
                    <a:solidFill>
                      <a:schemeClr val="tx1">
                        <a:lumMod val="65000"/>
                        <a:lumOff val="35000"/>
                      </a:schemeClr>
                    </a:solidFill>
                    <a:latin typeface="+mj-lt"/>
                  </a:rPr>
                  <a:t>1</a:t>
                </a:r>
                <a:r>
                  <a:rPr lang="en-CA" sz="2000" dirty="0">
                    <a:solidFill>
                      <a:schemeClr val="tx1">
                        <a:lumMod val="65000"/>
                        <a:lumOff val="35000"/>
                      </a:schemeClr>
                    </a:solidFill>
                    <a:latin typeface="+mj-lt"/>
                  </a:rPr>
                  <a:t> to </a:t>
                </a:r>
                <a:r>
                  <a:rPr lang="en-CA" sz="2000" dirty="0" err="1">
                    <a:solidFill>
                      <a:schemeClr val="tx1">
                        <a:lumMod val="65000"/>
                        <a:lumOff val="35000"/>
                      </a:schemeClr>
                    </a:solidFill>
                    <a:latin typeface="+mj-lt"/>
                  </a:rPr>
                  <a:t>ϕ</a:t>
                </a:r>
                <a:r>
                  <a:rPr lang="en-CA" sz="2000" baseline="-25000" dirty="0" err="1">
                    <a:solidFill>
                      <a:schemeClr val="tx1">
                        <a:lumMod val="65000"/>
                        <a:lumOff val="35000"/>
                      </a:schemeClr>
                    </a:solidFill>
                    <a:latin typeface="+mj-lt"/>
                  </a:rPr>
                  <a:t>p</a:t>
                </a:r>
                <a:r>
                  <a:rPr lang="en-CA" sz="2000" dirty="0">
                    <a:solidFill>
                      <a:schemeClr val="tx1">
                        <a:lumMod val="65000"/>
                        <a:lumOff val="35000"/>
                      </a:schemeClr>
                    </a:solidFill>
                    <a:latin typeface="+mj-lt"/>
                  </a:rPr>
                  <a:t> are the parameters</a:t>
                </a:r>
              </a:p>
              <a:p>
                <a:endParaRPr lang="en-CA" sz="2000" dirty="0">
                  <a:solidFill>
                    <a:schemeClr val="tx1">
                      <a:lumMod val="65000"/>
                      <a:lumOff val="35000"/>
                    </a:schemeClr>
                  </a:solidFill>
                  <a:latin typeface="+mj-lt"/>
                </a:endParaRPr>
              </a:p>
              <a:p>
                <a:r>
                  <a:rPr lang="en-US" sz="2000" dirty="0">
                    <a:solidFill>
                      <a:schemeClr val="tx1">
                        <a:lumMod val="65000"/>
                        <a:lumOff val="35000"/>
                      </a:schemeClr>
                    </a:solidFill>
                    <a:latin typeface="+mj-lt"/>
                  </a:rPr>
                  <a:t>The error terms here are assumed to be white noise processes with mean zero and constant variance.</a:t>
                </a:r>
              </a:p>
            </p:txBody>
          </p:sp>
        </p:grpSp>
      </p:grpSp>
      <p:pic>
        <p:nvPicPr>
          <p:cNvPr id="2" name="Picture 1">
            <a:extLst>
              <a:ext uri="{FF2B5EF4-FFF2-40B4-BE49-F238E27FC236}">
                <a16:creationId xmlns:a16="http://schemas.microsoft.com/office/drawing/2014/main" id="{2E2F5A85-1646-46DD-93A5-A45CF8CCDD87}"/>
              </a:ext>
            </a:extLst>
          </p:cNvPr>
          <p:cNvPicPr>
            <a:picLocks noChangeAspect="1"/>
          </p:cNvPicPr>
          <p:nvPr/>
        </p:nvPicPr>
        <p:blipFill>
          <a:blip r:embed="rId4"/>
          <a:stretch>
            <a:fillRect/>
          </a:stretch>
        </p:blipFill>
        <p:spPr>
          <a:xfrm>
            <a:off x="10819934" y="3746973"/>
            <a:ext cx="3781425" cy="3438525"/>
          </a:xfrm>
          <a:prstGeom prst="rect">
            <a:avLst/>
          </a:prstGeom>
        </p:spPr>
      </p:pic>
    </p:spTree>
    <p:extLst>
      <p:ext uri="{BB962C8B-B14F-4D97-AF65-F5344CB8AC3E}">
        <p14:creationId xmlns:p14="http://schemas.microsoft.com/office/powerpoint/2010/main" val="3060383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ARMA Model</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91369" y="885621"/>
            <a:ext cx="2886591" cy="253920"/>
          </a:xfrm>
          <a:prstGeom prst="rect">
            <a:avLst/>
          </a:prstGeom>
        </p:spPr>
      </p:pic>
      <p:sp>
        <p:nvSpPr>
          <p:cNvPr id="4" name="Rectangle 3">
            <a:extLst>
              <a:ext uri="{FF2B5EF4-FFF2-40B4-BE49-F238E27FC236}">
                <a16:creationId xmlns:a16="http://schemas.microsoft.com/office/drawing/2014/main" id="{9FF277F9-91EB-4BF7-976C-F32B7B6F8511}"/>
              </a:ext>
            </a:extLst>
          </p:cNvPr>
          <p:cNvSpPr/>
          <p:nvPr/>
        </p:nvSpPr>
        <p:spPr>
          <a:xfrm>
            <a:off x="2801049" y="1442398"/>
            <a:ext cx="11107528" cy="400110"/>
          </a:xfrm>
          <a:prstGeom prst="rect">
            <a:avLst/>
          </a:prstGeom>
        </p:spPr>
        <p:txBody>
          <a:bodyPr wrap="none">
            <a:spAutoFit/>
          </a:bodyPr>
          <a:lstStyle/>
          <a:p>
            <a:pPr algn="ctr"/>
            <a:r>
              <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ARMA model is used to forecast time series using both the past values and the error terms.</a:t>
            </a:r>
          </a:p>
        </p:txBody>
      </p:sp>
      <p:grpSp>
        <p:nvGrpSpPr>
          <p:cNvPr id="46" name="Group 45">
            <a:extLst>
              <a:ext uri="{FF2B5EF4-FFF2-40B4-BE49-F238E27FC236}">
                <a16:creationId xmlns:a16="http://schemas.microsoft.com/office/drawing/2014/main" id="{2A84AD96-900B-47AB-9F2A-106552038344}"/>
              </a:ext>
            </a:extLst>
          </p:cNvPr>
          <p:cNvGrpSpPr/>
          <p:nvPr/>
        </p:nvGrpSpPr>
        <p:grpSpPr>
          <a:xfrm>
            <a:off x="2083837" y="2651845"/>
            <a:ext cx="8128000" cy="1920155"/>
            <a:chOff x="1611535" y="1749047"/>
            <a:chExt cx="8128000" cy="1920155"/>
          </a:xfrm>
        </p:grpSpPr>
        <p:sp>
          <p:nvSpPr>
            <p:cNvPr id="47" name="Rectangle 46">
              <a:extLst>
                <a:ext uri="{FF2B5EF4-FFF2-40B4-BE49-F238E27FC236}">
                  <a16:creationId xmlns:a16="http://schemas.microsoft.com/office/drawing/2014/main" id="{4BAF3AE8-8404-4C62-92B7-2B73E9AB990A}"/>
                </a:ext>
              </a:extLst>
            </p:cNvPr>
            <p:cNvSpPr/>
            <p:nvPr/>
          </p:nvSpPr>
          <p:spPr>
            <a:xfrm>
              <a:off x="1611535" y="1749047"/>
              <a:ext cx="8128000" cy="400110"/>
            </a:xfrm>
            <a:prstGeom prst="rect">
              <a:avLst/>
            </a:prstGeom>
          </p:spPr>
          <p:txBody>
            <a:bodyPr>
              <a:spAutoFit/>
            </a:bodyPr>
            <a:lstStyle/>
            <a:p>
              <a:r>
                <a:rPr lang="en-IN" sz="2000" dirty="0">
                  <a:solidFill>
                    <a:schemeClr val="tx1">
                      <a:lumMod val="65000"/>
                      <a:lumOff val="35000"/>
                    </a:schemeClr>
                  </a:solidFill>
                  <a:latin typeface="+mj-lt"/>
                </a:rPr>
                <a:t>Equation for the ARMA model :</a:t>
              </a:r>
              <a:endParaRPr lang="en-US" sz="2000" dirty="0">
                <a:solidFill>
                  <a:schemeClr val="tx1">
                    <a:lumMod val="65000"/>
                    <a:lumOff val="35000"/>
                  </a:schemeClr>
                </a:solidFill>
                <a:latin typeface="+mj-lt"/>
              </a:endParaRPr>
            </a:p>
          </p:txBody>
        </p:sp>
        <p:grpSp>
          <p:nvGrpSpPr>
            <p:cNvPr id="49" name="Group 48">
              <a:extLst>
                <a:ext uri="{FF2B5EF4-FFF2-40B4-BE49-F238E27FC236}">
                  <a16:creationId xmlns:a16="http://schemas.microsoft.com/office/drawing/2014/main" id="{28A20C93-6582-4B96-964F-48C71CFD5930}"/>
                </a:ext>
              </a:extLst>
            </p:cNvPr>
            <p:cNvGrpSpPr/>
            <p:nvPr/>
          </p:nvGrpSpPr>
          <p:grpSpPr>
            <a:xfrm>
              <a:off x="4606401" y="3054335"/>
              <a:ext cx="5112701" cy="614867"/>
              <a:chOff x="8504625" y="5391433"/>
              <a:chExt cx="4637780" cy="614867"/>
            </a:xfrm>
          </p:grpSpPr>
          <p:cxnSp>
            <p:nvCxnSpPr>
              <p:cNvPr id="53" name="Straight Connector 52">
                <a:extLst>
                  <a:ext uri="{FF2B5EF4-FFF2-40B4-BE49-F238E27FC236}">
                    <a16:creationId xmlns:a16="http://schemas.microsoft.com/office/drawing/2014/main" id="{12B31CA8-0D76-45C4-B20E-E1636C10CF2C}"/>
                  </a:ext>
                </a:extLst>
              </p:cNvPr>
              <p:cNvCxnSpPr/>
              <p:nvPr/>
            </p:nvCxnSpPr>
            <p:spPr>
              <a:xfrm>
                <a:off x="8504625" y="5391433"/>
                <a:ext cx="0" cy="614867"/>
              </a:xfrm>
              <a:prstGeom prst="line">
                <a:avLst/>
              </a:prstGeom>
              <a:ln w="381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6844A0F-F85F-4CFC-A75E-AB38FEF0B561}"/>
                  </a:ext>
                </a:extLst>
              </p:cNvPr>
              <p:cNvCxnSpPr/>
              <p:nvPr/>
            </p:nvCxnSpPr>
            <p:spPr>
              <a:xfrm>
                <a:off x="13142405" y="5391433"/>
                <a:ext cx="0" cy="614867"/>
              </a:xfrm>
              <a:prstGeom prst="line">
                <a:avLst/>
              </a:prstGeom>
              <a:ln w="38100">
                <a:solidFill>
                  <a:srgbClr val="FF0000"/>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sp>
        <p:nvSpPr>
          <p:cNvPr id="15" name="Rounded Rectangle 4">
            <a:extLst>
              <a:ext uri="{FF2B5EF4-FFF2-40B4-BE49-F238E27FC236}">
                <a16:creationId xmlns:a16="http://schemas.microsoft.com/office/drawing/2014/main" id="{72493BC9-F1EB-4F2A-B910-8702244B701C}"/>
              </a:ext>
            </a:extLst>
          </p:cNvPr>
          <p:cNvSpPr/>
          <p:nvPr/>
        </p:nvSpPr>
        <p:spPr>
          <a:xfrm>
            <a:off x="2574236" y="3278118"/>
            <a:ext cx="10515596" cy="614867"/>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200" dirty="0" err="1">
                <a:solidFill>
                  <a:srgbClr val="000000"/>
                </a:solidFill>
                <a:latin typeface="+mj-lt"/>
              </a:rPr>
              <a:t>Y</a:t>
            </a:r>
            <a:r>
              <a:rPr lang="en-US" sz="2200" baseline="-25000" dirty="0" err="1">
                <a:solidFill>
                  <a:srgbClr val="000000"/>
                </a:solidFill>
                <a:latin typeface="+mj-lt"/>
              </a:rPr>
              <a:t>t</a:t>
            </a:r>
            <a:r>
              <a:rPr lang="en-US" sz="2200" dirty="0">
                <a:solidFill>
                  <a:srgbClr val="000000"/>
                </a:solidFill>
                <a:latin typeface="+mj-lt"/>
              </a:rPr>
              <a:t> = c + </a:t>
            </a:r>
            <a:r>
              <a:rPr lang="el-GR" sz="2200" dirty="0">
                <a:solidFill>
                  <a:srgbClr val="000000"/>
                </a:solidFill>
                <a:latin typeface="+mj-lt"/>
              </a:rPr>
              <a:t>ϕ</a:t>
            </a:r>
            <a:r>
              <a:rPr lang="el-GR" sz="2200" baseline="-25000" dirty="0">
                <a:solidFill>
                  <a:srgbClr val="000000"/>
                </a:solidFill>
                <a:latin typeface="+mj-lt"/>
              </a:rPr>
              <a:t>1</a:t>
            </a:r>
            <a:r>
              <a:rPr lang="en-US" sz="2200" dirty="0">
                <a:solidFill>
                  <a:srgbClr val="000000"/>
                </a:solidFill>
                <a:latin typeface="+mj-lt"/>
              </a:rPr>
              <a:t>Y</a:t>
            </a:r>
            <a:r>
              <a:rPr lang="en-US" sz="2200" baseline="-25000" dirty="0">
                <a:solidFill>
                  <a:srgbClr val="000000"/>
                </a:solidFill>
                <a:latin typeface="+mj-lt"/>
              </a:rPr>
              <a:t>t−1 </a:t>
            </a:r>
            <a:r>
              <a:rPr lang="en-US" sz="2200" dirty="0">
                <a:solidFill>
                  <a:srgbClr val="000000"/>
                </a:solidFill>
                <a:latin typeface="+mj-lt"/>
              </a:rPr>
              <a:t>+ </a:t>
            </a:r>
            <a:r>
              <a:rPr lang="el-GR" sz="2200" dirty="0">
                <a:solidFill>
                  <a:srgbClr val="000000"/>
                </a:solidFill>
                <a:latin typeface="+mj-lt"/>
              </a:rPr>
              <a:t>ϕ</a:t>
            </a:r>
            <a:r>
              <a:rPr lang="el-GR" sz="2200" baseline="-25000" dirty="0">
                <a:solidFill>
                  <a:srgbClr val="000000"/>
                </a:solidFill>
                <a:latin typeface="+mj-lt"/>
              </a:rPr>
              <a:t>2</a:t>
            </a:r>
            <a:r>
              <a:rPr lang="en-US" sz="2200" dirty="0">
                <a:solidFill>
                  <a:srgbClr val="000000"/>
                </a:solidFill>
                <a:latin typeface="+mj-lt"/>
              </a:rPr>
              <a:t>y</a:t>
            </a:r>
            <a:r>
              <a:rPr lang="en-US" sz="2200" baseline="-25000" dirty="0">
                <a:solidFill>
                  <a:srgbClr val="000000"/>
                </a:solidFill>
                <a:latin typeface="+mj-lt"/>
              </a:rPr>
              <a:t>t−2 </a:t>
            </a:r>
            <a:r>
              <a:rPr lang="en-US" sz="2200" dirty="0">
                <a:solidFill>
                  <a:srgbClr val="000000"/>
                </a:solidFill>
                <a:latin typeface="+mj-lt"/>
              </a:rPr>
              <a:t>+ ⋯ + </a:t>
            </a:r>
            <a:r>
              <a:rPr lang="el-GR" sz="2200" dirty="0">
                <a:solidFill>
                  <a:srgbClr val="000000"/>
                </a:solidFill>
                <a:latin typeface="+mj-lt"/>
              </a:rPr>
              <a:t>ϕ</a:t>
            </a:r>
            <a:r>
              <a:rPr lang="en-US" sz="2200" baseline="-25000" dirty="0" err="1">
                <a:solidFill>
                  <a:srgbClr val="000000"/>
                </a:solidFill>
                <a:latin typeface="+mj-lt"/>
              </a:rPr>
              <a:t>p</a:t>
            </a:r>
            <a:r>
              <a:rPr lang="en-US" sz="2200" dirty="0" err="1">
                <a:solidFill>
                  <a:srgbClr val="000000"/>
                </a:solidFill>
                <a:latin typeface="+mj-lt"/>
              </a:rPr>
              <a:t>Y</a:t>
            </a:r>
            <a:r>
              <a:rPr lang="en-US" sz="2200" baseline="-25000" dirty="0" err="1">
                <a:solidFill>
                  <a:srgbClr val="000000"/>
                </a:solidFill>
                <a:latin typeface="+mj-lt"/>
              </a:rPr>
              <a:t>t</a:t>
            </a:r>
            <a:r>
              <a:rPr lang="en-US" sz="2200" baseline="-25000" dirty="0">
                <a:solidFill>
                  <a:srgbClr val="000000"/>
                </a:solidFill>
                <a:latin typeface="+mj-lt"/>
              </a:rPr>
              <a:t>−p </a:t>
            </a:r>
            <a:r>
              <a:rPr lang="en-US" sz="2200" dirty="0">
                <a:solidFill>
                  <a:srgbClr val="000000"/>
                </a:solidFill>
                <a:latin typeface="+mj-lt"/>
              </a:rPr>
              <a:t>+ e</a:t>
            </a:r>
            <a:r>
              <a:rPr lang="en-US" sz="2200" baseline="-25000" dirty="0">
                <a:solidFill>
                  <a:srgbClr val="000000"/>
                </a:solidFill>
                <a:latin typeface="+mj-lt"/>
              </a:rPr>
              <a:t>   </a:t>
            </a:r>
            <a:r>
              <a:rPr lang="en-US" sz="2600" b="1" dirty="0">
                <a:solidFill>
                  <a:schemeClr val="bg1"/>
                </a:solidFill>
                <a:latin typeface="+mj-lt"/>
              </a:rPr>
              <a:t>+</a:t>
            </a:r>
            <a:r>
              <a:rPr lang="en-US" sz="2200" dirty="0">
                <a:solidFill>
                  <a:schemeClr val="tx1"/>
                </a:solidFill>
                <a:latin typeface="+mj-lt"/>
              </a:rPr>
              <a:t>   µ +  E</a:t>
            </a:r>
            <a:r>
              <a:rPr lang="en-US" sz="2200" baseline="-25000" dirty="0">
                <a:solidFill>
                  <a:schemeClr val="tx1"/>
                </a:solidFill>
                <a:latin typeface="+mj-lt"/>
              </a:rPr>
              <a:t>t</a:t>
            </a:r>
            <a:r>
              <a:rPr lang="en-US" sz="2200" dirty="0">
                <a:solidFill>
                  <a:schemeClr val="tx1"/>
                </a:solidFill>
                <a:latin typeface="+mj-lt"/>
              </a:rPr>
              <a:t> +  </a:t>
            </a:r>
            <a:r>
              <a:rPr lang="el-GR" sz="2200" dirty="0">
                <a:solidFill>
                  <a:schemeClr val="tx1"/>
                </a:solidFill>
                <a:latin typeface="+mj-lt"/>
              </a:rPr>
              <a:t>ϕ</a:t>
            </a:r>
            <a:r>
              <a:rPr lang="el-GR" sz="2200" baseline="-25000" dirty="0">
                <a:solidFill>
                  <a:schemeClr val="tx1"/>
                </a:solidFill>
                <a:latin typeface="+mj-lt"/>
              </a:rPr>
              <a:t>1</a:t>
            </a:r>
            <a:r>
              <a:rPr lang="en-US" sz="2200" dirty="0">
                <a:solidFill>
                  <a:schemeClr val="tx1"/>
                </a:solidFill>
                <a:latin typeface="+mj-lt"/>
              </a:rPr>
              <a:t>E</a:t>
            </a:r>
            <a:r>
              <a:rPr lang="en-US" sz="2200" baseline="-25000" dirty="0">
                <a:solidFill>
                  <a:schemeClr val="tx1"/>
                </a:solidFill>
                <a:latin typeface="+mj-lt"/>
              </a:rPr>
              <a:t>t−1 </a:t>
            </a:r>
            <a:r>
              <a:rPr lang="en-US" sz="2200" dirty="0">
                <a:solidFill>
                  <a:schemeClr val="tx1"/>
                </a:solidFill>
                <a:latin typeface="+mj-lt"/>
              </a:rPr>
              <a:t>+ </a:t>
            </a:r>
            <a:r>
              <a:rPr lang="el-GR" sz="2200" dirty="0">
                <a:solidFill>
                  <a:schemeClr val="tx1"/>
                </a:solidFill>
                <a:latin typeface="+mj-lt"/>
              </a:rPr>
              <a:t>ϕ</a:t>
            </a:r>
            <a:r>
              <a:rPr lang="el-GR" sz="2200" baseline="-25000" dirty="0">
                <a:solidFill>
                  <a:schemeClr val="tx1"/>
                </a:solidFill>
                <a:latin typeface="+mj-lt"/>
              </a:rPr>
              <a:t>2</a:t>
            </a:r>
            <a:r>
              <a:rPr lang="en-US" sz="2200" dirty="0">
                <a:solidFill>
                  <a:schemeClr val="tx1"/>
                </a:solidFill>
                <a:latin typeface="+mj-lt"/>
              </a:rPr>
              <a:t>E</a:t>
            </a:r>
            <a:r>
              <a:rPr lang="en-US" sz="2200" baseline="-25000" dirty="0">
                <a:solidFill>
                  <a:schemeClr val="tx1"/>
                </a:solidFill>
                <a:latin typeface="+mj-lt"/>
              </a:rPr>
              <a:t>t−2 </a:t>
            </a:r>
            <a:r>
              <a:rPr lang="en-US" sz="2200" dirty="0">
                <a:solidFill>
                  <a:schemeClr val="tx1"/>
                </a:solidFill>
                <a:latin typeface="+mj-lt"/>
              </a:rPr>
              <a:t>+---------+ </a:t>
            </a:r>
            <a:r>
              <a:rPr lang="el-GR" sz="2200" dirty="0">
                <a:solidFill>
                  <a:schemeClr val="tx1"/>
                </a:solidFill>
                <a:latin typeface="+mj-lt"/>
              </a:rPr>
              <a:t>ϕ</a:t>
            </a:r>
            <a:r>
              <a:rPr lang="en-US" sz="2200" baseline="-25000" dirty="0">
                <a:solidFill>
                  <a:schemeClr val="tx1"/>
                </a:solidFill>
                <a:latin typeface="+mj-lt"/>
              </a:rPr>
              <a:t>p</a:t>
            </a:r>
            <a:r>
              <a:rPr lang="en-US" sz="2200" dirty="0">
                <a:solidFill>
                  <a:schemeClr val="tx1"/>
                </a:solidFill>
                <a:latin typeface="+mj-lt"/>
              </a:rPr>
              <a:t> E</a:t>
            </a:r>
            <a:r>
              <a:rPr lang="en-US" sz="2200" baseline="-25000" dirty="0">
                <a:solidFill>
                  <a:schemeClr val="tx1"/>
                </a:solidFill>
                <a:latin typeface="+mj-lt"/>
              </a:rPr>
              <a:t>t−p</a:t>
            </a:r>
          </a:p>
        </p:txBody>
      </p:sp>
      <p:sp>
        <p:nvSpPr>
          <p:cNvPr id="16" name="Rectangle 15">
            <a:extLst>
              <a:ext uri="{FF2B5EF4-FFF2-40B4-BE49-F238E27FC236}">
                <a16:creationId xmlns:a16="http://schemas.microsoft.com/office/drawing/2014/main" id="{D5F55EC5-F73F-4DC1-94AE-DC5C8890FD1C}"/>
              </a:ext>
            </a:extLst>
          </p:cNvPr>
          <p:cNvSpPr/>
          <p:nvPr/>
        </p:nvSpPr>
        <p:spPr>
          <a:xfrm>
            <a:off x="3814566" y="4572000"/>
            <a:ext cx="2528256" cy="400110"/>
          </a:xfrm>
          <a:prstGeom prst="rect">
            <a:avLst/>
          </a:prstGeom>
          <a:solidFill>
            <a:srgbClr val="7BCAB4"/>
          </a:solidFill>
        </p:spPr>
        <p:txBody>
          <a:bodyPr wrap="none">
            <a:spAutoFit/>
          </a:bodyPr>
          <a:lstStyle/>
          <a:p>
            <a:r>
              <a:rPr lang="en-CA" sz="2000" dirty="0">
                <a:latin typeface="+mj-lt"/>
              </a:rPr>
              <a:t>Autoregressive part</a:t>
            </a:r>
            <a:endParaRPr lang="en-US" sz="2000" dirty="0">
              <a:latin typeface="+mj-lt"/>
            </a:endParaRPr>
          </a:p>
        </p:txBody>
      </p:sp>
      <p:sp>
        <p:nvSpPr>
          <p:cNvPr id="17" name="Rectangle 16">
            <a:extLst>
              <a:ext uri="{FF2B5EF4-FFF2-40B4-BE49-F238E27FC236}">
                <a16:creationId xmlns:a16="http://schemas.microsoft.com/office/drawing/2014/main" id="{0F2BE7D7-E2ED-4395-864C-95C9753B5406}"/>
              </a:ext>
            </a:extLst>
          </p:cNvPr>
          <p:cNvSpPr/>
          <p:nvPr/>
        </p:nvSpPr>
        <p:spPr>
          <a:xfrm>
            <a:off x="8863156" y="4572000"/>
            <a:ext cx="2656496" cy="400110"/>
          </a:xfrm>
          <a:prstGeom prst="rect">
            <a:avLst/>
          </a:prstGeom>
          <a:solidFill>
            <a:srgbClr val="7BCAB4"/>
          </a:solidFill>
        </p:spPr>
        <p:txBody>
          <a:bodyPr wrap="none">
            <a:spAutoFit/>
          </a:bodyPr>
          <a:lstStyle/>
          <a:p>
            <a:r>
              <a:rPr lang="en-CA" sz="2000" dirty="0">
                <a:latin typeface="+mj-lt"/>
              </a:rPr>
              <a:t>Moving Average part</a:t>
            </a:r>
            <a:endParaRPr lang="en-US" sz="2000" dirty="0">
              <a:latin typeface="+mj-lt"/>
            </a:endParaRPr>
          </a:p>
        </p:txBody>
      </p:sp>
      <p:sp>
        <p:nvSpPr>
          <p:cNvPr id="19" name="TextBox 32">
            <a:extLst>
              <a:ext uri="{FF2B5EF4-FFF2-40B4-BE49-F238E27FC236}">
                <a16:creationId xmlns:a16="http://schemas.microsoft.com/office/drawing/2014/main" id="{7D8F8716-B3C6-4950-A184-406BDA089F61}"/>
              </a:ext>
            </a:extLst>
          </p:cNvPr>
          <p:cNvSpPr txBox="1"/>
          <p:nvPr/>
        </p:nvSpPr>
        <p:spPr>
          <a:xfrm>
            <a:off x="3094950" y="7637876"/>
            <a:ext cx="11107527" cy="307777"/>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It is referred as ARMA ( p, q ), where p is autoregressive terms and q is moving average terms</a:t>
            </a:r>
          </a:p>
        </p:txBody>
      </p:sp>
      <p:pic>
        <p:nvPicPr>
          <p:cNvPr id="3" name="Picture 2" descr="A close up of a logo&#10;&#10;Description automatically generated">
            <a:extLst>
              <a:ext uri="{FF2B5EF4-FFF2-40B4-BE49-F238E27FC236}">
                <a16:creationId xmlns:a16="http://schemas.microsoft.com/office/drawing/2014/main" id="{4A3B56B9-3BAA-4921-9A26-8841083BCD2A}"/>
              </a:ext>
            </a:extLst>
          </p:cNvPr>
          <p:cNvPicPr>
            <a:picLocks noChangeAspect="1"/>
          </p:cNvPicPr>
          <p:nvPr/>
        </p:nvPicPr>
        <p:blipFill>
          <a:blip r:embed="rId4"/>
          <a:stretch>
            <a:fillRect/>
          </a:stretch>
        </p:blipFill>
        <p:spPr>
          <a:xfrm>
            <a:off x="7274550" y="4299267"/>
            <a:ext cx="924482" cy="924482"/>
          </a:xfrm>
          <a:prstGeom prst="rect">
            <a:avLst/>
          </a:prstGeom>
        </p:spPr>
      </p:pic>
      <p:pic>
        <p:nvPicPr>
          <p:cNvPr id="6" name="Picture 5">
            <a:extLst>
              <a:ext uri="{FF2B5EF4-FFF2-40B4-BE49-F238E27FC236}">
                <a16:creationId xmlns:a16="http://schemas.microsoft.com/office/drawing/2014/main" id="{354C4B79-1794-4B90-99CD-CE18EB2EE0FE}"/>
              </a:ext>
            </a:extLst>
          </p:cNvPr>
          <p:cNvPicPr>
            <a:picLocks noChangeAspect="1"/>
          </p:cNvPicPr>
          <p:nvPr/>
        </p:nvPicPr>
        <p:blipFill>
          <a:blip r:embed="rId5"/>
          <a:stretch>
            <a:fillRect/>
          </a:stretch>
        </p:blipFill>
        <p:spPr>
          <a:xfrm>
            <a:off x="12489327" y="4415500"/>
            <a:ext cx="717145" cy="717145"/>
          </a:xfrm>
          <a:prstGeom prst="rect">
            <a:avLst/>
          </a:prstGeom>
        </p:spPr>
      </p:pic>
      <p:sp>
        <p:nvSpPr>
          <p:cNvPr id="20" name="Rectangle 19">
            <a:extLst>
              <a:ext uri="{FF2B5EF4-FFF2-40B4-BE49-F238E27FC236}">
                <a16:creationId xmlns:a16="http://schemas.microsoft.com/office/drawing/2014/main" id="{EE69BE0E-FF66-4FB1-B2F2-F7E90AFF99A8}"/>
              </a:ext>
            </a:extLst>
          </p:cNvPr>
          <p:cNvSpPr/>
          <p:nvPr/>
        </p:nvSpPr>
        <p:spPr>
          <a:xfrm>
            <a:off x="13723217" y="4572000"/>
            <a:ext cx="898003" cy="400110"/>
          </a:xfrm>
          <a:prstGeom prst="rect">
            <a:avLst/>
          </a:prstGeom>
          <a:solidFill>
            <a:srgbClr val="7BCAB4"/>
          </a:solidFill>
        </p:spPr>
        <p:txBody>
          <a:bodyPr wrap="none">
            <a:spAutoFit/>
          </a:bodyPr>
          <a:lstStyle/>
          <a:p>
            <a:r>
              <a:rPr lang="en-CA" sz="2000" dirty="0">
                <a:latin typeface="+mj-lt"/>
              </a:rPr>
              <a:t>ARMA</a:t>
            </a:r>
            <a:endParaRPr lang="en-US" sz="2000" dirty="0">
              <a:latin typeface="+mj-lt"/>
            </a:endParaRPr>
          </a:p>
        </p:txBody>
      </p:sp>
      <p:cxnSp>
        <p:nvCxnSpPr>
          <p:cNvPr id="10" name="Straight Connector 9">
            <a:extLst>
              <a:ext uri="{FF2B5EF4-FFF2-40B4-BE49-F238E27FC236}">
                <a16:creationId xmlns:a16="http://schemas.microsoft.com/office/drawing/2014/main" id="{BC65496C-C5D9-41B1-ABDE-95F072B0F69D}"/>
              </a:ext>
            </a:extLst>
          </p:cNvPr>
          <p:cNvCxnSpPr/>
          <p:nvPr/>
        </p:nvCxnSpPr>
        <p:spPr>
          <a:xfrm>
            <a:off x="2734533" y="3822404"/>
            <a:ext cx="468832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650476-E9EF-49F9-8028-12E493BB0DF1}"/>
              </a:ext>
            </a:extLst>
          </p:cNvPr>
          <p:cNvCxnSpPr/>
          <p:nvPr/>
        </p:nvCxnSpPr>
        <p:spPr>
          <a:xfrm>
            <a:off x="8052241" y="3822404"/>
            <a:ext cx="468832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9696E0B8-71B5-4B20-B907-0AB80C81C4EE}"/>
              </a:ext>
            </a:extLst>
          </p:cNvPr>
          <p:cNvGrpSpPr/>
          <p:nvPr/>
        </p:nvGrpSpPr>
        <p:grpSpPr>
          <a:xfrm>
            <a:off x="2213902" y="7458494"/>
            <a:ext cx="11970260" cy="666541"/>
            <a:chOff x="2253955" y="6898549"/>
            <a:chExt cx="12226815" cy="953029"/>
          </a:xfrm>
        </p:grpSpPr>
        <p:pic>
          <p:nvPicPr>
            <p:cNvPr id="30" name="Picture 3">
              <a:extLst>
                <a:ext uri="{FF2B5EF4-FFF2-40B4-BE49-F238E27FC236}">
                  <a16:creationId xmlns:a16="http://schemas.microsoft.com/office/drawing/2014/main" id="{840F1A81-472D-4409-9174-DA6F235C5B2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62445" y="6909220"/>
              <a:ext cx="835318" cy="942358"/>
            </a:xfrm>
            <a:prstGeom prst="rect">
              <a:avLst/>
            </a:prstGeom>
            <a:noFill/>
            <a:extLst>
              <a:ext uri="{909E8E84-426E-40DD-AFC4-6F175D3DCCD1}">
                <a14:hiddenFill xmlns:a14="http://schemas.microsoft.com/office/drawing/2010/main">
                  <a:solidFill>
                    <a:srgbClr val="FFFFFF"/>
                  </a:solidFill>
                </a14:hiddenFill>
              </a:ext>
            </a:extLst>
          </p:spPr>
        </p:pic>
        <p:sp>
          <p:nvSpPr>
            <p:cNvPr id="31" name="Rounded Rectangle 41">
              <a:extLst>
                <a:ext uri="{FF2B5EF4-FFF2-40B4-BE49-F238E27FC236}">
                  <a16:creationId xmlns:a16="http://schemas.microsoft.com/office/drawing/2014/main" id="{DC98DF0F-B5AB-42C5-927E-FC287BD25106}"/>
                </a:ext>
              </a:extLst>
            </p:cNvPr>
            <p:cNvSpPr/>
            <p:nvPr/>
          </p:nvSpPr>
          <p:spPr>
            <a:xfrm>
              <a:off x="2253955" y="6898549"/>
              <a:ext cx="12226815" cy="953029"/>
            </a:xfrm>
            <a:prstGeom prst="roundRect">
              <a:avLst/>
            </a:prstGeom>
            <a:noFill/>
            <a:ln w="19050">
              <a:solidFill>
                <a:srgbClr val="00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grpSp>
    </p:spTree>
    <p:extLst>
      <p:ext uri="{BB962C8B-B14F-4D97-AF65-F5344CB8AC3E}">
        <p14:creationId xmlns:p14="http://schemas.microsoft.com/office/powerpoint/2010/main" val="4056043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ARIMA Model</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91369" y="885621"/>
            <a:ext cx="2886591" cy="253920"/>
          </a:xfrm>
          <a:prstGeom prst="rect">
            <a:avLst/>
          </a:prstGeom>
        </p:spPr>
      </p:pic>
      <p:sp>
        <p:nvSpPr>
          <p:cNvPr id="4" name="Rectangle 3">
            <a:extLst>
              <a:ext uri="{FF2B5EF4-FFF2-40B4-BE49-F238E27FC236}">
                <a16:creationId xmlns:a16="http://schemas.microsoft.com/office/drawing/2014/main" id="{9FF277F9-91EB-4BF7-976C-F32B7B6F8511}"/>
              </a:ext>
            </a:extLst>
          </p:cNvPr>
          <p:cNvSpPr/>
          <p:nvPr/>
        </p:nvSpPr>
        <p:spPr>
          <a:xfrm>
            <a:off x="2225092" y="1475464"/>
            <a:ext cx="12404358" cy="707886"/>
          </a:xfrm>
          <a:prstGeom prst="rect">
            <a:avLst/>
          </a:prstGeom>
        </p:spPr>
        <p:txBody>
          <a:bodyPr wrap="none">
            <a:spAutoFit/>
          </a:bodyPr>
          <a:lstStyle/>
          <a:p>
            <a:pPr algn="ctr"/>
            <a:r>
              <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ARIMA model predicts a value in a response time series as a linear combination of its own past values, </a:t>
            </a:r>
          </a:p>
          <a:p>
            <a:pPr algn="ctr"/>
            <a:r>
              <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past errors, also current and past values of other time series.</a:t>
            </a:r>
          </a:p>
        </p:txBody>
      </p:sp>
      <p:grpSp>
        <p:nvGrpSpPr>
          <p:cNvPr id="14" name="Group 13">
            <a:extLst>
              <a:ext uri="{FF2B5EF4-FFF2-40B4-BE49-F238E27FC236}">
                <a16:creationId xmlns:a16="http://schemas.microsoft.com/office/drawing/2014/main" id="{4BB4147B-E595-446B-8EFD-07B66155FFCC}"/>
              </a:ext>
            </a:extLst>
          </p:cNvPr>
          <p:cNvGrpSpPr/>
          <p:nvPr/>
        </p:nvGrpSpPr>
        <p:grpSpPr>
          <a:xfrm>
            <a:off x="4323743" y="3121726"/>
            <a:ext cx="10305707" cy="2254615"/>
            <a:chOff x="4840663" y="5651367"/>
            <a:chExt cx="10305707" cy="2254615"/>
          </a:xfrm>
        </p:grpSpPr>
        <p:sp>
          <p:nvSpPr>
            <p:cNvPr id="18" name="Rounded Rectangle 4">
              <a:extLst>
                <a:ext uri="{FF2B5EF4-FFF2-40B4-BE49-F238E27FC236}">
                  <a16:creationId xmlns:a16="http://schemas.microsoft.com/office/drawing/2014/main" id="{A1D21C35-D7A7-42A6-96D6-08E968FD3C8C}"/>
                </a:ext>
              </a:extLst>
            </p:cNvPr>
            <p:cNvSpPr/>
            <p:nvPr/>
          </p:nvSpPr>
          <p:spPr>
            <a:xfrm>
              <a:off x="4840663" y="5651367"/>
              <a:ext cx="3192087" cy="78139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ARIMA ( p, d, q )</a:t>
              </a:r>
            </a:p>
          </p:txBody>
        </p:sp>
        <p:sp>
          <p:nvSpPr>
            <p:cNvPr id="20" name="Rectangle 19">
              <a:extLst>
                <a:ext uri="{FF2B5EF4-FFF2-40B4-BE49-F238E27FC236}">
                  <a16:creationId xmlns:a16="http://schemas.microsoft.com/office/drawing/2014/main" id="{460BE913-14AD-410E-A0E5-0D18042F0EEE}"/>
                </a:ext>
              </a:extLst>
            </p:cNvPr>
            <p:cNvSpPr/>
            <p:nvPr/>
          </p:nvSpPr>
          <p:spPr>
            <a:xfrm>
              <a:off x="7018370" y="6636596"/>
              <a:ext cx="8128000" cy="1269386"/>
            </a:xfrm>
            <a:prstGeom prst="rect">
              <a:avLst/>
            </a:prstGeom>
          </p:spPr>
          <p:txBody>
            <a:bodyPr>
              <a:spAutoFit/>
            </a:bodyPr>
            <a:lstStyle/>
            <a:p>
              <a:pPr marL="457200" marR="0">
                <a:lnSpc>
                  <a:spcPct val="107000"/>
                </a:lnSpc>
                <a:spcBef>
                  <a:spcPts val="0"/>
                </a:spcBef>
                <a:spcAft>
                  <a:spcPts val="800"/>
                </a:spcAft>
              </a:pPr>
              <a:r>
                <a:rPr lang="en-CA" sz="2000" dirty="0">
                  <a:solidFill>
                    <a:schemeClr val="tx1">
                      <a:lumMod val="65000"/>
                      <a:lumOff val="35000"/>
                    </a:schemeClr>
                  </a:solidFill>
                  <a:latin typeface="+mj-lt"/>
                  <a:ea typeface="Calibri" panose="020F0502020204030204" pitchFamily="34" charset="0"/>
                  <a:cs typeface="Times New Roman" panose="02020603050405020304" pitchFamily="18" charset="0"/>
                </a:rPr>
                <a:t>p is the order of the autoregressive part</a:t>
              </a:r>
              <a:endParaRPr lang="en-US" sz="2000" dirty="0">
                <a:solidFill>
                  <a:schemeClr val="tx1">
                    <a:lumMod val="65000"/>
                    <a:lumOff val="35000"/>
                  </a:schemeClr>
                </a:solidFill>
                <a:latin typeface="+mj-lt"/>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CA" sz="2000" dirty="0">
                  <a:solidFill>
                    <a:schemeClr val="tx1">
                      <a:lumMod val="65000"/>
                      <a:lumOff val="35000"/>
                    </a:schemeClr>
                  </a:solidFill>
                  <a:latin typeface="+mj-lt"/>
                  <a:ea typeface="Calibri" panose="020F0502020204030204" pitchFamily="34" charset="0"/>
                  <a:cs typeface="Times New Roman" panose="02020603050405020304" pitchFamily="18" charset="0"/>
                </a:rPr>
                <a:t>d is the order of the differencing</a:t>
              </a:r>
              <a:endParaRPr lang="en-US" sz="2000" dirty="0">
                <a:solidFill>
                  <a:schemeClr val="tx1">
                    <a:lumMod val="65000"/>
                    <a:lumOff val="35000"/>
                  </a:schemeClr>
                </a:solidFill>
                <a:latin typeface="+mj-lt"/>
                <a:ea typeface="Calibri" panose="020F0502020204030204" pitchFamily="34" charset="0"/>
                <a:cs typeface="Times New Roman" panose="02020603050405020304" pitchFamily="18" charset="0"/>
              </a:endParaRPr>
            </a:p>
            <a:p>
              <a:pPr indent="457200">
                <a:lnSpc>
                  <a:spcPct val="107000"/>
                </a:lnSpc>
                <a:spcAft>
                  <a:spcPts val="800"/>
                </a:spcAft>
              </a:pPr>
              <a:r>
                <a:rPr lang="en-CA" sz="2000" dirty="0">
                  <a:solidFill>
                    <a:schemeClr val="tx1">
                      <a:lumMod val="65000"/>
                      <a:lumOff val="35000"/>
                    </a:schemeClr>
                  </a:solidFill>
                  <a:latin typeface="+mj-lt"/>
                  <a:ea typeface="Calibri" panose="020F0502020204030204" pitchFamily="34" charset="0"/>
                  <a:cs typeface="Times New Roman" panose="02020603050405020304" pitchFamily="18" charset="0"/>
                </a:rPr>
                <a:t>q is the order of the moving-average process </a:t>
              </a:r>
              <a:endParaRPr lang="en-US" sz="200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p:txBody>
        </p:sp>
        <p:cxnSp>
          <p:nvCxnSpPr>
            <p:cNvPr id="21" name="Straight Connector 20">
              <a:extLst>
                <a:ext uri="{FF2B5EF4-FFF2-40B4-BE49-F238E27FC236}">
                  <a16:creationId xmlns:a16="http://schemas.microsoft.com/office/drawing/2014/main" id="{388B0BE7-92B5-4A31-946F-0C8691C9845A}"/>
                </a:ext>
              </a:extLst>
            </p:cNvPr>
            <p:cNvCxnSpPr/>
            <p:nvPr/>
          </p:nvCxnSpPr>
          <p:spPr>
            <a:xfrm>
              <a:off x="7083683" y="6146576"/>
              <a:ext cx="0" cy="1585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F396EF4-439D-4994-8AE3-B70DEDB52466}"/>
                </a:ext>
              </a:extLst>
            </p:cNvPr>
            <p:cNvCxnSpPr/>
            <p:nvPr/>
          </p:nvCxnSpPr>
          <p:spPr>
            <a:xfrm>
              <a:off x="7083683" y="7746010"/>
              <a:ext cx="4414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1C24D46-5BE3-410D-B08E-4F5D08E1C3BD}"/>
                </a:ext>
              </a:extLst>
            </p:cNvPr>
            <p:cNvCxnSpPr/>
            <p:nvPr/>
          </p:nvCxnSpPr>
          <p:spPr>
            <a:xfrm>
              <a:off x="6583680" y="6432764"/>
              <a:ext cx="0" cy="4444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D8A2D0-721F-45FE-A8C2-083F3847C58F}"/>
                </a:ext>
              </a:extLst>
            </p:cNvPr>
            <p:cNvCxnSpPr/>
            <p:nvPr/>
          </p:nvCxnSpPr>
          <p:spPr>
            <a:xfrm>
              <a:off x="6578534" y="6877196"/>
              <a:ext cx="85956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DDB965F-887A-4304-9E44-A4476E62F665}"/>
                </a:ext>
              </a:extLst>
            </p:cNvPr>
            <p:cNvCxnSpPr/>
            <p:nvPr/>
          </p:nvCxnSpPr>
          <p:spPr>
            <a:xfrm>
              <a:off x="6823829" y="6354171"/>
              <a:ext cx="0" cy="91711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7C3B29-DC49-4BD0-9A36-76B260F8C456}"/>
                </a:ext>
              </a:extLst>
            </p:cNvPr>
            <p:cNvCxnSpPr>
              <a:cxnSpLocks/>
            </p:cNvCxnSpPr>
            <p:nvPr/>
          </p:nvCxnSpPr>
          <p:spPr>
            <a:xfrm>
              <a:off x="6823829" y="7271289"/>
              <a:ext cx="6360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39C01AC-1DC2-4EBB-AD83-F073BEBACD89}"/>
              </a:ext>
            </a:extLst>
          </p:cNvPr>
          <p:cNvGrpSpPr/>
          <p:nvPr/>
        </p:nvGrpSpPr>
        <p:grpSpPr>
          <a:xfrm>
            <a:off x="2866916" y="7442232"/>
            <a:ext cx="11950220" cy="666541"/>
            <a:chOff x="3474347" y="7008797"/>
            <a:chExt cx="11950220" cy="666541"/>
          </a:xfrm>
        </p:grpSpPr>
        <p:grpSp>
          <p:nvGrpSpPr>
            <p:cNvPr id="27" name="Group 26">
              <a:extLst>
                <a:ext uri="{FF2B5EF4-FFF2-40B4-BE49-F238E27FC236}">
                  <a16:creationId xmlns:a16="http://schemas.microsoft.com/office/drawing/2014/main" id="{1031E948-F8A4-4729-837B-F721BC402DD4}"/>
                </a:ext>
              </a:extLst>
            </p:cNvPr>
            <p:cNvGrpSpPr/>
            <p:nvPr/>
          </p:nvGrpSpPr>
          <p:grpSpPr>
            <a:xfrm>
              <a:off x="3474347" y="7008797"/>
              <a:ext cx="11700339" cy="666541"/>
              <a:chOff x="2253955" y="6898549"/>
              <a:chExt cx="12226815" cy="953029"/>
            </a:xfrm>
          </p:grpSpPr>
          <p:pic>
            <p:nvPicPr>
              <p:cNvPr id="28" name="Picture 3">
                <a:extLst>
                  <a:ext uri="{FF2B5EF4-FFF2-40B4-BE49-F238E27FC236}">
                    <a16:creationId xmlns:a16="http://schemas.microsoft.com/office/drawing/2014/main" id="{61C8491F-A587-4557-B625-572A66FF71A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2445" y="6909220"/>
                <a:ext cx="835318" cy="942358"/>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le 41">
                <a:extLst>
                  <a:ext uri="{FF2B5EF4-FFF2-40B4-BE49-F238E27FC236}">
                    <a16:creationId xmlns:a16="http://schemas.microsoft.com/office/drawing/2014/main" id="{9E30DEE9-386A-4C53-9FA6-1AE11FE6F4D6}"/>
                  </a:ext>
                </a:extLst>
              </p:cNvPr>
              <p:cNvSpPr/>
              <p:nvPr/>
            </p:nvSpPr>
            <p:spPr>
              <a:xfrm>
                <a:off x="2253955" y="6898549"/>
                <a:ext cx="12226815" cy="953029"/>
              </a:xfrm>
              <a:prstGeom prst="roundRect">
                <a:avLst/>
              </a:prstGeom>
              <a:noFill/>
              <a:ln w="19050">
                <a:solidFill>
                  <a:srgbClr val="00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grpSp>
        <p:sp>
          <p:nvSpPr>
            <p:cNvPr id="30" name="Rectangle 29">
              <a:extLst>
                <a:ext uri="{FF2B5EF4-FFF2-40B4-BE49-F238E27FC236}">
                  <a16:creationId xmlns:a16="http://schemas.microsoft.com/office/drawing/2014/main" id="{58B0713F-5001-410F-8CED-E2D12E69A47C}"/>
                </a:ext>
              </a:extLst>
            </p:cNvPr>
            <p:cNvSpPr/>
            <p:nvPr/>
          </p:nvSpPr>
          <p:spPr>
            <a:xfrm>
              <a:off x="4323743" y="7139287"/>
              <a:ext cx="11100824" cy="405560"/>
            </a:xfrm>
            <a:prstGeom prst="rect">
              <a:avLst/>
            </a:prstGeom>
          </p:spPr>
          <p:txBody>
            <a:bodyPr wrap="square">
              <a:spAutoFit/>
            </a:bodyPr>
            <a:lstStyle/>
            <a:p>
              <a:pPr>
                <a:lnSpc>
                  <a:spcPct val="107000"/>
                </a:lnSpc>
                <a:spcAft>
                  <a:spcPts val="800"/>
                </a:spcAft>
              </a:pPr>
              <a:r>
                <a:rPr lang="en-CA" sz="2000" dirty="0">
                  <a:solidFill>
                    <a:schemeClr val="tx1">
                      <a:lumMod val="65000"/>
                      <a:lumOff val="35000"/>
                    </a:schemeClr>
                  </a:solidFill>
                  <a:latin typeface="+mj-lt"/>
                  <a:ea typeface="Calibri" panose="020F0502020204030204" pitchFamily="34" charset="0"/>
                  <a:cs typeface="Times New Roman" panose="02020603050405020304" pitchFamily="18" charset="0"/>
                </a:rPr>
                <a:t>If no differencing is done (d = 0), the models are usually referred to as ARMA(p, q) models</a:t>
              </a:r>
              <a:endParaRPr lang="en-US" sz="2000" dirty="0">
                <a:solidFill>
                  <a:schemeClr val="tx1">
                    <a:lumMod val="65000"/>
                    <a:lumOff val="35000"/>
                  </a:schemeClr>
                </a:solidFill>
                <a:effectLst/>
                <a:latin typeface="+mj-lt"/>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2397867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ounded Rectangle 4">
            <a:extLst>
              <a:ext uri="{FF2B5EF4-FFF2-40B4-BE49-F238E27FC236}">
                <a16:creationId xmlns:a16="http://schemas.microsoft.com/office/drawing/2014/main" id="{3C634B55-C554-4613-B83A-20BA4BD46D42}"/>
              </a:ext>
            </a:extLst>
          </p:cNvPr>
          <p:cNvSpPr/>
          <p:nvPr/>
        </p:nvSpPr>
        <p:spPr>
          <a:xfrm>
            <a:off x="8506377" y="2227813"/>
            <a:ext cx="6706408" cy="4688373"/>
          </a:xfrm>
          <a:prstGeom prst="roundRect">
            <a:avLst/>
          </a:prstGeom>
          <a:solidFill>
            <a:srgbClr val="7BCAB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71" name="Rounded Rectangle 4">
            <a:extLst>
              <a:ext uri="{FF2B5EF4-FFF2-40B4-BE49-F238E27FC236}">
                <a16:creationId xmlns:a16="http://schemas.microsoft.com/office/drawing/2014/main" id="{ABB8B015-FFC9-4945-BFF4-8A3326E62B89}"/>
              </a:ext>
            </a:extLst>
          </p:cNvPr>
          <p:cNvSpPr/>
          <p:nvPr/>
        </p:nvSpPr>
        <p:spPr>
          <a:xfrm>
            <a:off x="1009651" y="2264876"/>
            <a:ext cx="6706408" cy="4688373"/>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aseline="-25000" dirty="0">
              <a:solidFill>
                <a:schemeClr val="tx1"/>
              </a:solidFill>
            </a:endParaRPr>
          </a:p>
        </p:txBody>
      </p:sp>
      <p:sp>
        <p:nvSpPr>
          <p:cNvPr id="7" name="Title 1"/>
          <p:cNvSpPr>
            <a:spLocks noGrp="1"/>
          </p:cNvSpPr>
          <p:nvPr>
            <p:ph type="title"/>
          </p:nvPr>
        </p:nvSpPr>
        <p:spPr>
          <a:xfrm>
            <a:off x="3078" y="319675"/>
            <a:ext cx="16258032" cy="665045"/>
          </a:xfrm>
        </p:spPr>
        <p:txBody>
          <a:bodyPr>
            <a:normAutofit/>
          </a:bodyPr>
          <a:lstStyle/>
          <a:p>
            <a:r>
              <a:rPr lang="en-IN" dirty="0"/>
              <a:t>ACF and PACF</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91369" y="885621"/>
            <a:ext cx="2886591" cy="253920"/>
          </a:xfrm>
          <a:prstGeom prst="rect">
            <a:avLst/>
          </a:prstGeom>
        </p:spPr>
      </p:pic>
      <p:sp>
        <p:nvSpPr>
          <p:cNvPr id="3" name="Rectangle 2">
            <a:extLst>
              <a:ext uri="{FF2B5EF4-FFF2-40B4-BE49-F238E27FC236}">
                <a16:creationId xmlns:a16="http://schemas.microsoft.com/office/drawing/2014/main" id="{EE2EDB7B-C52C-4D7A-9866-14397974CF71}"/>
              </a:ext>
            </a:extLst>
          </p:cNvPr>
          <p:cNvSpPr/>
          <p:nvPr/>
        </p:nvSpPr>
        <p:spPr>
          <a:xfrm>
            <a:off x="3192164" y="1116967"/>
            <a:ext cx="12020621" cy="1015663"/>
          </a:xfrm>
          <a:prstGeom prst="rect">
            <a:avLst/>
          </a:prstGeom>
        </p:spPr>
        <p:txBody>
          <a:bodyPr wrap="square">
            <a:spAutoFit/>
          </a:bodyPr>
          <a:lstStyle/>
          <a:p>
            <a:endParaRPr lang="en-IN" sz="2000" dirty="0">
              <a:solidFill>
                <a:srgbClr val="595858"/>
              </a:solidFill>
              <a:latin typeface="+mj-lt"/>
            </a:endParaRPr>
          </a:p>
          <a:p>
            <a:r>
              <a:rPr lang="en-IN" sz="2000" dirty="0">
                <a:solidFill>
                  <a:srgbClr val="595858"/>
                </a:solidFill>
                <a:latin typeface="+mj-lt"/>
              </a:rPr>
              <a:t>Autocorrelation refers to the way the observations in a time series are related to each other.</a:t>
            </a:r>
          </a:p>
          <a:p>
            <a:endParaRPr lang="en-IN" sz="2000" dirty="0">
              <a:solidFill>
                <a:srgbClr val="595858"/>
              </a:solidFill>
              <a:latin typeface="+mj-lt"/>
            </a:endParaRPr>
          </a:p>
        </p:txBody>
      </p:sp>
      <p:sp>
        <p:nvSpPr>
          <p:cNvPr id="31" name="Rectangle 30">
            <a:extLst>
              <a:ext uri="{FF2B5EF4-FFF2-40B4-BE49-F238E27FC236}">
                <a16:creationId xmlns:a16="http://schemas.microsoft.com/office/drawing/2014/main" id="{E5973E7A-29D1-4375-B5B5-902B32C0245B}"/>
              </a:ext>
            </a:extLst>
          </p:cNvPr>
          <p:cNvSpPr/>
          <p:nvPr/>
        </p:nvSpPr>
        <p:spPr>
          <a:xfrm>
            <a:off x="982957" y="2404646"/>
            <a:ext cx="6706407" cy="3477875"/>
          </a:xfrm>
          <a:prstGeom prst="rect">
            <a:avLst/>
          </a:prstGeom>
        </p:spPr>
        <p:txBody>
          <a:bodyPr wrap="square">
            <a:spAutoFit/>
          </a:bodyPr>
          <a:lstStyle/>
          <a:p>
            <a:pPr algn="ctr"/>
            <a:r>
              <a:rPr lang="en-IN" sz="2000" b="1" dirty="0">
                <a:solidFill>
                  <a:schemeClr val="bg1"/>
                </a:solidFill>
                <a:latin typeface="+mj-lt"/>
              </a:rPr>
              <a:t>Autocorrelation Function (ACF) </a:t>
            </a:r>
          </a:p>
          <a:p>
            <a:pPr algn="just"/>
            <a:endParaRPr lang="en-IN" sz="2000" b="1" dirty="0">
              <a:solidFill>
                <a:srgbClr val="333333"/>
              </a:solidFill>
              <a:latin typeface="+mj-lt"/>
            </a:endParaRPr>
          </a:p>
          <a:p>
            <a:pPr algn="ctr"/>
            <a:endParaRPr lang="en-IN" sz="2000" dirty="0">
              <a:solidFill>
                <a:srgbClr val="555555"/>
              </a:solidFill>
              <a:latin typeface="+mj-lt"/>
            </a:endParaRPr>
          </a:p>
          <a:p>
            <a:pPr algn="ctr"/>
            <a:endParaRPr lang="en-IN" sz="2000" dirty="0">
              <a:solidFill>
                <a:srgbClr val="555555"/>
              </a:solidFill>
              <a:latin typeface="+mj-lt"/>
            </a:endParaRPr>
          </a:p>
          <a:p>
            <a:pPr algn="ctr"/>
            <a:r>
              <a:rPr lang="en-IN" sz="2000" dirty="0">
                <a:solidFill>
                  <a:srgbClr val="555555"/>
                </a:solidFill>
                <a:latin typeface="+mj-lt"/>
              </a:rPr>
              <a:t>ACF is the coefficient of correlation between the value of a point at a current time and its value at lag p, </a:t>
            </a:r>
          </a:p>
          <a:p>
            <a:pPr algn="ctr"/>
            <a:r>
              <a:rPr lang="en-IN" sz="2000" dirty="0">
                <a:solidFill>
                  <a:srgbClr val="555555"/>
                </a:solidFill>
                <a:latin typeface="+mj-lt"/>
              </a:rPr>
              <a:t>that is, correlation between Y(t) and Y(t-p)</a:t>
            </a:r>
          </a:p>
          <a:p>
            <a:pPr algn="ctr"/>
            <a:endParaRPr lang="en-IN" sz="2000" dirty="0">
              <a:solidFill>
                <a:srgbClr val="555555"/>
              </a:solidFill>
              <a:latin typeface="+mj-lt"/>
            </a:endParaRPr>
          </a:p>
          <a:p>
            <a:pPr algn="just"/>
            <a:endParaRPr lang="en-IN" sz="2000" dirty="0">
              <a:solidFill>
                <a:srgbClr val="555555"/>
              </a:solidFill>
              <a:latin typeface="+mj-lt"/>
            </a:endParaRPr>
          </a:p>
          <a:p>
            <a:pPr algn="just"/>
            <a:r>
              <a:rPr lang="en-IN" sz="2000" dirty="0">
                <a:solidFill>
                  <a:schemeClr val="bg1"/>
                </a:solidFill>
                <a:latin typeface="+mj-lt"/>
              </a:rPr>
              <a:t>                ACF will identify the order of MA process</a:t>
            </a:r>
          </a:p>
          <a:p>
            <a:pPr algn="just"/>
            <a:endParaRPr lang="en-IN" sz="2000" dirty="0">
              <a:solidFill>
                <a:srgbClr val="555555"/>
              </a:solidFill>
              <a:latin typeface="+mj-lt"/>
            </a:endParaRPr>
          </a:p>
        </p:txBody>
      </p:sp>
      <p:sp>
        <p:nvSpPr>
          <p:cNvPr id="32" name="Rectangle 31">
            <a:extLst>
              <a:ext uri="{FF2B5EF4-FFF2-40B4-BE49-F238E27FC236}">
                <a16:creationId xmlns:a16="http://schemas.microsoft.com/office/drawing/2014/main" id="{99BA8A0D-8346-4D85-A87D-2ADED1C3C4A0}"/>
              </a:ext>
            </a:extLst>
          </p:cNvPr>
          <p:cNvSpPr/>
          <p:nvPr/>
        </p:nvSpPr>
        <p:spPr>
          <a:xfrm>
            <a:off x="8842026" y="2404646"/>
            <a:ext cx="6242258" cy="4093428"/>
          </a:xfrm>
          <a:prstGeom prst="rect">
            <a:avLst/>
          </a:prstGeom>
        </p:spPr>
        <p:txBody>
          <a:bodyPr wrap="square">
            <a:spAutoFit/>
          </a:bodyPr>
          <a:lstStyle/>
          <a:p>
            <a:pPr algn="ctr"/>
            <a:r>
              <a:rPr lang="en-IN" sz="2000" b="1" dirty="0">
                <a:solidFill>
                  <a:schemeClr val="bg1"/>
                </a:solidFill>
                <a:latin typeface="+mj-lt"/>
              </a:rPr>
              <a:t>Partial Autocorrelation Function (PACF)</a:t>
            </a:r>
          </a:p>
          <a:p>
            <a:pPr algn="just"/>
            <a:endParaRPr lang="en-IN" sz="2000" b="1" dirty="0">
              <a:solidFill>
                <a:srgbClr val="333333"/>
              </a:solidFill>
              <a:latin typeface="+mj-lt"/>
            </a:endParaRPr>
          </a:p>
          <a:p>
            <a:pPr algn="just"/>
            <a:endParaRPr lang="en-IN" sz="2000" b="1" dirty="0">
              <a:solidFill>
                <a:srgbClr val="333333"/>
              </a:solidFill>
              <a:latin typeface="+mj-lt"/>
            </a:endParaRPr>
          </a:p>
          <a:p>
            <a:pPr algn="just"/>
            <a:endParaRPr lang="en-IN" sz="2000" dirty="0">
              <a:solidFill>
                <a:srgbClr val="555555"/>
              </a:solidFill>
              <a:latin typeface="+mj-lt"/>
            </a:endParaRPr>
          </a:p>
          <a:p>
            <a:pPr algn="just"/>
            <a:r>
              <a:rPr lang="en-IN" sz="2000" dirty="0">
                <a:solidFill>
                  <a:srgbClr val="555555"/>
                </a:solidFill>
                <a:latin typeface="+mj-lt"/>
              </a:rPr>
              <a:t>PACF is similar to ACF, but the intermediate lags between t and t-p are removed, that is, correlation between Y(t) and Y(t-p) with p-1 lags excluded.</a:t>
            </a:r>
          </a:p>
          <a:p>
            <a:endParaRPr lang="en-IN" sz="2000" dirty="0">
              <a:latin typeface="+mj-lt"/>
            </a:endParaRPr>
          </a:p>
          <a:p>
            <a:br>
              <a:rPr lang="en-IN" sz="2000" dirty="0">
                <a:solidFill>
                  <a:schemeClr val="bg1"/>
                </a:solidFill>
                <a:latin typeface="+mj-lt"/>
              </a:rPr>
            </a:br>
            <a:r>
              <a:rPr lang="en-IN" sz="2000" dirty="0">
                <a:solidFill>
                  <a:schemeClr val="bg1"/>
                </a:solidFill>
                <a:latin typeface="+mj-lt"/>
              </a:rPr>
              <a:t>           PACF will identify the order of  AR process</a:t>
            </a:r>
          </a:p>
          <a:p>
            <a:endParaRPr lang="en-IN" sz="2000" dirty="0">
              <a:latin typeface="+mj-lt"/>
            </a:endParaRPr>
          </a:p>
          <a:p>
            <a:br>
              <a:rPr lang="en-IN" sz="2000" dirty="0">
                <a:latin typeface="+mj-lt"/>
              </a:rPr>
            </a:br>
            <a:endParaRPr lang="en-US" sz="2000" dirty="0">
              <a:latin typeface="+mj-lt"/>
            </a:endParaRPr>
          </a:p>
        </p:txBody>
      </p:sp>
      <p:grpSp>
        <p:nvGrpSpPr>
          <p:cNvPr id="33" name="Group 32">
            <a:extLst>
              <a:ext uri="{FF2B5EF4-FFF2-40B4-BE49-F238E27FC236}">
                <a16:creationId xmlns:a16="http://schemas.microsoft.com/office/drawing/2014/main" id="{F1291A7B-7B25-4D82-AD44-3883EB1183BB}"/>
              </a:ext>
            </a:extLst>
          </p:cNvPr>
          <p:cNvGrpSpPr/>
          <p:nvPr/>
        </p:nvGrpSpPr>
        <p:grpSpPr>
          <a:xfrm>
            <a:off x="4192883" y="7442233"/>
            <a:ext cx="8682617" cy="675010"/>
            <a:chOff x="2253955" y="6898549"/>
            <a:chExt cx="12248513" cy="953029"/>
          </a:xfrm>
        </p:grpSpPr>
        <p:pic>
          <p:nvPicPr>
            <p:cNvPr id="34" name="Picture 3">
              <a:extLst>
                <a:ext uri="{FF2B5EF4-FFF2-40B4-BE49-F238E27FC236}">
                  <a16:creationId xmlns:a16="http://schemas.microsoft.com/office/drawing/2014/main" id="{19F76869-DC65-4180-A6FC-66B5CDD6D9F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62445" y="6909220"/>
              <a:ext cx="835318" cy="942358"/>
            </a:xfrm>
            <a:prstGeom prst="rect">
              <a:avLst/>
            </a:prstGeom>
            <a:noFill/>
            <a:extLst>
              <a:ext uri="{909E8E84-426E-40DD-AFC4-6F175D3DCCD1}">
                <a14:hiddenFill xmlns:a14="http://schemas.microsoft.com/office/drawing/2010/main">
                  <a:solidFill>
                    <a:srgbClr val="FFFFFF"/>
                  </a:solidFill>
                </a14:hiddenFill>
              </a:ext>
            </a:extLst>
          </p:spPr>
        </p:pic>
        <p:sp>
          <p:nvSpPr>
            <p:cNvPr id="35" name="Rounded Rectangle 33">
              <a:extLst>
                <a:ext uri="{FF2B5EF4-FFF2-40B4-BE49-F238E27FC236}">
                  <a16:creationId xmlns:a16="http://schemas.microsoft.com/office/drawing/2014/main" id="{96536C5F-77D8-4353-B9CA-1B9A967118F7}"/>
                </a:ext>
              </a:extLst>
            </p:cNvPr>
            <p:cNvSpPr/>
            <p:nvPr/>
          </p:nvSpPr>
          <p:spPr>
            <a:xfrm>
              <a:off x="2253955" y="6898549"/>
              <a:ext cx="12226815" cy="953029"/>
            </a:xfrm>
            <a:prstGeom prst="roundRect">
              <a:avLst/>
            </a:prstGeom>
            <a:noFill/>
            <a:ln w="19050">
              <a:solidFill>
                <a:srgbClr val="00A99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sp>
          <p:nvSpPr>
            <p:cNvPr id="36" name="Rectangle 35">
              <a:extLst>
                <a:ext uri="{FF2B5EF4-FFF2-40B4-BE49-F238E27FC236}">
                  <a16:creationId xmlns:a16="http://schemas.microsoft.com/office/drawing/2014/main" id="{222CF550-0B0F-4735-8B32-D86BBA4AF8BB}"/>
                </a:ext>
              </a:extLst>
            </p:cNvPr>
            <p:cNvSpPr/>
            <p:nvPr/>
          </p:nvSpPr>
          <p:spPr>
            <a:xfrm>
              <a:off x="3122475" y="7092611"/>
              <a:ext cx="11379993" cy="564905"/>
            </a:xfrm>
            <a:prstGeom prst="rect">
              <a:avLst/>
            </a:prstGeom>
          </p:spPr>
          <p:txBody>
            <a:bodyPr wrap="square" anchor="ctr">
              <a:spAutoFit/>
            </a:bodyPr>
            <a:lstStyle/>
            <a:p>
              <a:pPr algn="ctr"/>
              <a:r>
                <a:rPr lang="en-IN"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ACF and PACF are used to determine the value of p and q</a:t>
              </a:r>
            </a:p>
          </p:txBody>
        </p:sp>
      </p:grpSp>
      <p:cxnSp>
        <p:nvCxnSpPr>
          <p:cNvPr id="75" name="Straight Connector 74">
            <a:extLst>
              <a:ext uri="{FF2B5EF4-FFF2-40B4-BE49-F238E27FC236}">
                <a16:creationId xmlns:a16="http://schemas.microsoft.com/office/drawing/2014/main" id="{ACA37739-CB9A-41AC-A030-F04A72CA6706}"/>
              </a:ext>
            </a:extLst>
          </p:cNvPr>
          <p:cNvCxnSpPr>
            <a:cxnSpLocks/>
          </p:cNvCxnSpPr>
          <p:nvPr/>
        </p:nvCxnSpPr>
        <p:spPr>
          <a:xfrm>
            <a:off x="1028701" y="2857500"/>
            <a:ext cx="668735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127517AF-CFD7-4701-BAC9-CFB14CBE98C0}"/>
              </a:ext>
            </a:extLst>
          </p:cNvPr>
          <p:cNvCxnSpPr>
            <a:cxnSpLocks/>
          </p:cNvCxnSpPr>
          <p:nvPr/>
        </p:nvCxnSpPr>
        <p:spPr>
          <a:xfrm>
            <a:off x="8525427" y="2839487"/>
            <a:ext cx="6687358"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242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Characteristics of ACF and PACF</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31449" y="885621"/>
            <a:ext cx="6806430" cy="253920"/>
          </a:xfrm>
          <a:prstGeom prst="rect">
            <a:avLst/>
          </a:prstGeom>
        </p:spPr>
      </p:pic>
      <p:pic>
        <p:nvPicPr>
          <p:cNvPr id="2" name="Picture 1">
            <a:extLst>
              <a:ext uri="{FF2B5EF4-FFF2-40B4-BE49-F238E27FC236}">
                <a16:creationId xmlns:a16="http://schemas.microsoft.com/office/drawing/2014/main" id="{E7483A68-70EB-4199-967C-F5AD4A9927CE}"/>
              </a:ext>
            </a:extLst>
          </p:cNvPr>
          <p:cNvPicPr>
            <a:picLocks noChangeAspect="1"/>
          </p:cNvPicPr>
          <p:nvPr/>
        </p:nvPicPr>
        <p:blipFill>
          <a:blip r:embed="rId4"/>
          <a:stretch>
            <a:fillRect/>
          </a:stretch>
        </p:blipFill>
        <p:spPr>
          <a:xfrm>
            <a:off x="4731449" y="1105417"/>
            <a:ext cx="6894496" cy="3133581"/>
          </a:xfrm>
          <a:prstGeom prst="rect">
            <a:avLst/>
          </a:prstGeom>
        </p:spPr>
      </p:pic>
      <p:pic>
        <p:nvPicPr>
          <p:cNvPr id="4" name="Picture 3">
            <a:extLst>
              <a:ext uri="{FF2B5EF4-FFF2-40B4-BE49-F238E27FC236}">
                <a16:creationId xmlns:a16="http://schemas.microsoft.com/office/drawing/2014/main" id="{24227F99-29C2-4A92-9024-46C0A1AF6F78}"/>
              </a:ext>
            </a:extLst>
          </p:cNvPr>
          <p:cNvPicPr>
            <a:picLocks noChangeAspect="1"/>
          </p:cNvPicPr>
          <p:nvPr/>
        </p:nvPicPr>
        <p:blipFill>
          <a:blip r:embed="rId5"/>
          <a:stretch>
            <a:fillRect/>
          </a:stretch>
        </p:blipFill>
        <p:spPr>
          <a:xfrm>
            <a:off x="89547" y="4238998"/>
            <a:ext cx="7537716" cy="2727860"/>
          </a:xfrm>
          <a:prstGeom prst="rect">
            <a:avLst/>
          </a:prstGeom>
        </p:spPr>
      </p:pic>
      <p:pic>
        <p:nvPicPr>
          <p:cNvPr id="5" name="Picture 4">
            <a:extLst>
              <a:ext uri="{FF2B5EF4-FFF2-40B4-BE49-F238E27FC236}">
                <a16:creationId xmlns:a16="http://schemas.microsoft.com/office/drawing/2014/main" id="{74FBB822-EE58-408B-A252-337ACDDA67E0}"/>
              </a:ext>
            </a:extLst>
          </p:cNvPr>
          <p:cNvPicPr>
            <a:picLocks noChangeAspect="1"/>
          </p:cNvPicPr>
          <p:nvPr/>
        </p:nvPicPr>
        <p:blipFill>
          <a:blip r:embed="rId6"/>
          <a:stretch>
            <a:fillRect/>
          </a:stretch>
        </p:blipFill>
        <p:spPr>
          <a:xfrm>
            <a:off x="8134664" y="4276157"/>
            <a:ext cx="7440730" cy="2635137"/>
          </a:xfrm>
          <a:prstGeom prst="rect">
            <a:avLst/>
          </a:prstGeom>
        </p:spPr>
      </p:pic>
      <p:sp>
        <p:nvSpPr>
          <p:cNvPr id="6" name="Rectangle 5">
            <a:extLst>
              <a:ext uri="{FF2B5EF4-FFF2-40B4-BE49-F238E27FC236}">
                <a16:creationId xmlns:a16="http://schemas.microsoft.com/office/drawing/2014/main" id="{1B931615-470A-4255-8F46-E52A426D7EE7}"/>
              </a:ext>
            </a:extLst>
          </p:cNvPr>
          <p:cNvSpPr/>
          <p:nvPr/>
        </p:nvSpPr>
        <p:spPr>
          <a:xfrm>
            <a:off x="2294604" y="7182617"/>
            <a:ext cx="3127602" cy="400110"/>
          </a:xfrm>
          <a:prstGeom prst="rect">
            <a:avLst/>
          </a:prstGeom>
          <a:ln>
            <a:solidFill>
              <a:srgbClr val="2D46B9"/>
            </a:solidFill>
          </a:ln>
        </p:spPr>
        <p:txBody>
          <a:bodyPr wrap="square">
            <a:spAutoFit/>
          </a:bodyPr>
          <a:lstStyle/>
          <a:p>
            <a:pPr algn="ctr"/>
            <a:r>
              <a:rPr lang="en-IN" sz="2000" dirty="0">
                <a:solidFill>
                  <a:srgbClr val="242729"/>
                </a:solidFill>
                <a:latin typeface="+mj-lt"/>
              </a:rPr>
              <a:t>ACF “decays" to zero</a:t>
            </a:r>
            <a:endParaRPr lang="en-US" sz="2000" dirty="0">
              <a:latin typeface="+mj-lt"/>
            </a:endParaRPr>
          </a:p>
        </p:txBody>
      </p:sp>
      <p:sp>
        <p:nvSpPr>
          <p:cNvPr id="15" name="Rectangle 14">
            <a:extLst>
              <a:ext uri="{FF2B5EF4-FFF2-40B4-BE49-F238E27FC236}">
                <a16:creationId xmlns:a16="http://schemas.microsoft.com/office/drawing/2014/main" id="{7FCAF788-C4D9-4658-A4DB-E011DA71338E}"/>
              </a:ext>
            </a:extLst>
          </p:cNvPr>
          <p:cNvSpPr/>
          <p:nvPr/>
        </p:nvSpPr>
        <p:spPr>
          <a:xfrm>
            <a:off x="9545652" y="7182617"/>
            <a:ext cx="5448887" cy="400110"/>
          </a:xfrm>
          <a:prstGeom prst="rect">
            <a:avLst/>
          </a:prstGeom>
          <a:ln>
            <a:solidFill>
              <a:srgbClr val="2D46B9"/>
            </a:solidFill>
          </a:ln>
        </p:spPr>
        <p:txBody>
          <a:bodyPr wrap="square">
            <a:spAutoFit/>
          </a:bodyPr>
          <a:lstStyle/>
          <a:p>
            <a:pPr algn="ctr"/>
            <a:r>
              <a:rPr lang="en-IN" sz="2000" dirty="0">
                <a:solidFill>
                  <a:srgbClr val="242729"/>
                </a:solidFill>
                <a:latin typeface="+mj-lt"/>
              </a:rPr>
              <a:t>PACF "cuts off“ to zero after the 2nd lag</a:t>
            </a:r>
            <a:endParaRPr lang="en-US" sz="2000" dirty="0">
              <a:latin typeface="+mj-lt"/>
            </a:endParaRPr>
          </a:p>
        </p:txBody>
      </p:sp>
    </p:spTree>
    <p:extLst>
      <p:ext uri="{BB962C8B-B14F-4D97-AF65-F5344CB8AC3E}">
        <p14:creationId xmlns:p14="http://schemas.microsoft.com/office/powerpoint/2010/main" val="27384686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Steps in Time Series Forecasting</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31449" y="885621"/>
            <a:ext cx="6806430" cy="253920"/>
          </a:xfrm>
          <a:prstGeom prst="rect">
            <a:avLst/>
          </a:prstGeom>
        </p:spPr>
      </p:pic>
      <p:grpSp>
        <p:nvGrpSpPr>
          <p:cNvPr id="9" name="Group 8">
            <a:extLst>
              <a:ext uri="{FF2B5EF4-FFF2-40B4-BE49-F238E27FC236}">
                <a16:creationId xmlns:a16="http://schemas.microsoft.com/office/drawing/2014/main" id="{3A52B4C9-3509-45E6-91E8-078DC83DBBE3}"/>
              </a:ext>
            </a:extLst>
          </p:cNvPr>
          <p:cNvGrpSpPr/>
          <p:nvPr/>
        </p:nvGrpSpPr>
        <p:grpSpPr>
          <a:xfrm>
            <a:off x="1669032" y="1705487"/>
            <a:ext cx="13266278" cy="5400216"/>
            <a:chOff x="2764905" y="1408491"/>
            <a:chExt cx="13266278" cy="5400216"/>
          </a:xfrm>
        </p:grpSpPr>
        <p:grpSp>
          <p:nvGrpSpPr>
            <p:cNvPr id="10" name="Group 9">
              <a:extLst>
                <a:ext uri="{FF2B5EF4-FFF2-40B4-BE49-F238E27FC236}">
                  <a16:creationId xmlns:a16="http://schemas.microsoft.com/office/drawing/2014/main" id="{CB927208-B32B-4E21-B6E9-343205D089FF}"/>
                </a:ext>
              </a:extLst>
            </p:cNvPr>
            <p:cNvGrpSpPr/>
            <p:nvPr/>
          </p:nvGrpSpPr>
          <p:grpSpPr>
            <a:xfrm>
              <a:off x="2764906" y="1408491"/>
              <a:ext cx="13266274" cy="914703"/>
              <a:chOff x="6324470" y="2399866"/>
              <a:chExt cx="10789169" cy="914703"/>
            </a:xfrm>
          </p:grpSpPr>
          <p:sp>
            <p:nvSpPr>
              <p:cNvPr id="23" name="Rounded Rectangle 137">
                <a:extLst>
                  <a:ext uri="{FF2B5EF4-FFF2-40B4-BE49-F238E27FC236}">
                    <a16:creationId xmlns:a16="http://schemas.microsoft.com/office/drawing/2014/main" id="{F258AF72-C158-4A5C-B674-958167672E2A}"/>
                  </a:ext>
                </a:extLst>
              </p:cNvPr>
              <p:cNvSpPr/>
              <p:nvPr/>
            </p:nvSpPr>
            <p:spPr>
              <a:xfrm>
                <a:off x="6324470" y="2399867"/>
                <a:ext cx="10789169" cy="914702"/>
              </a:xfrm>
              <a:prstGeom prst="roundRect">
                <a:avLst>
                  <a:gd name="adj" fmla="val 11907"/>
                </a:avLst>
              </a:prstGeom>
              <a:solidFill>
                <a:srgbClr val="FFE4C9"/>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r>
                  <a:rPr lang="en-IN" sz="2000" b="1" dirty="0">
                    <a:solidFill>
                      <a:prstClr val="black"/>
                    </a:solidFill>
                    <a:latin typeface="+mj-lt"/>
                    <a:ea typeface="Open Sans" panose="020B0606030504020204" pitchFamily="34" charset="0"/>
                    <a:cs typeface="Open Sans" panose="020B0606030504020204" pitchFamily="34" charset="0"/>
                  </a:rPr>
                  <a:t>  Step 01			</a:t>
                </a:r>
                <a:r>
                  <a:rPr lang="en-IN" sz="2000" dirty="0">
                    <a:solidFill>
                      <a:schemeClr val="tx1"/>
                    </a:solidFill>
                    <a:latin typeface="+mj-lt"/>
                    <a:ea typeface="Open Sans" panose="020B0606030504020204" pitchFamily="34" charset="0"/>
                    <a:cs typeface="Open Sans" panose="020B0606030504020204" pitchFamily="34" charset="0"/>
                  </a:rPr>
                  <a:t>Visualize the time series – check for trend, seasonality, or random patterns</a:t>
                </a:r>
                <a:endParaRPr lang="en-IN" sz="2000" dirty="0">
                  <a:solidFill>
                    <a:srgbClr val="0070C0"/>
                  </a:solidFill>
                  <a:latin typeface="+mj-lt"/>
                  <a:ea typeface="Open Sans" panose="020B0606030504020204" pitchFamily="34" charset="0"/>
                  <a:cs typeface="Open Sans" panose="020B0606030504020204" pitchFamily="34" charset="0"/>
                </a:endParaRPr>
              </a:p>
              <a:p>
                <a:pPr lvl="0"/>
                <a:endParaRPr lang="en-IN" sz="2000" b="1" dirty="0">
                  <a:solidFill>
                    <a:prstClr val="black"/>
                  </a:solidFill>
                  <a:latin typeface="+mj-lt"/>
                  <a:ea typeface="Open Sans" panose="020B0606030504020204" pitchFamily="34" charset="0"/>
                  <a:cs typeface="Open Sans" panose="020B0606030504020204" pitchFamily="34" charset="0"/>
                </a:endParaRPr>
              </a:p>
            </p:txBody>
          </p:sp>
          <p:sp>
            <p:nvSpPr>
              <p:cNvPr id="24" name="Chevron 139">
                <a:extLst>
                  <a:ext uri="{FF2B5EF4-FFF2-40B4-BE49-F238E27FC236}">
                    <a16:creationId xmlns:a16="http://schemas.microsoft.com/office/drawing/2014/main" id="{FEDE3969-D671-4CD8-ABFA-FF304F353390}"/>
                  </a:ext>
                </a:extLst>
              </p:cNvPr>
              <p:cNvSpPr/>
              <p:nvPr/>
            </p:nvSpPr>
            <p:spPr>
              <a:xfrm>
                <a:off x="7501433" y="2399866"/>
                <a:ext cx="600060" cy="914703"/>
              </a:xfrm>
              <a:prstGeom prst="chevron">
                <a:avLst>
                  <a:gd name="adj" fmla="val 58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endParaRPr lang="en-US" sz="2000">
                  <a:solidFill>
                    <a:schemeClr val="tx1"/>
                  </a:solidFill>
                  <a:latin typeface="+mj-lt"/>
                </a:endParaRPr>
              </a:p>
            </p:txBody>
          </p:sp>
        </p:grpSp>
        <p:grpSp>
          <p:nvGrpSpPr>
            <p:cNvPr id="11" name="Group 10">
              <a:extLst>
                <a:ext uri="{FF2B5EF4-FFF2-40B4-BE49-F238E27FC236}">
                  <a16:creationId xmlns:a16="http://schemas.microsoft.com/office/drawing/2014/main" id="{9C89886D-140D-436E-95A6-1E094F46BCC1}"/>
                </a:ext>
              </a:extLst>
            </p:cNvPr>
            <p:cNvGrpSpPr/>
            <p:nvPr/>
          </p:nvGrpSpPr>
          <p:grpSpPr>
            <a:xfrm>
              <a:off x="2764906" y="2517485"/>
              <a:ext cx="13266275" cy="914703"/>
              <a:chOff x="6324469" y="2399866"/>
              <a:chExt cx="10789170" cy="914703"/>
            </a:xfrm>
          </p:grpSpPr>
          <p:sp>
            <p:nvSpPr>
              <p:cNvPr id="21" name="Rounded Rectangle 149">
                <a:extLst>
                  <a:ext uri="{FF2B5EF4-FFF2-40B4-BE49-F238E27FC236}">
                    <a16:creationId xmlns:a16="http://schemas.microsoft.com/office/drawing/2014/main" id="{3218E782-8115-49C9-958C-BE63271A0A6B}"/>
                  </a:ext>
                </a:extLst>
              </p:cNvPr>
              <p:cNvSpPr/>
              <p:nvPr/>
            </p:nvSpPr>
            <p:spPr>
              <a:xfrm>
                <a:off x="6324469" y="2399867"/>
                <a:ext cx="10789170" cy="914702"/>
              </a:xfrm>
              <a:prstGeom prst="roundRect">
                <a:avLst>
                  <a:gd name="adj" fmla="val 11917"/>
                </a:avLst>
              </a:prstGeom>
              <a:solidFill>
                <a:srgbClr val="CFEBF1"/>
              </a:solidFill>
              <a:ln>
                <a:noFill/>
              </a:ln>
            </p:spPr>
            <p:style>
              <a:lnRef idx="2">
                <a:schemeClr val="accent1">
                  <a:shade val="50000"/>
                </a:schemeClr>
              </a:lnRef>
              <a:fillRef idx="1">
                <a:schemeClr val="accent1"/>
              </a:fillRef>
              <a:effectRef idx="0">
                <a:schemeClr val="accent1"/>
              </a:effectRef>
              <a:fontRef idx="minor">
                <a:schemeClr val="lt1"/>
              </a:fontRef>
            </p:style>
            <p:txBody>
              <a:bodyPr tIns="396000" rtlCol="0" anchor="ctr"/>
              <a:lstStyle/>
              <a:p>
                <a:r>
                  <a:rPr lang="en-IN" sz="2000" b="1" dirty="0">
                    <a:solidFill>
                      <a:prstClr val="black"/>
                    </a:solidFill>
                    <a:latin typeface="+mj-lt"/>
                    <a:ea typeface="Open Sans" panose="020B0606030504020204" pitchFamily="34" charset="0"/>
                    <a:cs typeface="Open Sans" panose="020B0606030504020204" pitchFamily="34" charset="0"/>
                  </a:rPr>
                  <a:t>  Step 02			</a:t>
                </a:r>
                <a:r>
                  <a:rPr lang="en-IN" sz="2000" dirty="0">
                    <a:solidFill>
                      <a:schemeClr val="tx1"/>
                    </a:solidFill>
                    <a:latin typeface="+mj-lt"/>
                    <a:ea typeface="Open Sans" panose="020B0606030504020204" pitchFamily="34" charset="0"/>
                    <a:cs typeface="Open Sans" panose="020B0606030504020204" pitchFamily="34" charset="0"/>
                  </a:rPr>
                  <a:t>Stationarize the series using decomposition or differencing techniques </a:t>
                </a:r>
              </a:p>
              <a:p>
                <a:pPr lvl="0"/>
                <a:endParaRPr lang="en-IN" sz="2000" b="1" dirty="0">
                  <a:solidFill>
                    <a:prstClr val="black"/>
                  </a:solidFill>
                  <a:latin typeface="+mj-lt"/>
                  <a:ea typeface="Open Sans" panose="020B0606030504020204" pitchFamily="34" charset="0"/>
                  <a:cs typeface="Open Sans" panose="020B0606030504020204" pitchFamily="34" charset="0"/>
                </a:endParaRPr>
              </a:p>
            </p:txBody>
          </p:sp>
          <p:sp>
            <p:nvSpPr>
              <p:cNvPr id="22" name="Chevron 150">
                <a:extLst>
                  <a:ext uri="{FF2B5EF4-FFF2-40B4-BE49-F238E27FC236}">
                    <a16:creationId xmlns:a16="http://schemas.microsoft.com/office/drawing/2014/main" id="{E1634653-043D-454F-BCA3-3650A5641AB5}"/>
                  </a:ext>
                </a:extLst>
              </p:cNvPr>
              <p:cNvSpPr/>
              <p:nvPr/>
            </p:nvSpPr>
            <p:spPr>
              <a:xfrm>
                <a:off x="7555398" y="2399866"/>
                <a:ext cx="600060" cy="914703"/>
              </a:xfrm>
              <a:prstGeom prst="chevron">
                <a:avLst>
                  <a:gd name="adj" fmla="val 58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endParaRPr lang="en-US" sz="2000">
                  <a:solidFill>
                    <a:schemeClr val="tx1"/>
                  </a:solidFill>
                  <a:latin typeface="+mj-lt"/>
                </a:endParaRPr>
              </a:p>
            </p:txBody>
          </p:sp>
        </p:grpSp>
        <p:grpSp>
          <p:nvGrpSpPr>
            <p:cNvPr id="12" name="Group 11">
              <a:extLst>
                <a:ext uri="{FF2B5EF4-FFF2-40B4-BE49-F238E27FC236}">
                  <a16:creationId xmlns:a16="http://schemas.microsoft.com/office/drawing/2014/main" id="{D784741B-118B-4503-A77C-62AE7FF404DF}"/>
                </a:ext>
              </a:extLst>
            </p:cNvPr>
            <p:cNvGrpSpPr/>
            <p:nvPr/>
          </p:nvGrpSpPr>
          <p:grpSpPr>
            <a:xfrm>
              <a:off x="2764905" y="3607429"/>
              <a:ext cx="13266277" cy="915669"/>
              <a:chOff x="3924998" y="3786492"/>
              <a:chExt cx="11312830" cy="915669"/>
            </a:xfrm>
          </p:grpSpPr>
          <p:sp>
            <p:nvSpPr>
              <p:cNvPr id="19" name="Rounded Rectangle 160">
                <a:extLst>
                  <a:ext uri="{FF2B5EF4-FFF2-40B4-BE49-F238E27FC236}">
                    <a16:creationId xmlns:a16="http://schemas.microsoft.com/office/drawing/2014/main" id="{E4FC3931-E15C-4296-B515-C1610B8EF972}"/>
                  </a:ext>
                </a:extLst>
              </p:cNvPr>
              <p:cNvSpPr/>
              <p:nvPr/>
            </p:nvSpPr>
            <p:spPr>
              <a:xfrm>
                <a:off x="3924998" y="3787459"/>
                <a:ext cx="11312830" cy="914702"/>
              </a:xfrm>
              <a:prstGeom prst="roundRect">
                <a:avLst>
                  <a:gd name="adj" fmla="val 12321"/>
                </a:avLst>
              </a:prstGeom>
              <a:solidFill>
                <a:srgbClr val="FBDAD5"/>
              </a:solidFill>
              <a:ln>
                <a:noFill/>
              </a:ln>
            </p:spPr>
            <p:style>
              <a:lnRef idx="2">
                <a:schemeClr val="accent1">
                  <a:shade val="50000"/>
                </a:schemeClr>
              </a:lnRef>
              <a:fillRef idx="1">
                <a:schemeClr val="accent1"/>
              </a:fillRef>
              <a:effectRef idx="0">
                <a:schemeClr val="accent1"/>
              </a:effectRef>
              <a:fontRef idx="minor">
                <a:schemeClr val="lt1"/>
              </a:fontRef>
            </p:style>
            <p:txBody>
              <a:bodyPr tIns="432000" rtlCol="0" anchor="ctr"/>
              <a:lstStyle/>
              <a:p>
                <a:r>
                  <a:rPr lang="en-IN" sz="2000" b="1" dirty="0">
                    <a:solidFill>
                      <a:prstClr val="black"/>
                    </a:solidFill>
                    <a:latin typeface="+mj-lt"/>
                    <a:ea typeface="Open Sans" panose="020B0606030504020204" pitchFamily="34" charset="0"/>
                    <a:cs typeface="Open Sans" panose="020B0606030504020204" pitchFamily="34" charset="0"/>
                  </a:rPr>
                  <a:t> Step 03                                         </a:t>
                </a:r>
                <a:r>
                  <a:rPr lang="en-IN" sz="2000" dirty="0">
                    <a:solidFill>
                      <a:prstClr val="black"/>
                    </a:solidFill>
                    <a:latin typeface="+mj-lt"/>
                    <a:ea typeface="Open Sans" panose="020B0606030504020204" pitchFamily="34" charset="0"/>
                    <a:cs typeface="Open Sans" panose="020B0606030504020204" pitchFamily="34" charset="0"/>
                  </a:rPr>
                  <a:t>Plot ACF / PACF and find ( p, d, q ) parameters</a:t>
                </a:r>
              </a:p>
              <a:p>
                <a:r>
                  <a:rPr lang="en-IN" sz="2000" b="1" dirty="0">
                    <a:solidFill>
                      <a:prstClr val="black"/>
                    </a:solidFill>
                    <a:latin typeface="+mj-lt"/>
                    <a:ea typeface="Open Sans" panose="020B0606030504020204" pitchFamily="34" charset="0"/>
                    <a:cs typeface="Open Sans" panose="020B0606030504020204" pitchFamily="34" charset="0"/>
                  </a:rPr>
                  <a:t>			</a:t>
                </a:r>
              </a:p>
            </p:txBody>
          </p:sp>
          <p:sp>
            <p:nvSpPr>
              <p:cNvPr id="20" name="Chevron 161">
                <a:extLst>
                  <a:ext uri="{FF2B5EF4-FFF2-40B4-BE49-F238E27FC236}">
                    <a16:creationId xmlns:a16="http://schemas.microsoft.com/office/drawing/2014/main" id="{0BA40B99-D1B8-4150-B441-5A0A9555BE56}"/>
                  </a:ext>
                </a:extLst>
              </p:cNvPr>
              <p:cNvSpPr/>
              <p:nvPr/>
            </p:nvSpPr>
            <p:spPr>
              <a:xfrm>
                <a:off x="5230231" y="3786492"/>
                <a:ext cx="600060" cy="914703"/>
              </a:xfrm>
              <a:prstGeom prst="chevron">
                <a:avLst>
                  <a:gd name="adj" fmla="val 58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endParaRPr lang="en-US" sz="2000" dirty="0">
                  <a:solidFill>
                    <a:schemeClr val="tx1"/>
                  </a:solidFill>
                  <a:latin typeface="+mj-lt"/>
                </a:endParaRPr>
              </a:p>
            </p:txBody>
          </p:sp>
        </p:grpSp>
        <p:grpSp>
          <p:nvGrpSpPr>
            <p:cNvPr id="13" name="Group 12">
              <a:extLst>
                <a:ext uri="{FF2B5EF4-FFF2-40B4-BE49-F238E27FC236}">
                  <a16:creationId xmlns:a16="http://schemas.microsoft.com/office/drawing/2014/main" id="{71E44BEF-D52C-4DEF-9D59-61BAF8F53B0B}"/>
                </a:ext>
              </a:extLst>
            </p:cNvPr>
            <p:cNvGrpSpPr/>
            <p:nvPr/>
          </p:nvGrpSpPr>
          <p:grpSpPr>
            <a:xfrm>
              <a:off x="2764906" y="4785010"/>
              <a:ext cx="13266277" cy="914703"/>
              <a:chOff x="6324470" y="2399866"/>
              <a:chExt cx="10789174" cy="914703"/>
            </a:xfrm>
          </p:grpSpPr>
          <p:sp>
            <p:nvSpPr>
              <p:cNvPr id="17" name="Rounded Rectangle 137">
                <a:extLst>
                  <a:ext uri="{FF2B5EF4-FFF2-40B4-BE49-F238E27FC236}">
                    <a16:creationId xmlns:a16="http://schemas.microsoft.com/office/drawing/2014/main" id="{7206675F-6083-4BE1-B8C0-B43097855C81}"/>
                  </a:ext>
                </a:extLst>
              </p:cNvPr>
              <p:cNvSpPr/>
              <p:nvPr/>
            </p:nvSpPr>
            <p:spPr>
              <a:xfrm>
                <a:off x="6324470" y="2399867"/>
                <a:ext cx="10789174" cy="914702"/>
              </a:xfrm>
              <a:prstGeom prst="roundRect">
                <a:avLst>
                  <a:gd name="adj" fmla="val 11907"/>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68000" rtlCol="0" anchor="ctr"/>
              <a:lstStyle/>
              <a:p>
                <a:r>
                  <a:rPr lang="en-IN" sz="2000" b="1" dirty="0">
                    <a:solidFill>
                      <a:prstClr val="black"/>
                    </a:solidFill>
                    <a:latin typeface="+mj-lt"/>
                    <a:ea typeface="Open Sans" panose="020B0606030504020204" pitchFamily="34" charset="0"/>
                    <a:cs typeface="Open Sans" panose="020B0606030504020204" pitchFamily="34" charset="0"/>
                  </a:rPr>
                  <a:t>  Step 04			</a:t>
                </a:r>
                <a:r>
                  <a:rPr lang="en-IN" sz="2000" dirty="0">
                    <a:solidFill>
                      <a:schemeClr val="tx1"/>
                    </a:solidFill>
                    <a:latin typeface="+mj-lt"/>
                    <a:ea typeface="Open Sans" panose="020B0606030504020204" pitchFamily="34" charset="0"/>
                    <a:cs typeface="Open Sans" panose="020B0606030504020204" pitchFamily="34" charset="0"/>
                  </a:rPr>
                  <a:t>Build ARIMA model</a:t>
                </a:r>
              </a:p>
              <a:p>
                <a:pPr lvl="0"/>
                <a:endParaRPr lang="en-IN" sz="2000" b="1" dirty="0">
                  <a:solidFill>
                    <a:prstClr val="black"/>
                  </a:solidFill>
                  <a:latin typeface="+mj-lt"/>
                  <a:ea typeface="Open Sans" panose="020B0606030504020204" pitchFamily="34" charset="0"/>
                  <a:cs typeface="Open Sans" panose="020B0606030504020204" pitchFamily="34" charset="0"/>
                </a:endParaRPr>
              </a:p>
            </p:txBody>
          </p:sp>
          <p:sp>
            <p:nvSpPr>
              <p:cNvPr id="18" name="Chevron 139">
                <a:extLst>
                  <a:ext uri="{FF2B5EF4-FFF2-40B4-BE49-F238E27FC236}">
                    <a16:creationId xmlns:a16="http://schemas.microsoft.com/office/drawing/2014/main" id="{605C949B-48F2-4649-B1B8-D8CDFFE8FCD4}"/>
                  </a:ext>
                </a:extLst>
              </p:cNvPr>
              <p:cNvSpPr/>
              <p:nvPr/>
            </p:nvSpPr>
            <p:spPr>
              <a:xfrm>
                <a:off x="7555398" y="2399866"/>
                <a:ext cx="600060" cy="914703"/>
              </a:xfrm>
              <a:prstGeom prst="chevron">
                <a:avLst>
                  <a:gd name="adj" fmla="val 58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endParaRPr lang="en-US" sz="2000">
                  <a:solidFill>
                    <a:schemeClr val="tx1"/>
                  </a:solidFill>
                  <a:latin typeface="+mj-lt"/>
                </a:endParaRPr>
              </a:p>
            </p:txBody>
          </p:sp>
        </p:grpSp>
        <p:grpSp>
          <p:nvGrpSpPr>
            <p:cNvPr id="14" name="Group 13">
              <a:extLst>
                <a:ext uri="{FF2B5EF4-FFF2-40B4-BE49-F238E27FC236}">
                  <a16:creationId xmlns:a16="http://schemas.microsoft.com/office/drawing/2014/main" id="{E551244D-82A1-4CC1-8574-4E930765C0B1}"/>
                </a:ext>
              </a:extLst>
            </p:cNvPr>
            <p:cNvGrpSpPr/>
            <p:nvPr/>
          </p:nvGrpSpPr>
          <p:grpSpPr>
            <a:xfrm>
              <a:off x="2764905" y="5894004"/>
              <a:ext cx="13266277" cy="914703"/>
              <a:chOff x="6324470" y="2399866"/>
              <a:chExt cx="10789174" cy="914703"/>
            </a:xfrm>
          </p:grpSpPr>
          <p:sp>
            <p:nvSpPr>
              <p:cNvPr id="15" name="Rounded Rectangle 149">
                <a:extLst>
                  <a:ext uri="{FF2B5EF4-FFF2-40B4-BE49-F238E27FC236}">
                    <a16:creationId xmlns:a16="http://schemas.microsoft.com/office/drawing/2014/main" id="{819D22D4-251A-49E2-8745-59944439819F}"/>
                  </a:ext>
                </a:extLst>
              </p:cNvPr>
              <p:cNvSpPr/>
              <p:nvPr/>
            </p:nvSpPr>
            <p:spPr>
              <a:xfrm>
                <a:off x="6324470" y="2399867"/>
                <a:ext cx="10789174" cy="914702"/>
              </a:xfrm>
              <a:prstGeom prst="roundRect">
                <a:avLst>
                  <a:gd name="adj" fmla="val 11917"/>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432000" rtlCol="0" anchor="ctr"/>
              <a:lstStyle/>
              <a:p>
                <a:r>
                  <a:rPr lang="en-IN" sz="2000" b="1" dirty="0">
                    <a:solidFill>
                      <a:prstClr val="black"/>
                    </a:solidFill>
                    <a:latin typeface="+mj-lt"/>
                    <a:ea typeface="Open Sans" panose="020B0606030504020204" pitchFamily="34" charset="0"/>
                    <a:cs typeface="Open Sans" panose="020B0606030504020204" pitchFamily="34" charset="0"/>
                  </a:rPr>
                  <a:t>  Step 05			</a:t>
                </a:r>
                <a:r>
                  <a:rPr lang="en-IN" sz="2000" dirty="0">
                    <a:solidFill>
                      <a:schemeClr val="tx1"/>
                    </a:solidFill>
                    <a:latin typeface="+mj-lt"/>
                    <a:ea typeface="Open Sans" panose="020B0606030504020204" pitchFamily="34" charset="0"/>
                    <a:cs typeface="Open Sans" panose="020B0606030504020204" pitchFamily="34" charset="0"/>
                  </a:rPr>
                  <a:t>Make predictions using final ARIMA model</a:t>
                </a:r>
              </a:p>
              <a:p>
                <a:pPr lvl="0"/>
                <a:endParaRPr lang="en-IN" sz="2000" b="1" dirty="0">
                  <a:solidFill>
                    <a:prstClr val="black"/>
                  </a:solidFill>
                  <a:latin typeface="+mj-lt"/>
                  <a:ea typeface="Open Sans" panose="020B0606030504020204" pitchFamily="34" charset="0"/>
                  <a:cs typeface="Open Sans" panose="020B0606030504020204" pitchFamily="34" charset="0"/>
                </a:endParaRPr>
              </a:p>
            </p:txBody>
          </p:sp>
          <p:sp>
            <p:nvSpPr>
              <p:cNvPr id="16" name="Chevron 150">
                <a:extLst>
                  <a:ext uri="{FF2B5EF4-FFF2-40B4-BE49-F238E27FC236}">
                    <a16:creationId xmlns:a16="http://schemas.microsoft.com/office/drawing/2014/main" id="{0445B798-D9C1-4017-94E1-91D2499BD872}"/>
                  </a:ext>
                </a:extLst>
              </p:cNvPr>
              <p:cNvSpPr/>
              <p:nvPr/>
            </p:nvSpPr>
            <p:spPr>
              <a:xfrm>
                <a:off x="7555398" y="2399866"/>
                <a:ext cx="600060" cy="914703"/>
              </a:xfrm>
              <a:prstGeom prst="chevron">
                <a:avLst>
                  <a:gd name="adj" fmla="val 5855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tIns="360000" rtlCol="0" anchor="ctr"/>
              <a:lstStyle/>
              <a:p>
                <a:pPr algn="ctr"/>
                <a:endParaRPr lang="en-US" sz="2000">
                  <a:solidFill>
                    <a:schemeClr val="tx1"/>
                  </a:solidFill>
                  <a:latin typeface="+mj-lt"/>
                </a:endParaRPr>
              </a:p>
            </p:txBody>
          </p:sp>
        </p:grpSp>
      </p:grpSp>
    </p:spTree>
    <p:extLst>
      <p:ext uri="{BB962C8B-B14F-4D97-AF65-F5344CB8AC3E}">
        <p14:creationId xmlns:p14="http://schemas.microsoft.com/office/powerpoint/2010/main" val="5303297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6"/>
          <p:cNvSpPr txBox="1">
            <a:spLocks noGrp="1"/>
          </p:cNvSpPr>
          <p:nvPr>
            <p:ph type="body" idx="1"/>
          </p:nvPr>
        </p:nvSpPr>
        <p:spPr>
          <a:xfrm>
            <a:off x="926745" y="1676697"/>
            <a:ext cx="12378945"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sz="3200" i="0" u="none" strike="noStrike" cap="none" dirty="0">
                <a:solidFill>
                  <a:schemeClr val="lt1"/>
                </a:solidFill>
                <a:latin typeface="Open Sans ExtraBold"/>
                <a:ea typeface="Open Sans ExtraBold"/>
                <a:cs typeface="Open Sans ExtraBold"/>
                <a:sym typeface="Open Sans ExtraBold"/>
              </a:rPr>
              <a:t>Assisted Practice  </a:t>
            </a:r>
            <a:endParaRPr dirty="0"/>
          </a:p>
        </p:txBody>
      </p:sp>
      <p:sp>
        <p:nvSpPr>
          <p:cNvPr id="1047" name="Google Shape;1047;p46"/>
          <p:cNvSpPr txBox="1">
            <a:spLocks noGrp="1"/>
          </p:cNvSpPr>
          <p:nvPr>
            <p:ph type="body" idx="2"/>
          </p:nvPr>
        </p:nvSpPr>
        <p:spPr>
          <a:xfrm>
            <a:off x="926744" y="2380588"/>
            <a:ext cx="13360755"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1" i="0" u="none" strike="noStrike" cap="none" dirty="0">
                <a:solidFill>
                  <a:srgbClr val="0F547B"/>
                </a:solidFill>
                <a:latin typeface="Open Sans SemiBold"/>
                <a:ea typeface="Open Sans SemiBold"/>
                <a:cs typeface="Open Sans SemiBold"/>
                <a:sym typeface="Open Sans SemiBold"/>
              </a:rPr>
              <a:t>Modeling</a:t>
            </a:r>
            <a:endParaRPr sz="2800" b="1" i="0" u="none" strike="noStrike" cap="none" dirty="0">
              <a:solidFill>
                <a:srgbClr val="0F547B"/>
              </a:solidFill>
              <a:latin typeface="Open Sans SemiBold"/>
              <a:ea typeface="Open Sans SemiBold"/>
              <a:cs typeface="Open Sans SemiBold"/>
              <a:sym typeface="Open Sans SemiBold"/>
            </a:endParaRPr>
          </a:p>
        </p:txBody>
      </p:sp>
      <p:sp>
        <p:nvSpPr>
          <p:cNvPr id="1048" name="Google Shape;1048;p46"/>
          <p:cNvSpPr txBox="1"/>
          <p:nvPr/>
        </p:nvSpPr>
        <p:spPr>
          <a:xfrm>
            <a:off x="12771118" y="2441493"/>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15 mins.</a:t>
            </a:r>
            <a:endParaRPr dirty="0"/>
          </a:p>
        </p:txBody>
      </p:sp>
      <p:sp>
        <p:nvSpPr>
          <p:cNvPr id="1049" name="Google Shape;1049;p46"/>
          <p:cNvSpPr txBox="1"/>
          <p:nvPr/>
        </p:nvSpPr>
        <p:spPr>
          <a:xfrm>
            <a:off x="895170" y="4572000"/>
            <a:ext cx="14465660" cy="2575463"/>
          </a:xfrm>
          <a:prstGeom prst="rect">
            <a:avLst/>
          </a:prstGeom>
          <a:noFill/>
          <a:ln>
            <a:noFill/>
          </a:ln>
        </p:spPr>
        <p:txBody>
          <a:bodyPr spcFirstLastPara="1" wrap="square" lIns="91425" tIns="45700" rIns="91425" bIns="45700" anchor="ctr" anchorCtr="0">
            <a:noAutofit/>
          </a:bodyPr>
          <a:lstStyle/>
          <a:p>
            <a:pPr lvl="0">
              <a:lnSpc>
                <a:spcPct val="90000"/>
              </a:lnSpc>
            </a:pPr>
            <a:r>
              <a:rPr lang="en-US" sz="2000" b="1" dirty="0">
                <a:solidFill>
                  <a:schemeClr val="dk1"/>
                </a:solidFill>
                <a:latin typeface="+mj-lt"/>
                <a:ea typeface="Open Sans"/>
                <a:cs typeface="Open Sans"/>
                <a:sym typeface="Open Sans"/>
              </a:rPr>
              <a:t>Problem Statement: </a:t>
            </a:r>
            <a:r>
              <a:rPr lang="en-IN" sz="2000" dirty="0">
                <a:solidFill>
                  <a:schemeClr val="dk1"/>
                </a:solidFill>
                <a:latin typeface="+mj-lt"/>
                <a:ea typeface="Open Sans"/>
                <a:cs typeface="Open Sans"/>
                <a:sym typeface="Open Sans"/>
              </a:rPr>
              <a:t>The Air Passenger dataset provides monthly total of US airline passengers, from 1949 to 1960. This dataset is of a time series class</a:t>
            </a:r>
          </a:p>
          <a:p>
            <a:pPr lvl="0">
              <a:lnSpc>
                <a:spcPct val="90000"/>
              </a:lnSpc>
            </a:pPr>
            <a:endParaRPr lang="en-IN" sz="2000" dirty="0">
              <a:solidFill>
                <a:schemeClr val="dk1"/>
              </a:solidFill>
              <a:latin typeface="+mj-lt"/>
              <a:ea typeface="Open Sans"/>
              <a:cs typeface="Open Sans"/>
              <a:sym typeface="Open Sans"/>
            </a:endParaRPr>
          </a:p>
          <a:p>
            <a:pPr lvl="0">
              <a:lnSpc>
                <a:spcPct val="90000"/>
              </a:lnSpc>
            </a:pPr>
            <a:r>
              <a:rPr lang="en-IN" sz="2000" b="1" dirty="0">
                <a:solidFill>
                  <a:schemeClr val="dk1"/>
                </a:solidFill>
                <a:latin typeface="+mj-lt"/>
                <a:ea typeface="Open Sans"/>
                <a:cs typeface="Open Sans"/>
                <a:sym typeface="Open Sans"/>
              </a:rPr>
              <a:t>Objective:</a:t>
            </a:r>
          </a:p>
          <a:p>
            <a:pPr lvl="0">
              <a:lnSpc>
                <a:spcPct val="90000"/>
              </a:lnSpc>
            </a:pPr>
            <a:endParaRPr lang="en-IN" sz="2000" b="1" dirty="0">
              <a:solidFill>
                <a:schemeClr val="dk1"/>
              </a:solidFill>
              <a:latin typeface="+mj-lt"/>
              <a:ea typeface="Open Sans"/>
              <a:cs typeface="Open Sans"/>
              <a:sym typeface="Open Sans"/>
            </a:endParaRPr>
          </a:p>
          <a:p>
            <a:pPr marL="342900" lvl="0" indent="-342900">
              <a:lnSpc>
                <a:spcPct val="90000"/>
              </a:lnSpc>
              <a:buFont typeface="Arial" panose="020B0604020202020204" pitchFamily="34" charset="0"/>
              <a:buChar char="•"/>
            </a:pPr>
            <a:r>
              <a:rPr lang="en-IN" sz="2000" dirty="0">
                <a:solidFill>
                  <a:schemeClr val="dk1"/>
                </a:solidFill>
                <a:latin typeface="+mj-lt"/>
                <a:ea typeface="Open Sans"/>
                <a:cs typeface="Open Sans"/>
                <a:sym typeface="Open Sans"/>
              </a:rPr>
              <a:t>Perform ARIMA </a:t>
            </a:r>
            <a:r>
              <a:rPr lang="en-IN" sz="2000" dirty="0" err="1">
                <a:solidFill>
                  <a:schemeClr val="dk1"/>
                </a:solidFill>
                <a:latin typeface="+mj-lt"/>
                <a:ea typeface="Open Sans"/>
                <a:cs typeface="Open Sans"/>
                <a:sym typeface="Open Sans"/>
              </a:rPr>
              <a:t>modeling</a:t>
            </a:r>
            <a:r>
              <a:rPr lang="en-IN" sz="2000" dirty="0">
                <a:solidFill>
                  <a:schemeClr val="dk1"/>
                </a:solidFill>
                <a:latin typeface="+mj-lt"/>
                <a:ea typeface="Open Sans"/>
                <a:cs typeface="Open Sans"/>
                <a:sym typeface="Open Sans"/>
              </a:rPr>
              <a:t> in Python after obtaining ACF and PACF plots</a:t>
            </a:r>
          </a:p>
          <a:p>
            <a:pPr lvl="0">
              <a:lnSpc>
                <a:spcPct val="90000"/>
              </a:lnSpc>
            </a:pPr>
            <a:endParaRPr sz="2000" b="1" dirty="0">
              <a:solidFill>
                <a:schemeClr val="dk1"/>
              </a:solidFill>
              <a:latin typeface="+mj-lt"/>
              <a:ea typeface="Open Sans"/>
              <a:cs typeface="Open Sans"/>
              <a:sym typeface="Open Sans"/>
            </a:endParaRPr>
          </a:p>
          <a:p>
            <a:pPr marL="0" marR="0" lvl="0" indent="0" algn="l" rtl="0">
              <a:lnSpc>
                <a:spcPct val="90000"/>
              </a:lnSpc>
              <a:spcBef>
                <a:spcPts val="0"/>
              </a:spcBef>
              <a:spcAft>
                <a:spcPts val="0"/>
              </a:spcAft>
              <a:buNone/>
            </a:pPr>
            <a:r>
              <a:rPr lang="en-US" sz="2000" b="1" dirty="0">
                <a:solidFill>
                  <a:schemeClr val="dk1"/>
                </a:solidFill>
                <a:latin typeface="+mj-lt"/>
                <a:ea typeface="Open Sans"/>
                <a:cs typeface="Open Sans"/>
                <a:sym typeface="Open Sans"/>
              </a:rPr>
              <a:t>Access: </a:t>
            </a:r>
            <a:r>
              <a:rPr lang="en-US" sz="2000" dirty="0">
                <a:solidFill>
                  <a:schemeClr val="dk1"/>
                </a:solidFill>
                <a:latin typeface="+mj-lt"/>
                <a:ea typeface="Open Sans"/>
                <a:cs typeface="Open Sans"/>
                <a:sym typeface="Open Sans"/>
              </a:rPr>
              <a:t>Click on the </a:t>
            </a:r>
            <a:r>
              <a:rPr lang="en-US" sz="2000" b="1" dirty="0">
                <a:solidFill>
                  <a:schemeClr val="dk1"/>
                </a:solidFill>
                <a:latin typeface="+mj-lt"/>
                <a:ea typeface="Open Sans"/>
                <a:cs typeface="Open Sans"/>
                <a:sym typeface="Open Sans"/>
              </a:rPr>
              <a:t>Labs</a:t>
            </a:r>
            <a:r>
              <a:rPr lang="en-US" sz="2000" dirty="0">
                <a:solidFill>
                  <a:schemeClr val="dk1"/>
                </a:solidFill>
                <a:latin typeface="+mj-lt"/>
                <a:ea typeface="Open Sans"/>
                <a:cs typeface="Open Sans"/>
                <a:sym typeface="Open Sans"/>
              </a:rPr>
              <a:t> tab on the left side panel of the LMS. Copy or note the username and password that are generated. Click on the </a:t>
            </a:r>
            <a:r>
              <a:rPr lang="en-US" sz="2000" b="1" dirty="0">
                <a:solidFill>
                  <a:schemeClr val="dk1"/>
                </a:solidFill>
                <a:latin typeface="+mj-lt"/>
                <a:ea typeface="Open Sans"/>
                <a:cs typeface="Open Sans"/>
                <a:sym typeface="Open Sans"/>
              </a:rPr>
              <a:t>Launch Lab</a:t>
            </a:r>
            <a:r>
              <a:rPr lang="en-US" sz="2000" dirty="0">
                <a:solidFill>
                  <a:schemeClr val="dk1"/>
                </a:solidFill>
                <a:latin typeface="+mj-lt"/>
                <a:ea typeface="Open Sans"/>
                <a:cs typeface="Open Sans"/>
                <a:sym typeface="Open Sans"/>
              </a:rPr>
              <a:t> button. On the page that appears, enter the username and password in the respective fields, and click </a:t>
            </a:r>
            <a:r>
              <a:rPr lang="en-US" sz="2000" b="1" dirty="0">
                <a:solidFill>
                  <a:schemeClr val="dk1"/>
                </a:solidFill>
                <a:latin typeface="+mj-lt"/>
                <a:ea typeface="Open Sans"/>
                <a:cs typeface="Open Sans"/>
                <a:sym typeface="Open Sans"/>
              </a:rPr>
              <a:t>Login</a:t>
            </a:r>
            <a:r>
              <a:rPr lang="en-US" sz="2000" dirty="0">
                <a:solidFill>
                  <a:schemeClr val="dk1"/>
                </a:solidFill>
                <a:latin typeface="+mj-lt"/>
                <a:ea typeface="Open Sans"/>
                <a:cs typeface="Open Sans"/>
                <a:sym typeface="Open Sans"/>
              </a:rPr>
              <a:t>.</a:t>
            </a:r>
            <a:endParaRPr sz="2000" dirty="0">
              <a:latin typeface="+mj-lt"/>
            </a:endParaRPr>
          </a:p>
          <a:p>
            <a:pPr marL="0" marR="0" lvl="0" indent="0" algn="l" rtl="0">
              <a:lnSpc>
                <a:spcPct val="90000"/>
              </a:lnSpc>
              <a:spcBef>
                <a:spcPts val="0"/>
              </a:spcBef>
              <a:spcAft>
                <a:spcPts val="0"/>
              </a:spcAft>
              <a:buClr>
                <a:schemeClr val="dk1"/>
              </a:buClr>
              <a:buSzPts val="700"/>
              <a:buFont typeface="Arial"/>
              <a:buNone/>
            </a:pPr>
            <a:endParaRPr sz="2000" dirty="0">
              <a:solidFill>
                <a:schemeClr val="dk1"/>
              </a:solidFill>
              <a:latin typeface="+mj-lt"/>
              <a:ea typeface="Calibri"/>
              <a:cs typeface="Calibri"/>
              <a:sym typeface="Calibri"/>
            </a:endParaRPr>
          </a:p>
        </p:txBody>
      </p:sp>
    </p:spTree>
    <p:extLst>
      <p:ext uri="{BB962C8B-B14F-4D97-AF65-F5344CB8AC3E}">
        <p14:creationId xmlns:p14="http://schemas.microsoft.com/office/powerpoint/2010/main" val="34526144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6"/>
          <p:cNvSpPr txBox="1">
            <a:spLocks noGrp="1"/>
          </p:cNvSpPr>
          <p:nvPr>
            <p:ph type="body" idx="1"/>
          </p:nvPr>
        </p:nvSpPr>
        <p:spPr>
          <a:xfrm>
            <a:off x="926745" y="1676697"/>
            <a:ext cx="12378945"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sz="3200" i="0" u="none" strike="noStrike" cap="none" dirty="0">
                <a:solidFill>
                  <a:schemeClr val="lt1"/>
                </a:solidFill>
                <a:latin typeface="Open Sans ExtraBold"/>
                <a:ea typeface="Open Sans ExtraBold"/>
                <a:cs typeface="Open Sans ExtraBold"/>
                <a:sym typeface="Open Sans ExtraBold"/>
              </a:rPr>
              <a:t>Unassisted Practice  </a:t>
            </a:r>
            <a:endParaRPr dirty="0"/>
          </a:p>
        </p:txBody>
      </p:sp>
      <p:sp>
        <p:nvSpPr>
          <p:cNvPr id="1047" name="Google Shape;1047;p46"/>
          <p:cNvSpPr txBox="1">
            <a:spLocks noGrp="1"/>
          </p:cNvSpPr>
          <p:nvPr>
            <p:ph type="body" idx="2"/>
          </p:nvPr>
        </p:nvSpPr>
        <p:spPr>
          <a:xfrm>
            <a:off x="926744" y="2380588"/>
            <a:ext cx="13360755"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1" i="0" u="none" strike="noStrike" cap="none" dirty="0">
                <a:solidFill>
                  <a:srgbClr val="0F547B"/>
                </a:solidFill>
                <a:latin typeface="Open Sans SemiBold"/>
                <a:ea typeface="Open Sans SemiBold"/>
                <a:cs typeface="Open Sans SemiBold"/>
                <a:sym typeface="Open Sans SemiBold"/>
              </a:rPr>
              <a:t>Modeling</a:t>
            </a:r>
            <a:endParaRPr sz="2800" b="1" i="0" u="none" strike="noStrike" cap="none" dirty="0">
              <a:solidFill>
                <a:srgbClr val="0F547B"/>
              </a:solidFill>
              <a:latin typeface="Open Sans SemiBold"/>
              <a:ea typeface="Open Sans SemiBold"/>
              <a:cs typeface="Open Sans SemiBold"/>
              <a:sym typeface="Open Sans SemiBold"/>
            </a:endParaRPr>
          </a:p>
        </p:txBody>
      </p:sp>
      <p:sp>
        <p:nvSpPr>
          <p:cNvPr id="1048" name="Google Shape;1048;p46"/>
          <p:cNvSpPr txBox="1"/>
          <p:nvPr/>
        </p:nvSpPr>
        <p:spPr>
          <a:xfrm>
            <a:off x="12771118" y="2441493"/>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15 mins.</a:t>
            </a:r>
            <a:endParaRPr dirty="0"/>
          </a:p>
        </p:txBody>
      </p:sp>
      <p:sp>
        <p:nvSpPr>
          <p:cNvPr id="1049" name="Google Shape;1049;p46"/>
          <p:cNvSpPr txBox="1"/>
          <p:nvPr/>
        </p:nvSpPr>
        <p:spPr>
          <a:xfrm>
            <a:off x="926744" y="4572000"/>
            <a:ext cx="13768974" cy="2575463"/>
          </a:xfrm>
          <a:prstGeom prst="rect">
            <a:avLst/>
          </a:prstGeom>
          <a:noFill/>
          <a:ln>
            <a:noFill/>
          </a:ln>
        </p:spPr>
        <p:txBody>
          <a:bodyPr spcFirstLastPara="1" wrap="square" lIns="91425" tIns="45700" rIns="91425" bIns="45700" anchor="ctr" anchorCtr="0">
            <a:noAutofit/>
          </a:bodyPr>
          <a:lstStyle/>
          <a:p>
            <a:pPr lvl="0">
              <a:lnSpc>
                <a:spcPct val="90000"/>
              </a:lnSpc>
            </a:pPr>
            <a:r>
              <a:rPr lang="en-US" sz="2000" b="1" dirty="0">
                <a:solidFill>
                  <a:schemeClr val="dk1"/>
                </a:solidFill>
                <a:latin typeface="+mj-lt"/>
                <a:ea typeface="Open Sans"/>
                <a:cs typeface="Open Sans"/>
                <a:sym typeface="Open Sans"/>
              </a:rPr>
              <a:t>Problem Statement:  </a:t>
            </a:r>
            <a:r>
              <a:rPr lang="en-IN" sz="2000" dirty="0">
                <a:solidFill>
                  <a:schemeClr val="dk1"/>
                </a:solidFill>
                <a:latin typeface="+mj-lt"/>
                <a:ea typeface="Open Sans"/>
                <a:cs typeface="Open Sans"/>
                <a:sym typeface="Open Sans"/>
              </a:rPr>
              <a:t>: The Beer production dataset provides a time series data for monthly beer production in Australia, for the period Jan 1956 – Aug 1995</a:t>
            </a:r>
          </a:p>
          <a:p>
            <a:pPr lvl="0">
              <a:lnSpc>
                <a:spcPct val="90000"/>
              </a:lnSpc>
            </a:pPr>
            <a:endParaRPr lang="en-IN" sz="2000" dirty="0">
              <a:solidFill>
                <a:schemeClr val="dk1"/>
              </a:solidFill>
              <a:latin typeface="+mj-lt"/>
              <a:ea typeface="Open Sans"/>
              <a:cs typeface="Open Sans"/>
              <a:sym typeface="Open Sans"/>
            </a:endParaRPr>
          </a:p>
          <a:p>
            <a:pPr lvl="0">
              <a:lnSpc>
                <a:spcPct val="90000"/>
              </a:lnSpc>
            </a:pPr>
            <a:r>
              <a:rPr lang="en-IN" sz="2000" b="1" dirty="0">
                <a:solidFill>
                  <a:schemeClr val="dk1"/>
                </a:solidFill>
                <a:latin typeface="+mj-lt"/>
                <a:ea typeface="Open Sans"/>
                <a:cs typeface="Open Sans"/>
                <a:sym typeface="Open Sans"/>
              </a:rPr>
              <a:t>Objective:</a:t>
            </a:r>
          </a:p>
          <a:p>
            <a:pPr lvl="0">
              <a:lnSpc>
                <a:spcPct val="90000"/>
              </a:lnSpc>
            </a:pPr>
            <a:endParaRPr lang="en-IN" sz="2000" b="1" dirty="0">
              <a:solidFill>
                <a:schemeClr val="dk1"/>
              </a:solidFill>
              <a:latin typeface="+mj-lt"/>
              <a:ea typeface="Open Sans"/>
              <a:cs typeface="Open Sans"/>
              <a:sym typeface="Open Sans"/>
            </a:endParaRPr>
          </a:p>
          <a:p>
            <a:pPr marL="342900" lvl="0" indent="-342900">
              <a:buFont typeface="Arial" panose="020B0604020202020204" pitchFamily="34" charset="0"/>
              <a:buChar char="•"/>
            </a:pPr>
            <a:r>
              <a:rPr lang="en-IN" sz="2000" dirty="0">
                <a:solidFill>
                  <a:schemeClr val="dk1"/>
                </a:solidFill>
                <a:latin typeface="+mj-lt"/>
                <a:ea typeface="Open Sans"/>
                <a:cs typeface="Open Sans"/>
                <a:sym typeface="Open Sans"/>
              </a:rPr>
              <a:t>Perform ARIMA </a:t>
            </a:r>
            <a:r>
              <a:rPr lang="en-IN" sz="2000" dirty="0" err="1">
                <a:solidFill>
                  <a:schemeClr val="dk1"/>
                </a:solidFill>
                <a:latin typeface="+mj-lt"/>
                <a:ea typeface="Open Sans"/>
                <a:cs typeface="Open Sans"/>
                <a:sym typeface="Open Sans"/>
              </a:rPr>
              <a:t>modeling</a:t>
            </a:r>
            <a:r>
              <a:rPr lang="en-IN" sz="2000" dirty="0">
                <a:solidFill>
                  <a:schemeClr val="dk1"/>
                </a:solidFill>
                <a:latin typeface="+mj-lt"/>
                <a:ea typeface="Open Sans"/>
                <a:cs typeface="Open Sans"/>
                <a:sym typeface="Open Sans"/>
              </a:rPr>
              <a:t> in Python after obtaining ACF and PACF plots</a:t>
            </a:r>
          </a:p>
          <a:p>
            <a:pPr lvl="0">
              <a:lnSpc>
                <a:spcPct val="90000"/>
              </a:lnSpc>
            </a:pPr>
            <a:endParaRPr sz="2000" b="1" dirty="0">
              <a:solidFill>
                <a:schemeClr val="dk1"/>
              </a:solidFill>
              <a:latin typeface="+mj-lt"/>
              <a:ea typeface="Open Sans"/>
              <a:cs typeface="Open Sans"/>
              <a:sym typeface="Open Sans"/>
            </a:endParaRPr>
          </a:p>
          <a:p>
            <a:pPr marL="0" marR="0" lvl="0" indent="0" algn="l" rtl="0">
              <a:lnSpc>
                <a:spcPct val="90000"/>
              </a:lnSpc>
              <a:spcBef>
                <a:spcPts val="0"/>
              </a:spcBef>
              <a:spcAft>
                <a:spcPts val="0"/>
              </a:spcAft>
              <a:buNone/>
            </a:pPr>
            <a:r>
              <a:rPr lang="en-US" sz="2000" b="1" dirty="0">
                <a:solidFill>
                  <a:schemeClr val="dk1"/>
                </a:solidFill>
                <a:latin typeface="+mj-lt"/>
                <a:ea typeface="Open Sans"/>
                <a:cs typeface="Open Sans"/>
                <a:sym typeface="Open Sans"/>
              </a:rPr>
              <a:t>Access: </a:t>
            </a:r>
            <a:r>
              <a:rPr lang="en-US" sz="2000" dirty="0">
                <a:solidFill>
                  <a:schemeClr val="dk1"/>
                </a:solidFill>
                <a:latin typeface="+mj-lt"/>
                <a:ea typeface="Open Sans"/>
                <a:cs typeface="Open Sans"/>
                <a:sym typeface="Open Sans"/>
              </a:rPr>
              <a:t>Click on the Labs tab on the left side panel of the LMS. Copy or note the username and password that are generated. Click on the Launch</a:t>
            </a:r>
            <a:r>
              <a:rPr lang="en-US" sz="2000" b="1" dirty="0">
                <a:solidFill>
                  <a:schemeClr val="dk1"/>
                </a:solidFill>
                <a:latin typeface="+mj-lt"/>
                <a:ea typeface="Open Sans"/>
                <a:cs typeface="Open Sans"/>
                <a:sym typeface="Open Sans"/>
              </a:rPr>
              <a:t> </a:t>
            </a:r>
            <a:r>
              <a:rPr lang="en-US" sz="2000" dirty="0">
                <a:solidFill>
                  <a:schemeClr val="dk1"/>
                </a:solidFill>
                <a:latin typeface="+mj-lt"/>
                <a:ea typeface="Open Sans"/>
                <a:cs typeface="Open Sans"/>
                <a:sym typeface="Open Sans"/>
              </a:rPr>
              <a:t>Lab button. On the page that appears, enter the username and password in the respective fields, and click Login.</a:t>
            </a:r>
            <a:endParaRPr sz="2000" dirty="0">
              <a:latin typeface="+mj-lt"/>
            </a:endParaRPr>
          </a:p>
          <a:p>
            <a:pPr marL="0" marR="0" lvl="0" indent="0" algn="l" rtl="0">
              <a:lnSpc>
                <a:spcPct val="90000"/>
              </a:lnSpc>
              <a:spcBef>
                <a:spcPts val="0"/>
              </a:spcBef>
              <a:spcAft>
                <a:spcPts val="0"/>
              </a:spcAft>
              <a:buClr>
                <a:schemeClr val="dk1"/>
              </a:buClr>
              <a:buSzPts val="700"/>
              <a:buFont typeface="Arial"/>
              <a:buNone/>
            </a:pPr>
            <a:endParaRPr sz="2000" dirty="0">
              <a:solidFill>
                <a:schemeClr val="dk1"/>
              </a:solidFill>
              <a:latin typeface="+mj-lt"/>
              <a:ea typeface="Calibri"/>
              <a:cs typeface="Calibri"/>
              <a:sym typeface="Calibri"/>
            </a:endParaRPr>
          </a:p>
        </p:txBody>
      </p:sp>
    </p:spTree>
    <p:extLst>
      <p:ext uri="{BB962C8B-B14F-4D97-AF65-F5344CB8AC3E}">
        <p14:creationId xmlns:p14="http://schemas.microsoft.com/office/powerpoint/2010/main" val="38962196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ACF and PACF</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6705543" y="829986"/>
            <a:ext cx="2942085" cy="253919"/>
          </a:xfrm>
          <a:prstGeom prst="rect">
            <a:avLst/>
          </a:prstGeom>
          <a:noFill/>
          <a:ln>
            <a:noFill/>
          </a:ln>
        </p:spPr>
      </p:pic>
      <p:grpSp>
        <p:nvGrpSpPr>
          <p:cNvPr id="6" name="Group 5">
            <a:extLst>
              <a:ext uri="{FF2B5EF4-FFF2-40B4-BE49-F238E27FC236}">
                <a16:creationId xmlns:a16="http://schemas.microsoft.com/office/drawing/2014/main" id="{20D476D9-5C64-420E-9C96-F5E2C1BE98D5}"/>
              </a:ext>
            </a:extLst>
          </p:cNvPr>
          <p:cNvGrpSpPr/>
          <p:nvPr/>
        </p:nvGrpSpPr>
        <p:grpSpPr>
          <a:xfrm>
            <a:off x="1259537" y="1495031"/>
            <a:ext cx="13736926" cy="6421398"/>
            <a:chOff x="1259537" y="1495031"/>
            <a:chExt cx="13736926" cy="6421398"/>
          </a:xfrm>
        </p:grpSpPr>
        <p:grpSp>
          <p:nvGrpSpPr>
            <p:cNvPr id="2" name="Group 1">
              <a:extLst>
                <a:ext uri="{FF2B5EF4-FFF2-40B4-BE49-F238E27FC236}">
                  <a16:creationId xmlns:a16="http://schemas.microsoft.com/office/drawing/2014/main" id="{3FAB9B31-69F5-40CF-B26F-0C9CBFC08C7C}"/>
                </a:ext>
              </a:extLst>
            </p:cNvPr>
            <p:cNvGrpSpPr/>
            <p:nvPr/>
          </p:nvGrpSpPr>
          <p:grpSpPr>
            <a:xfrm>
              <a:off x="1259537" y="1495031"/>
              <a:ext cx="13736926" cy="6421398"/>
              <a:chOff x="1452474" y="1896980"/>
              <a:chExt cx="12134797" cy="3547576"/>
            </a:xfrm>
          </p:grpSpPr>
          <p:grpSp>
            <p:nvGrpSpPr>
              <p:cNvPr id="17" name="Group 16">
                <a:extLst>
                  <a:ext uri="{FF2B5EF4-FFF2-40B4-BE49-F238E27FC236}">
                    <a16:creationId xmlns:a16="http://schemas.microsoft.com/office/drawing/2014/main" id="{DB40B3A3-ED39-4DBC-9A3B-ADBF52B83D08}"/>
                  </a:ext>
                </a:extLst>
              </p:cNvPr>
              <p:cNvGrpSpPr/>
              <p:nvPr/>
            </p:nvGrpSpPr>
            <p:grpSpPr>
              <a:xfrm>
                <a:off x="6740020" y="1896980"/>
                <a:ext cx="1445991" cy="619012"/>
                <a:chOff x="7530785" y="3988138"/>
                <a:chExt cx="1107349" cy="492390"/>
              </a:xfrm>
            </p:grpSpPr>
            <p:sp>
              <p:nvSpPr>
                <p:cNvPr id="23" name="Rounded Rectangle 124">
                  <a:extLst>
                    <a:ext uri="{FF2B5EF4-FFF2-40B4-BE49-F238E27FC236}">
                      <a16:creationId xmlns:a16="http://schemas.microsoft.com/office/drawing/2014/main" id="{FF594F76-4381-4659-A4B7-C5CA170AC554}"/>
                    </a:ext>
                  </a:extLst>
                </p:cNvPr>
                <p:cNvSpPr/>
                <p:nvPr/>
              </p:nvSpPr>
              <p:spPr>
                <a:xfrm>
                  <a:off x="7530785" y="3988138"/>
                  <a:ext cx="1107349" cy="49239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25">
                  <a:extLst>
                    <a:ext uri="{FF2B5EF4-FFF2-40B4-BE49-F238E27FC236}">
                      <a16:creationId xmlns:a16="http://schemas.microsoft.com/office/drawing/2014/main" id="{CC1EF2AE-9919-42C0-A618-2898B0FD11F8}"/>
                    </a:ext>
                  </a:extLst>
                </p:cNvPr>
                <p:cNvSpPr/>
                <p:nvPr/>
              </p:nvSpPr>
              <p:spPr>
                <a:xfrm>
                  <a:off x="7612331" y="4045616"/>
                  <a:ext cx="956146" cy="385790"/>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32" name="Group 31">
                <a:extLst>
                  <a:ext uri="{FF2B5EF4-FFF2-40B4-BE49-F238E27FC236}">
                    <a16:creationId xmlns:a16="http://schemas.microsoft.com/office/drawing/2014/main" id="{B5B99677-6732-423E-9538-4F59AB064925}"/>
                  </a:ext>
                </a:extLst>
              </p:cNvPr>
              <p:cNvGrpSpPr/>
              <p:nvPr/>
            </p:nvGrpSpPr>
            <p:grpSpPr>
              <a:xfrm>
                <a:off x="1452474" y="2529001"/>
                <a:ext cx="12134797" cy="2915555"/>
                <a:chOff x="3533642" y="4914900"/>
                <a:chExt cx="9576000" cy="3766538"/>
              </a:xfrm>
            </p:grpSpPr>
            <p:sp>
              <p:nvSpPr>
                <p:cNvPr id="33" name="Rectangle 32">
                  <a:extLst>
                    <a:ext uri="{FF2B5EF4-FFF2-40B4-BE49-F238E27FC236}">
                      <a16:creationId xmlns:a16="http://schemas.microsoft.com/office/drawing/2014/main" id="{8FCFE6D0-4A53-44AB-9F70-A20DA38ACB7A}"/>
                    </a:ext>
                  </a:extLst>
                </p:cNvPr>
                <p:cNvSpPr/>
                <p:nvPr/>
              </p:nvSpPr>
              <p:spPr>
                <a:xfrm rot="16200000">
                  <a:off x="6737642" y="2309438"/>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cxnSp>
              <p:nvCxnSpPr>
                <p:cNvPr id="34" name="Straight Connector 33">
                  <a:extLst>
                    <a:ext uri="{FF2B5EF4-FFF2-40B4-BE49-F238E27FC236}">
                      <a16:creationId xmlns:a16="http://schemas.microsoft.com/office/drawing/2014/main" id="{2A712A72-7E39-4C71-BF61-721C5217E887}"/>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35" name="Rectangle 34">
                  <a:extLst>
                    <a:ext uri="{FF2B5EF4-FFF2-40B4-BE49-F238E27FC236}">
                      <a16:creationId xmlns:a16="http://schemas.microsoft.com/office/drawing/2014/main" id="{DBCDF696-2923-4561-844A-493868745117}"/>
                    </a:ext>
                  </a:extLst>
                </p:cNvPr>
                <p:cNvSpPr/>
                <p:nvPr/>
              </p:nvSpPr>
              <p:spPr>
                <a:xfrm>
                  <a:off x="3617844" y="5615714"/>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plt.plot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np.arange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(0,11),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acf</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ts_log_mv_diff</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nlags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10))</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plt.axhline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(y=0,linestyle='--',color='gray')</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plt.axhline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(y=-7.96/</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np.sqrt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len</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ts_log_mv_diff</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linestyle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='--',color='gray')</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plt.axhline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(y=7.96/</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np.sqrt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len</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ts_log_mv_diff</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linestyle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='--',color='gray')</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plt.title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('Autocorrelation Function')</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plt.show</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endParaRPr lang="en-IN"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plt.plot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np.arange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(0,11),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pacf</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ts_log_mv_diff</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nlags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10))</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plt.axhline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(y=0,linestyle='--',color='gray')</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plt.axhline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(y=-7.96/</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np.sqrt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len</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ts_log_mv_diff</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linestyle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='--',color='gray')</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plt.axhline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(y=7.96/</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np.sqrt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len</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ts_log_mv_diff</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linestyle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='--',color='gray')</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plt.title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('Partial Autocorrelation Function')</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plt.show</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p:txBody>
            </p:sp>
          </p:grpSp>
        </p:grpSp>
        <p:sp>
          <p:nvSpPr>
            <p:cNvPr id="25" name="Isosceles Triangle 24">
              <a:extLst>
                <a:ext uri="{FF2B5EF4-FFF2-40B4-BE49-F238E27FC236}">
                  <a16:creationId xmlns:a16="http://schemas.microsoft.com/office/drawing/2014/main" id="{221A0A0C-8189-4096-9B17-6619EE5EEA46}"/>
                </a:ext>
              </a:extLst>
            </p:cNvPr>
            <p:cNvSpPr/>
            <p:nvPr/>
          </p:nvSpPr>
          <p:spPr>
            <a:xfrm>
              <a:off x="7810694" y="3252361"/>
              <a:ext cx="634607" cy="25890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1806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2"/>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dirty="0"/>
              <a:t>Time Series Modeling</a:t>
            </a:r>
            <a:endParaRPr dirty="0"/>
          </a:p>
        </p:txBody>
      </p:sp>
      <p:sp>
        <p:nvSpPr>
          <p:cNvPr id="426" name="Google Shape;426;p22"/>
          <p:cNvSpPr txBox="1">
            <a:spLocks noGrp="1"/>
          </p:cNvSpPr>
          <p:nvPr>
            <p:ph type="body" idx="2"/>
          </p:nvPr>
        </p:nvSpPr>
        <p:spPr>
          <a:xfrm>
            <a:off x="926743" y="2380588"/>
            <a:ext cx="1237895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2800"/>
              <a:buFont typeface="Arial"/>
              <a:buNone/>
            </a:pPr>
            <a:r>
              <a:rPr lang="en-IN" dirty="0"/>
              <a:t>Topic 1: Overview</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Output</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7421708" y="829986"/>
            <a:ext cx="1509755" cy="253919"/>
          </a:xfrm>
          <a:prstGeom prst="rect">
            <a:avLst/>
          </a:prstGeom>
          <a:noFill/>
          <a:ln>
            <a:noFill/>
          </a:ln>
        </p:spPr>
      </p:pic>
      <p:pic>
        <p:nvPicPr>
          <p:cNvPr id="5" name="Picture 4">
            <a:extLst>
              <a:ext uri="{FF2B5EF4-FFF2-40B4-BE49-F238E27FC236}">
                <a16:creationId xmlns:a16="http://schemas.microsoft.com/office/drawing/2014/main" id="{0246614A-0C4B-42AC-9E07-1779828A4473}"/>
              </a:ext>
            </a:extLst>
          </p:cNvPr>
          <p:cNvPicPr>
            <a:picLocks noChangeAspect="1"/>
          </p:cNvPicPr>
          <p:nvPr/>
        </p:nvPicPr>
        <p:blipFill>
          <a:blip r:embed="rId4"/>
          <a:stretch>
            <a:fillRect/>
          </a:stretch>
        </p:blipFill>
        <p:spPr>
          <a:xfrm>
            <a:off x="8528049" y="1527255"/>
            <a:ext cx="6710190" cy="4295776"/>
          </a:xfrm>
          <a:prstGeom prst="rect">
            <a:avLst/>
          </a:prstGeom>
        </p:spPr>
      </p:pic>
      <p:pic>
        <p:nvPicPr>
          <p:cNvPr id="6" name="Picture 5">
            <a:extLst>
              <a:ext uri="{FF2B5EF4-FFF2-40B4-BE49-F238E27FC236}">
                <a16:creationId xmlns:a16="http://schemas.microsoft.com/office/drawing/2014/main" id="{8ED3A61B-7451-4939-8BDA-FA0E40C749E8}"/>
              </a:ext>
            </a:extLst>
          </p:cNvPr>
          <p:cNvPicPr>
            <a:picLocks noChangeAspect="1"/>
          </p:cNvPicPr>
          <p:nvPr/>
        </p:nvPicPr>
        <p:blipFill>
          <a:blip r:embed="rId5"/>
          <a:stretch>
            <a:fillRect/>
          </a:stretch>
        </p:blipFill>
        <p:spPr>
          <a:xfrm>
            <a:off x="692973" y="1495031"/>
            <a:ext cx="6577216" cy="4492545"/>
          </a:xfrm>
          <a:prstGeom prst="rect">
            <a:avLst/>
          </a:prstGeom>
        </p:spPr>
      </p:pic>
      <p:grpSp>
        <p:nvGrpSpPr>
          <p:cNvPr id="15" name="Group 14">
            <a:extLst>
              <a:ext uri="{FF2B5EF4-FFF2-40B4-BE49-F238E27FC236}">
                <a16:creationId xmlns:a16="http://schemas.microsoft.com/office/drawing/2014/main" id="{65605709-1904-4689-A4D2-020E6E12F02D}"/>
              </a:ext>
            </a:extLst>
          </p:cNvPr>
          <p:cNvGrpSpPr/>
          <p:nvPr/>
        </p:nvGrpSpPr>
        <p:grpSpPr>
          <a:xfrm>
            <a:off x="1017401" y="6430926"/>
            <a:ext cx="14318368" cy="1844717"/>
            <a:chOff x="731856" y="2511407"/>
            <a:chExt cx="14315259" cy="3009542"/>
          </a:xfrm>
        </p:grpSpPr>
        <p:grpSp>
          <p:nvGrpSpPr>
            <p:cNvPr id="16" name="Group 15">
              <a:extLst>
                <a:ext uri="{FF2B5EF4-FFF2-40B4-BE49-F238E27FC236}">
                  <a16:creationId xmlns:a16="http://schemas.microsoft.com/office/drawing/2014/main" id="{1447C376-53CE-432D-8F8B-EF3450370C78}"/>
                </a:ext>
              </a:extLst>
            </p:cNvPr>
            <p:cNvGrpSpPr/>
            <p:nvPr/>
          </p:nvGrpSpPr>
          <p:grpSpPr>
            <a:xfrm>
              <a:off x="731856" y="2511407"/>
              <a:ext cx="14315259" cy="3009542"/>
              <a:chOff x="3533641" y="5513437"/>
              <a:chExt cx="9576000" cy="3168000"/>
            </a:xfrm>
          </p:grpSpPr>
          <p:sp>
            <p:nvSpPr>
              <p:cNvPr id="19" name="Rectangle 18">
                <a:extLst>
                  <a:ext uri="{FF2B5EF4-FFF2-40B4-BE49-F238E27FC236}">
                    <a16:creationId xmlns:a16="http://schemas.microsoft.com/office/drawing/2014/main" id="{F1878DD5-73FC-4F6F-BD05-5B99761381E0}"/>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20" name="Rectangle 19">
                <a:extLst>
                  <a:ext uri="{FF2B5EF4-FFF2-40B4-BE49-F238E27FC236}">
                    <a16:creationId xmlns:a16="http://schemas.microsoft.com/office/drawing/2014/main" id="{DA6A4B62-5585-4E1E-B790-1B6282245B3D}"/>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18" name="TextBox 17">
              <a:extLst>
                <a:ext uri="{FF2B5EF4-FFF2-40B4-BE49-F238E27FC236}">
                  <a16:creationId xmlns:a16="http://schemas.microsoft.com/office/drawing/2014/main" id="{258C86FB-483B-485A-97A6-689E5DE29497}"/>
                </a:ext>
              </a:extLst>
            </p:cNvPr>
            <p:cNvSpPr txBox="1"/>
            <p:nvPr/>
          </p:nvSpPr>
          <p:spPr>
            <a:xfrm>
              <a:off x="1464534" y="2757911"/>
              <a:ext cx="12849900" cy="2661228"/>
            </a:xfrm>
            <a:prstGeom prst="rect">
              <a:avLst/>
            </a:prstGeom>
            <a:noFill/>
          </p:spPr>
          <p:txBody>
            <a:bodyPr wrap="square" rtlCol="0">
              <a:spAutoFit/>
            </a:bodyPr>
            <a:lstStyle/>
            <a:p>
              <a:pPr marL="0" indent="0" algn="ctr">
                <a:buNone/>
              </a:pPr>
              <a:r>
                <a:rPr lang="en-IN" sz="2000" b="1" dirty="0">
                  <a:solidFill>
                    <a:schemeClr val="tx1">
                      <a:lumMod val="65000"/>
                      <a:lumOff val="35000"/>
                    </a:schemeClr>
                  </a:solidFill>
                  <a:latin typeface="Courier New" panose="02070309020205020404" pitchFamily="49" charset="0"/>
                  <a:cs typeface="Courier New" panose="02070309020205020404" pitchFamily="49" charset="0"/>
                </a:rPr>
                <a:t>ACF</a:t>
              </a:r>
              <a:r>
                <a:rPr lang="en-IN" sz="2000" dirty="0">
                  <a:solidFill>
                    <a:schemeClr val="tx1">
                      <a:lumMod val="65000"/>
                      <a:lumOff val="35000"/>
                    </a:schemeClr>
                  </a:solidFill>
                  <a:latin typeface="Courier New" panose="02070309020205020404" pitchFamily="49" charset="0"/>
                  <a:cs typeface="Courier New" panose="02070309020205020404" pitchFamily="49" charset="0"/>
                </a:rPr>
                <a:t> curve crosses the upper confidence value when the lag value is between 0 and 1 Thus, optimal value of q in the ARIMA model must be 0 or 1</a:t>
              </a:r>
            </a:p>
            <a:p>
              <a:pPr marL="0" indent="0" algn="ctr">
                <a:buNone/>
              </a:pPr>
              <a:endParaRPr lang="en-IN" sz="2000" dirty="0">
                <a:solidFill>
                  <a:schemeClr val="tx1">
                    <a:lumMod val="65000"/>
                    <a:lumOff val="35000"/>
                  </a:schemeClr>
                </a:solidFill>
                <a:latin typeface="Courier New" panose="02070309020205020404" pitchFamily="49" charset="0"/>
                <a:cs typeface="Courier New" panose="02070309020205020404" pitchFamily="49" charset="0"/>
              </a:endParaRPr>
            </a:p>
            <a:p>
              <a:pPr marL="0" indent="0" algn="ctr">
                <a:buNone/>
              </a:pPr>
              <a:r>
                <a:rPr lang="en-IN" sz="2000" dirty="0">
                  <a:solidFill>
                    <a:schemeClr val="tx1">
                      <a:lumMod val="65000"/>
                      <a:lumOff val="35000"/>
                    </a:schemeClr>
                  </a:solidFill>
                  <a:latin typeface="Courier New" panose="02070309020205020404" pitchFamily="49" charset="0"/>
                  <a:cs typeface="Courier New" panose="02070309020205020404" pitchFamily="49" charset="0"/>
                </a:rPr>
                <a:t>The </a:t>
              </a:r>
              <a:r>
                <a:rPr lang="en-IN" sz="2000" b="1" dirty="0">
                  <a:solidFill>
                    <a:schemeClr val="tx1">
                      <a:lumMod val="65000"/>
                      <a:lumOff val="35000"/>
                    </a:schemeClr>
                  </a:solidFill>
                  <a:latin typeface="Courier New" panose="02070309020205020404" pitchFamily="49" charset="0"/>
                  <a:cs typeface="Courier New" panose="02070309020205020404" pitchFamily="49" charset="0"/>
                </a:rPr>
                <a:t>PACF</a:t>
              </a:r>
              <a:r>
                <a:rPr lang="en-IN" sz="2000" dirty="0">
                  <a:solidFill>
                    <a:schemeClr val="tx1">
                      <a:lumMod val="65000"/>
                      <a:lumOff val="35000"/>
                    </a:schemeClr>
                  </a:solidFill>
                  <a:latin typeface="Courier New" panose="02070309020205020404" pitchFamily="49" charset="0"/>
                  <a:cs typeface="Courier New" panose="02070309020205020404" pitchFamily="49" charset="0"/>
                </a:rPr>
                <a:t> curve drops to 0 between lag values 1 and 2 </a:t>
              </a:r>
            </a:p>
            <a:p>
              <a:pPr marL="0" indent="0" algn="ctr">
                <a:buNone/>
              </a:pPr>
              <a:r>
                <a:rPr lang="en-IN" sz="2000" dirty="0">
                  <a:solidFill>
                    <a:schemeClr val="tx1">
                      <a:lumMod val="65000"/>
                      <a:lumOff val="35000"/>
                    </a:schemeClr>
                  </a:solidFill>
                  <a:latin typeface="Courier New" panose="02070309020205020404" pitchFamily="49" charset="0"/>
                  <a:cs typeface="Courier New" panose="02070309020205020404" pitchFamily="49" charset="0"/>
                </a:rPr>
                <a:t>Thus, optimal value of p in the ARIMA model is 1 or 2</a:t>
              </a:r>
            </a:p>
          </p:txBody>
        </p:sp>
      </p:grpSp>
    </p:spTree>
    <p:extLst>
      <p:ext uri="{BB962C8B-B14F-4D97-AF65-F5344CB8AC3E}">
        <p14:creationId xmlns:p14="http://schemas.microsoft.com/office/powerpoint/2010/main" val="9990751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2434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ARIMA </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7346220" y="829986"/>
            <a:ext cx="1660731" cy="253919"/>
          </a:xfrm>
          <a:prstGeom prst="rect">
            <a:avLst/>
          </a:prstGeom>
          <a:noFill/>
          <a:ln>
            <a:noFill/>
          </a:ln>
        </p:spPr>
      </p:pic>
      <p:grpSp>
        <p:nvGrpSpPr>
          <p:cNvPr id="2" name="Group 1">
            <a:extLst>
              <a:ext uri="{FF2B5EF4-FFF2-40B4-BE49-F238E27FC236}">
                <a16:creationId xmlns:a16="http://schemas.microsoft.com/office/drawing/2014/main" id="{3FAB9B31-69F5-40CF-B26F-0C9CBFC08C7C}"/>
              </a:ext>
            </a:extLst>
          </p:cNvPr>
          <p:cNvGrpSpPr/>
          <p:nvPr/>
        </p:nvGrpSpPr>
        <p:grpSpPr>
          <a:xfrm>
            <a:off x="1730982" y="1131136"/>
            <a:ext cx="12861318" cy="5441114"/>
            <a:chOff x="1452474" y="1896980"/>
            <a:chExt cx="12028094" cy="3547574"/>
          </a:xfrm>
        </p:grpSpPr>
        <p:grpSp>
          <p:nvGrpSpPr>
            <p:cNvPr id="17" name="Group 16">
              <a:extLst>
                <a:ext uri="{FF2B5EF4-FFF2-40B4-BE49-F238E27FC236}">
                  <a16:creationId xmlns:a16="http://schemas.microsoft.com/office/drawing/2014/main" id="{DB40B3A3-ED39-4DBC-9A3B-ADBF52B83D08}"/>
                </a:ext>
              </a:extLst>
            </p:cNvPr>
            <p:cNvGrpSpPr/>
            <p:nvPr/>
          </p:nvGrpSpPr>
          <p:grpSpPr>
            <a:xfrm>
              <a:off x="6740020" y="1896980"/>
              <a:ext cx="1445991" cy="619012"/>
              <a:chOff x="7530785" y="3988138"/>
              <a:chExt cx="1107349" cy="492390"/>
            </a:xfrm>
          </p:grpSpPr>
          <p:sp>
            <p:nvSpPr>
              <p:cNvPr id="23" name="Rounded Rectangle 124">
                <a:extLst>
                  <a:ext uri="{FF2B5EF4-FFF2-40B4-BE49-F238E27FC236}">
                    <a16:creationId xmlns:a16="http://schemas.microsoft.com/office/drawing/2014/main" id="{FF594F76-4381-4659-A4B7-C5CA170AC554}"/>
                  </a:ext>
                </a:extLst>
              </p:cNvPr>
              <p:cNvSpPr/>
              <p:nvPr/>
            </p:nvSpPr>
            <p:spPr>
              <a:xfrm>
                <a:off x="7530785" y="3988138"/>
                <a:ext cx="1107349" cy="49239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25">
                <a:extLst>
                  <a:ext uri="{FF2B5EF4-FFF2-40B4-BE49-F238E27FC236}">
                    <a16:creationId xmlns:a16="http://schemas.microsoft.com/office/drawing/2014/main" id="{CC1EF2AE-9919-42C0-A618-2898B0FD11F8}"/>
                  </a:ext>
                </a:extLst>
              </p:cNvPr>
              <p:cNvSpPr/>
              <p:nvPr/>
            </p:nvSpPr>
            <p:spPr>
              <a:xfrm>
                <a:off x="7612331" y="4045616"/>
                <a:ext cx="956146" cy="385790"/>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32" name="Group 31">
              <a:extLst>
                <a:ext uri="{FF2B5EF4-FFF2-40B4-BE49-F238E27FC236}">
                  <a16:creationId xmlns:a16="http://schemas.microsoft.com/office/drawing/2014/main" id="{B5B99677-6732-423E-9538-4F59AB064925}"/>
                </a:ext>
              </a:extLst>
            </p:cNvPr>
            <p:cNvGrpSpPr/>
            <p:nvPr/>
          </p:nvGrpSpPr>
          <p:grpSpPr>
            <a:xfrm>
              <a:off x="1452474" y="2529000"/>
              <a:ext cx="12028094" cy="2915554"/>
              <a:chOff x="3533642" y="4914900"/>
              <a:chExt cx="9491797" cy="3766537"/>
            </a:xfrm>
          </p:grpSpPr>
          <p:sp>
            <p:nvSpPr>
              <p:cNvPr id="33" name="Rectangle 32">
                <a:extLst>
                  <a:ext uri="{FF2B5EF4-FFF2-40B4-BE49-F238E27FC236}">
                    <a16:creationId xmlns:a16="http://schemas.microsoft.com/office/drawing/2014/main" id="{8FCFE6D0-4A53-44AB-9F70-A20DA38ACB7A}"/>
                  </a:ext>
                </a:extLst>
              </p:cNvPr>
              <p:cNvSpPr/>
              <p:nvPr/>
            </p:nvSpPr>
            <p:spPr>
              <a:xfrm rot="16200000">
                <a:off x="6641652" y="2297649"/>
                <a:ext cx="3275778" cy="949179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34" name="Straight Connector 33">
                <a:extLst>
                  <a:ext uri="{FF2B5EF4-FFF2-40B4-BE49-F238E27FC236}">
                    <a16:creationId xmlns:a16="http://schemas.microsoft.com/office/drawing/2014/main" id="{2A712A72-7E39-4C71-BF61-721C5217E887}"/>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35" name="Rectangle 34">
                <a:extLst>
                  <a:ext uri="{FF2B5EF4-FFF2-40B4-BE49-F238E27FC236}">
                    <a16:creationId xmlns:a16="http://schemas.microsoft.com/office/drawing/2014/main" id="{DBCDF696-2923-4561-844A-493868745117}"/>
                  </a:ext>
                </a:extLst>
              </p:cNvPr>
              <p:cNvSpPr/>
              <p:nvPr/>
            </p:nvSpPr>
            <p:spPr>
              <a:xfrm>
                <a:off x="3589326" y="5452037"/>
                <a:ext cx="9407594" cy="3184819"/>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model = ARIMA(</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ts_log</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order=(1, 1, 0))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results_ARIMA</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model.fit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disp</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=-1)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plt.plot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ts_log_mv_diff</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plt.plot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results_ARIMA.fittedvalues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color='red')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plt.title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('RSS: %.4f’%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results_ARIMA.fittedvalues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[1:]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ts_log_mv_diff</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)**2).mean()))</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predictions_ARIMA_diff</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pd.Series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results_ARIMA.fittedvalues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copy=True)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predictions_ARIMA_diff.head</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predictions_ARIMA_diff_cumsum</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predictions_ARIMA_diff.cumsum</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predictions_ARIMA_diff_cumsum.head</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predictions_ARIMA_log</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pd.Series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ts_log.ix</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[0], index=</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ts_log.index</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predictions_ARIMA_log</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predictions_ARIMA_log.add</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predictions_ARIMA_diff_cumsum,fill_value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=0)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predictions_ARIMA_log.head</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p>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grpSp>
      <p:sp>
        <p:nvSpPr>
          <p:cNvPr id="25" name="Isosceles Triangle 24">
            <a:extLst>
              <a:ext uri="{FF2B5EF4-FFF2-40B4-BE49-F238E27FC236}">
                <a16:creationId xmlns:a16="http://schemas.microsoft.com/office/drawing/2014/main" id="{221A0A0C-8189-4096-9B17-6619EE5EEA46}"/>
              </a:ext>
            </a:extLst>
          </p:cNvPr>
          <p:cNvSpPr/>
          <p:nvPr/>
        </p:nvSpPr>
        <p:spPr>
          <a:xfrm>
            <a:off x="7916217" y="2447325"/>
            <a:ext cx="604940" cy="226283"/>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12" name="Rectangle 5">
            <a:extLst>
              <a:ext uri="{FF2B5EF4-FFF2-40B4-BE49-F238E27FC236}">
                <a16:creationId xmlns:a16="http://schemas.microsoft.com/office/drawing/2014/main" id="{17F170AB-3CF6-4E7D-A673-EE743C4E9A5C}"/>
              </a:ext>
            </a:extLst>
          </p:cNvPr>
          <p:cNvSpPr>
            <a:spLocks noChangeArrowheads="1"/>
          </p:cNvSpPr>
          <p:nvPr/>
        </p:nvSpPr>
        <p:spPr bwMode="auto">
          <a:xfrm>
            <a:off x="0" y="1362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C4EBE3A9-4C0E-4364-9283-E16346B8DD29}"/>
              </a:ext>
            </a:extLst>
          </p:cNvPr>
          <p:cNvSpPr>
            <a:spLocks noChangeArrowheads="1"/>
          </p:cNvSpPr>
          <p:nvPr/>
        </p:nvSpPr>
        <p:spPr bwMode="auto">
          <a:xfrm>
            <a:off x="0" y="1362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19" name="Picture 18">
            <a:extLst>
              <a:ext uri="{FF2B5EF4-FFF2-40B4-BE49-F238E27FC236}">
                <a16:creationId xmlns:a16="http://schemas.microsoft.com/office/drawing/2014/main" id="{6F0658EE-6469-44CB-9E37-958E404A25AB}"/>
              </a:ext>
            </a:extLst>
          </p:cNvPr>
          <p:cNvPicPr>
            <a:picLocks noChangeAspect="1"/>
          </p:cNvPicPr>
          <p:nvPr/>
        </p:nvPicPr>
        <p:blipFill>
          <a:blip r:embed="rId4"/>
          <a:stretch>
            <a:fillRect/>
          </a:stretch>
        </p:blipFill>
        <p:spPr>
          <a:xfrm>
            <a:off x="1730982" y="6656526"/>
            <a:ext cx="3065340" cy="2023124"/>
          </a:xfrm>
          <a:prstGeom prst="rect">
            <a:avLst/>
          </a:prstGeom>
        </p:spPr>
      </p:pic>
      <p:pic>
        <p:nvPicPr>
          <p:cNvPr id="20" name="Picture 19">
            <a:extLst>
              <a:ext uri="{FF2B5EF4-FFF2-40B4-BE49-F238E27FC236}">
                <a16:creationId xmlns:a16="http://schemas.microsoft.com/office/drawing/2014/main" id="{01EC6F16-09FB-487B-B14D-29285FC5F4D2}"/>
              </a:ext>
            </a:extLst>
          </p:cNvPr>
          <p:cNvPicPr>
            <a:picLocks noChangeAspect="1"/>
          </p:cNvPicPr>
          <p:nvPr/>
        </p:nvPicPr>
        <p:blipFill>
          <a:blip r:embed="rId5"/>
          <a:stretch>
            <a:fillRect/>
          </a:stretch>
        </p:blipFill>
        <p:spPr>
          <a:xfrm>
            <a:off x="6897798" y="6656526"/>
            <a:ext cx="3065339" cy="1998481"/>
          </a:xfrm>
          <a:prstGeom prst="rect">
            <a:avLst/>
          </a:prstGeom>
        </p:spPr>
      </p:pic>
      <p:pic>
        <p:nvPicPr>
          <p:cNvPr id="21" name="Picture 20">
            <a:extLst>
              <a:ext uri="{FF2B5EF4-FFF2-40B4-BE49-F238E27FC236}">
                <a16:creationId xmlns:a16="http://schemas.microsoft.com/office/drawing/2014/main" id="{EDA1C77A-6269-478D-9C44-36E0E9707328}"/>
              </a:ext>
            </a:extLst>
          </p:cNvPr>
          <p:cNvPicPr>
            <a:picLocks noChangeAspect="1"/>
          </p:cNvPicPr>
          <p:nvPr/>
        </p:nvPicPr>
        <p:blipFill>
          <a:blip r:embed="rId6"/>
          <a:stretch>
            <a:fillRect/>
          </a:stretch>
        </p:blipFill>
        <p:spPr>
          <a:xfrm>
            <a:off x="11745428" y="6603671"/>
            <a:ext cx="2828317" cy="1803773"/>
          </a:xfrm>
          <a:prstGeom prst="rect">
            <a:avLst/>
          </a:prstGeom>
        </p:spPr>
      </p:pic>
    </p:spTree>
    <p:extLst>
      <p:ext uri="{BB962C8B-B14F-4D97-AF65-F5344CB8AC3E}">
        <p14:creationId xmlns:p14="http://schemas.microsoft.com/office/powerpoint/2010/main" val="23331283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ARIMA </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7346220" y="829986"/>
            <a:ext cx="1660731" cy="253919"/>
          </a:xfrm>
          <a:prstGeom prst="rect">
            <a:avLst/>
          </a:prstGeom>
          <a:noFill/>
          <a:ln>
            <a:noFill/>
          </a:ln>
        </p:spPr>
      </p:pic>
      <p:sp>
        <p:nvSpPr>
          <p:cNvPr id="12" name="Rectangle 5">
            <a:extLst>
              <a:ext uri="{FF2B5EF4-FFF2-40B4-BE49-F238E27FC236}">
                <a16:creationId xmlns:a16="http://schemas.microsoft.com/office/drawing/2014/main" id="{17F170AB-3CF6-4E7D-A673-EE743C4E9A5C}"/>
              </a:ext>
            </a:extLst>
          </p:cNvPr>
          <p:cNvSpPr>
            <a:spLocks noChangeArrowheads="1"/>
          </p:cNvSpPr>
          <p:nvPr/>
        </p:nvSpPr>
        <p:spPr bwMode="auto">
          <a:xfrm>
            <a:off x="0" y="1362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Rectangle 6">
            <a:extLst>
              <a:ext uri="{FF2B5EF4-FFF2-40B4-BE49-F238E27FC236}">
                <a16:creationId xmlns:a16="http://schemas.microsoft.com/office/drawing/2014/main" id="{C4EBE3A9-4C0E-4364-9283-E16346B8DD29}"/>
              </a:ext>
            </a:extLst>
          </p:cNvPr>
          <p:cNvSpPr>
            <a:spLocks noChangeArrowheads="1"/>
          </p:cNvSpPr>
          <p:nvPr/>
        </p:nvSpPr>
        <p:spPr bwMode="auto">
          <a:xfrm>
            <a:off x="0" y="1362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grpSp>
        <p:nvGrpSpPr>
          <p:cNvPr id="14" name="Group 13">
            <a:extLst>
              <a:ext uri="{FF2B5EF4-FFF2-40B4-BE49-F238E27FC236}">
                <a16:creationId xmlns:a16="http://schemas.microsoft.com/office/drawing/2014/main" id="{B2C6EBA9-C171-4C87-AFCA-2754417172C7}"/>
              </a:ext>
            </a:extLst>
          </p:cNvPr>
          <p:cNvGrpSpPr/>
          <p:nvPr/>
        </p:nvGrpSpPr>
        <p:grpSpPr>
          <a:xfrm>
            <a:off x="873732" y="1083905"/>
            <a:ext cx="14823468" cy="2973745"/>
            <a:chOff x="942231" y="1168130"/>
            <a:chExt cx="13421469" cy="5975620"/>
          </a:xfrm>
        </p:grpSpPr>
        <p:grpSp>
          <p:nvGrpSpPr>
            <p:cNvPr id="2" name="Group 1">
              <a:extLst>
                <a:ext uri="{FF2B5EF4-FFF2-40B4-BE49-F238E27FC236}">
                  <a16:creationId xmlns:a16="http://schemas.microsoft.com/office/drawing/2014/main" id="{3FAB9B31-69F5-40CF-B26F-0C9CBFC08C7C}"/>
                </a:ext>
              </a:extLst>
            </p:cNvPr>
            <p:cNvGrpSpPr/>
            <p:nvPr/>
          </p:nvGrpSpPr>
          <p:grpSpPr>
            <a:xfrm>
              <a:off x="942231" y="1168130"/>
              <a:ext cx="13421469" cy="5975620"/>
              <a:chOff x="1452474" y="1896980"/>
              <a:chExt cx="12134797" cy="3547576"/>
            </a:xfrm>
          </p:grpSpPr>
          <p:grpSp>
            <p:nvGrpSpPr>
              <p:cNvPr id="17" name="Group 16">
                <a:extLst>
                  <a:ext uri="{FF2B5EF4-FFF2-40B4-BE49-F238E27FC236}">
                    <a16:creationId xmlns:a16="http://schemas.microsoft.com/office/drawing/2014/main" id="{DB40B3A3-ED39-4DBC-9A3B-ADBF52B83D08}"/>
                  </a:ext>
                </a:extLst>
              </p:cNvPr>
              <p:cNvGrpSpPr/>
              <p:nvPr/>
            </p:nvGrpSpPr>
            <p:grpSpPr>
              <a:xfrm>
                <a:off x="6740020" y="1896980"/>
                <a:ext cx="1445991" cy="619012"/>
                <a:chOff x="7530785" y="3988138"/>
                <a:chExt cx="1107349" cy="492390"/>
              </a:xfrm>
            </p:grpSpPr>
            <p:sp>
              <p:nvSpPr>
                <p:cNvPr id="23" name="Rounded Rectangle 124">
                  <a:extLst>
                    <a:ext uri="{FF2B5EF4-FFF2-40B4-BE49-F238E27FC236}">
                      <a16:creationId xmlns:a16="http://schemas.microsoft.com/office/drawing/2014/main" id="{FF594F76-4381-4659-A4B7-C5CA170AC554}"/>
                    </a:ext>
                  </a:extLst>
                </p:cNvPr>
                <p:cNvSpPr/>
                <p:nvPr/>
              </p:nvSpPr>
              <p:spPr>
                <a:xfrm>
                  <a:off x="7530785" y="3988138"/>
                  <a:ext cx="1107349" cy="49239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25">
                  <a:extLst>
                    <a:ext uri="{FF2B5EF4-FFF2-40B4-BE49-F238E27FC236}">
                      <a16:creationId xmlns:a16="http://schemas.microsoft.com/office/drawing/2014/main" id="{CC1EF2AE-9919-42C0-A618-2898B0FD11F8}"/>
                    </a:ext>
                  </a:extLst>
                </p:cNvPr>
                <p:cNvSpPr/>
                <p:nvPr/>
              </p:nvSpPr>
              <p:spPr>
                <a:xfrm>
                  <a:off x="7612331" y="4045616"/>
                  <a:ext cx="956146" cy="385790"/>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32" name="Group 31">
                <a:extLst>
                  <a:ext uri="{FF2B5EF4-FFF2-40B4-BE49-F238E27FC236}">
                    <a16:creationId xmlns:a16="http://schemas.microsoft.com/office/drawing/2014/main" id="{B5B99677-6732-423E-9538-4F59AB064925}"/>
                  </a:ext>
                </a:extLst>
              </p:cNvPr>
              <p:cNvGrpSpPr/>
              <p:nvPr/>
            </p:nvGrpSpPr>
            <p:grpSpPr>
              <a:xfrm>
                <a:off x="1452474" y="2529001"/>
                <a:ext cx="12134797" cy="2915555"/>
                <a:chOff x="3533642" y="4914900"/>
                <a:chExt cx="9576000" cy="3766538"/>
              </a:xfrm>
            </p:grpSpPr>
            <p:sp>
              <p:nvSpPr>
                <p:cNvPr id="33" name="Rectangle 32">
                  <a:extLst>
                    <a:ext uri="{FF2B5EF4-FFF2-40B4-BE49-F238E27FC236}">
                      <a16:creationId xmlns:a16="http://schemas.microsoft.com/office/drawing/2014/main" id="{8FCFE6D0-4A53-44AB-9F70-A20DA38ACB7A}"/>
                    </a:ext>
                  </a:extLst>
                </p:cNvPr>
                <p:cNvSpPr/>
                <p:nvPr/>
              </p:nvSpPr>
              <p:spPr>
                <a:xfrm rot="16200000">
                  <a:off x="6737642" y="2309438"/>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cxnSp>
              <p:nvCxnSpPr>
                <p:cNvPr id="34" name="Straight Connector 33">
                  <a:extLst>
                    <a:ext uri="{FF2B5EF4-FFF2-40B4-BE49-F238E27FC236}">
                      <a16:creationId xmlns:a16="http://schemas.microsoft.com/office/drawing/2014/main" id="{2A712A72-7E39-4C71-BF61-721C5217E887}"/>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35" name="Rectangle 34">
                  <a:extLst>
                    <a:ext uri="{FF2B5EF4-FFF2-40B4-BE49-F238E27FC236}">
                      <a16:creationId xmlns:a16="http://schemas.microsoft.com/office/drawing/2014/main" id="{DBCDF696-2923-4561-844A-493868745117}"/>
                    </a:ext>
                  </a:extLst>
                </p:cNvPr>
                <p:cNvSpPr/>
                <p:nvPr/>
              </p:nvSpPr>
              <p:spPr>
                <a:xfrm>
                  <a:off x="3617844" y="5615714"/>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np.exp</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predictions_ARIMA_log</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plt.plot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plt.plot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plt.title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('RMSE: %.4f'%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np.sqrt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predictions_ARIMA-ts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)**2)/(</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)).mean()) </a:t>
                  </a:r>
                </a:p>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grpSp>
        <p:sp>
          <p:nvSpPr>
            <p:cNvPr id="25" name="Isosceles Triangle 24">
              <a:extLst>
                <a:ext uri="{FF2B5EF4-FFF2-40B4-BE49-F238E27FC236}">
                  <a16:creationId xmlns:a16="http://schemas.microsoft.com/office/drawing/2014/main" id="{221A0A0C-8189-4096-9B17-6619EE5EEA46}"/>
                </a:ext>
              </a:extLst>
            </p:cNvPr>
            <p:cNvSpPr/>
            <p:nvPr/>
          </p:nvSpPr>
          <p:spPr>
            <a:xfrm>
              <a:off x="7335660" y="2816030"/>
              <a:ext cx="634607" cy="25890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solidFill>
                <a:latin typeface="Courier New" panose="02070309020205020404" pitchFamily="49" charset="0"/>
                <a:cs typeface="Courier New" panose="02070309020205020404" pitchFamily="49" charset="0"/>
              </a:endParaRPr>
            </a:p>
          </p:txBody>
        </p:sp>
      </p:grpSp>
      <p:sp>
        <p:nvSpPr>
          <p:cNvPr id="6" name="Rectangle 1">
            <a:extLst>
              <a:ext uri="{FF2B5EF4-FFF2-40B4-BE49-F238E27FC236}">
                <a16:creationId xmlns:a16="http://schemas.microsoft.com/office/drawing/2014/main" id="{6DBCBCEA-EBC3-468A-AC12-56B97D42E61A}"/>
              </a:ext>
            </a:extLst>
          </p:cNvPr>
          <p:cNvSpPr>
            <a:spLocks noChangeArrowheads="1"/>
          </p:cNvSpPr>
          <p:nvPr/>
        </p:nvSpPr>
        <p:spPr bwMode="auto">
          <a:xfrm>
            <a:off x="0" y="136267"/>
            <a:ext cx="65" cy="184666"/>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30000"/>
              </a:spcBef>
              <a:spcAft>
                <a:spcPct val="0"/>
              </a:spcAft>
              <a:defRPr sz="1200">
                <a:solidFill>
                  <a:schemeClr val="tx1"/>
                </a:solidFill>
                <a:latin typeface="Arial" panose="020B0604020202020204" pitchFamily="34" charset="0"/>
              </a:defRPr>
            </a:lvl1pPr>
            <a:lvl2pPr marL="457200" eaLnBrk="0" fontAlgn="base" hangingPunct="0">
              <a:spcBef>
                <a:spcPct val="30000"/>
              </a:spcBef>
              <a:spcAft>
                <a:spcPct val="0"/>
              </a:spcAft>
              <a:defRPr sz="1200">
                <a:solidFill>
                  <a:schemeClr val="tx1"/>
                </a:solidFill>
                <a:latin typeface="Arial" panose="020B0604020202020204" pitchFamily="34" charset="0"/>
              </a:defRPr>
            </a:lvl2pPr>
            <a:lvl3pPr marL="914400" eaLnBrk="0" fontAlgn="base" hangingPunct="0">
              <a:spcBef>
                <a:spcPct val="30000"/>
              </a:spcBef>
              <a:spcAft>
                <a:spcPct val="0"/>
              </a:spcAft>
              <a:defRPr sz="1200">
                <a:solidFill>
                  <a:schemeClr val="tx1"/>
                </a:solidFill>
                <a:latin typeface="Arial" panose="020B0604020202020204" pitchFamily="34" charset="0"/>
              </a:defRPr>
            </a:lvl3pPr>
            <a:lvl4pPr marL="1371600" eaLnBrk="0" fontAlgn="base" hangingPunct="0">
              <a:spcBef>
                <a:spcPct val="30000"/>
              </a:spcBef>
              <a:spcAft>
                <a:spcPct val="0"/>
              </a:spcAft>
              <a:defRPr sz="1200">
                <a:solidFill>
                  <a:schemeClr val="tx1"/>
                </a:solidFill>
                <a:latin typeface="Arial" panose="020B0604020202020204" pitchFamily="34" charset="0"/>
              </a:defRPr>
            </a:lvl4pPr>
            <a:lvl5pPr marL="1828800" eaLnBrk="0" fontAlgn="base" hangingPunct="0">
              <a:spcBef>
                <a:spcPct val="30000"/>
              </a:spcBef>
              <a:spcAft>
                <a:spcPct val="0"/>
              </a:spcAft>
              <a:defRPr sz="1200">
                <a:solidFill>
                  <a:schemeClr val="tx1"/>
                </a:solidFill>
                <a:latin typeface="Arial" panose="020B0604020202020204" pitchFamily="34" charset="0"/>
              </a:defRPr>
            </a:lvl5pPr>
            <a:lvl6pPr marL="2286000" eaLnBrk="0" fontAlgn="base" hangingPunct="0">
              <a:spcBef>
                <a:spcPct val="30000"/>
              </a:spcBef>
              <a:spcAft>
                <a:spcPct val="0"/>
              </a:spcAft>
              <a:defRPr sz="1200">
                <a:solidFill>
                  <a:schemeClr val="tx1"/>
                </a:solidFill>
                <a:latin typeface="Arial" panose="020B0604020202020204" pitchFamily="34" charset="0"/>
              </a:defRPr>
            </a:lvl6pPr>
            <a:lvl7pPr marL="2743200" eaLnBrk="0" fontAlgn="base" hangingPunct="0">
              <a:spcBef>
                <a:spcPct val="30000"/>
              </a:spcBef>
              <a:spcAft>
                <a:spcPct val="0"/>
              </a:spcAft>
              <a:defRPr sz="1200">
                <a:solidFill>
                  <a:schemeClr val="tx1"/>
                </a:solidFill>
                <a:latin typeface="Arial" panose="020B0604020202020204" pitchFamily="34" charset="0"/>
              </a:defRPr>
            </a:lvl7pPr>
            <a:lvl8pPr marL="3200400" eaLnBrk="0" fontAlgn="base" hangingPunct="0">
              <a:spcBef>
                <a:spcPct val="30000"/>
              </a:spcBef>
              <a:spcAft>
                <a:spcPct val="0"/>
              </a:spcAft>
              <a:defRPr sz="1200">
                <a:solidFill>
                  <a:schemeClr val="tx1"/>
                </a:solidFill>
                <a:latin typeface="Arial" panose="020B0604020202020204" pitchFamily="34" charset="0"/>
              </a:defRPr>
            </a:lvl8pPr>
            <a:lvl9pPr marL="3657600" eaLnBrk="0" fontAlgn="base" hangingPunct="0">
              <a:spcBef>
                <a:spcPct val="30000"/>
              </a:spcBef>
              <a:spcAft>
                <a:spcPct val="0"/>
              </a:spcAft>
              <a:defRPr sz="1200">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70779AC5-7350-4BB7-916A-9804D43A1AC6}"/>
              </a:ext>
            </a:extLst>
          </p:cNvPr>
          <p:cNvPicPr>
            <a:picLocks noChangeAspect="1"/>
          </p:cNvPicPr>
          <p:nvPr/>
        </p:nvPicPr>
        <p:blipFill>
          <a:blip r:embed="rId4"/>
          <a:stretch>
            <a:fillRect/>
          </a:stretch>
        </p:blipFill>
        <p:spPr>
          <a:xfrm>
            <a:off x="4732682" y="4068561"/>
            <a:ext cx="6790635" cy="4168359"/>
          </a:xfrm>
          <a:prstGeom prst="rect">
            <a:avLst/>
          </a:prstGeom>
        </p:spPr>
      </p:pic>
    </p:spTree>
    <p:extLst>
      <p:ext uri="{BB962C8B-B14F-4D97-AF65-F5344CB8AC3E}">
        <p14:creationId xmlns:p14="http://schemas.microsoft.com/office/powerpoint/2010/main" val="1069714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sp>
        <p:nvSpPr>
          <p:cNvPr id="11" name="Google Shape;412;p21">
            <a:extLst>
              <a:ext uri="{FF2B5EF4-FFF2-40B4-BE49-F238E27FC236}">
                <a16:creationId xmlns:a16="http://schemas.microsoft.com/office/drawing/2014/main" id="{5C66ED27-B9F0-4AAA-80FB-D1E65712E8E9}"/>
              </a:ext>
            </a:extLst>
          </p:cNvPr>
          <p:cNvSpPr txBox="1">
            <a:spLocks noGrp="1"/>
          </p:cNvSpPr>
          <p:nvPr>
            <p:ph type="body" idx="1"/>
          </p:nvPr>
        </p:nvSpPr>
        <p:spPr>
          <a:xfrm>
            <a:off x="5401859" y="3235403"/>
            <a:ext cx="8946989" cy="58624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F3F3F"/>
              </a:buClr>
              <a:buSzPts val="2200"/>
              <a:buFont typeface="Arial"/>
              <a:buNone/>
            </a:pPr>
            <a:r>
              <a:rPr lang="en-IN" sz="2000" dirty="0">
                <a:solidFill>
                  <a:schemeClr val="tx1">
                    <a:lumMod val="65000"/>
                    <a:lumOff val="35000"/>
                  </a:schemeClr>
                </a:solidFill>
              </a:rPr>
              <a:t>Understand time series analysis</a:t>
            </a:r>
            <a:endParaRPr sz="2000" dirty="0">
              <a:solidFill>
                <a:schemeClr val="tx1">
                  <a:lumMod val="65000"/>
                  <a:lumOff val="35000"/>
                </a:schemeClr>
              </a:solidFill>
            </a:endParaRPr>
          </a:p>
        </p:txBody>
      </p:sp>
      <p:sp>
        <p:nvSpPr>
          <p:cNvPr id="12" name="Google Shape;413;p21">
            <a:extLst>
              <a:ext uri="{FF2B5EF4-FFF2-40B4-BE49-F238E27FC236}">
                <a16:creationId xmlns:a16="http://schemas.microsoft.com/office/drawing/2014/main" id="{DC7F6CCC-D108-49C7-8AFB-D978E94BA599}"/>
              </a:ext>
            </a:extLst>
          </p:cNvPr>
          <p:cNvSpPr txBox="1">
            <a:spLocks noGrp="1"/>
          </p:cNvSpPr>
          <p:nvPr>
            <p:ph type="body" idx="2"/>
          </p:nvPr>
        </p:nvSpPr>
        <p:spPr>
          <a:xfrm>
            <a:off x="5401859" y="4285782"/>
            <a:ext cx="8946989" cy="586248"/>
          </a:xfrm>
          <a:prstGeom prst="rect">
            <a:avLst/>
          </a:prstGeom>
          <a:noFill/>
          <a:ln>
            <a:noFill/>
          </a:ln>
        </p:spPr>
        <p:txBody>
          <a:bodyPr spcFirstLastPara="1" wrap="square" lIns="91425" tIns="45700" rIns="91425" bIns="45700" anchor="ctr" anchorCtr="0">
            <a:noAutofit/>
          </a:bodyPr>
          <a:lstStyle/>
          <a:p>
            <a:pPr marL="0" lvl="0" indent="0"/>
            <a:r>
              <a:rPr lang="en-IN" sz="2000" dirty="0">
                <a:solidFill>
                  <a:schemeClr val="tx1">
                    <a:lumMod val="65000"/>
                    <a:lumOff val="35000"/>
                  </a:schemeClr>
                </a:solidFill>
              </a:rPr>
              <a:t>Build time series models using ARIMA</a:t>
            </a:r>
          </a:p>
        </p:txBody>
      </p:sp>
      <p:pic>
        <p:nvPicPr>
          <p:cNvPr id="13" name="Google Shape;416;p21">
            <a:extLst>
              <a:ext uri="{FF2B5EF4-FFF2-40B4-BE49-F238E27FC236}">
                <a16:creationId xmlns:a16="http://schemas.microsoft.com/office/drawing/2014/main" id="{F4695E47-DA84-4A4A-8E49-E594E8B448A7}"/>
              </a:ext>
            </a:extLst>
          </p:cNvPr>
          <p:cNvPicPr preferRelativeResize="0"/>
          <p:nvPr/>
        </p:nvPicPr>
        <p:blipFill rotWithShape="1">
          <a:blip r:embed="rId3">
            <a:alphaModFix/>
          </a:blip>
          <a:srcRect l="19927" t="20892" r="25876" b="23651"/>
          <a:stretch/>
        </p:blipFill>
        <p:spPr>
          <a:xfrm>
            <a:off x="4711333" y="3278156"/>
            <a:ext cx="457415" cy="457200"/>
          </a:xfrm>
          <a:prstGeom prst="rect">
            <a:avLst/>
          </a:prstGeom>
          <a:noFill/>
          <a:ln>
            <a:noFill/>
          </a:ln>
        </p:spPr>
      </p:pic>
      <p:pic>
        <p:nvPicPr>
          <p:cNvPr id="14" name="Google Shape;417;p21">
            <a:extLst>
              <a:ext uri="{FF2B5EF4-FFF2-40B4-BE49-F238E27FC236}">
                <a16:creationId xmlns:a16="http://schemas.microsoft.com/office/drawing/2014/main" id="{E3AB763D-620D-4B78-A9ED-65BE5CB5FBE2}"/>
              </a:ext>
            </a:extLst>
          </p:cNvPr>
          <p:cNvPicPr preferRelativeResize="0"/>
          <p:nvPr/>
        </p:nvPicPr>
        <p:blipFill rotWithShape="1">
          <a:blip r:embed="rId3">
            <a:alphaModFix/>
          </a:blip>
          <a:srcRect l="19927" t="20892" r="25876" b="23651"/>
          <a:stretch/>
        </p:blipFill>
        <p:spPr>
          <a:xfrm>
            <a:off x="4711332" y="4406329"/>
            <a:ext cx="457415" cy="457200"/>
          </a:xfrm>
          <a:prstGeom prst="rect">
            <a:avLst/>
          </a:prstGeom>
          <a:noFill/>
          <a:ln>
            <a:noFill/>
          </a:ln>
        </p:spPr>
      </p:pic>
      <p:sp>
        <p:nvSpPr>
          <p:cNvPr id="15" name="Google Shape;420;p21">
            <a:extLst>
              <a:ext uri="{FF2B5EF4-FFF2-40B4-BE49-F238E27FC236}">
                <a16:creationId xmlns:a16="http://schemas.microsoft.com/office/drawing/2014/main" id="{CA9BEFD5-9513-4676-A079-146B30B21EE0}"/>
              </a:ext>
            </a:extLst>
          </p:cNvPr>
          <p:cNvSpPr txBox="1"/>
          <p:nvPr/>
        </p:nvSpPr>
        <p:spPr>
          <a:xfrm>
            <a:off x="4711332" y="2143825"/>
            <a:ext cx="8946989" cy="5862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2200"/>
              <a:buFont typeface="Arial"/>
              <a:buNone/>
            </a:pPr>
            <a:r>
              <a:rPr lang="en-US" sz="2000" dirty="0">
                <a:solidFill>
                  <a:schemeClr val="tx1">
                    <a:lumMod val="65000"/>
                    <a:lumOff val="35000"/>
                  </a:schemeClr>
                </a:solidFill>
                <a:latin typeface="Open Sans"/>
                <a:ea typeface="Open Sans"/>
                <a:cs typeface="Open Sans"/>
                <a:sym typeface="Open Sans"/>
              </a:rPr>
              <a:t>Now, you are able to:</a:t>
            </a:r>
            <a:endParaRPr sz="2000" dirty="0">
              <a:solidFill>
                <a:schemeClr val="tx1">
                  <a:lumMod val="65000"/>
                  <a:lumOff val="35000"/>
                </a:schemeClr>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280"/>
        <p:cNvGrpSpPr/>
        <p:nvPr/>
      </p:nvGrpSpPr>
      <p:grpSpPr>
        <a:xfrm>
          <a:off x="0" y="0"/>
          <a:ext cx="0" cy="0"/>
          <a:chOff x="0" y="0"/>
          <a:chExt cx="0" cy="0"/>
        </a:xfrm>
      </p:grpSpPr>
      <p:sp>
        <p:nvSpPr>
          <p:cNvPr id="2" name="Google Shape;28;p2">
            <a:extLst>
              <a:ext uri="{FF2B5EF4-FFF2-40B4-BE49-F238E27FC236}">
                <a16:creationId xmlns:a16="http://schemas.microsoft.com/office/drawing/2014/main" id="{EFE830D4-3F10-4A02-9891-BACF33D211AD}"/>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3" name="Google Shape;37;p2">
            <a:extLst>
              <a:ext uri="{FF2B5EF4-FFF2-40B4-BE49-F238E27FC236}">
                <a16:creationId xmlns:a16="http://schemas.microsoft.com/office/drawing/2014/main" id="{D0E68B12-7342-4897-9792-6690F6978B27}"/>
              </a:ext>
            </a:extLst>
          </p:cNvPr>
          <p:cNvPicPr preferRelativeResize="0"/>
          <p:nvPr/>
        </p:nvPicPr>
        <p:blipFill rotWithShape="1">
          <a:blip r:embed="rId3">
            <a:alphaModFix/>
          </a:blip>
          <a:srcRect/>
          <a:stretch/>
        </p:blipFill>
        <p:spPr>
          <a:xfrm>
            <a:off x="14996159" y="8781788"/>
            <a:ext cx="879553" cy="260934"/>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348"/>
        <p:cNvGrpSpPr/>
        <p:nvPr/>
      </p:nvGrpSpPr>
      <p:grpSpPr>
        <a:xfrm>
          <a:off x="0" y="0"/>
          <a:ext cx="0" cy="0"/>
          <a:chOff x="0" y="0"/>
          <a:chExt cx="0" cy="0"/>
        </a:xfrm>
      </p:grpSpPr>
      <p:sp>
        <p:nvSpPr>
          <p:cNvPr id="2349" name="Google Shape;2349;p94"/>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lvl="0" indent="0">
              <a:spcBef>
                <a:spcPts val="0"/>
              </a:spcBef>
            </a:pPr>
            <a:r>
              <a:rPr lang="en-IN" dirty="0"/>
              <a:t>Which of the following cannot be a part of time series data?</a:t>
            </a:r>
          </a:p>
        </p:txBody>
      </p:sp>
      <p:sp>
        <p:nvSpPr>
          <p:cNvPr id="2350" name="Google Shape;2350;p94"/>
          <p:cNvSpPr txBox="1">
            <a:spLocks noGrp="1"/>
          </p:cNvSpPr>
          <p:nvPr>
            <p:ph type="body" idx="2"/>
          </p:nvPr>
        </p:nvSpPr>
        <p:spPr>
          <a:xfrm>
            <a:off x="2329744" y="2780152"/>
            <a:ext cx="11250640" cy="7017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2200"/>
              <a:buNone/>
            </a:pPr>
            <a:r>
              <a:rPr lang="en-US" dirty="0"/>
              <a:t>Trend</a:t>
            </a:r>
            <a:endParaRPr dirty="0"/>
          </a:p>
        </p:txBody>
      </p:sp>
      <p:sp>
        <p:nvSpPr>
          <p:cNvPr id="2351" name="Google Shape;2351;p94"/>
          <p:cNvSpPr txBox="1">
            <a:spLocks noGrp="1"/>
          </p:cNvSpPr>
          <p:nvPr>
            <p:ph type="body" idx="3"/>
          </p:nvPr>
        </p:nvSpPr>
        <p:spPr>
          <a:xfrm>
            <a:off x="2329744" y="3600757"/>
            <a:ext cx="11250640" cy="7017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2200"/>
              <a:buNone/>
            </a:pPr>
            <a:r>
              <a:rPr lang="en-IN" dirty="0"/>
              <a:t>S</a:t>
            </a:r>
            <a:r>
              <a:rPr lang="en-US" dirty="0" err="1"/>
              <a:t>easonality</a:t>
            </a:r>
            <a:endParaRPr dirty="0"/>
          </a:p>
        </p:txBody>
      </p:sp>
      <p:sp>
        <p:nvSpPr>
          <p:cNvPr id="2352" name="Google Shape;2352;p94"/>
          <p:cNvSpPr txBox="1">
            <a:spLocks noGrp="1"/>
          </p:cNvSpPr>
          <p:nvPr>
            <p:ph type="body" idx="6"/>
          </p:nvPr>
        </p:nvSpPr>
        <p:spPr>
          <a:xfrm>
            <a:off x="554700" y="1723919"/>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3F3F3F"/>
              </a:buClr>
              <a:buSzPts val="2000"/>
              <a:buNone/>
            </a:pPr>
            <a:r>
              <a:rPr lang="en-IN" dirty="0"/>
              <a:t>1</a:t>
            </a:r>
            <a:endParaRPr dirty="0"/>
          </a:p>
        </p:txBody>
      </p:sp>
      <p:sp>
        <p:nvSpPr>
          <p:cNvPr id="2353" name="Google Shape;2353;p94"/>
          <p:cNvSpPr txBox="1">
            <a:spLocks noGrp="1"/>
          </p:cNvSpPr>
          <p:nvPr>
            <p:ph type="body" idx="4"/>
          </p:nvPr>
        </p:nvSpPr>
        <p:spPr>
          <a:xfrm>
            <a:off x="2329744" y="4421362"/>
            <a:ext cx="11250640" cy="7017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2200"/>
              <a:buNone/>
            </a:pPr>
            <a:r>
              <a:rPr lang="en-IN" dirty="0"/>
              <a:t>Noise</a:t>
            </a:r>
            <a:endParaRPr dirty="0"/>
          </a:p>
        </p:txBody>
      </p:sp>
      <p:sp>
        <p:nvSpPr>
          <p:cNvPr id="2354" name="Google Shape;2354;p94"/>
          <p:cNvSpPr txBox="1">
            <a:spLocks noGrp="1"/>
          </p:cNvSpPr>
          <p:nvPr>
            <p:ph type="body" idx="5"/>
          </p:nvPr>
        </p:nvSpPr>
        <p:spPr>
          <a:xfrm>
            <a:off x="2329744" y="5241967"/>
            <a:ext cx="11250640" cy="701711"/>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2200"/>
              <a:buNone/>
            </a:pPr>
            <a:r>
              <a:rPr lang="en-US" dirty="0"/>
              <a:t>None of the above</a:t>
            </a:r>
            <a:endParaRPr dirty="0"/>
          </a:p>
        </p:txBody>
      </p:sp>
      <p:sp>
        <p:nvSpPr>
          <p:cNvPr id="8" name="Google Shape;28;p2">
            <a:extLst>
              <a:ext uri="{FF2B5EF4-FFF2-40B4-BE49-F238E27FC236}">
                <a16:creationId xmlns:a16="http://schemas.microsoft.com/office/drawing/2014/main" id="{2504159C-5BEC-4CBE-81F5-118031ECE3F0}"/>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9" name="Google Shape;37;p2">
            <a:extLst>
              <a:ext uri="{FF2B5EF4-FFF2-40B4-BE49-F238E27FC236}">
                <a16:creationId xmlns:a16="http://schemas.microsoft.com/office/drawing/2014/main" id="{4892A63F-AA21-49C0-AB14-435D98A51B2B}"/>
              </a:ext>
            </a:extLst>
          </p:cNvPr>
          <p:cNvPicPr preferRelativeResize="0"/>
          <p:nvPr/>
        </p:nvPicPr>
        <p:blipFill rotWithShape="1">
          <a:blip r:embed="rId3">
            <a:alphaModFix/>
          </a:blip>
          <a:srcRect/>
          <a:stretch/>
        </p:blipFill>
        <p:spPr>
          <a:xfrm>
            <a:off x="14996159" y="8781788"/>
            <a:ext cx="879553" cy="260934"/>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348"/>
        <p:cNvGrpSpPr/>
        <p:nvPr/>
      </p:nvGrpSpPr>
      <p:grpSpPr>
        <a:xfrm>
          <a:off x="0" y="0"/>
          <a:ext cx="0" cy="0"/>
          <a:chOff x="0" y="0"/>
          <a:chExt cx="0" cy="0"/>
        </a:xfrm>
      </p:grpSpPr>
      <p:sp>
        <p:nvSpPr>
          <p:cNvPr id="2349" name="Google Shape;2349;p94"/>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pPr marL="0" lvl="0" indent="0">
              <a:spcBef>
                <a:spcPts val="0"/>
              </a:spcBef>
            </a:pPr>
            <a:r>
              <a:rPr lang="en-IN" dirty="0"/>
              <a:t>Which of the following cannot be a part of time series data?</a:t>
            </a:r>
          </a:p>
        </p:txBody>
      </p:sp>
      <p:sp>
        <p:nvSpPr>
          <p:cNvPr id="2350" name="Google Shape;2350;p94"/>
          <p:cNvSpPr txBox="1">
            <a:spLocks noGrp="1"/>
          </p:cNvSpPr>
          <p:nvPr>
            <p:ph type="body" idx="2"/>
          </p:nvPr>
        </p:nvSpPr>
        <p:spPr>
          <a:prstGeom prst="rect">
            <a:avLst/>
          </a:prstGeom>
          <a:noFill/>
          <a:ln>
            <a:noFill/>
          </a:ln>
        </p:spPr>
        <p:txBody>
          <a:bodyPr spcFirstLastPara="1" wrap="square" lIns="91425" tIns="45700" rIns="91425" bIns="45700" anchor="ctr" anchorCtr="0">
            <a:noAutofit/>
          </a:bodyPr>
          <a:lstStyle/>
          <a:p>
            <a:pPr lvl="0"/>
            <a:r>
              <a:rPr lang="en-IN" sz="2400" dirty="0"/>
              <a:t>Options a, b, c are time series components.</a:t>
            </a:r>
          </a:p>
        </p:txBody>
      </p:sp>
      <p:sp>
        <p:nvSpPr>
          <p:cNvPr id="2351" name="Google Shape;2351;p94"/>
          <p:cNvSpPr txBox="1">
            <a:spLocks noGrp="1"/>
          </p:cNvSpPr>
          <p:nvPr>
            <p:ph type="body" idx="3"/>
          </p:nvPr>
        </p:nvSpPr>
        <p:spPr>
          <a:xfrm>
            <a:off x="3162128" y="6794363"/>
            <a:ext cx="9022188" cy="619532"/>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3F3F3F"/>
              </a:buClr>
              <a:buSzPts val="2200"/>
              <a:buNone/>
            </a:pPr>
            <a:r>
              <a:rPr lang="en-US" sz="2200" dirty="0"/>
              <a:t>d. None of the above</a:t>
            </a:r>
            <a:endParaRPr dirty="0"/>
          </a:p>
        </p:txBody>
      </p:sp>
      <p:sp>
        <p:nvSpPr>
          <p:cNvPr id="2354" name="Google Shape;2354;p94"/>
          <p:cNvSpPr txBox="1">
            <a:spLocks noGrp="1"/>
          </p:cNvSpPr>
          <p:nvPr>
            <p:ph type="body" idx="5"/>
          </p:nvPr>
        </p:nvSpPr>
        <p:spPr>
          <a:xfrm>
            <a:off x="2310168" y="2776917"/>
            <a:ext cx="11250640" cy="701711"/>
          </a:xfrm>
          <a:prstGeom prst="rect">
            <a:avLst/>
          </a:prstGeom>
          <a:noFill/>
          <a:ln>
            <a:noFill/>
          </a:ln>
        </p:spPr>
        <p:txBody>
          <a:bodyPr spcFirstLastPara="1" wrap="square" lIns="91425" tIns="45700" rIns="91425" bIns="45700" anchor="ctr" anchorCtr="0">
            <a:noAutofit/>
          </a:bodyPr>
          <a:lstStyle/>
          <a:p>
            <a:pPr marL="0" lvl="0" indent="0">
              <a:spcBef>
                <a:spcPts val="0"/>
              </a:spcBef>
              <a:buSzPts val="2200"/>
            </a:pPr>
            <a:r>
              <a:rPr lang="en-US" dirty="0"/>
              <a:t>Trend</a:t>
            </a:r>
          </a:p>
        </p:txBody>
      </p:sp>
      <p:sp>
        <p:nvSpPr>
          <p:cNvPr id="7" name="Text Placeholder 6">
            <a:extLst>
              <a:ext uri="{FF2B5EF4-FFF2-40B4-BE49-F238E27FC236}">
                <a16:creationId xmlns:a16="http://schemas.microsoft.com/office/drawing/2014/main" id="{0DD6EE25-B5D0-46B6-961D-5F62C2A501BE}"/>
              </a:ext>
            </a:extLst>
          </p:cNvPr>
          <p:cNvSpPr>
            <a:spLocks noGrp="1"/>
          </p:cNvSpPr>
          <p:nvPr>
            <p:ph type="body" idx="4"/>
          </p:nvPr>
        </p:nvSpPr>
        <p:spPr>
          <a:xfrm>
            <a:off x="342693" y="1635598"/>
            <a:ext cx="1693250" cy="537078"/>
          </a:xfrm>
        </p:spPr>
        <p:txBody>
          <a:bodyPr/>
          <a:lstStyle/>
          <a:p>
            <a:r>
              <a:rPr lang="en-IN" dirty="0"/>
              <a:t>1</a:t>
            </a:r>
            <a:endParaRPr lang="en-US" dirty="0"/>
          </a:p>
        </p:txBody>
      </p:sp>
      <p:sp>
        <p:nvSpPr>
          <p:cNvPr id="20" name="Google Shape;2354;p94">
            <a:extLst>
              <a:ext uri="{FF2B5EF4-FFF2-40B4-BE49-F238E27FC236}">
                <a16:creationId xmlns:a16="http://schemas.microsoft.com/office/drawing/2014/main" id="{F700202B-2118-4F0D-8D7E-BA3547DD236D}"/>
              </a:ext>
            </a:extLst>
          </p:cNvPr>
          <p:cNvSpPr txBox="1">
            <a:spLocks/>
          </p:cNvSpPr>
          <p:nvPr/>
        </p:nvSpPr>
        <p:spPr>
          <a:xfrm>
            <a:off x="2310168" y="3583285"/>
            <a:ext cx="11250640" cy="7017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3F3F3F"/>
              </a:buClr>
              <a:buSzPts val="2000"/>
              <a:buFont typeface="Arial"/>
              <a:buNone/>
              <a:defRPr sz="20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spcBef>
                <a:spcPts val="0"/>
              </a:spcBef>
              <a:buSzPts val="2200"/>
            </a:pPr>
            <a:r>
              <a:rPr lang="en-IN" dirty="0"/>
              <a:t>Seasonality</a:t>
            </a:r>
          </a:p>
        </p:txBody>
      </p:sp>
      <p:sp>
        <p:nvSpPr>
          <p:cNvPr id="21" name="Google Shape;2354;p94">
            <a:extLst>
              <a:ext uri="{FF2B5EF4-FFF2-40B4-BE49-F238E27FC236}">
                <a16:creationId xmlns:a16="http://schemas.microsoft.com/office/drawing/2014/main" id="{43CE97FE-BA2A-43C3-B465-771A3D8A506C}"/>
              </a:ext>
            </a:extLst>
          </p:cNvPr>
          <p:cNvSpPr txBox="1">
            <a:spLocks/>
          </p:cNvSpPr>
          <p:nvPr/>
        </p:nvSpPr>
        <p:spPr>
          <a:xfrm>
            <a:off x="2310168" y="4419508"/>
            <a:ext cx="11250640" cy="7017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3F3F3F"/>
              </a:buClr>
              <a:buSzPts val="2000"/>
              <a:buFont typeface="Arial"/>
              <a:buNone/>
              <a:defRPr sz="20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spcBef>
                <a:spcPts val="0"/>
              </a:spcBef>
              <a:buSzPts val="2200"/>
            </a:pPr>
            <a:r>
              <a:rPr lang="en-IN" dirty="0"/>
              <a:t>Noise</a:t>
            </a:r>
          </a:p>
        </p:txBody>
      </p:sp>
      <p:sp>
        <p:nvSpPr>
          <p:cNvPr id="24" name="Google Shape;2354;p94">
            <a:extLst>
              <a:ext uri="{FF2B5EF4-FFF2-40B4-BE49-F238E27FC236}">
                <a16:creationId xmlns:a16="http://schemas.microsoft.com/office/drawing/2014/main" id="{3F94B7CC-8426-4938-8681-72ABAA3E9DC3}"/>
              </a:ext>
            </a:extLst>
          </p:cNvPr>
          <p:cNvSpPr txBox="1">
            <a:spLocks/>
          </p:cNvSpPr>
          <p:nvPr/>
        </p:nvSpPr>
        <p:spPr>
          <a:xfrm>
            <a:off x="2310168" y="5225876"/>
            <a:ext cx="11250640" cy="7017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rgbClr val="3F3F3F"/>
              </a:buClr>
              <a:buSzPts val="2000"/>
              <a:buFont typeface="Arial"/>
              <a:buNone/>
              <a:defRPr sz="20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lvl="0" indent="0">
              <a:spcBef>
                <a:spcPts val="0"/>
              </a:spcBef>
              <a:buSzPts val="2200"/>
            </a:pPr>
            <a:r>
              <a:rPr lang="en-US" dirty="0"/>
              <a:t>None of the above</a:t>
            </a:r>
          </a:p>
        </p:txBody>
      </p:sp>
    </p:spTree>
    <p:extLst>
      <p:ext uri="{BB962C8B-B14F-4D97-AF65-F5344CB8AC3E}">
        <p14:creationId xmlns:p14="http://schemas.microsoft.com/office/powerpoint/2010/main" val="17702720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00B9445-C867-4F6E-8021-032A4275481D}"/>
              </a:ext>
            </a:extLst>
          </p:cNvPr>
          <p:cNvSpPr>
            <a:spLocks noGrp="1"/>
          </p:cNvSpPr>
          <p:nvPr>
            <p:ph type="body" idx="1"/>
          </p:nvPr>
        </p:nvSpPr>
        <p:spPr>
          <a:xfrm>
            <a:off x="1997845" y="1239739"/>
            <a:ext cx="13391132" cy="1094283"/>
          </a:xfrm>
        </p:spPr>
        <p:txBody>
          <a:bodyPr/>
          <a:lstStyle/>
          <a:p>
            <a:r>
              <a:rPr lang="en-IN" dirty="0"/>
              <a:t>Which of the following techniques can be used to make a series stationary?</a:t>
            </a:r>
          </a:p>
          <a:p>
            <a:endParaRPr lang="en-US" dirty="0"/>
          </a:p>
        </p:txBody>
      </p:sp>
      <p:sp>
        <p:nvSpPr>
          <p:cNvPr id="3" name="Text Placeholder 2">
            <a:extLst>
              <a:ext uri="{FF2B5EF4-FFF2-40B4-BE49-F238E27FC236}">
                <a16:creationId xmlns:a16="http://schemas.microsoft.com/office/drawing/2014/main" id="{D970DC38-A9D3-4DC4-8C51-7BFACFC5F000}"/>
              </a:ext>
            </a:extLst>
          </p:cNvPr>
          <p:cNvSpPr>
            <a:spLocks noGrp="1"/>
          </p:cNvSpPr>
          <p:nvPr>
            <p:ph type="body" idx="2"/>
          </p:nvPr>
        </p:nvSpPr>
        <p:spPr>
          <a:xfrm>
            <a:off x="2329744" y="2940610"/>
            <a:ext cx="11250640" cy="701711"/>
          </a:xfrm>
        </p:spPr>
        <p:txBody>
          <a:bodyPr/>
          <a:lstStyle/>
          <a:p>
            <a:r>
              <a:rPr lang="en-IN" dirty="0"/>
              <a:t>T</a:t>
            </a:r>
            <a:r>
              <a:rPr lang="en-US" dirty="0" err="1"/>
              <a:t>ransformation</a:t>
            </a:r>
            <a:endParaRPr lang="en-US" dirty="0"/>
          </a:p>
          <a:p>
            <a:endParaRPr lang="en-US" dirty="0"/>
          </a:p>
        </p:txBody>
      </p:sp>
      <p:sp>
        <p:nvSpPr>
          <p:cNvPr id="4" name="Text Placeholder 3">
            <a:extLst>
              <a:ext uri="{FF2B5EF4-FFF2-40B4-BE49-F238E27FC236}">
                <a16:creationId xmlns:a16="http://schemas.microsoft.com/office/drawing/2014/main" id="{870AC324-A0FB-4BBB-AD77-D588FCD4C1CA}"/>
              </a:ext>
            </a:extLst>
          </p:cNvPr>
          <p:cNvSpPr>
            <a:spLocks noGrp="1"/>
          </p:cNvSpPr>
          <p:nvPr>
            <p:ph type="body" idx="3"/>
          </p:nvPr>
        </p:nvSpPr>
        <p:spPr>
          <a:xfrm>
            <a:off x="2329744" y="3718205"/>
            <a:ext cx="11250640" cy="701711"/>
          </a:xfrm>
        </p:spPr>
        <p:txBody>
          <a:bodyPr/>
          <a:lstStyle/>
          <a:p>
            <a:r>
              <a:rPr lang="en-IN" dirty="0"/>
              <a:t>Differencing</a:t>
            </a:r>
          </a:p>
          <a:p>
            <a:endParaRPr lang="en-US" dirty="0"/>
          </a:p>
        </p:txBody>
      </p:sp>
      <p:sp>
        <p:nvSpPr>
          <p:cNvPr id="5" name="Text Placeholder 4">
            <a:extLst>
              <a:ext uri="{FF2B5EF4-FFF2-40B4-BE49-F238E27FC236}">
                <a16:creationId xmlns:a16="http://schemas.microsoft.com/office/drawing/2014/main" id="{3E5451E0-54C2-4AD9-B960-BC095CE32F76}"/>
              </a:ext>
            </a:extLst>
          </p:cNvPr>
          <p:cNvSpPr>
            <a:spLocks noGrp="1"/>
          </p:cNvSpPr>
          <p:nvPr>
            <p:ph type="body" idx="4"/>
          </p:nvPr>
        </p:nvSpPr>
        <p:spPr>
          <a:xfrm>
            <a:off x="2329744" y="4572000"/>
            <a:ext cx="11250640" cy="701711"/>
          </a:xfrm>
        </p:spPr>
        <p:txBody>
          <a:bodyPr/>
          <a:lstStyle/>
          <a:p>
            <a:r>
              <a:rPr lang="en-IN" dirty="0"/>
              <a:t>Decomposition</a:t>
            </a:r>
          </a:p>
          <a:p>
            <a:endParaRPr lang="en-US" dirty="0"/>
          </a:p>
        </p:txBody>
      </p:sp>
      <p:sp>
        <p:nvSpPr>
          <p:cNvPr id="6" name="Text Placeholder 5">
            <a:extLst>
              <a:ext uri="{FF2B5EF4-FFF2-40B4-BE49-F238E27FC236}">
                <a16:creationId xmlns:a16="http://schemas.microsoft.com/office/drawing/2014/main" id="{8D770189-930A-423B-BE3C-A9B1193C7AC9}"/>
              </a:ext>
            </a:extLst>
          </p:cNvPr>
          <p:cNvSpPr>
            <a:spLocks noGrp="1"/>
          </p:cNvSpPr>
          <p:nvPr>
            <p:ph type="body" idx="5"/>
          </p:nvPr>
        </p:nvSpPr>
        <p:spPr/>
        <p:txBody>
          <a:bodyPr/>
          <a:lstStyle/>
          <a:p>
            <a:r>
              <a:rPr lang="en-IN" dirty="0"/>
              <a:t>All of the above</a:t>
            </a:r>
          </a:p>
          <a:p>
            <a:endParaRPr lang="en-US" dirty="0"/>
          </a:p>
        </p:txBody>
      </p:sp>
      <p:sp>
        <p:nvSpPr>
          <p:cNvPr id="7" name="Text Placeholder 6">
            <a:extLst>
              <a:ext uri="{FF2B5EF4-FFF2-40B4-BE49-F238E27FC236}">
                <a16:creationId xmlns:a16="http://schemas.microsoft.com/office/drawing/2014/main" id="{6C936978-CC3F-46BA-94FB-C56CF9FE15FE}"/>
              </a:ext>
            </a:extLst>
          </p:cNvPr>
          <p:cNvSpPr>
            <a:spLocks noGrp="1"/>
          </p:cNvSpPr>
          <p:nvPr>
            <p:ph type="body" idx="6"/>
          </p:nvPr>
        </p:nvSpPr>
        <p:spPr/>
        <p:txBody>
          <a:bodyPr/>
          <a:lstStyle/>
          <a:p>
            <a:r>
              <a:rPr lang="en-IN" dirty="0"/>
              <a:t>2</a:t>
            </a:r>
            <a:endParaRPr lang="en-US" dirty="0"/>
          </a:p>
        </p:txBody>
      </p:sp>
      <p:sp>
        <p:nvSpPr>
          <p:cNvPr id="8" name="Google Shape;28;p2">
            <a:extLst>
              <a:ext uri="{FF2B5EF4-FFF2-40B4-BE49-F238E27FC236}">
                <a16:creationId xmlns:a16="http://schemas.microsoft.com/office/drawing/2014/main" id="{5B3F3481-B217-4D20-9166-69AD5885E70D}"/>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9" name="Google Shape;37;p2">
            <a:extLst>
              <a:ext uri="{FF2B5EF4-FFF2-40B4-BE49-F238E27FC236}">
                <a16:creationId xmlns:a16="http://schemas.microsoft.com/office/drawing/2014/main" id="{E632596E-CEE7-45C6-996C-689E5975F731}"/>
              </a:ext>
            </a:extLst>
          </p:cNvPr>
          <p:cNvPicPr preferRelativeResize="0"/>
          <p:nvPr/>
        </p:nvPicPr>
        <p:blipFill rotWithShape="1">
          <a:blip r:embed="rId2">
            <a:alphaModFix/>
          </a:blip>
          <a:srcRect/>
          <a:stretch/>
        </p:blipFill>
        <p:spPr>
          <a:xfrm>
            <a:off x="14996159" y="8781788"/>
            <a:ext cx="879553" cy="260934"/>
          </a:xfrm>
          <a:prstGeom prst="rect">
            <a:avLst/>
          </a:prstGeom>
          <a:noFill/>
          <a:ln>
            <a:noFill/>
          </a:ln>
        </p:spPr>
      </p:pic>
    </p:spTree>
    <p:extLst>
      <p:ext uri="{BB962C8B-B14F-4D97-AF65-F5344CB8AC3E}">
        <p14:creationId xmlns:p14="http://schemas.microsoft.com/office/powerpoint/2010/main" val="32401192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6B51384-9294-4CF4-A999-80AF584DDFB6}"/>
              </a:ext>
            </a:extLst>
          </p:cNvPr>
          <p:cNvSpPr>
            <a:spLocks noGrp="1"/>
          </p:cNvSpPr>
          <p:nvPr>
            <p:ph type="body" idx="1"/>
          </p:nvPr>
        </p:nvSpPr>
        <p:spPr>
          <a:xfrm>
            <a:off x="2043468" y="1109547"/>
            <a:ext cx="13391132" cy="1424965"/>
          </a:xfrm>
        </p:spPr>
        <p:txBody>
          <a:bodyPr/>
          <a:lstStyle/>
          <a:p>
            <a:r>
              <a:rPr lang="en-IN" dirty="0"/>
              <a:t>Which of the following techniques can be used to make a series stationary?</a:t>
            </a:r>
          </a:p>
          <a:p>
            <a:endParaRPr lang="en-US" dirty="0"/>
          </a:p>
        </p:txBody>
      </p:sp>
      <p:sp>
        <p:nvSpPr>
          <p:cNvPr id="3" name="Text Placeholder 2">
            <a:extLst>
              <a:ext uri="{FF2B5EF4-FFF2-40B4-BE49-F238E27FC236}">
                <a16:creationId xmlns:a16="http://schemas.microsoft.com/office/drawing/2014/main" id="{FBE753E7-4195-40C1-9C71-399906406672}"/>
              </a:ext>
            </a:extLst>
          </p:cNvPr>
          <p:cNvSpPr>
            <a:spLocks noGrp="1"/>
          </p:cNvSpPr>
          <p:nvPr>
            <p:ph type="body" idx="2"/>
          </p:nvPr>
        </p:nvSpPr>
        <p:spPr>
          <a:xfrm>
            <a:off x="495095" y="7380255"/>
            <a:ext cx="15375004" cy="1333852"/>
          </a:xfrm>
        </p:spPr>
        <p:txBody>
          <a:bodyPr/>
          <a:lstStyle/>
          <a:p>
            <a:r>
              <a:rPr lang="en-IN" dirty="0"/>
              <a:t>All of these techniques are used to </a:t>
            </a:r>
            <a:r>
              <a:rPr lang="en-IN" dirty="0" err="1"/>
              <a:t>stationarize</a:t>
            </a:r>
            <a:r>
              <a:rPr lang="en-IN" dirty="0"/>
              <a:t> a time series</a:t>
            </a:r>
            <a:endParaRPr lang="en-US" dirty="0"/>
          </a:p>
        </p:txBody>
      </p:sp>
      <p:sp>
        <p:nvSpPr>
          <p:cNvPr id="4" name="Text Placeholder 3">
            <a:extLst>
              <a:ext uri="{FF2B5EF4-FFF2-40B4-BE49-F238E27FC236}">
                <a16:creationId xmlns:a16="http://schemas.microsoft.com/office/drawing/2014/main" id="{E1B370BE-3990-43D0-9BC9-B12FBAE8DC82}"/>
              </a:ext>
            </a:extLst>
          </p:cNvPr>
          <p:cNvSpPr>
            <a:spLocks noGrp="1"/>
          </p:cNvSpPr>
          <p:nvPr>
            <p:ph type="body" idx="3"/>
          </p:nvPr>
        </p:nvSpPr>
        <p:spPr>
          <a:xfrm>
            <a:off x="3205670" y="6896082"/>
            <a:ext cx="9022188" cy="619532"/>
          </a:xfrm>
        </p:spPr>
        <p:txBody>
          <a:bodyPr/>
          <a:lstStyle/>
          <a:p>
            <a:r>
              <a:rPr lang="en-IN" dirty="0"/>
              <a:t>d. All of the above</a:t>
            </a:r>
          </a:p>
          <a:p>
            <a:endParaRPr lang="en-US" dirty="0"/>
          </a:p>
        </p:txBody>
      </p:sp>
      <p:sp>
        <p:nvSpPr>
          <p:cNvPr id="5" name="Text Placeholder 4">
            <a:extLst>
              <a:ext uri="{FF2B5EF4-FFF2-40B4-BE49-F238E27FC236}">
                <a16:creationId xmlns:a16="http://schemas.microsoft.com/office/drawing/2014/main" id="{AD0395EF-B6BD-4BC0-88A8-4555013B34A4}"/>
              </a:ext>
            </a:extLst>
          </p:cNvPr>
          <p:cNvSpPr>
            <a:spLocks noGrp="1"/>
          </p:cNvSpPr>
          <p:nvPr>
            <p:ph type="body" idx="4"/>
          </p:nvPr>
        </p:nvSpPr>
        <p:spPr/>
        <p:txBody>
          <a:bodyPr/>
          <a:lstStyle/>
          <a:p>
            <a:r>
              <a:rPr lang="en-IN" dirty="0"/>
              <a:t>2</a:t>
            </a:r>
            <a:endParaRPr lang="en-US" dirty="0"/>
          </a:p>
        </p:txBody>
      </p:sp>
      <p:sp>
        <p:nvSpPr>
          <p:cNvPr id="6" name="Text Placeholder 5">
            <a:extLst>
              <a:ext uri="{FF2B5EF4-FFF2-40B4-BE49-F238E27FC236}">
                <a16:creationId xmlns:a16="http://schemas.microsoft.com/office/drawing/2014/main" id="{29A5EA1B-FA01-44B1-B825-6B3CA0A4DE65}"/>
              </a:ext>
            </a:extLst>
          </p:cNvPr>
          <p:cNvSpPr>
            <a:spLocks noGrp="1"/>
          </p:cNvSpPr>
          <p:nvPr>
            <p:ph type="body" idx="5"/>
          </p:nvPr>
        </p:nvSpPr>
        <p:spPr>
          <a:xfrm>
            <a:off x="2329744" y="2940610"/>
            <a:ext cx="11250640" cy="701711"/>
          </a:xfrm>
        </p:spPr>
        <p:txBody>
          <a:bodyPr/>
          <a:lstStyle/>
          <a:p>
            <a:r>
              <a:rPr lang="en-IN" dirty="0"/>
              <a:t>T</a:t>
            </a:r>
            <a:r>
              <a:rPr lang="en-US" dirty="0" err="1"/>
              <a:t>ransformation</a:t>
            </a:r>
            <a:endParaRPr lang="en-US" dirty="0"/>
          </a:p>
          <a:p>
            <a:endParaRPr lang="en-US" dirty="0"/>
          </a:p>
        </p:txBody>
      </p:sp>
      <p:sp>
        <p:nvSpPr>
          <p:cNvPr id="7" name="Text Placeholder 6">
            <a:extLst>
              <a:ext uri="{FF2B5EF4-FFF2-40B4-BE49-F238E27FC236}">
                <a16:creationId xmlns:a16="http://schemas.microsoft.com/office/drawing/2014/main" id="{36F17E17-60EC-448A-BF39-11BEE028C404}"/>
              </a:ext>
            </a:extLst>
          </p:cNvPr>
          <p:cNvSpPr>
            <a:spLocks noGrp="1"/>
          </p:cNvSpPr>
          <p:nvPr>
            <p:ph type="body" idx="6"/>
          </p:nvPr>
        </p:nvSpPr>
        <p:spPr>
          <a:xfrm>
            <a:off x="2329744" y="3761215"/>
            <a:ext cx="11250640" cy="701711"/>
          </a:xfrm>
        </p:spPr>
        <p:txBody>
          <a:bodyPr/>
          <a:lstStyle/>
          <a:p>
            <a:r>
              <a:rPr lang="en-IN" dirty="0"/>
              <a:t>Differencing</a:t>
            </a:r>
          </a:p>
          <a:p>
            <a:endParaRPr lang="en-US" dirty="0"/>
          </a:p>
        </p:txBody>
      </p:sp>
      <p:sp>
        <p:nvSpPr>
          <p:cNvPr id="8" name="Text Placeholder 7">
            <a:extLst>
              <a:ext uri="{FF2B5EF4-FFF2-40B4-BE49-F238E27FC236}">
                <a16:creationId xmlns:a16="http://schemas.microsoft.com/office/drawing/2014/main" id="{F11707E9-FB14-4DCF-8D4F-D347D973A615}"/>
              </a:ext>
            </a:extLst>
          </p:cNvPr>
          <p:cNvSpPr>
            <a:spLocks noGrp="1"/>
          </p:cNvSpPr>
          <p:nvPr>
            <p:ph type="body" idx="7"/>
          </p:nvPr>
        </p:nvSpPr>
        <p:spPr>
          <a:xfrm>
            <a:off x="2329744" y="4546649"/>
            <a:ext cx="11250640" cy="701711"/>
          </a:xfrm>
        </p:spPr>
        <p:txBody>
          <a:bodyPr/>
          <a:lstStyle/>
          <a:p>
            <a:r>
              <a:rPr lang="en-IN" dirty="0"/>
              <a:t>Decomposition</a:t>
            </a:r>
          </a:p>
          <a:p>
            <a:endParaRPr lang="en-US" dirty="0"/>
          </a:p>
        </p:txBody>
      </p:sp>
      <p:sp>
        <p:nvSpPr>
          <p:cNvPr id="9" name="Text Placeholder 8">
            <a:extLst>
              <a:ext uri="{FF2B5EF4-FFF2-40B4-BE49-F238E27FC236}">
                <a16:creationId xmlns:a16="http://schemas.microsoft.com/office/drawing/2014/main" id="{480C8ACE-DE47-46CE-9BF4-A95F99CB7560}"/>
              </a:ext>
            </a:extLst>
          </p:cNvPr>
          <p:cNvSpPr>
            <a:spLocks noGrp="1"/>
          </p:cNvSpPr>
          <p:nvPr>
            <p:ph type="body" idx="8"/>
          </p:nvPr>
        </p:nvSpPr>
        <p:spPr/>
        <p:txBody>
          <a:bodyPr/>
          <a:lstStyle/>
          <a:p>
            <a:r>
              <a:rPr lang="en-IN" dirty="0"/>
              <a:t>All of the above</a:t>
            </a:r>
          </a:p>
          <a:p>
            <a:endParaRPr lang="en-US" dirty="0"/>
          </a:p>
        </p:txBody>
      </p:sp>
    </p:spTree>
    <p:extLst>
      <p:ext uri="{BB962C8B-B14F-4D97-AF65-F5344CB8AC3E}">
        <p14:creationId xmlns:p14="http://schemas.microsoft.com/office/powerpoint/2010/main" val="22547066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371"/>
        <p:cNvGrpSpPr/>
        <p:nvPr/>
      </p:nvGrpSpPr>
      <p:grpSpPr>
        <a:xfrm>
          <a:off x="0" y="0"/>
          <a:ext cx="0" cy="0"/>
          <a:chOff x="0" y="0"/>
          <a:chExt cx="0" cy="0"/>
        </a:xfrm>
      </p:grpSpPr>
      <p:sp>
        <p:nvSpPr>
          <p:cNvPr id="2372" name="Google Shape;2372;p96"/>
          <p:cNvSpPr txBox="1">
            <a:spLocks noGrp="1"/>
          </p:cNvSpPr>
          <p:nvPr>
            <p:ph type="body" idx="1"/>
          </p:nvPr>
        </p:nvSpPr>
        <p:spPr>
          <a:xfrm>
            <a:off x="926745" y="1676697"/>
            <a:ext cx="12378945"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dirty="0"/>
              <a:t>Lesson-End Project</a:t>
            </a:r>
            <a:endParaRPr dirty="0"/>
          </a:p>
        </p:txBody>
      </p:sp>
      <p:sp>
        <p:nvSpPr>
          <p:cNvPr id="2373" name="Google Shape;2373;p96"/>
          <p:cNvSpPr txBox="1"/>
          <p:nvPr/>
        </p:nvSpPr>
        <p:spPr>
          <a:xfrm>
            <a:off x="581121" y="3723121"/>
            <a:ext cx="14487427" cy="3744182"/>
          </a:xfrm>
          <a:prstGeom prst="rect">
            <a:avLst/>
          </a:prstGeom>
          <a:noFill/>
          <a:ln>
            <a:noFill/>
          </a:ln>
        </p:spPr>
        <p:txBody>
          <a:bodyPr spcFirstLastPara="1" wrap="square" lIns="91425" tIns="45700" rIns="91425" bIns="45700" anchor="t" anchorCtr="0">
            <a:noAutofit/>
          </a:bodyPr>
          <a:lstStyle/>
          <a:p>
            <a:pPr marL="0" marR="0" lvl="0" indent="0" algn="l" rtl="0">
              <a:lnSpc>
                <a:spcPct val="107000"/>
              </a:lnSpc>
              <a:spcBef>
                <a:spcPts val="0"/>
              </a:spcBef>
              <a:spcAft>
                <a:spcPts val="0"/>
              </a:spcAft>
              <a:buNone/>
            </a:pPr>
            <a:r>
              <a:rPr lang="en-US" sz="2000" b="1" dirty="0">
                <a:solidFill>
                  <a:schemeClr val="dk1"/>
                </a:solidFill>
                <a:latin typeface="+mj-lt"/>
                <a:ea typeface="Open Sans"/>
                <a:cs typeface="Open Sans"/>
                <a:sym typeface="Open Sans"/>
              </a:rPr>
              <a:t>Problem Statement:</a:t>
            </a:r>
            <a:r>
              <a:rPr lang="en-US" sz="2000" b="1" dirty="0">
                <a:latin typeface="+mj-lt"/>
                <a:ea typeface="Open Sans"/>
              </a:rPr>
              <a:t> </a:t>
            </a:r>
            <a:r>
              <a:rPr lang="en-IN" sz="2000" dirty="0">
                <a:solidFill>
                  <a:schemeClr val="dk1"/>
                </a:solidFill>
                <a:latin typeface="+mj-lt"/>
                <a:ea typeface="Open Sans"/>
                <a:cs typeface="Open Sans"/>
                <a:sym typeface="Open Sans"/>
              </a:rPr>
              <a:t>You are provided with a dataset which consists of Zinc prices for the period Jan 1980 – Feb 2016</a:t>
            </a:r>
          </a:p>
          <a:p>
            <a:pPr marL="0" marR="0" lvl="0" indent="0" algn="l" rtl="0">
              <a:lnSpc>
                <a:spcPct val="107000"/>
              </a:lnSpc>
              <a:spcBef>
                <a:spcPts val="0"/>
              </a:spcBef>
              <a:spcAft>
                <a:spcPts val="0"/>
              </a:spcAft>
              <a:buNone/>
            </a:pPr>
            <a:endParaRPr lang="en-IN" sz="2000" dirty="0">
              <a:solidFill>
                <a:schemeClr val="dk1"/>
              </a:solidFill>
              <a:latin typeface="+mj-lt"/>
              <a:ea typeface="Open Sans"/>
              <a:cs typeface="Open Sans"/>
              <a:sym typeface="Open Sans"/>
            </a:endParaRPr>
          </a:p>
          <a:p>
            <a:pPr lvl="0">
              <a:lnSpc>
                <a:spcPct val="107000"/>
              </a:lnSpc>
              <a:spcBef>
                <a:spcPts val="800"/>
              </a:spcBef>
            </a:pPr>
            <a:r>
              <a:rPr lang="en-IN" sz="2000" b="1" dirty="0">
                <a:solidFill>
                  <a:schemeClr val="dk1"/>
                </a:solidFill>
                <a:latin typeface="+mj-lt"/>
                <a:ea typeface="Open Sans"/>
                <a:cs typeface="Open Sans"/>
                <a:sym typeface="Open Sans"/>
              </a:rPr>
              <a:t>Objective:</a:t>
            </a:r>
          </a:p>
          <a:p>
            <a:pPr marL="342900" lvl="0" indent="-342900">
              <a:lnSpc>
                <a:spcPct val="107000"/>
              </a:lnSpc>
              <a:spcBef>
                <a:spcPts val="800"/>
              </a:spcBef>
              <a:buFont typeface="Wingdings" panose="05000000000000000000" pitchFamily="2" charset="2"/>
              <a:buChar char="§"/>
            </a:pPr>
            <a:r>
              <a:rPr lang="en-IN" sz="2000" dirty="0">
                <a:solidFill>
                  <a:schemeClr val="dk1"/>
                </a:solidFill>
                <a:latin typeface="+mj-lt"/>
                <a:ea typeface="Open Sans"/>
                <a:cs typeface="Open Sans"/>
                <a:sym typeface="Open Sans"/>
              </a:rPr>
              <a:t>Visualize the time series</a:t>
            </a:r>
          </a:p>
          <a:p>
            <a:pPr marL="342900" lvl="0" indent="-342900">
              <a:lnSpc>
                <a:spcPct val="107000"/>
              </a:lnSpc>
              <a:spcBef>
                <a:spcPts val="800"/>
              </a:spcBef>
              <a:buFont typeface="Wingdings" panose="05000000000000000000" pitchFamily="2" charset="2"/>
              <a:buChar char="§"/>
            </a:pPr>
            <a:r>
              <a:rPr lang="en-IN" sz="2000" dirty="0">
                <a:solidFill>
                  <a:schemeClr val="dk1"/>
                </a:solidFill>
                <a:latin typeface="+mj-lt"/>
                <a:ea typeface="Open Sans"/>
                <a:cs typeface="Open Sans"/>
                <a:sym typeface="Open Sans"/>
              </a:rPr>
              <a:t>Check for the stationarity of your data using Rolling Statistics and Dickey fuller test and if present, remove it using stationarity removal techniques</a:t>
            </a:r>
          </a:p>
          <a:p>
            <a:pPr marL="342900" lvl="0" indent="-342900">
              <a:lnSpc>
                <a:spcPct val="107000"/>
              </a:lnSpc>
              <a:spcBef>
                <a:spcPts val="800"/>
              </a:spcBef>
              <a:buFont typeface="Wingdings" panose="05000000000000000000" pitchFamily="2" charset="2"/>
              <a:buChar char="§"/>
            </a:pPr>
            <a:r>
              <a:rPr lang="en-IN" sz="2000" dirty="0">
                <a:solidFill>
                  <a:schemeClr val="dk1"/>
                </a:solidFill>
                <a:latin typeface="+mj-lt"/>
                <a:ea typeface="Open Sans"/>
                <a:cs typeface="Open Sans"/>
                <a:sym typeface="Open Sans"/>
              </a:rPr>
              <a:t>Plot ACF and PACF plots. Find p, d, q values</a:t>
            </a:r>
          </a:p>
          <a:p>
            <a:pPr marL="342900" lvl="0" indent="-342900">
              <a:lnSpc>
                <a:spcPct val="107000"/>
              </a:lnSpc>
              <a:spcBef>
                <a:spcPts val="800"/>
              </a:spcBef>
              <a:buFont typeface="Wingdings" panose="05000000000000000000" pitchFamily="2" charset="2"/>
              <a:buChar char="§"/>
            </a:pPr>
            <a:r>
              <a:rPr lang="en-IN" sz="2000" dirty="0">
                <a:solidFill>
                  <a:schemeClr val="dk1"/>
                </a:solidFill>
                <a:latin typeface="+mj-lt"/>
                <a:ea typeface="Open Sans"/>
                <a:cs typeface="Open Sans"/>
                <a:sym typeface="Open Sans"/>
              </a:rPr>
              <a:t>Perform ARIMA </a:t>
            </a:r>
            <a:r>
              <a:rPr lang="en-IN" sz="2000" dirty="0" err="1">
                <a:solidFill>
                  <a:schemeClr val="dk1"/>
                </a:solidFill>
                <a:latin typeface="+mj-lt"/>
                <a:ea typeface="Open Sans"/>
                <a:cs typeface="Open Sans"/>
                <a:sym typeface="Open Sans"/>
              </a:rPr>
              <a:t>modeling</a:t>
            </a:r>
            <a:r>
              <a:rPr lang="en-IN" sz="2000" dirty="0">
                <a:solidFill>
                  <a:schemeClr val="dk1"/>
                </a:solidFill>
                <a:latin typeface="+mj-lt"/>
                <a:ea typeface="Open Sans"/>
                <a:cs typeface="Open Sans"/>
                <a:sym typeface="Open Sans"/>
              </a:rPr>
              <a:t> </a:t>
            </a:r>
          </a:p>
          <a:p>
            <a:pPr marL="342900" lvl="0" indent="-342900">
              <a:lnSpc>
                <a:spcPct val="107000"/>
              </a:lnSpc>
              <a:spcBef>
                <a:spcPts val="800"/>
              </a:spcBef>
              <a:buFont typeface="Wingdings" panose="05000000000000000000" pitchFamily="2" charset="2"/>
              <a:buChar char="§"/>
            </a:pPr>
            <a:r>
              <a:rPr lang="en-IN" sz="2000" dirty="0">
                <a:solidFill>
                  <a:schemeClr val="dk1"/>
                </a:solidFill>
                <a:latin typeface="+mj-lt"/>
                <a:ea typeface="Open Sans"/>
                <a:cs typeface="Open Sans"/>
                <a:sym typeface="Open Sans"/>
              </a:rPr>
              <a:t>Forecast the prices using the new model</a:t>
            </a:r>
          </a:p>
          <a:p>
            <a:pPr marL="0" marR="0" lvl="0" indent="0" algn="l" rtl="0">
              <a:lnSpc>
                <a:spcPct val="107000"/>
              </a:lnSpc>
              <a:spcBef>
                <a:spcPts val="0"/>
              </a:spcBef>
              <a:spcAft>
                <a:spcPts val="0"/>
              </a:spcAft>
              <a:buNone/>
            </a:pPr>
            <a:endParaRPr sz="2000" dirty="0">
              <a:solidFill>
                <a:schemeClr val="dk1"/>
              </a:solidFill>
              <a:latin typeface="+mj-lt"/>
              <a:ea typeface="Open Sans"/>
              <a:cs typeface="Open Sans"/>
              <a:sym typeface="Open Sans"/>
            </a:endParaRPr>
          </a:p>
          <a:p>
            <a:pPr marL="0" lvl="0" indent="0" algn="l" rtl="0">
              <a:lnSpc>
                <a:spcPct val="90000"/>
              </a:lnSpc>
              <a:spcBef>
                <a:spcPts val="0"/>
              </a:spcBef>
              <a:spcAft>
                <a:spcPts val="0"/>
              </a:spcAft>
              <a:buClr>
                <a:schemeClr val="dk1"/>
              </a:buClr>
              <a:buSzPts val="1100"/>
              <a:buFont typeface="Arial"/>
              <a:buNone/>
            </a:pPr>
            <a:r>
              <a:rPr lang="en-US" sz="2000" b="1" dirty="0">
                <a:solidFill>
                  <a:schemeClr val="dk1"/>
                </a:solidFill>
                <a:latin typeface="+mj-lt"/>
                <a:ea typeface="Open Sans"/>
                <a:cs typeface="Open Sans"/>
                <a:sym typeface="Open Sans"/>
              </a:rPr>
              <a:t>Access: </a:t>
            </a:r>
            <a:r>
              <a:rPr lang="en-US" sz="2000" dirty="0">
                <a:solidFill>
                  <a:schemeClr val="dk1"/>
                </a:solidFill>
                <a:latin typeface="+mj-lt"/>
                <a:ea typeface="Open Sans"/>
                <a:cs typeface="Open Sans"/>
                <a:sym typeface="Open Sans"/>
              </a:rPr>
              <a:t>Click on the Labs tab on the left side panel of the LMS. Copy or note the username and password that are generated. Click on the Launch Lab button. On the page that appears, enter the username and password in the respective fields, and click Login.</a:t>
            </a:r>
            <a:endParaRPr sz="2000" dirty="0">
              <a:solidFill>
                <a:schemeClr val="dk1"/>
              </a:solidFill>
              <a:latin typeface="+mj-lt"/>
            </a:endParaRPr>
          </a:p>
          <a:p>
            <a:pPr marL="0" lvl="0" indent="0" algn="l" rtl="0">
              <a:lnSpc>
                <a:spcPct val="90000"/>
              </a:lnSpc>
              <a:spcBef>
                <a:spcPts val="0"/>
              </a:spcBef>
              <a:spcAft>
                <a:spcPts val="0"/>
              </a:spcAft>
              <a:buClr>
                <a:schemeClr val="dk1"/>
              </a:buClr>
              <a:buSzPts val="700"/>
              <a:buFont typeface="Arial"/>
              <a:buNone/>
            </a:pPr>
            <a:endParaRPr sz="2000" dirty="0">
              <a:solidFill>
                <a:schemeClr val="dk1"/>
              </a:solidFill>
              <a:latin typeface="+mj-lt"/>
              <a:ea typeface="Calibri"/>
              <a:cs typeface="Calibri"/>
              <a:sym typeface="Calibri"/>
            </a:endParaRPr>
          </a:p>
          <a:p>
            <a:pPr marL="0" marR="0" lvl="0" indent="0" algn="l" rtl="0">
              <a:lnSpc>
                <a:spcPct val="107000"/>
              </a:lnSpc>
              <a:spcBef>
                <a:spcPts val="0"/>
              </a:spcBef>
              <a:spcAft>
                <a:spcPts val="0"/>
              </a:spcAft>
              <a:buNone/>
            </a:pPr>
            <a:endParaRPr sz="2000" dirty="0">
              <a:solidFill>
                <a:schemeClr val="dk1"/>
              </a:solidFill>
              <a:latin typeface="+mj-lt"/>
              <a:ea typeface="Open Sans"/>
              <a:cs typeface="Open Sans"/>
              <a:sym typeface="Open Sans"/>
            </a:endParaRPr>
          </a:p>
        </p:txBody>
      </p:sp>
      <p:sp>
        <p:nvSpPr>
          <p:cNvPr id="2374" name="Google Shape;2374;p96"/>
          <p:cNvSpPr txBox="1"/>
          <p:nvPr/>
        </p:nvSpPr>
        <p:spPr>
          <a:xfrm>
            <a:off x="12545058" y="2427945"/>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a:t>
            </a:r>
            <a:r>
              <a:rPr lang="en-US" sz="2800" dirty="0">
                <a:solidFill>
                  <a:srgbClr val="0F547B"/>
                </a:solidFill>
                <a:latin typeface="Open Sans SemiBold"/>
                <a:ea typeface="Open Sans SemiBold"/>
                <a:cs typeface="Open Sans SemiBold"/>
                <a:sym typeface="Open Sans SemiBold"/>
              </a:rPr>
              <a:t>20</a:t>
            </a:r>
            <a:r>
              <a:rPr lang="en-US" sz="2800" b="0" i="0" u="none" strike="noStrike" cap="none" dirty="0">
                <a:solidFill>
                  <a:srgbClr val="0F547B"/>
                </a:solidFill>
                <a:latin typeface="Open Sans SemiBold"/>
                <a:ea typeface="Open Sans SemiBold"/>
                <a:cs typeface="Open Sans SemiBold"/>
                <a:sym typeface="Open Sans SemiBold"/>
              </a:rPr>
              <a:t> mins.</a:t>
            </a:r>
            <a:endParaRPr dirty="0"/>
          </a:p>
        </p:txBody>
      </p:sp>
      <p:sp>
        <p:nvSpPr>
          <p:cNvPr id="2375" name="Google Shape;2375;p96"/>
          <p:cNvSpPr txBox="1">
            <a:spLocks noGrp="1"/>
          </p:cNvSpPr>
          <p:nvPr>
            <p:ph type="body" idx="2"/>
          </p:nvPr>
        </p:nvSpPr>
        <p:spPr>
          <a:xfrm>
            <a:off x="926744" y="2380588"/>
            <a:ext cx="13360755"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t>IMF Commodity </a:t>
            </a:r>
            <a:r>
              <a:rPr lang="en-US" dirty="0"/>
              <a:t>P</a:t>
            </a:r>
            <a:r>
              <a:rPr lang="en-US" sz="2800" b="0" i="0" u="none" strike="noStrike" cap="none" dirty="0"/>
              <a:t>rice Forecast</a:t>
            </a:r>
            <a:endParaRPr sz="2800" b="0" i="0" u="none" strike="noStrike" cap="none" dirty="0">
              <a:solidFill>
                <a:srgbClr val="0F547B"/>
              </a:solidFill>
              <a:latin typeface="Open Sans SemiBold"/>
              <a:ea typeface="Open Sans SemiBold"/>
              <a:cs typeface="Open Sans SemiBold"/>
              <a:sym typeface="Open Sans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10" name="Google Shape;809;p40">
            <a:extLst>
              <a:ext uri="{FF2B5EF4-FFF2-40B4-BE49-F238E27FC236}">
                <a16:creationId xmlns:a16="http://schemas.microsoft.com/office/drawing/2014/main" id="{79D4DC39-CB5B-4EB1-BCE8-4AF34550DE22}"/>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Definition</a:t>
            </a:r>
          </a:p>
        </p:txBody>
      </p:sp>
      <p:pic>
        <p:nvPicPr>
          <p:cNvPr id="9" name="Picture 8">
            <a:extLst>
              <a:ext uri="{FF2B5EF4-FFF2-40B4-BE49-F238E27FC236}">
                <a16:creationId xmlns:a16="http://schemas.microsoft.com/office/drawing/2014/main" id="{384E7232-0A96-4885-837C-D17336D8F42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7050295" y="885621"/>
            <a:ext cx="2168739" cy="253920"/>
          </a:xfrm>
          <a:prstGeom prst="rect">
            <a:avLst/>
          </a:prstGeom>
        </p:spPr>
      </p:pic>
      <p:pic>
        <p:nvPicPr>
          <p:cNvPr id="11" name="Picture 4" descr="Image result for time series data">
            <a:extLst>
              <a:ext uri="{FF2B5EF4-FFF2-40B4-BE49-F238E27FC236}">
                <a16:creationId xmlns:a16="http://schemas.microsoft.com/office/drawing/2014/main" id="{4B176259-740F-43F7-BCA7-3D3402CAA2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02436" y="2796839"/>
            <a:ext cx="5958580" cy="355032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grpSp>
        <p:nvGrpSpPr>
          <p:cNvPr id="39" name="Group 38">
            <a:extLst>
              <a:ext uri="{FF2B5EF4-FFF2-40B4-BE49-F238E27FC236}">
                <a16:creationId xmlns:a16="http://schemas.microsoft.com/office/drawing/2014/main" id="{3A1E1A7B-AC25-4F79-9AAD-ECD995CC951E}"/>
              </a:ext>
            </a:extLst>
          </p:cNvPr>
          <p:cNvGrpSpPr/>
          <p:nvPr/>
        </p:nvGrpSpPr>
        <p:grpSpPr>
          <a:xfrm>
            <a:off x="693012" y="2164948"/>
            <a:ext cx="8644097" cy="4826302"/>
            <a:chOff x="693012" y="2164948"/>
            <a:chExt cx="8644097" cy="4826302"/>
          </a:xfrm>
        </p:grpSpPr>
        <p:sp>
          <p:nvSpPr>
            <p:cNvPr id="37" name="Rectangle 36">
              <a:extLst>
                <a:ext uri="{FF2B5EF4-FFF2-40B4-BE49-F238E27FC236}">
                  <a16:creationId xmlns:a16="http://schemas.microsoft.com/office/drawing/2014/main" id="{D00C4BFC-BDB6-4AA6-A8A8-0C8B0B4492E8}"/>
                </a:ext>
              </a:extLst>
            </p:cNvPr>
            <p:cNvSpPr/>
            <p:nvPr/>
          </p:nvSpPr>
          <p:spPr>
            <a:xfrm>
              <a:off x="714783" y="2186718"/>
              <a:ext cx="8611077" cy="4783114"/>
            </a:xfrm>
            <a:prstGeom prst="rect">
              <a:avLst/>
            </a:prstGeom>
            <a:noFill/>
            <a:ln>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8" name="Group 37">
              <a:extLst>
                <a:ext uri="{FF2B5EF4-FFF2-40B4-BE49-F238E27FC236}">
                  <a16:creationId xmlns:a16="http://schemas.microsoft.com/office/drawing/2014/main" id="{7783EC4F-4CA7-44F8-8BBE-BF1BE16671DB}"/>
                </a:ext>
              </a:extLst>
            </p:cNvPr>
            <p:cNvGrpSpPr/>
            <p:nvPr/>
          </p:nvGrpSpPr>
          <p:grpSpPr>
            <a:xfrm>
              <a:off x="693012" y="2164948"/>
              <a:ext cx="8644097" cy="4826302"/>
              <a:chOff x="693012" y="2164948"/>
              <a:chExt cx="8644097" cy="4826302"/>
            </a:xfrm>
          </p:grpSpPr>
          <p:sp>
            <p:nvSpPr>
              <p:cNvPr id="16" name="Rectangle 15">
                <a:extLst>
                  <a:ext uri="{FF2B5EF4-FFF2-40B4-BE49-F238E27FC236}">
                    <a16:creationId xmlns:a16="http://schemas.microsoft.com/office/drawing/2014/main" id="{7E00441B-AE71-4EFF-8D6E-833C99571044}"/>
                  </a:ext>
                </a:extLst>
              </p:cNvPr>
              <p:cNvSpPr/>
              <p:nvPr/>
            </p:nvSpPr>
            <p:spPr>
              <a:xfrm>
                <a:off x="992447" y="2719588"/>
                <a:ext cx="8128001" cy="3477875"/>
              </a:xfrm>
              <a:prstGeom prst="rect">
                <a:avLst/>
              </a:prstGeom>
            </p:spPr>
            <p:txBody>
              <a:bodyPr wrap="square">
                <a:spAutoFit/>
              </a:bodyPr>
              <a:lstStyle/>
              <a:p>
                <a:pPr lvl="0" algn="just">
                  <a:buClr>
                    <a:srgbClr val="095A82"/>
                  </a:buClr>
                </a:pPr>
                <a:r>
                  <a:rPr lang="en-IN" sz="2000" dirty="0">
                    <a:solidFill>
                      <a:schemeClr val="tx1">
                        <a:lumMod val="65000"/>
                        <a:lumOff val="35000"/>
                      </a:schemeClr>
                    </a:solidFill>
                    <a:latin typeface="+mj-lt"/>
                  </a:rPr>
                  <a:t>Time Series can be defined as a set of measurements of certain </a:t>
                </a:r>
              </a:p>
              <a:p>
                <a:pPr lvl="0" algn="just">
                  <a:buClr>
                    <a:srgbClr val="095A82"/>
                  </a:buClr>
                </a:pPr>
                <a:r>
                  <a:rPr lang="en-IN" sz="2000" dirty="0">
                    <a:solidFill>
                      <a:schemeClr val="tx1">
                        <a:lumMod val="65000"/>
                        <a:lumOff val="35000"/>
                      </a:schemeClr>
                    </a:solidFill>
                    <a:latin typeface="+mj-lt"/>
                  </a:rPr>
                  <a:t>variable made at </a:t>
                </a:r>
                <a:r>
                  <a:rPr lang="en-IN" sz="2000" b="1" dirty="0">
                    <a:solidFill>
                      <a:schemeClr val="tx1">
                        <a:lumMod val="65000"/>
                        <a:lumOff val="35000"/>
                      </a:schemeClr>
                    </a:solidFill>
                    <a:latin typeface="+mj-lt"/>
                  </a:rPr>
                  <a:t>regular time intervals</a:t>
                </a:r>
                <a:r>
                  <a:rPr lang="en-IN" sz="2000" dirty="0">
                    <a:solidFill>
                      <a:schemeClr val="tx1">
                        <a:lumMod val="65000"/>
                        <a:lumOff val="35000"/>
                      </a:schemeClr>
                    </a:solidFill>
                    <a:latin typeface="+mj-lt"/>
                  </a:rPr>
                  <a:t>. </a:t>
                </a:r>
              </a:p>
              <a:p>
                <a:pPr lvl="0" algn="just">
                  <a:buClr>
                    <a:srgbClr val="095A82"/>
                  </a:buClr>
                </a:pPr>
                <a:endParaRPr lang="en-IN" sz="2000" dirty="0">
                  <a:solidFill>
                    <a:schemeClr val="tx1">
                      <a:lumMod val="65000"/>
                      <a:lumOff val="35000"/>
                    </a:schemeClr>
                  </a:solidFill>
                  <a:latin typeface="+mj-lt"/>
                </a:endParaRPr>
              </a:p>
              <a:p>
                <a:pPr lvl="0" algn="just">
                  <a:buClr>
                    <a:srgbClr val="095A82"/>
                  </a:buClr>
                </a:pPr>
                <a:endParaRPr lang="en-IN" sz="2000" dirty="0">
                  <a:solidFill>
                    <a:schemeClr val="tx1">
                      <a:lumMod val="65000"/>
                      <a:lumOff val="35000"/>
                    </a:schemeClr>
                  </a:solidFill>
                  <a:latin typeface="+mj-lt"/>
                </a:endParaRPr>
              </a:p>
              <a:p>
                <a:pPr lvl="0">
                  <a:buClr>
                    <a:srgbClr val="095A82"/>
                  </a:buClr>
                </a:pPr>
                <a:r>
                  <a:rPr lang="en-IN" sz="2000" dirty="0">
                    <a:solidFill>
                      <a:schemeClr val="tx1">
                        <a:lumMod val="65000"/>
                        <a:lumOff val="35000"/>
                      </a:schemeClr>
                    </a:solidFill>
                    <a:latin typeface="+mj-lt"/>
                  </a:rPr>
                  <a:t>Time acts as an independent variable for estimation</a:t>
                </a:r>
              </a:p>
              <a:p>
                <a:pPr lvl="0" algn="just">
                  <a:buClr>
                    <a:srgbClr val="095A82"/>
                  </a:buClr>
                </a:pPr>
                <a:endParaRPr lang="en-IN" sz="2000" dirty="0">
                  <a:solidFill>
                    <a:schemeClr val="tx1">
                      <a:lumMod val="65000"/>
                      <a:lumOff val="35000"/>
                    </a:schemeClr>
                  </a:solidFill>
                  <a:latin typeface="+mj-lt"/>
                </a:endParaRPr>
              </a:p>
              <a:p>
                <a:pPr lvl="0" algn="just">
                  <a:buClr>
                    <a:srgbClr val="095A82"/>
                  </a:buClr>
                </a:pPr>
                <a:endParaRPr lang="en-IN" sz="2000" dirty="0">
                  <a:solidFill>
                    <a:schemeClr val="tx1">
                      <a:lumMod val="65000"/>
                      <a:lumOff val="35000"/>
                    </a:schemeClr>
                  </a:solidFill>
                  <a:latin typeface="+mj-lt"/>
                </a:endParaRPr>
              </a:p>
              <a:p>
                <a:pPr lvl="0" algn="just">
                  <a:buClr>
                    <a:srgbClr val="095A82"/>
                  </a:buClr>
                </a:pPr>
                <a:r>
                  <a:rPr lang="en-IN" sz="2000" dirty="0">
                    <a:solidFill>
                      <a:schemeClr val="tx1">
                        <a:lumMod val="65000"/>
                        <a:lumOff val="35000"/>
                      </a:schemeClr>
                    </a:solidFill>
                    <a:latin typeface="+mj-lt"/>
                  </a:rPr>
                  <a:t>A time series defined by the values Y1, Y2.. of a variable Y </a:t>
                </a:r>
              </a:p>
              <a:p>
                <a:pPr lvl="0" algn="just">
                  <a:buClr>
                    <a:srgbClr val="095A82"/>
                  </a:buClr>
                </a:pPr>
                <a:r>
                  <a:rPr lang="en-IN" sz="2000" dirty="0">
                    <a:solidFill>
                      <a:schemeClr val="tx1">
                        <a:lumMod val="65000"/>
                        <a:lumOff val="35000"/>
                      </a:schemeClr>
                    </a:solidFill>
                    <a:latin typeface="+mj-lt"/>
                  </a:rPr>
                  <a:t>at times t1, t2, t3.. is given by : </a:t>
                </a:r>
              </a:p>
              <a:p>
                <a:pPr lvl="0" algn="just">
                  <a:buClr>
                    <a:srgbClr val="095A82"/>
                  </a:buClr>
                </a:pPr>
                <a:endParaRPr lang="en-IN" sz="2000" dirty="0">
                  <a:solidFill>
                    <a:schemeClr val="tx1">
                      <a:lumMod val="65000"/>
                      <a:lumOff val="35000"/>
                    </a:schemeClr>
                  </a:solidFill>
                  <a:latin typeface="+mj-lt"/>
                </a:endParaRPr>
              </a:p>
              <a:p>
                <a:pPr lvl="0" algn="ctr">
                  <a:buClr>
                    <a:srgbClr val="095A82"/>
                  </a:buClr>
                </a:pPr>
                <a:r>
                  <a:rPr lang="en-IN" sz="2000" dirty="0">
                    <a:solidFill>
                      <a:schemeClr val="tx1">
                        <a:lumMod val="65000"/>
                        <a:lumOff val="35000"/>
                      </a:schemeClr>
                    </a:solidFill>
                    <a:latin typeface="+mj-lt"/>
                  </a:rPr>
                  <a:t>Y = F (t) </a:t>
                </a:r>
                <a:endParaRPr lang="en-US" sz="2000" dirty="0">
                  <a:solidFill>
                    <a:schemeClr val="tx1">
                      <a:lumMod val="65000"/>
                      <a:lumOff val="35000"/>
                    </a:schemeClr>
                  </a:solidFill>
                  <a:latin typeface="+mj-lt"/>
                </a:endParaRPr>
              </a:p>
            </p:txBody>
          </p:sp>
          <p:sp>
            <p:nvSpPr>
              <p:cNvPr id="20" name="L-Shape 19">
                <a:extLst>
                  <a:ext uri="{FF2B5EF4-FFF2-40B4-BE49-F238E27FC236}">
                    <a16:creationId xmlns:a16="http://schemas.microsoft.com/office/drawing/2014/main" id="{12BAF0EC-3CF6-4DE1-B480-95A7484D42AA}"/>
                  </a:ext>
                </a:extLst>
              </p:cNvPr>
              <p:cNvSpPr/>
              <p:nvPr/>
            </p:nvSpPr>
            <p:spPr bwMode="auto">
              <a:xfrm rot="5400000">
                <a:off x="665616" y="2192344"/>
                <a:ext cx="610120" cy="555327"/>
              </a:xfrm>
              <a:prstGeom prst="corner">
                <a:avLst>
                  <a:gd name="adj1" fmla="val 16120"/>
                  <a:gd name="adj2" fmla="val 16110"/>
                </a:avLst>
              </a:prstGeom>
              <a:solidFill>
                <a:schemeClr val="accent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dirty="0"/>
              </a:p>
            </p:txBody>
          </p:sp>
          <p:sp>
            <p:nvSpPr>
              <p:cNvPr id="21" name="L-Shape 20">
                <a:extLst>
                  <a:ext uri="{FF2B5EF4-FFF2-40B4-BE49-F238E27FC236}">
                    <a16:creationId xmlns:a16="http://schemas.microsoft.com/office/drawing/2014/main" id="{0CBC4D60-F76B-483C-A107-6A4EB8D1F532}"/>
                  </a:ext>
                </a:extLst>
              </p:cNvPr>
              <p:cNvSpPr/>
              <p:nvPr/>
            </p:nvSpPr>
            <p:spPr bwMode="auto">
              <a:xfrm rot="10800000">
                <a:off x="8726990" y="2164948"/>
                <a:ext cx="610119" cy="610120"/>
              </a:xfrm>
              <a:prstGeom prst="corner">
                <a:avLst>
                  <a:gd name="adj1" fmla="val 16120"/>
                  <a:gd name="adj2" fmla="val 16110"/>
                </a:avLst>
              </a:prstGeom>
              <a:solidFill>
                <a:schemeClr val="accent4"/>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L-Shape 21">
                <a:extLst>
                  <a:ext uri="{FF2B5EF4-FFF2-40B4-BE49-F238E27FC236}">
                    <a16:creationId xmlns:a16="http://schemas.microsoft.com/office/drawing/2014/main" id="{23478CFF-4657-4ACC-B476-804BE6464042}"/>
                  </a:ext>
                </a:extLst>
              </p:cNvPr>
              <p:cNvSpPr/>
              <p:nvPr/>
            </p:nvSpPr>
            <p:spPr bwMode="auto">
              <a:xfrm>
                <a:off x="693013" y="6368933"/>
                <a:ext cx="555327" cy="610120"/>
              </a:xfrm>
              <a:prstGeom prst="corner">
                <a:avLst>
                  <a:gd name="adj1" fmla="val 16120"/>
                  <a:gd name="adj2" fmla="val 16110"/>
                </a:avLst>
              </a:prstGeom>
              <a:solidFill>
                <a:srgbClr val="ED7D31"/>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3" name="L-Shape 22">
                <a:extLst>
                  <a:ext uri="{FF2B5EF4-FFF2-40B4-BE49-F238E27FC236}">
                    <a16:creationId xmlns:a16="http://schemas.microsoft.com/office/drawing/2014/main" id="{79294A4D-4697-47DF-B345-22ADB88739A4}"/>
                  </a:ext>
                </a:extLst>
              </p:cNvPr>
              <p:cNvSpPr/>
              <p:nvPr/>
            </p:nvSpPr>
            <p:spPr bwMode="auto">
              <a:xfrm rot="16200000">
                <a:off x="8697812" y="6353735"/>
                <a:ext cx="610119" cy="664911"/>
              </a:xfrm>
              <a:prstGeom prst="corner">
                <a:avLst>
                  <a:gd name="adj1" fmla="val 16120"/>
                  <a:gd name="adj2" fmla="val 16110"/>
                </a:avLst>
              </a:prstGeom>
              <a:solidFill>
                <a:srgbClr val="70AD47"/>
              </a:solidFill>
              <a:ln>
                <a:noFill/>
              </a:ln>
            </p:spPr>
            <p:style>
              <a:lnRef idx="2">
                <a:schemeClr val="accent2">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grpSp>
      </p:grpSp>
      <p:sp>
        <p:nvSpPr>
          <p:cNvPr id="40" name="Rectangle 39">
            <a:extLst>
              <a:ext uri="{FF2B5EF4-FFF2-40B4-BE49-F238E27FC236}">
                <a16:creationId xmlns:a16="http://schemas.microsoft.com/office/drawing/2014/main" id="{CD62BF77-F9C5-45DB-BBE5-6E979E1271A6}"/>
              </a:ext>
            </a:extLst>
          </p:cNvPr>
          <p:cNvSpPr/>
          <p:nvPr/>
        </p:nvSpPr>
        <p:spPr>
          <a:xfrm>
            <a:off x="10990209" y="6591140"/>
            <a:ext cx="3583032" cy="400110"/>
          </a:xfrm>
          <a:prstGeom prst="rect">
            <a:avLst/>
          </a:prstGeom>
        </p:spPr>
        <p:txBody>
          <a:bodyPr wrap="none">
            <a:spAutoFit/>
          </a:bodyPr>
          <a:lstStyle/>
          <a:p>
            <a:pPr lvl="0" algn="just">
              <a:buClr>
                <a:srgbClr val="095A82"/>
              </a:buClr>
            </a:pPr>
            <a:r>
              <a:rPr lang="en-IN" sz="2000" dirty="0">
                <a:solidFill>
                  <a:schemeClr val="tx1"/>
                </a:solidFill>
                <a:latin typeface="+mj-lt"/>
              </a:rPr>
              <a:t>Series of monthly sales data </a:t>
            </a:r>
          </a:p>
        </p:txBody>
      </p:sp>
    </p:spTree>
    <p:extLst>
      <p:ext uri="{BB962C8B-B14F-4D97-AF65-F5344CB8AC3E}">
        <p14:creationId xmlns:p14="http://schemas.microsoft.com/office/powerpoint/2010/main" val="2212106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79"/>
        <p:cNvGrpSpPr/>
        <p:nvPr/>
      </p:nvGrpSpPr>
      <p:grpSpPr>
        <a:xfrm>
          <a:off x="0" y="0"/>
          <a:ext cx="0" cy="0"/>
          <a:chOff x="0" y="0"/>
          <a:chExt cx="0" cy="0"/>
        </a:xfrm>
      </p:grpSpPr>
      <p:sp>
        <p:nvSpPr>
          <p:cNvPr id="2" name="Google Shape;28;p2">
            <a:extLst>
              <a:ext uri="{FF2B5EF4-FFF2-40B4-BE49-F238E27FC236}">
                <a16:creationId xmlns:a16="http://schemas.microsoft.com/office/drawing/2014/main" id="{0E58FA5B-11B4-48E5-8270-3C3091E62442}"/>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itle 1"/>
          <p:cNvSpPr>
            <a:spLocks noGrp="1"/>
          </p:cNvSpPr>
          <p:nvPr>
            <p:ph type="title"/>
          </p:nvPr>
        </p:nvSpPr>
        <p:spPr>
          <a:xfrm>
            <a:off x="3078" y="319675"/>
            <a:ext cx="16258032" cy="665045"/>
          </a:xfrm>
        </p:spPr>
        <p:txBody>
          <a:bodyPr/>
          <a:lstStyle/>
          <a:p>
            <a:pPr lvl="0" fontAlgn="base"/>
            <a:r>
              <a:rPr lang="en-CA" dirty="0"/>
              <a:t>Applications</a:t>
            </a:r>
            <a:endParaRPr lang="en-US" b="1" dirty="0">
              <a:effectLst>
                <a:glow>
                  <a:srgbClr val="000000"/>
                </a:glow>
                <a:outerShdw sx="0" sy="0">
                  <a:srgbClr val="000000"/>
                </a:outerShdw>
                <a:reflection stA="0" endPos="0" fadeDir="0" sx="0" sy="0"/>
              </a:effectLst>
            </a:endParaRPr>
          </a:p>
        </p:txBody>
      </p:sp>
      <p:pic>
        <p:nvPicPr>
          <p:cNvPr id="28" name="Picture 2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791863" y="809082"/>
            <a:ext cx="2709611" cy="253919"/>
          </a:xfrm>
          <a:prstGeom prst="rect">
            <a:avLst/>
          </a:prstGeom>
        </p:spPr>
      </p:pic>
      <p:sp>
        <p:nvSpPr>
          <p:cNvPr id="57" name="Rounded Rectangle 56"/>
          <p:cNvSpPr/>
          <p:nvPr/>
        </p:nvSpPr>
        <p:spPr>
          <a:xfrm>
            <a:off x="5259288" y="8139841"/>
            <a:ext cx="5529652" cy="678170"/>
          </a:xfrm>
          <a:prstGeom prst="roundRect">
            <a:avLst/>
          </a:prstGeom>
          <a:solidFill>
            <a:srgbClr val="65D4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Notice that all these datasets include time</a:t>
            </a:r>
          </a:p>
        </p:txBody>
      </p:sp>
      <p:grpSp>
        <p:nvGrpSpPr>
          <p:cNvPr id="2" name="Group 1">
            <a:extLst>
              <a:ext uri="{FF2B5EF4-FFF2-40B4-BE49-F238E27FC236}">
                <a16:creationId xmlns:a16="http://schemas.microsoft.com/office/drawing/2014/main" id="{F0E9290E-1210-4E6C-94FD-4FD0D809776E}"/>
              </a:ext>
            </a:extLst>
          </p:cNvPr>
          <p:cNvGrpSpPr/>
          <p:nvPr/>
        </p:nvGrpSpPr>
        <p:grpSpPr>
          <a:xfrm>
            <a:off x="609563" y="1474127"/>
            <a:ext cx="15036874" cy="6359659"/>
            <a:chOff x="1024662" y="2239046"/>
            <a:chExt cx="15036874" cy="6359659"/>
          </a:xfrm>
        </p:grpSpPr>
        <p:grpSp>
          <p:nvGrpSpPr>
            <p:cNvPr id="5" name="Group 4"/>
            <p:cNvGrpSpPr/>
            <p:nvPr/>
          </p:nvGrpSpPr>
          <p:grpSpPr>
            <a:xfrm>
              <a:off x="6432146" y="3368330"/>
              <a:ext cx="3991040" cy="4155838"/>
              <a:chOff x="7061201" y="3315229"/>
              <a:chExt cx="2743200" cy="2711431"/>
            </a:xfrm>
          </p:grpSpPr>
          <p:grpSp>
            <p:nvGrpSpPr>
              <p:cNvPr id="33" name="Group 32"/>
              <p:cNvGrpSpPr/>
              <p:nvPr/>
            </p:nvGrpSpPr>
            <p:grpSpPr>
              <a:xfrm>
                <a:off x="7061201" y="3315229"/>
                <a:ext cx="1239563" cy="1301612"/>
                <a:chOff x="2970212" y="1274762"/>
                <a:chExt cx="1363663" cy="1431925"/>
              </a:xfrm>
            </p:grpSpPr>
            <p:sp>
              <p:nvSpPr>
                <p:cNvPr id="34" name="Freeform 6"/>
                <p:cNvSpPr>
                  <a:spLocks/>
                </p:cNvSpPr>
                <p:nvPr/>
              </p:nvSpPr>
              <p:spPr bwMode="auto">
                <a:xfrm>
                  <a:off x="2971800" y="1274762"/>
                  <a:ext cx="1362075" cy="1431925"/>
                </a:xfrm>
                <a:custGeom>
                  <a:avLst/>
                  <a:gdLst>
                    <a:gd name="T0" fmla="*/ 0 w 761"/>
                    <a:gd name="T1" fmla="*/ 800 h 800"/>
                    <a:gd name="T2" fmla="*/ 149 w 761"/>
                    <a:gd name="T3" fmla="*/ 800 h 800"/>
                    <a:gd name="T4" fmla="*/ 761 w 761"/>
                    <a:gd name="T5" fmla="*/ 149 h 800"/>
                    <a:gd name="T6" fmla="*/ 761 w 761"/>
                    <a:gd name="T7" fmla="*/ 0 h 800"/>
                    <a:gd name="T8" fmla="*/ 0 w 761"/>
                    <a:gd name="T9" fmla="*/ 800 h 800"/>
                  </a:gdLst>
                  <a:ahLst/>
                  <a:cxnLst>
                    <a:cxn ang="0">
                      <a:pos x="T0" y="T1"/>
                    </a:cxn>
                    <a:cxn ang="0">
                      <a:pos x="T2" y="T3"/>
                    </a:cxn>
                    <a:cxn ang="0">
                      <a:pos x="T4" y="T5"/>
                    </a:cxn>
                    <a:cxn ang="0">
                      <a:pos x="T6" y="T7"/>
                    </a:cxn>
                    <a:cxn ang="0">
                      <a:pos x="T8" y="T9"/>
                    </a:cxn>
                  </a:cxnLst>
                  <a:rect l="0" t="0" r="r" b="b"/>
                  <a:pathLst>
                    <a:path w="761" h="800">
                      <a:moveTo>
                        <a:pt x="0" y="800"/>
                      </a:moveTo>
                      <a:cubicBezTo>
                        <a:pt x="149" y="800"/>
                        <a:pt x="149" y="800"/>
                        <a:pt x="149" y="800"/>
                      </a:cubicBezTo>
                      <a:cubicBezTo>
                        <a:pt x="167" y="462"/>
                        <a:pt x="429" y="188"/>
                        <a:pt x="761" y="149"/>
                      </a:cubicBezTo>
                      <a:cubicBezTo>
                        <a:pt x="761" y="0"/>
                        <a:pt x="761" y="0"/>
                        <a:pt x="761" y="0"/>
                      </a:cubicBezTo>
                      <a:cubicBezTo>
                        <a:pt x="347" y="40"/>
                        <a:pt x="20" y="380"/>
                        <a:pt x="0" y="800"/>
                      </a:cubicBezTo>
                      <a:close/>
                    </a:path>
                  </a:pathLst>
                </a:custGeom>
                <a:solidFill>
                  <a:srgbClr val="D1435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494E"/>
                    </a:solidFill>
                    <a:effectLst/>
                    <a:uLnTx/>
                    <a:uFillTx/>
                  </a:endParaRPr>
                </a:p>
              </p:txBody>
            </p:sp>
            <p:sp>
              <p:nvSpPr>
                <p:cNvPr id="35" name="Freeform 10"/>
                <p:cNvSpPr>
                  <a:spLocks/>
                </p:cNvSpPr>
                <p:nvPr/>
              </p:nvSpPr>
              <p:spPr bwMode="auto">
                <a:xfrm>
                  <a:off x="2970212" y="1371600"/>
                  <a:ext cx="544513" cy="549275"/>
                </a:xfrm>
                <a:custGeom>
                  <a:avLst/>
                  <a:gdLst>
                    <a:gd name="T0" fmla="*/ 343 w 343"/>
                    <a:gd name="T1" fmla="*/ 256 h 346"/>
                    <a:gd name="T2" fmla="*/ 203 w 343"/>
                    <a:gd name="T3" fmla="*/ 108 h 346"/>
                    <a:gd name="T4" fmla="*/ 311 w 343"/>
                    <a:gd name="T5" fmla="*/ 0 h 346"/>
                    <a:gd name="T6" fmla="*/ 0 w 343"/>
                    <a:gd name="T7" fmla="*/ 0 h 346"/>
                    <a:gd name="T8" fmla="*/ 0 w 343"/>
                    <a:gd name="T9" fmla="*/ 311 h 346"/>
                    <a:gd name="T10" fmla="*/ 110 w 343"/>
                    <a:gd name="T11" fmla="*/ 202 h 346"/>
                    <a:gd name="T12" fmla="*/ 248 w 343"/>
                    <a:gd name="T13" fmla="*/ 346 h 346"/>
                    <a:gd name="T14" fmla="*/ 343 w 343"/>
                    <a:gd name="T15" fmla="*/ 256 h 3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3" h="346">
                      <a:moveTo>
                        <a:pt x="343" y="256"/>
                      </a:moveTo>
                      <a:lnTo>
                        <a:pt x="203" y="108"/>
                      </a:lnTo>
                      <a:lnTo>
                        <a:pt x="311" y="0"/>
                      </a:lnTo>
                      <a:lnTo>
                        <a:pt x="0" y="0"/>
                      </a:lnTo>
                      <a:lnTo>
                        <a:pt x="0" y="311"/>
                      </a:lnTo>
                      <a:lnTo>
                        <a:pt x="110" y="202"/>
                      </a:lnTo>
                      <a:lnTo>
                        <a:pt x="248" y="346"/>
                      </a:lnTo>
                      <a:lnTo>
                        <a:pt x="343" y="256"/>
                      </a:lnTo>
                      <a:close/>
                    </a:path>
                  </a:pathLst>
                </a:custGeom>
                <a:solidFill>
                  <a:srgbClr val="D14358"/>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494E"/>
                    </a:solidFill>
                    <a:effectLst/>
                    <a:uLnTx/>
                    <a:uFillTx/>
                  </a:endParaRPr>
                </a:p>
              </p:txBody>
            </p:sp>
          </p:grpSp>
          <p:grpSp>
            <p:nvGrpSpPr>
              <p:cNvPr id="36" name="Group 35"/>
              <p:cNvGrpSpPr/>
              <p:nvPr/>
            </p:nvGrpSpPr>
            <p:grpSpPr>
              <a:xfrm>
                <a:off x="8580711" y="3316672"/>
                <a:ext cx="1222246" cy="1300169"/>
                <a:chOff x="4641850" y="1276350"/>
                <a:chExt cx="1344613" cy="1430338"/>
              </a:xfrm>
            </p:grpSpPr>
            <p:sp>
              <p:nvSpPr>
                <p:cNvPr id="37" name="Freeform 7"/>
                <p:cNvSpPr>
                  <a:spLocks/>
                </p:cNvSpPr>
                <p:nvPr/>
              </p:nvSpPr>
              <p:spPr bwMode="auto">
                <a:xfrm>
                  <a:off x="4641850" y="1276350"/>
                  <a:ext cx="1343025" cy="1430338"/>
                </a:xfrm>
                <a:custGeom>
                  <a:avLst/>
                  <a:gdLst>
                    <a:gd name="T0" fmla="*/ 0 w 750"/>
                    <a:gd name="T1" fmla="*/ 0 h 799"/>
                    <a:gd name="T2" fmla="*/ 0 w 750"/>
                    <a:gd name="T3" fmla="*/ 149 h 799"/>
                    <a:gd name="T4" fmla="*/ 601 w 750"/>
                    <a:gd name="T5" fmla="*/ 799 h 799"/>
                    <a:gd name="T6" fmla="*/ 750 w 750"/>
                    <a:gd name="T7" fmla="*/ 799 h 799"/>
                    <a:gd name="T8" fmla="*/ 0 w 750"/>
                    <a:gd name="T9" fmla="*/ 0 h 799"/>
                  </a:gdLst>
                  <a:ahLst/>
                  <a:cxnLst>
                    <a:cxn ang="0">
                      <a:pos x="T0" y="T1"/>
                    </a:cxn>
                    <a:cxn ang="0">
                      <a:pos x="T2" y="T3"/>
                    </a:cxn>
                    <a:cxn ang="0">
                      <a:pos x="T4" y="T5"/>
                    </a:cxn>
                    <a:cxn ang="0">
                      <a:pos x="T6" y="T7"/>
                    </a:cxn>
                    <a:cxn ang="0">
                      <a:pos x="T8" y="T9"/>
                    </a:cxn>
                  </a:cxnLst>
                  <a:rect l="0" t="0" r="r" b="b"/>
                  <a:pathLst>
                    <a:path w="750" h="799">
                      <a:moveTo>
                        <a:pt x="0" y="0"/>
                      </a:moveTo>
                      <a:cubicBezTo>
                        <a:pt x="0" y="149"/>
                        <a:pt x="0" y="149"/>
                        <a:pt x="0" y="149"/>
                      </a:cubicBezTo>
                      <a:cubicBezTo>
                        <a:pt x="327" y="193"/>
                        <a:pt x="583" y="464"/>
                        <a:pt x="601" y="799"/>
                      </a:cubicBezTo>
                      <a:cubicBezTo>
                        <a:pt x="750" y="799"/>
                        <a:pt x="750" y="799"/>
                        <a:pt x="750" y="799"/>
                      </a:cubicBezTo>
                      <a:cubicBezTo>
                        <a:pt x="731" y="383"/>
                        <a:pt x="409" y="45"/>
                        <a:pt x="0" y="0"/>
                      </a:cubicBezTo>
                      <a:close/>
                    </a:path>
                  </a:pathLst>
                </a:custGeom>
                <a:solidFill>
                  <a:srgbClr val="2DA99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494E"/>
                    </a:solidFill>
                    <a:effectLst/>
                    <a:uLnTx/>
                    <a:uFillTx/>
                  </a:endParaRPr>
                </a:p>
              </p:txBody>
            </p:sp>
            <p:sp>
              <p:nvSpPr>
                <p:cNvPr id="38" name="Freeform 11"/>
                <p:cNvSpPr>
                  <a:spLocks/>
                </p:cNvSpPr>
                <p:nvPr/>
              </p:nvSpPr>
              <p:spPr bwMode="auto">
                <a:xfrm>
                  <a:off x="5438775" y="1374775"/>
                  <a:ext cx="547688" cy="542925"/>
                </a:xfrm>
                <a:custGeom>
                  <a:avLst/>
                  <a:gdLst>
                    <a:gd name="T0" fmla="*/ 89 w 345"/>
                    <a:gd name="T1" fmla="*/ 342 h 342"/>
                    <a:gd name="T2" fmla="*/ 236 w 345"/>
                    <a:gd name="T3" fmla="*/ 202 h 342"/>
                    <a:gd name="T4" fmla="*/ 345 w 345"/>
                    <a:gd name="T5" fmla="*/ 311 h 342"/>
                    <a:gd name="T6" fmla="*/ 345 w 345"/>
                    <a:gd name="T7" fmla="*/ 0 h 342"/>
                    <a:gd name="T8" fmla="*/ 34 w 345"/>
                    <a:gd name="T9" fmla="*/ 0 h 342"/>
                    <a:gd name="T10" fmla="*/ 144 w 345"/>
                    <a:gd name="T11" fmla="*/ 109 h 342"/>
                    <a:gd name="T12" fmla="*/ 0 w 345"/>
                    <a:gd name="T13" fmla="*/ 247 h 342"/>
                    <a:gd name="T14" fmla="*/ 89 w 345"/>
                    <a:gd name="T15" fmla="*/ 342 h 3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5" h="342">
                      <a:moveTo>
                        <a:pt x="89" y="342"/>
                      </a:moveTo>
                      <a:lnTo>
                        <a:pt x="236" y="202"/>
                      </a:lnTo>
                      <a:lnTo>
                        <a:pt x="345" y="311"/>
                      </a:lnTo>
                      <a:lnTo>
                        <a:pt x="345" y="0"/>
                      </a:lnTo>
                      <a:lnTo>
                        <a:pt x="34" y="0"/>
                      </a:lnTo>
                      <a:lnTo>
                        <a:pt x="144" y="109"/>
                      </a:lnTo>
                      <a:lnTo>
                        <a:pt x="0" y="247"/>
                      </a:lnTo>
                      <a:lnTo>
                        <a:pt x="89" y="342"/>
                      </a:lnTo>
                      <a:close/>
                    </a:path>
                  </a:pathLst>
                </a:custGeom>
                <a:solidFill>
                  <a:srgbClr val="2DA99D"/>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494E"/>
                    </a:solidFill>
                    <a:effectLst/>
                    <a:uLnTx/>
                    <a:uFillTx/>
                  </a:endParaRPr>
                </a:p>
              </p:txBody>
            </p:sp>
          </p:grpSp>
          <p:grpSp>
            <p:nvGrpSpPr>
              <p:cNvPr id="39" name="Group 38"/>
              <p:cNvGrpSpPr/>
              <p:nvPr/>
            </p:nvGrpSpPr>
            <p:grpSpPr>
              <a:xfrm>
                <a:off x="8580711" y="4882338"/>
                <a:ext cx="1223690" cy="1138549"/>
                <a:chOff x="4641850" y="3027363"/>
                <a:chExt cx="1346201" cy="1252537"/>
              </a:xfrm>
            </p:grpSpPr>
            <p:sp>
              <p:nvSpPr>
                <p:cNvPr id="40" name="Freeform 9"/>
                <p:cNvSpPr>
                  <a:spLocks/>
                </p:cNvSpPr>
                <p:nvPr/>
              </p:nvSpPr>
              <p:spPr bwMode="auto">
                <a:xfrm>
                  <a:off x="4641850" y="3027363"/>
                  <a:ext cx="1322388" cy="1244600"/>
                </a:xfrm>
                <a:custGeom>
                  <a:avLst/>
                  <a:gdLst>
                    <a:gd name="T0" fmla="*/ 739 w 739"/>
                    <a:gd name="T1" fmla="*/ 0 h 695"/>
                    <a:gd name="T2" fmla="*/ 588 w 739"/>
                    <a:gd name="T3" fmla="*/ 0 h 695"/>
                    <a:gd name="T4" fmla="*/ 0 w 739"/>
                    <a:gd name="T5" fmla="*/ 546 h 695"/>
                    <a:gd name="T6" fmla="*/ 0 w 739"/>
                    <a:gd name="T7" fmla="*/ 695 h 695"/>
                    <a:gd name="T8" fmla="*/ 739 w 739"/>
                    <a:gd name="T9" fmla="*/ 0 h 695"/>
                  </a:gdLst>
                  <a:ahLst/>
                  <a:cxnLst>
                    <a:cxn ang="0">
                      <a:pos x="T0" y="T1"/>
                    </a:cxn>
                    <a:cxn ang="0">
                      <a:pos x="T2" y="T3"/>
                    </a:cxn>
                    <a:cxn ang="0">
                      <a:pos x="T4" y="T5"/>
                    </a:cxn>
                    <a:cxn ang="0">
                      <a:pos x="T6" y="T7"/>
                    </a:cxn>
                    <a:cxn ang="0">
                      <a:pos x="T8" y="T9"/>
                    </a:cxn>
                  </a:cxnLst>
                  <a:rect l="0" t="0" r="r" b="b"/>
                  <a:pathLst>
                    <a:path w="739" h="695">
                      <a:moveTo>
                        <a:pt x="739" y="0"/>
                      </a:moveTo>
                      <a:cubicBezTo>
                        <a:pt x="588" y="0"/>
                        <a:pt x="588" y="0"/>
                        <a:pt x="588" y="0"/>
                      </a:cubicBezTo>
                      <a:cubicBezTo>
                        <a:pt x="529" y="286"/>
                        <a:pt x="293" y="508"/>
                        <a:pt x="0" y="546"/>
                      </a:cubicBezTo>
                      <a:cubicBezTo>
                        <a:pt x="0" y="695"/>
                        <a:pt x="0" y="695"/>
                        <a:pt x="0" y="695"/>
                      </a:cubicBezTo>
                      <a:cubicBezTo>
                        <a:pt x="374" y="655"/>
                        <a:pt x="676" y="367"/>
                        <a:pt x="739" y="0"/>
                      </a:cubicBezTo>
                      <a:close/>
                    </a:path>
                  </a:pathLst>
                </a:custGeom>
                <a:solidFill>
                  <a:srgbClr val="9BBB5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494E"/>
                    </a:solidFill>
                    <a:effectLst/>
                    <a:uLnTx/>
                    <a:uFillTx/>
                  </a:endParaRPr>
                </a:p>
              </p:txBody>
            </p:sp>
            <p:sp>
              <p:nvSpPr>
                <p:cNvPr id="41" name="Freeform 12"/>
                <p:cNvSpPr>
                  <a:spLocks/>
                </p:cNvSpPr>
                <p:nvPr/>
              </p:nvSpPr>
              <p:spPr bwMode="auto">
                <a:xfrm>
                  <a:off x="5443538" y="3733800"/>
                  <a:ext cx="544513" cy="546100"/>
                </a:xfrm>
                <a:custGeom>
                  <a:avLst/>
                  <a:gdLst>
                    <a:gd name="T0" fmla="*/ 0 w 343"/>
                    <a:gd name="T1" fmla="*/ 90 h 344"/>
                    <a:gd name="T2" fmla="*/ 140 w 343"/>
                    <a:gd name="T3" fmla="*/ 236 h 344"/>
                    <a:gd name="T4" fmla="*/ 32 w 343"/>
                    <a:gd name="T5" fmla="*/ 344 h 344"/>
                    <a:gd name="T6" fmla="*/ 343 w 343"/>
                    <a:gd name="T7" fmla="*/ 344 h 344"/>
                    <a:gd name="T8" fmla="*/ 343 w 343"/>
                    <a:gd name="T9" fmla="*/ 33 h 344"/>
                    <a:gd name="T10" fmla="*/ 232 w 343"/>
                    <a:gd name="T11" fmla="*/ 144 h 344"/>
                    <a:gd name="T12" fmla="*/ 95 w 343"/>
                    <a:gd name="T13" fmla="*/ 0 h 344"/>
                    <a:gd name="T14" fmla="*/ 0 w 343"/>
                    <a:gd name="T15" fmla="*/ 90 h 3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3" h="344">
                      <a:moveTo>
                        <a:pt x="0" y="90"/>
                      </a:moveTo>
                      <a:lnTo>
                        <a:pt x="140" y="236"/>
                      </a:lnTo>
                      <a:lnTo>
                        <a:pt x="32" y="344"/>
                      </a:lnTo>
                      <a:lnTo>
                        <a:pt x="343" y="344"/>
                      </a:lnTo>
                      <a:lnTo>
                        <a:pt x="343" y="33"/>
                      </a:lnTo>
                      <a:lnTo>
                        <a:pt x="232" y="144"/>
                      </a:lnTo>
                      <a:lnTo>
                        <a:pt x="95" y="0"/>
                      </a:lnTo>
                      <a:lnTo>
                        <a:pt x="0" y="90"/>
                      </a:lnTo>
                      <a:close/>
                    </a:path>
                  </a:pathLst>
                </a:custGeom>
                <a:solidFill>
                  <a:srgbClr val="9BBB5C"/>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494E"/>
                    </a:solidFill>
                    <a:effectLst/>
                    <a:uLnTx/>
                    <a:uFillTx/>
                  </a:endParaRPr>
                </a:p>
              </p:txBody>
            </p:sp>
          </p:grpSp>
          <p:grpSp>
            <p:nvGrpSpPr>
              <p:cNvPr id="42" name="Group 41"/>
              <p:cNvGrpSpPr/>
              <p:nvPr/>
            </p:nvGrpSpPr>
            <p:grpSpPr>
              <a:xfrm>
                <a:off x="7062644" y="4882338"/>
                <a:ext cx="1238119" cy="1144322"/>
                <a:chOff x="2971800" y="3027363"/>
                <a:chExt cx="1362075" cy="1258888"/>
              </a:xfrm>
            </p:grpSpPr>
            <p:sp>
              <p:nvSpPr>
                <p:cNvPr id="43" name="Freeform 42"/>
                <p:cNvSpPr>
                  <a:spLocks/>
                </p:cNvSpPr>
                <p:nvPr/>
              </p:nvSpPr>
              <p:spPr bwMode="auto">
                <a:xfrm>
                  <a:off x="2990850" y="3027363"/>
                  <a:ext cx="1343025" cy="1246188"/>
                </a:xfrm>
                <a:custGeom>
                  <a:avLst/>
                  <a:gdLst>
                    <a:gd name="T0" fmla="*/ 151 w 750"/>
                    <a:gd name="T1" fmla="*/ 0 h 696"/>
                    <a:gd name="T2" fmla="*/ 0 w 750"/>
                    <a:gd name="T3" fmla="*/ 0 h 696"/>
                    <a:gd name="T4" fmla="*/ 750 w 750"/>
                    <a:gd name="T5" fmla="*/ 696 h 696"/>
                    <a:gd name="T6" fmla="*/ 750 w 750"/>
                    <a:gd name="T7" fmla="*/ 548 h 696"/>
                    <a:gd name="T8" fmla="*/ 151 w 750"/>
                    <a:gd name="T9" fmla="*/ 0 h 696"/>
                  </a:gdLst>
                  <a:ahLst/>
                  <a:cxnLst>
                    <a:cxn ang="0">
                      <a:pos x="T0" y="T1"/>
                    </a:cxn>
                    <a:cxn ang="0">
                      <a:pos x="T2" y="T3"/>
                    </a:cxn>
                    <a:cxn ang="0">
                      <a:pos x="T4" y="T5"/>
                    </a:cxn>
                    <a:cxn ang="0">
                      <a:pos x="T6" y="T7"/>
                    </a:cxn>
                    <a:cxn ang="0">
                      <a:pos x="T8" y="T9"/>
                    </a:cxn>
                  </a:cxnLst>
                  <a:rect l="0" t="0" r="r" b="b"/>
                  <a:pathLst>
                    <a:path w="750" h="696">
                      <a:moveTo>
                        <a:pt x="151" y="0"/>
                      </a:moveTo>
                      <a:cubicBezTo>
                        <a:pt x="0" y="0"/>
                        <a:pt x="0" y="0"/>
                        <a:pt x="0" y="0"/>
                      </a:cubicBezTo>
                      <a:cubicBezTo>
                        <a:pt x="63" y="371"/>
                        <a:pt x="370" y="660"/>
                        <a:pt x="750" y="696"/>
                      </a:cubicBezTo>
                      <a:cubicBezTo>
                        <a:pt x="750" y="548"/>
                        <a:pt x="750" y="548"/>
                        <a:pt x="750" y="548"/>
                      </a:cubicBezTo>
                      <a:cubicBezTo>
                        <a:pt x="452" y="513"/>
                        <a:pt x="211" y="289"/>
                        <a:pt x="151" y="0"/>
                      </a:cubicBezTo>
                      <a:close/>
                    </a:path>
                  </a:pathLst>
                </a:custGeom>
                <a:solidFill>
                  <a:srgbClr val="F29B2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494E"/>
                    </a:solidFill>
                    <a:effectLst/>
                    <a:uLnTx/>
                    <a:uFillTx/>
                  </a:endParaRPr>
                </a:p>
              </p:txBody>
            </p:sp>
            <p:sp>
              <p:nvSpPr>
                <p:cNvPr id="44" name="Freeform 13"/>
                <p:cNvSpPr>
                  <a:spLocks/>
                </p:cNvSpPr>
                <p:nvPr/>
              </p:nvSpPr>
              <p:spPr bwMode="auto">
                <a:xfrm>
                  <a:off x="2971800" y="3741738"/>
                  <a:ext cx="547688" cy="544513"/>
                </a:xfrm>
                <a:custGeom>
                  <a:avLst/>
                  <a:gdLst>
                    <a:gd name="T0" fmla="*/ 256 w 345"/>
                    <a:gd name="T1" fmla="*/ 0 h 343"/>
                    <a:gd name="T2" fmla="*/ 108 w 345"/>
                    <a:gd name="T3" fmla="*/ 140 h 343"/>
                    <a:gd name="T4" fmla="*/ 0 w 345"/>
                    <a:gd name="T5" fmla="*/ 32 h 343"/>
                    <a:gd name="T6" fmla="*/ 0 w 345"/>
                    <a:gd name="T7" fmla="*/ 343 h 343"/>
                    <a:gd name="T8" fmla="*/ 311 w 345"/>
                    <a:gd name="T9" fmla="*/ 343 h 343"/>
                    <a:gd name="T10" fmla="*/ 201 w 345"/>
                    <a:gd name="T11" fmla="*/ 232 h 343"/>
                    <a:gd name="T12" fmla="*/ 345 w 345"/>
                    <a:gd name="T13" fmla="*/ 95 h 343"/>
                    <a:gd name="T14" fmla="*/ 256 w 345"/>
                    <a:gd name="T15" fmla="*/ 0 h 3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5" h="343">
                      <a:moveTo>
                        <a:pt x="256" y="0"/>
                      </a:moveTo>
                      <a:lnTo>
                        <a:pt x="108" y="140"/>
                      </a:lnTo>
                      <a:lnTo>
                        <a:pt x="0" y="32"/>
                      </a:lnTo>
                      <a:lnTo>
                        <a:pt x="0" y="343"/>
                      </a:lnTo>
                      <a:lnTo>
                        <a:pt x="311" y="343"/>
                      </a:lnTo>
                      <a:lnTo>
                        <a:pt x="201" y="232"/>
                      </a:lnTo>
                      <a:lnTo>
                        <a:pt x="345" y="95"/>
                      </a:lnTo>
                      <a:lnTo>
                        <a:pt x="256" y="0"/>
                      </a:lnTo>
                      <a:close/>
                    </a:path>
                  </a:pathLst>
                </a:custGeom>
                <a:solidFill>
                  <a:srgbClr val="F29B26"/>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44494E"/>
                    </a:solidFill>
                    <a:effectLst/>
                    <a:uLnTx/>
                    <a:uFillTx/>
                  </a:endParaRPr>
                </a:p>
              </p:txBody>
            </p:sp>
          </p:grpSp>
        </p:grpSp>
        <p:sp>
          <p:nvSpPr>
            <p:cNvPr id="8" name="Oval 7"/>
            <p:cNvSpPr/>
            <p:nvPr/>
          </p:nvSpPr>
          <p:spPr>
            <a:xfrm>
              <a:off x="6880370" y="3861710"/>
              <a:ext cx="3117686" cy="312708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Datasets</a:t>
              </a:r>
            </a:p>
          </p:txBody>
        </p:sp>
        <p:grpSp>
          <p:nvGrpSpPr>
            <p:cNvPr id="29" name="Group 28"/>
            <p:cNvGrpSpPr/>
            <p:nvPr/>
          </p:nvGrpSpPr>
          <p:grpSpPr>
            <a:xfrm>
              <a:off x="1061975" y="2311284"/>
              <a:ext cx="5166525" cy="2257510"/>
              <a:chOff x="1506437" y="2546970"/>
              <a:chExt cx="5166525" cy="2257510"/>
            </a:xfrm>
          </p:grpSpPr>
          <p:sp>
            <p:nvSpPr>
              <p:cNvPr id="30" name="Rectangle 29"/>
              <p:cNvSpPr/>
              <p:nvPr/>
            </p:nvSpPr>
            <p:spPr>
              <a:xfrm>
                <a:off x="1506437" y="3321781"/>
                <a:ext cx="2453794" cy="707886"/>
              </a:xfrm>
              <a:prstGeom prst="rect">
                <a:avLst/>
              </a:prstGeom>
            </p:spPr>
            <p:txBody>
              <a:bodyPr wrap="square">
                <a:spAutoFit/>
              </a:bodyPr>
              <a:lstStyle/>
              <a:p>
                <a:pPr algn="ctr"/>
                <a:r>
                  <a:rPr lang="en-CA"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Daily sales score of E-commerce</a:t>
                </a:r>
                <a:endPar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67522" y="2546970"/>
                <a:ext cx="2305440" cy="2257510"/>
              </a:xfrm>
              <a:prstGeom prst="rect">
                <a:avLst/>
              </a:prstGeom>
            </p:spPr>
          </p:pic>
        </p:grpSp>
        <p:grpSp>
          <p:nvGrpSpPr>
            <p:cNvPr id="32" name="Group 31"/>
            <p:cNvGrpSpPr/>
            <p:nvPr/>
          </p:nvGrpSpPr>
          <p:grpSpPr>
            <a:xfrm>
              <a:off x="10516175" y="2239046"/>
              <a:ext cx="5545361" cy="2258568"/>
              <a:chOff x="9371070" y="2546970"/>
              <a:chExt cx="5545361" cy="2258568"/>
            </a:xfrm>
          </p:grpSpPr>
          <p:sp>
            <p:nvSpPr>
              <p:cNvPr id="45" name="Rectangle 44"/>
              <p:cNvSpPr/>
              <p:nvPr/>
            </p:nvSpPr>
            <p:spPr>
              <a:xfrm>
                <a:off x="11728543" y="3240131"/>
                <a:ext cx="3187888" cy="1015663"/>
              </a:xfrm>
              <a:prstGeom prst="rect">
                <a:avLst/>
              </a:prstGeom>
            </p:spPr>
            <p:txBody>
              <a:bodyPr wrap="square">
                <a:spAutoFit/>
              </a:bodyPr>
              <a:lstStyle/>
              <a:p>
                <a:pPr algn="ctr"/>
                <a:r>
                  <a:rPr lang="en-CA"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Weekly production of a shoe manufacturing company</a:t>
                </a:r>
                <a:endPar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6" name="Picture 45"/>
              <p:cNvPicPr>
                <a:picLocks noChangeAspect="1"/>
              </p:cNvPicPr>
              <p:nvPr/>
            </p:nvPicPr>
            <p:blipFill>
              <a:blip r:embed="rId5"/>
              <a:stretch>
                <a:fillRect/>
              </a:stretch>
            </p:blipFill>
            <p:spPr>
              <a:xfrm>
                <a:off x="9371070" y="2546970"/>
                <a:ext cx="2262383" cy="2258568"/>
              </a:xfrm>
              <a:prstGeom prst="rect">
                <a:avLst/>
              </a:prstGeom>
            </p:spPr>
          </p:pic>
        </p:grpSp>
        <p:grpSp>
          <p:nvGrpSpPr>
            <p:cNvPr id="47" name="Group 46"/>
            <p:cNvGrpSpPr/>
            <p:nvPr/>
          </p:nvGrpSpPr>
          <p:grpSpPr>
            <a:xfrm>
              <a:off x="10502261" y="6467927"/>
              <a:ext cx="5221381" cy="2130778"/>
              <a:chOff x="9367568" y="6572959"/>
              <a:chExt cx="5047278" cy="2265559"/>
            </a:xfrm>
          </p:grpSpPr>
          <p:sp>
            <p:nvSpPr>
              <p:cNvPr id="48" name="Rectangle 47"/>
              <p:cNvSpPr/>
              <p:nvPr/>
            </p:nvSpPr>
            <p:spPr>
              <a:xfrm>
                <a:off x="11986510" y="7346038"/>
                <a:ext cx="2428336" cy="752663"/>
              </a:xfrm>
              <a:prstGeom prst="rect">
                <a:avLst/>
              </a:prstGeom>
            </p:spPr>
            <p:txBody>
              <a:bodyPr wrap="square">
                <a:spAutoFit/>
              </a:bodyPr>
              <a:lstStyle/>
              <a:p>
                <a:pPr algn="ctr"/>
                <a:r>
                  <a:rPr lang="en-CA"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Monthly tickets sold by an airline </a:t>
                </a:r>
                <a:endPar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9" name="Picture 48"/>
              <p:cNvPicPr>
                <a:picLocks noChangeAspect="1"/>
              </p:cNvPicPr>
              <p:nvPr/>
            </p:nvPicPr>
            <p:blipFill>
              <a:blip r:embed="rId6"/>
              <a:stretch>
                <a:fillRect/>
              </a:stretch>
            </p:blipFill>
            <p:spPr>
              <a:xfrm>
                <a:off x="9367568" y="6572959"/>
                <a:ext cx="2269386" cy="2265559"/>
              </a:xfrm>
              <a:prstGeom prst="rect">
                <a:avLst/>
              </a:prstGeom>
            </p:spPr>
          </p:pic>
        </p:grpSp>
        <p:grpSp>
          <p:nvGrpSpPr>
            <p:cNvPr id="50" name="Group 49"/>
            <p:cNvGrpSpPr/>
            <p:nvPr/>
          </p:nvGrpSpPr>
          <p:grpSpPr>
            <a:xfrm>
              <a:off x="1024662" y="6467927"/>
              <a:ext cx="5118709" cy="2130777"/>
              <a:chOff x="1467293" y="6640351"/>
              <a:chExt cx="5118709" cy="2130777"/>
            </a:xfrm>
          </p:grpSpPr>
          <p:sp>
            <p:nvSpPr>
              <p:cNvPr id="58" name="Rectangle 57"/>
              <p:cNvSpPr/>
              <p:nvPr/>
            </p:nvSpPr>
            <p:spPr>
              <a:xfrm>
                <a:off x="1467293" y="7351796"/>
                <a:ext cx="3011891" cy="707886"/>
              </a:xfrm>
              <a:prstGeom prst="rect">
                <a:avLst/>
              </a:prstGeom>
            </p:spPr>
            <p:txBody>
              <a:bodyPr wrap="square">
                <a:spAutoFit/>
              </a:bodyPr>
              <a:lstStyle/>
              <a:p>
                <a:pPr algn="ctr"/>
                <a:r>
                  <a:rPr lang="en-CA"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rPr>
                  <a:t>Yearly GDP of a developing country </a:t>
                </a:r>
                <a:endParaRPr lang="en-US" sz="2000" dirty="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9" name="Picture 58"/>
              <p:cNvPicPr>
                <a:picLocks noChangeAspect="1"/>
              </p:cNvPicPr>
              <p:nvPr/>
            </p:nvPicPr>
            <p:blipFill>
              <a:blip r:embed="rId7"/>
              <a:stretch>
                <a:fillRect/>
              </a:stretch>
            </p:blipFill>
            <p:spPr>
              <a:xfrm>
                <a:off x="4454483" y="6640351"/>
                <a:ext cx="2131519" cy="2130777"/>
              </a:xfrm>
              <a:prstGeom prst="rect">
                <a:avLst/>
              </a:prstGeom>
            </p:spPr>
          </p:pic>
        </p:grpSp>
      </p:grpSp>
    </p:spTree>
    <p:extLst>
      <p:ext uri="{BB962C8B-B14F-4D97-AF65-F5344CB8AC3E}">
        <p14:creationId xmlns:p14="http://schemas.microsoft.com/office/powerpoint/2010/main" val="2848238961"/>
      </p:ext>
    </p:extLst>
  </p:cSld>
  <p:clrMapOvr>
    <a:masterClrMapping/>
  </p:clrMapOvr>
  <p:timing>
    <p:tnLst>
      <p:par>
        <p:cTn id="1" dur="indefinite" restart="never" nodeType="tmRoot">
          <p:childTnLst>
            <p:par>
              <p:cTn id="2"/>
            </p:par>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Need</a:t>
            </a:r>
          </a:p>
        </p:txBody>
      </p:sp>
      <p:pic>
        <p:nvPicPr>
          <p:cNvPr id="8" name="Picture 7"/>
          <p:cNvPicPr>
            <a:picLocks/>
          </p:cNvPicPr>
          <p:nvPr/>
        </p:nvPicPr>
        <p:blipFill>
          <a:blip r:embed="rId2" cstate="print">
            <a:extLst>
              <a:ext uri="{28A0092B-C50C-407E-A947-70E740481C1C}">
                <a14:useLocalDpi xmlns:a14="http://schemas.microsoft.com/office/drawing/2010/main" val="0"/>
              </a:ext>
            </a:extLst>
          </a:blip>
          <a:stretch>
            <a:fillRect/>
          </a:stretch>
        </p:blipFill>
        <p:spPr>
          <a:xfrm>
            <a:off x="7479286" y="885621"/>
            <a:ext cx="1346615" cy="253920"/>
          </a:xfrm>
          <a:prstGeom prst="rect">
            <a:avLst/>
          </a:prstGeom>
        </p:spPr>
      </p:pic>
      <p:graphicFrame>
        <p:nvGraphicFramePr>
          <p:cNvPr id="6" name="Diagram 5">
            <a:extLst>
              <a:ext uri="{FF2B5EF4-FFF2-40B4-BE49-F238E27FC236}">
                <a16:creationId xmlns:a16="http://schemas.microsoft.com/office/drawing/2014/main" id="{051AADBB-68EF-4064-AA8D-5271B68B65DC}"/>
              </a:ext>
            </a:extLst>
          </p:cNvPr>
          <p:cNvGraphicFramePr/>
          <p:nvPr>
            <p:extLst>
              <p:ext uri="{D42A27DB-BD31-4B8C-83A1-F6EECF244321}">
                <p14:modId xmlns:p14="http://schemas.microsoft.com/office/powerpoint/2010/main" val="2329127264"/>
              </p:ext>
            </p:extLst>
          </p:nvPr>
        </p:nvGraphicFramePr>
        <p:xfrm>
          <a:off x="2709333" y="1264938"/>
          <a:ext cx="10837333" cy="7224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4482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Time Series Pattern Types</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577778" y="885621"/>
            <a:ext cx="5113772" cy="253920"/>
          </a:xfrm>
          <a:prstGeom prst="rect">
            <a:avLst/>
          </a:prstGeom>
        </p:spPr>
      </p:pic>
      <p:graphicFrame>
        <p:nvGraphicFramePr>
          <p:cNvPr id="91" name="Chart 90">
            <a:extLst>
              <a:ext uri="{FF2B5EF4-FFF2-40B4-BE49-F238E27FC236}">
                <a16:creationId xmlns:a16="http://schemas.microsoft.com/office/drawing/2014/main" id="{61F65E4C-5151-4CDC-A7BA-2F572E29058E}"/>
              </a:ext>
            </a:extLst>
          </p:cNvPr>
          <p:cNvGraphicFramePr>
            <a:graphicFrameLocks/>
          </p:cNvGraphicFramePr>
          <p:nvPr>
            <p:extLst>
              <p:ext uri="{D42A27DB-BD31-4B8C-83A1-F6EECF244321}">
                <p14:modId xmlns:p14="http://schemas.microsoft.com/office/powerpoint/2010/main" val="3101354394"/>
              </p:ext>
            </p:extLst>
          </p:nvPr>
        </p:nvGraphicFramePr>
        <p:xfrm>
          <a:off x="267178" y="1550666"/>
          <a:ext cx="7860822" cy="4343401"/>
        </p:xfrm>
        <a:graphic>
          <a:graphicData uri="http://schemas.openxmlformats.org/drawingml/2006/chart">
            <c:chart xmlns:c="http://schemas.openxmlformats.org/drawingml/2006/chart" xmlns:r="http://schemas.openxmlformats.org/officeDocument/2006/relationships" r:id="rId4"/>
          </a:graphicData>
        </a:graphic>
      </p:graphicFrame>
      <p:pic>
        <p:nvPicPr>
          <p:cNvPr id="92" name="Picture 91">
            <a:extLst>
              <a:ext uri="{FF2B5EF4-FFF2-40B4-BE49-F238E27FC236}">
                <a16:creationId xmlns:a16="http://schemas.microsoft.com/office/drawing/2014/main" id="{6C72AB60-36E5-4144-A52D-B9A4E2A46179}"/>
              </a:ext>
            </a:extLst>
          </p:cNvPr>
          <p:cNvPicPr>
            <a:picLocks noChangeAspect="1"/>
          </p:cNvPicPr>
          <p:nvPr/>
        </p:nvPicPr>
        <p:blipFill>
          <a:blip r:embed="rId5"/>
          <a:stretch>
            <a:fillRect/>
          </a:stretch>
        </p:blipFill>
        <p:spPr>
          <a:xfrm>
            <a:off x="8395467" y="1705486"/>
            <a:ext cx="7643909" cy="3336627"/>
          </a:xfrm>
          <a:prstGeom prst="rect">
            <a:avLst/>
          </a:prstGeom>
        </p:spPr>
      </p:pic>
      <p:sp>
        <p:nvSpPr>
          <p:cNvPr id="93" name="TextBox 92">
            <a:extLst>
              <a:ext uri="{FF2B5EF4-FFF2-40B4-BE49-F238E27FC236}">
                <a16:creationId xmlns:a16="http://schemas.microsoft.com/office/drawing/2014/main" id="{F14649DD-CE21-4FFF-A5A3-8A17D370D7EC}"/>
              </a:ext>
            </a:extLst>
          </p:cNvPr>
          <p:cNvSpPr txBox="1"/>
          <p:nvPr/>
        </p:nvSpPr>
        <p:spPr>
          <a:xfrm>
            <a:off x="984840" y="5319097"/>
            <a:ext cx="5370240" cy="1015663"/>
          </a:xfrm>
          <a:prstGeom prst="rect">
            <a:avLst/>
          </a:prstGeom>
          <a:noFill/>
        </p:spPr>
        <p:txBody>
          <a:bodyPr wrap="square" numCol="1" spcCol="640080" rtlCol="0">
            <a:spAutoFit/>
          </a:bodyPr>
          <a:lstStyle/>
          <a:p>
            <a:pPr algn="ctr" defTabSz="1219215"/>
            <a:r>
              <a:rPr lang="en-US" sz="2000" b="1" dirty="0">
                <a:solidFill>
                  <a:schemeClr val="tx1"/>
                </a:solidFill>
                <a:latin typeface="Open Sans" panose="020B0604020202020204" charset="0"/>
                <a:ea typeface="Open Sans" panose="020B0604020202020204" charset="0"/>
                <a:cs typeface="Open Sans" panose="020B0604020202020204" charset="0"/>
              </a:rPr>
              <a:t>Uptrend</a:t>
            </a:r>
          </a:p>
          <a:p>
            <a:pPr algn="ctr" defTabSz="1219215"/>
            <a:endParaRPr lang="en-IN" sz="2000" b="1" dirty="0">
              <a:solidFill>
                <a:schemeClr val="tx1"/>
              </a:solidFill>
              <a:latin typeface="Open Sans" panose="020B0604020202020204" charset="0"/>
              <a:ea typeface="Open Sans" panose="020B0604020202020204" charset="0"/>
              <a:cs typeface="Open Sans" panose="020B0604020202020204" charset="0"/>
            </a:endParaRPr>
          </a:p>
          <a:p>
            <a:pPr algn="ctr" defTabSz="1219215"/>
            <a:r>
              <a:rPr lang="en-IN" sz="2000" dirty="0">
                <a:solidFill>
                  <a:schemeClr val="tx1"/>
                </a:solidFill>
                <a:latin typeface="Open Sans" panose="020B0604020202020204" charset="0"/>
                <a:ea typeface="Open Sans" panose="020B0604020202020204" charset="0"/>
                <a:cs typeface="Open Sans" panose="020B0604020202020204" charset="0"/>
              </a:rPr>
              <a:t>S</a:t>
            </a:r>
            <a:r>
              <a:rPr lang="en-US" sz="2000" dirty="0">
                <a:solidFill>
                  <a:schemeClr val="tx1"/>
                </a:solidFill>
                <a:latin typeface="Open Sans" panose="020B0604020202020204" charset="0"/>
                <a:ea typeface="Open Sans" panose="020B0604020202020204" charset="0"/>
                <a:cs typeface="Open Sans" panose="020B0604020202020204" charset="0"/>
              </a:rPr>
              <a:t>martphone sales for a 3 year period</a:t>
            </a:r>
          </a:p>
        </p:txBody>
      </p:sp>
      <p:sp>
        <p:nvSpPr>
          <p:cNvPr id="94" name="TextBox 93">
            <a:extLst>
              <a:ext uri="{FF2B5EF4-FFF2-40B4-BE49-F238E27FC236}">
                <a16:creationId xmlns:a16="http://schemas.microsoft.com/office/drawing/2014/main" id="{18B2E9C2-9D29-4922-9F3B-7AA30E422D14}"/>
              </a:ext>
            </a:extLst>
          </p:cNvPr>
          <p:cNvSpPr txBox="1"/>
          <p:nvPr/>
        </p:nvSpPr>
        <p:spPr>
          <a:xfrm>
            <a:off x="9309119" y="5319096"/>
            <a:ext cx="5962041" cy="1015663"/>
          </a:xfrm>
          <a:prstGeom prst="rect">
            <a:avLst/>
          </a:prstGeom>
          <a:noFill/>
        </p:spPr>
        <p:txBody>
          <a:bodyPr wrap="square" numCol="1" spcCol="640080" rtlCol="0">
            <a:spAutoFit/>
          </a:bodyPr>
          <a:lstStyle/>
          <a:p>
            <a:pPr algn="ctr" defTabSz="1219215"/>
            <a:r>
              <a:rPr lang="en-IN" sz="2000" b="1" dirty="0">
                <a:solidFill>
                  <a:schemeClr val="tx1"/>
                </a:solidFill>
                <a:latin typeface="Open Sans" panose="020B0604020202020204" charset="0"/>
                <a:ea typeface="Open Sans" panose="020B0604020202020204" charset="0"/>
                <a:cs typeface="Open Sans" panose="020B0604020202020204" charset="0"/>
              </a:rPr>
              <a:t>D</a:t>
            </a:r>
            <a:r>
              <a:rPr lang="en-US" sz="2000" b="1" dirty="0">
                <a:solidFill>
                  <a:schemeClr val="tx1"/>
                </a:solidFill>
                <a:latin typeface="Open Sans" panose="020B0604020202020204" charset="0"/>
                <a:ea typeface="Open Sans" panose="020B0604020202020204" charset="0"/>
                <a:cs typeface="Open Sans" panose="020B0604020202020204" charset="0"/>
              </a:rPr>
              <a:t>owntrend</a:t>
            </a:r>
          </a:p>
          <a:p>
            <a:pPr algn="ctr" defTabSz="1219215"/>
            <a:endParaRPr lang="en-IN" sz="2000" b="1" dirty="0">
              <a:solidFill>
                <a:schemeClr val="tx1"/>
              </a:solidFill>
              <a:latin typeface="Open Sans" panose="020B0604020202020204" charset="0"/>
              <a:ea typeface="Open Sans" panose="020B0604020202020204" charset="0"/>
              <a:cs typeface="Open Sans" panose="020B0604020202020204" charset="0"/>
            </a:endParaRPr>
          </a:p>
          <a:p>
            <a:pPr algn="ctr" defTabSz="1219215"/>
            <a:r>
              <a:rPr lang="en-IN" sz="2000" dirty="0">
                <a:solidFill>
                  <a:schemeClr val="tx1"/>
                </a:solidFill>
                <a:latin typeface="Open Sans" panose="020B0604020202020204" charset="0"/>
                <a:ea typeface="Open Sans" panose="020B0604020202020204" charset="0"/>
                <a:cs typeface="Open Sans" panose="020B0604020202020204" charset="0"/>
              </a:rPr>
              <a:t>Stock Market price for a wall street company</a:t>
            </a:r>
          </a:p>
        </p:txBody>
      </p:sp>
      <p:grpSp>
        <p:nvGrpSpPr>
          <p:cNvPr id="106" name="Group 105">
            <a:extLst>
              <a:ext uri="{FF2B5EF4-FFF2-40B4-BE49-F238E27FC236}">
                <a16:creationId xmlns:a16="http://schemas.microsoft.com/office/drawing/2014/main" id="{223B5CE3-4C57-4B39-A0A5-DBC99F3A67C9}"/>
              </a:ext>
            </a:extLst>
          </p:cNvPr>
          <p:cNvGrpSpPr/>
          <p:nvPr/>
        </p:nvGrpSpPr>
        <p:grpSpPr>
          <a:xfrm>
            <a:off x="1401243" y="6389567"/>
            <a:ext cx="12597786" cy="1631216"/>
            <a:chOff x="1254445" y="6832646"/>
            <a:chExt cx="11428755" cy="1631216"/>
          </a:xfrm>
        </p:grpSpPr>
        <p:sp>
          <p:nvSpPr>
            <p:cNvPr id="28" name="TextBox 27">
              <a:extLst>
                <a:ext uri="{FF2B5EF4-FFF2-40B4-BE49-F238E27FC236}">
                  <a16:creationId xmlns:a16="http://schemas.microsoft.com/office/drawing/2014/main" id="{811BF852-FBCC-406C-BD1F-837D266834DD}"/>
                </a:ext>
              </a:extLst>
            </p:cNvPr>
            <p:cNvSpPr txBox="1"/>
            <p:nvPr/>
          </p:nvSpPr>
          <p:spPr>
            <a:xfrm>
              <a:off x="3942723" y="6832646"/>
              <a:ext cx="8740477" cy="1631216"/>
            </a:xfrm>
            <a:prstGeom prst="rect">
              <a:avLst/>
            </a:prstGeom>
            <a:noFill/>
          </p:spPr>
          <p:txBody>
            <a:bodyPr wrap="square" numCol="1" spcCol="640080" rtlCol="0">
              <a:spAutoFit/>
            </a:bodyPr>
            <a:lstStyle/>
            <a:p>
              <a:pPr algn="ctr" defTabSz="1219215"/>
              <a:endParaRPr lang="en-US" sz="2000" b="1" dirty="0">
                <a:solidFill>
                  <a:schemeClr val="tx1"/>
                </a:solidFill>
                <a:latin typeface="Open Sans" panose="020B0604020202020204" charset="0"/>
                <a:ea typeface="Open Sans" panose="020B0604020202020204" charset="0"/>
                <a:cs typeface="Open Sans" panose="020B0604020202020204" charset="0"/>
              </a:endParaRPr>
            </a:p>
            <a:p>
              <a:pPr algn="r" defTabSz="1219215"/>
              <a:endParaRPr lang="en-US" sz="2000" dirty="0">
                <a:solidFill>
                  <a:srgbClr val="44494E"/>
                </a:solidFill>
                <a:latin typeface="Open Sans" panose="020B0604020202020204" charset="0"/>
                <a:ea typeface="Open Sans" panose="020B0604020202020204" charset="0"/>
                <a:cs typeface="Open Sans" panose="020B0604020202020204" charset="0"/>
              </a:endParaRPr>
            </a:p>
            <a:p>
              <a:pPr algn="ctr" defTabSz="1219215"/>
              <a:r>
                <a:rPr lang="en-IN" sz="2000" dirty="0">
                  <a:solidFill>
                    <a:srgbClr val="3939F7"/>
                  </a:solidFill>
                  <a:latin typeface="Open Sans" panose="020B0604020202020204" charset="0"/>
                  <a:ea typeface="Open Sans" panose="020B0604020202020204" charset="0"/>
                  <a:cs typeface="Open Sans" panose="020B0604020202020204" charset="0"/>
                </a:rPr>
                <a:t>A trend is a long-term increase or decrease in time series data</a:t>
              </a:r>
            </a:p>
            <a:p>
              <a:pPr algn="ctr" defTabSz="1219215"/>
              <a:endParaRPr lang="en-IN" sz="2000" dirty="0">
                <a:solidFill>
                  <a:schemeClr val="tx1"/>
                </a:solidFill>
                <a:latin typeface="Open Sans" panose="020B0604020202020204" charset="0"/>
                <a:ea typeface="Open Sans" panose="020B0604020202020204" charset="0"/>
                <a:cs typeface="Open Sans" panose="020B0604020202020204" charset="0"/>
              </a:endParaRPr>
            </a:p>
            <a:p>
              <a:pPr algn="r" defTabSz="1219215"/>
              <a:endParaRPr lang="en-IN" sz="2000" dirty="0">
                <a:latin typeface="Open Sans" panose="020B0604020202020204" charset="0"/>
                <a:ea typeface="Open Sans" panose="020B0604020202020204" charset="0"/>
                <a:cs typeface="Open Sans" panose="020B0604020202020204" charset="0"/>
              </a:endParaRPr>
            </a:p>
          </p:txBody>
        </p:sp>
        <p:grpSp>
          <p:nvGrpSpPr>
            <p:cNvPr id="104" name="Group 103">
              <a:extLst>
                <a:ext uri="{FF2B5EF4-FFF2-40B4-BE49-F238E27FC236}">
                  <a16:creationId xmlns:a16="http://schemas.microsoft.com/office/drawing/2014/main" id="{8962B0AF-B6D4-422A-84A3-80F741196CB1}"/>
                </a:ext>
              </a:extLst>
            </p:cNvPr>
            <p:cNvGrpSpPr/>
            <p:nvPr/>
          </p:nvGrpSpPr>
          <p:grpSpPr>
            <a:xfrm>
              <a:off x="1254445" y="7266123"/>
              <a:ext cx="3059050" cy="984970"/>
              <a:chOff x="2797777" y="1480801"/>
              <a:chExt cx="3059050" cy="984970"/>
            </a:xfrm>
          </p:grpSpPr>
          <p:sp>
            <p:nvSpPr>
              <p:cNvPr id="96" name="Freeform 97">
                <a:extLst>
                  <a:ext uri="{FF2B5EF4-FFF2-40B4-BE49-F238E27FC236}">
                    <a16:creationId xmlns:a16="http://schemas.microsoft.com/office/drawing/2014/main" id="{528A7CA7-F91B-4C79-AD61-B5E2CD8AC89B}"/>
                  </a:ext>
                </a:extLst>
              </p:cNvPr>
              <p:cNvSpPr>
                <a:spLocks noChangeArrowheads="1"/>
              </p:cNvSpPr>
              <p:nvPr/>
            </p:nvSpPr>
            <p:spPr bwMode="auto">
              <a:xfrm>
                <a:off x="3330655" y="1480801"/>
                <a:ext cx="233365" cy="931679"/>
              </a:xfrm>
              <a:custGeom>
                <a:avLst/>
                <a:gdLst>
                  <a:gd name="T0" fmla="*/ 558 w 559"/>
                  <a:gd name="T1" fmla="*/ 2236 h 2237"/>
                  <a:gd name="T2" fmla="*/ 0 w 559"/>
                  <a:gd name="T3" fmla="*/ 1817 h 2237"/>
                  <a:gd name="T4" fmla="*/ 0 w 559"/>
                  <a:gd name="T5" fmla="*/ 0 h 2237"/>
                  <a:gd name="T6" fmla="*/ 558 w 559"/>
                  <a:gd name="T7" fmla="*/ 420 h 2237"/>
                  <a:gd name="T8" fmla="*/ 558 w 559"/>
                  <a:gd name="T9" fmla="*/ 2236 h 2237"/>
                </a:gdLst>
                <a:ahLst/>
                <a:cxnLst>
                  <a:cxn ang="0">
                    <a:pos x="T0" y="T1"/>
                  </a:cxn>
                  <a:cxn ang="0">
                    <a:pos x="T2" y="T3"/>
                  </a:cxn>
                  <a:cxn ang="0">
                    <a:pos x="T4" y="T5"/>
                  </a:cxn>
                  <a:cxn ang="0">
                    <a:pos x="T6" y="T7"/>
                  </a:cxn>
                  <a:cxn ang="0">
                    <a:pos x="T8" y="T9"/>
                  </a:cxn>
                </a:cxnLst>
                <a:rect l="0" t="0" r="r" b="b"/>
                <a:pathLst>
                  <a:path w="559" h="2237">
                    <a:moveTo>
                      <a:pt x="558" y="2236"/>
                    </a:moveTo>
                    <a:lnTo>
                      <a:pt x="0" y="1817"/>
                    </a:lnTo>
                    <a:lnTo>
                      <a:pt x="0" y="0"/>
                    </a:lnTo>
                    <a:lnTo>
                      <a:pt x="558" y="420"/>
                    </a:lnTo>
                    <a:lnTo>
                      <a:pt x="558" y="2236"/>
                    </a:lnTo>
                  </a:path>
                </a:pathLst>
              </a:custGeom>
              <a:solidFill>
                <a:schemeClr val="accent1">
                  <a:lumMod val="75000"/>
                </a:schemeClr>
              </a:solidFill>
              <a:ln>
                <a:noFill/>
              </a:ln>
              <a:effectLst/>
            </p:spPr>
            <p:txBody>
              <a:bodyPr wrap="none" anchor="ctr"/>
              <a:lstStyle/>
              <a:p>
                <a:pPr defTabSz="914263"/>
                <a:endParaRPr lang="en-US">
                  <a:solidFill>
                    <a:srgbClr val="445469"/>
                  </a:solidFill>
                </a:endParaRPr>
              </a:p>
            </p:txBody>
          </p:sp>
          <p:grpSp>
            <p:nvGrpSpPr>
              <p:cNvPr id="103" name="Group 102">
                <a:extLst>
                  <a:ext uri="{FF2B5EF4-FFF2-40B4-BE49-F238E27FC236}">
                    <a16:creationId xmlns:a16="http://schemas.microsoft.com/office/drawing/2014/main" id="{DBDD45A1-40EC-4B9A-89C5-C54AADA4D1F7}"/>
                  </a:ext>
                </a:extLst>
              </p:cNvPr>
              <p:cNvGrpSpPr/>
              <p:nvPr/>
            </p:nvGrpSpPr>
            <p:grpSpPr>
              <a:xfrm>
                <a:off x="2797777" y="1480801"/>
                <a:ext cx="3059050" cy="984970"/>
                <a:chOff x="2797777" y="1480801"/>
                <a:chExt cx="3059050" cy="984970"/>
              </a:xfrm>
            </p:grpSpPr>
            <p:sp>
              <p:nvSpPr>
                <p:cNvPr id="95" name="Freeform 96">
                  <a:extLst>
                    <a:ext uri="{FF2B5EF4-FFF2-40B4-BE49-F238E27FC236}">
                      <a16:creationId xmlns:a16="http://schemas.microsoft.com/office/drawing/2014/main" id="{26D46F45-C0BD-4337-BD68-DD2DF70E3D54}"/>
                    </a:ext>
                  </a:extLst>
                </p:cNvPr>
                <p:cNvSpPr>
                  <a:spLocks noChangeArrowheads="1"/>
                </p:cNvSpPr>
                <p:nvPr/>
              </p:nvSpPr>
              <p:spPr bwMode="auto">
                <a:xfrm>
                  <a:off x="2797777" y="1655376"/>
                  <a:ext cx="766243" cy="810395"/>
                </a:xfrm>
                <a:custGeom>
                  <a:avLst/>
                  <a:gdLst>
                    <a:gd name="T0" fmla="*/ 0 w 1837"/>
                    <a:gd name="T1" fmla="*/ 0 h 1945"/>
                    <a:gd name="T2" fmla="*/ 0 w 1837"/>
                    <a:gd name="T3" fmla="*/ 0 h 1945"/>
                    <a:gd name="T4" fmla="*/ 1836 w 1837"/>
                    <a:gd name="T5" fmla="*/ 0 h 1945"/>
                    <a:gd name="T6" fmla="*/ 1836 w 1837"/>
                    <a:gd name="T7" fmla="*/ 1816 h 1945"/>
                    <a:gd name="T8" fmla="*/ 0 w 1837"/>
                    <a:gd name="T9" fmla="*/ 1816 h 1945"/>
                    <a:gd name="T10" fmla="*/ 0 w 1837"/>
                    <a:gd name="T11" fmla="*/ 0 h 1945"/>
                  </a:gdLst>
                  <a:ahLst/>
                  <a:cxnLst>
                    <a:cxn ang="0">
                      <a:pos x="T0" y="T1"/>
                    </a:cxn>
                    <a:cxn ang="0">
                      <a:pos x="T2" y="T3"/>
                    </a:cxn>
                    <a:cxn ang="0">
                      <a:pos x="T4" y="T5"/>
                    </a:cxn>
                    <a:cxn ang="0">
                      <a:pos x="T6" y="T7"/>
                    </a:cxn>
                    <a:cxn ang="0">
                      <a:pos x="T8" y="T9"/>
                    </a:cxn>
                    <a:cxn ang="0">
                      <a:pos x="T10" y="T11"/>
                    </a:cxn>
                  </a:cxnLst>
                  <a:rect l="0" t="0" r="r" b="b"/>
                  <a:pathLst>
                    <a:path w="1837" h="1945">
                      <a:moveTo>
                        <a:pt x="0" y="0"/>
                      </a:moveTo>
                      <a:lnTo>
                        <a:pt x="0" y="0"/>
                      </a:lnTo>
                      <a:cubicBezTo>
                        <a:pt x="603" y="128"/>
                        <a:pt x="1234" y="128"/>
                        <a:pt x="1836" y="0"/>
                      </a:cubicBezTo>
                      <a:cubicBezTo>
                        <a:pt x="1836" y="602"/>
                        <a:pt x="1836" y="1205"/>
                        <a:pt x="1836" y="1816"/>
                      </a:cubicBezTo>
                      <a:cubicBezTo>
                        <a:pt x="1234" y="1944"/>
                        <a:pt x="603" y="1944"/>
                        <a:pt x="0" y="1816"/>
                      </a:cubicBezTo>
                      <a:cubicBezTo>
                        <a:pt x="0" y="1205"/>
                        <a:pt x="0" y="602"/>
                        <a:pt x="0" y="0"/>
                      </a:cubicBezTo>
                    </a:path>
                  </a:pathLst>
                </a:custGeom>
                <a:solidFill>
                  <a:schemeClr val="accent1"/>
                </a:solidFill>
                <a:ln>
                  <a:noFill/>
                </a:ln>
                <a:effectLst/>
              </p:spPr>
              <p:txBody>
                <a:bodyPr wrap="none" anchor="ctr"/>
                <a:lstStyle/>
                <a:p>
                  <a:pPr defTabSz="914263"/>
                  <a:endParaRPr lang="en-US">
                    <a:solidFill>
                      <a:srgbClr val="445469"/>
                    </a:solidFill>
                  </a:endParaRPr>
                </a:p>
              </p:txBody>
            </p:sp>
            <p:sp>
              <p:nvSpPr>
                <p:cNvPr id="97" name="Freeform 98">
                  <a:extLst>
                    <a:ext uri="{FF2B5EF4-FFF2-40B4-BE49-F238E27FC236}">
                      <a16:creationId xmlns:a16="http://schemas.microsoft.com/office/drawing/2014/main" id="{F922F702-9AD7-4B48-9767-0C1278493169}"/>
                    </a:ext>
                  </a:extLst>
                </p:cNvPr>
                <p:cNvSpPr>
                  <a:spLocks noChangeArrowheads="1"/>
                </p:cNvSpPr>
                <p:nvPr/>
              </p:nvSpPr>
              <p:spPr bwMode="auto">
                <a:xfrm>
                  <a:off x="3330655" y="1480801"/>
                  <a:ext cx="2028611" cy="757103"/>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rgbClr val="162F3C"/>
                </a:solid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63"/>
                  <a:endParaRPr lang="en-US">
                    <a:solidFill>
                      <a:srgbClr val="445469"/>
                    </a:solidFill>
                  </a:endParaRPr>
                </a:p>
              </p:txBody>
            </p:sp>
            <p:sp>
              <p:nvSpPr>
                <p:cNvPr id="98" name="Text Box 99">
                  <a:extLst>
                    <a:ext uri="{FF2B5EF4-FFF2-40B4-BE49-F238E27FC236}">
                      <a16:creationId xmlns:a16="http://schemas.microsoft.com/office/drawing/2014/main" id="{326E93F5-B1ED-46D0-BC6A-0359E5713BE5}"/>
                    </a:ext>
                  </a:extLst>
                </p:cNvPr>
                <p:cNvSpPr txBox="1">
                  <a:spLocks noChangeArrowheads="1"/>
                </p:cNvSpPr>
                <p:nvPr/>
              </p:nvSpPr>
              <p:spPr bwMode="auto">
                <a:xfrm>
                  <a:off x="3540130" y="1677428"/>
                  <a:ext cx="1348733" cy="35466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defTabSz="914263">
                    <a:lnSpc>
                      <a:spcPct val="110000"/>
                    </a:lnSpc>
                  </a:pPr>
                  <a:r>
                    <a:rPr lang="en-US" sz="500">
                      <a:solidFill>
                        <a:srgbClr val="F1F0F0"/>
                      </a:solidFill>
                      <a:latin typeface="Roboto Black" charset="0"/>
                      <a:cs typeface="Roboto Black" charset="0"/>
                    </a:rPr>
                    <a:t>OPTION 01</a:t>
                  </a:r>
                </a:p>
              </p:txBody>
            </p:sp>
            <p:sp>
              <p:nvSpPr>
                <p:cNvPr id="99" name="Freeform 100">
                  <a:extLst>
                    <a:ext uri="{FF2B5EF4-FFF2-40B4-BE49-F238E27FC236}">
                      <a16:creationId xmlns:a16="http://schemas.microsoft.com/office/drawing/2014/main" id="{755496D3-349C-4A30-A171-4338C5837608}"/>
                    </a:ext>
                  </a:extLst>
                </p:cNvPr>
                <p:cNvSpPr>
                  <a:spLocks noChangeArrowheads="1"/>
                </p:cNvSpPr>
                <p:nvPr/>
              </p:nvSpPr>
              <p:spPr bwMode="auto">
                <a:xfrm>
                  <a:off x="3330655" y="1480801"/>
                  <a:ext cx="2028611" cy="757103"/>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solidFill>
                  <a:schemeClr val="accent1"/>
                </a:solidFill>
                <a:ln>
                  <a:noFill/>
                </a:ln>
                <a:effectLst/>
              </p:spPr>
              <p:txBody>
                <a:bodyPr wrap="none" anchor="ctr"/>
                <a:lstStyle/>
                <a:p>
                  <a:pPr defTabSz="914263"/>
                  <a:endParaRPr lang="en-US">
                    <a:solidFill>
                      <a:srgbClr val="445469"/>
                    </a:solidFill>
                  </a:endParaRPr>
                </a:p>
              </p:txBody>
            </p:sp>
            <p:sp>
              <p:nvSpPr>
                <p:cNvPr id="100" name="Freeform 102">
                  <a:extLst>
                    <a:ext uri="{FF2B5EF4-FFF2-40B4-BE49-F238E27FC236}">
                      <a16:creationId xmlns:a16="http://schemas.microsoft.com/office/drawing/2014/main" id="{2FB41E7F-16B0-42D1-A566-902568081501}"/>
                    </a:ext>
                  </a:extLst>
                </p:cNvPr>
                <p:cNvSpPr>
                  <a:spLocks noChangeArrowheads="1"/>
                </p:cNvSpPr>
                <p:nvPr/>
              </p:nvSpPr>
              <p:spPr bwMode="auto">
                <a:xfrm>
                  <a:off x="5331704" y="1513877"/>
                  <a:ext cx="308702" cy="692787"/>
                </a:xfrm>
                <a:custGeom>
                  <a:avLst/>
                  <a:gdLst>
                    <a:gd name="T0" fmla="*/ 739 w 740"/>
                    <a:gd name="T1" fmla="*/ 1662 h 1663"/>
                    <a:gd name="T2" fmla="*/ 0 w 740"/>
                    <a:gd name="T3" fmla="*/ 830 h 1663"/>
                    <a:gd name="T4" fmla="*/ 739 w 740"/>
                    <a:gd name="T5" fmla="*/ 0 h 1663"/>
                    <a:gd name="T6" fmla="*/ 739 w 740"/>
                    <a:gd name="T7" fmla="*/ 1662 h 1663"/>
                  </a:gdLst>
                  <a:ahLst/>
                  <a:cxnLst>
                    <a:cxn ang="0">
                      <a:pos x="T0" y="T1"/>
                    </a:cxn>
                    <a:cxn ang="0">
                      <a:pos x="T2" y="T3"/>
                    </a:cxn>
                    <a:cxn ang="0">
                      <a:pos x="T4" y="T5"/>
                    </a:cxn>
                    <a:cxn ang="0">
                      <a:pos x="T6" y="T7"/>
                    </a:cxn>
                  </a:cxnLst>
                  <a:rect l="0" t="0" r="r" b="b"/>
                  <a:pathLst>
                    <a:path w="740" h="1663">
                      <a:moveTo>
                        <a:pt x="739" y="1662"/>
                      </a:moveTo>
                      <a:lnTo>
                        <a:pt x="0" y="830"/>
                      </a:lnTo>
                      <a:lnTo>
                        <a:pt x="739" y="0"/>
                      </a:lnTo>
                      <a:lnTo>
                        <a:pt x="739" y="1662"/>
                      </a:lnTo>
                    </a:path>
                  </a:pathLst>
                </a:custGeom>
                <a:solidFill>
                  <a:schemeClr val="accent1"/>
                </a:solidFill>
                <a:ln>
                  <a:noFill/>
                </a:ln>
                <a:effectLst/>
              </p:spPr>
              <p:txBody>
                <a:bodyPr wrap="none" anchor="ctr"/>
                <a:lstStyle/>
                <a:p>
                  <a:pPr defTabSz="914263"/>
                  <a:endParaRPr lang="en-US">
                    <a:solidFill>
                      <a:srgbClr val="445469"/>
                    </a:solidFill>
                  </a:endParaRPr>
                </a:p>
              </p:txBody>
            </p:sp>
            <p:sp>
              <p:nvSpPr>
                <p:cNvPr id="101" name="TextBox 100">
                  <a:extLst>
                    <a:ext uri="{FF2B5EF4-FFF2-40B4-BE49-F238E27FC236}">
                      <a16:creationId xmlns:a16="http://schemas.microsoft.com/office/drawing/2014/main" id="{E6FC8B80-F2D3-42B1-9C53-FAF83010329C}"/>
                    </a:ext>
                  </a:extLst>
                </p:cNvPr>
                <p:cNvSpPr txBox="1"/>
                <p:nvPr/>
              </p:nvSpPr>
              <p:spPr>
                <a:xfrm>
                  <a:off x="3881139" y="1645908"/>
                  <a:ext cx="933230" cy="400091"/>
                </a:xfrm>
                <a:prstGeom prst="rect">
                  <a:avLst/>
                </a:prstGeom>
                <a:noFill/>
              </p:spPr>
              <p:txBody>
                <a:bodyPr wrap="none" lIns="91421" tIns="45711" rIns="91421" bIns="45711" rtlCol="0">
                  <a:spAutoFit/>
                </a:bodyPr>
                <a:lstStyle/>
                <a:p>
                  <a:pPr algn="ctr" defTabSz="914263"/>
                  <a:r>
                    <a:rPr lang="en-IN" sz="2000" b="1" dirty="0">
                      <a:solidFill>
                        <a:prstClr val="white"/>
                      </a:solidFill>
                      <a:latin typeface="+mj-lt"/>
                      <a:cs typeface="Lato Regular"/>
                    </a:rPr>
                    <a:t>Trend</a:t>
                  </a:r>
                  <a:endParaRPr lang="id-ID" sz="2000" b="1" dirty="0">
                    <a:solidFill>
                      <a:prstClr val="white"/>
                    </a:solidFill>
                    <a:latin typeface="+mj-lt"/>
                    <a:cs typeface="Lato Regular"/>
                  </a:endParaRPr>
                </a:p>
              </p:txBody>
            </p:sp>
            <p:sp>
              <p:nvSpPr>
                <p:cNvPr id="102" name="Round Same Side Corner Rectangle 131">
                  <a:extLst>
                    <a:ext uri="{FF2B5EF4-FFF2-40B4-BE49-F238E27FC236}">
                      <a16:creationId xmlns:a16="http://schemas.microsoft.com/office/drawing/2014/main" id="{DA0C32E0-90E3-4621-8668-79B56E979612}"/>
                    </a:ext>
                  </a:extLst>
                </p:cNvPr>
                <p:cNvSpPr/>
                <p:nvPr/>
              </p:nvSpPr>
              <p:spPr>
                <a:xfrm rot="10800000" flipH="1">
                  <a:off x="5801979" y="1634534"/>
                  <a:ext cx="54848" cy="456796"/>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914263"/>
                  <a:endParaRPr lang="bg-BG" dirty="0">
                    <a:solidFill>
                      <a:srgbClr val="445469"/>
                    </a:solidFill>
                  </a:endParaRPr>
                </a:p>
              </p:txBody>
            </p:sp>
          </p:grpSp>
        </p:grpSp>
      </p:grpSp>
    </p:spTree>
    <p:extLst>
      <p:ext uri="{BB962C8B-B14F-4D97-AF65-F5344CB8AC3E}">
        <p14:creationId xmlns:p14="http://schemas.microsoft.com/office/powerpoint/2010/main" val="542760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078" y="319675"/>
            <a:ext cx="16258032" cy="665045"/>
          </a:xfrm>
        </p:spPr>
        <p:txBody>
          <a:bodyPr>
            <a:normAutofit/>
          </a:bodyPr>
          <a:lstStyle/>
          <a:p>
            <a:r>
              <a:rPr lang="en-IN" dirty="0"/>
              <a:t>Time Series Pattern Types (Contd.)</a:t>
            </a:r>
          </a:p>
        </p:txBody>
      </p:sp>
      <p:pic>
        <p:nvPicPr>
          <p:cNvPr id="8" name="Picture 7"/>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31449" y="885621"/>
            <a:ext cx="6806430" cy="253920"/>
          </a:xfrm>
          <a:prstGeom prst="rect">
            <a:avLst/>
          </a:prstGeom>
        </p:spPr>
      </p:pic>
      <p:grpSp>
        <p:nvGrpSpPr>
          <p:cNvPr id="26" name="Group 25">
            <a:extLst>
              <a:ext uri="{FF2B5EF4-FFF2-40B4-BE49-F238E27FC236}">
                <a16:creationId xmlns:a16="http://schemas.microsoft.com/office/drawing/2014/main" id="{1FA80549-D7C8-4139-9662-6C4A5A08B54B}"/>
              </a:ext>
            </a:extLst>
          </p:cNvPr>
          <p:cNvGrpSpPr/>
          <p:nvPr/>
        </p:nvGrpSpPr>
        <p:grpSpPr>
          <a:xfrm>
            <a:off x="1401243" y="6275845"/>
            <a:ext cx="14854757" cy="1938992"/>
            <a:chOff x="1052900" y="3334893"/>
            <a:chExt cx="14854757" cy="1938992"/>
          </a:xfrm>
        </p:grpSpPr>
        <p:grpSp>
          <p:nvGrpSpPr>
            <p:cNvPr id="36" name="Group 35">
              <a:extLst>
                <a:ext uri="{FF2B5EF4-FFF2-40B4-BE49-F238E27FC236}">
                  <a16:creationId xmlns:a16="http://schemas.microsoft.com/office/drawing/2014/main" id="{933547EA-6FE7-4AF7-B4C0-990BBC39AF40}"/>
                </a:ext>
              </a:extLst>
            </p:cNvPr>
            <p:cNvGrpSpPr/>
            <p:nvPr/>
          </p:nvGrpSpPr>
          <p:grpSpPr>
            <a:xfrm>
              <a:off x="1052900" y="3882092"/>
              <a:ext cx="3360301" cy="984970"/>
              <a:chOff x="2797777" y="1480801"/>
              <a:chExt cx="3059050" cy="984970"/>
            </a:xfrm>
            <a:solidFill>
              <a:srgbClr val="ED7D31"/>
            </a:solidFill>
          </p:grpSpPr>
          <p:sp>
            <p:nvSpPr>
              <p:cNvPr id="37" name="Freeform 97">
                <a:extLst>
                  <a:ext uri="{FF2B5EF4-FFF2-40B4-BE49-F238E27FC236}">
                    <a16:creationId xmlns:a16="http://schemas.microsoft.com/office/drawing/2014/main" id="{DF431042-0622-4C47-82D6-83475B27FC42}"/>
                  </a:ext>
                </a:extLst>
              </p:cNvPr>
              <p:cNvSpPr>
                <a:spLocks noChangeArrowheads="1"/>
              </p:cNvSpPr>
              <p:nvPr/>
            </p:nvSpPr>
            <p:spPr bwMode="auto">
              <a:xfrm>
                <a:off x="3330655" y="1480801"/>
                <a:ext cx="233365" cy="931679"/>
              </a:xfrm>
              <a:custGeom>
                <a:avLst/>
                <a:gdLst>
                  <a:gd name="T0" fmla="*/ 558 w 559"/>
                  <a:gd name="T1" fmla="*/ 2236 h 2237"/>
                  <a:gd name="T2" fmla="*/ 0 w 559"/>
                  <a:gd name="T3" fmla="*/ 1817 h 2237"/>
                  <a:gd name="T4" fmla="*/ 0 w 559"/>
                  <a:gd name="T5" fmla="*/ 0 h 2237"/>
                  <a:gd name="T6" fmla="*/ 558 w 559"/>
                  <a:gd name="T7" fmla="*/ 420 h 2237"/>
                  <a:gd name="T8" fmla="*/ 558 w 559"/>
                  <a:gd name="T9" fmla="*/ 2236 h 2237"/>
                </a:gdLst>
                <a:ahLst/>
                <a:cxnLst>
                  <a:cxn ang="0">
                    <a:pos x="T0" y="T1"/>
                  </a:cxn>
                  <a:cxn ang="0">
                    <a:pos x="T2" y="T3"/>
                  </a:cxn>
                  <a:cxn ang="0">
                    <a:pos x="T4" y="T5"/>
                  </a:cxn>
                  <a:cxn ang="0">
                    <a:pos x="T6" y="T7"/>
                  </a:cxn>
                  <a:cxn ang="0">
                    <a:pos x="T8" y="T9"/>
                  </a:cxn>
                </a:cxnLst>
                <a:rect l="0" t="0" r="r" b="b"/>
                <a:pathLst>
                  <a:path w="559" h="2237">
                    <a:moveTo>
                      <a:pt x="558" y="2236"/>
                    </a:moveTo>
                    <a:lnTo>
                      <a:pt x="0" y="1817"/>
                    </a:lnTo>
                    <a:lnTo>
                      <a:pt x="0" y="0"/>
                    </a:lnTo>
                    <a:lnTo>
                      <a:pt x="558" y="420"/>
                    </a:lnTo>
                    <a:lnTo>
                      <a:pt x="558" y="2236"/>
                    </a:lnTo>
                  </a:path>
                </a:pathLst>
              </a:custGeom>
              <a:grpFill/>
              <a:ln>
                <a:noFill/>
              </a:ln>
              <a:effectLst/>
            </p:spPr>
            <p:txBody>
              <a:bodyPr wrap="none" anchor="ctr"/>
              <a:lstStyle/>
              <a:p>
                <a:pPr defTabSz="914263"/>
                <a:endParaRPr lang="en-US">
                  <a:solidFill>
                    <a:srgbClr val="445469"/>
                  </a:solidFill>
                </a:endParaRPr>
              </a:p>
            </p:txBody>
          </p:sp>
          <p:grpSp>
            <p:nvGrpSpPr>
              <p:cNvPr id="38" name="Group 37">
                <a:extLst>
                  <a:ext uri="{FF2B5EF4-FFF2-40B4-BE49-F238E27FC236}">
                    <a16:creationId xmlns:a16="http://schemas.microsoft.com/office/drawing/2014/main" id="{7ADA90C8-7CC8-4DD5-822F-3F2A60DFF73F}"/>
                  </a:ext>
                </a:extLst>
              </p:cNvPr>
              <p:cNvGrpSpPr/>
              <p:nvPr/>
            </p:nvGrpSpPr>
            <p:grpSpPr>
              <a:xfrm>
                <a:off x="2797777" y="1480801"/>
                <a:ext cx="3059050" cy="984970"/>
                <a:chOff x="2797777" y="1480801"/>
                <a:chExt cx="3059050" cy="984970"/>
              </a:xfrm>
              <a:grpFill/>
            </p:grpSpPr>
            <p:sp>
              <p:nvSpPr>
                <p:cNvPr id="39" name="Freeform 96">
                  <a:extLst>
                    <a:ext uri="{FF2B5EF4-FFF2-40B4-BE49-F238E27FC236}">
                      <a16:creationId xmlns:a16="http://schemas.microsoft.com/office/drawing/2014/main" id="{49B50FA4-05CA-48EB-91EC-E74B457C8A71}"/>
                    </a:ext>
                  </a:extLst>
                </p:cNvPr>
                <p:cNvSpPr>
                  <a:spLocks noChangeArrowheads="1"/>
                </p:cNvSpPr>
                <p:nvPr/>
              </p:nvSpPr>
              <p:spPr bwMode="auto">
                <a:xfrm>
                  <a:off x="2797777" y="1655376"/>
                  <a:ext cx="766243" cy="810395"/>
                </a:xfrm>
                <a:custGeom>
                  <a:avLst/>
                  <a:gdLst>
                    <a:gd name="T0" fmla="*/ 0 w 1837"/>
                    <a:gd name="T1" fmla="*/ 0 h 1945"/>
                    <a:gd name="T2" fmla="*/ 0 w 1837"/>
                    <a:gd name="T3" fmla="*/ 0 h 1945"/>
                    <a:gd name="T4" fmla="*/ 1836 w 1837"/>
                    <a:gd name="T5" fmla="*/ 0 h 1945"/>
                    <a:gd name="T6" fmla="*/ 1836 w 1837"/>
                    <a:gd name="T7" fmla="*/ 1816 h 1945"/>
                    <a:gd name="T8" fmla="*/ 0 w 1837"/>
                    <a:gd name="T9" fmla="*/ 1816 h 1945"/>
                    <a:gd name="T10" fmla="*/ 0 w 1837"/>
                    <a:gd name="T11" fmla="*/ 0 h 1945"/>
                  </a:gdLst>
                  <a:ahLst/>
                  <a:cxnLst>
                    <a:cxn ang="0">
                      <a:pos x="T0" y="T1"/>
                    </a:cxn>
                    <a:cxn ang="0">
                      <a:pos x="T2" y="T3"/>
                    </a:cxn>
                    <a:cxn ang="0">
                      <a:pos x="T4" y="T5"/>
                    </a:cxn>
                    <a:cxn ang="0">
                      <a:pos x="T6" y="T7"/>
                    </a:cxn>
                    <a:cxn ang="0">
                      <a:pos x="T8" y="T9"/>
                    </a:cxn>
                    <a:cxn ang="0">
                      <a:pos x="T10" y="T11"/>
                    </a:cxn>
                  </a:cxnLst>
                  <a:rect l="0" t="0" r="r" b="b"/>
                  <a:pathLst>
                    <a:path w="1837" h="1945">
                      <a:moveTo>
                        <a:pt x="0" y="0"/>
                      </a:moveTo>
                      <a:lnTo>
                        <a:pt x="0" y="0"/>
                      </a:lnTo>
                      <a:cubicBezTo>
                        <a:pt x="603" y="128"/>
                        <a:pt x="1234" y="128"/>
                        <a:pt x="1836" y="0"/>
                      </a:cubicBezTo>
                      <a:cubicBezTo>
                        <a:pt x="1836" y="602"/>
                        <a:pt x="1836" y="1205"/>
                        <a:pt x="1836" y="1816"/>
                      </a:cubicBezTo>
                      <a:cubicBezTo>
                        <a:pt x="1234" y="1944"/>
                        <a:pt x="603" y="1944"/>
                        <a:pt x="0" y="1816"/>
                      </a:cubicBezTo>
                      <a:cubicBezTo>
                        <a:pt x="0" y="1205"/>
                        <a:pt x="0" y="602"/>
                        <a:pt x="0" y="0"/>
                      </a:cubicBezTo>
                    </a:path>
                  </a:pathLst>
                </a:custGeom>
                <a:grpFill/>
                <a:ln>
                  <a:noFill/>
                </a:ln>
                <a:effectLst/>
              </p:spPr>
              <p:txBody>
                <a:bodyPr wrap="none" anchor="ctr"/>
                <a:lstStyle/>
                <a:p>
                  <a:pPr defTabSz="914263"/>
                  <a:endParaRPr lang="en-US">
                    <a:solidFill>
                      <a:srgbClr val="445469"/>
                    </a:solidFill>
                  </a:endParaRPr>
                </a:p>
              </p:txBody>
            </p:sp>
            <p:sp>
              <p:nvSpPr>
                <p:cNvPr id="40" name="Freeform 98">
                  <a:extLst>
                    <a:ext uri="{FF2B5EF4-FFF2-40B4-BE49-F238E27FC236}">
                      <a16:creationId xmlns:a16="http://schemas.microsoft.com/office/drawing/2014/main" id="{F3FFC152-7E89-4AF9-8B29-E01CBEC5CABC}"/>
                    </a:ext>
                  </a:extLst>
                </p:cNvPr>
                <p:cNvSpPr>
                  <a:spLocks noChangeArrowheads="1"/>
                </p:cNvSpPr>
                <p:nvPr/>
              </p:nvSpPr>
              <p:spPr bwMode="auto">
                <a:xfrm>
                  <a:off x="3330655" y="1480801"/>
                  <a:ext cx="2028611" cy="757103"/>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263"/>
                  <a:endParaRPr lang="en-US">
                    <a:solidFill>
                      <a:srgbClr val="445469"/>
                    </a:solidFill>
                  </a:endParaRPr>
                </a:p>
              </p:txBody>
            </p:sp>
            <p:sp>
              <p:nvSpPr>
                <p:cNvPr id="41" name="Text Box 99">
                  <a:extLst>
                    <a:ext uri="{FF2B5EF4-FFF2-40B4-BE49-F238E27FC236}">
                      <a16:creationId xmlns:a16="http://schemas.microsoft.com/office/drawing/2014/main" id="{1D5AF040-3287-4F7E-AB94-208FC83DAB36}"/>
                    </a:ext>
                  </a:extLst>
                </p:cNvPr>
                <p:cNvSpPr txBox="1">
                  <a:spLocks noChangeArrowheads="1"/>
                </p:cNvSpPr>
                <p:nvPr/>
              </p:nvSpPr>
              <p:spPr bwMode="auto">
                <a:xfrm>
                  <a:off x="3540130" y="1677428"/>
                  <a:ext cx="1348733" cy="354662"/>
                </a:xfrm>
                <a:prstGeom prst="rect">
                  <a:avLst/>
                </a:prstGeom>
                <a:grp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0" tIns="0" rIns="0" b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defTabSz="914263">
                    <a:lnSpc>
                      <a:spcPct val="110000"/>
                    </a:lnSpc>
                  </a:pPr>
                  <a:r>
                    <a:rPr lang="en-US" sz="500">
                      <a:solidFill>
                        <a:srgbClr val="F1F0F0"/>
                      </a:solidFill>
                      <a:latin typeface="Roboto Black" charset="0"/>
                      <a:cs typeface="Roboto Black" charset="0"/>
                    </a:rPr>
                    <a:t>OPTION 01</a:t>
                  </a:r>
                </a:p>
              </p:txBody>
            </p:sp>
            <p:sp>
              <p:nvSpPr>
                <p:cNvPr id="42" name="Freeform 100">
                  <a:extLst>
                    <a:ext uri="{FF2B5EF4-FFF2-40B4-BE49-F238E27FC236}">
                      <a16:creationId xmlns:a16="http://schemas.microsoft.com/office/drawing/2014/main" id="{79A6C56D-DF0E-4534-AB4A-3D0A00BC98EF}"/>
                    </a:ext>
                  </a:extLst>
                </p:cNvPr>
                <p:cNvSpPr>
                  <a:spLocks noChangeArrowheads="1"/>
                </p:cNvSpPr>
                <p:nvPr/>
              </p:nvSpPr>
              <p:spPr bwMode="auto">
                <a:xfrm>
                  <a:off x="3330655" y="1480801"/>
                  <a:ext cx="2028611" cy="757103"/>
                </a:xfrm>
                <a:custGeom>
                  <a:avLst/>
                  <a:gdLst>
                    <a:gd name="T0" fmla="*/ 4868 w 4869"/>
                    <a:gd name="T1" fmla="*/ 1817 h 1818"/>
                    <a:gd name="T2" fmla="*/ 0 w 4869"/>
                    <a:gd name="T3" fmla="*/ 1817 h 1818"/>
                    <a:gd name="T4" fmla="*/ 0 w 4869"/>
                    <a:gd name="T5" fmla="*/ 0 h 1818"/>
                    <a:gd name="T6" fmla="*/ 4868 w 4869"/>
                    <a:gd name="T7" fmla="*/ 0 h 1818"/>
                    <a:gd name="T8" fmla="*/ 4173 w 4869"/>
                    <a:gd name="T9" fmla="*/ 912 h 1818"/>
                    <a:gd name="T10" fmla="*/ 4868 w 4869"/>
                    <a:gd name="T11" fmla="*/ 1817 h 1818"/>
                  </a:gdLst>
                  <a:ahLst/>
                  <a:cxnLst>
                    <a:cxn ang="0">
                      <a:pos x="T0" y="T1"/>
                    </a:cxn>
                    <a:cxn ang="0">
                      <a:pos x="T2" y="T3"/>
                    </a:cxn>
                    <a:cxn ang="0">
                      <a:pos x="T4" y="T5"/>
                    </a:cxn>
                    <a:cxn ang="0">
                      <a:pos x="T6" y="T7"/>
                    </a:cxn>
                    <a:cxn ang="0">
                      <a:pos x="T8" y="T9"/>
                    </a:cxn>
                    <a:cxn ang="0">
                      <a:pos x="T10" y="T11"/>
                    </a:cxn>
                  </a:cxnLst>
                  <a:rect l="0" t="0" r="r" b="b"/>
                  <a:pathLst>
                    <a:path w="4869" h="1818">
                      <a:moveTo>
                        <a:pt x="4868" y="1817"/>
                      </a:moveTo>
                      <a:lnTo>
                        <a:pt x="0" y="1817"/>
                      </a:lnTo>
                      <a:lnTo>
                        <a:pt x="0" y="0"/>
                      </a:lnTo>
                      <a:lnTo>
                        <a:pt x="4868" y="0"/>
                      </a:lnTo>
                      <a:lnTo>
                        <a:pt x="4173" y="912"/>
                      </a:lnTo>
                      <a:lnTo>
                        <a:pt x="4868" y="1817"/>
                      </a:lnTo>
                    </a:path>
                  </a:pathLst>
                </a:custGeom>
                <a:grpFill/>
                <a:ln>
                  <a:noFill/>
                </a:ln>
                <a:effectLst/>
              </p:spPr>
              <p:txBody>
                <a:bodyPr wrap="none" anchor="ctr"/>
                <a:lstStyle/>
                <a:p>
                  <a:pPr defTabSz="914263"/>
                  <a:endParaRPr lang="en-US">
                    <a:solidFill>
                      <a:srgbClr val="445469"/>
                    </a:solidFill>
                  </a:endParaRPr>
                </a:p>
              </p:txBody>
            </p:sp>
            <p:sp>
              <p:nvSpPr>
                <p:cNvPr id="43" name="Freeform 102">
                  <a:extLst>
                    <a:ext uri="{FF2B5EF4-FFF2-40B4-BE49-F238E27FC236}">
                      <a16:creationId xmlns:a16="http://schemas.microsoft.com/office/drawing/2014/main" id="{2CEDE5FA-EFD5-492E-A540-FCF257BF7751}"/>
                    </a:ext>
                  </a:extLst>
                </p:cNvPr>
                <p:cNvSpPr>
                  <a:spLocks noChangeArrowheads="1"/>
                </p:cNvSpPr>
                <p:nvPr/>
              </p:nvSpPr>
              <p:spPr bwMode="auto">
                <a:xfrm>
                  <a:off x="5331704" y="1513877"/>
                  <a:ext cx="308702" cy="692787"/>
                </a:xfrm>
                <a:custGeom>
                  <a:avLst/>
                  <a:gdLst>
                    <a:gd name="T0" fmla="*/ 739 w 740"/>
                    <a:gd name="T1" fmla="*/ 1662 h 1663"/>
                    <a:gd name="T2" fmla="*/ 0 w 740"/>
                    <a:gd name="T3" fmla="*/ 830 h 1663"/>
                    <a:gd name="T4" fmla="*/ 739 w 740"/>
                    <a:gd name="T5" fmla="*/ 0 h 1663"/>
                    <a:gd name="T6" fmla="*/ 739 w 740"/>
                    <a:gd name="T7" fmla="*/ 1662 h 1663"/>
                  </a:gdLst>
                  <a:ahLst/>
                  <a:cxnLst>
                    <a:cxn ang="0">
                      <a:pos x="T0" y="T1"/>
                    </a:cxn>
                    <a:cxn ang="0">
                      <a:pos x="T2" y="T3"/>
                    </a:cxn>
                    <a:cxn ang="0">
                      <a:pos x="T4" y="T5"/>
                    </a:cxn>
                    <a:cxn ang="0">
                      <a:pos x="T6" y="T7"/>
                    </a:cxn>
                  </a:cxnLst>
                  <a:rect l="0" t="0" r="r" b="b"/>
                  <a:pathLst>
                    <a:path w="740" h="1663">
                      <a:moveTo>
                        <a:pt x="739" y="1662"/>
                      </a:moveTo>
                      <a:lnTo>
                        <a:pt x="0" y="830"/>
                      </a:lnTo>
                      <a:lnTo>
                        <a:pt x="739" y="0"/>
                      </a:lnTo>
                      <a:lnTo>
                        <a:pt x="739" y="1662"/>
                      </a:lnTo>
                    </a:path>
                  </a:pathLst>
                </a:custGeom>
                <a:grpFill/>
                <a:ln>
                  <a:noFill/>
                </a:ln>
                <a:effectLst/>
              </p:spPr>
              <p:txBody>
                <a:bodyPr wrap="none" anchor="ctr"/>
                <a:lstStyle/>
                <a:p>
                  <a:pPr defTabSz="914263"/>
                  <a:endParaRPr lang="en-US" dirty="0">
                    <a:solidFill>
                      <a:srgbClr val="445469"/>
                    </a:solidFill>
                  </a:endParaRPr>
                </a:p>
              </p:txBody>
            </p:sp>
            <p:sp>
              <p:nvSpPr>
                <p:cNvPr id="44" name="TextBox 43">
                  <a:extLst>
                    <a:ext uri="{FF2B5EF4-FFF2-40B4-BE49-F238E27FC236}">
                      <a16:creationId xmlns:a16="http://schemas.microsoft.com/office/drawing/2014/main" id="{1C9092B0-B387-4936-BA7D-54887A01E886}"/>
                    </a:ext>
                  </a:extLst>
                </p:cNvPr>
                <p:cNvSpPr txBox="1"/>
                <p:nvPr/>
              </p:nvSpPr>
              <p:spPr>
                <a:xfrm>
                  <a:off x="3686375" y="1645908"/>
                  <a:ext cx="1322761" cy="400091"/>
                </a:xfrm>
                <a:prstGeom prst="rect">
                  <a:avLst/>
                </a:prstGeom>
                <a:grpFill/>
              </p:spPr>
              <p:txBody>
                <a:bodyPr wrap="none" lIns="91421" tIns="45711" rIns="91421" bIns="45711" rtlCol="0">
                  <a:spAutoFit/>
                </a:bodyPr>
                <a:lstStyle/>
                <a:p>
                  <a:pPr algn="ctr" defTabSz="914263"/>
                  <a:r>
                    <a:rPr lang="en-IN" sz="2000" b="1" dirty="0">
                      <a:solidFill>
                        <a:prstClr val="white"/>
                      </a:solidFill>
                      <a:latin typeface="+mj-lt"/>
                      <a:cs typeface="Lato Regular"/>
                    </a:rPr>
                    <a:t>Seasonal</a:t>
                  </a:r>
                  <a:endParaRPr lang="id-ID" sz="2000" b="1" dirty="0">
                    <a:solidFill>
                      <a:prstClr val="white"/>
                    </a:solidFill>
                    <a:latin typeface="+mj-lt"/>
                    <a:cs typeface="Lato Regular"/>
                  </a:endParaRPr>
                </a:p>
              </p:txBody>
            </p:sp>
            <p:sp>
              <p:nvSpPr>
                <p:cNvPr id="45" name="Round Same Side Corner Rectangle 131">
                  <a:extLst>
                    <a:ext uri="{FF2B5EF4-FFF2-40B4-BE49-F238E27FC236}">
                      <a16:creationId xmlns:a16="http://schemas.microsoft.com/office/drawing/2014/main" id="{8B478F42-DEBE-4031-8858-5EB168ED5F6B}"/>
                    </a:ext>
                  </a:extLst>
                </p:cNvPr>
                <p:cNvSpPr/>
                <p:nvPr/>
              </p:nvSpPr>
              <p:spPr>
                <a:xfrm rot="10800000" flipH="1">
                  <a:off x="5801979" y="1634534"/>
                  <a:ext cx="54848" cy="456796"/>
                </a:xfrm>
                <a:prstGeom prst="round2SameRect">
                  <a:avLst>
                    <a:gd name="adj1" fmla="val 50000"/>
                    <a:gd name="adj2"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109709" tIns="54855" rIns="109709" bIns="54855" rtlCol="0" anchor="ctr"/>
                <a:lstStyle/>
                <a:p>
                  <a:pPr algn="ctr" defTabSz="914263"/>
                  <a:endParaRPr lang="bg-BG" dirty="0">
                    <a:solidFill>
                      <a:srgbClr val="445469"/>
                    </a:solidFill>
                  </a:endParaRPr>
                </a:p>
              </p:txBody>
            </p:sp>
          </p:grpSp>
        </p:grpSp>
        <p:sp>
          <p:nvSpPr>
            <p:cNvPr id="46" name="TextBox 45">
              <a:extLst>
                <a:ext uri="{FF2B5EF4-FFF2-40B4-BE49-F238E27FC236}">
                  <a16:creationId xmlns:a16="http://schemas.microsoft.com/office/drawing/2014/main" id="{D6AD70F8-0EAA-4ACD-9DEF-1D871BF45E6E}"/>
                </a:ext>
              </a:extLst>
            </p:cNvPr>
            <p:cNvSpPr txBox="1"/>
            <p:nvPr/>
          </p:nvSpPr>
          <p:spPr>
            <a:xfrm>
              <a:off x="4617572" y="3334893"/>
              <a:ext cx="11290085" cy="1938992"/>
            </a:xfrm>
            <a:prstGeom prst="rect">
              <a:avLst/>
            </a:prstGeom>
            <a:noFill/>
          </p:spPr>
          <p:txBody>
            <a:bodyPr wrap="square" numCol="1" spcCol="640080" rtlCol="0">
              <a:spAutoFit/>
            </a:bodyPr>
            <a:lstStyle/>
            <a:p>
              <a:pPr algn="r" defTabSz="1219215"/>
              <a:endParaRPr lang="en-US" sz="2000" dirty="0">
                <a:solidFill>
                  <a:srgbClr val="44494E"/>
                </a:solidFill>
                <a:latin typeface="Open Sans" panose="020B0604020202020204" charset="0"/>
                <a:ea typeface="Open Sans" panose="020B0604020202020204" charset="0"/>
                <a:cs typeface="Open Sans" panose="020B0604020202020204" charset="0"/>
              </a:endParaRPr>
            </a:p>
            <a:p>
              <a:pPr marL="342900" indent="-342900" defTabSz="1219215">
                <a:buClr>
                  <a:srgbClr val="ED7D31"/>
                </a:buClr>
                <a:buFont typeface="Arial" panose="020B0604020202020204" pitchFamily="34" charset="0"/>
                <a:buChar char="•"/>
              </a:pPr>
              <a:r>
                <a:rPr lang="en-IN" sz="2000" dirty="0">
                  <a:solidFill>
                    <a:srgbClr val="ED7D31"/>
                  </a:solidFill>
                  <a:latin typeface="Open Sans" panose="020B0604020202020204" charset="0"/>
                  <a:ea typeface="Open Sans" panose="020B0604020202020204" charset="0"/>
                  <a:cs typeface="Open Sans" panose="020B0604020202020204" charset="0"/>
                </a:rPr>
                <a:t>When factors such as the time of the year or the day of the week affect the </a:t>
              </a:r>
            </a:p>
            <a:p>
              <a:pPr defTabSz="1219215"/>
              <a:r>
                <a:rPr lang="en-IN" sz="2000" dirty="0">
                  <a:solidFill>
                    <a:srgbClr val="ED7D31"/>
                  </a:solidFill>
                  <a:latin typeface="Open Sans" panose="020B0604020202020204" charset="0"/>
                  <a:ea typeface="Open Sans" panose="020B0604020202020204" charset="0"/>
                  <a:cs typeface="Open Sans" panose="020B0604020202020204" charset="0"/>
                </a:rPr>
                <a:t>     dependent variable, repetitive patterns are observed in the time series </a:t>
              </a:r>
            </a:p>
            <a:p>
              <a:pPr defTabSz="1219215"/>
              <a:endParaRPr lang="en-IN" sz="2000" dirty="0">
                <a:solidFill>
                  <a:srgbClr val="ED7D31"/>
                </a:solidFill>
                <a:latin typeface="Open Sans" panose="020B0604020202020204" charset="0"/>
                <a:ea typeface="Open Sans" panose="020B0604020202020204" charset="0"/>
                <a:cs typeface="Open Sans" panose="020B0604020202020204" charset="0"/>
              </a:endParaRPr>
            </a:p>
            <a:p>
              <a:pPr marL="342900" indent="-342900" defTabSz="1219215">
                <a:buClr>
                  <a:srgbClr val="ED7D31"/>
                </a:buClr>
                <a:buFont typeface="Arial" panose="020B0604020202020204" pitchFamily="34" charset="0"/>
                <a:buChar char="•"/>
              </a:pPr>
              <a:r>
                <a:rPr lang="en-IN" sz="2000" dirty="0">
                  <a:solidFill>
                    <a:srgbClr val="ED7D31"/>
                  </a:solidFill>
                  <a:latin typeface="Open Sans" panose="020B0604020202020204" charset="0"/>
                  <a:ea typeface="Open Sans" panose="020B0604020202020204" charset="0"/>
                  <a:cs typeface="Open Sans" panose="020B0604020202020204" charset="0"/>
                </a:rPr>
                <a:t>Seasonality is always of a fixed and known frequency</a:t>
              </a:r>
            </a:p>
            <a:p>
              <a:pPr algn="ctr" defTabSz="1219215"/>
              <a:endParaRPr lang="en-IN" sz="2000" dirty="0">
                <a:solidFill>
                  <a:schemeClr val="tx1"/>
                </a:solidFill>
                <a:latin typeface="Open Sans" panose="020B0604020202020204" charset="0"/>
                <a:ea typeface="Open Sans" panose="020B0604020202020204" charset="0"/>
                <a:cs typeface="Open Sans" panose="020B0604020202020204" charset="0"/>
              </a:endParaRPr>
            </a:p>
          </p:txBody>
        </p:sp>
      </p:grpSp>
      <p:graphicFrame>
        <p:nvGraphicFramePr>
          <p:cNvPr id="73" name="Chart 72">
            <a:extLst>
              <a:ext uri="{FF2B5EF4-FFF2-40B4-BE49-F238E27FC236}">
                <a16:creationId xmlns:a16="http://schemas.microsoft.com/office/drawing/2014/main" id="{34F63B5B-ED86-4FD4-B12E-A8DB9DAC0317}"/>
              </a:ext>
            </a:extLst>
          </p:cNvPr>
          <p:cNvGraphicFramePr>
            <a:graphicFrameLocks/>
          </p:cNvGraphicFramePr>
          <p:nvPr>
            <p:extLst>
              <p:ext uri="{D42A27DB-BD31-4B8C-83A1-F6EECF244321}">
                <p14:modId xmlns:p14="http://schemas.microsoft.com/office/powerpoint/2010/main" val="1813480479"/>
              </p:ext>
            </p:extLst>
          </p:nvPr>
        </p:nvGraphicFramePr>
        <p:xfrm>
          <a:off x="3830374" y="1550666"/>
          <a:ext cx="8665498" cy="4392934"/>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728597914"/>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Y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2B5F6F2-C519-40EA-8028-29A0692DA8EE}">
  <we:reference id="wa104178141" version="3.10.0.152" store="en-US" storeType="OMEX"/>
  <we:alternateReferences>
    <we:reference id="wa104178141" version="3.10.0.152"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3495</Words>
  <Application>Microsoft Office PowerPoint</Application>
  <PresentationFormat>Custom</PresentationFormat>
  <Paragraphs>557</Paragraphs>
  <Slides>50</Slides>
  <Notes>47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50</vt:i4>
      </vt:variant>
    </vt:vector>
  </HeadingPairs>
  <TitlesOfParts>
    <vt:vector size="61" baseType="lpstr">
      <vt:lpstr>Roboto Black</vt:lpstr>
      <vt:lpstr>Courier New</vt:lpstr>
      <vt:lpstr>Wingdings</vt:lpstr>
      <vt:lpstr>Arial</vt:lpstr>
      <vt:lpstr>Open Sans ExtraBold</vt:lpstr>
      <vt:lpstr>Cambria Math</vt:lpstr>
      <vt:lpstr>Open Sans</vt:lpstr>
      <vt:lpstr>Calibri</vt:lpstr>
      <vt:lpstr>Open Sans ExtraBold</vt:lpstr>
      <vt:lpstr>Open Sans SemiBold</vt:lpstr>
      <vt:lpstr>Custom Design</vt:lpstr>
      <vt:lpstr>PowerPoint Presentation</vt:lpstr>
      <vt:lpstr>PowerPoint Presentation</vt:lpstr>
      <vt:lpstr>PowerPoint Presentation</vt:lpstr>
      <vt:lpstr>PowerPoint Presentation</vt:lpstr>
      <vt:lpstr>PowerPoint Presentation</vt:lpstr>
      <vt:lpstr>Applications</vt:lpstr>
      <vt:lpstr>Need</vt:lpstr>
      <vt:lpstr>Time Series Pattern Types</vt:lpstr>
      <vt:lpstr>Time Series Pattern Types (Contd.)</vt:lpstr>
      <vt:lpstr>Time Series Pattern Types (Contd.)</vt:lpstr>
      <vt:lpstr>Time Series Pattern Types (Contd.)</vt:lpstr>
      <vt:lpstr>White Noise</vt:lpstr>
      <vt:lpstr>White Noise (Contd.)</vt:lpstr>
      <vt:lpstr>PowerPoint Presentation</vt:lpstr>
      <vt:lpstr>Stationarity</vt:lpstr>
      <vt:lpstr>Non-Stationary Series</vt:lpstr>
      <vt:lpstr>Stationarity Check</vt:lpstr>
      <vt:lpstr>Removal of Non-Stationarity</vt:lpstr>
      <vt:lpstr>Differencing</vt:lpstr>
      <vt:lpstr>Decomposition</vt:lpstr>
      <vt:lpstr>PowerPoint Presentation</vt:lpstr>
      <vt:lpstr>PowerPoint Presentation</vt:lpstr>
      <vt:lpstr>Step 1: Data Import</vt:lpstr>
      <vt:lpstr>Step 2: Parse and Plot</vt:lpstr>
      <vt:lpstr>Step 3: Stationarity Check</vt:lpstr>
      <vt:lpstr>Output</vt:lpstr>
      <vt:lpstr>Step 4: Stationarize</vt:lpstr>
      <vt:lpstr>PowerPoint Presentation</vt:lpstr>
      <vt:lpstr>Time Series Models</vt:lpstr>
      <vt:lpstr>Auto Regressive (AR) Model</vt:lpstr>
      <vt:lpstr>Moving Average (MA) Model</vt:lpstr>
      <vt:lpstr>ARMA Model</vt:lpstr>
      <vt:lpstr>ARIMA Model</vt:lpstr>
      <vt:lpstr>ACF and PACF</vt:lpstr>
      <vt:lpstr>Characteristics of ACF and PACF</vt:lpstr>
      <vt:lpstr>Steps in Time Series Forecasting</vt:lpstr>
      <vt:lpstr>PowerPoint Presentation</vt:lpstr>
      <vt:lpstr>PowerPoint Presentation</vt:lpstr>
      <vt:lpstr>ACF and PACF</vt:lpstr>
      <vt:lpstr>Output</vt:lpstr>
      <vt:lpstr>ARIMA </vt:lpstr>
      <vt:lpstr>ARIMA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Shanthi L.M DSA</cp:lastModifiedBy>
  <cp:revision>360</cp:revision>
  <dcterms:modified xsi:type="dcterms:W3CDTF">2019-05-27T11:44:00Z</dcterms:modified>
</cp:coreProperties>
</file>