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63"/>
  </p:notesMasterIdLst>
  <p:handoutMasterIdLst>
    <p:handoutMasterId r:id="rId64"/>
  </p:handoutMasterIdLst>
  <p:sldIdLst>
    <p:sldId id="2610" r:id="rId2"/>
    <p:sldId id="2692" r:id="rId3"/>
    <p:sldId id="257" r:id="rId4"/>
    <p:sldId id="258" r:id="rId5"/>
    <p:sldId id="342" r:id="rId6"/>
    <p:sldId id="2657" r:id="rId7"/>
    <p:sldId id="2658" r:id="rId8"/>
    <p:sldId id="2655" r:id="rId9"/>
    <p:sldId id="2659" r:id="rId10"/>
    <p:sldId id="2651" r:id="rId11"/>
    <p:sldId id="2660" r:id="rId12"/>
    <p:sldId id="2661" r:id="rId13"/>
    <p:sldId id="2662" r:id="rId14"/>
    <p:sldId id="2690" r:id="rId15"/>
    <p:sldId id="2663" r:id="rId16"/>
    <p:sldId id="2636" r:id="rId17"/>
    <p:sldId id="2664" r:id="rId18"/>
    <p:sldId id="2665" r:id="rId19"/>
    <p:sldId id="2666" r:id="rId20"/>
    <p:sldId id="2667" r:id="rId21"/>
    <p:sldId id="2668" r:id="rId22"/>
    <p:sldId id="2669" r:id="rId23"/>
    <p:sldId id="2671" r:id="rId24"/>
    <p:sldId id="2670" r:id="rId25"/>
    <p:sldId id="2678" r:id="rId26"/>
    <p:sldId id="2681" r:id="rId27"/>
    <p:sldId id="2680" r:id="rId28"/>
    <p:sldId id="2682" r:id="rId29"/>
    <p:sldId id="2684" r:id="rId30"/>
    <p:sldId id="2683" r:id="rId31"/>
    <p:sldId id="2685" r:id="rId32"/>
    <p:sldId id="2686" r:id="rId33"/>
    <p:sldId id="2687" r:id="rId34"/>
    <p:sldId id="2688" r:id="rId35"/>
    <p:sldId id="2689" r:id="rId36"/>
    <p:sldId id="282" r:id="rId37"/>
    <p:sldId id="2591" r:id="rId38"/>
    <p:sldId id="2638" r:id="rId39"/>
    <p:sldId id="2639" r:id="rId40"/>
    <p:sldId id="2691" r:id="rId41"/>
    <p:sldId id="591" r:id="rId42"/>
    <p:sldId id="592" r:id="rId43"/>
    <p:sldId id="593" r:id="rId44"/>
    <p:sldId id="594" r:id="rId45"/>
    <p:sldId id="595" r:id="rId46"/>
    <p:sldId id="596" r:id="rId47"/>
    <p:sldId id="597" r:id="rId48"/>
    <p:sldId id="598" r:id="rId49"/>
    <p:sldId id="599" r:id="rId50"/>
    <p:sldId id="600" r:id="rId51"/>
    <p:sldId id="601" r:id="rId52"/>
    <p:sldId id="469" r:id="rId53"/>
    <p:sldId id="602" r:id="rId54"/>
    <p:sldId id="322" r:id="rId55"/>
    <p:sldId id="323" r:id="rId56"/>
    <p:sldId id="330" r:id="rId57"/>
    <p:sldId id="2606" r:id="rId58"/>
    <p:sldId id="2608" r:id="rId59"/>
    <p:sldId id="2607" r:id="rId60"/>
    <p:sldId id="332" r:id="rId61"/>
    <p:sldId id="333" r:id="rId62"/>
  </p:sldIdLst>
  <p:sldSz cx="16256000" cy="9144000"/>
  <p:notesSz cx="6858000" cy="9144000"/>
  <p:embeddedFontLst>
    <p:embeddedFont>
      <p:font typeface="Calibri" panose="020F0502020204030204" pitchFamily="34" charset="0"/>
      <p:regular r:id="rId65"/>
      <p:bold r:id="rId66"/>
      <p:italic r:id="rId67"/>
      <p:boldItalic r:id="rId68"/>
    </p:embeddedFont>
    <p:embeddedFont>
      <p:font typeface="Cambria Math" panose="02040503050406030204" pitchFamily="18" charset="0"/>
      <p:regular r:id="rId69"/>
    </p:embeddedFont>
    <p:embeddedFont>
      <p:font typeface="Lato" panose="020B0604020202020204" charset="0"/>
      <p:regular r:id="rId70"/>
      <p:bold r:id="rId71"/>
      <p:italic r:id="rId72"/>
      <p:boldItalic r:id="rId73"/>
    </p:embeddedFont>
    <p:embeddedFont>
      <p:font typeface="Open Sans" panose="020B0606030504020204" pitchFamily="34" charset="0"/>
      <p:regular r:id="rId74"/>
      <p:bold r:id="rId75"/>
      <p:italic r:id="rId76"/>
      <p:boldItalic r:id="rId77"/>
    </p:embeddedFont>
    <p:embeddedFont>
      <p:font typeface="Open Sans ExtraBold" panose="020B0906030804020204" pitchFamily="34" charset="0"/>
      <p:bold r:id="rId78"/>
      <p:boldItalic r:id="rId79"/>
    </p:embeddedFont>
    <p:embeddedFont>
      <p:font typeface="Open Sans ExtraBold" panose="020B0906030804020204" pitchFamily="34" charset="0"/>
      <p:bold r:id="rId78"/>
      <p:boldItalic r:id="rId79"/>
    </p:embeddedFont>
    <p:embeddedFont>
      <p:font typeface="Open Sans SemiBold" panose="020B0706030804020204" pitchFamily="34" charset="0"/>
      <p:regular r:id="rId80"/>
      <p:bold r:id="rId81"/>
      <p:italic r:id="rId82"/>
      <p:boldItalic r:id="rId83"/>
    </p:embeddedFont>
    <p:embeddedFont>
      <p:font typeface="Roboto Condensed" panose="020B0604020202020204" charset="0"/>
      <p:regular r:id="rId84"/>
      <p:bold r:id="rId85"/>
      <p:italic r:id="rId86"/>
      <p:boldItalic r:id="rId87"/>
    </p:embeddedFont>
    <p:embeddedFont>
      <p:font typeface="Tw Cen MT" panose="020B0602020104020603" pitchFamily="3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szLlyEwexeX+rn0bmlZUfg==" hashData="4H/Y/UyR04fM7/C/5ZglCR+QOb6dzdTwYiNHygjKhBoq8R5QRg7eTqoJvM//wJpWisJvikZ45NZl468tZfv4eA=="/>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891"/>
    <a:srgbClr val="C55A11"/>
    <a:srgbClr val="DA8C66"/>
    <a:srgbClr val="D9126B"/>
    <a:srgbClr val="E6E6E6"/>
    <a:srgbClr val="0291B8"/>
    <a:srgbClr val="DF6800"/>
    <a:srgbClr val="003A4A"/>
    <a:srgbClr val="FFFFFF"/>
    <a:srgbClr val="00AA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F171FB-6CE7-41B2-BC84-7B919C70A3D1}">
  <a:tblStyle styleId="{53F171FB-6CE7-41B2-BC84-7B919C70A3D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3506" autoAdjust="0"/>
  </p:normalViewPr>
  <p:slideViewPr>
    <p:cSldViewPr snapToGrid="0">
      <p:cViewPr varScale="1">
        <p:scale>
          <a:sx n="54" d="100"/>
          <a:sy n="54" d="100"/>
        </p:scale>
        <p:origin x="546" y="90"/>
      </p:cViewPr>
      <p:guideLst/>
    </p:cSldViewPr>
  </p:slideViewPr>
  <p:outlineViewPr>
    <p:cViewPr>
      <p:scale>
        <a:sx n="33" d="100"/>
        <a:sy n="33" d="100"/>
      </p:scale>
      <p:origin x="0" y="-24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4.fntdata"/><Relationship Id="rId84" Type="http://schemas.openxmlformats.org/officeDocument/2006/relationships/font" Target="fonts/font20.fntdata"/><Relationship Id="rId89" Type="http://schemas.openxmlformats.org/officeDocument/2006/relationships/font" Target="fonts/font2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90" Type="http://schemas.openxmlformats.org/officeDocument/2006/relationships/font" Target="fonts/font26.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handoutMaster" Target="handoutMasters/handoutMaster1.xml"/><Relationship Id="rId69"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85" Type="http://schemas.openxmlformats.org/officeDocument/2006/relationships/font" Target="fonts/font21.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font" Target="fonts/font19.fntdata"/><Relationship Id="rId88" Type="http://schemas.openxmlformats.org/officeDocument/2006/relationships/font" Target="fonts/font24.fntdata"/><Relationship Id="rId91" Type="http://schemas.openxmlformats.org/officeDocument/2006/relationships/font" Target="fonts/font27.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font" Target="fonts/font17.fntdata"/><Relationship Id="rId86" Type="http://schemas.openxmlformats.org/officeDocument/2006/relationships/font" Target="fonts/font22.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 Id="rId87" Type="http://schemas.openxmlformats.org/officeDocument/2006/relationships/font" Target="fonts/font23.fntdata"/><Relationship Id="rId61" Type="http://schemas.openxmlformats.org/officeDocument/2006/relationships/slide" Target="slides/slide60.xml"/><Relationship Id="rId82"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3.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405F7C-FC26-4B32-8C4E-C805A196A079}"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46FFA6E6-BB6E-477F-9D8A-78840274AC13}">
      <dgm:prSet phldrT="[Text]" custT="1"/>
      <dgm:spPr/>
      <dgm:t>
        <a:bodyPr/>
        <a:lstStyle/>
        <a:p>
          <a:r>
            <a:rPr lang="en-IN" sz="1800" dirty="0"/>
            <a:t>Features </a:t>
          </a:r>
        </a:p>
        <a:p>
          <a:r>
            <a:rPr lang="en-IN" sz="1800" dirty="0"/>
            <a:t>1, 2,3,4</a:t>
          </a:r>
          <a:endParaRPr lang="en-US" sz="1800" dirty="0"/>
        </a:p>
      </dgm:t>
    </dgm:pt>
    <dgm:pt modelId="{23111A24-2537-4C02-B578-A8DE2F548C82}" type="parTrans" cxnId="{147AB042-6C9B-4D59-868A-4C266448C8C6}">
      <dgm:prSet/>
      <dgm:spPr/>
      <dgm:t>
        <a:bodyPr/>
        <a:lstStyle/>
        <a:p>
          <a:endParaRPr lang="en-US" sz="1800"/>
        </a:p>
      </dgm:t>
    </dgm:pt>
    <dgm:pt modelId="{4C1440A4-4A41-4781-8CCC-4A2BB52CE3A5}" type="sibTrans" cxnId="{147AB042-6C9B-4D59-868A-4C266448C8C6}">
      <dgm:prSet/>
      <dgm:spPr/>
      <dgm:t>
        <a:bodyPr/>
        <a:lstStyle/>
        <a:p>
          <a:endParaRPr lang="en-US" sz="1800"/>
        </a:p>
      </dgm:t>
    </dgm:pt>
    <dgm:pt modelId="{5CA8125E-067F-4134-9E7E-1B3CDF7C97FA}">
      <dgm:prSet phldrT="[Text]" custT="1"/>
      <dgm:spPr/>
      <dgm:t>
        <a:bodyPr/>
        <a:lstStyle/>
        <a:p>
          <a:r>
            <a:rPr lang="en-IN" sz="1800" dirty="0"/>
            <a:t>Features 1,2</a:t>
          </a:r>
          <a:endParaRPr lang="en-US" sz="1800" dirty="0"/>
        </a:p>
      </dgm:t>
    </dgm:pt>
    <dgm:pt modelId="{0459D56C-76C0-4CD2-ACA5-73879E919468}" type="parTrans" cxnId="{DFDCE8F7-93CC-4095-B1AC-27804D66FAE8}">
      <dgm:prSet/>
      <dgm:spPr/>
      <dgm:t>
        <a:bodyPr/>
        <a:lstStyle/>
        <a:p>
          <a:endParaRPr lang="en-US" sz="1800"/>
        </a:p>
      </dgm:t>
    </dgm:pt>
    <dgm:pt modelId="{8C73B575-5D50-4C6D-B0B3-56B3D11D97AF}" type="sibTrans" cxnId="{DFDCE8F7-93CC-4095-B1AC-27804D66FAE8}">
      <dgm:prSet/>
      <dgm:spPr/>
      <dgm:t>
        <a:bodyPr/>
        <a:lstStyle/>
        <a:p>
          <a:endParaRPr lang="en-US" sz="1800"/>
        </a:p>
      </dgm:t>
    </dgm:pt>
    <dgm:pt modelId="{D8F8BE5F-A8E1-409B-8844-C552148FDD46}">
      <dgm:prSet phldrT="[Text]" custT="1"/>
      <dgm:spPr/>
      <dgm:t>
        <a:bodyPr/>
        <a:lstStyle/>
        <a:p>
          <a:r>
            <a:rPr lang="en-IN" sz="1800" dirty="0"/>
            <a:t>Features 2,3</a:t>
          </a:r>
          <a:endParaRPr lang="en-US" sz="1800" dirty="0"/>
        </a:p>
      </dgm:t>
    </dgm:pt>
    <dgm:pt modelId="{22EC845E-B4FE-4C11-A519-6D44C70C6D08}" type="parTrans" cxnId="{02C5EF9C-7B92-45E7-A4BD-268DCECB29A0}">
      <dgm:prSet/>
      <dgm:spPr/>
      <dgm:t>
        <a:bodyPr/>
        <a:lstStyle/>
        <a:p>
          <a:endParaRPr lang="en-US" sz="1800"/>
        </a:p>
      </dgm:t>
    </dgm:pt>
    <dgm:pt modelId="{F91C12FD-988C-4788-B087-BA11DFA9E908}" type="sibTrans" cxnId="{02C5EF9C-7B92-45E7-A4BD-268DCECB29A0}">
      <dgm:prSet/>
      <dgm:spPr/>
      <dgm:t>
        <a:bodyPr/>
        <a:lstStyle/>
        <a:p>
          <a:endParaRPr lang="en-US" sz="1800"/>
        </a:p>
      </dgm:t>
    </dgm:pt>
    <dgm:pt modelId="{D3B1B8D2-26BE-44FA-B60B-3D03050E6DBD}">
      <dgm:prSet phldrT="[Text]" custT="1"/>
      <dgm:spPr/>
      <dgm:t>
        <a:bodyPr/>
        <a:lstStyle/>
        <a:p>
          <a:r>
            <a:rPr lang="en-IN" sz="1800" dirty="0"/>
            <a:t>Features 3,4</a:t>
          </a:r>
          <a:endParaRPr lang="en-US" sz="1800" dirty="0"/>
        </a:p>
      </dgm:t>
    </dgm:pt>
    <dgm:pt modelId="{A02258AA-8073-4EBF-A610-3CA2B7C14260}" type="parTrans" cxnId="{C24E072A-CCF2-4919-B0FE-7A8E89B133FF}">
      <dgm:prSet/>
      <dgm:spPr/>
      <dgm:t>
        <a:bodyPr/>
        <a:lstStyle/>
        <a:p>
          <a:endParaRPr lang="en-US" sz="1800"/>
        </a:p>
      </dgm:t>
    </dgm:pt>
    <dgm:pt modelId="{A7B1702E-2F96-44F5-A3D9-5B50E8E938EC}" type="sibTrans" cxnId="{C24E072A-CCF2-4919-B0FE-7A8E89B133FF}">
      <dgm:prSet/>
      <dgm:spPr/>
      <dgm:t>
        <a:bodyPr/>
        <a:lstStyle/>
        <a:p>
          <a:endParaRPr lang="en-US" sz="1800"/>
        </a:p>
      </dgm:t>
    </dgm:pt>
    <dgm:pt modelId="{A17332B3-803D-49B1-A013-A268D0CD21EB}">
      <dgm:prSet phldrT="[Text]" custT="1"/>
      <dgm:spPr/>
      <dgm:t>
        <a:bodyPr/>
        <a:lstStyle/>
        <a:p>
          <a:r>
            <a:rPr lang="en-IN" sz="1800" dirty="0"/>
            <a:t>Features 1,4</a:t>
          </a:r>
          <a:endParaRPr lang="en-US" sz="1800" dirty="0"/>
        </a:p>
      </dgm:t>
    </dgm:pt>
    <dgm:pt modelId="{6079B614-739D-489A-9C50-E68AEDA31A2B}" type="parTrans" cxnId="{4D2F1182-6AB8-46B9-BDDE-3C14A4B48B05}">
      <dgm:prSet/>
      <dgm:spPr/>
      <dgm:t>
        <a:bodyPr/>
        <a:lstStyle/>
        <a:p>
          <a:endParaRPr lang="en-US"/>
        </a:p>
      </dgm:t>
    </dgm:pt>
    <dgm:pt modelId="{DA0D9193-4294-4F9E-9134-4E86AA7F76E1}" type="sibTrans" cxnId="{4D2F1182-6AB8-46B9-BDDE-3C14A4B48B05}">
      <dgm:prSet/>
      <dgm:spPr/>
      <dgm:t>
        <a:bodyPr/>
        <a:lstStyle/>
        <a:p>
          <a:endParaRPr lang="en-US"/>
        </a:p>
      </dgm:t>
    </dgm:pt>
    <dgm:pt modelId="{EDCA4891-3DD0-4319-80A2-D59B3EE413CA}" type="pres">
      <dgm:prSet presAssocID="{CA405F7C-FC26-4B32-8C4E-C805A196A079}" presName="hierChild1" presStyleCnt="0">
        <dgm:presLayoutVars>
          <dgm:chPref val="1"/>
          <dgm:dir/>
          <dgm:animOne val="branch"/>
          <dgm:animLvl val="lvl"/>
          <dgm:resizeHandles/>
        </dgm:presLayoutVars>
      </dgm:prSet>
      <dgm:spPr/>
    </dgm:pt>
    <dgm:pt modelId="{1D319291-8CAC-47AB-96AE-1AD772FC7EB3}" type="pres">
      <dgm:prSet presAssocID="{46FFA6E6-BB6E-477F-9D8A-78840274AC13}" presName="hierRoot1" presStyleCnt="0"/>
      <dgm:spPr/>
    </dgm:pt>
    <dgm:pt modelId="{4CF648E5-B513-419F-9BA8-F63B8C6B57F8}" type="pres">
      <dgm:prSet presAssocID="{46FFA6E6-BB6E-477F-9D8A-78840274AC13}" presName="composite" presStyleCnt="0"/>
      <dgm:spPr/>
    </dgm:pt>
    <dgm:pt modelId="{33042BE1-D89F-46C6-AC56-4AAA497C6D00}" type="pres">
      <dgm:prSet presAssocID="{46FFA6E6-BB6E-477F-9D8A-78840274AC13}" presName="background" presStyleLbl="node0" presStyleIdx="0" presStyleCnt="1"/>
      <dgm:spPr/>
    </dgm:pt>
    <dgm:pt modelId="{1A089E62-BCCD-462E-85E0-3DCFF766BF2D}" type="pres">
      <dgm:prSet presAssocID="{46FFA6E6-BB6E-477F-9D8A-78840274AC13}" presName="text" presStyleLbl="fgAcc0" presStyleIdx="0" presStyleCnt="1">
        <dgm:presLayoutVars>
          <dgm:chPref val="3"/>
        </dgm:presLayoutVars>
      </dgm:prSet>
      <dgm:spPr/>
    </dgm:pt>
    <dgm:pt modelId="{E5322BBD-F173-4CB4-ABF8-1D8540B340CF}" type="pres">
      <dgm:prSet presAssocID="{46FFA6E6-BB6E-477F-9D8A-78840274AC13}" presName="hierChild2" presStyleCnt="0"/>
      <dgm:spPr/>
    </dgm:pt>
    <dgm:pt modelId="{6AC33694-FB79-45A7-992E-DB1BA9EFC1A9}" type="pres">
      <dgm:prSet presAssocID="{0459D56C-76C0-4CD2-ACA5-73879E919468}" presName="Name10" presStyleLbl="parChTrans1D2" presStyleIdx="0" presStyleCnt="4"/>
      <dgm:spPr/>
    </dgm:pt>
    <dgm:pt modelId="{F591398D-F4FD-442F-80A4-939B2F838BB7}" type="pres">
      <dgm:prSet presAssocID="{5CA8125E-067F-4134-9E7E-1B3CDF7C97FA}" presName="hierRoot2" presStyleCnt="0"/>
      <dgm:spPr/>
    </dgm:pt>
    <dgm:pt modelId="{54DC8B9A-93F6-4528-B59A-53FCB4B83B80}" type="pres">
      <dgm:prSet presAssocID="{5CA8125E-067F-4134-9E7E-1B3CDF7C97FA}" presName="composite2" presStyleCnt="0"/>
      <dgm:spPr/>
    </dgm:pt>
    <dgm:pt modelId="{20467EA9-8B37-48B7-86F8-A04792E71679}" type="pres">
      <dgm:prSet presAssocID="{5CA8125E-067F-4134-9E7E-1B3CDF7C97FA}" presName="background2" presStyleLbl="node2" presStyleIdx="0" presStyleCnt="4"/>
      <dgm:spPr/>
    </dgm:pt>
    <dgm:pt modelId="{BFED0749-25C6-4DF5-8662-2397DE9EBDED}" type="pres">
      <dgm:prSet presAssocID="{5CA8125E-067F-4134-9E7E-1B3CDF7C97FA}" presName="text2" presStyleLbl="fgAcc2" presStyleIdx="0" presStyleCnt="4">
        <dgm:presLayoutVars>
          <dgm:chPref val="3"/>
        </dgm:presLayoutVars>
      </dgm:prSet>
      <dgm:spPr/>
    </dgm:pt>
    <dgm:pt modelId="{91CA2244-08FF-4033-BB3A-B941658DEAFA}" type="pres">
      <dgm:prSet presAssocID="{5CA8125E-067F-4134-9E7E-1B3CDF7C97FA}" presName="hierChild3" presStyleCnt="0"/>
      <dgm:spPr/>
    </dgm:pt>
    <dgm:pt modelId="{75706D92-ACFD-4679-8B21-DD10858AB8F8}" type="pres">
      <dgm:prSet presAssocID="{22EC845E-B4FE-4C11-A519-6D44C70C6D08}" presName="Name10" presStyleLbl="parChTrans1D2" presStyleIdx="1" presStyleCnt="4"/>
      <dgm:spPr/>
    </dgm:pt>
    <dgm:pt modelId="{824A3AFF-A6D7-491B-A2F9-5D93350EA3A3}" type="pres">
      <dgm:prSet presAssocID="{D8F8BE5F-A8E1-409B-8844-C552148FDD46}" presName="hierRoot2" presStyleCnt="0"/>
      <dgm:spPr/>
    </dgm:pt>
    <dgm:pt modelId="{A1A18F1A-5FD7-4C94-BD7C-97CB288FDAC1}" type="pres">
      <dgm:prSet presAssocID="{D8F8BE5F-A8E1-409B-8844-C552148FDD46}" presName="composite2" presStyleCnt="0"/>
      <dgm:spPr/>
    </dgm:pt>
    <dgm:pt modelId="{14A251C6-CE7B-46FD-9415-E9D246580B10}" type="pres">
      <dgm:prSet presAssocID="{D8F8BE5F-A8E1-409B-8844-C552148FDD46}" presName="background2" presStyleLbl="node2" presStyleIdx="1" presStyleCnt="4"/>
      <dgm:spPr>
        <a:solidFill>
          <a:srgbClr val="92D050"/>
        </a:solidFill>
      </dgm:spPr>
    </dgm:pt>
    <dgm:pt modelId="{2132A827-F493-48FD-AF95-06CF3B048A53}" type="pres">
      <dgm:prSet presAssocID="{D8F8BE5F-A8E1-409B-8844-C552148FDD46}" presName="text2" presStyleLbl="fgAcc2" presStyleIdx="1" presStyleCnt="4">
        <dgm:presLayoutVars>
          <dgm:chPref val="3"/>
        </dgm:presLayoutVars>
      </dgm:prSet>
      <dgm:spPr/>
    </dgm:pt>
    <dgm:pt modelId="{1996BB1E-DA2C-413B-8640-BBA73D37A5B9}" type="pres">
      <dgm:prSet presAssocID="{D8F8BE5F-A8E1-409B-8844-C552148FDD46}" presName="hierChild3" presStyleCnt="0"/>
      <dgm:spPr/>
    </dgm:pt>
    <dgm:pt modelId="{6B48F7AC-B5A6-48E6-AB2D-9EE81D3E0902}" type="pres">
      <dgm:prSet presAssocID="{A02258AA-8073-4EBF-A610-3CA2B7C14260}" presName="Name10" presStyleLbl="parChTrans1D2" presStyleIdx="2" presStyleCnt="4"/>
      <dgm:spPr/>
    </dgm:pt>
    <dgm:pt modelId="{2D9198DE-FB5E-4763-9352-4FBC613F58A4}" type="pres">
      <dgm:prSet presAssocID="{D3B1B8D2-26BE-44FA-B60B-3D03050E6DBD}" presName="hierRoot2" presStyleCnt="0"/>
      <dgm:spPr/>
    </dgm:pt>
    <dgm:pt modelId="{B151B6FD-FBE8-4092-9D21-EF8A16BA6CCB}" type="pres">
      <dgm:prSet presAssocID="{D3B1B8D2-26BE-44FA-B60B-3D03050E6DBD}" presName="composite2" presStyleCnt="0"/>
      <dgm:spPr/>
    </dgm:pt>
    <dgm:pt modelId="{9B6D62C1-95D1-49A4-A33F-448468817AA4}" type="pres">
      <dgm:prSet presAssocID="{D3B1B8D2-26BE-44FA-B60B-3D03050E6DBD}" presName="background2" presStyleLbl="node2" presStyleIdx="2" presStyleCnt="4"/>
      <dgm:spPr>
        <a:solidFill>
          <a:srgbClr val="C00000"/>
        </a:solidFill>
      </dgm:spPr>
    </dgm:pt>
    <dgm:pt modelId="{9B3190E6-C7CA-496D-9582-46F2E716821F}" type="pres">
      <dgm:prSet presAssocID="{D3B1B8D2-26BE-44FA-B60B-3D03050E6DBD}" presName="text2" presStyleLbl="fgAcc2" presStyleIdx="2" presStyleCnt="4">
        <dgm:presLayoutVars>
          <dgm:chPref val="3"/>
        </dgm:presLayoutVars>
      </dgm:prSet>
      <dgm:spPr/>
    </dgm:pt>
    <dgm:pt modelId="{089E6D69-AE15-4598-ADE6-E291796AC858}" type="pres">
      <dgm:prSet presAssocID="{D3B1B8D2-26BE-44FA-B60B-3D03050E6DBD}" presName="hierChild3" presStyleCnt="0"/>
      <dgm:spPr/>
    </dgm:pt>
    <dgm:pt modelId="{5EFAD48E-0CA9-4CAB-9F86-DA092165C269}" type="pres">
      <dgm:prSet presAssocID="{6079B614-739D-489A-9C50-E68AEDA31A2B}" presName="Name10" presStyleLbl="parChTrans1D2" presStyleIdx="3" presStyleCnt="4"/>
      <dgm:spPr/>
    </dgm:pt>
    <dgm:pt modelId="{593088EC-8427-487F-B37D-DC1464AD85D1}" type="pres">
      <dgm:prSet presAssocID="{A17332B3-803D-49B1-A013-A268D0CD21EB}" presName="hierRoot2" presStyleCnt="0"/>
      <dgm:spPr/>
    </dgm:pt>
    <dgm:pt modelId="{E980582C-6C45-4B79-BD6B-CD980C829FFA}" type="pres">
      <dgm:prSet presAssocID="{A17332B3-803D-49B1-A013-A268D0CD21EB}" presName="composite2" presStyleCnt="0"/>
      <dgm:spPr/>
    </dgm:pt>
    <dgm:pt modelId="{23D49A45-F2B6-403D-845A-7042D39E1EBA}" type="pres">
      <dgm:prSet presAssocID="{A17332B3-803D-49B1-A013-A268D0CD21EB}" presName="background2" presStyleLbl="node2" presStyleIdx="3" presStyleCnt="4"/>
      <dgm:spPr>
        <a:solidFill>
          <a:srgbClr val="A5A5A5"/>
        </a:solidFill>
      </dgm:spPr>
    </dgm:pt>
    <dgm:pt modelId="{91CB0F86-99A3-4982-AE81-EE97970F290F}" type="pres">
      <dgm:prSet presAssocID="{A17332B3-803D-49B1-A013-A268D0CD21EB}" presName="text2" presStyleLbl="fgAcc2" presStyleIdx="3" presStyleCnt="4">
        <dgm:presLayoutVars>
          <dgm:chPref val="3"/>
        </dgm:presLayoutVars>
      </dgm:prSet>
      <dgm:spPr/>
    </dgm:pt>
    <dgm:pt modelId="{C59942A1-345A-445F-8F1C-76F31FCF0389}" type="pres">
      <dgm:prSet presAssocID="{A17332B3-803D-49B1-A013-A268D0CD21EB}" presName="hierChild3" presStyleCnt="0"/>
      <dgm:spPr/>
    </dgm:pt>
  </dgm:ptLst>
  <dgm:cxnLst>
    <dgm:cxn modelId="{C24E072A-CCF2-4919-B0FE-7A8E89B133FF}" srcId="{46FFA6E6-BB6E-477F-9D8A-78840274AC13}" destId="{D3B1B8D2-26BE-44FA-B60B-3D03050E6DBD}" srcOrd="2" destOrd="0" parTransId="{A02258AA-8073-4EBF-A610-3CA2B7C14260}" sibTransId="{A7B1702E-2F96-44F5-A3D9-5B50E8E938EC}"/>
    <dgm:cxn modelId="{147AB042-6C9B-4D59-868A-4C266448C8C6}" srcId="{CA405F7C-FC26-4B32-8C4E-C805A196A079}" destId="{46FFA6E6-BB6E-477F-9D8A-78840274AC13}" srcOrd="0" destOrd="0" parTransId="{23111A24-2537-4C02-B578-A8DE2F548C82}" sibTransId="{4C1440A4-4A41-4781-8CCC-4A2BB52CE3A5}"/>
    <dgm:cxn modelId="{69EEBE42-1252-450D-81C8-3C2C22955BE1}" type="presOf" srcId="{A17332B3-803D-49B1-A013-A268D0CD21EB}" destId="{91CB0F86-99A3-4982-AE81-EE97970F290F}" srcOrd="0" destOrd="0" presId="urn:microsoft.com/office/officeart/2005/8/layout/hierarchy1"/>
    <dgm:cxn modelId="{68601868-9CEC-4CCC-B665-E2D16BE1CC0F}" type="presOf" srcId="{22EC845E-B4FE-4C11-A519-6D44C70C6D08}" destId="{75706D92-ACFD-4679-8B21-DD10858AB8F8}" srcOrd="0" destOrd="0" presId="urn:microsoft.com/office/officeart/2005/8/layout/hierarchy1"/>
    <dgm:cxn modelId="{0585836B-A14C-4750-B4AF-6D6C8C36AB6B}" type="presOf" srcId="{D8F8BE5F-A8E1-409B-8844-C552148FDD46}" destId="{2132A827-F493-48FD-AF95-06CF3B048A53}" srcOrd="0" destOrd="0" presId="urn:microsoft.com/office/officeart/2005/8/layout/hierarchy1"/>
    <dgm:cxn modelId="{7EF82C6D-EF6C-4965-9A0B-173371B369A9}" type="presOf" srcId="{6079B614-739D-489A-9C50-E68AEDA31A2B}" destId="{5EFAD48E-0CA9-4CAB-9F86-DA092165C269}" srcOrd="0" destOrd="0" presId="urn:microsoft.com/office/officeart/2005/8/layout/hierarchy1"/>
    <dgm:cxn modelId="{A9353771-B00D-461E-AC93-0C0B5FD6A9AD}" type="presOf" srcId="{A02258AA-8073-4EBF-A610-3CA2B7C14260}" destId="{6B48F7AC-B5A6-48E6-AB2D-9EE81D3E0902}" srcOrd="0" destOrd="0" presId="urn:microsoft.com/office/officeart/2005/8/layout/hierarchy1"/>
    <dgm:cxn modelId="{C10B0657-6B54-4545-911C-D3530F2B1E34}" type="presOf" srcId="{46FFA6E6-BB6E-477F-9D8A-78840274AC13}" destId="{1A089E62-BCCD-462E-85E0-3DCFF766BF2D}" srcOrd="0" destOrd="0" presId="urn:microsoft.com/office/officeart/2005/8/layout/hierarchy1"/>
    <dgm:cxn modelId="{3FDDA97F-5838-437A-ABDD-3D36D7DFEBDB}" type="presOf" srcId="{CA405F7C-FC26-4B32-8C4E-C805A196A079}" destId="{EDCA4891-3DD0-4319-80A2-D59B3EE413CA}" srcOrd="0" destOrd="0" presId="urn:microsoft.com/office/officeart/2005/8/layout/hierarchy1"/>
    <dgm:cxn modelId="{08EA4281-0B4B-4A81-B4DD-37980C928EAD}" type="presOf" srcId="{D3B1B8D2-26BE-44FA-B60B-3D03050E6DBD}" destId="{9B3190E6-C7CA-496D-9582-46F2E716821F}" srcOrd="0" destOrd="0" presId="urn:microsoft.com/office/officeart/2005/8/layout/hierarchy1"/>
    <dgm:cxn modelId="{4D2F1182-6AB8-46B9-BDDE-3C14A4B48B05}" srcId="{46FFA6E6-BB6E-477F-9D8A-78840274AC13}" destId="{A17332B3-803D-49B1-A013-A268D0CD21EB}" srcOrd="3" destOrd="0" parTransId="{6079B614-739D-489A-9C50-E68AEDA31A2B}" sibTransId="{DA0D9193-4294-4F9E-9134-4E86AA7F76E1}"/>
    <dgm:cxn modelId="{02C5EF9C-7B92-45E7-A4BD-268DCECB29A0}" srcId="{46FFA6E6-BB6E-477F-9D8A-78840274AC13}" destId="{D8F8BE5F-A8E1-409B-8844-C552148FDD46}" srcOrd="1" destOrd="0" parTransId="{22EC845E-B4FE-4C11-A519-6D44C70C6D08}" sibTransId="{F91C12FD-988C-4788-B087-BA11DFA9E908}"/>
    <dgm:cxn modelId="{27C488C1-A65C-497B-BC4C-FEE97310252B}" type="presOf" srcId="{5CA8125E-067F-4134-9E7E-1B3CDF7C97FA}" destId="{BFED0749-25C6-4DF5-8662-2397DE9EBDED}" srcOrd="0" destOrd="0" presId="urn:microsoft.com/office/officeart/2005/8/layout/hierarchy1"/>
    <dgm:cxn modelId="{A551C0D2-9C1D-4952-A3F1-71DFE835E101}" type="presOf" srcId="{0459D56C-76C0-4CD2-ACA5-73879E919468}" destId="{6AC33694-FB79-45A7-992E-DB1BA9EFC1A9}" srcOrd="0" destOrd="0" presId="urn:microsoft.com/office/officeart/2005/8/layout/hierarchy1"/>
    <dgm:cxn modelId="{DFDCE8F7-93CC-4095-B1AC-27804D66FAE8}" srcId="{46FFA6E6-BB6E-477F-9D8A-78840274AC13}" destId="{5CA8125E-067F-4134-9E7E-1B3CDF7C97FA}" srcOrd="0" destOrd="0" parTransId="{0459D56C-76C0-4CD2-ACA5-73879E919468}" sibTransId="{8C73B575-5D50-4C6D-B0B3-56B3D11D97AF}"/>
    <dgm:cxn modelId="{3B3738D0-CBCA-45D5-B2A7-A7508D607356}" type="presParOf" srcId="{EDCA4891-3DD0-4319-80A2-D59B3EE413CA}" destId="{1D319291-8CAC-47AB-96AE-1AD772FC7EB3}" srcOrd="0" destOrd="0" presId="urn:microsoft.com/office/officeart/2005/8/layout/hierarchy1"/>
    <dgm:cxn modelId="{F04C64FE-D65F-4555-8421-DBF319D1A18B}" type="presParOf" srcId="{1D319291-8CAC-47AB-96AE-1AD772FC7EB3}" destId="{4CF648E5-B513-419F-9BA8-F63B8C6B57F8}" srcOrd="0" destOrd="0" presId="urn:microsoft.com/office/officeart/2005/8/layout/hierarchy1"/>
    <dgm:cxn modelId="{D6F42D4D-28C4-4718-B497-CDD53A10F42E}" type="presParOf" srcId="{4CF648E5-B513-419F-9BA8-F63B8C6B57F8}" destId="{33042BE1-D89F-46C6-AC56-4AAA497C6D00}" srcOrd="0" destOrd="0" presId="urn:microsoft.com/office/officeart/2005/8/layout/hierarchy1"/>
    <dgm:cxn modelId="{09B8946A-C6C6-46F4-9E73-92E69739E3F9}" type="presParOf" srcId="{4CF648E5-B513-419F-9BA8-F63B8C6B57F8}" destId="{1A089E62-BCCD-462E-85E0-3DCFF766BF2D}" srcOrd="1" destOrd="0" presId="urn:microsoft.com/office/officeart/2005/8/layout/hierarchy1"/>
    <dgm:cxn modelId="{FD7520E9-9AFE-4D16-B389-D284677934BE}" type="presParOf" srcId="{1D319291-8CAC-47AB-96AE-1AD772FC7EB3}" destId="{E5322BBD-F173-4CB4-ABF8-1D8540B340CF}" srcOrd="1" destOrd="0" presId="urn:microsoft.com/office/officeart/2005/8/layout/hierarchy1"/>
    <dgm:cxn modelId="{E0C6B55F-63CD-4115-B1BD-AAE17335D378}" type="presParOf" srcId="{E5322BBD-F173-4CB4-ABF8-1D8540B340CF}" destId="{6AC33694-FB79-45A7-992E-DB1BA9EFC1A9}" srcOrd="0" destOrd="0" presId="urn:microsoft.com/office/officeart/2005/8/layout/hierarchy1"/>
    <dgm:cxn modelId="{213FD07B-6CB4-435B-8DDD-71F46264FCD4}" type="presParOf" srcId="{E5322BBD-F173-4CB4-ABF8-1D8540B340CF}" destId="{F591398D-F4FD-442F-80A4-939B2F838BB7}" srcOrd="1" destOrd="0" presId="urn:microsoft.com/office/officeart/2005/8/layout/hierarchy1"/>
    <dgm:cxn modelId="{DEFBDB30-9BFC-4A17-970E-8D0463D45CEE}" type="presParOf" srcId="{F591398D-F4FD-442F-80A4-939B2F838BB7}" destId="{54DC8B9A-93F6-4528-B59A-53FCB4B83B80}" srcOrd="0" destOrd="0" presId="urn:microsoft.com/office/officeart/2005/8/layout/hierarchy1"/>
    <dgm:cxn modelId="{DC51706E-FDDF-4969-8CBD-CAD44867B462}" type="presParOf" srcId="{54DC8B9A-93F6-4528-B59A-53FCB4B83B80}" destId="{20467EA9-8B37-48B7-86F8-A04792E71679}" srcOrd="0" destOrd="0" presId="urn:microsoft.com/office/officeart/2005/8/layout/hierarchy1"/>
    <dgm:cxn modelId="{6E2C8A2F-0E3D-4E74-BEC7-6C1DF1A46CFF}" type="presParOf" srcId="{54DC8B9A-93F6-4528-B59A-53FCB4B83B80}" destId="{BFED0749-25C6-4DF5-8662-2397DE9EBDED}" srcOrd="1" destOrd="0" presId="urn:microsoft.com/office/officeart/2005/8/layout/hierarchy1"/>
    <dgm:cxn modelId="{47355453-37C3-4B85-AD8E-5D45DE2C9AC1}" type="presParOf" srcId="{F591398D-F4FD-442F-80A4-939B2F838BB7}" destId="{91CA2244-08FF-4033-BB3A-B941658DEAFA}" srcOrd="1" destOrd="0" presId="urn:microsoft.com/office/officeart/2005/8/layout/hierarchy1"/>
    <dgm:cxn modelId="{C1BC8F6E-5565-46CC-9786-1DACFE01786D}" type="presParOf" srcId="{E5322BBD-F173-4CB4-ABF8-1D8540B340CF}" destId="{75706D92-ACFD-4679-8B21-DD10858AB8F8}" srcOrd="2" destOrd="0" presId="urn:microsoft.com/office/officeart/2005/8/layout/hierarchy1"/>
    <dgm:cxn modelId="{9CAAFCA2-E313-4C4A-B9C7-E01F087C464C}" type="presParOf" srcId="{E5322BBD-F173-4CB4-ABF8-1D8540B340CF}" destId="{824A3AFF-A6D7-491B-A2F9-5D93350EA3A3}" srcOrd="3" destOrd="0" presId="urn:microsoft.com/office/officeart/2005/8/layout/hierarchy1"/>
    <dgm:cxn modelId="{761E66F7-2AA5-4FF5-A9EC-635C25D10107}" type="presParOf" srcId="{824A3AFF-A6D7-491B-A2F9-5D93350EA3A3}" destId="{A1A18F1A-5FD7-4C94-BD7C-97CB288FDAC1}" srcOrd="0" destOrd="0" presId="urn:microsoft.com/office/officeart/2005/8/layout/hierarchy1"/>
    <dgm:cxn modelId="{390B09D2-F6B9-4E68-9BA1-86644F83EEB2}" type="presParOf" srcId="{A1A18F1A-5FD7-4C94-BD7C-97CB288FDAC1}" destId="{14A251C6-CE7B-46FD-9415-E9D246580B10}" srcOrd="0" destOrd="0" presId="urn:microsoft.com/office/officeart/2005/8/layout/hierarchy1"/>
    <dgm:cxn modelId="{25975CFB-CDD8-4A72-8B93-CF79088EC318}" type="presParOf" srcId="{A1A18F1A-5FD7-4C94-BD7C-97CB288FDAC1}" destId="{2132A827-F493-48FD-AF95-06CF3B048A53}" srcOrd="1" destOrd="0" presId="urn:microsoft.com/office/officeart/2005/8/layout/hierarchy1"/>
    <dgm:cxn modelId="{DEE7D873-50B6-4809-976A-7CB94646F90B}" type="presParOf" srcId="{824A3AFF-A6D7-491B-A2F9-5D93350EA3A3}" destId="{1996BB1E-DA2C-413B-8640-BBA73D37A5B9}" srcOrd="1" destOrd="0" presId="urn:microsoft.com/office/officeart/2005/8/layout/hierarchy1"/>
    <dgm:cxn modelId="{DF628D14-518D-4EFF-99FF-B4F257A1AA1B}" type="presParOf" srcId="{E5322BBD-F173-4CB4-ABF8-1D8540B340CF}" destId="{6B48F7AC-B5A6-48E6-AB2D-9EE81D3E0902}" srcOrd="4" destOrd="0" presId="urn:microsoft.com/office/officeart/2005/8/layout/hierarchy1"/>
    <dgm:cxn modelId="{0F243CE0-3F8E-4D78-91EF-01D9CCDF27CF}" type="presParOf" srcId="{E5322BBD-F173-4CB4-ABF8-1D8540B340CF}" destId="{2D9198DE-FB5E-4763-9352-4FBC613F58A4}" srcOrd="5" destOrd="0" presId="urn:microsoft.com/office/officeart/2005/8/layout/hierarchy1"/>
    <dgm:cxn modelId="{BB3B2554-9786-49EB-82E2-7B5AD31BD304}" type="presParOf" srcId="{2D9198DE-FB5E-4763-9352-4FBC613F58A4}" destId="{B151B6FD-FBE8-4092-9D21-EF8A16BA6CCB}" srcOrd="0" destOrd="0" presId="urn:microsoft.com/office/officeart/2005/8/layout/hierarchy1"/>
    <dgm:cxn modelId="{ED3C1FB8-3B54-4C0D-8D6D-EACA41F01C04}" type="presParOf" srcId="{B151B6FD-FBE8-4092-9D21-EF8A16BA6CCB}" destId="{9B6D62C1-95D1-49A4-A33F-448468817AA4}" srcOrd="0" destOrd="0" presId="urn:microsoft.com/office/officeart/2005/8/layout/hierarchy1"/>
    <dgm:cxn modelId="{779A757B-CF1A-4598-A180-A915EDDB5963}" type="presParOf" srcId="{B151B6FD-FBE8-4092-9D21-EF8A16BA6CCB}" destId="{9B3190E6-C7CA-496D-9582-46F2E716821F}" srcOrd="1" destOrd="0" presId="urn:microsoft.com/office/officeart/2005/8/layout/hierarchy1"/>
    <dgm:cxn modelId="{B52AD90B-5612-4190-BAE8-BC289F889B64}" type="presParOf" srcId="{2D9198DE-FB5E-4763-9352-4FBC613F58A4}" destId="{089E6D69-AE15-4598-ADE6-E291796AC858}" srcOrd="1" destOrd="0" presId="urn:microsoft.com/office/officeart/2005/8/layout/hierarchy1"/>
    <dgm:cxn modelId="{5B0708A2-7FA8-4CA5-9047-68945DE4506B}" type="presParOf" srcId="{E5322BBD-F173-4CB4-ABF8-1D8540B340CF}" destId="{5EFAD48E-0CA9-4CAB-9F86-DA092165C269}" srcOrd="6" destOrd="0" presId="urn:microsoft.com/office/officeart/2005/8/layout/hierarchy1"/>
    <dgm:cxn modelId="{345EC316-24B3-4B7A-9975-B5290DA5315F}" type="presParOf" srcId="{E5322BBD-F173-4CB4-ABF8-1D8540B340CF}" destId="{593088EC-8427-487F-B37D-DC1464AD85D1}" srcOrd="7" destOrd="0" presId="urn:microsoft.com/office/officeart/2005/8/layout/hierarchy1"/>
    <dgm:cxn modelId="{7BE2130B-6730-4F84-83B0-CCA5E52B2233}" type="presParOf" srcId="{593088EC-8427-487F-B37D-DC1464AD85D1}" destId="{E980582C-6C45-4B79-BD6B-CD980C829FFA}" srcOrd="0" destOrd="0" presId="urn:microsoft.com/office/officeart/2005/8/layout/hierarchy1"/>
    <dgm:cxn modelId="{13D7545C-B032-4C1B-AE62-13F587CF48E1}" type="presParOf" srcId="{E980582C-6C45-4B79-BD6B-CD980C829FFA}" destId="{23D49A45-F2B6-403D-845A-7042D39E1EBA}" srcOrd="0" destOrd="0" presId="urn:microsoft.com/office/officeart/2005/8/layout/hierarchy1"/>
    <dgm:cxn modelId="{B7CBBB96-6AEC-4CAE-9267-3DAA0EA4A38C}" type="presParOf" srcId="{E980582C-6C45-4B79-BD6B-CD980C829FFA}" destId="{91CB0F86-99A3-4982-AE81-EE97970F290F}" srcOrd="1" destOrd="0" presId="urn:microsoft.com/office/officeart/2005/8/layout/hierarchy1"/>
    <dgm:cxn modelId="{3E935515-50E6-4E8E-9D74-CD5B89886ED0}" type="presParOf" srcId="{593088EC-8427-487F-B37D-DC1464AD85D1}" destId="{C59942A1-345A-445F-8F1C-76F31FCF038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AD48E-0CA9-4CAB-9F86-DA092165C269}">
      <dsp:nvSpPr>
        <dsp:cNvPr id="0" name=""/>
        <dsp:cNvSpPr/>
      </dsp:nvSpPr>
      <dsp:spPr>
        <a:xfrm>
          <a:off x="3589305" y="1918605"/>
          <a:ext cx="2818476" cy="447112"/>
        </a:xfrm>
        <a:custGeom>
          <a:avLst/>
          <a:gdLst/>
          <a:ahLst/>
          <a:cxnLst/>
          <a:rect l="0" t="0" r="0" b="0"/>
          <a:pathLst>
            <a:path>
              <a:moveTo>
                <a:pt x="0" y="0"/>
              </a:moveTo>
              <a:lnTo>
                <a:pt x="0" y="304694"/>
              </a:lnTo>
              <a:lnTo>
                <a:pt x="2818476" y="304694"/>
              </a:lnTo>
              <a:lnTo>
                <a:pt x="2818476" y="44711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8F7AC-B5A6-48E6-AB2D-9EE81D3E0902}">
      <dsp:nvSpPr>
        <dsp:cNvPr id="0" name=""/>
        <dsp:cNvSpPr/>
      </dsp:nvSpPr>
      <dsp:spPr>
        <a:xfrm>
          <a:off x="3589305" y="1918605"/>
          <a:ext cx="939492" cy="447112"/>
        </a:xfrm>
        <a:custGeom>
          <a:avLst/>
          <a:gdLst/>
          <a:ahLst/>
          <a:cxnLst/>
          <a:rect l="0" t="0" r="0" b="0"/>
          <a:pathLst>
            <a:path>
              <a:moveTo>
                <a:pt x="0" y="0"/>
              </a:moveTo>
              <a:lnTo>
                <a:pt x="0" y="304694"/>
              </a:lnTo>
              <a:lnTo>
                <a:pt x="939492" y="304694"/>
              </a:lnTo>
              <a:lnTo>
                <a:pt x="939492" y="44711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706D92-ACFD-4679-8B21-DD10858AB8F8}">
      <dsp:nvSpPr>
        <dsp:cNvPr id="0" name=""/>
        <dsp:cNvSpPr/>
      </dsp:nvSpPr>
      <dsp:spPr>
        <a:xfrm>
          <a:off x="2649812" y="1918605"/>
          <a:ext cx="939492" cy="447112"/>
        </a:xfrm>
        <a:custGeom>
          <a:avLst/>
          <a:gdLst/>
          <a:ahLst/>
          <a:cxnLst/>
          <a:rect l="0" t="0" r="0" b="0"/>
          <a:pathLst>
            <a:path>
              <a:moveTo>
                <a:pt x="939492" y="0"/>
              </a:moveTo>
              <a:lnTo>
                <a:pt x="939492" y="304694"/>
              </a:lnTo>
              <a:lnTo>
                <a:pt x="0" y="304694"/>
              </a:lnTo>
              <a:lnTo>
                <a:pt x="0" y="44711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C33694-FB79-45A7-992E-DB1BA9EFC1A9}">
      <dsp:nvSpPr>
        <dsp:cNvPr id="0" name=""/>
        <dsp:cNvSpPr/>
      </dsp:nvSpPr>
      <dsp:spPr>
        <a:xfrm>
          <a:off x="770828" y="1918605"/>
          <a:ext cx="2818476" cy="447112"/>
        </a:xfrm>
        <a:custGeom>
          <a:avLst/>
          <a:gdLst/>
          <a:ahLst/>
          <a:cxnLst/>
          <a:rect l="0" t="0" r="0" b="0"/>
          <a:pathLst>
            <a:path>
              <a:moveTo>
                <a:pt x="2818476" y="0"/>
              </a:moveTo>
              <a:lnTo>
                <a:pt x="2818476" y="304694"/>
              </a:lnTo>
              <a:lnTo>
                <a:pt x="0" y="304694"/>
              </a:lnTo>
              <a:lnTo>
                <a:pt x="0" y="447112"/>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042BE1-D89F-46C6-AC56-4AAA497C6D00}">
      <dsp:nvSpPr>
        <dsp:cNvPr id="0" name=""/>
        <dsp:cNvSpPr/>
      </dsp:nvSpPr>
      <dsp:spPr>
        <a:xfrm>
          <a:off x="2820629" y="942387"/>
          <a:ext cx="1537350" cy="97621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089E62-BCCD-462E-85E0-3DCFF766BF2D}">
      <dsp:nvSpPr>
        <dsp:cNvPr id="0" name=""/>
        <dsp:cNvSpPr/>
      </dsp:nvSpPr>
      <dsp:spPr>
        <a:xfrm>
          <a:off x="2991446" y="1104663"/>
          <a:ext cx="1537350" cy="97621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Features </a:t>
          </a:r>
        </a:p>
        <a:p>
          <a:pPr marL="0" lvl="0" indent="0" algn="ctr" defTabSz="800100">
            <a:lnSpc>
              <a:spcPct val="90000"/>
            </a:lnSpc>
            <a:spcBef>
              <a:spcPct val="0"/>
            </a:spcBef>
            <a:spcAft>
              <a:spcPct val="35000"/>
            </a:spcAft>
            <a:buNone/>
          </a:pPr>
          <a:r>
            <a:rPr lang="en-IN" sz="1800" kern="1200" dirty="0"/>
            <a:t>1, 2,3,4</a:t>
          </a:r>
          <a:endParaRPr lang="en-US" sz="1800" kern="1200" dirty="0"/>
        </a:p>
      </dsp:txBody>
      <dsp:txXfrm>
        <a:off x="3020038" y="1133255"/>
        <a:ext cx="1480166" cy="919033"/>
      </dsp:txXfrm>
    </dsp:sp>
    <dsp:sp modelId="{20467EA9-8B37-48B7-86F8-A04792E71679}">
      <dsp:nvSpPr>
        <dsp:cNvPr id="0" name=""/>
        <dsp:cNvSpPr/>
      </dsp:nvSpPr>
      <dsp:spPr>
        <a:xfrm>
          <a:off x="2153" y="2365717"/>
          <a:ext cx="1537350" cy="97621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ED0749-25C6-4DF5-8662-2397DE9EBDED}">
      <dsp:nvSpPr>
        <dsp:cNvPr id="0" name=""/>
        <dsp:cNvSpPr/>
      </dsp:nvSpPr>
      <dsp:spPr>
        <a:xfrm>
          <a:off x="172969" y="2527993"/>
          <a:ext cx="1537350" cy="9762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Features 1,2</a:t>
          </a:r>
          <a:endParaRPr lang="en-US" sz="1800" kern="1200" dirty="0"/>
        </a:p>
      </dsp:txBody>
      <dsp:txXfrm>
        <a:off x="201561" y="2556585"/>
        <a:ext cx="1480166" cy="919033"/>
      </dsp:txXfrm>
    </dsp:sp>
    <dsp:sp modelId="{14A251C6-CE7B-46FD-9415-E9D246580B10}">
      <dsp:nvSpPr>
        <dsp:cNvPr id="0" name=""/>
        <dsp:cNvSpPr/>
      </dsp:nvSpPr>
      <dsp:spPr>
        <a:xfrm>
          <a:off x="1881137" y="2365717"/>
          <a:ext cx="1537350" cy="976217"/>
        </a:xfrm>
        <a:prstGeom prst="roundRect">
          <a:avLst>
            <a:gd name="adj" fmla="val 10000"/>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32A827-F493-48FD-AF95-06CF3B048A53}">
      <dsp:nvSpPr>
        <dsp:cNvPr id="0" name=""/>
        <dsp:cNvSpPr/>
      </dsp:nvSpPr>
      <dsp:spPr>
        <a:xfrm>
          <a:off x="2051954" y="2527993"/>
          <a:ext cx="1537350" cy="9762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Features 2,3</a:t>
          </a:r>
          <a:endParaRPr lang="en-US" sz="1800" kern="1200" dirty="0"/>
        </a:p>
      </dsp:txBody>
      <dsp:txXfrm>
        <a:off x="2080546" y="2556585"/>
        <a:ext cx="1480166" cy="919033"/>
      </dsp:txXfrm>
    </dsp:sp>
    <dsp:sp modelId="{9B6D62C1-95D1-49A4-A33F-448468817AA4}">
      <dsp:nvSpPr>
        <dsp:cNvPr id="0" name=""/>
        <dsp:cNvSpPr/>
      </dsp:nvSpPr>
      <dsp:spPr>
        <a:xfrm>
          <a:off x="3760121" y="2365717"/>
          <a:ext cx="1537350" cy="976217"/>
        </a:xfrm>
        <a:prstGeom prst="roundRect">
          <a:avLst>
            <a:gd name="adj" fmla="val 10000"/>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3190E6-C7CA-496D-9582-46F2E716821F}">
      <dsp:nvSpPr>
        <dsp:cNvPr id="0" name=""/>
        <dsp:cNvSpPr/>
      </dsp:nvSpPr>
      <dsp:spPr>
        <a:xfrm>
          <a:off x="3930938" y="2527993"/>
          <a:ext cx="1537350" cy="9762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Features 3,4</a:t>
          </a:r>
          <a:endParaRPr lang="en-US" sz="1800" kern="1200" dirty="0"/>
        </a:p>
      </dsp:txBody>
      <dsp:txXfrm>
        <a:off x="3959530" y="2556585"/>
        <a:ext cx="1480166" cy="919033"/>
      </dsp:txXfrm>
    </dsp:sp>
    <dsp:sp modelId="{23D49A45-F2B6-403D-845A-7042D39E1EBA}">
      <dsp:nvSpPr>
        <dsp:cNvPr id="0" name=""/>
        <dsp:cNvSpPr/>
      </dsp:nvSpPr>
      <dsp:spPr>
        <a:xfrm>
          <a:off x="5639106" y="2365717"/>
          <a:ext cx="1537350" cy="976217"/>
        </a:xfrm>
        <a:prstGeom prst="roundRect">
          <a:avLst>
            <a:gd name="adj" fmla="val 10000"/>
          </a:avLst>
        </a:prstGeom>
        <a:solidFill>
          <a:srgbClr val="A5A5A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B0F86-99A3-4982-AE81-EE97970F290F}">
      <dsp:nvSpPr>
        <dsp:cNvPr id="0" name=""/>
        <dsp:cNvSpPr/>
      </dsp:nvSpPr>
      <dsp:spPr>
        <a:xfrm>
          <a:off x="5809923" y="2527993"/>
          <a:ext cx="1537350" cy="976217"/>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t>Features 1,4</a:t>
          </a:r>
          <a:endParaRPr lang="en-US" sz="1800" kern="1200" dirty="0"/>
        </a:p>
      </dsp:txBody>
      <dsp:txXfrm>
        <a:off x="5838515" y="2556585"/>
        <a:ext cx="1480166" cy="9190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B5F01F-3CE9-4A3B-BBB1-5700CCF04D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A46530-0AB6-4202-9662-08C4B1CABA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22E17C-E032-4864-9803-06F6D75BD08F}" type="datetimeFigureOut">
              <a:rPr lang="en-US" smtClean="0"/>
              <a:t>5/27/2019</a:t>
            </a:fld>
            <a:endParaRPr lang="en-US"/>
          </a:p>
        </p:txBody>
      </p:sp>
      <p:sp>
        <p:nvSpPr>
          <p:cNvPr id="4" name="Footer Placeholder 3">
            <a:extLst>
              <a:ext uri="{FF2B5EF4-FFF2-40B4-BE49-F238E27FC236}">
                <a16:creationId xmlns:a16="http://schemas.microsoft.com/office/drawing/2014/main" id="{76AA65B4-2567-40AF-ABC0-DF59782F1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806706B-0157-4938-AA1C-D349853855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E4D391-4B62-44D6-9DD0-FD54747D6FA5}" type="slidenum">
              <a:rPr lang="en-US" smtClean="0"/>
              <a:t>‹#›</a:t>
            </a:fld>
            <a:endParaRPr lang="en-US"/>
          </a:p>
        </p:txBody>
      </p:sp>
    </p:spTree>
    <p:extLst>
      <p:ext uri="{BB962C8B-B14F-4D97-AF65-F5344CB8AC3E}">
        <p14:creationId xmlns:p14="http://schemas.microsoft.com/office/powerpoint/2010/main" val="4251459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935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1" i="0" u="none" strike="noStrike" cap="none" dirty="0">
                <a:solidFill>
                  <a:srgbClr val="3F3F3F"/>
                </a:solidFill>
                <a:latin typeface="Open Sans"/>
                <a:ea typeface="Open Sans"/>
                <a:cs typeface="Open Sans"/>
                <a:sym typeface="Open Sans"/>
              </a:rPr>
              <a:t>Trainer Notes:</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200" b="0"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0" i="0" u="none" strike="noStrike" cap="none" dirty="0">
                <a:solidFill>
                  <a:srgbClr val="3F3F3F"/>
                </a:solidFill>
                <a:latin typeface="Open Sans"/>
                <a:ea typeface="Open Sans"/>
                <a:cs typeface="Open Sans"/>
                <a:sym typeface="Open Sans"/>
              </a:rPr>
              <a:t>1. Explain the </a:t>
            </a:r>
            <a:r>
              <a:rPr lang="en-IN" sz="1200" b="0" i="0" u="none" strike="noStrike" cap="none" dirty="0">
                <a:solidFill>
                  <a:srgbClr val="3F3F3F"/>
                </a:solidFill>
                <a:latin typeface="Open Sans" panose="020B0604020202020204" charset="0"/>
                <a:ea typeface="Open Sans" panose="020B0604020202020204" charset="0"/>
                <a:cs typeface="Open Sans" panose="020B0604020202020204" charset="0"/>
                <a:sym typeface="Open Sans"/>
              </a:rPr>
              <a:t>bagging process</a:t>
            </a:r>
            <a:endParaRPr lang="en-US" sz="1200" b="0" i="0" u="none" strike="noStrike" cap="none" dirty="0">
              <a:solidFill>
                <a:srgbClr val="3F3F3F"/>
              </a:solidFill>
              <a:latin typeface="Open Sans"/>
              <a:ea typeface="Open Sans"/>
              <a:cs typeface="Open Sans"/>
              <a:sym typeface="Open Sans"/>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42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29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090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1" i="0" u="none" strike="noStrike" cap="none" dirty="0">
                <a:solidFill>
                  <a:srgbClr val="3F3F3F"/>
                </a:solidFill>
                <a:latin typeface="Open Sans"/>
                <a:ea typeface="Open Sans"/>
                <a:cs typeface="Open Sans"/>
                <a:sym typeface="Open Sans"/>
              </a:rPr>
              <a:t>Trainer Notes:</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200" b="0"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0" i="0" u="none" strike="noStrike" cap="none" dirty="0">
                <a:solidFill>
                  <a:srgbClr val="3F3F3F"/>
                </a:solidFill>
                <a:latin typeface="Open Sans"/>
                <a:ea typeface="Open Sans"/>
                <a:cs typeface="Open Sans"/>
                <a:sym typeface="Open Sans"/>
              </a:rPr>
              <a:t>1. Explain the </a:t>
            </a:r>
            <a:r>
              <a:rPr lang="en-IN" sz="1200" b="0" i="0" u="none" strike="noStrike" cap="none" dirty="0">
                <a:solidFill>
                  <a:srgbClr val="3F3F3F"/>
                </a:solidFill>
                <a:latin typeface="Open Sans" panose="020B0604020202020204" charset="0"/>
                <a:ea typeface="Open Sans" panose="020B0604020202020204" charset="0"/>
                <a:cs typeface="Open Sans" panose="020B0604020202020204" charset="0"/>
                <a:sym typeface="Open Sans"/>
              </a:rPr>
              <a:t>boosting process</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IN" sz="1200" b="0" i="0" u="none" strike="noStrike" cap="none" dirty="0">
                <a:solidFill>
                  <a:srgbClr val="3F3F3F"/>
                </a:solidFill>
                <a:latin typeface="Open Sans"/>
                <a:ea typeface="Open Sans"/>
                <a:cs typeface="Open Sans"/>
                <a:sym typeface="Open Sans"/>
              </a:rPr>
              <a:t>2. Bagging vs Boosting</a:t>
            </a:r>
            <a:endParaRPr lang="en-US" sz="1200" b="0" i="0" u="none" strike="noStrike" cap="none" dirty="0">
              <a:solidFill>
                <a:srgbClr val="3F3F3F"/>
              </a:solidFill>
              <a:latin typeface="Open Sans"/>
              <a:ea typeface="Open Sans"/>
              <a:cs typeface="Open Sans"/>
              <a:sym typeface="Open Sans"/>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6640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07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7688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55891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534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331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9870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0" name="Google Shape;4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3191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39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1200" b="1" dirty="0">
                <a:latin typeface="Open Sans" panose="020B0604020202020204" charset="0"/>
                <a:ea typeface="Open Sans" panose="020B0604020202020204" charset="0"/>
                <a:cs typeface="Open Sans" panose="020B0604020202020204" charset="0"/>
              </a:rPr>
              <a:t>Trainer notes:</a:t>
            </a:r>
          </a:p>
          <a:p>
            <a:pPr marL="0" lvl="0" indent="0" algn="l" rtl="0">
              <a:spcBef>
                <a:spcPts val="0"/>
              </a:spcBef>
              <a:spcAft>
                <a:spcPts val="0"/>
              </a:spcAft>
              <a:buNone/>
            </a:pPr>
            <a:endParaRPr lang="en-IN" sz="1200" b="1"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600" b="0" i="0" u="none" strike="noStrike" cap="none" dirty="0">
                <a:solidFill>
                  <a:schemeClr val="dk1"/>
                </a:solidFill>
                <a:effectLst/>
                <a:latin typeface="Calibri"/>
                <a:ea typeface="Calibri"/>
                <a:cs typeface="Calibri"/>
                <a:sym typeface="Calibri"/>
              </a:rPr>
              <a:t>1. Explain the formulas</a:t>
            </a:r>
            <a:endParaRPr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684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1050" b="1" dirty="0">
                <a:latin typeface="Open Sans" panose="020B0604020202020204" charset="0"/>
                <a:ea typeface="Open Sans" panose="020B0604020202020204" charset="0"/>
                <a:cs typeface="Open Sans" panose="020B0604020202020204" charset="0"/>
              </a:rPr>
              <a:t>Trainer notes:</a:t>
            </a:r>
          </a:p>
          <a:p>
            <a:pPr marL="0" lvl="0" indent="0" algn="l" rtl="0">
              <a:spcBef>
                <a:spcPts val="0"/>
              </a:spcBef>
              <a:spcAft>
                <a:spcPts val="0"/>
              </a:spcAft>
              <a:buNone/>
            </a:pPr>
            <a:endParaRPr lang="en-IN" sz="1050" b="1"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200" b="0" i="0" u="none" strike="noStrike" cap="none" dirty="0">
                <a:solidFill>
                  <a:schemeClr val="dk1"/>
                </a:solidFill>
                <a:effectLst/>
                <a:latin typeface="Calibri"/>
                <a:ea typeface="Calibri"/>
                <a:cs typeface="Calibri"/>
                <a:sym typeface="Calibri"/>
              </a:rPr>
              <a:t>1. Explain the flowchart</a:t>
            </a:r>
            <a:endParaRPr lang="en-IN" sz="105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6284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54101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1" i="0" u="none" strike="noStrike" cap="none" dirty="0">
                <a:solidFill>
                  <a:srgbClr val="3F3F3F"/>
                </a:solidFill>
                <a:latin typeface="Open Sans"/>
                <a:ea typeface="Open Sans"/>
                <a:cs typeface="Open Sans"/>
                <a:sym typeface="Open Sans"/>
              </a:rPr>
              <a:t>Trainer Notes:</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200" b="0"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0" i="0" u="none" strike="noStrike" cap="none" dirty="0">
                <a:solidFill>
                  <a:srgbClr val="3F3F3F"/>
                </a:solidFill>
                <a:latin typeface="Open Sans"/>
                <a:ea typeface="Open Sans"/>
                <a:cs typeface="Open Sans"/>
                <a:sym typeface="Open Sans"/>
              </a:rPr>
              <a:t>1. Explain the </a:t>
            </a:r>
            <a:r>
              <a:rPr lang="en-IN" sz="1200" b="0" i="0" u="none" strike="noStrike" cap="none" dirty="0">
                <a:solidFill>
                  <a:srgbClr val="3F3F3F"/>
                </a:solidFill>
                <a:latin typeface="Open Sans" panose="020B0604020202020204" charset="0"/>
                <a:ea typeface="Open Sans" panose="020B0604020202020204" charset="0"/>
                <a:cs typeface="Open Sans" panose="020B0604020202020204" charset="0"/>
                <a:sym typeface="Open Sans"/>
              </a:rPr>
              <a:t>GBM Mechanism</a:t>
            </a:r>
            <a:endParaRPr lang="en-US" sz="1200" b="0" i="0" u="none" strike="noStrike" cap="none" dirty="0">
              <a:solidFill>
                <a:srgbClr val="3F3F3F"/>
              </a:solidFill>
              <a:latin typeface="Open Sans"/>
              <a:ea typeface="Open Sans"/>
              <a:cs typeface="Open Sans"/>
              <a:sym typeface="Open Sans"/>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5925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1" i="0" u="none" strike="noStrike" cap="none" dirty="0">
                <a:solidFill>
                  <a:srgbClr val="3F3F3F"/>
                </a:solidFill>
                <a:latin typeface="Open Sans"/>
                <a:ea typeface="Open Sans"/>
                <a:cs typeface="Open Sans"/>
                <a:sym typeface="Open Sans"/>
              </a:rPr>
              <a:t>Trainer Notes:</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600" b="0"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a:t>
            </a:r>
            <a:r>
              <a:rPr lang="en-IN" sz="1600" b="0" i="0" u="none" strike="noStrike" cap="none" dirty="0">
                <a:solidFill>
                  <a:srgbClr val="3F3F3F"/>
                </a:solidFill>
                <a:latin typeface="Open Sans"/>
                <a:ea typeface="Open Sans"/>
                <a:cs typeface="Open Sans"/>
                <a:sym typeface="Open Sans"/>
              </a:rPr>
              <a:t>Give an overview of the steps</a:t>
            </a:r>
            <a:endParaRPr lang="en-US" sz="1600" b="0" i="0" u="none" strike="noStrike" cap="none" dirty="0">
              <a:solidFill>
                <a:srgbClr val="3F3F3F"/>
              </a:solidFill>
              <a:latin typeface="Open Sans"/>
              <a:ea typeface="Open Sans"/>
              <a:cs typeface="Open Sans"/>
              <a:sym typeface="Open Sans"/>
            </a:endParaRPr>
          </a:p>
          <a:p>
            <a:endParaRPr lang="en-US" b="1"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785646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how XGBoost is used in industry</a:t>
            </a:r>
          </a:p>
          <a:p>
            <a:endParaRPr lang="en-IN"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91712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Give an overview of the XGBoost parameters </a:t>
            </a:r>
          </a:p>
          <a:p>
            <a:endParaRPr lang="en-IN"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27536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features which makes XGBoost a powerful library</a:t>
            </a:r>
          </a:p>
          <a:p>
            <a:endParaRPr lang="en-IN"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88117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IN" dirty="0"/>
              <a:t>Explain usage of these parameters based on the need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47530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0" name="Google Shape;4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IN" dirty="0"/>
              <a:t>Explain usage of these parameters based on the need</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89322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IN" dirty="0"/>
              <a:t>Explain usage of these parameters based on the need</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30777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IN" dirty="0"/>
              <a:t>Explain usage of these parameters based on the need</a:t>
            </a:r>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593653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IN" dirty="0"/>
              <a:t>Explain usage of these parameters based on the need</a:t>
            </a:r>
            <a:endParaRPr lang="en-US"/>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97080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2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endParaRPr lang="en-IN" sz="1600" b="0" i="0" u="none" strike="noStrike" cap="none" dirty="0">
              <a:solidFill>
                <a:schemeClr val="dk1"/>
              </a:solidFill>
              <a:effectLst/>
              <a:latin typeface="Calibri"/>
              <a:ea typeface="Calibri"/>
              <a:cs typeface="Calibri"/>
              <a:sym typeface="Calibri"/>
            </a:endParaRPr>
          </a:p>
          <a:p>
            <a:pPr marL="228600" indent="-228600">
              <a:buAutoNum type="arabicPeriod"/>
            </a:pPr>
            <a:r>
              <a:rPr lang="en-US" sz="1600" b="0" i="0" u="none" strike="noStrike" cap="none" dirty="0">
                <a:solidFill>
                  <a:schemeClr val="dk1"/>
                </a:solidFill>
                <a:effectLst/>
                <a:latin typeface="Calibri"/>
                <a:ea typeface="Calibri"/>
                <a:cs typeface="Calibri"/>
                <a:sym typeface="Calibri"/>
              </a:rPr>
              <a:t>Perform the above demo in </a:t>
            </a:r>
            <a:r>
              <a:rPr lang="en-US" sz="1600" b="0" i="0" u="none" strike="noStrike" cap="none">
                <a:solidFill>
                  <a:schemeClr val="dk1"/>
                </a:solidFill>
                <a:effectLst/>
                <a:latin typeface="Calibri"/>
                <a:ea typeface="Calibri"/>
                <a:cs typeface="Calibri"/>
                <a:sym typeface="Calibri"/>
              </a:rPr>
              <a:t>python by downloading </a:t>
            </a:r>
            <a:r>
              <a:rPr lang="en-US" sz="1600" b="0" i="0" u="none" strike="noStrike" cap="none" dirty="0">
                <a:solidFill>
                  <a:schemeClr val="dk1"/>
                </a:solidFill>
                <a:effectLst/>
                <a:latin typeface="Calibri"/>
                <a:ea typeface="Calibri"/>
                <a:cs typeface="Calibri"/>
                <a:sym typeface="Calibri"/>
              </a:rPr>
              <a:t>the pima_diabetes.csv dataset from the LMS.</a:t>
            </a:r>
          </a:p>
          <a:p>
            <a:pPr marL="228600" indent="-228600">
              <a:buAutoNum type="arabicPeriod"/>
            </a:pPr>
            <a:r>
              <a:rPr lang="en-US" sz="1600" b="0" i="0" u="none" strike="noStrike" cap="none" dirty="0">
                <a:solidFill>
                  <a:schemeClr val="dk1"/>
                </a:solidFill>
                <a:effectLst/>
                <a:latin typeface="Calibri"/>
                <a:ea typeface="Calibri"/>
                <a:cs typeface="Calibri"/>
                <a:sym typeface="Calibri"/>
              </a:rPr>
              <a:t>Ask the learners to perform the same on their system simultaneously.</a:t>
            </a:r>
          </a:p>
          <a:p>
            <a:pPr marL="0" lvl="0" indent="0" algn="l" rtl="0">
              <a:spcBef>
                <a:spcPts val="0"/>
              </a:spcBef>
              <a:spcAft>
                <a:spcPts val="0"/>
              </a:spcAft>
              <a:buNone/>
            </a:pPr>
            <a:endParaRPr dirty="0"/>
          </a:p>
        </p:txBody>
      </p:sp>
      <p:sp>
        <p:nvSpPr>
          <p:cNvPr id="1044" name="Google Shape;104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36</a:t>
            </a:fld>
            <a:endParaRPr sz="1200">
              <a:solidFill>
                <a:schemeClr val="dk1"/>
              </a:solidFill>
              <a:latin typeface="Calibri"/>
              <a:ea typeface="Calibri"/>
              <a:cs typeface="Calibri"/>
              <a:sym typeface="Calibri"/>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2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Explain the following:</a:t>
            </a:r>
          </a:p>
          <a:p>
            <a:r>
              <a:rPr lang="en-US" sz="1600" b="0" i="0" u="none" strike="noStrike" cap="none" dirty="0">
                <a:solidFill>
                  <a:schemeClr val="dk1"/>
                </a:solidFill>
                <a:effectLst/>
                <a:latin typeface="Calibri"/>
                <a:ea typeface="Calibri"/>
                <a:cs typeface="Calibri"/>
                <a:sym typeface="Calibri"/>
              </a:rPr>
              <a:t>1. Ask the learners to perform the above demo by using </a:t>
            </a:r>
            <a:r>
              <a:rPr lang="en-US" sz="1600" b="0" i="0" u="none" strike="noStrike" cap="none" dirty="0" err="1">
                <a:solidFill>
                  <a:schemeClr val="dk1"/>
                </a:solidFill>
                <a:effectLst/>
                <a:latin typeface="Calibri"/>
                <a:ea typeface="Calibri"/>
                <a:cs typeface="Calibri"/>
                <a:sym typeface="Calibri"/>
              </a:rPr>
              <a:t>sklearn</a:t>
            </a:r>
            <a:r>
              <a:rPr lang="en-US" sz="1600" b="0" i="0" u="none" strike="noStrike" cap="none" dirty="0">
                <a:solidFill>
                  <a:schemeClr val="dk1"/>
                </a:solidFill>
                <a:effectLst/>
                <a:latin typeface="Calibri"/>
                <a:ea typeface="Calibri"/>
                <a:cs typeface="Calibri"/>
                <a:sym typeface="Calibri"/>
              </a:rPr>
              <a:t> library and importing the Iris dataset (in class) and help them, if needed.</a:t>
            </a:r>
          </a:p>
        </p:txBody>
      </p:sp>
      <p:sp>
        <p:nvSpPr>
          <p:cNvPr id="1044" name="Google Shape;104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37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7520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75047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96254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6418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when to evaluate model performance</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4942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how to choose the best model</a:t>
            </a:r>
            <a:endParaRPr lang="en-US" dirty="0"/>
          </a:p>
          <a:p>
            <a:endParaRPr lang="en-IN" sz="1600" b="0" i="0" u="none" strike="noStrike" cap="none" dirty="0">
              <a:solidFill>
                <a:schemeClr val="dk1"/>
              </a:solidFill>
              <a:effectLst/>
              <a:latin typeface="Calibri"/>
              <a:ea typeface="Calibri"/>
              <a:cs typeface="Calibri"/>
              <a:sym typeface="Calibri"/>
            </a:endParaRP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9102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train/test split</a:t>
            </a:r>
            <a:endParaRPr lang="en-US" dirty="0"/>
          </a:p>
          <a:p>
            <a:endParaRPr lang="en-IN" sz="1600" b="0" i="0" u="none" strike="noStrike" cap="none" dirty="0">
              <a:solidFill>
                <a:schemeClr val="dk1"/>
              </a:solidFill>
              <a:effectLst/>
              <a:latin typeface="Calibri"/>
              <a:ea typeface="Calibri"/>
              <a:cs typeface="Calibri"/>
              <a:sym typeface="Calibri"/>
            </a:endParaRP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43</a:t>
            </a:fld>
            <a:endParaRPr lang="en-US" dirty="0"/>
          </a:p>
        </p:txBody>
      </p:sp>
    </p:spTree>
    <p:extLst>
      <p:ext uri="{BB962C8B-B14F-4D97-AF65-F5344CB8AC3E}">
        <p14:creationId xmlns:p14="http://schemas.microsoft.com/office/powerpoint/2010/main" val="23005081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train/test split</a:t>
            </a:r>
            <a:endParaRPr lang="en-US" dirty="0"/>
          </a:p>
          <a:p>
            <a:endParaRPr lang="en-IN" sz="1600" b="0" i="0" u="none" strike="noStrike" cap="none" dirty="0">
              <a:solidFill>
                <a:schemeClr val="dk1"/>
              </a:solidFill>
              <a:effectLst/>
              <a:latin typeface="Calibri"/>
              <a:ea typeface="Calibri"/>
              <a:cs typeface="Calibri"/>
              <a:sym typeface="Calibri"/>
            </a:endParaRPr>
          </a:p>
          <a:p>
            <a:endParaRPr lang="en-IN"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12642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train/test split</a:t>
            </a:r>
            <a:endParaRPr lang="en-US" dirty="0"/>
          </a:p>
          <a:p>
            <a:endParaRPr lang="en-IN" sz="1600" b="0" i="0" u="none" strike="noStrike" cap="none" dirty="0">
              <a:solidFill>
                <a:schemeClr val="dk1"/>
              </a:solidFill>
              <a:effectLst/>
              <a:latin typeface="Calibri"/>
              <a:ea typeface="Calibri"/>
              <a:cs typeface="Calibri"/>
              <a:sym typeface="Calibri"/>
            </a:endParaRPr>
          </a:p>
          <a:p>
            <a:endParaRPr lang="en-IN"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18559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train/test split</a:t>
            </a:r>
            <a:endParaRPr lang="en-US" dirty="0"/>
          </a:p>
          <a:p>
            <a:endParaRPr lang="en-IN" sz="1600" b="0" i="0" u="none" strike="noStrike" cap="none" dirty="0">
              <a:solidFill>
                <a:schemeClr val="dk1"/>
              </a:solidFill>
              <a:effectLst/>
              <a:latin typeface="Calibri"/>
              <a:ea typeface="Calibri"/>
              <a:cs typeface="Calibri"/>
              <a:sym typeface="Calibri"/>
            </a:endParaRP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39384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K-Fold cross validation</a:t>
            </a:r>
            <a:endParaRPr lang="en-US" dirty="0"/>
          </a:p>
          <a:p>
            <a:endParaRPr lang="en-IN" sz="1600" b="0" i="0" u="none" strike="noStrike" cap="none" dirty="0">
              <a:solidFill>
                <a:schemeClr val="dk1"/>
              </a:solidFill>
              <a:effectLst/>
              <a:latin typeface="Calibri"/>
              <a:ea typeface="Calibri"/>
              <a:cs typeface="Calibri"/>
              <a:sym typeface="Calibri"/>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822202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Leave-one-out</a:t>
            </a:r>
            <a:endParaRPr lang="en-US" dirty="0"/>
          </a:p>
          <a:p>
            <a:endParaRPr lang="en-IN" sz="1600" b="0" i="0" u="none" strike="noStrike" cap="none" dirty="0">
              <a:solidFill>
                <a:schemeClr val="dk1"/>
              </a:solidFill>
              <a:effectLst/>
              <a:latin typeface="Calibri"/>
              <a:ea typeface="Calibri"/>
              <a:cs typeface="Calibri"/>
              <a:sym typeface="Calibri"/>
            </a:endParaRP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63139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pros and cons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980083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0" i="0" u="none" strike="noStrike" cap="none" dirty="0">
                <a:solidFill>
                  <a:schemeClr val="dk1"/>
                </a:solidFill>
                <a:effectLst/>
                <a:latin typeface="Calibri"/>
                <a:ea typeface="Calibri"/>
                <a:cs typeface="Calibri"/>
                <a:sym typeface="Calibri"/>
              </a:rPr>
              <a:t>Trainer Notes:</a:t>
            </a:r>
          </a:p>
          <a:p>
            <a:pPr marL="228600" indent="-228600">
              <a:buAutoNum type="arabicPeriod"/>
            </a:pPr>
            <a:r>
              <a:rPr lang="en-IN" sz="1200" b="0" i="0" u="none" strike="noStrike" cap="none" dirty="0">
                <a:solidFill>
                  <a:schemeClr val="dk1"/>
                </a:solidFill>
                <a:effectLst/>
                <a:latin typeface="Calibri"/>
                <a:ea typeface="Calibri"/>
                <a:cs typeface="Calibri"/>
                <a:sym typeface="Calibri"/>
              </a:rPr>
              <a:t>Perform the above demo in python using </a:t>
            </a:r>
            <a:r>
              <a:rPr lang="en-IN" sz="1200" b="0" i="0" u="none" strike="noStrike" cap="none" dirty="0" err="1">
                <a:solidFill>
                  <a:schemeClr val="dk1"/>
                </a:solidFill>
                <a:effectLst/>
                <a:latin typeface="Calibri"/>
                <a:ea typeface="Calibri"/>
                <a:cs typeface="Calibri"/>
                <a:sym typeface="Calibri"/>
              </a:rPr>
              <a:t>sklearn</a:t>
            </a:r>
            <a:r>
              <a:rPr lang="en-IN" sz="1200" b="0" i="0" u="none" strike="noStrike" cap="none" dirty="0">
                <a:solidFill>
                  <a:schemeClr val="dk1"/>
                </a:solidFill>
                <a:effectLst/>
                <a:latin typeface="Calibri"/>
                <a:ea typeface="Calibri"/>
                <a:cs typeface="Calibri"/>
                <a:sym typeface="Calibri"/>
              </a:rPr>
              <a:t> Iris dataset from the LMS.</a:t>
            </a:r>
          </a:p>
          <a:p>
            <a:pPr marL="228600" indent="-228600">
              <a:buAutoNum type="arabicPeriod"/>
            </a:pPr>
            <a:r>
              <a:rPr lang="en-IN" sz="1200" b="0" i="0" u="none" strike="noStrike" cap="none" dirty="0">
                <a:solidFill>
                  <a:schemeClr val="dk1"/>
                </a:solidFill>
                <a:effectLst/>
                <a:latin typeface="Calibri"/>
                <a:ea typeface="Calibri"/>
                <a:cs typeface="Calibri"/>
                <a:sym typeface="Calibri"/>
              </a:rPr>
              <a:t>Ask the learners to perform the same on their system simultaneously.</a:t>
            </a:r>
          </a:p>
          <a:p>
            <a:pPr marL="0" lvl="0" indent="0" algn="l" rtl="0">
              <a:spcBef>
                <a:spcPts val="0"/>
              </a:spcBef>
              <a:spcAft>
                <a:spcPts val="0"/>
              </a:spcAft>
              <a:buNone/>
            </a:pPr>
            <a:endParaRPr lang="en-IN" sz="1200" dirty="0"/>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04846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Calibri"/>
                <a:ea typeface="Calibri"/>
                <a:cs typeface="Calibri"/>
                <a:sym typeface="Calibri"/>
              </a:rPr>
              <a:t>Trainer Notes:</a:t>
            </a:r>
            <a:r>
              <a:rPr lang="en-IN" sz="1200" b="0" i="0" u="none" strike="noStrike" cap="none" dirty="0">
                <a:solidFill>
                  <a:schemeClr val="dk1"/>
                </a:solidFill>
                <a:effectLst/>
                <a:latin typeface="Calibri"/>
                <a:ea typeface="Calibri"/>
                <a:cs typeface="Calibri"/>
                <a:sym typeface="Calibri"/>
              </a:rPr>
              <a:t> Explain the following:</a:t>
            </a:r>
          </a:p>
          <a:p>
            <a:r>
              <a:rPr lang="en-US" sz="1200" b="0" i="0" u="none" strike="noStrike" cap="none" dirty="0">
                <a:solidFill>
                  <a:schemeClr val="dk1"/>
                </a:solidFill>
                <a:effectLst/>
                <a:latin typeface="Calibri"/>
                <a:ea typeface="Calibri"/>
                <a:cs typeface="Calibri"/>
                <a:sym typeface="Calibri"/>
              </a:rPr>
              <a:t>1. Ask the learners to perform the above demo by using </a:t>
            </a:r>
            <a:r>
              <a:rPr lang="en-US" sz="1200" b="0" i="0" u="none" strike="noStrike" cap="none" dirty="0" err="1">
                <a:solidFill>
                  <a:schemeClr val="dk1"/>
                </a:solidFill>
                <a:effectLst/>
                <a:latin typeface="Calibri"/>
                <a:ea typeface="Calibri"/>
                <a:cs typeface="Calibri"/>
                <a:sym typeface="Calibri"/>
              </a:rPr>
              <a:t>Mtcars</a:t>
            </a:r>
            <a:r>
              <a:rPr lang="en-US" sz="1200" b="0" i="0" u="none" strike="noStrike" cap="none" dirty="0">
                <a:solidFill>
                  <a:schemeClr val="dk1"/>
                </a:solidFill>
                <a:effectLst/>
                <a:latin typeface="Calibri"/>
                <a:ea typeface="Calibri"/>
                <a:cs typeface="Calibri"/>
                <a:sym typeface="Calibri"/>
              </a:rPr>
              <a:t> dataset(in class) and help them, if needed.</a:t>
            </a:r>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267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1" i="0" u="none" strike="noStrike" cap="none" dirty="0">
                <a:solidFill>
                  <a:srgbClr val="3F3F3F"/>
                </a:solidFill>
                <a:latin typeface="Open Sans"/>
                <a:ea typeface="Open Sans"/>
                <a:cs typeface="Open Sans"/>
                <a:sym typeface="Open Sans"/>
              </a:rPr>
              <a:t>Trainer Notes: </a:t>
            </a:r>
            <a:r>
              <a:rPr lang="en-US" sz="1200" b="0" i="0" u="none" strike="noStrike" cap="none" dirty="0">
                <a:solidFill>
                  <a:srgbClr val="3F3F3F"/>
                </a:solidFill>
                <a:latin typeface="Open Sans"/>
                <a:ea typeface="Open Sans"/>
                <a:cs typeface="Open Sans"/>
                <a:sym typeface="Open Sans"/>
              </a:rPr>
              <a:t>Explain the following:</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200" b="0" i="0" u="none" strike="noStrike" cap="none" dirty="0">
              <a:solidFill>
                <a:srgbClr val="3F3F3F"/>
              </a:solidFill>
              <a:latin typeface="Open Sans"/>
              <a:ea typeface="Open Sans"/>
              <a:cs typeface="Open Sans"/>
              <a:sym typeface="Open Sans"/>
            </a:endParaRPr>
          </a:p>
          <a:p>
            <a:pPr marL="0" marR="0" lvl="0" indent="0" algn="l" rtl="0">
              <a:lnSpc>
                <a:spcPct val="150000"/>
              </a:lnSpc>
              <a:spcBef>
                <a:spcPts val="0"/>
              </a:spcBef>
              <a:buClr>
                <a:srgbClr val="3F3F3F"/>
              </a:buClr>
              <a:buSzPct val="100000"/>
              <a:buFont typeface="Arial"/>
              <a:buNone/>
            </a:pPr>
            <a:r>
              <a:rPr lang="en-US" sz="1200" b="0" i="0" u="none" strike="noStrike" cap="none" dirty="0">
                <a:solidFill>
                  <a:srgbClr val="3F3F3F"/>
                </a:solidFill>
                <a:latin typeface="Open Sans"/>
                <a:ea typeface="Open Sans"/>
                <a:cs typeface="Open Sans"/>
                <a:sym typeface="Open Sans"/>
              </a:rPr>
              <a:t>1. Need for ensemble models</a:t>
            </a: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9725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6" name="Google Shape;2266;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7"/>
        <p:cNvGrpSpPr/>
        <p:nvPr/>
      </p:nvGrpSpPr>
      <p:grpSpPr>
        <a:xfrm>
          <a:off x="0" y="0"/>
          <a:ext cx="0" cy="0"/>
          <a:chOff x="0" y="0"/>
          <a:chExt cx="0" cy="0"/>
        </a:xfrm>
      </p:grpSpPr>
      <p:sp>
        <p:nvSpPr>
          <p:cNvPr id="2278" name="Google Shape;2278;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9" name="Google Shape;227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Google Shape;234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7" name="Google Shape;234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Google Shape;234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47" name="Google Shape;234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02378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376207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9" name="Google Shape;2369;p78: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00"/>
              <a:buFont typeface="Open Sans"/>
              <a:buNone/>
            </a:pPr>
            <a:r>
              <a:rPr lang="en-US" sz="1600" b="1" i="0" u="none" strike="noStrike" cap="none" dirty="0">
                <a:solidFill>
                  <a:schemeClr val="dk1"/>
                </a:solidFill>
              </a:rPr>
              <a:t>Trainer Notes: </a:t>
            </a:r>
            <a:r>
              <a:rPr lang="en-US" sz="1600" b="0" i="0" u="none" strike="noStrike" cap="none" dirty="0">
                <a:solidFill>
                  <a:schemeClr val="dk1"/>
                </a:solidFill>
              </a:rPr>
              <a:t>Describe the project to the learners and instruct them to perform it after the lesson.</a:t>
            </a:r>
          </a:p>
          <a:p>
            <a:pPr marL="0" marR="0" lvl="0" indent="0" algn="l" rtl="0">
              <a:spcBef>
                <a:spcPts val="0"/>
              </a:spcBef>
              <a:spcAft>
                <a:spcPts val="0"/>
              </a:spcAft>
              <a:buClr>
                <a:schemeClr val="dk1"/>
              </a:buClr>
              <a:buSzPts val="400"/>
              <a:buFont typeface="Open Sans"/>
              <a:buNone/>
            </a:pPr>
            <a:r>
              <a:rPr lang="en-US" sz="1600" b="0" i="0" u="none" strike="noStrike" cap="none" dirty="0">
                <a:solidFill>
                  <a:schemeClr val="dk1"/>
                </a:solidFill>
              </a:rPr>
              <a:t>https://archive.ics.uci.edu/ml/machine-learning-databases/car/car.names</a:t>
            </a:r>
            <a:endParaRPr sz="1600" b="0" i="0" u="none" strike="noStrike" cap="none" dirty="0">
              <a:solidFill>
                <a:schemeClr val="dk1"/>
              </a:solidFill>
            </a:endParaRPr>
          </a:p>
        </p:txBody>
      </p:sp>
      <p:sp>
        <p:nvSpPr>
          <p:cNvPr id="2370" name="Google Shape;2370;p7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Open Sans"/>
              <a:buNone/>
            </a:pPr>
            <a:fld id="{00000000-1234-1234-1234-123412341234}" type="slidenum">
              <a:rPr lang="en-US" sz="1200">
                <a:solidFill>
                  <a:schemeClr val="dk1"/>
                </a:solidFill>
              </a:rPr>
              <a:t>60</a:t>
            </a:fld>
            <a:endParaRPr sz="1200" dirty="0">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6"/>
        <p:cNvGrpSpPr/>
        <p:nvPr/>
      </p:nvGrpSpPr>
      <p:grpSpPr>
        <a:xfrm>
          <a:off x="0" y="0"/>
          <a:ext cx="0" cy="0"/>
          <a:chOff x="0" y="0"/>
          <a:chExt cx="0" cy="0"/>
        </a:xfrm>
      </p:grpSpPr>
      <p:sp>
        <p:nvSpPr>
          <p:cNvPr id="2377" name="Google Shape;2377;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78" name="Google Shape;2378;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1" i="0" u="none" strike="noStrike" cap="none" dirty="0">
                <a:solidFill>
                  <a:srgbClr val="3F3F3F"/>
                </a:solidFill>
                <a:latin typeface="Open Sans"/>
                <a:ea typeface="Open Sans"/>
                <a:cs typeface="Open Sans"/>
                <a:sym typeface="Open Sans"/>
              </a:rPr>
              <a:t>Trainer Notes:</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600" b="0" i="0" u="none" strike="noStrike" cap="none" dirty="0">
              <a:solidFill>
                <a:srgbClr val="3F3F3F"/>
              </a:solidFill>
              <a:latin typeface="Open Sans"/>
              <a:ea typeface="Open Sans"/>
              <a:cs typeface="Open Sans"/>
              <a:sym typeface="Open Sans"/>
            </a:endParaRP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600" b="0" i="0" u="none" strike="noStrike" cap="none" dirty="0">
                <a:solidFill>
                  <a:srgbClr val="3F3F3F"/>
                </a:solidFill>
                <a:latin typeface="Open Sans"/>
                <a:ea typeface="Open Sans"/>
                <a:cs typeface="Open Sans"/>
                <a:sym typeface="Open Sans"/>
              </a:rPr>
              <a:t>1. Explain the Ideology behind ensemble models</a:t>
            </a:r>
          </a:p>
          <a:p>
            <a:pPr marL="0" lvl="0" indent="0" algn="l" rtl="0">
              <a:spcBef>
                <a:spcPts val="0"/>
              </a:spcBef>
              <a:spcAft>
                <a:spcPts val="0"/>
              </a:spcAft>
              <a:buNone/>
            </a:pPr>
            <a:endParaRPr lang="en-IN" sz="1600" b="0" dirty="0">
              <a:latin typeface="Open Sans" panose="020B0604020202020204" charset="0"/>
              <a:ea typeface="Open Sans" panose="020B0604020202020204" charset="0"/>
              <a:cs typeface="Open Sans" panose="020B0604020202020204" charset="0"/>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934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74384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1" i="0" u="none" strike="noStrike" cap="none" dirty="0">
                <a:solidFill>
                  <a:srgbClr val="3F3F3F"/>
                </a:solidFill>
                <a:latin typeface="Open Sans"/>
                <a:ea typeface="Open Sans"/>
                <a:cs typeface="Open Sans"/>
                <a:sym typeface="Open Sans"/>
              </a:rPr>
              <a:t>Trainer Notes: </a:t>
            </a:r>
            <a:r>
              <a:rPr lang="en-US" sz="1200" b="0" i="0" u="none" strike="noStrike" cap="none" dirty="0">
                <a:solidFill>
                  <a:srgbClr val="3F3F3F"/>
                </a:solidFill>
                <a:latin typeface="Open Sans"/>
                <a:ea typeface="Open Sans"/>
                <a:cs typeface="Open Sans"/>
                <a:sym typeface="Open Sans"/>
              </a:rPr>
              <a:t>Explain the following:</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200" b="0" i="0" u="none" strike="noStrike" cap="none" dirty="0">
              <a:solidFill>
                <a:srgbClr val="3F3F3F"/>
              </a:solidFill>
              <a:latin typeface="Open Sans"/>
              <a:ea typeface="Open Sans"/>
              <a:cs typeface="Open Sans"/>
              <a:sym typeface="Open Sans"/>
            </a:endParaRPr>
          </a:p>
          <a:p>
            <a:pPr marL="0" marR="0" lvl="0" indent="0" algn="l" rtl="0">
              <a:lnSpc>
                <a:spcPct val="150000"/>
              </a:lnSpc>
              <a:spcBef>
                <a:spcPts val="0"/>
              </a:spcBef>
              <a:buClr>
                <a:srgbClr val="3F3F3F"/>
              </a:buClr>
              <a:buSzPct val="100000"/>
              <a:buFont typeface="Arial"/>
              <a:buNone/>
            </a:pPr>
            <a:r>
              <a:rPr lang="en-US" sz="1200" b="0" i="0" u="none" strike="noStrike" cap="none" dirty="0">
                <a:solidFill>
                  <a:srgbClr val="3F3F3F"/>
                </a:solidFill>
                <a:latin typeface="Open Sans"/>
                <a:ea typeface="Open Sans"/>
                <a:cs typeface="Open Sans"/>
                <a:sym typeface="Open Sans"/>
              </a:rPr>
              <a:t>1. When to use Averaging</a:t>
            </a:r>
          </a:p>
          <a:p>
            <a:pPr marL="0" marR="0" lvl="0" indent="0" algn="l" rtl="0">
              <a:lnSpc>
                <a:spcPct val="150000"/>
              </a:lnSpc>
              <a:spcBef>
                <a:spcPts val="0"/>
              </a:spcBef>
              <a:buClr>
                <a:srgbClr val="3F3F3F"/>
              </a:buClr>
              <a:buSzPct val="100000"/>
              <a:buFont typeface="Arial"/>
              <a:buNone/>
            </a:pPr>
            <a:r>
              <a:rPr lang="en-IN" sz="1200" b="0" i="0" u="none" strike="noStrike" cap="none" dirty="0">
                <a:solidFill>
                  <a:srgbClr val="3F3F3F"/>
                </a:solidFill>
                <a:latin typeface="Open Sans"/>
                <a:ea typeface="Open Sans"/>
                <a:cs typeface="Open Sans"/>
                <a:sym typeface="Open Sans"/>
              </a:rPr>
              <a:t>2. Advantages and disadvantages of averaging</a:t>
            </a:r>
            <a:endParaRPr lang="en-US" sz="1200" b="0" i="0" u="none" strike="noStrike" cap="none" dirty="0">
              <a:solidFill>
                <a:srgbClr val="3F3F3F"/>
              </a:solidFill>
              <a:latin typeface="Open Sans"/>
              <a:ea typeface="Open Sans"/>
              <a:cs typeface="Open Sans"/>
              <a:sym typeface="Open Sans"/>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6252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r>
              <a:rPr lang="en-US" sz="1200" b="1" i="0" u="none" strike="noStrike" cap="none" dirty="0">
                <a:solidFill>
                  <a:srgbClr val="3F3F3F"/>
                </a:solidFill>
                <a:latin typeface="Open Sans"/>
                <a:ea typeface="Open Sans"/>
                <a:cs typeface="Open Sans"/>
                <a:sym typeface="Open Sans"/>
              </a:rPr>
              <a:t>Trainer Notes: </a:t>
            </a:r>
            <a:r>
              <a:rPr lang="en-US" sz="1200" b="0" i="0" u="none" strike="noStrike" cap="none" dirty="0">
                <a:solidFill>
                  <a:srgbClr val="3F3F3F"/>
                </a:solidFill>
                <a:latin typeface="Open Sans"/>
                <a:ea typeface="Open Sans"/>
                <a:cs typeface="Open Sans"/>
                <a:sym typeface="Open Sans"/>
              </a:rPr>
              <a:t>Explain the following:</a:t>
            </a:r>
          </a:p>
          <a:p>
            <a:pPr marL="0" marR="0" lvl="0" indent="0" algn="l" defTabSz="1219170" rtl="0" eaLnBrk="1" fontAlgn="auto" latinLnBrk="0" hangingPunct="1">
              <a:lnSpc>
                <a:spcPct val="150000"/>
              </a:lnSpc>
              <a:spcBef>
                <a:spcPts val="0"/>
              </a:spcBef>
              <a:spcAft>
                <a:spcPts val="0"/>
              </a:spcAft>
              <a:buClr>
                <a:srgbClr val="3F3F3F"/>
              </a:buClr>
              <a:buSzPct val="100000"/>
              <a:buFont typeface="Arial"/>
              <a:buNone/>
              <a:tabLst/>
              <a:defRPr/>
            </a:pPr>
            <a:endParaRPr lang="en-US" sz="1200" b="0" i="0" u="none" strike="noStrike" cap="none" dirty="0">
              <a:solidFill>
                <a:srgbClr val="3F3F3F"/>
              </a:solidFill>
              <a:latin typeface="Open Sans"/>
              <a:ea typeface="Open Sans"/>
              <a:cs typeface="Open Sans"/>
              <a:sym typeface="Open Sans"/>
            </a:endParaRPr>
          </a:p>
          <a:p>
            <a:pPr marL="0" marR="0" lvl="0" indent="0" algn="l" rtl="0">
              <a:lnSpc>
                <a:spcPct val="150000"/>
              </a:lnSpc>
              <a:spcBef>
                <a:spcPts val="0"/>
              </a:spcBef>
              <a:buClr>
                <a:srgbClr val="3F3F3F"/>
              </a:buClr>
              <a:buSzPct val="100000"/>
              <a:buFont typeface="Arial"/>
              <a:buNone/>
            </a:pPr>
            <a:r>
              <a:rPr lang="en-US" sz="1200" b="0" i="0" u="none" strike="noStrike" cap="none" dirty="0">
                <a:solidFill>
                  <a:srgbClr val="3F3F3F"/>
                </a:solidFill>
                <a:latin typeface="Open Sans"/>
                <a:ea typeface="Open Sans"/>
                <a:cs typeface="Open Sans"/>
                <a:sym typeface="Open Sans"/>
              </a:rPr>
              <a:t>1. When to use Weighted averaging</a:t>
            </a:r>
          </a:p>
          <a:p>
            <a:pPr marL="0" marR="0" lvl="0" indent="0" algn="l" rtl="0">
              <a:lnSpc>
                <a:spcPct val="150000"/>
              </a:lnSpc>
              <a:spcBef>
                <a:spcPts val="0"/>
              </a:spcBef>
              <a:buClr>
                <a:srgbClr val="3F3F3F"/>
              </a:buClr>
              <a:buSzPct val="100000"/>
              <a:buFont typeface="Arial"/>
              <a:buNone/>
            </a:pPr>
            <a:r>
              <a:rPr lang="en-IN" sz="1200" b="0" i="0" u="none" strike="noStrike" cap="none" dirty="0">
                <a:solidFill>
                  <a:srgbClr val="3F3F3F"/>
                </a:solidFill>
                <a:latin typeface="Open Sans"/>
                <a:ea typeface="Open Sans"/>
                <a:cs typeface="Open Sans"/>
                <a:sym typeface="Open Sans"/>
              </a:rPr>
              <a:t>2. Advantages and disadvantages of Weighted averaging</a:t>
            </a:r>
            <a:endParaRPr lang="en-US" sz="1200" b="0" i="0" u="none" strike="noStrike" cap="none" dirty="0">
              <a:solidFill>
                <a:srgbClr val="3F3F3F"/>
              </a:solidFill>
              <a:latin typeface="Open Sans"/>
              <a:ea typeface="Open Sans"/>
              <a:cs typeface="Open Sans"/>
              <a:sym typeface="Open Sans"/>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21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plash screen">
  <p:cSld name="Splash screen">
    <p:spTree>
      <p:nvGrpSpPr>
        <p:cNvPr id="1" name="Shape 15"/>
        <p:cNvGrpSpPr/>
        <p:nvPr/>
      </p:nvGrpSpPr>
      <p:grpSpPr>
        <a:xfrm>
          <a:off x="0" y="0"/>
          <a:ext cx="0" cy="0"/>
          <a:chOff x="0" y="0"/>
          <a:chExt cx="0" cy="0"/>
        </a:xfrm>
      </p:grpSpPr>
      <p:sp>
        <p:nvSpPr>
          <p:cNvPr id="16" name="Google Shape;16;p2"/>
          <p:cNvSpPr/>
          <p:nvPr/>
        </p:nvSpPr>
        <p:spPr>
          <a:xfrm>
            <a:off x="1" y="0"/>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17" name="Google Shape;17;p2"/>
          <p:cNvSpPr/>
          <p:nvPr/>
        </p:nvSpPr>
        <p:spPr>
          <a:xfrm>
            <a:off x="1" y="7677022"/>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18" name="Google Shape;18;p2"/>
          <p:cNvSpPr txBox="1">
            <a:spLocks noGrp="1"/>
          </p:cNvSpPr>
          <p:nvPr>
            <p:ph type="body" idx="1"/>
          </p:nvPr>
        </p:nvSpPr>
        <p:spPr>
          <a:xfrm>
            <a:off x="3687281" y="3289822"/>
            <a:ext cx="9486278" cy="387798"/>
          </a:xfrm>
          <a:prstGeom prst="rect">
            <a:avLst/>
          </a:prstGeom>
          <a:noFill/>
          <a:ln>
            <a:noFill/>
          </a:ln>
        </p:spPr>
        <p:txBody>
          <a:bodyPr spcFirstLastPara="1" wrap="square" lIns="0" tIns="0" rIns="0" bIns="0" anchor="ctr" anchorCtr="0"/>
          <a:lstStyle>
            <a:lvl1pPr marL="457200" lvl="0" indent="-228600" algn="l">
              <a:lnSpc>
                <a:spcPct val="90000"/>
              </a:lnSpc>
              <a:spcBef>
                <a:spcPts val="1000"/>
              </a:spcBef>
              <a:spcAft>
                <a:spcPts val="0"/>
              </a:spcAft>
              <a:buClr>
                <a:srgbClr val="262626"/>
              </a:buClr>
              <a:buSzPts val="2800"/>
              <a:buNone/>
              <a:defRPr sz="2800" b="0">
                <a:solidFill>
                  <a:srgbClr val="262626"/>
                </a:solidFill>
                <a:latin typeface="Open Sans"/>
                <a:ea typeface="Open Sans"/>
                <a:cs typeface="Open Sans"/>
                <a:sym typeface="Open Sans"/>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body" idx="2"/>
          </p:nvPr>
        </p:nvSpPr>
        <p:spPr>
          <a:xfrm>
            <a:off x="3687281" y="2625331"/>
            <a:ext cx="9486278" cy="443198"/>
          </a:xfrm>
          <a:prstGeom prst="rect">
            <a:avLst/>
          </a:prstGeom>
          <a:noFill/>
          <a:ln>
            <a:noFill/>
          </a:ln>
        </p:spPr>
        <p:txBody>
          <a:bodyPr spcFirstLastPara="1" wrap="square" lIns="0" tIns="0" rIns="0" bIns="0" anchor="ctr" anchorCtr="0"/>
          <a:lstStyle>
            <a:lvl1pPr marL="457200" lvl="0" indent="-228600" algn="l">
              <a:lnSpc>
                <a:spcPct val="90000"/>
              </a:lnSpc>
              <a:spcBef>
                <a:spcPts val="1000"/>
              </a:spcBef>
              <a:spcAft>
                <a:spcPts val="0"/>
              </a:spcAft>
              <a:buClr>
                <a:srgbClr val="262626"/>
              </a:buClr>
              <a:buSzPts val="3200"/>
              <a:buNone/>
              <a:defRPr sz="3200" b="1">
                <a:solidFill>
                  <a:srgbClr val="262626"/>
                </a:solidFill>
                <a:latin typeface="Open Sans"/>
                <a:ea typeface="Open Sans"/>
                <a:cs typeface="Open Sans"/>
                <a:sym typeface="Open Sans"/>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 name="Google Shape;20;p2"/>
          <p:cNvGrpSpPr/>
          <p:nvPr/>
        </p:nvGrpSpPr>
        <p:grpSpPr>
          <a:xfrm>
            <a:off x="-1" y="7545046"/>
            <a:ext cx="16256000" cy="130964"/>
            <a:chOff x="0" y="474414"/>
            <a:chExt cx="7908925" cy="61412"/>
          </a:xfrm>
        </p:grpSpPr>
        <p:sp>
          <p:nvSpPr>
            <p:cNvPr id="21" name="Google Shape;21;p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2" name="Google Shape;22;p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3" name="Google Shape;23;p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4" name="Google Shape;24;p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5" name="Google Shape;25;p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6" name="Google Shape;26;p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7" name="Google Shape;27;p2"/>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grpSp>
      <p:sp>
        <p:nvSpPr>
          <p:cNvPr id="28" name="Google Shape;28;p2"/>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lt1"/>
                </a:solidFill>
                <a:latin typeface="Open Sans"/>
                <a:ea typeface="Open Sans"/>
                <a:cs typeface="Open Sans"/>
                <a:sym typeface="Open Sans"/>
              </a:rPr>
              <a:t>©</a:t>
            </a:r>
            <a:r>
              <a:rPr lang="en-US" sz="1800" b="0" i="0" u="none" strike="noStrike" cap="none" dirty="0">
                <a:solidFill>
                  <a:schemeClr val="dk1"/>
                </a:solidFill>
                <a:latin typeface="Open Sans"/>
                <a:ea typeface="Open Sans"/>
                <a:cs typeface="Open Sans"/>
                <a:sym typeface="Open Sans"/>
              </a:rPr>
              <a:t> </a:t>
            </a:r>
            <a:r>
              <a:rPr lang="en-US" sz="1800" b="0" i="0" u="none" strike="noStrike" cap="none" dirty="0" err="1">
                <a:solidFill>
                  <a:schemeClr val="lt1"/>
                </a:solidFill>
                <a:latin typeface="Open Sans"/>
                <a:ea typeface="Open Sans"/>
                <a:cs typeface="Open Sans"/>
                <a:sym typeface="Open Sans"/>
              </a:rPr>
              <a:t>Simplilearn</a:t>
            </a:r>
            <a:r>
              <a:rPr lang="en-US" sz="1800" b="0" i="0" u="none" strike="noStrike" cap="none" dirty="0">
                <a:solidFill>
                  <a:schemeClr val="lt1"/>
                </a:solidFill>
                <a:latin typeface="Open Sans"/>
                <a:ea typeface="Open Sans"/>
                <a:cs typeface="Open Sans"/>
                <a:sym typeface="Open Sans"/>
              </a:rPr>
              <a:t>. All rights reserved.</a:t>
            </a:r>
            <a:endParaRPr dirty="0"/>
          </a:p>
        </p:txBody>
      </p:sp>
      <p:sp>
        <p:nvSpPr>
          <p:cNvPr id="29" name="Google Shape;29;p2"/>
          <p:cNvSpPr/>
          <p:nvPr/>
        </p:nvSpPr>
        <p:spPr>
          <a:xfrm>
            <a:off x="3579463"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0" name="Google Shape;30;p2"/>
          <p:cNvSpPr/>
          <p:nvPr/>
        </p:nvSpPr>
        <p:spPr>
          <a:xfrm>
            <a:off x="60441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1" name="Google Shape;31;p2"/>
          <p:cNvSpPr/>
          <p:nvPr/>
        </p:nvSpPr>
        <p:spPr>
          <a:xfrm>
            <a:off x="85173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2" name="Google Shape;32;p2"/>
          <p:cNvSpPr/>
          <p:nvPr/>
        </p:nvSpPr>
        <p:spPr>
          <a:xfrm>
            <a:off x="11016162"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33" name="Google Shape;33;p2"/>
          <p:cNvPicPr preferRelativeResize="0"/>
          <p:nvPr/>
        </p:nvPicPr>
        <p:blipFill rotWithShape="1">
          <a:blip r:embed="rId2">
            <a:alphaModFix/>
          </a:blip>
          <a:srcRect/>
          <a:stretch/>
        </p:blipFill>
        <p:spPr>
          <a:xfrm>
            <a:off x="3812452" y="4592532"/>
            <a:ext cx="1171029" cy="869787"/>
          </a:xfrm>
          <a:prstGeom prst="rect">
            <a:avLst/>
          </a:prstGeom>
          <a:noFill/>
          <a:ln>
            <a:noFill/>
          </a:ln>
        </p:spPr>
      </p:pic>
      <p:pic>
        <p:nvPicPr>
          <p:cNvPr id="34" name="Google Shape;34;p2"/>
          <p:cNvPicPr preferRelativeResize="0"/>
          <p:nvPr/>
        </p:nvPicPr>
        <p:blipFill rotWithShape="1">
          <a:blip r:embed="rId3">
            <a:alphaModFix/>
          </a:blip>
          <a:srcRect/>
          <a:stretch/>
        </p:blipFill>
        <p:spPr>
          <a:xfrm>
            <a:off x="6512268" y="4501181"/>
            <a:ext cx="732697" cy="1088225"/>
          </a:xfrm>
          <a:prstGeom prst="rect">
            <a:avLst/>
          </a:prstGeom>
          <a:noFill/>
          <a:ln>
            <a:noFill/>
          </a:ln>
        </p:spPr>
      </p:pic>
      <p:pic>
        <p:nvPicPr>
          <p:cNvPr id="35" name="Google Shape;35;p2"/>
          <p:cNvPicPr preferRelativeResize="0"/>
          <p:nvPr/>
        </p:nvPicPr>
        <p:blipFill rotWithShape="1">
          <a:blip r:embed="rId4">
            <a:alphaModFix/>
          </a:blip>
          <a:srcRect/>
          <a:stretch/>
        </p:blipFill>
        <p:spPr>
          <a:xfrm>
            <a:off x="8807158" y="4480191"/>
            <a:ext cx="1089313" cy="1130197"/>
          </a:xfrm>
          <a:prstGeom prst="rect">
            <a:avLst/>
          </a:prstGeom>
          <a:noFill/>
          <a:ln>
            <a:noFill/>
          </a:ln>
        </p:spPr>
      </p:pic>
      <p:pic>
        <p:nvPicPr>
          <p:cNvPr id="36" name="Google Shape;36;p2"/>
          <p:cNvPicPr preferRelativeResize="0"/>
          <p:nvPr/>
        </p:nvPicPr>
        <p:blipFill rotWithShape="1">
          <a:blip r:embed="rId5">
            <a:alphaModFix/>
          </a:blip>
          <a:srcRect/>
          <a:stretch/>
        </p:blipFill>
        <p:spPr>
          <a:xfrm>
            <a:off x="11221061" y="4512962"/>
            <a:ext cx="1259043" cy="1064663"/>
          </a:xfrm>
          <a:prstGeom prst="rect">
            <a:avLst/>
          </a:prstGeom>
          <a:noFill/>
          <a:ln>
            <a:noFill/>
          </a:ln>
        </p:spPr>
      </p:pic>
      <p:pic>
        <p:nvPicPr>
          <p:cNvPr id="37" name="Google Shape;37;p2"/>
          <p:cNvPicPr preferRelativeResize="0"/>
          <p:nvPr/>
        </p:nvPicPr>
        <p:blipFill rotWithShape="1">
          <a:blip r:embed="rId6">
            <a:alphaModFix/>
          </a:blip>
          <a:srcRect/>
          <a:stretch/>
        </p:blipFill>
        <p:spPr>
          <a:xfrm>
            <a:off x="13231063" y="176536"/>
            <a:ext cx="2589088" cy="76809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iz q">
  <p:cSld name="quiz q">
    <p:spTree>
      <p:nvGrpSpPr>
        <p:cNvPr id="1" name="Shape 217"/>
        <p:cNvGrpSpPr/>
        <p:nvPr/>
      </p:nvGrpSpPr>
      <p:grpSpPr>
        <a:xfrm>
          <a:off x="0" y="0"/>
          <a:ext cx="0" cy="0"/>
          <a:chOff x="0" y="0"/>
          <a:chExt cx="0" cy="0"/>
        </a:xfrm>
      </p:grpSpPr>
      <p:sp>
        <p:nvSpPr>
          <p:cNvPr id="218" name="Google Shape;218;p13"/>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19" name="Google Shape;219;p13"/>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220" name="Google Shape;220;p13"/>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1" name="Google Shape;221;p13"/>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22" name="Google Shape;222;p13"/>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13"/>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24" name="Google Shape;224;p13"/>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25" name="Google Shape;225;p13"/>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26" name="Google Shape;226;p13"/>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27" name="Google Shape;227;p13"/>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28" name="Google Shape;228;p13"/>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29" name="Google Shape;229;p13"/>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13"/>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13"/>
          <p:cNvSpPr txBox="1">
            <a:spLocks noGrp="1"/>
          </p:cNvSpPr>
          <p:nvPr>
            <p:ph type="body" idx="5"/>
          </p:nvPr>
        </p:nvSpPr>
        <p:spPr>
          <a:xfrm>
            <a:off x="2329744" y="4549550"/>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13"/>
          <p:cNvSpPr txBox="1">
            <a:spLocks noGrp="1"/>
          </p:cNvSpPr>
          <p:nvPr>
            <p:ph type="body" idx="6"/>
          </p:nvPr>
        </p:nvSpPr>
        <p:spPr>
          <a:xfrm>
            <a:off x="2329744" y="53744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3" name="Google Shape;233;p13"/>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234" name="Google Shape;234;p13"/>
          <p:cNvGrpSpPr/>
          <p:nvPr/>
        </p:nvGrpSpPr>
        <p:grpSpPr>
          <a:xfrm>
            <a:off x="0" y="-4724"/>
            <a:ext cx="16256000" cy="195000"/>
            <a:chOff x="0" y="-4724"/>
            <a:chExt cx="16256000" cy="195000"/>
          </a:xfrm>
        </p:grpSpPr>
        <p:sp>
          <p:nvSpPr>
            <p:cNvPr id="235" name="Google Shape;235;p1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6" name="Google Shape;236;p1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37" name="Google Shape;237;p1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8" name="Google Shape;238;p1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9" name="Google Shape;239;p1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40" name="Google Shape;240;p1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41" name="Google Shape;241;p1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iz ans">
  <p:cSld name="quiz ans">
    <p:spTree>
      <p:nvGrpSpPr>
        <p:cNvPr id="1" name="Shape 242"/>
        <p:cNvGrpSpPr/>
        <p:nvPr/>
      </p:nvGrpSpPr>
      <p:grpSpPr>
        <a:xfrm>
          <a:off x="0" y="0"/>
          <a:ext cx="0" cy="0"/>
          <a:chOff x="0" y="0"/>
          <a:chExt cx="0" cy="0"/>
        </a:xfrm>
      </p:grpSpPr>
      <p:sp>
        <p:nvSpPr>
          <p:cNvPr id="243" name="Google Shape;243;p14"/>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244" name="Google Shape;244;p14"/>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14"/>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246" name="Google Shape;246;p14"/>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47" name="Google Shape;247;p14"/>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48" name="Google Shape;248;p14"/>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14"/>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50" name="Google Shape;250;p14"/>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251" name="Google Shape;251;p14"/>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52" name="Google Shape;252;p14"/>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14"/>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54" name="Google Shape;254;p14"/>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55" name="Google Shape;255;p14"/>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56" name="Google Shape;256;p14"/>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57" name="Google Shape;257;p14"/>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58" name="Google Shape;258;p14"/>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59" name="Google Shape;259;p14"/>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14"/>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14"/>
          <p:cNvSpPr txBox="1">
            <a:spLocks noGrp="1"/>
          </p:cNvSpPr>
          <p:nvPr>
            <p:ph type="body" idx="6"/>
          </p:nvPr>
        </p:nvSpPr>
        <p:spPr>
          <a:xfrm>
            <a:off x="2329744" y="4549550"/>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14"/>
          <p:cNvSpPr txBox="1">
            <a:spLocks noGrp="1"/>
          </p:cNvSpPr>
          <p:nvPr>
            <p:ph type="body" idx="7"/>
          </p:nvPr>
        </p:nvSpPr>
        <p:spPr>
          <a:xfrm>
            <a:off x="2329744" y="53744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14"/>
          <p:cNvSpPr txBox="1">
            <a:spLocks noGrp="1"/>
          </p:cNvSpPr>
          <p:nvPr>
            <p:ph type="body" idx="8"/>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4" name="Google Shape;264;p14"/>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265" name="Google Shape;265;p14"/>
          <p:cNvGrpSpPr/>
          <p:nvPr/>
        </p:nvGrpSpPr>
        <p:grpSpPr>
          <a:xfrm>
            <a:off x="0" y="-4724"/>
            <a:ext cx="16256000" cy="195000"/>
            <a:chOff x="0" y="-4724"/>
            <a:chExt cx="16256000" cy="195000"/>
          </a:xfrm>
        </p:grpSpPr>
        <p:sp>
          <p:nvSpPr>
            <p:cNvPr id="266" name="Google Shape;266;p14"/>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67" name="Google Shape;267;p14"/>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68" name="Google Shape;268;p14"/>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69" name="Google Shape;269;p14"/>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0" name="Google Shape;270;p14"/>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1" name="Google Shape;271;p14"/>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2" name="Google Shape;272;p14"/>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quiz q">
  <p:cSld name="2_quiz q">
    <p:spTree>
      <p:nvGrpSpPr>
        <p:cNvPr id="1" name="Shape 273"/>
        <p:cNvGrpSpPr/>
        <p:nvPr/>
      </p:nvGrpSpPr>
      <p:grpSpPr>
        <a:xfrm>
          <a:off x="0" y="0"/>
          <a:ext cx="0" cy="0"/>
          <a:chOff x="0" y="0"/>
          <a:chExt cx="0" cy="0"/>
        </a:xfrm>
      </p:grpSpPr>
      <p:sp>
        <p:nvSpPr>
          <p:cNvPr id="274" name="Google Shape;274;p15"/>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75" name="Google Shape;275;p15"/>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276" name="Google Shape;276;p15"/>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77" name="Google Shape;277;p15"/>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78" name="Google Shape;278;p15"/>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15"/>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80" name="Google Shape;280;p15"/>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81" name="Google Shape;281;p15"/>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82" name="Google Shape;282;p15"/>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83" name="Google Shape;283;p15"/>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84" name="Google Shape;284;p15"/>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85" name="Google Shape;285;p15"/>
          <p:cNvSpPr txBox="1">
            <a:spLocks noGrp="1"/>
          </p:cNvSpPr>
          <p:nvPr>
            <p:ph type="body" idx="3"/>
          </p:nvPr>
        </p:nvSpPr>
        <p:spPr>
          <a:xfrm>
            <a:off x="2329744" y="276198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15"/>
          <p:cNvSpPr txBox="1">
            <a:spLocks noGrp="1"/>
          </p:cNvSpPr>
          <p:nvPr>
            <p:ph type="body" idx="4"/>
          </p:nvPr>
        </p:nvSpPr>
        <p:spPr>
          <a:xfrm>
            <a:off x="2329744" y="358259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15"/>
          <p:cNvSpPr txBox="1">
            <a:spLocks noGrp="1"/>
          </p:cNvSpPr>
          <p:nvPr>
            <p:ph type="body" idx="5"/>
          </p:nvPr>
        </p:nvSpPr>
        <p:spPr>
          <a:xfrm>
            <a:off x="2329744" y="440319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8" name="Google Shape;288;p15"/>
          <p:cNvSpPr txBox="1">
            <a:spLocks noGrp="1"/>
          </p:cNvSpPr>
          <p:nvPr>
            <p:ph type="body" idx="6"/>
          </p:nvPr>
        </p:nvSpPr>
        <p:spPr>
          <a:xfrm>
            <a:off x="2329744" y="522380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15"/>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90" name="Google Shape;290;p15"/>
          <p:cNvSpPr txBox="1">
            <a:spLocks noGrp="1"/>
          </p:cNvSpPr>
          <p:nvPr>
            <p:ph type="body" idx="7"/>
          </p:nvPr>
        </p:nvSpPr>
        <p:spPr>
          <a:xfrm>
            <a:off x="2310170" y="6044408"/>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1" name="Google Shape;291;p15"/>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292" name="Google Shape;292;p15"/>
          <p:cNvGrpSpPr/>
          <p:nvPr/>
        </p:nvGrpSpPr>
        <p:grpSpPr>
          <a:xfrm>
            <a:off x="0" y="-4724"/>
            <a:ext cx="16256000" cy="195000"/>
            <a:chOff x="0" y="-4724"/>
            <a:chExt cx="16256000" cy="195000"/>
          </a:xfrm>
        </p:grpSpPr>
        <p:sp>
          <p:nvSpPr>
            <p:cNvPr id="293" name="Google Shape;293;p15"/>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4" name="Google Shape;294;p15"/>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95" name="Google Shape;295;p15"/>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6" name="Google Shape;296;p15"/>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7" name="Google Shape;297;p15"/>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8" name="Google Shape;298;p15"/>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9" name="Google Shape;299;p15"/>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quiz ans">
  <p:cSld name="2_quiz ans">
    <p:spTree>
      <p:nvGrpSpPr>
        <p:cNvPr id="1" name="Shape 300"/>
        <p:cNvGrpSpPr/>
        <p:nvPr/>
      </p:nvGrpSpPr>
      <p:grpSpPr>
        <a:xfrm>
          <a:off x="0" y="0"/>
          <a:ext cx="0" cy="0"/>
          <a:chOff x="0" y="0"/>
          <a:chExt cx="0" cy="0"/>
        </a:xfrm>
      </p:grpSpPr>
      <p:sp>
        <p:nvSpPr>
          <p:cNvPr id="301" name="Google Shape;301;p16"/>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302" name="Google Shape;302;p16"/>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3" name="Google Shape;303;p16"/>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304" name="Google Shape;304;p16"/>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305" name="Google Shape;305;p16"/>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306" name="Google Shape;306;p16"/>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16"/>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08" name="Google Shape;308;p16"/>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309" name="Google Shape;309;p16"/>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10" name="Google Shape;310;p16"/>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1" name="Google Shape;311;p16"/>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12" name="Google Shape;312;p16"/>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13" name="Google Shape;313;p16"/>
          <p:cNvSpPr txBox="1">
            <a:spLocks noGrp="1"/>
          </p:cNvSpPr>
          <p:nvPr>
            <p:ph type="body" idx="4"/>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16"/>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15" name="Google Shape;315;p16"/>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16" name="Google Shape;316;p16"/>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317" name="Google Shape;317;p16"/>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318" name="Google Shape;318;p16"/>
          <p:cNvSpPr txBox="1">
            <a:spLocks noGrp="1"/>
          </p:cNvSpPr>
          <p:nvPr>
            <p:ph type="body" idx="5"/>
          </p:nvPr>
        </p:nvSpPr>
        <p:spPr>
          <a:xfrm>
            <a:off x="2329744" y="276198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9" name="Google Shape;319;p16"/>
          <p:cNvSpPr txBox="1">
            <a:spLocks noGrp="1"/>
          </p:cNvSpPr>
          <p:nvPr>
            <p:ph type="body" idx="6"/>
          </p:nvPr>
        </p:nvSpPr>
        <p:spPr>
          <a:xfrm>
            <a:off x="2329744" y="358259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16"/>
          <p:cNvSpPr txBox="1">
            <a:spLocks noGrp="1"/>
          </p:cNvSpPr>
          <p:nvPr>
            <p:ph type="body" idx="7"/>
          </p:nvPr>
        </p:nvSpPr>
        <p:spPr>
          <a:xfrm>
            <a:off x="2329744" y="440319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1" name="Google Shape;321;p16"/>
          <p:cNvSpPr txBox="1">
            <a:spLocks noGrp="1"/>
          </p:cNvSpPr>
          <p:nvPr>
            <p:ph type="body" idx="8"/>
          </p:nvPr>
        </p:nvSpPr>
        <p:spPr>
          <a:xfrm>
            <a:off x="2329744" y="522380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16"/>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323" name="Google Shape;323;p16"/>
          <p:cNvSpPr txBox="1">
            <a:spLocks noGrp="1"/>
          </p:cNvSpPr>
          <p:nvPr>
            <p:ph type="body" idx="9"/>
          </p:nvPr>
        </p:nvSpPr>
        <p:spPr>
          <a:xfrm>
            <a:off x="2310170" y="6044408"/>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24" name="Google Shape;324;p16"/>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325" name="Google Shape;325;p16"/>
          <p:cNvGrpSpPr/>
          <p:nvPr/>
        </p:nvGrpSpPr>
        <p:grpSpPr>
          <a:xfrm>
            <a:off x="0" y="-4724"/>
            <a:ext cx="16256000" cy="195000"/>
            <a:chOff x="0" y="-4724"/>
            <a:chExt cx="16256000" cy="195000"/>
          </a:xfrm>
        </p:grpSpPr>
        <p:sp>
          <p:nvSpPr>
            <p:cNvPr id="326" name="Google Shape;326;p1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27" name="Google Shape;327;p1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28" name="Google Shape;328;p1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29" name="Google Shape;329;p1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0" name="Google Shape;330;p1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1" name="Google Shape;331;p1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2" name="Google Shape;332;p1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333"/>
        <p:cNvGrpSpPr/>
        <p:nvPr/>
      </p:nvGrpSpPr>
      <p:grpSpPr>
        <a:xfrm>
          <a:off x="0" y="0"/>
          <a:ext cx="0" cy="0"/>
          <a:chOff x="0" y="0"/>
          <a:chExt cx="0" cy="0"/>
        </a:xfrm>
      </p:grpSpPr>
      <p:sp>
        <p:nvSpPr>
          <p:cNvPr id="334" name="Google Shape;334;p17"/>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35" name="Google Shape;335;p17"/>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336" name="Google Shape;336;p17"/>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37" name="Google Shape;337;p17"/>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38" name="Google Shape;338;p17"/>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17"/>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40" name="Google Shape;340;p17"/>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41" name="Google Shape;341;p17"/>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42" name="Google Shape;342;p17"/>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43" name="Google Shape;343;p17"/>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17"/>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45" name="Google Shape;345;p17"/>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346" name="Google Shape;346;p17"/>
          <p:cNvGrpSpPr/>
          <p:nvPr/>
        </p:nvGrpSpPr>
        <p:grpSpPr>
          <a:xfrm>
            <a:off x="0" y="-4724"/>
            <a:ext cx="16256000" cy="195000"/>
            <a:chOff x="0" y="-4724"/>
            <a:chExt cx="16256000" cy="195000"/>
          </a:xfrm>
        </p:grpSpPr>
        <p:sp>
          <p:nvSpPr>
            <p:cNvPr id="347" name="Google Shape;347;p17"/>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48" name="Google Shape;348;p17"/>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49" name="Google Shape;349;p17"/>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0" name="Google Shape;350;p17"/>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1" name="Google Shape;351;p17"/>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2" name="Google Shape;352;p17"/>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3" name="Google Shape;353;p17"/>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354"/>
        <p:cNvGrpSpPr/>
        <p:nvPr/>
      </p:nvGrpSpPr>
      <p:grpSpPr>
        <a:xfrm>
          <a:off x="0" y="0"/>
          <a:ext cx="0" cy="0"/>
          <a:chOff x="0" y="0"/>
          <a:chExt cx="0" cy="0"/>
        </a:xfrm>
      </p:grpSpPr>
      <p:sp>
        <p:nvSpPr>
          <p:cNvPr id="355" name="Google Shape;355;p18"/>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356" name="Google Shape;356;p18"/>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7" name="Google Shape;357;p18"/>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358" name="Google Shape;358;p18"/>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359" name="Google Shape;359;p18"/>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360" name="Google Shape;360;p18"/>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18"/>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62" name="Google Shape;362;p18"/>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363" name="Google Shape;363;p18"/>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64" name="Google Shape;364;p18"/>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5" name="Google Shape;365;p18"/>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66" name="Google Shape;366;p18"/>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67" name="Google Shape;367;p18"/>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68" name="Google Shape;368;p18"/>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69" name="Google Shape;369;p18"/>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18"/>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18"/>
          <p:cNvSpPr txBox="1">
            <a:spLocks noGrp="1"/>
          </p:cNvSpPr>
          <p:nvPr>
            <p:ph type="body" idx="6"/>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2" name="Google Shape;372;p18"/>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373" name="Google Shape;373;p18"/>
          <p:cNvGrpSpPr/>
          <p:nvPr/>
        </p:nvGrpSpPr>
        <p:grpSpPr>
          <a:xfrm>
            <a:off x="0" y="-4724"/>
            <a:ext cx="16256000" cy="195000"/>
            <a:chOff x="0" y="-4724"/>
            <a:chExt cx="16256000" cy="195000"/>
          </a:xfrm>
        </p:grpSpPr>
        <p:sp>
          <p:nvSpPr>
            <p:cNvPr id="374" name="Google Shape;374;p18"/>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5" name="Google Shape;375;p18"/>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76" name="Google Shape;376;p18"/>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7" name="Google Shape;377;p18"/>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8" name="Google Shape;378;p18"/>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9" name="Google Shape;379;p18"/>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80" name="Google Shape;380;p18"/>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itle page">
  <p:cSld name="2_Title page">
    <p:spTree>
      <p:nvGrpSpPr>
        <p:cNvPr id="1" name="Shape 381"/>
        <p:cNvGrpSpPr/>
        <p:nvPr/>
      </p:nvGrpSpPr>
      <p:grpSpPr>
        <a:xfrm>
          <a:off x="0" y="0"/>
          <a:ext cx="0" cy="0"/>
          <a:chOff x="0" y="0"/>
          <a:chExt cx="0" cy="0"/>
        </a:xfrm>
      </p:grpSpPr>
      <p:grpSp>
        <p:nvGrpSpPr>
          <p:cNvPr id="382" name="Google Shape;382;p19"/>
          <p:cNvGrpSpPr/>
          <p:nvPr/>
        </p:nvGrpSpPr>
        <p:grpSpPr>
          <a:xfrm>
            <a:off x="-1" y="4423429"/>
            <a:ext cx="16256001" cy="4792283"/>
            <a:chOff x="0" y="4606764"/>
            <a:chExt cx="15661900" cy="4233211"/>
          </a:xfrm>
        </p:grpSpPr>
        <p:pic>
          <p:nvPicPr>
            <p:cNvPr id="383" name="Google Shape;383;p19"/>
            <p:cNvPicPr preferRelativeResize="0"/>
            <p:nvPr/>
          </p:nvPicPr>
          <p:blipFill rotWithShape="1">
            <a:blip r:embed="rId2">
              <a:alphaModFix/>
            </a:blip>
            <a:srcRect/>
            <a:stretch/>
          </p:blipFill>
          <p:spPr>
            <a:xfrm>
              <a:off x="0" y="4626482"/>
              <a:ext cx="6552866" cy="4213493"/>
            </a:xfrm>
            <a:prstGeom prst="rect">
              <a:avLst/>
            </a:prstGeom>
            <a:noFill/>
            <a:ln>
              <a:noFill/>
            </a:ln>
          </p:spPr>
        </p:pic>
        <p:pic>
          <p:nvPicPr>
            <p:cNvPr id="384" name="Google Shape;384;p19"/>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385" name="Google Shape;385;p19"/>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386" name="Google Shape;386;p19"/>
          <p:cNvGrpSpPr/>
          <p:nvPr/>
        </p:nvGrpSpPr>
        <p:grpSpPr>
          <a:xfrm>
            <a:off x="-1" y="123515"/>
            <a:ext cx="16256001" cy="4792283"/>
            <a:chOff x="0" y="4606764"/>
            <a:chExt cx="15661900" cy="4233211"/>
          </a:xfrm>
        </p:grpSpPr>
        <p:pic>
          <p:nvPicPr>
            <p:cNvPr id="387" name="Google Shape;387;p19"/>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388" name="Google Shape;388;p19"/>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389" name="Google Shape;389;p19"/>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390" name="Google Shape;390;p19"/>
          <p:cNvGrpSpPr/>
          <p:nvPr/>
        </p:nvGrpSpPr>
        <p:grpSpPr>
          <a:xfrm>
            <a:off x="0" y="-7450"/>
            <a:ext cx="16256000" cy="130964"/>
            <a:chOff x="0" y="474414"/>
            <a:chExt cx="7908925" cy="61412"/>
          </a:xfrm>
        </p:grpSpPr>
        <p:sp>
          <p:nvSpPr>
            <p:cNvPr id="391" name="Google Shape;391;p19"/>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2" name="Google Shape;392;p19"/>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3" name="Google Shape;393;p19"/>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4" name="Google Shape;394;p19"/>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5" name="Google Shape;395;p19"/>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6" name="Google Shape;396;p19"/>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7" name="Google Shape;397;p19"/>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pic>
        <p:nvPicPr>
          <p:cNvPr id="398" name="Google Shape;398;p19"/>
          <p:cNvPicPr preferRelativeResize="0"/>
          <p:nvPr/>
        </p:nvPicPr>
        <p:blipFill rotWithShape="1">
          <a:blip r:embed="rId3">
            <a:alphaModFix/>
          </a:blip>
          <a:srcRect/>
          <a:stretch/>
        </p:blipFill>
        <p:spPr>
          <a:xfrm>
            <a:off x="14272523" y="2563382"/>
            <a:ext cx="1644872" cy="594709"/>
          </a:xfrm>
          <a:prstGeom prst="rect">
            <a:avLst/>
          </a:prstGeom>
          <a:noFill/>
          <a:ln>
            <a:noFill/>
          </a:ln>
        </p:spPr>
      </p:pic>
      <p:sp>
        <p:nvSpPr>
          <p:cNvPr id="399" name="Google Shape;399;p19"/>
          <p:cNvSpPr txBox="1">
            <a:spLocks noGrp="1"/>
          </p:cNvSpPr>
          <p:nvPr>
            <p:ph type="body" idx="1"/>
          </p:nvPr>
        </p:nvSpPr>
        <p:spPr>
          <a:xfrm>
            <a:off x="1886347" y="3762307"/>
            <a:ext cx="12483308" cy="535531"/>
          </a:xfrm>
          <a:prstGeom prst="rect">
            <a:avLst/>
          </a:prstGeom>
          <a:noFill/>
          <a:ln>
            <a:noFill/>
          </a:ln>
        </p:spPr>
        <p:txBody>
          <a:bodyPr spcFirstLastPara="1" wrap="square" lIns="91425" tIns="45700" rIns="91425" bIns="45700" anchor="ctr" anchorCtr="0"/>
          <a:lstStyle>
            <a:lvl1pPr marL="457200" marR="0" lvl="0" indent="-228600" algn="ctr">
              <a:lnSpc>
                <a:spcPct val="90000"/>
              </a:lnSpc>
              <a:spcBef>
                <a:spcPts val="1284"/>
              </a:spcBef>
              <a:spcAft>
                <a:spcPts val="0"/>
              </a:spcAft>
              <a:buClr>
                <a:srgbClr val="404040"/>
              </a:buClr>
              <a:buSzPts val="3200"/>
              <a:buFont typeface="Arial"/>
              <a:buNone/>
              <a:defRPr sz="3200" b="0">
                <a:solidFill>
                  <a:srgbClr val="404040"/>
                </a:solidFill>
                <a:latin typeface="Open Sans ExtraBold"/>
                <a:ea typeface="Open Sans ExtraBold"/>
                <a:cs typeface="Open Sans ExtraBold"/>
                <a:sym typeface="Open Sans Extra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0" name="Google Shape;400;p19"/>
          <p:cNvSpPr txBox="1">
            <a:spLocks noGrp="1"/>
          </p:cNvSpPr>
          <p:nvPr>
            <p:ph type="body" idx="2"/>
          </p:nvPr>
        </p:nvSpPr>
        <p:spPr>
          <a:xfrm>
            <a:off x="2453770" y="4553377"/>
            <a:ext cx="11348463" cy="480131"/>
          </a:xfrm>
          <a:prstGeom prst="rect">
            <a:avLst/>
          </a:prstGeom>
          <a:noFill/>
          <a:ln>
            <a:noFill/>
          </a:ln>
        </p:spPr>
        <p:txBody>
          <a:bodyPr spcFirstLastPara="1" wrap="square" lIns="91425" tIns="45700" rIns="91425" bIns="45700" anchor="ctr" anchorCtr="0"/>
          <a:lstStyle>
            <a:lvl1pPr marL="457200" marR="0" lvl="0" indent="-228600" algn="ctr">
              <a:lnSpc>
                <a:spcPct val="90000"/>
              </a:lnSpc>
              <a:spcBef>
                <a:spcPts val="1284"/>
              </a:spcBef>
              <a:spcAft>
                <a:spcPts val="0"/>
              </a:spcAft>
              <a:buClr>
                <a:srgbClr val="404040"/>
              </a:buClr>
              <a:buSzPts val="2800"/>
              <a:buFont typeface="Arial"/>
              <a:buNone/>
              <a:defRPr sz="2800" b="0">
                <a:solidFill>
                  <a:srgbClr val="404040"/>
                </a:solidFill>
                <a:latin typeface="Open Sans"/>
                <a:ea typeface="Open Sans"/>
                <a:cs typeface="Open Sans"/>
                <a:sym typeface="Open Sans"/>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01" name="Google Shape;401;p19"/>
          <p:cNvPicPr preferRelativeResize="0"/>
          <p:nvPr/>
        </p:nvPicPr>
        <p:blipFill rotWithShape="1">
          <a:blip r:embed="rId4">
            <a:alphaModFix/>
          </a:blip>
          <a:srcRect/>
          <a:stretch/>
        </p:blipFill>
        <p:spPr>
          <a:xfrm>
            <a:off x="0" y="18272"/>
            <a:ext cx="16256000" cy="9144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88"/>
        <p:cNvGrpSpPr/>
        <p:nvPr/>
      </p:nvGrpSpPr>
      <p:grpSpPr>
        <a:xfrm>
          <a:off x="0" y="0"/>
          <a:ext cx="0" cy="0"/>
          <a:chOff x="0" y="0"/>
          <a:chExt cx="0" cy="0"/>
        </a:xfrm>
      </p:grpSpPr>
      <p:sp>
        <p:nvSpPr>
          <p:cNvPr id="189" name="Google Shape;189;p11"/>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190" name="Google Shape;190;p11"/>
          <p:cNvGrpSpPr/>
          <p:nvPr/>
        </p:nvGrpSpPr>
        <p:grpSpPr>
          <a:xfrm>
            <a:off x="-3" y="7545045"/>
            <a:ext cx="16256000" cy="130964"/>
            <a:chOff x="0" y="474414"/>
            <a:chExt cx="7908925" cy="61412"/>
          </a:xfrm>
        </p:grpSpPr>
        <p:sp>
          <p:nvSpPr>
            <p:cNvPr id="191" name="Google Shape;191;p11"/>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2" name="Google Shape;192;p11"/>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3" name="Google Shape;193;p11"/>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4" name="Google Shape;194;p11"/>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5" name="Google Shape;195;p11"/>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6" name="Google Shape;196;p11"/>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7" name="Google Shape;197;p11"/>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
        <p:nvSpPr>
          <p:cNvPr id="198" name="Google Shape;198;p11"/>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9" name="Google Shape;199;p11"/>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a:solidFill>
                  <a:srgbClr val="262626"/>
                </a:solidFill>
                <a:latin typeface="Open Sans"/>
                <a:ea typeface="Open Sans"/>
                <a:cs typeface="Open Sans"/>
                <a:sym typeface="Open Sans"/>
              </a:rPr>
              <a:t>Thank You</a:t>
            </a:r>
            <a:endParaRPr/>
          </a:p>
        </p:txBody>
      </p:sp>
      <p:grpSp>
        <p:nvGrpSpPr>
          <p:cNvPr id="200" name="Google Shape;200;p11"/>
          <p:cNvGrpSpPr/>
          <p:nvPr/>
        </p:nvGrpSpPr>
        <p:grpSpPr>
          <a:xfrm>
            <a:off x="2493994" y="2493927"/>
            <a:ext cx="3549856" cy="3683090"/>
            <a:chOff x="1430872" y="1152875"/>
            <a:chExt cx="1727088" cy="1727088"/>
          </a:xfrm>
        </p:grpSpPr>
        <p:sp>
          <p:nvSpPr>
            <p:cNvPr id="201" name="Google Shape;201;p11"/>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03" name="Google Shape;203;p11"/>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204" name="Google Shape;204;p11"/>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extLst>
      <p:ext uri="{BB962C8B-B14F-4D97-AF65-F5344CB8AC3E}">
        <p14:creationId xmlns:p14="http://schemas.microsoft.com/office/powerpoint/2010/main" val="1754010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C_1A">
  <p:cSld name="KC_1A">
    <p:spTree>
      <p:nvGrpSpPr>
        <p:cNvPr id="1" name="Shape 134"/>
        <p:cNvGrpSpPr/>
        <p:nvPr/>
      </p:nvGrpSpPr>
      <p:grpSpPr>
        <a:xfrm>
          <a:off x="0" y="0"/>
          <a:ext cx="0" cy="0"/>
          <a:chOff x="0" y="0"/>
          <a:chExt cx="0" cy="0"/>
        </a:xfrm>
      </p:grpSpPr>
      <p:sp>
        <p:nvSpPr>
          <p:cNvPr id="135" name="Google Shape;135;p9"/>
          <p:cNvSpPr/>
          <p:nvPr/>
        </p:nvSpPr>
        <p:spPr>
          <a:xfrm>
            <a:off x="0" y="6789112"/>
            <a:ext cx="16313154" cy="2354888"/>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77">
              <a:solidFill>
                <a:srgbClr val="3F3F3F"/>
              </a:solidFill>
              <a:latin typeface="Calibri"/>
              <a:ea typeface="Calibri"/>
              <a:cs typeface="Calibri"/>
              <a:sym typeface="Calibri"/>
            </a:endParaRPr>
          </a:p>
        </p:txBody>
      </p:sp>
      <p:sp>
        <p:nvSpPr>
          <p:cNvPr id="136" name="Google Shape;136;p9"/>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37" name="Google Shape;137;p9"/>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Calibri"/>
              <a:ea typeface="Calibri"/>
              <a:cs typeface="Calibri"/>
              <a:sym typeface="Calibri"/>
            </a:endParaRPr>
          </a:p>
        </p:txBody>
      </p:sp>
      <p:sp>
        <p:nvSpPr>
          <p:cNvPr id="138" name="Google Shape;138;p9"/>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9" name="Google Shape;139;p9"/>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sp>
        <p:nvSpPr>
          <p:cNvPr id="140" name="Google Shape;140;p9"/>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Clr>
                <a:srgbClr val="3F3F3F"/>
              </a:buClr>
              <a:buSzPts val="2000"/>
              <a:buNone/>
              <a:defRPr sz="20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9"/>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a:solidFill>
                  <a:srgbClr val="3F3F3F"/>
                </a:solidFill>
                <a:latin typeface="Open Sans"/>
                <a:ea typeface="Open Sans"/>
                <a:cs typeface="Open Sans"/>
                <a:sym typeface="Open Sans"/>
              </a:rPr>
              <a:t>The correct answer is</a:t>
            </a:r>
            <a:endParaRPr/>
          </a:p>
        </p:txBody>
      </p:sp>
      <p:cxnSp>
        <p:nvCxnSpPr>
          <p:cNvPr id="142" name="Google Shape;142;p9"/>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143" name="Google Shape;143;p9"/>
          <p:cNvCxnSpPr/>
          <p:nvPr/>
        </p:nvCxnSpPr>
        <p:spPr>
          <a:xfrm>
            <a:off x="396854"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144" name="Google Shape;144;p9"/>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0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45" name="Google Shape;145;p9"/>
          <p:cNvGrpSpPr/>
          <p:nvPr/>
        </p:nvGrpSpPr>
        <p:grpSpPr>
          <a:xfrm>
            <a:off x="-6322" y="-31264"/>
            <a:ext cx="16256000" cy="130964"/>
            <a:chOff x="0" y="474414"/>
            <a:chExt cx="7908925" cy="61412"/>
          </a:xfrm>
        </p:grpSpPr>
        <p:sp>
          <p:nvSpPr>
            <p:cNvPr id="146" name="Google Shape;146;p9"/>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47" name="Google Shape;147;p9"/>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48" name="Google Shape;148;p9"/>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49" name="Google Shape;149;p9"/>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50" name="Google Shape;150;p9"/>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51" name="Google Shape;151;p9"/>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52" name="Google Shape;152;p9"/>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grpSp>
      <p:pic>
        <p:nvPicPr>
          <p:cNvPr id="153" name="Google Shape;153;p9"/>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154" name="Google Shape;154;p9"/>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000"/>
              <a:buNone/>
              <a:defRPr sz="2000">
                <a:solidFill>
                  <a:srgbClr val="3F3F3F"/>
                </a:solidFill>
                <a:latin typeface="Open Sans ExtraBold"/>
                <a:ea typeface="Open Sans ExtraBold"/>
                <a:cs typeface="Open Sans ExtraBold"/>
                <a:sym typeface="Open Sans Extra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5" name="Google Shape;155;p9"/>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156" name="Google Shape;156;p9"/>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57" name="Google Shape;157;p9"/>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58" name="Google Shape;158;p9"/>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59" name="Google Shape;159;p9"/>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60" name="Google Shape;160;p9"/>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9"/>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9"/>
          <p:cNvSpPr txBox="1">
            <a:spLocks noGrp="1"/>
          </p:cNvSpPr>
          <p:nvPr>
            <p:ph type="body" idx="7"/>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9"/>
          <p:cNvSpPr txBox="1">
            <a:spLocks noGrp="1"/>
          </p:cNvSpPr>
          <p:nvPr>
            <p:ph type="body" idx="8"/>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9"/>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1715191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 y="229879"/>
            <a:ext cx="16255999" cy="687244"/>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16" name="Text Placeholder 2"/>
          <p:cNvSpPr>
            <a:spLocks noGrp="1"/>
          </p:cNvSpPr>
          <p:nvPr>
            <p:ph type="body" idx="1" hasCustomPrompt="1"/>
          </p:nvPr>
        </p:nvSpPr>
        <p:spPr>
          <a:xfrm>
            <a:off x="0" y="864001"/>
            <a:ext cx="16256000" cy="454479"/>
          </a:xfrm>
        </p:spPr>
        <p:txBody>
          <a:bodyPr anchor="ctr">
            <a:normAutofit/>
          </a:bodyPr>
          <a:lstStyle>
            <a:lvl1pPr marL="0" indent="0" algn="ctr">
              <a:buNone/>
              <a:defRPr sz="2133" spc="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18" name="Text Placeholder 2"/>
          <p:cNvSpPr>
            <a:spLocks noGrp="1"/>
          </p:cNvSpPr>
          <p:nvPr>
            <p:ph type="body" sz="quarter" idx="12"/>
          </p:nvPr>
        </p:nvSpPr>
        <p:spPr>
          <a:xfrm>
            <a:off x="558307" y="1952600"/>
            <a:ext cx="14478943" cy="1117600"/>
          </a:xfrm>
          <a:prstGeom prst="rect">
            <a:avLst/>
          </a:prstGeom>
        </p:spPr>
        <p:txBody>
          <a:bodyPr>
            <a:normAutofit/>
          </a:bodyPr>
          <a:lstStyle>
            <a:lvl1pPr>
              <a:lnSpc>
                <a:spcPct val="100000"/>
              </a:lnSpc>
              <a:defRPr sz="2133">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5480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ives">
  <p:cSld name="Objectives">
    <p:spTree>
      <p:nvGrpSpPr>
        <p:cNvPr id="1" name="Shape 38"/>
        <p:cNvGrpSpPr/>
        <p:nvPr/>
      </p:nvGrpSpPr>
      <p:grpSpPr>
        <a:xfrm>
          <a:off x="0" y="0"/>
          <a:ext cx="0" cy="0"/>
          <a:chOff x="0" y="0"/>
          <a:chExt cx="0" cy="0"/>
        </a:xfrm>
      </p:grpSpPr>
      <p:pic>
        <p:nvPicPr>
          <p:cNvPr id="39" name="Google Shape;39;p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0" name="Google Shape;40;p3"/>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41" name="Google Shape;41;p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2" name="Google Shape;42;p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43" name="Google Shape;43;p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4" name="Google Shape;44;p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5" name="Google Shape;45;p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6" name="Google Shape;46;p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7" name="Google Shape;47;p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8" name="Google Shape;48;p3"/>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9" name="Google Shape;49;p3"/>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3"/>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2" name="Google Shape;52;p3"/>
          <p:cNvPicPr preferRelativeResize="0"/>
          <p:nvPr/>
        </p:nvPicPr>
        <p:blipFill rotWithShape="1">
          <a:blip r:embed="rId3">
            <a:alphaModFix/>
          </a:blip>
          <a:srcRect/>
          <a:stretch/>
        </p:blipFill>
        <p:spPr>
          <a:xfrm>
            <a:off x="534011" y="3689716"/>
            <a:ext cx="2358074" cy="2358074"/>
          </a:xfrm>
          <a:prstGeom prst="rect">
            <a:avLst/>
          </a:prstGeom>
          <a:noFill/>
          <a:ln>
            <a:noFill/>
          </a:ln>
        </p:spPr>
      </p:pic>
      <p:pic>
        <p:nvPicPr>
          <p:cNvPr id="53" name="Google Shape;53;p3"/>
          <p:cNvPicPr preferRelativeResize="0"/>
          <p:nvPr/>
        </p:nvPicPr>
        <p:blipFill rotWithShape="1">
          <a:blip r:embed="rId4">
            <a:alphaModFix/>
          </a:blip>
          <a:srcRect/>
          <a:stretch/>
        </p:blipFill>
        <p:spPr>
          <a:xfrm>
            <a:off x="5975350" y="885621"/>
            <a:ext cx="4305300" cy="253920"/>
          </a:xfrm>
          <a:prstGeom prst="rect">
            <a:avLst/>
          </a:prstGeom>
          <a:noFill/>
          <a:ln>
            <a:noFill/>
          </a:ln>
        </p:spPr>
      </p:pic>
      <p:sp>
        <p:nvSpPr>
          <p:cNvPr id="54" name="Google Shape;54;p3"/>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Learning Objectives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ives" preserve="1">
  <p:cSld name="1_Objectives">
    <p:spTree>
      <p:nvGrpSpPr>
        <p:cNvPr id="1" name="Shape 38"/>
        <p:cNvGrpSpPr/>
        <p:nvPr/>
      </p:nvGrpSpPr>
      <p:grpSpPr>
        <a:xfrm>
          <a:off x="0" y="0"/>
          <a:ext cx="0" cy="0"/>
          <a:chOff x="0" y="0"/>
          <a:chExt cx="0" cy="0"/>
        </a:xfrm>
      </p:grpSpPr>
      <p:pic>
        <p:nvPicPr>
          <p:cNvPr id="39" name="Google Shape;39;p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0" name="Google Shape;40;p3"/>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41" name="Google Shape;41;p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2" name="Google Shape;42;p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43" name="Google Shape;43;p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4" name="Google Shape;44;p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5" name="Google Shape;45;p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6" name="Google Shape;46;p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7" name="Google Shape;47;p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8" name="Google Shape;48;p3"/>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9" name="Google Shape;49;p3"/>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3"/>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3" name="Google Shape;53;p3"/>
          <p:cNvPicPr preferRelativeResize="0"/>
          <p:nvPr/>
        </p:nvPicPr>
        <p:blipFill rotWithShape="1">
          <a:blip r:embed="rId3">
            <a:alphaModFix/>
          </a:blip>
          <a:srcRect/>
          <a:stretch/>
        </p:blipFill>
        <p:spPr>
          <a:xfrm>
            <a:off x="5975350" y="885621"/>
            <a:ext cx="4305300" cy="253920"/>
          </a:xfrm>
          <a:prstGeom prst="rect">
            <a:avLst/>
          </a:prstGeom>
          <a:noFill/>
          <a:ln>
            <a:noFill/>
          </a:ln>
        </p:spPr>
      </p:pic>
      <p:sp>
        <p:nvSpPr>
          <p:cNvPr id="54" name="Google Shape;54;p3"/>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rgbClr val="3F3F3F"/>
                </a:solidFill>
                <a:latin typeface="Open Sans ExtraBold"/>
                <a:ea typeface="Open Sans ExtraBold"/>
                <a:cs typeface="Open Sans ExtraBold"/>
                <a:sym typeface="Open Sans ExtraBold"/>
              </a:rPr>
              <a:t>Concepts Covered</a:t>
            </a:r>
            <a:endParaRPr dirty="0"/>
          </a:p>
        </p:txBody>
      </p:sp>
      <p:pic>
        <p:nvPicPr>
          <p:cNvPr id="20" name="Graphic 19">
            <a:extLst>
              <a:ext uri="{FF2B5EF4-FFF2-40B4-BE49-F238E27FC236}">
                <a16:creationId xmlns:a16="http://schemas.microsoft.com/office/drawing/2014/main" id="{BBE20BD6-40D0-43FC-8C5B-653CB55A862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51760" y="3594929"/>
            <a:ext cx="2502570" cy="2502570"/>
          </a:xfrm>
          <a:prstGeom prst="rect">
            <a:avLst/>
          </a:prstGeom>
        </p:spPr>
      </p:pic>
    </p:spTree>
    <p:extLst>
      <p:ext uri="{BB962C8B-B14F-4D97-AF65-F5344CB8AC3E}">
        <p14:creationId xmlns:p14="http://schemas.microsoft.com/office/powerpoint/2010/main" val="695662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lte">
  <p:cSld name="Tilte">
    <p:spTree>
      <p:nvGrpSpPr>
        <p:cNvPr id="1" name="Shape 55"/>
        <p:cNvGrpSpPr/>
        <p:nvPr/>
      </p:nvGrpSpPr>
      <p:grpSpPr>
        <a:xfrm>
          <a:off x="0" y="0"/>
          <a:ext cx="0" cy="0"/>
          <a:chOff x="0" y="0"/>
          <a:chExt cx="0" cy="0"/>
        </a:xfrm>
      </p:grpSpPr>
      <p:grpSp>
        <p:nvGrpSpPr>
          <p:cNvPr id="56" name="Google Shape;56;p4"/>
          <p:cNvGrpSpPr/>
          <p:nvPr/>
        </p:nvGrpSpPr>
        <p:grpSpPr>
          <a:xfrm>
            <a:off x="4" y="1425868"/>
            <a:ext cx="16230596" cy="7659509"/>
            <a:chOff x="4" y="1425868"/>
            <a:chExt cx="16230596" cy="7659509"/>
          </a:xfrm>
        </p:grpSpPr>
        <p:grpSp>
          <p:nvGrpSpPr>
            <p:cNvPr id="57" name="Google Shape;57;p4"/>
            <p:cNvGrpSpPr/>
            <p:nvPr/>
          </p:nvGrpSpPr>
          <p:grpSpPr>
            <a:xfrm>
              <a:off x="4" y="1425868"/>
              <a:ext cx="16230596" cy="4611509"/>
              <a:chOff x="0" y="4531017"/>
              <a:chExt cx="16230596" cy="4611509"/>
            </a:xfrm>
          </p:grpSpPr>
          <p:pic>
            <p:nvPicPr>
              <p:cNvPr id="58" name="Google Shape;58;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59" name="Google Shape;59;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0" name="Google Shape;60;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nvGrpSpPr>
            <p:cNvPr id="61" name="Google Shape;61;p4"/>
            <p:cNvGrpSpPr/>
            <p:nvPr/>
          </p:nvGrpSpPr>
          <p:grpSpPr>
            <a:xfrm>
              <a:off x="4" y="4473868"/>
              <a:ext cx="16230596" cy="4611509"/>
              <a:chOff x="0" y="4531017"/>
              <a:chExt cx="16230596" cy="4611509"/>
            </a:xfrm>
          </p:grpSpPr>
          <p:pic>
            <p:nvPicPr>
              <p:cNvPr id="62" name="Google Shape;62;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63" name="Google Shape;63;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4" name="Google Shape;64;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sp>
        <p:nvSpPr>
          <p:cNvPr id="65" name="Google Shape;65;p4"/>
          <p:cNvSpPr/>
          <p:nvPr/>
        </p:nvSpPr>
        <p:spPr>
          <a:xfrm>
            <a:off x="1" y="-1219199"/>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43">
              <a:solidFill>
                <a:srgbClr val="FFFFFF"/>
              </a:solidFill>
              <a:latin typeface="Calibri"/>
              <a:ea typeface="Calibri"/>
              <a:cs typeface="Calibri"/>
              <a:sym typeface="Calibri"/>
            </a:endParaRPr>
          </a:p>
        </p:txBody>
      </p:sp>
      <p:pic>
        <p:nvPicPr>
          <p:cNvPr id="66" name="Google Shape;66;p4"/>
          <p:cNvPicPr preferRelativeResize="0"/>
          <p:nvPr/>
        </p:nvPicPr>
        <p:blipFill rotWithShape="1">
          <a:blip r:embed="rId3">
            <a:alphaModFix/>
          </a:blip>
          <a:srcRect/>
          <a:stretch/>
        </p:blipFill>
        <p:spPr>
          <a:xfrm>
            <a:off x="0" y="-1246720"/>
            <a:ext cx="16255999" cy="4504271"/>
          </a:xfrm>
          <a:prstGeom prst="rect">
            <a:avLst/>
          </a:prstGeom>
          <a:noFill/>
          <a:ln>
            <a:noFill/>
          </a:ln>
        </p:spPr>
      </p:pic>
      <p:grpSp>
        <p:nvGrpSpPr>
          <p:cNvPr id="67" name="Google Shape;67;p4"/>
          <p:cNvGrpSpPr/>
          <p:nvPr/>
        </p:nvGrpSpPr>
        <p:grpSpPr>
          <a:xfrm>
            <a:off x="0" y="3238671"/>
            <a:ext cx="16256000" cy="130964"/>
            <a:chOff x="0" y="474414"/>
            <a:chExt cx="7908925" cy="61412"/>
          </a:xfrm>
        </p:grpSpPr>
        <p:sp>
          <p:nvSpPr>
            <p:cNvPr id="68" name="Google Shape;68;p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69" name="Google Shape;69;p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0" name="Google Shape;70;p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1" name="Google Shape;71;p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2" name="Google Shape;72;p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3" name="Google Shape;73;p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4" name="Google Shape;74;p4"/>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grpSp>
      <p:sp>
        <p:nvSpPr>
          <p:cNvPr id="75" name="Google Shape;75;p4"/>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284"/>
              </a:spcBef>
              <a:spcAft>
                <a:spcPts val="0"/>
              </a:spcAft>
              <a:buClr>
                <a:schemeClr val="lt1"/>
              </a:buClr>
              <a:buSzPts val="3200"/>
              <a:buFont typeface="Arial"/>
              <a:buNone/>
              <a:defRPr sz="3200" b="0">
                <a:solidFill>
                  <a:schemeClr val="lt1"/>
                </a:solidFill>
                <a:latin typeface="Open Sans ExtraBold"/>
                <a:ea typeface="Open Sans ExtraBold"/>
                <a:cs typeface="Open Sans ExtraBold"/>
                <a:sym typeface="Open Sans Extra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284"/>
              </a:spcBef>
              <a:spcAft>
                <a:spcPts val="0"/>
              </a:spcAft>
              <a:buClr>
                <a:srgbClr val="0F547B"/>
              </a:buClr>
              <a:buSzPts val="2800"/>
              <a:buFont typeface="Arial"/>
              <a:buNone/>
              <a:defRPr sz="2800" b="0">
                <a:solidFill>
                  <a:srgbClr val="0F547B"/>
                </a:solidFill>
                <a:latin typeface="Open Sans SemiBold"/>
                <a:ea typeface="Open Sans SemiBold"/>
                <a:cs typeface="Open Sans SemiBold"/>
                <a:sym typeface="Open Sans Semi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7" name="Google Shape;77;p4"/>
          <p:cNvPicPr preferRelativeResize="0"/>
          <p:nvPr/>
        </p:nvPicPr>
        <p:blipFill rotWithShape="1">
          <a:blip r:embed="rId4">
            <a:alphaModFix/>
          </a:blip>
          <a:srcRect/>
          <a:stretch/>
        </p:blipFill>
        <p:spPr>
          <a:xfrm>
            <a:off x="0" y="0"/>
            <a:ext cx="16256000" cy="9144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userDrawn="1">
  <p:cSld name="Content">
    <p:spTree>
      <p:nvGrpSpPr>
        <p:cNvPr id="1" name="Shape 78"/>
        <p:cNvGrpSpPr/>
        <p:nvPr/>
      </p:nvGrpSpPr>
      <p:grpSpPr>
        <a:xfrm>
          <a:off x="0" y="0"/>
          <a:ext cx="0" cy="0"/>
          <a:chOff x="0" y="0"/>
          <a:chExt cx="0" cy="0"/>
        </a:xfrm>
      </p:grpSpPr>
      <p:pic>
        <p:nvPicPr>
          <p:cNvPr id="79" name="Google Shape;79;p5"/>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0" name="Google Shape;80;p5"/>
          <p:cNvSpPr txBox="1">
            <a:spLocks noGrp="1"/>
          </p:cNvSpPr>
          <p:nvPr>
            <p:ph type="title"/>
          </p:nvPr>
        </p:nvSpPr>
        <p:spPr>
          <a:xfrm>
            <a:off x="3078" y="319675"/>
            <a:ext cx="16258032" cy="665045"/>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81"/>
        <p:cNvGrpSpPr/>
        <p:nvPr/>
      </p:nvGrpSpPr>
      <p:grpSpPr>
        <a:xfrm>
          <a:off x="0" y="0"/>
          <a:ext cx="0" cy="0"/>
          <a:chOff x="0" y="0"/>
          <a:chExt cx="0" cy="0"/>
        </a:xfrm>
      </p:grpSpPr>
      <p:pic>
        <p:nvPicPr>
          <p:cNvPr id="82" name="Google Shape;82;p6"/>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3" name="Google Shape;83;p6"/>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84" name="Google Shape;84;p6"/>
          <p:cNvGrpSpPr/>
          <p:nvPr/>
        </p:nvGrpSpPr>
        <p:grpSpPr>
          <a:xfrm>
            <a:off x="0" y="-4724"/>
            <a:ext cx="16256000" cy="195000"/>
            <a:chOff x="0" y="-4724"/>
            <a:chExt cx="16256000" cy="195000"/>
          </a:xfrm>
        </p:grpSpPr>
        <p:sp>
          <p:nvSpPr>
            <p:cNvPr id="85" name="Google Shape;85;p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6" name="Google Shape;86;p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87" name="Google Shape;87;p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8" name="Google Shape;88;p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9" name="Google Shape;89;p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0" name="Google Shape;90;p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1" name="Google Shape;91;p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pic>
        <p:nvPicPr>
          <p:cNvPr id="92" name="Google Shape;92;p6"/>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93" name="Google Shape;93;p6"/>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6"/>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6"/>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6"/>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7" name="Google Shape;97;p6"/>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98" name="Google Shape;98;p6"/>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C">
  <p:cSld name="KC">
    <p:spTree>
      <p:nvGrpSpPr>
        <p:cNvPr id="1" name="Shape 99"/>
        <p:cNvGrpSpPr/>
        <p:nvPr/>
      </p:nvGrpSpPr>
      <p:grpSpPr>
        <a:xfrm>
          <a:off x="0" y="0"/>
          <a:ext cx="0" cy="0"/>
          <a:chOff x="0" y="0"/>
          <a:chExt cx="0" cy="0"/>
        </a:xfrm>
      </p:grpSpPr>
      <p:pic>
        <p:nvPicPr>
          <p:cNvPr id="100" name="Google Shape;100;p7"/>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101" name="Google Shape;101;p7"/>
          <p:cNvSpPr txBox="1"/>
          <p:nvPr/>
        </p:nvSpPr>
        <p:spPr>
          <a:xfrm>
            <a:off x="4516612" y="3520992"/>
            <a:ext cx="5453321"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a:solidFill>
                  <a:schemeClr val="lt1"/>
                </a:solidFill>
                <a:latin typeface="Open Sans ExtraBold"/>
                <a:ea typeface="Open Sans ExtraBold"/>
                <a:cs typeface="Open Sans ExtraBold"/>
                <a:sym typeface="Open Sans ExtraBold"/>
              </a:rPr>
              <a:t>Knowledge Check</a:t>
            </a:r>
            <a:endParaRPr/>
          </a:p>
        </p:txBody>
      </p:sp>
      <p:grpSp>
        <p:nvGrpSpPr>
          <p:cNvPr id="102" name="Google Shape;102;p7"/>
          <p:cNvGrpSpPr/>
          <p:nvPr/>
        </p:nvGrpSpPr>
        <p:grpSpPr>
          <a:xfrm>
            <a:off x="0" y="-7450"/>
            <a:ext cx="16256000" cy="130964"/>
            <a:chOff x="0" y="474414"/>
            <a:chExt cx="7908925" cy="61412"/>
          </a:xfrm>
        </p:grpSpPr>
        <p:sp>
          <p:nvSpPr>
            <p:cNvPr id="103" name="Google Shape;103;p7"/>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4" name="Google Shape;104;p7"/>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5" name="Google Shape;105;p7"/>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6" name="Google Shape;106;p7"/>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7" name="Google Shape;107;p7"/>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8" name="Google Shape;108;p7"/>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9" name="Google Shape;109;p7"/>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C1">
  <p:cSld name="KC1">
    <p:spTree>
      <p:nvGrpSpPr>
        <p:cNvPr id="1" name="Shape 110"/>
        <p:cNvGrpSpPr/>
        <p:nvPr/>
      </p:nvGrpSpPr>
      <p:grpSpPr>
        <a:xfrm>
          <a:off x="0" y="0"/>
          <a:ext cx="0" cy="0"/>
          <a:chOff x="0" y="0"/>
          <a:chExt cx="0" cy="0"/>
        </a:xfrm>
      </p:grpSpPr>
      <p:sp>
        <p:nvSpPr>
          <p:cNvPr id="111" name="Google Shape;111;p8"/>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12" name="Google Shape;112;p8"/>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Calibri"/>
              <a:ea typeface="Calibri"/>
              <a:cs typeface="Calibri"/>
              <a:sym typeface="Calibri"/>
            </a:endParaRPr>
          </a:p>
        </p:txBody>
      </p:sp>
      <p:sp>
        <p:nvSpPr>
          <p:cNvPr id="113" name="Google Shape;113;p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4" name="Google Shape;114;p8"/>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pic>
        <p:nvPicPr>
          <p:cNvPr id="115" name="Google Shape;115;p8"/>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116" name="Google Shape;116;p8"/>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a:solidFill>
                  <a:srgbClr val="3F3F3F"/>
                </a:solidFill>
                <a:latin typeface="Open Sans ExtraBold"/>
                <a:ea typeface="Open Sans ExtraBold"/>
                <a:cs typeface="Open Sans ExtraBold"/>
                <a:sym typeface="Open Sans ExtraBold"/>
              </a:rPr>
              <a:t>Knowledge Check</a:t>
            </a:r>
            <a:endParaRPr/>
          </a:p>
        </p:txBody>
      </p:sp>
      <p:sp>
        <p:nvSpPr>
          <p:cNvPr id="117" name="Google Shape;117;p8"/>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18" name="Google Shape;118;p8"/>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19" name="Google Shape;119;p8"/>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20" name="Google Shape;120;p8"/>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21" name="Google Shape;121;p8"/>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8"/>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8"/>
          <p:cNvSpPr txBox="1">
            <a:spLocks noGrp="1"/>
          </p:cNvSpPr>
          <p:nvPr>
            <p:ph type="body" idx="4"/>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8"/>
          <p:cNvSpPr txBox="1">
            <a:spLocks noGrp="1"/>
          </p:cNvSpPr>
          <p:nvPr>
            <p:ph type="body" idx="5"/>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25" name="Google Shape;125;p8"/>
          <p:cNvGrpSpPr/>
          <p:nvPr/>
        </p:nvGrpSpPr>
        <p:grpSpPr>
          <a:xfrm>
            <a:off x="-6322" y="-31264"/>
            <a:ext cx="16256000" cy="130964"/>
            <a:chOff x="0" y="474414"/>
            <a:chExt cx="7908925" cy="61412"/>
          </a:xfrm>
        </p:grpSpPr>
        <p:sp>
          <p:nvSpPr>
            <p:cNvPr id="126" name="Google Shape;126;p8"/>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27" name="Google Shape;127;p8"/>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28" name="Google Shape;128;p8"/>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29" name="Google Shape;129;p8"/>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30" name="Google Shape;130;p8"/>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31" name="Google Shape;131;p8"/>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32" name="Google Shape;132;p8"/>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grpSp>
      <p:sp>
        <p:nvSpPr>
          <p:cNvPr id="133" name="Google Shape;133;p8"/>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000"/>
              <a:buNone/>
              <a:defRPr sz="2000">
                <a:solidFill>
                  <a:srgbClr val="3F3F3F"/>
                </a:solidFill>
                <a:latin typeface="Open Sans ExtraBold"/>
                <a:ea typeface="Open Sans ExtraBold"/>
                <a:cs typeface="Open Sans ExtraBold"/>
                <a:sym typeface="Open Sans Extra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205"/>
        <p:cNvGrpSpPr/>
        <p:nvPr/>
      </p:nvGrpSpPr>
      <p:grpSpPr>
        <a:xfrm>
          <a:off x="0" y="0"/>
          <a:ext cx="0" cy="0"/>
          <a:chOff x="0" y="0"/>
          <a:chExt cx="0" cy="0"/>
        </a:xfrm>
      </p:grpSpPr>
      <p:pic>
        <p:nvPicPr>
          <p:cNvPr id="206" name="Google Shape;206;p12"/>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207" name="Google Shape;207;p12"/>
          <p:cNvSpPr txBox="1"/>
          <p:nvPr/>
        </p:nvSpPr>
        <p:spPr>
          <a:xfrm>
            <a:off x="4298939" y="3577955"/>
            <a:ext cx="1954381" cy="12309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399" b="1">
                <a:solidFill>
                  <a:schemeClr val="lt1"/>
                </a:solidFill>
                <a:latin typeface="Calibri"/>
                <a:ea typeface="Calibri"/>
                <a:cs typeface="Calibri"/>
                <a:sym typeface="Calibri"/>
              </a:rPr>
              <a:t>Quiz</a:t>
            </a:r>
            <a:endParaRPr/>
          </a:p>
        </p:txBody>
      </p:sp>
      <p:pic>
        <p:nvPicPr>
          <p:cNvPr id="208" name="Google Shape;208;p12"/>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209" name="Google Shape;209;p12"/>
          <p:cNvGrpSpPr/>
          <p:nvPr/>
        </p:nvGrpSpPr>
        <p:grpSpPr>
          <a:xfrm>
            <a:off x="0" y="-4724"/>
            <a:ext cx="16256000" cy="195000"/>
            <a:chOff x="0" y="-4724"/>
            <a:chExt cx="16256000" cy="195000"/>
          </a:xfrm>
        </p:grpSpPr>
        <p:sp>
          <p:nvSpPr>
            <p:cNvPr id="210" name="Google Shape;210;p12"/>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1" name="Google Shape;211;p12"/>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12" name="Google Shape;212;p12"/>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3" name="Google Shape;213;p12"/>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4" name="Google Shape;214;p12"/>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5" name="Google Shape;215;p12"/>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6" name="Google Shape;216;p12"/>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IN" dirty="0"/>
              <a:t>Test</a:t>
            </a:r>
            <a:endParaRPr dirty="0"/>
          </a:p>
        </p:txBody>
      </p:sp>
      <p:sp>
        <p:nvSpPr>
          <p:cNvPr id="12" name="Google Shape;12;p1"/>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0" r:id="rId3"/>
    <p:sldLayoutId id="2147483650" r:id="rId4"/>
    <p:sldLayoutId id="2147483651" r:id="rId5"/>
    <p:sldLayoutId id="2147483652" r:id="rId6"/>
    <p:sldLayoutId id="2147483653" r:id="rId7"/>
    <p:sldLayoutId id="2147483654"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7.png"/><Relationship Id="rId5" Type="http://schemas.microsoft.com/office/2007/relationships/hdphoto" Target="../media/hdphoto1.wdp"/><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0.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5.xml"/><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 Id="rId9" Type="http://schemas.openxmlformats.org/officeDocument/2006/relationships/image" Target="../media/image20.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microsoft.com/office/2007/relationships/hdphoto" Target="../media/hdphoto2.wdp"/><Relationship Id="rId4" Type="http://schemas.openxmlformats.org/officeDocument/2006/relationships/image" Target="../media/image53.png"/></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microsoft.com/office/2007/relationships/hdphoto" Target="../media/hdphoto3.wdp"/><Relationship Id="rId5" Type="http://schemas.openxmlformats.org/officeDocument/2006/relationships/image" Target="../media/image55.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0"/>
          <p:cNvSpPr txBox="1">
            <a:spLocks noGrp="1"/>
          </p:cNvSpPr>
          <p:nvPr>
            <p:ph type="body" idx="1"/>
          </p:nvPr>
        </p:nvSpPr>
        <p:spPr>
          <a:xfrm>
            <a:off x="3687281" y="3289822"/>
            <a:ext cx="9486278" cy="387798"/>
          </a:xfrm>
          <a:prstGeom prst="rect">
            <a:avLst/>
          </a:prstGeom>
          <a:noFill/>
          <a:ln>
            <a:noFill/>
          </a:ln>
        </p:spPr>
        <p:txBody>
          <a:bodyPr spcFirstLastPara="1" wrap="square" lIns="0" tIns="0" rIns="0" bIns="0" anchor="ctr" anchorCtr="0">
            <a:noAutofit/>
          </a:bodyPr>
          <a:lstStyle/>
          <a:p>
            <a:pPr marL="0" lvl="0" indent="0" rtl="0">
              <a:lnSpc>
                <a:spcPct val="90000"/>
              </a:lnSpc>
              <a:spcBef>
                <a:spcPts val="0"/>
              </a:spcBef>
              <a:spcAft>
                <a:spcPts val="0"/>
              </a:spcAft>
              <a:buClr>
                <a:srgbClr val="262626"/>
              </a:buClr>
              <a:buSzPts val="2800"/>
              <a:buNone/>
            </a:pPr>
            <a:r>
              <a:rPr lang="en-US" dirty="0"/>
              <a:t>Lesson 8: Ensemble Learning</a:t>
            </a:r>
          </a:p>
        </p:txBody>
      </p:sp>
      <p:sp>
        <p:nvSpPr>
          <p:cNvPr id="407" name="Google Shape;407;p20"/>
          <p:cNvSpPr txBox="1">
            <a:spLocks noGrp="1"/>
          </p:cNvSpPr>
          <p:nvPr>
            <p:ph type="body" idx="2"/>
          </p:nvPr>
        </p:nvSpPr>
        <p:spPr>
          <a:xfrm>
            <a:off x="3687281" y="2625331"/>
            <a:ext cx="9486278" cy="443198"/>
          </a:xfrm>
          <a:prstGeom prst="rect">
            <a:avLst/>
          </a:prstGeom>
          <a:noFill/>
          <a:ln>
            <a:noFill/>
          </a:ln>
        </p:spPr>
        <p:txBody>
          <a:bodyPr spcFirstLastPara="1" wrap="square" lIns="0" tIns="0" rIns="0" bIns="0" anchor="ctr" anchorCtr="0">
            <a:noAutofit/>
          </a:bodyPr>
          <a:lstStyle/>
          <a:p>
            <a:pPr marL="0" lvl="0" indent="0" rtl="0">
              <a:lnSpc>
                <a:spcPct val="90000"/>
              </a:lnSpc>
              <a:spcBef>
                <a:spcPts val="0"/>
              </a:spcBef>
              <a:spcAft>
                <a:spcPts val="0"/>
              </a:spcAft>
              <a:buClr>
                <a:srgbClr val="262626"/>
              </a:buClr>
              <a:buSzPts val="3200"/>
              <a:buNone/>
            </a:pPr>
            <a:r>
              <a:rPr lang="en-US" dirty="0"/>
              <a:t>Machine Learning</a:t>
            </a:r>
            <a:endParaRPr dirty="0"/>
          </a:p>
        </p:txBody>
      </p:sp>
    </p:spTree>
    <p:extLst>
      <p:ext uri="{BB962C8B-B14F-4D97-AF65-F5344CB8AC3E}">
        <p14:creationId xmlns:p14="http://schemas.microsoft.com/office/powerpoint/2010/main" val="195887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Averaging</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60908" y="885621"/>
            <a:ext cx="2385613" cy="253920"/>
          </a:xfrm>
          <a:prstGeom prst="rect">
            <a:avLst/>
          </a:prstGeom>
        </p:spPr>
      </p:pic>
      <p:grpSp>
        <p:nvGrpSpPr>
          <p:cNvPr id="46" name="Group 45">
            <a:extLst>
              <a:ext uri="{FF2B5EF4-FFF2-40B4-BE49-F238E27FC236}">
                <a16:creationId xmlns:a16="http://schemas.microsoft.com/office/drawing/2014/main" id="{F6F43BEF-F576-4306-BD59-138A7A7B6C41}"/>
              </a:ext>
            </a:extLst>
          </p:cNvPr>
          <p:cNvGrpSpPr/>
          <p:nvPr/>
        </p:nvGrpSpPr>
        <p:grpSpPr>
          <a:xfrm>
            <a:off x="2979336" y="5724065"/>
            <a:ext cx="10573045" cy="1034518"/>
            <a:chOff x="3127056" y="5853491"/>
            <a:chExt cx="10573045" cy="1034518"/>
          </a:xfrm>
        </p:grpSpPr>
        <p:sp>
          <p:nvSpPr>
            <p:cNvPr id="38" name="Rectangle: Rounded Corners 37">
              <a:extLst>
                <a:ext uri="{FF2B5EF4-FFF2-40B4-BE49-F238E27FC236}">
                  <a16:creationId xmlns:a16="http://schemas.microsoft.com/office/drawing/2014/main" id="{388288F7-25D0-4504-899E-65ECC1CD0722}"/>
                </a:ext>
              </a:extLst>
            </p:cNvPr>
            <p:cNvSpPr/>
            <p:nvPr/>
          </p:nvSpPr>
          <p:spPr>
            <a:xfrm>
              <a:off x="3127056" y="5853491"/>
              <a:ext cx="183275" cy="1034518"/>
            </a:xfrm>
            <a:prstGeom prst="roundRect">
              <a:avLst>
                <a:gd name="adj" fmla="val 50000"/>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39" name="Rectangle: Rounded Corners 38">
              <a:extLst>
                <a:ext uri="{FF2B5EF4-FFF2-40B4-BE49-F238E27FC236}">
                  <a16:creationId xmlns:a16="http://schemas.microsoft.com/office/drawing/2014/main" id="{68764D39-812A-4C65-A6B0-A5C67B04FDCB}"/>
                </a:ext>
              </a:extLst>
            </p:cNvPr>
            <p:cNvSpPr/>
            <p:nvPr/>
          </p:nvSpPr>
          <p:spPr>
            <a:xfrm>
              <a:off x="8654141" y="5853491"/>
              <a:ext cx="183275" cy="1034518"/>
            </a:xfrm>
            <a:prstGeom prst="roundRect">
              <a:avLst>
                <a:gd name="adj" fmla="val 50000"/>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40" name="Rectangle: Rounded Corners 39">
              <a:extLst>
                <a:ext uri="{FF2B5EF4-FFF2-40B4-BE49-F238E27FC236}">
                  <a16:creationId xmlns:a16="http://schemas.microsoft.com/office/drawing/2014/main" id="{78D36142-0638-4477-ADC1-99459B2B2AEB}"/>
                </a:ext>
              </a:extLst>
            </p:cNvPr>
            <p:cNvSpPr/>
            <p:nvPr/>
          </p:nvSpPr>
          <p:spPr>
            <a:xfrm>
              <a:off x="13516826" y="5853491"/>
              <a:ext cx="183275" cy="1034518"/>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52" name="Straight Arrow Connector 51">
            <a:extLst>
              <a:ext uri="{FF2B5EF4-FFF2-40B4-BE49-F238E27FC236}">
                <a16:creationId xmlns:a16="http://schemas.microsoft.com/office/drawing/2014/main" id="{FF04CE57-F0CB-4C28-BFEB-836DBFBB0DFB}"/>
              </a:ext>
            </a:extLst>
          </p:cNvPr>
          <p:cNvCxnSpPr/>
          <p:nvPr/>
        </p:nvCxnSpPr>
        <p:spPr>
          <a:xfrm>
            <a:off x="3925177" y="6132522"/>
            <a:ext cx="349524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A22B94F-DB6A-49E8-A6B1-EB861AB580A0}"/>
              </a:ext>
            </a:extLst>
          </p:cNvPr>
          <p:cNvCxnSpPr/>
          <p:nvPr/>
        </p:nvCxnSpPr>
        <p:spPr>
          <a:xfrm>
            <a:off x="9294884" y="6108052"/>
            <a:ext cx="349524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EC6F86A5-826F-42A0-91FF-4E6D8D7E94CE}"/>
              </a:ext>
            </a:extLst>
          </p:cNvPr>
          <p:cNvGrpSpPr/>
          <p:nvPr/>
        </p:nvGrpSpPr>
        <p:grpSpPr>
          <a:xfrm>
            <a:off x="313417" y="1448807"/>
            <a:ext cx="15680594" cy="3401913"/>
            <a:chOff x="330200" y="5359400"/>
            <a:chExt cx="15680594" cy="3401913"/>
          </a:xfrm>
        </p:grpSpPr>
        <p:grpSp>
          <p:nvGrpSpPr>
            <p:cNvPr id="61" name="Group 60">
              <a:extLst>
                <a:ext uri="{FF2B5EF4-FFF2-40B4-BE49-F238E27FC236}">
                  <a16:creationId xmlns:a16="http://schemas.microsoft.com/office/drawing/2014/main" id="{CC4AD7AC-B336-4B67-8FDC-32A143AB0D85}"/>
                </a:ext>
              </a:extLst>
            </p:cNvPr>
            <p:cNvGrpSpPr/>
            <p:nvPr/>
          </p:nvGrpSpPr>
          <p:grpSpPr>
            <a:xfrm>
              <a:off x="330200" y="5359400"/>
              <a:ext cx="15680594" cy="2893488"/>
              <a:chOff x="330200" y="5359400"/>
              <a:chExt cx="15680594" cy="2893488"/>
            </a:xfrm>
          </p:grpSpPr>
          <p:grpSp>
            <p:nvGrpSpPr>
              <p:cNvPr id="71" name="Group 70">
                <a:extLst>
                  <a:ext uri="{FF2B5EF4-FFF2-40B4-BE49-F238E27FC236}">
                    <a16:creationId xmlns:a16="http://schemas.microsoft.com/office/drawing/2014/main" id="{C54A4D6E-5D08-40A8-B15C-EDF808575069}"/>
                  </a:ext>
                </a:extLst>
              </p:cNvPr>
              <p:cNvGrpSpPr/>
              <p:nvPr/>
            </p:nvGrpSpPr>
            <p:grpSpPr>
              <a:xfrm>
                <a:off x="330200" y="5359400"/>
                <a:ext cx="4838193" cy="2893488"/>
                <a:chOff x="330200" y="5359400"/>
                <a:chExt cx="4838193" cy="2893488"/>
              </a:xfrm>
            </p:grpSpPr>
            <p:grpSp>
              <p:nvGrpSpPr>
                <p:cNvPr id="80" name="Group 79">
                  <a:extLst>
                    <a:ext uri="{FF2B5EF4-FFF2-40B4-BE49-F238E27FC236}">
                      <a16:creationId xmlns:a16="http://schemas.microsoft.com/office/drawing/2014/main" id="{FA29DC10-2F7A-4636-9C92-B90D6322D1DF}"/>
                    </a:ext>
                  </a:extLst>
                </p:cNvPr>
                <p:cNvGrpSpPr/>
                <p:nvPr/>
              </p:nvGrpSpPr>
              <p:grpSpPr>
                <a:xfrm>
                  <a:off x="617949" y="5483511"/>
                  <a:ext cx="4273845" cy="2588924"/>
                  <a:chOff x="788986" y="5449733"/>
                  <a:chExt cx="4701229" cy="2847816"/>
                </a:xfrm>
              </p:grpSpPr>
              <p:grpSp>
                <p:nvGrpSpPr>
                  <p:cNvPr id="82" name="Group 81">
                    <a:extLst>
                      <a:ext uri="{FF2B5EF4-FFF2-40B4-BE49-F238E27FC236}">
                        <a16:creationId xmlns:a16="http://schemas.microsoft.com/office/drawing/2014/main" id="{0726D422-868A-46A5-8D4F-5E192B5D30DB}"/>
                      </a:ext>
                    </a:extLst>
                  </p:cNvPr>
                  <p:cNvGrpSpPr/>
                  <p:nvPr/>
                </p:nvGrpSpPr>
                <p:grpSpPr>
                  <a:xfrm>
                    <a:off x="788986" y="6191833"/>
                    <a:ext cx="1372492" cy="780491"/>
                    <a:chOff x="994399" y="5344108"/>
                    <a:chExt cx="1372492" cy="780491"/>
                  </a:xfrm>
                </p:grpSpPr>
                <p:sp>
                  <p:nvSpPr>
                    <p:cNvPr id="101" name="Rectangle: Rounded Corners 100">
                      <a:extLst>
                        <a:ext uri="{FF2B5EF4-FFF2-40B4-BE49-F238E27FC236}">
                          <a16:creationId xmlns:a16="http://schemas.microsoft.com/office/drawing/2014/main" id="{6CB0C876-2562-4E91-940C-86463484F35B}"/>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6CBB1F38-7A18-4025-A552-81760BB11AAE}"/>
                        </a:ext>
                      </a:extLst>
                    </p:cNvPr>
                    <p:cNvSpPr txBox="1"/>
                    <p:nvPr/>
                  </p:nvSpPr>
                  <p:spPr>
                    <a:xfrm>
                      <a:off x="1060451" y="5345925"/>
                      <a:ext cx="1289328" cy="778674"/>
                    </a:xfrm>
                    <a:prstGeom prst="rect">
                      <a:avLst/>
                    </a:prstGeom>
                    <a:noFill/>
                  </p:spPr>
                  <p:txBody>
                    <a:bodyPr wrap="none" rtlCol="0">
                      <a:spAutoFit/>
                    </a:bodyPr>
                    <a:lstStyle/>
                    <a:p>
                      <a:pPr algn="ctr"/>
                      <a:r>
                        <a:rPr lang="en-US" sz="1000" dirty="0">
                          <a:solidFill>
                            <a:schemeClr val="tx1">
                              <a:lumMod val="75000"/>
                              <a:lumOff val="25000"/>
                            </a:schemeClr>
                          </a:solidFill>
                          <a:latin typeface="+mn-lt"/>
                        </a:rPr>
                        <a:t>petal width ≤ 0.8</a:t>
                      </a:r>
                    </a:p>
                    <a:p>
                      <a:pPr algn="ctr"/>
                      <a:r>
                        <a:rPr lang="en-US" sz="1000" dirty="0">
                          <a:solidFill>
                            <a:schemeClr val="tx1">
                              <a:lumMod val="75000"/>
                              <a:lumOff val="25000"/>
                            </a:schemeClr>
                          </a:solidFill>
                          <a:latin typeface="+mn-lt"/>
                        </a:rPr>
                        <a:t>150</a:t>
                      </a:r>
                    </a:p>
                    <a:p>
                      <a:pPr algn="ctr"/>
                      <a:r>
                        <a:rPr lang="en-US" sz="1000" dirty="0">
                          <a:solidFill>
                            <a:schemeClr val="tx1">
                              <a:lumMod val="75000"/>
                              <a:lumOff val="25000"/>
                            </a:schemeClr>
                          </a:solidFill>
                          <a:latin typeface="+mn-lt"/>
                        </a:rPr>
                        <a:t>[50, 50, 50]</a:t>
                      </a:r>
                    </a:p>
                    <a:p>
                      <a:pPr algn="ctr"/>
                      <a:r>
                        <a:rPr lang="en-US" sz="1000" dirty="0" err="1">
                          <a:solidFill>
                            <a:schemeClr val="tx1">
                              <a:lumMod val="75000"/>
                              <a:lumOff val="25000"/>
                            </a:schemeClr>
                          </a:solidFill>
                          <a:latin typeface="+mn-lt"/>
                        </a:rPr>
                        <a:t>setosa</a:t>
                      </a:r>
                      <a:endParaRPr lang="en-US" sz="1000" dirty="0">
                        <a:solidFill>
                          <a:schemeClr val="tx1">
                            <a:lumMod val="75000"/>
                            <a:lumOff val="25000"/>
                          </a:schemeClr>
                        </a:solidFill>
                        <a:latin typeface="+mn-lt"/>
                      </a:endParaRPr>
                    </a:p>
                  </p:txBody>
                </p:sp>
              </p:grpSp>
              <p:grpSp>
                <p:nvGrpSpPr>
                  <p:cNvPr id="83" name="Group 82">
                    <a:extLst>
                      <a:ext uri="{FF2B5EF4-FFF2-40B4-BE49-F238E27FC236}">
                        <a16:creationId xmlns:a16="http://schemas.microsoft.com/office/drawing/2014/main" id="{EF82B4E4-CBAD-4AB9-B881-02A50B91787D}"/>
                      </a:ext>
                    </a:extLst>
                  </p:cNvPr>
                  <p:cNvGrpSpPr/>
                  <p:nvPr/>
                </p:nvGrpSpPr>
                <p:grpSpPr>
                  <a:xfrm>
                    <a:off x="2512902" y="5449733"/>
                    <a:ext cx="1372492" cy="748160"/>
                    <a:chOff x="994399" y="5344108"/>
                    <a:chExt cx="1372492" cy="748160"/>
                  </a:xfrm>
                </p:grpSpPr>
                <p:sp>
                  <p:nvSpPr>
                    <p:cNvPr id="99" name="Rectangle: Rounded Corners 98">
                      <a:extLst>
                        <a:ext uri="{FF2B5EF4-FFF2-40B4-BE49-F238E27FC236}">
                          <a16:creationId xmlns:a16="http://schemas.microsoft.com/office/drawing/2014/main" id="{A8895C26-3719-41E9-A544-E7723F84640A}"/>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a:extLst>
                        <a:ext uri="{FF2B5EF4-FFF2-40B4-BE49-F238E27FC236}">
                          <a16:creationId xmlns:a16="http://schemas.microsoft.com/office/drawing/2014/main" id="{3A239F6D-5057-4D9E-B291-023FC50A33EC}"/>
                        </a:ext>
                      </a:extLst>
                    </p:cNvPr>
                    <p:cNvSpPr txBox="1"/>
                    <p:nvPr/>
                  </p:nvSpPr>
                  <p:spPr>
                    <a:xfrm>
                      <a:off x="1298714" y="5418106"/>
                      <a:ext cx="763863" cy="609398"/>
                    </a:xfrm>
                    <a:prstGeom prst="rect">
                      <a:avLst/>
                    </a:prstGeom>
                    <a:noFill/>
                  </p:spPr>
                  <p:txBody>
                    <a:bodyPr wrap="none" rtlCol="0">
                      <a:spAutoFit/>
                    </a:bodyPr>
                    <a:lstStyle/>
                    <a:p>
                      <a:pPr algn="ctr"/>
                      <a:r>
                        <a:rPr lang="en-US" sz="1000" dirty="0">
                          <a:solidFill>
                            <a:schemeClr val="tx1">
                              <a:lumMod val="75000"/>
                              <a:lumOff val="25000"/>
                            </a:schemeClr>
                          </a:solidFill>
                          <a:latin typeface="+mn-lt"/>
                        </a:rPr>
                        <a:t>50</a:t>
                      </a:r>
                    </a:p>
                    <a:p>
                      <a:pPr algn="ctr"/>
                      <a:r>
                        <a:rPr lang="en-US" sz="1000" dirty="0">
                          <a:solidFill>
                            <a:schemeClr val="tx1">
                              <a:lumMod val="75000"/>
                              <a:lumOff val="25000"/>
                            </a:schemeClr>
                          </a:solidFill>
                          <a:latin typeface="+mn-lt"/>
                        </a:rPr>
                        <a:t>[50, 0, 0]</a:t>
                      </a:r>
                    </a:p>
                    <a:p>
                      <a:pPr algn="ctr"/>
                      <a:r>
                        <a:rPr lang="en-US" sz="1000" dirty="0" err="1">
                          <a:solidFill>
                            <a:schemeClr val="tx1">
                              <a:lumMod val="75000"/>
                              <a:lumOff val="25000"/>
                            </a:schemeClr>
                          </a:solidFill>
                          <a:latin typeface="+mn-lt"/>
                        </a:rPr>
                        <a:t>setosa</a:t>
                      </a:r>
                      <a:endParaRPr lang="en-US" sz="1000" dirty="0">
                        <a:solidFill>
                          <a:schemeClr val="tx1">
                            <a:lumMod val="75000"/>
                            <a:lumOff val="25000"/>
                          </a:schemeClr>
                        </a:solidFill>
                        <a:latin typeface="+mn-lt"/>
                      </a:endParaRPr>
                    </a:p>
                  </p:txBody>
                </p:sp>
              </p:grpSp>
              <p:grpSp>
                <p:nvGrpSpPr>
                  <p:cNvPr id="84" name="Group 83">
                    <a:extLst>
                      <a:ext uri="{FF2B5EF4-FFF2-40B4-BE49-F238E27FC236}">
                        <a16:creationId xmlns:a16="http://schemas.microsoft.com/office/drawing/2014/main" id="{3179A120-889C-4547-8CED-991CDF7FFE87}"/>
                      </a:ext>
                    </a:extLst>
                  </p:cNvPr>
                  <p:cNvGrpSpPr/>
                  <p:nvPr/>
                </p:nvGrpSpPr>
                <p:grpSpPr>
                  <a:xfrm>
                    <a:off x="2512903" y="6939993"/>
                    <a:ext cx="1372492" cy="785998"/>
                    <a:chOff x="994399" y="5344108"/>
                    <a:chExt cx="1372492" cy="785998"/>
                  </a:xfrm>
                </p:grpSpPr>
                <p:sp>
                  <p:nvSpPr>
                    <p:cNvPr id="97" name="Rectangle: Rounded Corners 96">
                      <a:extLst>
                        <a:ext uri="{FF2B5EF4-FFF2-40B4-BE49-F238E27FC236}">
                          <a16:creationId xmlns:a16="http://schemas.microsoft.com/office/drawing/2014/main" id="{2AD1B1AF-1E86-423E-84DB-0FA3529CB9E5}"/>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0E50788-09F2-4B6F-9755-7BB56D111AA0}"/>
                        </a:ext>
                      </a:extLst>
                    </p:cNvPr>
                    <p:cNvSpPr txBox="1"/>
                    <p:nvPr/>
                  </p:nvSpPr>
                  <p:spPr>
                    <a:xfrm>
                      <a:off x="1001600" y="5351431"/>
                      <a:ext cx="1358096" cy="778675"/>
                    </a:xfrm>
                    <a:prstGeom prst="rect">
                      <a:avLst/>
                    </a:prstGeom>
                    <a:noFill/>
                  </p:spPr>
                  <p:txBody>
                    <a:bodyPr wrap="none" rtlCol="0">
                      <a:spAutoFit/>
                    </a:bodyPr>
                    <a:lstStyle/>
                    <a:p>
                      <a:pPr algn="ctr"/>
                      <a:r>
                        <a:rPr lang="en-US" sz="1000" dirty="0">
                          <a:solidFill>
                            <a:schemeClr val="tx1">
                              <a:lumMod val="75000"/>
                              <a:lumOff val="25000"/>
                            </a:schemeClr>
                          </a:solidFill>
                          <a:latin typeface="+mn-lt"/>
                        </a:rPr>
                        <a:t>Petal width </a:t>
                      </a:r>
                      <a:r>
                        <a:rPr lang="en-US" sz="1000" dirty="0">
                          <a:solidFill>
                            <a:schemeClr val="tx1">
                              <a:lumMod val="75000"/>
                              <a:lumOff val="25000"/>
                            </a:schemeClr>
                          </a:solidFill>
                        </a:rPr>
                        <a:t>≤ 1.75</a:t>
                      </a:r>
                    </a:p>
                    <a:p>
                      <a:pPr algn="ctr"/>
                      <a:r>
                        <a:rPr lang="en-US" sz="1000" dirty="0">
                          <a:solidFill>
                            <a:schemeClr val="tx1">
                              <a:lumMod val="75000"/>
                              <a:lumOff val="25000"/>
                            </a:schemeClr>
                          </a:solidFill>
                          <a:latin typeface="+mn-lt"/>
                        </a:rPr>
                        <a:t>100</a:t>
                      </a:r>
                    </a:p>
                    <a:p>
                      <a:pPr algn="ctr"/>
                      <a:r>
                        <a:rPr lang="en-US" sz="1000" dirty="0">
                          <a:solidFill>
                            <a:schemeClr val="tx1">
                              <a:lumMod val="75000"/>
                              <a:lumOff val="25000"/>
                            </a:schemeClr>
                          </a:solidFill>
                          <a:latin typeface="+mn-lt"/>
                        </a:rPr>
                        <a:t>[0, 50, 50] </a:t>
                      </a:r>
                    </a:p>
                    <a:p>
                      <a:pPr algn="ctr"/>
                      <a:r>
                        <a:rPr lang="en-US" sz="1000" dirty="0">
                          <a:solidFill>
                            <a:schemeClr val="tx1">
                              <a:lumMod val="75000"/>
                              <a:lumOff val="25000"/>
                            </a:schemeClr>
                          </a:solidFill>
                          <a:latin typeface="+mn-lt"/>
                        </a:rPr>
                        <a:t>versicolor</a:t>
                      </a:r>
                    </a:p>
                  </p:txBody>
                </p:sp>
              </p:grpSp>
              <p:grpSp>
                <p:nvGrpSpPr>
                  <p:cNvPr id="85" name="Group 84">
                    <a:extLst>
                      <a:ext uri="{FF2B5EF4-FFF2-40B4-BE49-F238E27FC236}">
                        <a16:creationId xmlns:a16="http://schemas.microsoft.com/office/drawing/2014/main" id="{844908BB-6C20-4D32-9A2A-11F9F3BC6D7D}"/>
                      </a:ext>
                    </a:extLst>
                  </p:cNvPr>
                  <p:cNvGrpSpPr/>
                  <p:nvPr/>
                </p:nvGrpSpPr>
                <p:grpSpPr>
                  <a:xfrm>
                    <a:off x="4389220" y="7688152"/>
                    <a:ext cx="1100995" cy="609397"/>
                    <a:chOff x="994399" y="5344108"/>
                    <a:chExt cx="1372492" cy="759670"/>
                  </a:xfrm>
                </p:grpSpPr>
                <p:sp>
                  <p:nvSpPr>
                    <p:cNvPr id="95" name="Rectangle: Rounded Corners 94">
                      <a:extLst>
                        <a:ext uri="{FF2B5EF4-FFF2-40B4-BE49-F238E27FC236}">
                          <a16:creationId xmlns:a16="http://schemas.microsoft.com/office/drawing/2014/main" id="{85CB5E64-8B33-4B76-B565-CC32034F55BB}"/>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B526DEA5-6BA0-409B-B901-951D123D16E3}"/>
                        </a:ext>
                      </a:extLst>
                    </p:cNvPr>
                    <p:cNvSpPr txBox="1"/>
                    <p:nvPr/>
                  </p:nvSpPr>
                  <p:spPr>
                    <a:xfrm>
                      <a:off x="1204531" y="5344108"/>
                      <a:ext cx="952226" cy="759670"/>
                    </a:xfrm>
                    <a:prstGeom prst="rect">
                      <a:avLst/>
                    </a:prstGeom>
                    <a:noFill/>
                  </p:spPr>
                  <p:txBody>
                    <a:bodyPr wrap="none" rtlCol="0">
                      <a:spAutoFit/>
                    </a:bodyPr>
                    <a:lstStyle/>
                    <a:p>
                      <a:pPr algn="ctr"/>
                      <a:r>
                        <a:rPr lang="en-US" sz="1000" dirty="0">
                          <a:solidFill>
                            <a:schemeClr val="tx1">
                              <a:lumMod val="75000"/>
                              <a:lumOff val="25000"/>
                            </a:schemeClr>
                          </a:solidFill>
                          <a:latin typeface="+mn-lt"/>
                        </a:rPr>
                        <a:t>46</a:t>
                      </a:r>
                    </a:p>
                    <a:p>
                      <a:pPr algn="ctr"/>
                      <a:r>
                        <a:rPr lang="en-US" sz="1000" dirty="0">
                          <a:solidFill>
                            <a:schemeClr val="tx1">
                              <a:lumMod val="75000"/>
                              <a:lumOff val="25000"/>
                            </a:schemeClr>
                          </a:solidFill>
                          <a:latin typeface="+mn-lt"/>
                        </a:rPr>
                        <a:t>[0, 1, 45]</a:t>
                      </a:r>
                    </a:p>
                    <a:p>
                      <a:pPr algn="ctr"/>
                      <a:r>
                        <a:rPr lang="en-US" sz="1000" dirty="0">
                          <a:solidFill>
                            <a:schemeClr val="tx1">
                              <a:lumMod val="75000"/>
                              <a:lumOff val="25000"/>
                            </a:schemeClr>
                          </a:solidFill>
                          <a:latin typeface="+mn-lt"/>
                        </a:rPr>
                        <a:t>virginica</a:t>
                      </a:r>
                    </a:p>
                  </p:txBody>
                </p:sp>
              </p:grpSp>
              <p:grpSp>
                <p:nvGrpSpPr>
                  <p:cNvPr id="86" name="Group 85">
                    <a:extLst>
                      <a:ext uri="{FF2B5EF4-FFF2-40B4-BE49-F238E27FC236}">
                        <a16:creationId xmlns:a16="http://schemas.microsoft.com/office/drawing/2014/main" id="{EB4ABE18-C046-46C4-9E81-F6E6070435B2}"/>
                      </a:ext>
                    </a:extLst>
                  </p:cNvPr>
                  <p:cNvGrpSpPr/>
                  <p:nvPr/>
                </p:nvGrpSpPr>
                <p:grpSpPr>
                  <a:xfrm>
                    <a:off x="4389220" y="6492228"/>
                    <a:ext cx="1100995" cy="609397"/>
                    <a:chOff x="994399" y="5344108"/>
                    <a:chExt cx="1372492" cy="759670"/>
                  </a:xfrm>
                </p:grpSpPr>
                <p:sp>
                  <p:nvSpPr>
                    <p:cNvPr id="93" name="Rectangle: Rounded Corners 92">
                      <a:extLst>
                        <a:ext uri="{FF2B5EF4-FFF2-40B4-BE49-F238E27FC236}">
                          <a16:creationId xmlns:a16="http://schemas.microsoft.com/office/drawing/2014/main" id="{08389246-F8B7-46E1-851F-1266BF21C2D5}"/>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216C2BFF-6A12-4AB4-9D56-5036C5F60F14}"/>
                        </a:ext>
                      </a:extLst>
                    </p:cNvPr>
                    <p:cNvSpPr txBox="1"/>
                    <p:nvPr/>
                  </p:nvSpPr>
                  <p:spPr>
                    <a:xfrm>
                      <a:off x="1155074" y="5344108"/>
                      <a:ext cx="1051142" cy="759670"/>
                    </a:xfrm>
                    <a:prstGeom prst="rect">
                      <a:avLst/>
                    </a:prstGeom>
                    <a:noFill/>
                  </p:spPr>
                  <p:txBody>
                    <a:bodyPr wrap="none" rtlCol="0">
                      <a:spAutoFit/>
                    </a:bodyPr>
                    <a:lstStyle/>
                    <a:p>
                      <a:pPr algn="ctr"/>
                      <a:r>
                        <a:rPr lang="en-US" sz="1000" dirty="0">
                          <a:solidFill>
                            <a:schemeClr val="tx1">
                              <a:lumMod val="75000"/>
                              <a:lumOff val="25000"/>
                            </a:schemeClr>
                          </a:solidFill>
                          <a:latin typeface="+mn-lt"/>
                        </a:rPr>
                        <a:t>54</a:t>
                      </a:r>
                    </a:p>
                    <a:p>
                      <a:pPr algn="ctr"/>
                      <a:r>
                        <a:rPr lang="en-US" sz="1000" dirty="0">
                          <a:solidFill>
                            <a:schemeClr val="tx1">
                              <a:lumMod val="75000"/>
                              <a:lumOff val="25000"/>
                            </a:schemeClr>
                          </a:solidFill>
                          <a:latin typeface="+mn-lt"/>
                        </a:rPr>
                        <a:t>[0, 49, 5]</a:t>
                      </a:r>
                    </a:p>
                    <a:p>
                      <a:pPr algn="ctr"/>
                      <a:r>
                        <a:rPr lang="en-US" sz="1000" dirty="0">
                          <a:solidFill>
                            <a:schemeClr val="tx1">
                              <a:lumMod val="75000"/>
                              <a:lumOff val="25000"/>
                            </a:schemeClr>
                          </a:solidFill>
                          <a:latin typeface="+mn-lt"/>
                        </a:rPr>
                        <a:t>versicolor</a:t>
                      </a:r>
                    </a:p>
                  </p:txBody>
                </p:sp>
              </p:grpSp>
              <p:cxnSp>
                <p:nvCxnSpPr>
                  <p:cNvPr id="87" name="Straight Arrow Connector 86">
                    <a:extLst>
                      <a:ext uri="{FF2B5EF4-FFF2-40B4-BE49-F238E27FC236}">
                        <a16:creationId xmlns:a16="http://schemas.microsoft.com/office/drawing/2014/main" id="{89F45872-E42F-4BF9-9855-CD8D248EE3E6}"/>
                      </a:ext>
                    </a:extLst>
                  </p:cNvPr>
                  <p:cNvCxnSpPr>
                    <a:endCxn id="99" idx="1"/>
                  </p:cNvCxnSpPr>
                  <p:nvPr/>
                </p:nvCxnSpPr>
                <p:spPr>
                  <a:xfrm flipV="1">
                    <a:off x="2161478" y="5823813"/>
                    <a:ext cx="351424" cy="519837"/>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11C77E02-8E9B-4F5D-BE69-36F03C8A5429}"/>
                      </a:ext>
                    </a:extLst>
                  </p:cNvPr>
                  <p:cNvCxnSpPr>
                    <a:endCxn id="98" idx="1"/>
                  </p:cNvCxnSpPr>
                  <p:nvPr/>
                </p:nvCxnSpPr>
                <p:spPr>
                  <a:xfrm>
                    <a:off x="2161478" y="6691624"/>
                    <a:ext cx="358625" cy="64503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8398622-C372-4E61-A575-164C81F3E425}"/>
                      </a:ext>
                    </a:extLst>
                  </p:cNvPr>
                  <p:cNvCxnSpPr>
                    <a:endCxn id="93" idx="1"/>
                  </p:cNvCxnSpPr>
                  <p:nvPr/>
                </p:nvCxnSpPr>
                <p:spPr>
                  <a:xfrm flipV="1">
                    <a:off x="3885394" y="6792311"/>
                    <a:ext cx="503826" cy="30008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A756114-FE76-4497-A791-34E7C4CF4F53}"/>
                      </a:ext>
                    </a:extLst>
                  </p:cNvPr>
                  <p:cNvCxnSpPr>
                    <a:endCxn id="95" idx="1"/>
                  </p:cNvCxnSpPr>
                  <p:nvPr/>
                </p:nvCxnSpPr>
                <p:spPr>
                  <a:xfrm>
                    <a:off x="3900627" y="7552414"/>
                    <a:ext cx="488593" cy="43582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8409C312-1BFA-4DD2-941A-08BD1C86E7B9}"/>
                      </a:ext>
                    </a:extLst>
                  </p:cNvPr>
                  <p:cNvSpPr txBox="1"/>
                  <p:nvPr/>
                </p:nvSpPr>
                <p:spPr>
                  <a:xfrm>
                    <a:off x="1982227" y="5835717"/>
                    <a:ext cx="458780" cy="246221"/>
                  </a:xfrm>
                  <a:prstGeom prst="rect">
                    <a:avLst/>
                  </a:prstGeom>
                  <a:noFill/>
                </p:spPr>
                <p:txBody>
                  <a:bodyPr wrap="none" rtlCol="0">
                    <a:spAutoFit/>
                  </a:bodyPr>
                  <a:lstStyle/>
                  <a:p>
                    <a:r>
                      <a:rPr lang="en-US" sz="1000" dirty="0">
                        <a:solidFill>
                          <a:schemeClr val="tx1">
                            <a:lumMod val="75000"/>
                            <a:lumOff val="25000"/>
                          </a:schemeClr>
                        </a:solidFill>
                        <a:latin typeface="+mn-lt"/>
                      </a:rPr>
                      <a:t>True</a:t>
                    </a:r>
                  </a:p>
                </p:txBody>
              </p:sp>
              <p:sp>
                <p:nvSpPr>
                  <p:cNvPr id="92" name="TextBox 91">
                    <a:extLst>
                      <a:ext uri="{FF2B5EF4-FFF2-40B4-BE49-F238E27FC236}">
                        <a16:creationId xmlns:a16="http://schemas.microsoft.com/office/drawing/2014/main" id="{8A3C2F35-5A2E-446E-974B-1A66A28759A5}"/>
                      </a:ext>
                    </a:extLst>
                  </p:cNvPr>
                  <p:cNvSpPr txBox="1"/>
                  <p:nvPr/>
                </p:nvSpPr>
                <p:spPr>
                  <a:xfrm>
                    <a:off x="1971951" y="7011830"/>
                    <a:ext cx="486030" cy="246221"/>
                  </a:xfrm>
                  <a:prstGeom prst="rect">
                    <a:avLst/>
                  </a:prstGeom>
                  <a:noFill/>
                </p:spPr>
                <p:txBody>
                  <a:bodyPr wrap="none" rtlCol="0">
                    <a:spAutoFit/>
                  </a:bodyPr>
                  <a:lstStyle/>
                  <a:p>
                    <a:r>
                      <a:rPr lang="en-US" sz="1000" dirty="0">
                        <a:solidFill>
                          <a:schemeClr val="tx1">
                            <a:lumMod val="75000"/>
                            <a:lumOff val="25000"/>
                          </a:schemeClr>
                        </a:solidFill>
                        <a:latin typeface="+mn-lt"/>
                      </a:rPr>
                      <a:t>False</a:t>
                    </a:r>
                  </a:p>
                </p:txBody>
              </p:sp>
            </p:grpSp>
            <p:sp>
              <p:nvSpPr>
                <p:cNvPr id="81" name="Rectangle: Rounded Corners 80">
                  <a:extLst>
                    <a:ext uri="{FF2B5EF4-FFF2-40B4-BE49-F238E27FC236}">
                      <a16:creationId xmlns:a16="http://schemas.microsoft.com/office/drawing/2014/main" id="{B195D37F-39A5-4F42-AE4D-54F259FD9178}"/>
                    </a:ext>
                  </a:extLst>
                </p:cNvPr>
                <p:cNvSpPr/>
                <p:nvPr/>
              </p:nvSpPr>
              <p:spPr>
                <a:xfrm>
                  <a:off x="330200" y="5359400"/>
                  <a:ext cx="4838193" cy="2893488"/>
                </a:xfrm>
                <a:prstGeom prst="roundRect">
                  <a:avLst>
                    <a:gd name="adj" fmla="val 339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3CBE36C9-E9C5-40CB-BD46-05B6270F7262}"/>
                  </a:ext>
                </a:extLst>
              </p:cNvPr>
              <p:cNvGrpSpPr/>
              <p:nvPr/>
            </p:nvGrpSpPr>
            <p:grpSpPr>
              <a:xfrm>
                <a:off x="5751400" y="5359400"/>
                <a:ext cx="4838193" cy="2893488"/>
                <a:chOff x="5974966" y="5359400"/>
                <a:chExt cx="4838193" cy="2893488"/>
              </a:xfrm>
            </p:grpSpPr>
            <p:sp>
              <p:nvSpPr>
                <p:cNvPr id="78" name="Rectangle: Rounded Corners 77">
                  <a:extLst>
                    <a:ext uri="{FF2B5EF4-FFF2-40B4-BE49-F238E27FC236}">
                      <a16:creationId xmlns:a16="http://schemas.microsoft.com/office/drawing/2014/main" id="{F4B40830-5C53-4168-A76C-AB3C819743DD}"/>
                    </a:ext>
                  </a:extLst>
                </p:cNvPr>
                <p:cNvSpPr/>
                <p:nvPr/>
              </p:nvSpPr>
              <p:spPr>
                <a:xfrm>
                  <a:off x="5974966" y="5359400"/>
                  <a:ext cx="4838193" cy="2893488"/>
                </a:xfrm>
                <a:prstGeom prst="roundRect">
                  <a:avLst>
                    <a:gd name="adj" fmla="val 3390"/>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descr="A picture containing sky&#10;&#10;Description automatically generated">
                  <a:extLst>
                    <a:ext uri="{FF2B5EF4-FFF2-40B4-BE49-F238E27FC236}">
                      <a16:creationId xmlns:a16="http://schemas.microsoft.com/office/drawing/2014/main" id="{3D2595D5-2D35-40CD-85C0-EE4AD07468B2}"/>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rcRect l="2358" t="4817" r="8054" b="5566"/>
                <a:stretch/>
              </p:blipFill>
              <p:spPr>
                <a:xfrm>
                  <a:off x="7001444" y="5413084"/>
                  <a:ext cx="2785236" cy="2786120"/>
                </a:xfrm>
                <a:prstGeom prst="rect">
                  <a:avLst/>
                </a:prstGeom>
              </p:spPr>
            </p:pic>
          </p:grpSp>
          <p:grpSp>
            <p:nvGrpSpPr>
              <p:cNvPr id="73" name="Group 72">
                <a:extLst>
                  <a:ext uri="{FF2B5EF4-FFF2-40B4-BE49-F238E27FC236}">
                    <a16:creationId xmlns:a16="http://schemas.microsoft.com/office/drawing/2014/main" id="{34FE380B-78DE-47BD-8E56-DF52D44660E8}"/>
                  </a:ext>
                </a:extLst>
              </p:cNvPr>
              <p:cNvGrpSpPr/>
              <p:nvPr/>
            </p:nvGrpSpPr>
            <p:grpSpPr>
              <a:xfrm>
                <a:off x="11172601" y="5359400"/>
                <a:ext cx="4838193" cy="2893488"/>
                <a:chOff x="11172601" y="5359400"/>
                <a:chExt cx="4838193" cy="2893488"/>
              </a:xfrm>
            </p:grpSpPr>
            <p:sp>
              <p:nvSpPr>
                <p:cNvPr id="76" name="Rectangle: Rounded Corners 75">
                  <a:extLst>
                    <a:ext uri="{FF2B5EF4-FFF2-40B4-BE49-F238E27FC236}">
                      <a16:creationId xmlns:a16="http://schemas.microsoft.com/office/drawing/2014/main" id="{AD069117-8E00-4132-82C2-533AEC35BD78}"/>
                    </a:ext>
                  </a:extLst>
                </p:cNvPr>
                <p:cNvSpPr/>
                <p:nvPr/>
              </p:nvSpPr>
              <p:spPr>
                <a:xfrm>
                  <a:off x="11172601" y="5359400"/>
                  <a:ext cx="4838193" cy="2893488"/>
                </a:xfrm>
                <a:prstGeom prst="roundRect">
                  <a:avLst>
                    <a:gd name="adj" fmla="val 339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descr="A close up of text on a white background&#10;&#10;Description automatically generated">
                  <a:extLst>
                    <a:ext uri="{FF2B5EF4-FFF2-40B4-BE49-F238E27FC236}">
                      <a16:creationId xmlns:a16="http://schemas.microsoft.com/office/drawing/2014/main" id="{61ED7EF5-0050-45FB-A518-B28693C1B456}"/>
                    </a:ext>
                  </a:extLst>
                </p:cNvPr>
                <p:cNvPicPr>
                  <a:picLocks noChangeAspect="1"/>
                </p:cNvPicPr>
                <p:nvPr/>
              </p:nvPicPr>
              <p:blipFill>
                <a:blip r:embed="rId6"/>
                <a:stretch>
                  <a:fillRect/>
                </a:stretch>
              </p:blipFill>
              <p:spPr>
                <a:xfrm>
                  <a:off x="11877243" y="5472994"/>
                  <a:ext cx="3468024" cy="2750257"/>
                </a:xfrm>
                <a:prstGeom prst="rect">
                  <a:avLst/>
                </a:prstGeom>
              </p:spPr>
            </p:pic>
          </p:grpSp>
          <p:sp>
            <p:nvSpPr>
              <p:cNvPr id="74" name="Plus Sign 73">
                <a:extLst>
                  <a:ext uri="{FF2B5EF4-FFF2-40B4-BE49-F238E27FC236}">
                    <a16:creationId xmlns:a16="http://schemas.microsoft.com/office/drawing/2014/main" id="{92BB5271-E643-4AE5-ACA4-B62C652E632B}"/>
                  </a:ext>
                </a:extLst>
              </p:cNvPr>
              <p:cNvSpPr/>
              <p:nvPr/>
            </p:nvSpPr>
            <p:spPr>
              <a:xfrm>
                <a:off x="5209381" y="6793035"/>
                <a:ext cx="457200" cy="457200"/>
              </a:xfrm>
              <a:prstGeom prst="mathPlus">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75" name="Plus Sign 74">
                <a:extLst>
                  <a:ext uri="{FF2B5EF4-FFF2-40B4-BE49-F238E27FC236}">
                    <a16:creationId xmlns:a16="http://schemas.microsoft.com/office/drawing/2014/main" id="{A63BADD5-9D7F-4BDB-8389-43ABBCBA226B}"/>
                  </a:ext>
                </a:extLst>
              </p:cNvPr>
              <p:cNvSpPr/>
              <p:nvPr/>
            </p:nvSpPr>
            <p:spPr>
              <a:xfrm>
                <a:off x="10715400" y="6786917"/>
                <a:ext cx="457200" cy="457200"/>
              </a:xfrm>
              <a:prstGeom prst="mathPlus">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grpSp>
          <p:nvGrpSpPr>
            <p:cNvPr id="62" name="Group 61">
              <a:extLst>
                <a:ext uri="{FF2B5EF4-FFF2-40B4-BE49-F238E27FC236}">
                  <a16:creationId xmlns:a16="http://schemas.microsoft.com/office/drawing/2014/main" id="{ABE896E1-966B-4C8A-8850-D4A107444A3E}"/>
                </a:ext>
              </a:extLst>
            </p:cNvPr>
            <p:cNvGrpSpPr/>
            <p:nvPr/>
          </p:nvGrpSpPr>
          <p:grpSpPr>
            <a:xfrm>
              <a:off x="1702714" y="8244534"/>
              <a:ext cx="1993900" cy="494724"/>
              <a:chOff x="1702714" y="8244534"/>
              <a:chExt cx="1993900" cy="494724"/>
            </a:xfrm>
          </p:grpSpPr>
          <p:sp>
            <p:nvSpPr>
              <p:cNvPr id="69" name="Rectangle: Rounded Corners 68">
                <a:extLst>
                  <a:ext uri="{FF2B5EF4-FFF2-40B4-BE49-F238E27FC236}">
                    <a16:creationId xmlns:a16="http://schemas.microsoft.com/office/drawing/2014/main" id="{F361F20F-9D86-4974-977D-1FFD4B780409}"/>
                  </a:ext>
                </a:extLst>
              </p:cNvPr>
              <p:cNvSpPr/>
              <p:nvPr/>
            </p:nvSpPr>
            <p:spPr>
              <a:xfrm>
                <a:off x="1702714" y="8244534"/>
                <a:ext cx="1993900" cy="494724"/>
              </a:xfrm>
              <a:prstGeom prst="roundRect">
                <a:avLst>
                  <a:gd name="adj" fmla="val 896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1B6BD24-58A7-48BB-B9A4-B72292DD4719}"/>
                  </a:ext>
                </a:extLst>
              </p:cNvPr>
              <p:cNvSpPr txBox="1"/>
              <p:nvPr/>
            </p:nvSpPr>
            <p:spPr>
              <a:xfrm>
                <a:off x="2090301" y="8342184"/>
                <a:ext cx="1317990" cy="307777"/>
              </a:xfrm>
              <a:prstGeom prst="rect">
                <a:avLst/>
              </a:prstGeom>
              <a:noFill/>
            </p:spPr>
            <p:txBody>
              <a:bodyPr wrap="none" rtlCol="0">
                <a:spAutoFit/>
              </a:bodyPr>
              <a:lstStyle/>
              <a:p>
                <a:r>
                  <a:rPr lang="en-US" dirty="0">
                    <a:solidFill>
                      <a:schemeClr val="bg1"/>
                    </a:solidFill>
                    <a:latin typeface="+mn-lt"/>
                  </a:rPr>
                  <a:t>Decision Tree</a:t>
                </a:r>
              </a:p>
            </p:txBody>
          </p:sp>
        </p:grpSp>
        <p:grpSp>
          <p:nvGrpSpPr>
            <p:cNvPr id="63" name="Group 62">
              <a:extLst>
                <a:ext uri="{FF2B5EF4-FFF2-40B4-BE49-F238E27FC236}">
                  <a16:creationId xmlns:a16="http://schemas.microsoft.com/office/drawing/2014/main" id="{D90928FA-28D2-4B61-9150-7C265BAC7597}"/>
                </a:ext>
              </a:extLst>
            </p:cNvPr>
            <p:cNvGrpSpPr/>
            <p:nvPr/>
          </p:nvGrpSpPr>
          <p:grpSpPr>
            <a:xfrm>
              <a:off x="7359647" y="8266589"/>
              <a:ext cx="1993900" cy="494724"/>
              <a:chOff x="1702714" y="8244534"/>
              <a:chExt cx="1993900" cy="494724"/>
            </a:xfrm>
            <a:solidFill>
              <a:srgbClr val="4472C4"/>
            </a:solidFill>
          </p:grpSpPr>
          <p:sp>
            <p:nvSpPr>
              <p:cNvPr id="67" name="Rectangle: Rounded Corners 66">
                <a:extLst>
                  <a:ext uri="{FF2B5EF4-FFF2-40B4-BE49-F238E27FC236}">
                    <a16:creationId xmlns:a16="http://schemas.microsoft.com/office/drawing/2014/main" id="{2C68DC9F-16E7-4A38-9535-C380168C1E0F}"/>
                  </a:ext>
                </a:extLst>
              </p:cNvPr>
              <p:cNvSpPr/>
              <p:nvPr/>
            </p:nvSpPr>
            <p:spPr>
              <a:xfrm>
                <a:off x="1702714" y="8244534"/>
                <a:ext cx="1993900" cy="494724"/>
              </a:xfrm>
              <a:prstGeom prst="roundRect">
                <a:avLst>
                  <a:gd name="adj" fmla="val 896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A97FC9D-FBE5-43FA-BC28-15788E4C4360}"/>
                  </a:ext>
                </a:extLst>
              </p:cNvPr>
              <p:cNvSpPr txBox="1"/>
              <p:nvPr/>
            </p:nvSpPr>
            <p:spPr>
              <a:xfrm>
                <a:off x="1813043" y="8338007"/>
                <a:ext cx="1773242" cy="307777"/>
              </a:xfrm>
              <a:prstGeom prst="rect">
                <a:avLst/>
              </a:prstGeom>
              <a:noFill/>
            </p:spPr>
            <p:txBody>
              <a:bodyPr wrap="none" rtlCol="0">
                <a:spAutoFit/>
              </a:bodyPr>
              <a:lstStyle/>
              <a:p>
                <a:r>
                  <a:rPr lang="en-US" dirty="0">
                    <a:solidFill>
                      <a:schemeClr val="bg1"/>
                    </a:solidFill>
                    <a:latin typeface="+mn-lt"/>
                  </a:rPr>
                  <a:t>Logistic Regression</a:t>
                </a:r>
              </a:p>
            </p:txBody>
          </p:sp>
        </p:grpSp>
        <p:grpSp>
          <p:nvGrpSpPr>
            <p:cNvPr id="64" name="Group 63">
              <a:extLst>
                <a:ext uri="{FF2B5EF4-FFF2-40B4-BE49-F238E27FC236}">
                  <a16:creationId xmlns:a16="http://schemas.microsoft.com/office/drawing/2014/main" id="{F29E9FD8-EA0E-44C7-A30E-E7C7D0527C61}"/>
                </a:ext>
              </a:extLst>
            </p:cNvPr>
            <p:cNvGrpSpPr/>
            <p:nvPr/>
          </p:nvGrpSpPr>
          <p:grpSpPr>
            <a:xfrm>
              <a:off x="12790397" y="8266588"/>
              <a:ext cx="1993900" cy="494724"/>
              <a:chOff x="1702714" y="8244534"/>
              <a:chExt cx="1993900" cy="494724"/>
            </a:xfrm>
            <a:solidFill>
              <a:srgbClr val="4472C4"/>
            </a:solidFill>
          </p:grpSpPr>
          <p:sp>
            <p:nvSpPr>
              <p:cNvPr id="65" name="Rectangle: Rounded Corners 64">
                <a:extLst>
                  <a:ext uri="{FF2B5EF4-FFF2-40B4-BE49-F238E27FC236}">
                    <a16:creationId xmlns:a16="http://schemas.microsoft.com/office/drawing/2014/main" id="{107BD559-CA75-47B1-9432-4CE05F3D6F29}"/>
                  </a:ext>
                </a:extLst>
              </p:cNvPr>
              <p:cNvSpPr/>
              <p:nvPr/>
            </p:nvSpPr>
            <p:spPr>
              <a:xfrm>
                <a:off x="1702714" y="8244534"/>
                <a:ext cx="1993900" cy="494724"/>
              </a:xfrm>
              <a:prstGeom prst="roundRect">
                <a:avLst>
                  <a:gd name="adj" fmla="val 896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TextBox 65">
                <a:extLst>
                  <a:ext uri="{FF2B5EF4-FFF2-40B4-BE49-F238E27FC236}">
                    <a16:creationId xmlns:a16="http://schemas.microsoft.com/office/drawing/2014/main" id="{3E459095-8BDD-4D08-945B-3A56E371A6B9}"/>
                  </a:ext>
                </a:extLst>
              </p:cNvPr>
              <p:cNvSpPr txBox="1"/>
              <p:nvPr/>
            </p:nvSpPr>
            <p:spPr>
              <a:xfrm>
                <a:off x="2453663" y="8320130"/>
                <a:ext cx="551754" cy="307777"/>
              </a:xfrm>
              <a:prstGeom prst="rect">
                <a:avLst/>
              </a:prstGeom>
              <a:noFill/>
            </p:spPr>
            <p:txBody>
              <a:bodyPr wrap="none" rtlCol="0">
                <a:spAutoFit/>
              </a:bodyPr>
              <a:lstStyle/>
              <a:p>
                <a:r>
                  <a:rPr lang="en-US" dirty="0">
                    <a:solidFill>
                      <a:schemeClr val="bg1"/>
                    </a:solidFill>
                    <a:latin typeface="+mn-lt"/>
                  </a:rPr>
                  <a:t>SVM</a:t>
                </a:r>
              </a:p>
            </p:txBody>
          </p:sp>
        </p:grpSp>
      </p:grpSp>
      <p:grpSp>
        <p:nvGrpSpPr>
          <p:cNvPr id="2" name="Group 1">
            <a:extLst>
              <a:ext uri="{FF2B5EF4-FFF2-40B4-BE49-F238E27FC236}">
                <a16:creationId xmlns:a16="http://schemas.microsoft.com/office/drawing/2014/main" id="{A3CA1760-5D22-4DB1-8E1C-0953D5DAAE4B}"/>
              </a:ext>
            </a:extLst>
          </p:cNvPr>
          <p:cNvGrpSpPr/>
          <p:nvPr/>
        </p:nvGrpSpPr>
        <p:grpSpPr>
          <a:xfrm>
            <a:off x="10834182" y="7583299"/>
            <a:ext cx="2762461" cy="1015663"/>
            <a:chOff x="6152939" y="7698224"/>
            <a:chExt cx="2762461" cy="1015663"/>
          </a:xfrm>
        </p:grpSpPr>
        <p:sp>
          <p:nvSpPr>
            <p:cNvPr id="104" name="Rectangle 103">
              <a:extLst>
                <a:ext uri="{FF2B5EF4-FFF2-40B4-BE49-F238E27FC236}">
                  <a16:creationId xmlns:a16="http://schemas.microsoft.com/office/drawing/2014/main" id="{9810BBD4-7A10-46B3-A50F-353D5AF0DF76}"/>
                </a:ext>
              </a:extLst>
            </p:cNvPr>
            <p:cNvSpPr/>
            <p:nvPr/>
          </p:nvSpPr>
          <p:spPr>
            <a:xfrm>
              <a:off x="6152939" y="7698224"/>
              <a:ext cx="2762461" cy="1015663"/>
            </a:xfrm>
            <a:prstGeom prst="rect">
              <a:avLst/>
            </a:prstGeom>
            <a:ln>
              <a:solidFill>
                <a:schemeClr val="tx1"/>
              </a:solidFill>
              <a:prstDash val="sysDash"/>
            </a:ln>
          </p:spPr>
          <p:txBody>
            <a:bodyPr wrap="square">
              <a:spAutoFit/>
            </a:bodyPr>
            <a:lstStyle/>
            <a:p>
              <a:r>
                <a:rPr lang="en-US" sz="2000" dirty="0">
                  <a:latin typeface="+mj-lt"/>
                </a:rPr>
                <a:t>         p1 +  p2 + p3</a:t>
              </a:r>
            </a:p>
            <a:p>
              <a:r>
                <a:rPr lang="en-IN" sz="2000" dirty="0">
                  <a:latin typeface="+mj-lt"/>
                </a:rPr>
                <a:t>P =</a:t>
              </a:r>
            </a:p>
            <a:p>
              <a:r>
                <a:rPr lang="en-IN" sz="2000" dirty="0">
                  <a:latin typeface="+mj-lt"/>
                </a:rPr>
                <a:t>                   3</a:t>
              </a:r>
              <a:endParaRPr lang="en-US" sz="2000" dirty="0">
                <a:latin typeface="+mj-lt"/>
              </a:endParaRPr>
            </a:p>
          </p:txBody>
        </p:sp>
        <p:cxnSp>
          <p:nvCxnSpPr>
            <p:cNvPr id="3" name="Straight Connector 2">
              <a:extLst>
                <a:ext uri="{FF2B5EF4-FFF2-40B4-BE49-F238E27FC236}">
                  <a16:creationId xmlns:a16="http://schemas.microsoft.com/office/drawing/2014/main" id="{7F2ECFDE-6230-4D82-8FFA-BE33008EE3AF}"/>
                </a:ext>
              </a:extLst>
            </p:cNvPr>
            <p:cNvCxnSpPr>
              <a:cxnSpLocks/>
            </p:cNvCxnSpPr>
            <p:nvPr/>
          </p:nvCxnSpPr>
          <p:spPr>
            <a:xfrm>
              <a:off x="6761095" y="8185274"/>
              <a:ext cx="1745325" cy="0"/>
            </a:xfrm>
            <a:prstGeom prst="line">
              <a:avLst/>
            </a:prstGeom>
          </p:spPr>
          <p:style>
            <a:lnRef idx="1">
              <a:schemeClr val="dk1"/>
            </a:lnRef>
            <a:fillRef idx="0">
              <a:schemeClr val="dk1"/>
            </a:fillRef>
            <a:effectRef idx="0">
              <a:schemeClr val="dk1"/>
            </a:effectRef>
            <a:fontRef idx="minor">
              <a:schemeClr val="tx1"/>
            </a:fontRef>
          </p:style>
        </p:cxnSp>
      </p:grpSp>
      <p:sp>
        <p:nvSpPr>
          <p:cNvPr id="58" name="Rectangle: Rounded Corners 57">
            <a:extLst>
              <a:ext uri="{FF2B5EF4-FFF2-40B4-BE49-F238E27FC236}">
                <a16:creationId xmlns:a16="http://schemas.microsoft.com/office/drawing/2014/main" id="{C3A01608-0194-4566-82B1-56CEC3DACF10}"/>
              </a:ext>
            </a:extLst>
          </p:cNvPr>
          <p:cNvSpPr/>
          <p:nvPr/>
        </p:nvSpPr>
        <p:spPr>
          <a:xfrm>
            <a:off x="3735682" y="7774539"/>
            <a:ext cx="6450452"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Equal weights are assigned to different models</a:t>
            </a:r>
          </a:p>
        </p:txBody>
      </p:sp>
    </p:spTree>
    <p:extLst>
      <p:ext uri="{BB962C8B-B14F-4D97-AF65-F5344CB8AC3E}">
        <p14:creationId xmlns:p14="http://schemas.microsoft.com/office/powerpoint/2010/main" val="361794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Weighted Averaging</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96828" y="885621"/>
            <a:ext cx="5113772" cy="253920"/>
          </a:xfrm>
          <a:prstGeom prst="rect">
            <a:avLst/>
          </a:prstGeom>
        </p:spPr>
      </p:pic>
      <p:sp>
        <p:nvSpPr>
          <p:cNvPr id="11" name="Rectangle 10">
            <a:extLst>
              <a:ext uri="{FF2B5EF4-FFF2-40B4-BE49-F238E27FC236}">
                <a16:creationId xmlns:a16="http://schemas.microsoft.com/office/drawing/2014/main" id="{C7AC129E-3945-46FF-8671-18FC618A3F0B}"/>
              </a:ext>
            </a:extLst>
          </p:cNvPr>
          <p:cNvSpPr/>
          <p:nvPr/>
        </p:nvSpPr>
        <p:spPr>
          <a:xfrm>
            <a:off x="1341986" y="8156511"/>
            <a:ext cx="2206053" cy="400110"/>
          </a:xfrm>
          <a:prstGeom prst="rect">
            <a:avLst/>
          </a:prstGeom>
          <a:ln>
            <a:solidFill>
              <a:schemeClr val="tx1"/>
            </a:solidFill>
            <a:prstDash val="sysDash"/>
          </a:ln>
        </p:spPr>
        <p:txBody>
          <a:bodyPr wrap="none">
            <a:spAutoFit/>
          </a:bodyPr>
          <a:lstStyle/>
          <a:p>
            <a:r>
              <a:rPr lang="en-US" sz="2000" dirty="0">
                <a:latin typeface="+mj-lt"/>
              </a:rPr>
              <a:t>w1 + w2 + w3 = 1</a:t>
            </a:r>
          </a:p>
        </p:txBody>
      </p:sp>
      <p:sp>
        <p:nvSpPr>
          <p:cNvPr id="12" name="Rectangle 11">
            <a:extLst>
              <a:ext uri="{FF2B5EF4-FFF2-40B4-BE49-F238E27FC236}">
                <a16:creationId xmlns:a16="http://schemas.microsoft.com/office/drawing/2014/main" id="{E5F552D0-BBE1-49E5-A3FD-265FA763ED29}"/>
              </a:ext>
            </a:extLst>
          </p:cNvPr>
          <p:cNvSpPr/>
          <p:nvPr/>
        </p:nvSpPr>
        <p:spPr>
          <a:xfrm>
            <a:off x="11705634" y="8156511"/>
            <a:ext cx="3950120" cy="400110"/>
          </a:xfrm>
          <a:prstGeom prst="rect">
            <a:avLst/>
          </a:prstGeom>
          <a:ln>
            <a:solidFill>
              <a:schemeClr val="tx1"/>
            </a:solidFill>
            <a:prstDash val="sysDash"/>
          </a:ln>
        </p:spPr>
        <p:txBody>
          <a:bodyPr wrap="none">
            <a:spAutoFit/>
          </a:bodyPr>
          <a:lstStyle/>
          <a:p>
            <a:r>
              <a:rPr lang="en-US" sz="2000" dirty="0">
                <a:latin typeface="+mj-lt"/>
              </a:rPr>
              <a:t>P = w1 * p1 + w2 * p2 + w3 * p3</a:t>
            </a:r>
          </a:p>
        </p:txBody>
      </p:sp>
      <p:grpSp>
        <p:nvGrpSpPr>
          <p:cNvPr id="3" name="Group 2">
            <a:extLst>
              <a:ext uri="{FF2B5EF4-FFF2-40B4-BE49-F238E27FC236}">
                <a16:creationId xmlns:a16="http://schemas.microsoft.com/office/drawing/2014/main" id="{336C24D5-F01C-44C2-9857-D974D4ADA6FC}"/>
              </a:ext>
            </a:extLst>
          </p:cNvPr>
          <p:cNvGrpSpPr/>
          <p:nvPr/>
        </p:nvGrpSpPr>
        <p:grpSpPr>
          <a:xfrm>
            <a:off x="313417" y="1448807"/>
            <a:ext cx="15680594" cy="6090124"/>
            <a:chOff x="313417" y="1448807"/>
            <a:chExt cx="15680594" cy="6090124"/>
          </a:xfrm>
        </p:grpSpPr>
        <p:grpSp>
          <p:nvGrpSpPr>
            <p:cNvPr id="37" name="Group 36">
              <a:extLst>
                <a:ext uri="{FF2B5EF4-FFF2-40B4-BE49-F238E27FC236}">
                  <a16:creationId xmlns:a16="http://schemas.microsoft.com/office/drawing/2014/main" id="{6F2CB6B0-A3D6-45EB-A9A6-0667E7E53670}"/>
                </a:ext>
              </a:extLst>
            </p:cNvPr>
            <p:cNvGrpSpPr/>
            <p:nvPr/>
          </p:nvGrpSpPr>
          <p:grpSpPr>
            <a:xfrm>
              <a:off x="313417" y="1448807"/>
              <a:ext cx="15680594" cy="3401913"/>
              <a:chOff x="330200" y="5359400"/>
              <a:chExt cx="15680594" cy="3401913"/>
            </a:xfrm>
          </p:grpSpPr>
          <p:grpSp>
            <p:nvGrpSpPr>
              <p:cNvPr id="38" name="Group 37">
                <a:extLst>
                  <a:ext uri="{FF2B5EF4-FFF2-40B4-BE49-F238E27FC236}">
                    <a16:creationId xmlns:a16="http://schemas.microsoft.com/office/drawing/2014/main" id="{FBC5D0FD-3F37-4B7B-8F4A-5DA9808F8210}"/>
                  </a:ext>
                </a:extLst>
              </p:cNvPr>
              <p:cNvGrpSpPr/>
              <p:nvPr/>
            </p:nvGrpSpPr>
            <p:grpSpPr>
              <a:xfrm>
                <a:off x="330200" y="5359400"/>
                <a:ext cx="15680594" cy="2893488"/>
                <a:chOff x="330200" y="5359400"/>
                <a:chExt cx="15680594" cy="2893488"/>
              </a:xfrm>
            </p:grpSpPr>
            <p:grpSp>
              <p:nvGrpSpPr>
                <p:cNvPr id="51" name="Group 50">
                  <a:extLst>
                    <a:ext uri="{FF2B5EF4-FFF2-40B4-BE49-F238E27FC236}">
                      <a16:creationId xmlns:a16="http://schemas.microsoft.com/office/drawing/2014/main" id="{D4729B7C-52C4-43AF-96DC-D644233E79D6}"/>
                    </a:ext>
                  </a:extLst>
                </p:cNvPr>
                <p:cNvGrpSpPr/>
                <p:nvPr/>
              </p:nvGrpSpPr>
              <p:grpSpPr>
                <a:xfrm>
                  <a:off x="330200" y="5359400"/>
                  <a:ext cx="4838193" cy="2893488"/>
                  <a:chOff x="330200" y="5359400"/>
                  <a:chExt cx="4838193" cy="2893488"/>
                </a:xfrm>
              </p:grpSpPr>
              <p:grpSp>
                <p:nvGrpSpPr>
                  <p:cNvPr id="60" name="Group 59">
                    <a:extLst>
                      <a:ext uri="{FF2B5EF4-FFF2-40B4-BE49-F238E27FC236}">
                        <a16:creationId xmlns:a16="http://schemas.microsoft.com/office/drawing/2014/main" id="{25F837B0-179B-458F-9D25-475FCB16594C}"/>
                      </a:ext>
                    </a:extLst>
                  </p:cNvPr>
                  <p:cNvGrpSpPr/>
                  <p:nvPr/>
                </p:nvGrpSpPr>
                <p:grpSpPr>
                  <a:xfrm>
                    <a:off x="617949" y="5483511"/>
                    <a:ext cx="4273845" cy="2588924"/>
                    <a:chOff x="788986" y="5449733"/>
                    <a:chExt cx="4701229" cy="2847816"/>
                  </a:xfrm>
                </p:grpSpPr>
                <p:grpSp>
                  <p:nvGrpSpPr>
                    <p:cNvPr id="70" name="Group 69">
                      <a:extLst>
                        <a:ext uri="{FF2B5EF4-FFF2-40B4-BE49-F238E27FC236}">
                          <a16:creationId xmlns:a16="http://schemas.microsoft.com/office/drawing/2014/main" id="{E6C0E45F-9843-40CA-8A0B-2C5BD77E68E0}"/>
                        </a:ext>
                      </a:extLst>
                    </p:cNvPr>
                    <p:cNvGrpSpPr/>
                    <p:nvPr/>
                  </p:nvGrpSpPr>
                  <p:grpSpPr>
                    <a:xfrm>
                      <a:off x="788986" y="6191833"/>
                      <a:ext cx="1372492" cy="780491"/>
                      <a:chOff x="994399" y="5344108"/>
                      <a:chExt cx="1372492" cy="780491"/>
                    </a:xfrm>
                  </p:grpSpPr>
                  <p:sp>
                    <p:nvSpPr>
                      <p:cNvPr id="95" name="Rectangle: Rounded Corners 94">
                        <a:extLst>
                          <a:ext uri="{FF2B5EF4-FFF2-40B4-BE49-F238E27FC236}">
                            <a16:creationId xmlns:a16="http://schemas.microsoft.com/office/drawing/2014/main" id="{5ED8945E-89B2-42EC-BAA9-93BC7FB1702F}"/>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41798D89-4DE0-433F-9857-02DA374C8611}"/>
                          </a:ext>
                        </a:extLst>
                      </p:cNvPr>
                      <p:cNvSpPr txBox="1"/>
                      <p:nvPr/>
                    </p:nvSpPr>
                    <p:spPr>
                      <a:xfrm>
                        <a:off x="1060451" y="5345925"/>
                        <a:ext cx="1289328" cy="778674"/>
                      </a:xfrm>
                      <a:prstGeom prst="rect">
                        <a:avLst/>
                      </a:prstGeom>
                      <a:noFill/>
                    </p:spPr>
                    <p:txBody>
                      <a:bodyPr wrap="none" rtlCol="0">
                        <a:spAutoFit/>
                      </a:bodyPr>
                      <a:lstStyle/>
                      <a:p>
                        <a:pPr algn="ctr"/>
                        <a:r>
                          <a:rPr lang="en-US" sz="1000" dirty="0">
                            <a:solidFill>
                              <a:schemeClr val="tx1">
                                <a:lumMod val="75000"/>
                                <a:lumOff val="25000"/>
                              </a:schemeClr>
                            </a:solidFill>
                            <a:latin typeface="+mn-lt"/>
                          </a:rPr>
                          <a:t>petal width ≤ 0.8</a:t>
                        </a:r>
                      </a:p>
                      <a:p>
                        <a:pPr algn="ctr"/>
                        <a:r>
                          <a:rPr lang="en-US" sz="1000" dirty="0">
                            <a:solidFill>
                              <a:schemeClr val="tx1">
                                <a:lumMod val="75000"/>
                                <a:lumOff val="25000"/>
                              </a:schemeClr>
                            </a:solidFill>
                            <a:latin typeface="+mn-lt"/>
                          </a:rPr>
                          <a:t>150</a:t>
                        </a:r>
                      </a:p>
                      <a:p>
                        <a:pPr algn="ctr"/>
                        <a:r>
                          <a:rPr lang="en-US" sz="1000" dirty="0">
                            <a:solidFill>
                              <a:schemeClr val="tx1">
                                <a:lumMod val="75000"/>
                                <a:lumOff val="25000"/>
                              </a:schemeClr>
                            </a:solidFill>
                            <a:latin typeface="+mn-lt"/>
                          </a:rPr>
                          <a:t>[50, 50, 50]</a:t>
                        </a:r>
                      </a:p>
                      <a:p>
                        <a:pPr algn="ctr"/>
                        <a:r>
                          <a:rPr lang="en-US" sz="1000" dirty="0" err="1">
                            <a:solidFill>
                              <a:schemeClr val="tx1">
                                <a:lumMod val="75000"/>
                                <a:lumOff val="25000"/>
                              </a:schemeClr>
                            </a:solidFill>
                            <a:latin typeface="+mn-lt"/>
                          </a:rPr>
                          <a:t>setosa</a:t>
                        </a:r>
                        <a:endParaRPr lang="en-US" sz="1000" dirty="0">
                          <a:solidFill>
                            <a:schemeClr val="tx1">
                              <a:lumMod val="75000"/>
                              <a:lumOff val="25000"/>
                            </a:schemeClr>
                          </a:solidFill>
                          <a:latin typeface="+mn-lt"/>
                        </a:endParaRPr>
                      </a:p>
                    </p:txBody>
                  </p:sp>
                </p:grpSp>
                <p:grpSp>
                  <p:nvGrpSpPr>
                    <p:cNvPr id="71" name="Group 70">
                      <a:extLst>
                        <a:ext uri="{FF2B5EF4-FFF2-40B4-BE49-F238E27FC236}">
                          <a16:creationId xmlns:a16="http://schemas.microsoft.com/office/drawing/2014/main" id="{8DD0CCB0-56C6-45C7-8716-7D3B4EB1D352}"/>
                        </a:ext>
                      </a:extLst>
                    </p:cNvPr>
                    <p:cNvGrpSpPr/>
                    <p:nvPr/>
                  </p:nvGrpSpPr>
                  <p:grpSpPr>
                    <a:xfrm>
                      <a:off x="2512902" y="5449733"/>
                      <a:ext cx="1372492" cy="748160"/>
                      <a:chOff x="994399" y="5344108"/>
                      <a:chExt cx="1372492" cy="748160"/>
                    </a:xfrm>
                  </p:grpSpPr>
                  <p:sp>
                    <p:nvSpPr>
                      <p:cNvPr id="93" name="Rectangle: Rounded Corners 92">
                        <a:extLst>
                          <a:ext uri="{FF2B5EF4-FFF2-40B4-BE49-F238E27FC236}">
                            <a16:creationId xmlns:a16="http://schemas.microsoft.com/office/drawing/2014/main" id="{31C13F86-A1F3-4FDE-B7FB-571D200039B3}"/>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5DE4C61D-38FC-4E2B-9D7A-7B97B9FB7D32}"/>
                          </a:ext>
                        </a:extLst>
                      </p:cNvPr>
                      <p:cNvSpPr txBox="1"/>
                      <p:nvPr/>
                    </p:nvSpPr>
                    <p:spPr>
                      <a:xfrm>
                        <a:off x="1298714" y="5418106"/>
                        <a:ext cx="763863" cy="609398"/>
                      </a:xfrm>
                      <a:prstGeom prst="rect">
                        <a:avLst/>
                      </a:prstGeom>
                      <a:noFill/>
                    </p:spPr>
                    <p:txBody>
                      <a:bodyPr wrap="none" rtlCol="0">
                        <a:spAutoFit/>
                      </a:bodyPr>
                      <a:lstStyle/>
                      <a:p>
                        <a:pPr algn="ctr"/>
                        <a:r>
                          <a:rPr lang="en-US" sz="1000" dirty="0">
                            <a:solidFill>
                              <a:schemeClr val="tx1">
                                <a:lumMod val="75000"/>
                                <a:lumOff val="25000"/>
                              </a:schemeClr>
                            </a:solidFill>
                            <a:latin typeface="+mn-lt"/>
                          </a:rPr>
                          <a:t>50</a:t>
                        </a:r>
                      </a:p>
                      <a:p>
                        <a:pPr algn="ctr"/>
                        <a:r>
                          <a:rPr lang="en-US" sz="1000" dirty="0">
                            <a:solidFill>
                              <a:schemeClr val="tx1">
                                <a:lumMod val="75000"/>
                                <a:lumOff val="25000"/>
                              </a:schemeClr>
                            </a:solidFill>
                            <a:latin typeface="+mn-lt"/>
                          </a:rPr>
                          <a:t>[50, 0, 0]</a:t>
                        </a:r>
                      </a:p>
                      <a:p>
                        <a:pPr algn="ctr"/>
                        <a:r>
                          <a:rPr lang="en-US" sz="1000" dirty="0" err="1">
                            <a:solidFill>
                              <a:schemeClr val="tx1">
                                <a:lumMod val="75000"/>
                                <a:lumOff val="25000"/>
                              </a:schemeClr>
                            </a:solidFill>
                            <a:latin typeface="+mn-lt"/>
                          </a:rPr>
                          <a:t>setosa</a:t>
                        </a:r>
                        <a:endParaRPr lang="en-US" sz="1000" dirty="0">
                          <a:solidFill>
                            <a:schemeClr val="tx1">
                              <a:lumMod val="75000"/>
                              <a:lumOff val="25000"/>
                            </a:schemeClr>
                          </a:solidFill>
                          <a:latin typeface="+mn-lt"/>
                        </a:endParaRPr>
                      </a:p>
                    </p:txBody>
                  </p:sp>
                </p:grpSp>
                <p:grpSp>
                  <p:nvGrpSpPr>
                    <p:cNvPr id="72" name="Group 71">
                      <a:extLst>
                        <a:ext uri="{FF2B5EF4-FFF2-40B4-BE49-F238E27FC236}">
                          <a16:creationId xmlns:a16="http://schemas.microsoft.com/office/drawing/2014/main" id="{972E4B15-EAAF-441D-9C3F-B24D850AD137}"/>
                        </a:ext>
                      </a:extLst>
                    </p:cNvPr>
                    <p:cNvGrpSpPr/>
                    <p:nvPr/>
                  </p:nvGrpSpPr>
                  <p:grpSpPr>
                    <a:xfrm>
                      <a:off x="2512903" y="6939993"/>
                      <a:ext cx="1372492" cy="785998"/>
                      <a:chOff x="994399" y="5344108"/>
                      <a:chExt cx="1372492" cy="785998"/>
                    </a:xfrm>
                  </p:grpSpPr>
                  <p:sp>
                    <p:nvSpPr>
                      <p:cNvPr id="91" name="Rectangle: Rounded Corners 90">
                        <a:extLst>
                          <a:ext uri="{FF2B5EF4-FFF2-40B4-BE49-F238E27FC236}">
                            <a16:creationId xmlns:a16="http://schemas.microsoft.com/office/drawing/2014/main" id="{DE1333FF-6C56-439B-9BD8-4A428DD6B391}"/>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ED314F2F-A53E-48D6-A719-8A6302158153}"/>
                          </a:ext>
                        </a:extLst>
                      </p:cNvPr>
                      <p:cNvSpPr txBox="1"/>
                      <p:nvPr/>
                    </p:nvSpPr>
                    <p:spPr>
                      <a:xfrm>
                        <a:off x="1001600" y="5351431"/>
                        <a:ext cx="1358096" cy="778675"/>
                      </a:xfrm>
                      <a:prstGeom prst="rect">
                        <a:avLst/>
                      </a:prstGeom>
                      <a:noFill/>
                    </p:spPr>
                    <p:txBody>
                      <a:bodyPr wrap="none" rtlCol="0">
                        <a:spAutoFit/>
                      </a:bodyPr>
                      <a:lstStyle/>
                      <a:p>
                        <a:pPr algn="ctr"/>
                        <a:r>
                          <a:rPr lang="en-US" sz="1000" dirty="0">
                            <a:solidFill>
                              <a:schemeClr val="tx1">
                                <a:lumMod val="75000"/>
                                <a:lumOff val="25000"/>
                              </a:schemeClr>
                            </a:solidFill>
                            <a:latin typeface="+mn-lt"/>
                          </a:rPr>
                          <a:t>Petal width </a:t>
                        </a:r>
                        <a:r>
                          <a:rPr lang="en-US" sz="1000" dirty="0">
                            <a:solidFill>
                              <a:schemeClr val="tx1">
                                <a:lumMod val="75000"/>
                                <a:lumOff val="25000"/>
                              </a:schemeClr>
                            </a:solidFill>
                          </a:rPr>
                          <a:t>≤ 1.75</a:t>
                        </a:r>
                      </a:p>
                      <a:p>
                        <a:pPr algn="ctr"/>
                        <a:r>
                          <a:rPr lang="en-US" sz="1000" dirty="0">
                            <a:solidFill>
                              <a:schemeClr val="tx1">
                                <a:lumMod val="75000"/>
                                <a:lumOff val="25000"/>
                              </a:schemeClr>
                            </a:solidFill>
                            <a:latin typeface="+mn-lt"/>
                          </a:rPr>
                          <a:t>100</a:t>
                        </a:r>
                      </a:p>
                      <a:p>
                        <a:pPr algn="ctr"/>
                        <a:r>
                          <a:rPr lang="en-US" sz="1000" dirty="0">
                            <a:solidFill>
                              <a:schemeClr val="tx1">
                                <a:lumMod val="75000"/>
                                <a:lumOff val="25000"/>
                              </a:schemeClr>
                            </a:solidFill>
                            <a:latin typeface="+mn-lt"/>
                          </a:rPr>
                          <a:t>[0, 50, 50] </a:t>
                        </a:r>
                      </a:p>
                      <a:p>
                        <a:pPr algn="ctr"/>
                        <a:r>
                          <a:rPr lang="en-US" sz="1000" dirty="0">
                            <a:solidFill>
                              <a:schemeClr val="tx1">
                                <a:lumMod val="75000"/>
                                <a:lumOff val="25000"/>
                              </a:schemeClr>
                            </a:solidFill>
                            <a:latin typeface="+mn-lt"/>
                          </a:rPr>
                          <a:t>versicolor</a:t>
                        </a:r>
                      </a:p>
                    </p:txBody>
                  </p:sp>
                </p:grpSp>
                <p:grpSp>
                  <p:nvGrpSpPr>
                    <p:cNvPr id="73" name="Group 72">
                      <a:extLst>
                        <a:ext uri="{FF2B5EF4-FFF2-40B4-BE49-F238E27FC236}">
                          <a16:creationId xmlns:a16="http://schemas.microsoft.com/office/drawing/2014/main" id="{ED75E915-4909-4F6D-A2A5-F30CD7F3EE9F}"/>
                        </a:ext>
                      </a:extLst>
                    </p:cNvPr>
                    <p:cNvGrpSpPr/>
                    <p:nvPr/>
                  </p:nvGrpSpPr>
                  <p:grpSpPr>
                    <a:xfrm>
                      <a:off x="4389220" y="7688152"/>
                      <a:ext cx="1100995" cy="609397"/>
                      <a:chOff x="994399" y="5344108"/>
                      <a:chExt cx="1372492" cy="759670"/>
                    </a:xfrm>
                  </p:grpSpPr>
                  <p:sp>
                    <p:nvSpPr>
                      <p:cNvPr id="89" name="Rectangle: Rounded Corners 88">
                        <a:extLst>
                          <a:ext uri="{FF2B5EF4-FFF2-40B4-BE49-F238E27FC236}">
                            <a16:creationId xmlns:a16="http://schemas.microsoft.com/office/drawing/2014/main" id="{DC7B0113-5FA0-4345-9DFF-FDB4B6F75211}"/>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4F73FEDA-DEB8-4FFF-BBCF-464B34FC7C29}"/>
                          </a:ext>
                        </a:extLst>
                      </p:cNvPr>
                      <p:cNvSpPr txBox="1"/>
                      <p:nvPr/>
                    </p:nvSpPr>
                    <p:spPr>
                      <a:xfrm>
                        <a:off x="1204531" y="5344108"/>
                        <a:ext cx="952226" cy="759670"/>
                      </a:xfrm>
                      <a:prstGeom prst="rect">
                        <a:avLst/>
                      </a:prstGeom>
                      <a:noFill/>
                    </p:spPr>
                    <p:txBody>
                      <a:bodyPr wrap="none" rtlCol="0">
                        <a:spAutoFit/>
                      </a:bodyPr>
                      <a:lstStyle/>
                      <a:p>
                        <a:pPr algn="ctr"/>
                        <a:r>
                          <a:rPr lang="en-US" sz="1000" dirty="0">
                            <a:solidFill>
                              <a:schemeClr val="tx1">
                                <a:lumMod val="75000"/>
                                <a:lumOff val="25000"/>
                              </a:schemeClr>
                            </a:solidFill>
                            <a:latin typeface="+mn-lt"/>
                          </a:rPr>
                          <a:t>46</a:t>
                        </a:r>
                      </a:p>
                      <a:p>
                        <a:pPr algn="ctr"/>
                        <a:r>
                          <a:rPr lang="en-US" sz="1000" dirty="0">
                            <a:solidFill>
                              <a:schemeClr val="tx1">
                                <a:lumMod val="75000"/>
                                <a:lumOff val="25000"/>
                              </a:schemeClr>
                            </a:solidFill>
                            <a:latin typeface="+mn-lt"/>
                          </a:rPr>
                          <a:t>[0, 1, 45]</a:t>
                        </a:r>
                      </a:p>
                      <a:p>
                        <a:pPr algn="ctr"/>
                        <a:r>
                          <a:rPr lang="en-US" sz="1000" dirty="0">
                            <a:solidFill>
                              <a:schemeClr val="tx1">
                                <a:lumMod val="75000"/>
                                <a:lumOff val="25000"/>
                              </a:schemeClr>
                            </a:solidFill>
                            <a:latin typeface="+mn-lt"/>
                          </a:rPr>
                          <a:t>virginica</a:t>
                        </a:r>
                      </a:p>
                    </p:txBody>
                  </p:sp>
                </p:grpSp>
                <p:grpSp>
                  <p:nvGrpSpPr>
                    <p:cNvPr id="74" name="Group 73">
                      <a:extLst>
                        <a:ext uri="{FF2B5EF4-FFF2-40B4-BE49-F238E27FC236}">
                          <a16:creationId xmlns:a16="http://schemas.microsoft.com/office/drawing/2014/main" id="{0E751376-7F53-4220-9F2D-463C209B0C03}"/>
                        </a:ext>
                      </a:extLst>
                    </p:cNvPr>
                    <p:cNvGrpSpPr/>
                    <p:nvPr/>
                  </p:nvGrpSpPr>
                  <p:grpSpPr>
                    <a:xfrm>
                      <a:off x="4389220" y="6492228"/>
                      <a:ext cx="1100995" cy="609397"/>
                      <a:chOff x="994399" y="5344108"/>
                      <a:chExt cx="1372492" cy="759670"/>
                    </a:xfrm>
                  </p:grpSpPr>
                  <p:sp>
                    <p:nvSpPr>
                      <p:cNvPr id="81" name="Rectangle: Rounded Corners 80">
                        <a:extLst>
                          <a:ext uri="{FF2B5EF4-FFF2-40B4-BE49-F238E27FC236}">
                            <a16:creationId xmlns:a16="http://schemas.microsoft.com/office/drawing/2014/main" id="{0FC7B249-47BD-41A8-BC40-074E76598DAC}"/>
                          </a:ext>
                        </a:extLst>
                      </p:cNvPr>
                      <p:cNvSpPr/>
                      <p:nvPr/>
                    </p:nvSpPr>
                    <p:spPr>
                      <a:xfrm>
                        <a:off x="994399" y="5344108"/>
                        <a:ext cx="1372492" cy="748160"/>
                      </a:xfrm>
                      <a:prstGeom prst="roundRect">
                        <a:avLst>
                          <a:gd name="adj" fmla="val 8457"/>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0A5FD38B-9783-4AB8-A625-21286DCFB693}"/>
                          </a:ext>
                        </a:extLst>
                      </p:cNvPr>
                      <p:cNvSpPr txBox="1"/>
                      <p:nvPr/>
                    </p:nvSpPr>
                    <p:spPr>
                      <a:xfrm>
                        <a:off x="1155074" y="5344108"/>
                        <a:ext cx="1051142" cy="759670"/>
                      </a:xfrm>
                      <a:prstGeom prst="rect">
                        <a:avLst/>
                      </a:prstGeom>
                      <a:noFill/>
                    </p:spPr>
                    <p:txBody>
                      <a:bodyPr wrap="none" rtlCol="0">
                        <a:spAutoFit/>
                      </a:bodyPr>
                      <a:lstStyle/>
                      <a:p>
                        <a:pPr algn="ctr"/>
                        <a:r>
                          <a:rPr lang="en-US" sz="1000" dirty="0">
                            <a:solidFill>
                              <a:schemeClr val="tx1">
                                <a:lumMod val="75000"/>
                                <a:lumOff val="25000"/>
                              </a:schemeClr>
                            </a:solidFill>
                            <a:latin typeface="+mn-lt"/>
                          </a:rPr>
                          <a:t>54</a:t>
                        </a:r>
                      </a:p>
                      <a:p>
                        <a:pPr algn="ctr"/>
                        <a:r>
                          <a:rPr lang="en-US" sz="1000" dirty="0">
                            <a:solidFill>
                              <a:schemeClr val="tx1">
                                <a:lumMod val="75000"/>
                                <a:lumOff val="25000"/>
                              </a:schemeClr>
                            </a:solidFill>
                            <a:latin typeface="+mn-lt"/>
                          </a:rPr>
                          <a:t>[0, 49, 5]</a:t>
                        </a:r>
                      </a:p>
                      <a:p>
                        <a:pPr algn="ctr"/>
                        <a:r>
                          <a:rPr lang="en-US" sz="1000" dirty="0">
                            <a:solidFill>
                              <a:schemeClr val="tx1">
                                <a:lumMod val="75000"/>
                                <a:lumOff val="25000"/>
                              </a:schemeClr>
                            </a:solidFill>
                            <a:latin typeface="+mn-lt"/>
                          </a:rPr>
                          <a:t>versicolor</a:t>
                        </a:r>
                      </a:p>
                    </p:txBody>
                  </p:sp>
                </p:grpSp>
                <p:cxnSp>
                  <p:nvCxnSpPr>
                    <p:cNvPr id="75" name="Straight Arrow Connector 74">
                      <a:extLst>
                        <a:ext uri="{FF2B5EF4-FFF2-40B4-BE49-F238E27FC236}">
                          <a16:creationId xmlns:a16="http://schemas.microsoft.com/office/drawing/2014/main" id="{4967E618-0AC2-4F8A-BB63-3BD8345A55CF}"/>
                        </a:ext>
                      </a:extLst>
                    </p:cNvPr>
                    <p:cNvCxnSpPr>
                      <a:endCxn id="93" idx="1"/>
                    </p:cNvCxnSpPr>
                    <p:nvPr/>
                  </p:nvCxnSpPr>
                  <p:spPr>
                    <a:xfrm flipV="1">
                      <a:off x="2161478" y="5823813"/>
                      <a:ext cx="351424" cy="519837"/>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3CA143B-7303-44AF-8B45-1D47512B27C5}"/>
                        </a:ext>
                      </a:extLst>
                    </p:cNvPr>
                    <p:cNvCxnSpPr>
                      <a:endCxn id="92" idx="1"/>
                    </p:cNvCxnSpPr>
                    <p:nvPr/>
                  </p:nvCxnSpPr>
                  <p:spPr>
                    <a:xfrm>
                      <a:off x="2161478" y="6691624"/>
                      <a:ext cx="358625" cy="645030"/>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7E0CB3D-E8DD-438B-8646-227092AA19F2}"/>
                        </a:ext>
                      </a:extLst>
                    </p:cNvPr>
                    <p:cNvCxnSpPr>
                      <a:endCxn id="81" idx="1"/>
                    </p:cNvCxnSpPr>
                    <p:nvPr/>
                  </p:nvCxnSpPr>
                  <p:spPr>
                    <a:xfrm flipV="1">
                      <a:off x="3885394" y="6792311"/>
                      <a:ext cx="503826" cy="300082"/>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F7E03E3-6E0C-4D92-9309-5A7D2FDF64A2}"/>
                        </a:ext>
                      </a:extLst>
                    </p:cNvPr>
                    <p:cNvCxnSpPr>
                      <a:endCxn id="89" idx="1"/>
                    </p:cNvCxnSpPr>
                    <p:nvPr/>
                  </p:nvCxnSpPr>
                  <p:spPr>
                    <a:xfrm>
                      <a:off x="3900627" y="7552414"/>
                      <a:ext cx="488593" cy="435821"/>
                    </a:xfrm>
                    <a:prstGeom prst="straightConnector1">
                      <a:avLst/>
                    </a:prstGeom>
                    <a:ln w="127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35B185D6-F79D-460E-A619-B51228E56ECF}"/>
                        </a:ext>
                      </a:extLst>
                    </p:cNvPr>
                    <p:cNvSpPr txBox="1"/>
                    <p:nvPr/>
                  </p:nvSpPr>
                  <p:spPr>
                    <a:xfrm>
                      <a:off x="1982227" y="5835717"/>
                      <a:ext cx="458780" cy="246221"/>
                    </a:xfrm>
                    <a:prstGeom prst="rect">
                      <a:avLst/>
                    </a:prstGeom>
                    <a:noFill/>
                  </p:spPr>
                  <p:txBody>
                    <a:bodyPr wrap="none" rtlCol="0">
                      <a:spAutoFit/>
                    </a:bodyPr>
                    <a:lstStyle/>
                    <a:p>
                      <a:r>
                        <a:rPr lang="en-US" sz="1000" dirty="0">
                          <a:solidFill>
                            <a:schemeClr val="tx1">
                              <a:lumMod val="75000"/>
                              <a:lumOff val="25000"/>
                            </a:schemeClr>
                          </a:solidFill>
                          <a:latin typeface="+mn-lt"/>
                        </a:rPr>
                        <a:t>True</a:t>
                      </a:r>
                    </a:p>
                  </p:txBody>
                </p:sp>
                <p:sp>
                  <p:nvSpPr>
                    <p:cNvPr id="80" name="TextBox 79">
                      <a:extLst>
                        <a:ext uri="{FF2B5EF4-FFF2-40B4-BE49-F238E27FC236}">
                          <a16:creationId xmlns:a16="http://schemas.microsoft.com/office/drawing/2014/main" id="{CAE2E4E3-6677-4FB7-8C90-91CE5FAE834C}"/>
                        </a:ext>
                      </a:extLst>
                    </p:cNvPr>
                    <p:cNvSpPr txBox="1"/>
                    <p:nvPr/>
                  </p:nvSpPr>
                  <p:spPr>
                    <a:xfrm>
                      <a:off x="1971951" y="7011830"/>
                      <a:ext cx="486030" cy="246221"/>
                    </a:xfrm>
                    <a:prstGeom prst="rect">
                      <a:avLst/>
                    </a:prstGeom>
                    <a:noFill/>
                  </p:spPr>
                  <p:txBody>
                    <a:bodyPr wrap="none" rtlCol="0">
                      <a:spAutoFit/>
                    </a:bodyPr>
                    <a:lstStyle/>
                    <a:p>
                      <a:r>
                        <a:rPr lang="en-US" sz="1000" dirty="0">
                          <a:solidFill>
                            <a:schemeClr val="tx1">
                              <a:lumMod val="75000"/>
                              <a:lumOff val="25000"/>
                            </a:schemeClr>
                          </a:solidFill>
                          <a:latin typeface="+mn-lt"/>
                        </a:rPr>
                        <a:t>False</a:t>
                      </a:r>
                    </a:p>
                  </p:txBody>
                </p:sp>
              </p:grpSp>
              <p:sp>
                <p:nvSpPr>
                  <p:cNvPr id="61" name="Rectangle: Rounded Corners 60">
                    <a:extLst>
                      <a:ext uri="{FF2B5EF4-FFF2-40B4-BE49-F238E27FC236}">
                        <a16:creationId xmlns:a16="http://schemas.microsoft.com/office/drawing/2014/main" id="{24B2B809-564F-4388-90CA-A83E04351188}"/>
                      </a:ext>
                    </a:extLst>
                  </p:cNvPr>
                  <p:cNvSpPr/>
                  <p:nvPr/>
                </p:nvSpPr>
                <p:spPr>
                  <a:xfrm>
                    <a:off x="330200" y="5359400"/>
                    <a:ext cx="4838193" cy="2893488"/>
                  </a:xfrm>
                  <a:prstGeom prst="roundRect">
                    <a:avLst>
                      <a:gd name="adj" fmla="val 3390"/>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6112286A-D86F-4EB3-86FA-E15149DE44F9}"/>
                    </a:ext>
                  </a:extLst>
                </p:cNvPr>
                <p:cNvGrpSpPr/>
                <p:nvPr/>
              </p:nvGrpSpPr>
              <p:grpSpPr>
                <a:xfrm>
                  <a:off x="5751400" y="5359400"/>
                  <a:ext cx="4838193" cy="2893488"/>
                  <a:chOff x="5974966" y="5359400"/>
                  <a:chExt cx="4838193" cy="2893488"/>
                </a:xfrm>
              </p:grpSpPr>
              <p:sp>
                <p:nvSpPr>
                  <p:cNvPr id="58" name="Rectangle: Rounded Corners 57">
                    <a:extLst>
                      <a:ext uri="{FF2B5EF4-FFF2-40B4-BE49-F238E27FC236}">
                        <a16:creationId xmlns:a16="http://schemas.microsoft.com/office/drawing/2014/main" id="{BDA23B91-63C2-4638-8C13-DD10A5EF6D40}"/>
                      </a:ext>
                    </a:extLst>
                  </p:cNvPr>
                  <p:cNvSpPr/>
                  <p:nvPr/>
                </p:nvSpPr>
                <p:spPr>
                  <a:xfrm>
                    <a:off x="5974966" y="5359400"/>
                    <a:ext cx="4838193" cy="2893488"/>
                  </a:xfrm>
                  <a:prstGeom prst="roundRect">
                    <a:avLst>
                      <a:gd name="adj" fmla="val 3390"/>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descr="A picture containing sky&#10;&#10;Description automatically generated">
                    <a:extLst>
                      <a:ext uri="{FF2B5EF4-FFF2-40B4-BE49-F238E27FC236}">
                        <a16:creationId xmlns:a16="http://schemas.microsoft.com/office/drawing/2014/main" id="{6D8CC1C9-C47D-4A22-ADAA-1EA379F8C4C6}"/>
                      </a:ext>
                    </a:extLst>
                  </p:cNvPr>
                  <p:cNvPicPr>
                    <a:picLocks noChangeAspect="1"/>
                  </p:cNvPicPr>
                  <p:nvPr/>
                </p:nvPicPr>
                <p:blipFill rotWithShape="1">
                  <a:blip r:embed="rId4">
                    <a:extLst>
                      <a:ext uri="{BEBA8EAE-BF5A-486C-A8C5-ECC9F3942E4B}">
                        <a14:imgProps xmlns:a14="http://schemas.microsoft.com/office/drawing/2010/main">
                          <a14:imgLayer r:embed="rId5">
                            <a14:imgEffect>
                              <a14:sharpenSoften amount="50000"/>
                            </a14:imgEffect>
                            <a14:imgEffect>
                              <a14:brightnessContrast contrast="-40000"/>
                            </a14:imgEffect>
                          </a14:imgLayer>
                        </a14:imgProps>
                      </a:ext>
                    </a:extLst>
                  </a:blip>
                  <a:srcRect l="2358" t="4817" r="8054" b="5566"/>
                  <a:stretch/>
                </p:blipFill>
                <p:spPr>
                  <a:xfrm>
                    <a:off x="7001444" y="5413084"/>
                    <a:ext cx="2785236" cy="2786120"/>
                  </a:xfrm>
                  <a:prstGeom prst="rect">
                    <a:avLst/>
                  </a:prstGeom>
                </p:spPr>
              </p:pic>
            </p:grpSp>
            <p:grpSp>
              <p:nvGrpSpPr>
                <p:cNvPr id="53" name="Group 52">
                  <a:extLst>
                    <a:ext uri="{FF2B5EF4-FFF2-40B4-BE49-F238E27FC236}">
                      <a16:creationId xmlns:a16="http://schemas.microsoft.com/office/drawing/2014/main" id="{EBC363C8-4E18-481C-A0FA-81E24AEBC289}"/>
                    </a:ext>
                  </a:extLst>
                </p:cNvPr>
                <p:cNvGrpSpPr/>
                <p:nvPr/>
              </p:nvGrpSpPr>
              <p:grpSpPr>
                <a:xfrm>
                  <a:off x="11172601" y="5359400"/>
                  <a:ext cx="4838193" cy="2893488"/>
                  <a:chOff x="11172601" y="5359400"/>
                  <a:chExt cx="4838193" cy="2893488"/>
                </a:xfrm>
              </p:grpSpPr>
              <p:sp>
                <p:nvSpPr>
                  <p:cNvPr id="56" name="Rectangle: Rounded Corners 55">
                    <a:extLst>
                      <a:ext uri="{FF2B5EF4-FFF2-40B4-BE49-F238E27FC236}">
                        <a16:creationId xmlns:a16="http://schemas.microsoft.com/office/drawing/2014/main" id="{F18AC0D9-49BB-4AF2-BAED-DA70AEA45750}"/>
                      </a:ext>
                    </a:extLst>
                  </p:cNvPr>
                  <p:cNvSpPr/>
                  <p:nvPr/>
                </p:nvSpPr>
                <p:spPr>
                  <a:xfrm>
                    <a:off x="11172601" y="5359400"/>
                    <a:ext cx="4838193" cy="2893488"/>
                  </a:xfrm>
                  <a:prstGeom prst="roundRect">
                    <a:avLst>
                      <a:gd name="adj" fmla="val 3390"/>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A close up of text on a white background&#10;&#10;Description automatically generated">
                    <a:extLst>
                      <a:ext uri="{FF2B5EF4-FFF2-40B4-BE49-F238E27FC236}">
                        <a16:creationId xmlns:a16="http://schemas.microsoft.com/office/drawing/2014/main" id="{93C4FF6F-FC3E-41B6-BC0B-BCD31AAEA903}"/>
                      </a:ext>
                    </a:extLst>
                  </p:cNvPr>
                  <p:cNvPicPr>
                    <a:picLocks noChangeAspect="1"/>
                  </p:cNvPicPr>
                  <p:nvPr/>
                </p:nvPicPr>
                <p:blipFill>
                  <a:blip r:embed="rId6"/>
                  <a:stretch>
                    <a:fillRect/>
                  </a:stretch>
                </p:blipFill>
                <p:spPr>
                  <a:xfrm>
                    <a:off x="11877243" y="5472994"/>
                    <a:ext cx="3468024" cy="2750257"/>
                  </a:xfrm>
                  <a:prstGeom prst="rect">
                    <a:avLst/>
                  </a:prstGeom>
                </p:spPr>
              </p:pic>
            </p:grpSp>
            <p:sp>
              <p:nvSpPr>
                <p:cNvPr id="54" name="Plus Sign 53">
                  <a:extLst>
                    <a:ext uri="{FF2B5EF4-FFF2-40B4-BE49-F238E27FC236}">
                      <a16:creationId xmlns:a16="http://schemas.microsoft.com/office/drawing/2014/main" id="{62548151-5036-4099-A31B-01771FD12748}"/>
                    </a:ext>
                  </a:extLst>
                </p:cNvPr>
                <p:cNvSpPr/>
                <p:nvPr/>
              </p:nvSpPr>
              <p:spPr>
                <a:xfrm>
                  <a:off x="5209381" y="6793035"/>
                  <a:ext cx="457200" cy="457200"/>
                </a:xfrm>
                <a:prstGeom prst="mathPlus">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55" name="Plus Sign 54">
                  <a:extLst>
                    <a:ext uri="{FF2B5EF4-FFF2-40B4-BE49-F238E27FC236}">
                      <a16:creationId xmlns:a16="http://schemas.microsoft.com/office/drawing/2014/main" id="{4BCFC87A-C96C-453F-BCB5-18E8B660E99B}"/>
                    </a:ext>
                  </a:extLst>
                </p:cNvPr>
                <p:cNvSpPr/>
                <p:nvPr/>
              </p:nvSpPr>
              <p:spPr>
                <a:xfrm>
                  <a:off x="10715400" y="6786917"/>
                  <a:ext cx="457200" cy="457200"/>
                </a:xfrm>
                <a:prstGeom prst="mathPlus">
                  <a:avLst/>
                </a:prstGeom>
                <a:solidFill>
                  <a:srgbClr val="92D05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546CDFD2-391D-4005-A4ED-9BE81715E452}"/>
                  </a:ext>
                </a:extLst>
              </p:cNvPr>
              <p:cNvGrpSpPr/>
              <p:nvPr/>
            </p:nvGrpSpPr>
            <p:grpSpPr>
              <a:xfrm>
                <a:off x="1702714" y="8244534"/>
                <a:ext cx="1993900" cy="494724"/>
                <a:chOff x="1702714" y="8244534"/>
                <a:chExt cx="1993900" cy="494724"/>
              </a:xfrm>
            </p:grpSpPr>
            <p:sp>
              <p:nvSpPr>
                <p:cNvPr id="49" name="Rectangle: Rounded Corners 48">
                  <a:extLst>
                    <a:ext uri="{FF2B5EF4-FFF2-40B4-BE49-F238E27FC236}">
                      <a16:creationId xmlns:a16="http://schemas.microsoft.com/office/drawing/2014/main" id="{7B9DA1BB-E21F-4A04-B353-E1381CE72C3F}"/>
                    </a:ext>
                  </a:extLst>
                </p:cNvPr>
                <p:cNvSpPr/>
                <p:nvPr/>
              </p:nvSpPr>
              <p:spPr>
                <a:xfrm>
                  <a:off x="1702714" y="8244534"/>
                  <a:ext cx="1993900" cy="494724"/>
                </a:xfrm>
                <a:prstGeom prst="roundRect">
                  <a:avLst>
                    <a:gd name="adj" fmla="val 896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38C6E57-0D98-40FF-AF12-FB972E4B908A}"/>
                    </a:ext>
                  </a:extLst>
                </p:cNvPr>
                <p:cNvSpPr txBox="1"/>
                <p:nvPr/>
              </p:nvSpPr>
              <p:spPr>
                <a:xfrm>
                  <a:off x="2090301" y="8342184"/>
                  <a:ext cx="1317990" cy="307777"/>
                </a:xfrm>
                <a:prstGeom prst="rect">
                  <a:avLst/>
                </a:prstGeom>
                <a:noFill/>
              </p:spPr>
              <p:txBody>
                <a:bodyPr wrap="none" rtlCol="0">
                  <a:spAutoFit/>
                </a:bodyPr>
                <a:lstStyle/>
                <a:p>
                  <a:r>
                    <a:rPr lang="en-US" dirty="0">
                      <a:solidFill>
                        <a:schemeClr val="bg1"/>
                      </a:solidFill>
                      <a:latin typeface="+mn-lt"/>
                    </a:rPr>
                    <a:t>Decision Tree</a:t>
                  </a:r>
                </a:p>
              </p:txBody>
            </p:sp>
          </p:grpSp>
          <p:grpSp>
            <p:nvGrpSpPr>
              <p:cNvPr id="40" name="Group 39">
                <a:extLst>
                  <a:ext uri="{FF2B5EF4-FFF2-40B4-BE49-F238E27FC236}">
                    <a16:creationId xmlns:a16="http://schemas.microsoft.com/office/drawing/2014/main" id="{4D2753AC-BFA7-4F84-B655-FFAA07172CA3}"/>
                  </a:ext>
                </a:extLst>
              </p:cNvPr>
              <p:cNvGrpSpPr/>
              <p:nvPr/>
            </p:nvGrpSpPr>
            <p:grpSpPr>
              <a:xfrm>
                <a:off x="7359647" y="8266589"/>
                <a:ext cx="1993900" cy="494724"/>
                <a:chOff x="1702714" y="8244534"/>
                <a:chExt cx="1993900" cy="494724"/>
              </a:xfrm>
              <a:solidFill>
                <a:srgbClr val="4472C4"/>
              </a:solidFill>
            </p:grpSpPr>
            <p:sp>
              <p:nvSpPr>
                <p:cNvPr id="47" name="Rectangle: Rounded Corners 46">
                  <a:extLst>
                    <a:ext uri="{FF2B5EF4-FFF2-40B4-BE49-F238E27FC236}">
                      <a16:creationId xmlns:a16="http://schemas.microsoft.com/office/drawing/2014/main" id="{9AE1A3C9-879D-4ED1-9178-B33399607CF5}"/>
                    </a:ext>
                  </a:extLst>
                </p:cNvPr>
                <p:cNvSpPr/>
                <p:nvPr/>
              </p:nvSpPr>
              <p:spPr>
                <a:xfrm>
                  <a:off x="1702714" y="8244534"/>
                  <a:ext cx="1993900" cy="494724"/>
                </a:xfrm>
                <a:prstGeom prst="roundRect">
                  <a:avLst>
                    <a:gd name="adj" fmla="val 896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50CB50D8-2E84-4578-88B9-ED4E417D2A35}"/>
                    </a:ext>
                  </a:extLst>
                </p:cNvPr>
                <p:cNvSpPr txBox="1"/>
                <p:nvPr/>
              </p:nvSpPr>
              <p:spPr>
                <a:xfrm>
                  <a:off x="1813043" y="8338007"/>
                  <a:ext cx="1773242" cy="307777"/>
                </a:xfrm>
                <a:prstGeom prst="rect">
                  <a:avLst/>
                </a:prstGeom>
                <a:noFill/>
              </p:spPr>
              <p:txBody>
                <a:bodyPr wrap="none" rtlCol="0">
                  <a:spAutoFit/>
                </a:bodyPr>
                <a:lstStyle/>
                <a:p>
                  <a:r>
                    <a:rPr lang="en-US" dirty="0">
                      <a:solidFill>
                        <a:schemeClr val="bg1"/>
                      </a:solidFill>
                      <a:latin typeface="+mn-lt"/>
                    </a:rPr>
                    <a:t>Logistic Regression</a:t>
                  </a:r>
                </a:p>
              </p:txBody>
            </p:sp>
          </p:grpSp>
          <p:grpSp>
            <p:nvGrpSpPr>
              <p:cNvPr id="41" name="Group 40">
                <a:extLst>
                  <a:ext uri="{FF2B5EF4-FFF2-40B4-BE49-F238E27FC236}">
                    <a16:creationId xmlns:a16="http://schemas.microsoft.com/office/drawing/2014/main" id="{1F31C733-535B-4945-8D71-68B89D3AEE1F}"/>
                  </a:ext>
                </a:extLst>
              </p:cNvPr>
              <p:cNvGrpSpPr/>
              <p:nvPr/>
            </p:nvGrpSpPr>
            <p:grpSpPr>
              <a:xfrm>
                <a:off x="12790397" y="8266588"/>
                <a:ext cx="1993900" cy="494724"/>
                <a:chOff x="1702714" y="8244534"/>
                <a:chExt cx="1993900" cy="494724"/>
              </a:xfrm>
              <a:solidFill>
                <a:srgbClr val="4472C4"/>
              </a:solidFill>
            </p:grpSpPr>
            <p:sp>
              <p:nvSpPr>
                <p:cNvPr id="43" name="Rectangle: Rounded Corners 42">
                  <a:extLst>
                    <a:ext uri="{FF2B5EF4-FFF2-40B4-BE49-F238E27FC236}">
                      <a16:creationId xmlns:a16="http://schemas.microsoft.com/office/drawing/2014/main" id="{88BDD2F4-8561-4272-B234-A6D0B5D66965}"/>
                    </a:ext>
                  </a:extLst>
                </p:cNvPr>
                <p:cNvSpPr/>
                <p:nvPr/>
              </p:nvSpPr>
              <p:spPr>
                <a:xfrm>
                  <a:off x="1702714" y="8244534"/>
                  <a:ext cx="1993900" cy="494724"/>
                </a:xfrm>
                <a:prstGeom prst="roundRect">
                  <a:avLst>
                    <a:gd name="adj" fmla="val 8966"/>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A9EA6148-571C-4233-8268-918E63EAF9A5}"/>
                    </a:ext>
                  </a:extLst>
                </p:cNvPr>
                <p:cNvSpPr txBox="1"/>
                <p:nvPr/>
              </p:nvSpPr>
              <p:spPr>
                <a:xfrm>
                  <a:off x="2453663" y="8320130"/>
                  <a:ext cx="551754" cy="307777"/>
                </a:xfrm>
                <a:prstGeom prst="rect">
                  <a:avLst/>
                </a:prstGeom>
                <a:noFill/>
              </p:spPr>
              <p:txBody>
                <a:bodyPr wrap="none" rtlCol="0">
                  <a:spAutoFit/>
                </a:bodyPr>
                <a:lstStyle/>
                <a:p>
                  <a:r>
                    <a:rPr lang="en-US" dirty="0">
                      <a:solidFill>
                        <a:schemeClr val="bg1"/>
                      </a:solidFill>
                      <a:latin typeface="+mn-lt"/>
                    </a:rPr>
                    <a:t>SVM</a:t>
                  </a:r>
                </a:p>
              </p:txBody>
            </p:sp>
          </p:grpSp>
        </p:grpSp>
        <p:grpSp>
          <p:nvGrpSpPr>
            <p:cNvPr id="97" name="Group 96">
              <a:extLst>
                <a:ext uri="{FF2B5EF4-FFF2-40B4-BE49-F238E27FC236}">
                  <a16:creationId xmlns:a16="http://schemas.microsoft.com/office/drawing/2014/main" id="{56C107D9-2940-4D33-826C-06A3A76177D1}"/>
                </a:ext>
              </a:extLst>
            </p:cNvPr>
            <p:cNvGrpSpPr/>
            <p:nvPr/>
          </p:nvGrpSpPr>
          <p:grpSpPr>
            <a:xfrm>
              <a:off x="2209543" y="5105544"/>
              <a:ext cx="551808" cy="2433387"/>
              <a:chOff x="2905702" y="4524322"/>
              <a:chExt cx="471488" cy="2786113"/>
            </a:xfrm>
            <a:solidFill>
              <a:srgbClr val="FFC000"/>
            </a:solidFill>
          </p:grpSpPr>
          <p:sp>
            <p:nvSpPr>
              <p:cNvPr id="98" name="Rectangle: Rounded Corners 97">
                <a:extLst>
                  <a:ext uri="{FF2B5EF4-FFF2-40B4-BE49-F238E27FC236}">
                    <a16:creationId xmlns:a16="http://schemas.microsoft.com/office/drawing/2014/main" id="{3106D891-9D21-4B23-8C80-B4F2EE59BB73}"/>
                  </a:ext>
                </a:extLst>
              </p:cNvPr>
              <p:cNvSpPr/>
              <p:nvPr/>
            </p:nvSpPr>
            <p:spPr>
              <a:xfrm>
                <a:off x="3049810" y="4524322"/>
                <a:ext cx="183275" cy="122179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99" name="Rectangle: Rounded Corners 98">
                <a:extLst>
                  <a:ext uri="{FF2B5EF4-FFF2-40B4-BE49-F238E27FC236}">
                    <a16:creationId xmlns:a16="http://schemas.microsoft.com/office/drawing/2014/main" id="{A4B764ED-F7C7-439E-BF91-227F8DA64698}"/>
                  </a:ext>
                </a:extLst>
              </p:cNvPr>
              <p:cNvSpPr/>
              <p:nvPr/>
            </p:nvSpPr>
            <p:spPr>
              <a:xfrm>
                <a:off x="3049810" y="6088637"/>
                <a:ext cx="183275" cy="122179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0" name="Oval 99">
                <a:extLst>
                  <a:ext uri="{FF2B5EF4-FFF2-40B4-BE49-F238E27FC236}">
                    <a16:creationId xmlns:a16="http://schemas.microsoft.com/office/drawing/2014/main" id="{217754C4-1FC5-4B59-9518-39AA93392649}"/>
                  </a:ext>
                </a:extLst>
              </p:cNvPr>
              <p:cNvSpPr/>
              <p:nvPr/>
            </p:nvSpPr>
            <p:spPr>
              <a:xfrm>
                <a:off x="2905702" y="5703458"/>
                <a:ext cx="471488" cy="471488"/>
              </a:xfrm>
              <a:prstGeom prst="ellipse">
                <a:avLst/>
              </a:prstGeom>
              <a:grp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1600" b="1" dirty="0">
                    <a:solidFill>
                      <a:schemeClr val="bg1"/>
                    </a:solidFill>
                  </a:rPr>
                  <a:t>50</a:t>
                </a:r>
              </a:p>
            </p:txBody>
          </p:sp>
        </p:grpSp>
        <p:grpSp>
          <p:nvGrpSpPr>
            <p:cNvPr id="101" name="Group 100">
              <a:extLst>
                <a:ext uri="{FF2B5EF4-FFF2-40B4-BE49-F238E27FC236}">
                  <a16:creationId xmlns:a16="http://schemas.microsoft.com/office/drawing/2014/main" id="{4F65F3EF-E54E-442E-8045-DDD218294493}"/>
                </a:ext>
              </a:extLst>
            </p:cNvPr>
            <p:cNvGrpSpPr/>
            <p:nvPr/>
          </p:nvGrpSpPr>
          <p:grpSpPr>
            <a:xfrm>
              <a:off x="8037294" y="5105544"/>
              <a:ext cx="551808" cy="2433387"/>
              <a:chOff x="2905702" y="4524322"/>
              <a:chExt cx="471488" cy="2786113"/>
            </a:xfrm>
            <a:solidFill>
              <a:srgbClr val="4472C4"/>
            </a:solidFill>
          </p:grpSpPr>
          <p:sp>
            <p:nvSpPr>
              <p:cNvPr id="102" name="Rectangle: Rounded Corners 101">
                <a:extLst>
                  <a:ext uri="{FF2B5EF4-FFF2-40B4-BE49-F238E27FC236}">
                    <a16:creationId xmlns:a16="http://schemas.microsoft.com/office/drawing/2014/main" id="{A38CE7FD-16BA-4531-BF5D-E8AF55D05DC5}"/>
                  </a:ext>
                </a:extLst>
              </p:cNvPr>
              <p:cNvSpPr/>
              <p:nvPr/>
            </p:nvSpPr>
            <p:spPr>
              <a:xfrm>
                <a:off x="3049810" y="4524322"/>
                <a:ext cx="183275" cy="18084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3" name="Rectangle: Rounded Corners 102">
                <a:extLst>
                  <a:ext uri="{FF2B5EF4-FFF2-40B4-BE49-F238E27FC236}">
                    <a16:creationId xmlns:a16="http://schemas.microsoft.com/office/drawing/2014/main" id="{D73FD3C4-6884-4E68-AB91-E31DAE55F510}"/>
                  </a:ext>
                </a:extLst>
              </p:cNvPr>
              <p:cNvSpPr/>
              <p:nvPr/>
            </p:nvSpPr>
            <p:spPr>
              <a:xfrm>
                <a:off x="3049810" y="6088637"/>
                <a:ext cx="183275" cy="122179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4" name="Oval 103">
                <a:extLst>
                  <a:ext uri="{FF2B5EF4-FFF2-40B4-BE49-F238E27FC236}">
                    <a16:creationId xmlns:a16="http://schemas.microsoft.com/office/drawing/2014/main" id="{2EC21732-3340-4967-A237-367B5C4E7712}"/>
                  </a:ext>
                </a:extLst>
              </p:cNvPr>
              <p:cNvSpPr/>
              <p:nvPr/>
            </p:nvSpPr>
            <p:spPr>
              <a:xfrm>
                <a:off x="2905702" y="6161346"/>
                <a:ext cx="471488" cy="471488"/>
              </a:xfrm>
              <a:prstGeom prst="ellipse">
                <a:avLst/>
              </a:prstGeom>
              <a:grpFill/>
              <a:ln w="76200">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1600" b="1" dirty="0">
                    <a:solidFill>
                      <a:schemeClr val="bg1"/>
                    </a:solidFill>
                  </a:rPr>
                  <a:t>35</a:t>
                </a:r>
              </a:p>
            </p:txBody>
          </p:sp>
        </p:grpSp>
        <p:grpSp>
          <p:nvGrpSpPr>
            <p:cNvPr id="105" name="Group 104">
              <a:extLst>
                <a:ext uri="{FF2B5EF4-FFF2-40B4-BE49-F238E27FC236}">
                  <a16:creationId xmlns:a16="http://schemas.microsoft.com/office/drawing/2014/main" id="{B839CE28-CBBB-4E0E-9A2C-0C1D9B4A04FB}"/>
                </a:ext>
              </a:extLst>
            </p:cNvPr>
            <p:cNvGrpSpPr/>
            <p:nvPr/>
          </p:nvGrpSpPr>
          <p:grpSpPr>
            <a:xfrm>
              <a:off x="13297542" y="5105544"/>
              <a:ext cx="551808" cy="2433387"/>
              <a:chOff x="2905704" y="4524322"/>
              <a:chExt cx="471488" cy="2786113"/>
            </a:xfrm>
            <a:solidFill>
              <a:srgbClr val="FFC000"/>
            </a:solidFill>
          </p:grpSpPr>
          <p:sp>
            <p:nvSpPr>
              <p:cNvPr id="106" name="Rectangle: Rounded Corners 105">
                <a:extLst>
                  <a:ext uri="{FF2B5EF4-FFF2-40B4-BE49-F238E27FC236}">
                    <a16:creationId xmlns:a16="http://schemas.microsoft.com/office/drawing/2014/main" id="{6B670711-3BCB-4AC8-B862-CECAE7F84D52}"/>
                  </a:ext>
                </a:extLst>
              </p:cNvPr>
              <p:cNvSpPr/>
              <p:nvPr/>
            </p:nvSpPr>
            <p:spPr>
              <a:xfrm>
                <a:off x="3049810" y="4524322"/>
                <a:ext cx="183275" cy="2108512"/>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107" name="Rectangle: Rounded Corners 106">
                <a:extLst>
                  <a:ext uri="{FF2B5EF4-FFF2-40B4-BE49-F238E27FC236}">
                    <a16:creationId xmlns:a16="http://schemas.microsoft.com/office/drawing/2014/main" id="{86F7A2C2-176D-44DF-AB75-8E0462668723}"/>
                  </a:ext>
                </a:extLst>
              </p:cNvPr>
              <p:cNvSpPr/>
              <p:nvPr/>
            </p:nvSpPr>
            <p:spPr>
              <a:xfrm>
                <a:off x="3049810" y="6088637"/>
                <a:ext cx="183275" cy="1221798"/>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108" name="Oval 107">
                <a:extLst>
                  <a:ext uri="{FF2B5EF4-FFF2-40B4-BE49-F238E27FC236}">
                    <a16:creationId xmlns:a16="http://schemas.microsoft.com/office/drawing/2014/main" id="{6F0BD3EF-ECDA-48C3-9FEA-3F82EA0EB00A}"/>
                  </a:ext>
                </a:extLst>
              </p:cNvPr>
              <p:cNvSpPr/>
              <p:nvPr/>
            </p:nvSpPr>
            <p:spPr>
              <a:xfrm>
                <a:off x="2905704" y="6632834"/>
                <a:ext cx="471488" cy="471488"/>
              </a:xfrm>
              <a:prstGeom prst="ellipse">
                <a:avLst/>
              </a:prstGeom>
              <a:solidFill>
                <a:srgbClr val="C00000"/>
              </a:solid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4290" rIns="0" bIns="34290" numCol="1" spcCol="0" rtlCol="0" fromWordArt="0" anchor="ctr" anchorCtr="0" forceAA="0" compatLnSpc="1">
                <a:prstTxWarp prst="textNoShape">
                  <a:avLst/>
                </a:prstTxWarp>
                <a:noAutofit/>
              </a:bodyPr>
              <a:lstStyle/>
              <a:p>
                <a:pPr algn="ctr"/>
                <a:r>
                  <a:rPr lang="en-US" sz="1600" b="1" dirty="0">
                    <a:solidFill>
                      <a:schemeClr val="bg1"/>
                    </a:solidFill>
                  </a:rPr>
                  <a:t>15</a:t>
                </a:r>
              </a:p>
            </p:txBody>
          </p:sp>
        </p:grpSp>
      </p:grpSp>
      <p:sp>
        <p:nvSpPr>
          <p:cNvPr id="64" name="Rectangle: Rounded Corners 63">
            <a:extLst>
              <a:ext uri="{FF2B5EF4-FFF2-40B4-BE49-F238E27FC236}">
                <a16:creationId xmlns:a16="http://schemas.microsoft.com/office/drawing/2014/main" id="{E6C93785-AD5F-4E68-94EC-F58C1F2B0EC4}"/>
              </a:ext>
            </a:extLst>
          </p:cNvPr>
          <p:cNvSpPr/>
          <p:nvPr/>
        </p:nvSpPr>
        <p:spPr>
          <a:xfrm>
            <a:off x="4550367" y="7951820"/>
            <a:ext cx="6450452"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Each model is assigned a different weight</a:t>
            </a:r>
          </a:p>
        </p:txBody>
      </p:sp>
    </p:spTree>
    <p:extLst>
      <p:ext uri="{BB962C8B-B14F-4D97-AF65-F5344CB8AC3E}">
        <p14:creationId xmlns:p14="http://schemas.microsoft.com/office/powerpoint/2010/main" val="3114746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Bagging</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148874" y="885621"/>
            <a:ext cx="1971581" cy="253920"/>
          </a:xfrm>
          <a:prstGeom prst="rect">
            <a:avLst/>
          </a:prstGeom>
        </p:spPr>
      </p:pic>
      <p:sp>
        <p:nvSpPr>
          <p:cNvPr id="2" name="TextBox 1">
            <a:extLst>
              <a:ext uri="{FF2B5EF4-FFF2-40B4-BE49-F238E27FC236}">
                <a16:creationId xmlns:a16="http://schemas.microsoft.com/office/drawing/2014/main" id="{21D4BF03-A2CD-4119-B4FD-CF03FAB54C54}"/>
              </a:ext>
            </a:extLst>
          </p:cNvPr>
          <p:cNvSpPr txBox="1"/>
          <p:nvPr/>
        </p:nvSpPr>
        <p:spPr>
          <a:xfrm>
            <a:off x="653353" y="5105219"/>
            <a:ext cx="9886950" cy="738664"/>
          </a:xfrm>
          <a:prstGeom prst="rect">
            <a:avLst/>
          </a:prstGeom>
          <a:noFill/>
        </p:spPr>
        <p:txBody>
          <a:bodyPr wrap="square" rtlCol="0">
            <a:spAutoFit/>
          </a:bodyPr>
          <a:lstStyle/>
          <a:p>
            <a:endParaRPr lang="en-IN" dirty="0"/>
          </a:p>
          <a:p>
            <a:endParaRPr lang="en-IN" dirty="0"/>
          </a:p>
          <a:p>
            <a:endParaRPr lang="en-US" dirty="0"/>
          </a:p>
        </p:txBody>
      </p:sp>
      <p:pic>
        <p:nvPicPr>
          <p:cNvPr id="36" name="Picture 35">
            <a:extLst>
              <a:ext uri="{FF2B5EF4-FFF2-40B4-BE49-F238E27FC236}">
                <a16:creationId xmlns:a16="http://schemas.microsoft.com/office/drawing/2014/main" id="{1AD8DC83-C4A2-41C5-976B-D34D169E2690}"/>
              </a:ext>
            </a:extLst>
          </p:cNvPr>
          <p:cNvPicPr>
            <a:picLocks noChangeAspect="1"/>
          </p:cNvPicPr>
          <p:nvPr/>
        </p:nvPicPr>
        <p:blipFill rotWithShape="1">
          <a:blip r:embed="rId4"/>
          <a:srcRect t="20194" r="18458" b="29496"/>
          <a:stretch/>
        </p:blipFill>
        <p:spPr>
          <a:xfrm>
            <a:off x="10540303" y="7973257"/>
            <a:ext cx="3793808" cy="892607"/>
          </a:xfrm>
          <a:prstGeom prst="rect">
            <a:avLst/>
          </a:prstGeom>
        </p:spPr>
      </p:pic>
      <p:grpSp>
        <p:nvGrpSpPr>
          <p:cNvPr id="41" name="Group 40">
            <a:extLst>
              <a:ext uri="{FF2B5EF4-FFF2-40B4-BE49-F238E27FC236}">
                <a16:creationId xmlns:a16="http://schemas.microsoft.com/office/drawing/2014/main" id="{7F35F1DF-3857-4EC4-8C49-84DD5F25EACF}"/>
              </a:ext>
            </a:extLst>
          </p:cNvPr>
          <p:cNvGrpSpPr/>
          <p:nvPr/>
        </p:nvGrpSpPr>
        <p:grpSpPr>
          <a:xfrm>
            <a:off x="6991350" y="2903615"/>
            <a:ext cx="9264651" cy="5138228"/>
            <a:chOff x="1219041" y="980516"/>
            <a:chExt cx="7924959" cy="3772066"/>
          </a:xfrm>
        </p:grpSpPr>
        <p:sp>
          <p:nvSpPr>
            <p:cNvPr id="42" name="Freeform: Shape 41">
              <a:extLst>
                <a:ext uri="{FF2B5EF4-FFF2-40B4-BE49-F238E27FC236}">
                  <a16:creationId xmlns:a16="http://schemas.microsoft.com/office/drawing/2014/main" id="{8AB0E521-DFCA-4169-80AB-EE7BB0B56BBF}"/>
                </a:ext>
              </a:extLst>
            </p:cNvPr>
            <p:cNvSpPr/>
            <p:nvPr/>
          </p:nvSpPr>
          <p:spPr>
            <a:xfrm>
              <a:off x="3105260" y="980516"/>
              <a:ext cx="6038740" cy="1001751"/>
            </a:xfrm>
            <a:custGeom>
              <a:avLst/>
              <a:gdLst>
                <a:gd name="connsiteX0" fmla="*/ 727632 w 6038740"/>
                <a:gd name="connsiteY0" fmla="*/ 0 h 1001751"/>
                <a:gd name="connsiteX1" fmla="*/ 3258183 w 6038740"/>
                <a:gd name="connsiteY1" fmla="*/ 0 h 1001751"/>
                <a:gd name="connsiteX2" fmla="*/ 4807208 w 6038740"/>
                <a:gd name="connsiteY2" fmla="*/ 0 h 1001751"/>
                <a:gd name="connsiteX3" fmla="*/ 4816967 w 6038740"/>
                <a:gd name="connsiteY3" fmla="*/ 0 h 1001751"/>
                <a:gd name="connsiteX4" fmla="*/ 6038740 w 6038740"/>
                <a:gd name="connsiteY4" fmla="*/ 0 h 1001751"/>
                <a:gd name="connsiteX5" fmla="*/ 6038740 w 6038740"/>
                <a:gd name="connsiteY5" fmla="*/ 1001751 h 1001751"/>
                <a:gd name="connsiteX6" fmla="*/ 4816967 w 6038740"/>
                <a:gd name="connsiteY6" fmla="*/ 1001751 h 1001751"/>
                <a:gd name="connsiteX7" fmla="*/ 4807208 w 6038740"/>
                <a:gd name="connsiteY7" fmla="*/ 1001751 h 1001751"/>
                <a:gd name="connsiteX8" fmla="*/ 3258183 w 6038740"/>
                <a:gd name="connsiteY8" fmla="*/ 1001751 h 1001751"/>
                <a:gd name="connsiteX9" fmla="*/ 0 w 6038740"/>
                <a:gd name="connsiteY9" fmla="*/ 1001751 h 10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38740" h="1001751">
                  <a:moveTo>
                    <a:pt x="727632" y="0"/>
                  </a:moveTo>
                  <a:lnTo>
                    <a:pt x="3258183" y="0"/>
                  </a:lnTo>
                  <a:lnTo>
                    <a:pt x="4807208" y="0"/>
                  </a:lnTo>
                  <a:lnTo>
                    <a:pt x="4816967" y="0"/>
                  </a:lnTo>
                  <a:lnTo>
                    <a:pt x="6038740" y="0"/>
                  </a:lnTo>
                  <a:lnTo>
                    <a:pt x="6038740" y="1001751"/>
                  </a:lnTo>
                  <a:lnTo>
                    <a:pt x="4816967" y="1001751"/>
                  </a:lnTo>
                  <a:lnTo>
                    <a:pt x="4807208" y="1001751"/>
                  </a:lnTo>
                  <a:lnTo>
                    <a:pt x="3258183" y="1001751"/>
                  </a:lnTo>
                  <a:lnTo>
                    <a:pt x="0" y="100175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3" name="Freeform: Shape 42">
              <a:extLst>
                <a:ext uri="{FF2B5EF4-FFF2-40B4-BE49-F238E27FC236}">
                  <a16:creationId xmlns:a16="http://schemas.microsoft.com/office/drawing/2014/main" id="{840ED33D-07B6-4884-91F9-675EE2ABCC38}"/>
                </a:ext>
              </a:extLst>
            </p:cNvPr>
            <p:cNvSpPr/>
            <p:nvPr/>
          </p:nvSpPr>
          <p:spPr>
            <a:xfrm>
              <a:off x="2162150" y="2278921"/>
              <a:ext cx="6981850" cy="1001751"/>
            </a:xfrm>
            <a:custGeom>
              <a:avLst/>
              <a:gdLst>
                <a:gd name="connsiteX0" fmla="*/ 727632 w 6981850"/>
                <a:gd name="connsiteY0" fmla="*/ 0 h 1001751"/>
                <a:gd name="connsiteX1" fmla="*/ 3192345 w 6981850"/>
                <a:gd name="connsiteY1" fmla="*/ 0 h 1001751"/>
                <a:gd name="connsiteX2" fmla="*/ 4747613 w 6981850"/>
                <a:gd name="connsiteY2" fmla="*/ 0 h 1001751"/>
                <a:gd name="connsiteX3" fmla="*/ 4757371 w 6981850"/>
                <a:gd name="connsiteY3" fmla="*/ 0 h 1001751"/>
                <a:gd name="connsiteX4" fmla="*/ 6981850 w 6981850"/>
                <a:gd name="connsiteY4" fmla="*/ 0 h 1001751"/>
                <a:gd name="connsiteX5" fmla="*/ 6981850 w 6981850"/>
                <a:gd name="connsiteY5" fmla="*/ 1001751 h 1001751"/>
                <a:gd name="connsiteX6" fmla="*/ 4757371 w 6981850"/>
                <a:gd name="connsiteY6" fmla="*/ 1001751 h 1001751"/>
                <a:gd name="connsiteX7" fmla="*/ 4747613 w 6981850"/>
                <a:gd name="connsiteY7" fmla="*/ 1001751 h 1001751"/>
                <a:gd name="connsiteX8" fmla="*/ 3192345 w 6981850"/>
                <a:gd name="connsiteY8" fmla="*/ 1001751 h 1001751"/>
                <a:gd name="connsiteX9" fmla="*/ 0 w 6981850"/>
                <a:gd name="connsiteY9" fmla="*/ 1001751 h 10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81850" h="1001751">
                  <a:moveTo>
                    <a:pt x="727632" y="0"/>
                  </a:moveTo>
                  <a:lnTo>
                    <a:pt x="3192345" y="0"/>
                  </a:lnTo>
                  <a:lnTo>
                    <a:pt x="4747613" y="0"/>
                  </a:lnTo>
                  <a:lnTo>
                    <a:pt x="4757371" y="0"/>
                  </a:lnTo>
                  <a:lnTo>
                    <a:pt x="6981850" y="0"/>
                  </a:lnTo>
                  <a:lnTo>
                    <a:pt x="6981850" y="1001751"/>
                  </a:lnTo>
                  <a:lnTo>
                    <a:pt x="4757371" y="1001751"/>
                  </a:lnTo>
                  <a:lnTo>
                    <a:pt x="4747613" y="1001751"/>
                  </a:lnTo>
                  <a:lnTo>
                    <a:pt x="3192345" y="1001751"/>
                  </a:lnTo>
                  <a:lnTo>
                    <a:pt x="0" y="100175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4" name="Freeform: Shape 43">
              <a:extLst>
                <a:ext uri="{FF2B5EF4-FFF2-40B4-BE49-F238E27FC236}">
                  <a16:creationId xmlns:a16="http://schemas.microsoft.com/office/drawing/2014/main" id="{3191B4F8-C1C1-4CD8-8538-16314E88F729}"/>
                </a:ext>
              </a:extLst>
            </p:cNvPr>
            <p:cNvSpPr/>
            <p:nvPr/>
          </p:nvSpPr>
          <p:spPr>
            <a:xfrm>
              <a:off x="1219041" y="3577327"/>
              <a:ext cx="7924959" cy="1001751"/>
            </a:xfrm>
            <a:custGeom>
              <a:avLst/>
              <a:gdLst>
                <a:gd name="connsiteX0" fmla="*/ 727632 w 7924959"/>
                <a:gd name="connsiteY0" fmla="*/ 0 h 1001751"/>
                <a:gd name="connsiteX1" fmla="*/ 3652725 w 7924959"/>
                <a:gd name="connsiteY1" fmla="*/ 0 h 1001751"/>
                <a:gd name="connsiteX2" fmla="*/ 4682669 w 7924959"/>
                <a:gd name="connsiteY2" fmla="*/ 0 h 1001751"/>
                <a:gd name="connsiteX3" fmla="*/ 4692427 w 7924959"/>
                <a:gd name="connsiteY3" fmla="*/ 0 h 1001751"/>
                <a:gd name="connsiteX4" fmla="*/ 7924959 w 7924959"/>
                <a:gd name="connsiteY4" fmla="*/ 0 h 1001751"/>
                <a:gd name="connsiteX5" fmla="*/ 7924959 w 7924959"/>
                <a:gd name="connsiteY5" fmla="*/ 1001751 h 1001751"/>
                <a:gd name="connsiteX6" fmla="*/ 4692427 w 7924959"/>
                <a:gd name="connsiteY6" fmla="*/ 1001751 h 1001751"/>
                <a:gd name="connsiteX7" fmla="*/ 4682669 w 7924959"/>
                <a:gd name="connsiteY7" fmla="*/ 1001751 h 1001751"/>
                <a:gd name="connsiteX8" fmla="*/ 3652725 w 7924959"/>
                <a:gd name="connsiteY8" fmla="*/ 1001751 h 1001751"/>
                <a:gd name="connsiteX9" fmla="*/ 0 w 7924959"/>
                <a:gd name="connsiteY9" fmla="*/ 1001751 h 1001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959" h="1001751">
                  <a:moveTo>
                    <a:pt x="727632" y="0"/>
                  </a:moveTo>
                  <a:lnTo>
                    <a:pt x="3652725" y="0"/>
                  </a:lnTo>
                  <a:lnTo>
                    <a:pt x="4682669" y="0"/>
                  </a:lnTo>
                  <a:lnTo>
                    <a:pt x="4692427" y="0"/>
                  </a:lnTo>
                  <a:lnTo>
                    <a:pt x="7924959" y="0"/>
                  </a:lnTo>
                  <a:lnTo>
                    <a:pt x="7924959" y="1001751"/>
                  </a:lnTo>
                  <a:lnTo>
                    <a:pt x="4692427" y="1001751"/>
                  </a:lnTo>
                  <a:lnTo>
                    <a:pt x="4682669" y="1001751"/>
                  </a:lnTo>
                  <a:lnTo>
                    <a:pt x="3652725" y="1001751"/>
                  </a:lnTo>
                  <a:lnTo>
                    <a:pt x="0" y="100175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sp>
          <p:nvSpPr>
            <p:cNvPr id="45" name="Freeform: Shape 44">
              <a:extLst>
                <a:ext uri="{FF2B5EF4-FFF2-40B4-BE49-F238E27FC236}">
                  <a16:creationId xmlns:a16="http://schemas.microsoft.com/office/drawing/2014/main" id="{B006FEEA-ABF5-4B98-BDDC-4196E3EC228F}"/>
                </a:ext>
              </a:extLst>
            </p:cNvPr>
            <p:cNvSpPr/>
            <p:nvPr/>
          </p:nvSpPr>
          <p:spPr>
            <a:xfrm>
              <a:off x="3105262" y="980516"/>
              <a:ext cx="2383154" cy="1001751"/>
            </a:xfrm>
            <a:custGeom>
              <a:avLst/>
              <a:gdLst>
                <a:gd name="connsiteX0" fmla="*/ 727632 w 2509869"/>
                <a:gd name="connsiteY0" fmla="*/ 0 h 1001751"/>
                <a:gd name="connsiteX1" fmla="*/ 2509869 w 2509869"/>
                <a:gd name="connsiteY1" fmla="*/ 0 h 1001751"/>
                <a:gd name="connsiteX2" fmla="*/ 1782237 w 2509869"/>
                <a:gd name="connsiteY2" fmla="*/ 1001751 h 1001751"/>
                <a:gd name="connsiteX3" fmla="*/ 0 w 2509869"/>
                <a:gd name="connsiteY3" fmla="*/ 1001751 h 1001751"/>
              </a:gdLst>
              <a:ahLst/>
              <a:cxnLst>
                <a:cxn ang="0">
                  <a:pos x="connsiteX0" y="connsiteY0"/>
                </a:cxn>
                <a:cxn ang="0">
                  <a:pos x="connsiteX1" y="connsiteY1"/>
                </a:cxn>
                <a:cxn ang="0">
                  <a:pos x="connsiteX2" y="connsiteY2"/>
                </a:cxn>
                <a:cxn ang="0">
                  <a:pos x="connsiteX3" y="connsiteY3"/>
                </a:cxn>
              </a:cxnLst>
              <a:rect l="l" t="t" r="r" b="b"/>
              <a:pathLst>
                <a:path w="2509869" h="1001751">
                  <a:moveTo>
                    <a:pt x="727632" y="0"/>
                  </a:moveTo>
                  <a:lnTo>
                    <a:pt x="2509869" y="0"/>
                  </a:lnTo>
                  <a:lnTo>
                    <a:pt x="1782237" y="1001751"/>
                  </a:lnTo>
                  <a:lnTo>
                    <a:pt x="0" y="1001751"/>
                  </a:ln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sz="2500" dirty="0">
                  <a:latin typeface="Open Sans" panose="020B0604020202020204" charset="0"/>
                  <a:ea typeface="Open Sans" panose="020B0604020202020204" charset="0"/>
                  <a:cs typeface="Open Sans" panose="020B0604020202020204" charset="0"/>
                </a:rPr>
                <a:t>STEP 1</a:t>
              </a:r>
              <a:endParaRPr lang="en-US" sz="2500" dirty="0">
                <a:latin typeface="Open Sans" panose="020B0604020202020204" charset="0"/>
                <a:ea typeface="Open Sans" panose="020B0604020202020204" charset="0"/>
                <a:cs typeface="Open Sans" panose="020B0604020202020204" charset="0"/>
              </a:endParaRPr>
            </a:p>
          </p:txBody>
        </p:sp>
        <p:sp>
          <p:nvSpPr>
            <p:cNvPr id="47" name="Freeform: Shape 46">
              <a:extLst>
                <a:ext uri="{FF2B5EF4-FFF2-40B4-BE49-F238E27FC236}">
                  <a16:creationId xmlns:a16="http://schemas.microsoft.com/office/drawing/2014/main" id="{8807623F-6FDE-4448-909C-D15D6ACDDA24}"/>
                </a:ext>
              </a:extLst>
            </p:cNvPr>
            <p:cNvSpPr/>
            <p:nvPr/>
          </p:nvSpPr>
          <p:spPr>
            <a:xfrm>
              <a:off x="2162153" y="2278921"/>
              <a:ext cx="2509869" cy="1001751"/>
            </a:xfrm>
            <a:custGeom>
              <a:avLst/>
              <a:gdLst>
                <a:gd name="connsiteX0" fmla="*/ 727632 w 2509869"/>
                <a:gd name="connsiteY0" fmla="*/ 0 h 1001751"/>
                <a:gd name="connsiteX1" fmla="*/ 2509869 w 2509869"/>
                <a:gd name="connsiteY1" fmla="*/ 0 h 1001751"/>
                <a:gd name="connsiteX2" fmla="*/ 1782237 w 2509869"/>
                <a:gd name="connsiteY2" fmla="*/ 1001751 h 1001751"/>
                <a:gd name="connsiteX3" fmla="*/ 0 w 2509869"/>
                <a:gd name="connsiteY3" fmla="*/ 1001751 h 1001751"/>
              </a:gdLst>
              <a:ahLst/>
              <a:cxnLst>
                <a:cxn ang="0">
                  <a:pos x="connsiteX0" y="connsiteY0"/>
                </a:cxn>
                <a:cxn ang="0">
                  <a:pos x="connsiteX1" y="connsiteY1"/>
                </a:cxn>
                <a:cxn ang="0">
                  <a:pos x="connsiteX2" y="connsiteY2"/>
                </a:cxn>
                <a:cxn ang="0">
                  <a:pos x="connsiteX3" y="connsiteY3"/>
                </a:cxn>
              </a:cxnLst>
              <a:rect l="l" t="t" r="r" b="b"/>
              <a:pathLst>
                <a:path w="2509869" h="1001751">
                  <a:moveTo>
                    <a:pt x="727632" y="0"/>
                  </a:moveTo>
                  <a:lnTo>
                    <a:pt x="2509869" y="0"/>
                  </a:lnTo>
                  <a:lnTo>
                    <a:pt x="1782237" y="1001751"/>
                  </a:lnTo>
                  <a:lnTo>
                    <a:pt x="0" y="1001751"/>
                  </a:ln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sz="2500" dirty="0">
                  <a:latin typeface="Open Sans" panose="020B0604020202020204" charset="0"/>
                  <a:ea typeface="Open Sans" panose="020B0604020202020204" charset="0"/>
                  <a:cs typeface="Open Sans" panose="020B0604020202020204" charset="0"/>
                </a:rPr>
                <a:t>STEP 2</a:t>
              </a:r>
              <a:endParaRPr lang="en-US" sz="2500" dirty="0">
                <a:latin typeface="Open Sans" panose="020B0604020202020204" charset="0"/>
                <a:ea typeface="Open Sans" panose="020B0604020202020204" charset="0"/>
                <a:cs typeface="Open Sans" panose="020B0604020202020204" charset="0"/>
              </a:endParaRPr>
            </a:p>
          </p:txBody>
        </p:sp>
        <p:sp>
          <p:nvSpPr>
            <p:cNvPr id="48" name="Freeform: Shape 47">
              <a:extLst>
                <a:ext uri="{FF2B5EF4-FFF2-40B4-BE49-F238E27FC236}">
                  <a16:creationId xmlns:a16="http://schemas.microsoft.com/office/drawing/2014/main" id="{AB9542FE-7D12-4600-9677-89F3027C4FB6}"/>
                </a:ext>
              </a:extLst>
            </p:cNvPr>
            <p:cNvSpPr/>
            <p:nvPr/>
          </p:nvSpPr>
          <p:spPr>
            <a:xfrm>
              <a:off x="1219042" y="3577327"/>
              <a:ext cx="2509869" cy="1001751"/>
            </a:xfrm>
            <a:custGeom>
              <a:avLst/>
              <a:gdLst>
                <a:gd name="connsiteX0" fmla="*/ 727632 w 2509869"/>
                <a:gd name="connsiteY0" fmla="*/ 0 h 1001751"/>
                <a:gd name="connsiteX1" fmla="*/ 2509869 w 2509869"/>
                <a:gd name="connsiteY1" fmla="*/ 0 h 1001751"/>
                <a:gd name="connsiteX2" fmla="*/ 1782237 w 2509869"/>
                <a:gd name="connsiteY2" fmla="*/ 1001751 h 1001751"/>
                <a:gd name="connsiteX3" fmla="*/ 0 w 2509869"/>
                <a:gd name="connsiteY3" fmla="*/ 1001751 h 1001751"/>
              </a:gdLst>
              <a:ahLst/>
              <a:cxnLst>
                <a:cxn ang="0">
                  <a:pos x="connsiteX0" y="connsiteY0"/>
                </a:cxn>
                <a:cxn ang="0">
                  <a:pos x="connsiteX1" y="connsiteY1"/>
                </a:cxn>
                <a:cxn ang="0">
                  <a:pos x="connsiteX2" y="connsiteY2"/>
                </a:cxn>
                <a:cxn ang="0">
                  <a:pos x="connsiteX3" y="connsiteY3"/>
                </a:cxn>
              </a:cxnLst>
              <a:rect l="l" t="t" r="r" b="b"/>
              <a:pathLst>
                <a:path w="2509869" h="1001751">
                  <a:moveTo>
                    <a:pt x="727632" y="0"/>
                  </a:moveTo>
                  <a:lnTo>
                    <a:pt x="2509869" y="0"/>
                  </a:lnTo>
                  <a:lnTo>
                    <a:pt x="1782237" y="1001751"/>
                  </a:lnTo>
                  <a:lnTo>
                    <a:pt x="0" y="1001751"/>
                  </a:lnTo>
                  <a:close/>
                </a:path>
              </a:pathLst>
            </a:custGeom>
            <a:solidFill>
              <a:schemeClr val="tx1">
                <a:alpha val="1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N" sz="2500" dirty="0"/>
                <a:t>STEP 3</a:t>
              </a:r>
              <a:endParaRPr lang="en-US" sz="2500" dirty="0"/>
            </a:p>
          </p:txBody>
        </p:sp>
        <p:sp>
          <p:nvSpPr>
            <p:cNvPr id="60" name="Freeform: Shape 59">
              <a:extLst>
                <a:ext uri="{FF2B5EF4-FFF2-40B4-BE49-F238E27FC236}">
                  <a16:creationId xmlns:a16="http://schemas.microsoft.com/office/drawing/2014/main" id="{379CDAC5-F0AE-43F9-A87B-E2DBBEC4C62E}"/>
                </a:ext>
              </a:extLst>
            </p:cNvPr>
            <p:cNvSpPr/>
            <p:nvPr/>
          </p:nvSpPr>
          <p:spPr>
            <a:xfrm flipH="1" flipV="1">
              <a:off x="1219041" y="4579078"/>
              <a:ext cx="423951" cy="173504"/>
            </a:xfrm>
            <a:custGeom>
              <a:avLst/>
              <a:gdLst>
                <a:gd name="connsiteX0" fmla="*/ 423950 w 423950"/>
                <a:gd name="connsiteY0" fmla="*/ 173504 h 173504"/>
                <a:gd name="connsiteX1" fmla="*/ 0 w 423950"/>
                <a:gd name="connsiteY1" fmla="*/ 173504 h 173504"/>
                <a:gd name="connsiteX2" fmla="*/ 126026 w 423950"/>
                <a:gd name="connsiteY2" fmla="*/ 0 h 173504"/>
              </a:gdLst>
              <a:ahLst/>
              <a:cxnLst>
                <a:cxn ang="0">
                  <a:pos x="connsiteX0" y="connsiteY0"/>
                </a:cxn>
                <a:cxn ang="0">
                  <a:pos x="connsiteX1" y="connsiteY1"/>
                </a:cxn>
                <a:cxn ang="0">
                  <a:pos x="connsiteX2" y="connsiteY2"/>
                </a:cxn>
              </a:cxnLst>
              <a:rect l="l" t="t" r="r" b="b"/>
              <a:pathLst>
                <a:path w="423950" h="173504">
                  <a:moveTo>
                    <a:pt x="423950" y="173504"/>
                  </a:moveTo>
                  <a:lnTo>
                    <a:pt x="0" y="173504"/>
                  </a:lnTo>
                  <a:lnTo>
                    <a:pt x="126026"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1" name="Freeform: Shape 60">
              <a:extLst>
                <a:ext uri="{FF2B5EF4-FFF2-40B4-BE49-F238E27FC236}">
                  <a16:creationId xmlns:a16="http://schemas.microsoft.com/office/drawing/2014/main" id="{EA50EB6B-B02D-47C6-B40B-E0524DAE8019}"/>
                </a:ext>
              </a:extLst>
            </p:cNvPr>
            <p:cNvSpPr/>
            <p:nvPr/>
          </p:nvSpPr>
          <p:spPr>
            <a:xfrm flipH="1" flipV="1">
              <a:off x="2162151" y="3280670"/>
              <a:ext cx="423951" cy="173504"/>
            </a:xfrm>
            <a:custGeom>
              <a:avLst/>
              <a:gdLst>
                <a:gd name="connsiteX0" fmla="*/ 423951 w 423951"/>
                <a:gd name="connsiteY0" fmla="*/ 173504 h 173504"/>
                <a:gd name="connsiteX1" fmla="*/ 0 w 423951"/>
                <a:gd name="connsiteY1" fmla="*/ 173504 h 173504"/>
                <a:gd name="connsiteX2" fmla="*/ 126026 w 423951"/>
                <a:gd name="connsiteY2" fmla="*/ 0 h 173504"/>
              </a:gdLst>
              <a:ahLst/>
              <a:cxnLst>
                <a:cxn ang="0">
                  <a:pos x="connsiteX0" y="connsiteY0"/>
                </a:cxn>
                <a:cxn ang="0">
                  <a:pos x="connsiteX1" y="connsiteY1"/>
                </a:cxn>
                <a:cxn ang="0">
                  <a:pos x="connsiteX2" y="connsiteY2"/>
                </a:cxn>
              </a:cxnLst>
              <a:rect l="l" t="t" r="r" b="b"/>
              <a:pathLst>
                <a:path w="423951" h="173504">
                  <a:moveTo>
                    <a:pt x="423951" y="173504"/>
                  </a:moveTo>
                  <a:lnTo>
                    <a:pt x="0" y="173504"/>
                  </a:lnTo>
                  <a:lnTo>
                    <a:pt x="126026" y="0"/>
                  </a:ln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62" name="Freeform: Shape 61">
              <a:extLst>
                <a:ext uri="{FF2B5EF4-FFF2-40B4-BE49-F238E27FC236}">
                  <a16:creationId xmlns:a16="http://schemas.microsoft.com/office/drawing/2014/main" id="{074BDFA3-10A8-49F7-A058-3D50722A1157}"/>
                </a:ext>
              </a:extLst>
            </p:cNvPr>
            <p:cNvSpPr/>
            <p:nvPr/>
          </p:nvSpPr>
          <p:spPr>
            <a:xfrm flipH="1" flipV="1">
              <a:off x="3105260" y="1979373"/>
              <a:ext cx="426052" cy="174364"/>
            </a:xfrm>
            <a:custGeom>
              <a:avLst/>
              <a:gdLst>
                <a:gd name="connsiteX0" fmla="*/ 426052 w 426052"/>
                <a:gd name="connsiteY0" fmla="*/ 174364 h 174364"/>
                <a:gd name="connsiteX1" fmla="*/ 0 w 426052"/>
                <a:gd name="connsiteY1" fmla="*/ 174364 h 174364"/>
                <a:gd name="connsiteX2" fmla="*/ 126651 w 426052"/>
                <a:gd name="connsiteY2" fmla="*/ 0 h 174364"/>
              </a:gdLst>
              <a:ahLst/>
              <a:cxnLst>
                <a:cxn ang="0">
                  <a:pos x="connsiteX0" y="connsiteY0"/>
                </a:cxn>
                <a:cxn ang="0">
                  <a:pos x="connsiteX1" y="connsiteY1"/>
                </a:cxn>
                <a:cxn ang="0">
                  <a:pos x="connsiteX2" y="connsiteY2"/>
                </a:cxn>
              </a:cxnLst>
              <a:rect l="l" t="t" r="r" b="b"/>
              <a:pathLst>
                <a:path w="426052" h="174364">
                  <a:moveTo>
                    <a:pt x="426052" y="174364"/>
                  </a:moveTo>
                  <a:lnTo>
                    <a:pt x="0" y="174364"/>
                  </a:lnTo>
                  <a:lnTo>
                    <a:pt x="126651" y="0"/>
                  </a:ln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63" name="Rectangle 62">
            <a:extLst>
              <a:ext uri="{FF2B5EF4-FFF2-40B4-BE49-F238E27FC236}">
                <a16:creationId xmlns:a16="http://schemas.microsoft.com/office/drawing/2014/main" id="{EB480AAC-1B1D-4C86-AA88-91F7914ADD44}"/>
              </a:ext>
            </a:extLst>
          </p:cNvPr>
          <p:cNvSpPr/>
          <p:nvPr/>
        </p:nvSpPr>
        <p:spPr>
          <a:xfrm>
            <a:off x="15144749" y="1545249"/>
            <a:ext cx="5119925" cy="400110"/>
          </a:xfrm>
          <a:prstGeom prst="rect">
            <a:avLst/>
          </a:prstGeom>
        </p:spPr>
        <p:txBody>
          <a:bodyPr wrap="square">
            <a:spAutoFit/>
          </a:bodyPr>
          <a:lstStyle/>
          <a:p>
            <a:endParaRPr lang="en-US" sz="2000" dirty="0">
              <a:solidFill>
                <a:schemeClr val="tx1">
                  <a:lumMod val="65000"/>
                  <a:lumOff val="35000"/>
                </a:schemeClr>
              </a:solidFill>
              <a:latin typeface="+mj-lt"/>
            </a:endParaRPr>
          </a:p>
        </p:txBody>
      </p:sp>
      <p:sp>
        <p:nvSpPr>
          <p:cNvPr id="4" name="TextBox 3">
            <a:extLst>
              <a:ext uri="{FF2B5EF4-FFF2-40B4-BE49-F238E27FC236}">
                <a16:creationId xmlns:a16="http://schemas.microsoft.com/office/drawing/2014/main" id="{E4D954CC-C8F8-4A4E-B591-A5B86F889D67}"/>
              </a:ext>
            </a:extLst>
          </p:cNvPr>
          <p:cNvSpPr txBox="1"/>
          <p:nvPr/>
        </p:nvSpPr>
        <p:spPr>
          <a:xfrm>
            <a:off x="11857842" y="3082408"/>
            <a:ext cx="4513824" cy="1323439"/>
          </a:xfrm>
          <a:prstGeom prst="rect">
            <a:avLst/>
          </a:prstGeom>
          <a:noFill/>
        </p:spPr>
        <p:txBody>
          <a:bodyPr wrap="square" rtlCol="0">
            <a:spAutoFit/>
          </a:bodyPr>
          <a:lstStyle/>
          <a:p>
            <a:r>
              <a:rPr lang="en-IN" sz="2000" dirty="0">
                <a:solidFill>
                  <a:schemeClr val="bg1"/>
                </a:solidFill>
                <a:latin typeface="+mj-lt"/>
              </a:rPr>
              <a:t>Create randomly sampled </a:t>
            </a:r>
            <a:br>
              <a:rPr lang="en-IN" sz="2000" dirty="0">
                <a:solidFill>
                  <a:schemeClr val="bg1"/>
                </a:solidFill>
                <a:latin typeface="+mj-lt"/>
              </a:rPr>
            </a:br>
            <a:r>
              <a:rPr lang="en-IN" sz="2000" dirty="0">
                <a:solidFill>
                  <a:schemeClr val="bg1"/>
                </a:solidFill>
                <a:latin typeface="+mj-lt"/>
              </a:rPr>
              <a:t>datasets of the original </a:t>
            </a:r>
          </a:p>
          <a:p>
            <a:r>
              <a:rPr lang="en-IN" sz="2000" dirty="0">
                <a:solidFill>
                  <a:schemeClr val="bg1"/>
                </a:solidFill>
                <a:latin typeface="+mj-lt"/>
              </a:rPr>
              <a:t>training data ( bootstrapping )</a:t>
            </a:r>
          </a:p>
          <a:p>
            <a:endParaRPr lang="en-US" sz="2000" dirty="0">
              <a:solidFill>
                <a:schemeClr val="bg1"/>
              </a:solidFill>
              <a:latin typeface="+mj-lt"/>
            </a:endParaRPr>
          </a:p>
        </p:txBody>
      </p:sp>
      <p:sp>
        <p:nvSpPr>
          <p:cNvPr id="89" name="TextBox 88">
            <a:extLst>
              <a:ext uri="{FF2B5EF4-FFF2-40B4-BE49-F238E27FC236}">
                <a16:creationId xmlns:a16="http://schemas.microsoft.com/office/drawing/2014/main" id="{6070E3C2-DD4A-4B09-B47F-7A210380B4A9}"/>
              </a:ext>
            </a:extLst>
          </p:cNvPr>
          <p:cNvSpPr txBox="1"/>
          <p:nvPr/>
        </p:nvSpPr>
        <p:spPr>
          <a:xfrm>
            <a:off x="9845674" y="6789837"/>
            <a:ext cx="6410325" cy="1015663"/>
          </a:xfrm>
          <a:prstGeom prst="rect">
            <a:avLst/>
          </a:prstGeom>
          <a:noFill/>
        </p:spPr>
        <p:txBody>
          <a:bodyPr wrap="square" rtlCol="0">
            <a:spAutoFit/>
          </a:bodyPr>
          <a:lstStyle>
            <a:defPPr marR="0" lvl="0" algn="l" rtl="0">
              <a:lnSpc>
                <a:spcPct val="100000"/>
              </a:lnSpc>
              <a:spcBef>
                <a:spcPts val="0"/>
              </a:spcBef>
              <a:spcAft>
                <a:spcPts val="0"/>
              </a:spcAft>
              <a:defRPr/>
            </a:defPPr>
            <a:lvl1pPr>
              <a:defRPr sz="2000">
                <a:solidFill>
                  <a:schemeClr val="bg1"/>
                </a:solidFill>
                <a:latin typeface="+mj-lt"/>
              </a:defRPr>
            </a:lvl1pPr>
          </a:lstStyle>
          <a:p>
            <a:r>
              <a:rPr lang="en-IN" dirty="0"/>
              <a:t>Take the average of all the predictions </a:t>
            </a:r>
          </a:p>
          <a:p>
            <a:r>
              <a:rPr lang="en-IN" dirty="0"/>
              <a:t>to make final overall prediction</a:t>
            </a:r>
          </a:p>
          <a:p>
            <a:endParaRPr lang="en-US" dirty="0"/>
          </a:p>
        </p:txBody>
      </p:sp>
      <p:sp>
        <p:nvSpPr>
          <p:cNvPr id="90" name="TextBox 89">
            <a:extLst>
              <a:ext uri="{FF2B5EF4-FFF2-40B4-BE49-F238E27FC236}">
                <a16:creationId xmlns:a16="http://schemas.microsoft.com/office/drawing/2014/main" id="{6C9F545C-1890-42AA-A1E5-849E1597C1CA}"/>
              </a:ext>
            </a:extLst>
          </p:cNvPr>
          <p:cNvSpPr txBox="1"/>
          <p:nvPr/>
        </p:nvSpPr>
        <p:spPr>
          <a:xfrm>
            <a:off x="11013292" y="4966719"/>
            <a:ext cx="4273550" cy="1015663"/>
          </a:xfrm>
          <a:prstGeom prst="rect">
            <a:avLst/>
          </a:prstGeom>
          <a:noFill/>
        </p:spPr>
        <p:txBody>
          <a:bodyPr wrap="square" rtlCol="0">
            <a:spAutoFit/>
          </a:bodyPr>
          <a:lstStyle>
            <a:defPPr marR="0" lvl="0" algn="l" rtl="0">
              <a:lnSpc>
                <a:spcPct val="100000"/>
              </a:lnSpc>
              <a:spcBef>
                <a:spcPts val="0"/>
              </a:spcBef>
              <a:spcAft>
                <a:spcPts val="0"/>
              </a:spcAft>
            </a:defPPr>
            <a:lvl1pPr>
              <a:defRPr sz="2000">
                <a:solidFill>
                  <a:schemeClr val="bg1"/>
                </a:solidFill>
                <a:latin typeface="+mj-lt"/>
              </a:defRPr>
            </a:lvl1pPr>
          </a:lstStyle>
          <a:p>
            <a:r>
              <a:rPr lang="en-IN" dirty="0"/>
              <a:t>Build and fit several classifiers </a:t>
            </a:r>
          </a:p>
          <a:p>
            <a:r>
              <a:rPr lang="en-IN" dirty="0"/>
              <a:t>to each of these diverse copies</a:t>
            </a:r>
          </a:p>
          <a:p>
            <a:endParaRPr lang="en-US" dirty="0"/>
          </a:p>
        </p:txBody>
      </p:sp>
      <p:sp>
        <p:nvSpPr>
          <p:cNvPr id="91" name="Rectangle 90">
            <a:extLst>
              <a:ext uri="{FF2B5EF4-FFF2-40B4-BE49-F238E27FC236}">
                <a16:creationId xmlns:a16="http://schemas.microsoft.com/office/drawing/2014/main" id="{1869E72C-2619-4CA9-BB8B-A92681275650}"/>
              </a:ext>
            </a:extLst>
          </p:cNvPr>
          <p:cNvSpPr/>
          <p:nvPr/>
        </p:nvSpPr>
        <p:spPr>
          <a:xfrm>
            <a:off x="1787998" y="1356859"/>
            <a:ext cx="13036231" cy="400110"/>
          </a:xfrm>
          <a:prstGeom prst="rect">
            <a:avLst/>
          </a:prstGeom>
        </p:spPr>
        <p:txBody>
          <a:bodyPr wrap="square">
            <a:spAutoFit/>
          </a:bodyPr>
          <a:lstStyle/>
          <a:p>
            <a:r>
              <a:rPr lang="en-IN" sz="2000" dirty="0">
                <a:solidFill>
                  <a:schemeClr val="tx1">
                    <a:lumMod val="65000"/>
                    <a:lumOff val="35000"/>
                  </a:schemeClr>
                </a:solidFill>
                <a:latin typeface="+mj-lt"/>
              </a:rPr>
              <a:t>Bagging or bootstrap aggregation </a:t>
            </a:r>
            <a:r>
              <a:rPr lang="en-IN" sz="2000" b="1" dirty="0">
                <a:solidFill>
                  <a:schemeClr val="tx1">
                    <a:lumMod val="65000"/>
                    <a:lumOff val="35000"/>
                  </a:schemeClr>
                </a:solidFill>
                <a:latin typeface="+mj-lt"/>
              </a:rPr>
              <a:t>reduces variance </a:t>
            </a:r>
            <a:r>
              <a:rPr lang="en-IN" sz="2000" dirty="0">
                <a:solidFill>
                  <a:schemeClr val="tx1">
                    <a:lumMod val="65000"/>
                    <a:lumOff val="35000"/>
                  </a:schemeClr>
                </a:solidFill>
                <a:latin typeface="+mj-lt"/>
              </a:rPr>
              <a:t>of an estimate by taking mean of multiple estimates</a:t>
            </a:r>
          </a:p>
        </p:txBody>
      </p:sp>
      <p:grpSp>
        <p:nvGrpSpPr>
          <p:cNvPr id="24" name="Group 23">
            <a:extLst>
              <a:ext uri="{FF2B5EF4-FFF2-40B4-BE49-F238E27FC236}">
                <a16:creationId xmlns:a16="http://schemas.microsoft.com/office/drawing/2014/main" id="{4AE9098B-ED21-4BD4-AAC4-F24D0973BEE9}"/>
              </a:ext>
            </a:extLst>
          </p:cNvPr>
          <p:cNvGrpSpPr/>
          <p:nvPr/>
        </p:nvGrpSpPr>
        <p:grpSpPr>
          <a:xfrm>
            <a:off x="474685" y="2066096"/>
            <a:ext cx="7745375" cy="5915715"/>
            <a:chOff x="8964315" y="1231969"/>
            <a:chExt cx="8159175" cy="6084503"/>
          </a:xfrm>
        </p:grpSpPr>
        <p:grpSp>
          <p:nvGrpSpPr>
            <p:cNvPr id="25" name="Group 24">
              <a:extLst>
                <a:ext uri="{FF2B5EF4-FFF2-40B4-BE49-F238E27FC236}">
                  <a16:creationId xmlns:a16="http://schemas.microsoft.com/office/drawing/2014/main" id="{C2674004-A76F-41CC-BD4C-FA3380929AA0}"/>
                </a:ext>
              </a:extLst>
            </p:cNvPr>
            <p:cNvGrpSpPr/>
            <p:nvPr/>
          </p:nvGrpSpPr>
          <p:grpSpPr>
            <a:xfrm>
              <a:off x="8964315" y="1231969"/>
              <a:ext cx="6322527" cy="6084503"/>
              <a:chOff x="8964315" y="1231969"/>
              <a:chExt cx="6322527" cy="6084503"/>
            </a:xfrm>
          </p:grpSpPr>
          <p:grpSp>
            <p:nvGrpSpPr>
              <p:cNvPr id="28" name="Group 27">
                <a:extLst>
                  <a:ext uri="{FF2B5EF4-FFF2-40B4-BE49-F238E27FC236}">
                    <a16:creationId xmlns:a16="http://schemas.microsoft.com/office/drawing/2014/main" id="{B5181BAB-360C-45EE-BA9E-FAB964F75409}"/>
                  </a:ext>
                </a:extLst>
              </p:cNvPr>
              <p:cNvGrpSpPr/>
              <p:nvPr/>
            </p:nvGrpSpPr>
            <p:grpSpPr>
              <a:xfrm>
                <a:off x="8964315" y="3124200"/>
                <a:ext cx="1031092" cy="2447926"/>
                <a:chOff x="8964315" y="3124200"/>
                <a:chExt cx="1031092" cy="2447926"/>
              </a:xfrm>
            </p:grpSpPr>
            <p:sp>
              <p:nvSpPr>
                <p:cNvPr id="94" name="Isosceles Triangle 93">
                  <a:extLst>
                    <a:ext uri="{FF2B5EF4-FFF2-40B4-BE49-F238E27FC236}">
                      <a16:creationId xmlns:a16="http://schemas.microsoft.com/office/drawing/2014/main" id="{488D216A-FDE5-4BB7-97CF-F1B4D2654B27}"/>
                    </a:ext>
                  </a:extLst>
                </p:cNvPr>
                <p:cNvSpPr/>
                <p:nvPr/>
              </p:nvSpPr>
              <p:spPr>
                <a:xfrm>
                  <a:off x="9012193" y="4676776"/>
                  <a:ext cx="865485" cy="89535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85DD6C9D-96EF-4BCC-B078-6B0CB483FBD4}"/>
                    </a:ext>
                  </a:extLst>
                </p:cNvPr>
                <p:cNvGrpSpPr/>
                <p:nvPr/>
              </p:nvGrpSpPr>
              <p:grpSpPr>
                <a:xfrm>
                  <a:off x="8964315" y="3124200"/>
                  <a:ext cx="1031092" cy="2382284"/>
                  <a:chOff x="8964315" y="3124200"/>
                  <a:chExt cx="1031092" cy="2382284"/>
                </a:xfrm>
              </p:grpSpPr>
              <p:sp>
                <p:nvSpPr>
                  <p:cNvPr id="96" name="Cylinder 95">
                    <a:extLst>
                      <a:ext uri="{FF2B5EF4-FFF2-40B4-BE49-F238E27FC236}">
                        <a16:creationId xmlns:a16="http://schemas.microsoft.com/office/drawing/2014/main" id="{5B180508-0076-4C08-9B59-E854B89A9C42}"/>
                      </a:ext>
                    </a:extLst>
                  </p:cNvPr>
                  <p:cNvSpPr/>
                  <p:nvPr/>
                </p:nvSpPr>
                <p:spPr>
                  <a:xfrm>
                    <a:off x="8964315" y="3124200"/>
                    <a:ext cx="1031092" cy="89535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TextBox 96">
                    <a:extLst>
                      <a:ext uri="{FF2B5EF4-FFF2-40B4-BE49-F238E27FC236}">
                        <a16:creationId xmlns:a16="http://schemas.microsoft.com/office/drawing/2014/main" id="{F0A78C73-E431-49AF-96D2-0BB1C2F45DA5}"/>
                      </a:ext>
                    </a:extLst>
                  </p:cNvPr>
                  <p:cNvSpPr txBox="1"/>
                  <p:nvPr/>
                </p:nvSpPr>
                <p:spPr>
                  <a:xfrm>
                    <a:off x="9237647" y="3469759"/>
                    <a:ext cx="484428" cy="369332"/>
                  </a:xfrm>
                  <a:prstGeom prst="rect">
                    <a:avLst/>
                  </a:prstGeom>
                  <a:noFill/>
                </p:spPr>
                <p:txBody>
                  <a:bodyPr wrap="none" rtlCol="0">
                    <a:spAutoFit/>
                  </a:bodyPr>
                  <a:lstStyle/>
                  <a:p>
                    <a:r>
                      <a:rPr lang="en-US" sz="1800" dirty="0">
                        <a:solidFill>
                          <a:schemeClr val="tx1">
                            <a:lumMod val="75000"/>
                            <a:lumOff val="25000"/>
                          </a:schemeClr>
                        </a:solidFill>
                        <a:latin typeface="+mj-lt"/>
                      </a:rPr>
                      <a:t>D1</a:t>
                    </a:r>
                  </a:p>
                </p:txBody>
              </p:sp>
              <p:sp>
                <p:nvSpPr>
                  <p:cNvPr id="98" name="TextBox 97">
                    <a:extLst>
                      <a:ext uri="{FF2B5EF4-FFF2-40B4-BE49-F238E27FC236}">
                        <a16:creationId xmlns:a16="http://schemas.microsoft.com/office/drawing/2014/main" id="{BD38D93A-F433-4FCC-A495-182036A759B0}"/>
                      </a:ext>
                    </a:extLst>
                  </p:cNvPr>
                  <p:cNvSpPr txBox="1"/>
                  <p:nvPr/>
                </p:nvSpPr>
                <p:spPr>
                  <a:xfrm>
                    <a:off x="9214183" y="5137152"/>
                    <a:ext cx="461986" cy="369332"/>
                  </a:xfrm>
                  <a:prstGeom prst="rect">
                    <a:avLst/>
                  </a:prstGeom>
                  <a:noFill/>
                </p:spPr>
                <p:txBody>
                  <a:bodyPr wrap="none" rtlCol="0">
                    <a:spAutoFit/>
                  </a:bodyPr>
                  <a:lstStyle/>
                  <a:p>
                    <a:r>
                      <a:rPr lang="en-US" sz="1800" dirty="0">
                        <a:solidFill>
                          <a:schemeClr val="tx1">
                            <a:lumMod val="75000"/>
                            <a:lumOff val="25000"/>
                          </a:schemeClr>
                        </a:solidFill>
                        <a:latin typeface="+mj-lt"/>
                      </a:rPr>
                      <a:t>C1</a:t>
                    </a:r>
                  </a:p>
                </p:txBody>
              </p:sp>
            </p:grpSp>
          </p:grpSp>
          <p:grpSp>
            <p:nvGrpSpPr>
              <p:cNvPr id="29" name="Group 28">
                <a:extLst>
                  <a:ext uri="{FF2B5EF4-FFF2-40B4-BE49-F238E27FC236}">
                    <a16:creationId xmlns:a16="http://schemas.microsoft.com/office/drawing/2014/main" id="{AE89C408-9D52-4BEE-BF8A-15642AC1C699}"/>
                  </a:ext>
                </a:extLst>
              </p:cNvPr>
              <p:cNvGrpSpPr/>
              <p:nvPr/>
            </p:nvGrpSpPr>
            <p:grpSpPr>
              <a:xfrm>
                <a:off x="10598275" y="3124200"/>
                <a:ext cx="1031092" cy="2447926"/>
                <a:chOff x="10598275" y="3124200"/>
                <a:chExt cx="1031092" cy="2447926"/>
              </a:xfrm>
            </p:grpSpPr>
            <p:sp>
              <p:nvSpPr>
                <p:cNvPr id="85" name="Isosceles Triangle 84">
                  <a:extLst>
                    <a:ext uri="{FF2B5EF4-FFF2-40B4-BE49-F238E27FC236}">
                      <a16:creationId xmlns:a16="http://schemas.microsoft.com/office/drawing/2014/main" id="{2E9F7DAD-F20D-484C-96F7-0288510B00CC}"/>
                    </a:ext>
                  </a:extLst>
                </p:cNvPr>
                <p:cNvSpPr/>
                <p:nvPr/>
              </p:nvSpPr>
              <p:spPr>
                <a:xfrm>
                  <a:off x="10681078" y="4676776"/>
                  <a:ext cx="865485" cy="89535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6" name="Group 85">
                  <a:extLst>
                    <a:ext uri="{FF2B5EF4-FFF2-40B4-BE49-F238E27FC236}">
                      <a16:creationId xmlns:a16="http://schemas.microsoft.com/office/drawing/2014/main" id="{58FE5EFF-7526-47AB-AE6C-D493C23110A9}"/>
                    </a:ext>
                  </a:extLst>
                </p:cNvPr>
                <p:cNvGrpSpPr/>
                <p:nvPr/>
              </p:nvGrpSpPr>
              <p:grpSpPr>
                <a:xfrm>
                  <a:off x="10598275" y="3124200"/>
                  <a:ext cx="1031092" cy="895350"/>
                  <a:chOff x="10598275" y="3124200"/>
                  <a:chExt cx="1031092" cy="895350"/>
                </a:xfrm>
              </p:grpSpPr>
              <p:sp>
                <p:nvSpPr>
                  <p:cNvPr id="88" name="Cylinder 87">
                    <a:extLst>
                      <a:ext uri="{FF2B5EF4-FFF2-40B4-BE49-F238E27FC236}">
                        <a16:creationId xmlns:a16="http://schemas.microsoft.com/office/drawing/2014/main" id="{79A9CF05-D8D9-406F-9BC4-531E8B412618}"/>
                      </a:ext>
                    </a:extLst>
                  </p:cNvPr>
                  <p:cNvSpPr/>
                  <p:nvPr/>
                </p:nvSpPr>
                <p:spPr>
                  <a:xfrm>
                    <a:off x="10598275" y="3124200"/>
                    <a:ext cx="1031092" cy="89535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TextBox 92">
                    <a:extLst>
                      <a:ext uri="{FF2B5EF4-FFF2-40B4-BE49-F238E27FC236}">
                        <a16:creationId xmlns:a16="http://schemas.microsoft.com/office/drawing/2014/main" id="{321BE01A-7469-43EA-B6E0-84192F219BA8}"/>
                      </a:ext>
                    </a:extLst>
                  </p:cNvPr>
                  <p:cNvSpPr txBox="1"/>
                  <p:nvPr/>
                </p:nvSpPr>
                <p:spPr>
                  <a:xfrm>
                    <a:off x="10871606" y="3469759"/>
                    <a:ext cx="484428" cy="369332"/>
                  </a:xfrm>
                  <a:prstGeom prst="rect">
                    <a:avLst/>
                  </a:prstGeom>
                  <a:noFill/>
                </p:spPr>
                <p:txBody>
                  <a:bodyPr wrap="none" rtlCol="0">
                    <a:spAutoFit/>
                  </a:bodyPr>
                  <a:lstStyle/>
                  <a:p>
                    <a:r>
                      <a:rPr lang="en-US" sz="1800" dirty="0">
                        <a:solidFill>
                          <a:schemeClr val="tx1">
                            <a:lumMod val="75000"/>
                            <a:lumOff val="25000"/>
                          </a:schemeClr>
                        </a:solidFill>
                        <a:latin typeface="+mj-lt"/>
                      </a:rPr>
                      <a:t>D2</a:t>
                    </a:r>
                  </a:p>
                </p:txBody>
              </p:sp>
            </p:grpSp>
            <p:sp>
              <p:nvSpPr>
                <p:cNvPr id="87" name="TextBox 86">
                  <a:extLst>
                    <a:ext uri="{FF2B5EF4-FFF2-40B4-BE49-F238E27FC236}">
                      <a16:creationId xmlns:a16="http://schemas.microsoft.com/office/drawing/2014/main" id="{6D07CC57-FD1E-4E27-B873-0A1B81BFF52E}"/>
                    </a:ext>
                  </a:extLst>
                </p:cNvPr>
                <p:cNvSpPr txBox="1"/>
                <p:nvPr/>
              </p:nvSpPr>
              <p:spPr>
                <a:xfrm>
                  <a:off x="10882827" y="5137152"/>
                  <a:ext cx="461986" cy="369332"/>
                </a:xfrm>
                <a:prstGeom prst="rect">
                  <a:avLst/>
                </a:prstGeom>
                <a:noFill/>
              </p:spPr>
              <p:txBody>
                <a:bodyPr wrap="none" rtlCol="0">
                  <a:spAutoFit/>
                </a:bodyPr>
                <a:lstStyle/>
                <a:p>
                  <a:r>
                    <a:rPr lang="en-US" sz="1800" dirty="0">
                      <a:solidFill>
                        <a:schemeClr val="tx1">
                          <a:lumMod val="75000"/>
                          <a:lumOff val="25000"/>
                        </a:schemeClr>
                      </a:solidFill>
                      <a:latin typeface="+mj-lt"/>
                    </a:rPr>
                    <a:t>C2</a:t>
                  </a:r>
                </a:p>
              </p:txBody>
            </p:sp>
          </p:grpSp>
          <p:grpSp>
            <p:nvGrpSpPr>
              <p:cNvPr id="32" name="Group 31">
                <a:extLst>
                  <a:ext uri="{FF2B5EF4-FFF2-40B4-BE49-F238E27FC236}">
                    <a16:creationId xmlns:a16="http://schemas.microsoft.com/office/drawing/2014/main" id="{7D37CADC-4AF6-43BE-8491-DBE8EC2B6D47}"/>
                  </a:ext>
                </a:extLst>
              </p:cNvPr>
              <p:cNvGrpSpPr/>
              <p:nvPr/>
            </p:nvGrpSpPr>
            <p:grpSpPr>
              <a:xfrm>
                <a:off x="12636625" y="3124200"/>
                <a:ext cx="1031092" cy="2447926"/>
                <a:chOff x="12636625" y="3124200"/>
                <a:chExt cx="1031092" cy="2447926"/>
              </a:xfrm>
            </p:grpSpPr>
            <p:sp>
              <p:nvSpPr>
                <p:cNvPr id="80" name="Isosceles Triangle 79">
                  <a:extLst>
                    <a:ext uri="{FF2B5EF4-FFF2-40B4-BE49-F238E27FC236}">
                      <a16:creationId xmlns:a16="http://schemas.microsoft.com/office/drawing/2014/main" id="{CD207883-0DC2-4665-966F-A06AC23ADD04}"/>
                    </a:ext>
                  </a:extLst>
                </p:cNvPr>
                <p:cNvSpPr/>
                <p:nvPr/>
              </p:nvSpPr>
              <p:spPr>
                <a:xfrm>
                  <a:off x="12660774" y="4676776"/>
                  <a:ext cx="865485" cy="89535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DA09741C-C3BC-468C-BBBC-339A04145B61}"/>
                    </a:ext>
                  </a:extLst>
                </p:cNvPr>
                <p:cNvGrpSpPr/>
                <p:nvPr/>
              </p:nvGrpSpPr>
              <p:grpSpPr>
                <a:xfrm>
                  <a:off x="12636625" y="3124200"/>
                  <a:ext cx="1031092" cy="895350"/>
                  <a:chOff x="12636625" y="3124200"/>
                  <a:chExt cx="1031092" cy="895350"/>
                </a:xfrm>
              </p:grpSpPr>
              <p:sp>
                <p:nvSpPr>
                  <p:cNvPr id="83" name="Cylinder 82">
                    <a:extLst>
                      <a:ext uri="{FF2B5EF4-FFF2-40B4-BE49-F238E27FC236}">
                        <a16:creationId xmlns:a16="http://schemas.microsoft.com/office/drawing/2014/main" id="{966DD87C-5B8D-477C-8EB2-B02E41F4BC89}"/>
                      </a:ext>
                    </a:extLst>
                  </p:cNvPr>
                  <p:cNvSpPr/>
                  <p:nvPr/>
                </p:nvSpPr>
                <p:spPr>
                  <a:xfrm>
                    <a:off x="12636625" y="3124200"/>
                    <a:ext cx="1031092" cy="89535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TextBox 83">
                    <a:extLst>
                      <a:ext uri="{FF2B5EF4-FFF2-40B4-BE49-F238E27FC236}">
                        <a16:creationId xmlns:a16="http://schemas.microsoft.com/office/drawing/2014/main" id="{4BEF1EFA-E23C-4722-9A89-A32AACA5FFA2}"/>
                      </a:ext>
                    </a:extLst>
                  </p:cNvPr>
                  <p:cNvSpPr txBox="1"/>
                  <p:nvPr/>
                </p:nvSpPr>
                <p:spPr>
                  <a:xfrm>
                    <a:off x="12909956" y="3469759"/>
                    <a:ext cx="545342" cy="369332"/>
                  </a:xfrm>
                  <a:prstGeom prst="rect">
                    <a:avLst/>
                  </a:prstGeom>
                  <a:noFill/>
                </p:spPr>
                <p:txBody>
                  <a:bodyPr wrap="none" rtlCol="0">
                    <a:spAutoFit/>
                  </a:bodyPr>
                  <a:lstStyle/>
                  <a:p>
                    <a:r>
                      <a:rPr lang="en-US" sz="1800" dirty="0">
                        <a:solidFill>
                          <a:schemeClr val="tx1">
                            <a:lumMod val="75000"/>
                            <a:lumOff val="25000"/>
                          </a:schemeClr>
                        </a:solidFill>
                        <a:latin typeface="+mj-lt"/>
                      </a:rPr>
                      <a:t>D</a:t>
                    </a:r>
                    <a:r>
                      <a:rPr lang="en-US" sz="1800" baseline="-25000" dirty="0">
                        <a:solidFill>
                          <a:schemeClr val="tx1">
                            <a:lumMod val="75000"/>
                            <a:lumOff val="25000"/>
                          </a:schemeClr>
                        </a:solidFill>
                        <a:latin typeface="+mj-lt"/>
                      </a:rPr>
                      <a:t>t-1</a:t>
                    </a:r>
                  </a:p>
                </p:txBody>
              </p:sp>
            </p:grpSp>
            <p:sp>
              <p:nvSpPr>
                <p:cNvPr id="82" name="TextBox 81">
                  <a:extLst>
                    <a:ext uri="{FF2B5EF4-FFF2-40B4-BE49-F238E27FC236}">
                      <a16:creationId xmlns:a16="http://schemas.microsoft.com/office/drawing/2014/main" id="{A72A9247-C4E9-494B-8354-56A5E9398BFE}"/>
                    </a:ext>
                  </a:extLst>
                </p:cNvPr>
                <p:cNvSpPr txBox="1"/>
                <p:nvPr/>
              </p:nvSpPr>
              <p:spPr>
                <a:xfrm>
                  <a:off x="12873744" y="5124451"/>
                  <a:ext cx="522900" cy="369332"/>
                </a:xfrm>
                <a:prstGeom prst="rect">
                  <a:avLst/>
                </a:prstGeom>
                <a:noFill/>
              </p:spPr>
              <p:txBody>
                <a:bodyPr wrap="none" rtlCol="0">
                  <a:spAutoFit/>
                </a:bodyPr>
                <a:lstStyle/>
                <a:p>
                  <a:r>
                    <a:rPr lang="en-US" sz="1800" dirty="0">
                      <a:solidFill>
                        <a:schemeClr val="tx1">
                          <a:lumMod val="75000"/>
                          <a:lumOff val="25000"/>
                        </a:schemeClr>
                      </a:solidFill>
                      <a:latin typeface="+mj-lt"/>
                    </a:rPr>
                    <a:t>C</a:t>
                  </a:r>
                  <a:r>
                    <a:rPr lang="en-US" sz="1800" baseline="-25000" dirty="0">
                      <a:solidFill>
                        <a:schemeClr val="tx1">
                          <a:lumMod val="75000"/>
                          <a:lumOff val="25000"/>
                        </a:schemeClr>
                      </a:solidFill>
                      <a:latin typeface="+mj-lt"/>
                    </a:rPr>
                    <a:t>t-1</a:t>
                  </a:r>
                </a:p>
              </p:txBody>
            </p:sp>
          </p:grpSp>
          <p:grpSp>
            <p:nvGrpSpPr>
              <p:cNvPr id="34" name="Group 33">
                <a:extLst>
                  <a:ext uri="{FF2B5EF4-FFF2-40B4-BE49-F238E27FC236}">
                    <a16:creationId xmlns:a16="http://schemas.microsoft.com/office/drawing/2014/main" id="{9D86A3DB-95B8-4D55-A30C-90983ECD926A}"/>
                  </a:ext>
                </a:extLst>
              </p:cNvPr>
              <p:cNvGrpSpPr/>
              <p:nvPr/>
            </p:nvGrpSpPr>
            <p:grpSpPr>
              <a:xfrm>
                <a:off x="14255750" y="3124200"/>
                <a:ext cx="1031092" cy="2447926"/>
                <a:chOff x="14255750" y="3124200"/>
                <a:chExt cx="1031092" cy="2447926"/>
              </a:xfrm>
            </p:grpSpPr>
            <p:sp>
              <p:nvSpPr>
                <p:cNvPr id="75" name="Isosceles Triangle 74">
                  <a:extLst>
                    <a:ext uri="{FF2B5EF4-FFF2-40B4-BE49-F238E27FC236}">
                      <a16:creationId xmlns:a16="http://schemas.microsoft.com/office/drawing/2014/main" id="{77BD06D9-5109-4F2B-9ABD-86576D4BFAE1}"/>
                    </a:ext>
                  </a:extLst>
                </p:cNvPr>
                <p:cNvSpPr/>
                <p:nvPr/>
              </p:nvSpPr>
              <p:spPr>
                <a:xfrm>
                  <a:off x="14274488" y="4676776"/>
                  <a:ext cx="865485" cy="895350"/>
                </a:xfrm>
                <a:prstGeom prs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2373CA37-8A3E-4160-954D-2CAD91F91F39}"/>
                    </a:ext>
                  </a:extLst>
                </p:cNvPr>
                <p:cNvGrpSpPr/>
                <p:nvPr/>
              </p:nvGrpSpPr>
              <p:grpSpPr>
                <a:xfrm>
                  <a:off x="14255750" y="3124200"/>
                  <a:ext cx="1031092" cy="895350"/>
                  <a:chOff x="14255750" y="3124200"/>
                  <a:chExt cx="1031092" cy="895350"/>
                </a:xfrm>
              </p:grpSpPr>
              <p:sp>
                <p:nvSpPr>
                  <p:cNvPr id="78" name="Cylinder 77">
                    <a:extLst>
                      <a:ext uri="{FF2B5EF4-FFF2-40B4-BE49-F238E27FC236}">
                        <a16:creationId xmlns:a16="http://schemas.microsoft.com/office/drawing/2014/main" id="{B4C52C68-3944-4B4C-AD99-F2B08C755AF1}"/>
                      </a:ext>
                    </a:extLst>
                  </p:cNvPr>
                  <p:cNvSpPr/>
                  <p:nvPr/>
                </p:nvSpPr>
                <p:spPr>
                  <a:xfrm>
                    <a:off x="14255750" y="3124200"/>
                    <a:ext cx="1031092" cy="89535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TextBox 78">
                    <a:extLst>
                      <a:ext uri="{FF2B5EF4-FFF2-40B4-BE49-F238E27FC236}">
                        <a16:creationId xmlns:a16="http://schemas.microsoft.com/office/drawing/2014/main" id="{155C3F5F-1617-4033-A048-BC8F8D8B1B65}"/>
                      </a:ext>
                    </a:extLst>
                  </p:cNvPr>
                  <p:cNvSpPr txBox="1"/>
                  <p:nvPr/>
                </p:nvSpPr>
                <p:spPr>
                  <a:xfrm>
                    <a:off x="14567553" y="3469759"/>
                    <a:ext cx="407484" cy="369332"/>
                  </a:xfrm>
                  <a:prstGeom prst="rect">
                    <a:avLst/>
                  </a:prstGeom>
                  <a:noFill/>
                </p:spPr>
                <p:txBody>
                  <a:bodyPr wrap="none" rtlCol="0">
                    <a:spAutoFit/>
                  </a:bodyPr>
                  <a:lstStyle/>
                  <a:p>
                    <a:r>
                      <a:rPr lang="en-US" sz="1800" dirty="0">
                        <a:solidFill>
                          <a:schemeClr val="tx1">
                            <a:lumMod val="75000"/>
                            <a:lumOff val="25000"/>
                          </a:schemeClr>
                        </a:solidFill>
                        <a:latin typeface="+mj-lt"/>
                      </a:rPr>
                      <a:t>D</a:t>
                    </a:r>
                    <a:r>
                      <a:rPr lang="en-US" sz="1800" baseline="-25000" dirty="0">
                        <a:solidFill>
                          <a:schemeClr val="tx1">
                            <a:lumMod val="75000"/>
                            <a:lumOff val="25000"/>
                          </a:schemeClr>
                        </a:solidFill>
                        <a:latin typeface="+mj-lt"/>
                      </a:rPr>
                      <a:t>t</a:t>
                    </a:r>
                  </a:p>
                </p:txBody>
              </p:sp>
            </p:grpSp>
            <p:sp>
              <p:nvSpPr>
                <p:cNvPr id="77" name="TextBox 76">
                  <a:extLst>
                    <a:ext uri="{FF2B5EF4-FFF2-40B4-BE49-F238E27FC236}">
                      <a16:creationId xmlns:a16="http://schemas.microsoft.com/office/drawing/2014/main" id="{EEE0F7F9-608A-44A4-BC5E-14649E2DB61B}"/>
                    </a:ext>
                  </a:extLst>
                </p:cNvPr>
                <p:cNvSpPr txBox="1"/>
                <p:nvPr/>
              </p:nvSpPr>
              <p:spPr>
                <a:xfrm>
                  <a:off x="14525930" y="5137152"/>
                  <a:ext cx="385042" cy="369332"/>
                </a:xfrm>
                <a:prstGeom prst="rect">
                  <a:avLst/>
                </a:prstGeom>
                <a:noFill/>
              </p:spPr>
              <p:txBody>
                <a:bodyPr wrap="none" rtlCol="0">
                  <a:spAutoFit/>
                </a:bodyPr>
                <a:lstStyle/>
                <a:p>
                  <a:r>
                    <a:rPr lang="en-US" sz="1800" dirty="0">
                      <a:solidFill>
                        <a:schemeClr val="tx1">
                          <a:lumMod val="75000"/>
                          <a:lumOff val="25000"/>
                        </a:schemeClr>
                      </a:solidFill>
                      <a:latin typeface="+mj-lt"/>
                    </a:rPr>
                    <a:t>C</a:t>
                  </a:r>
                  <a:r>
                    <a:rPr lang="en-US" sz="1800" baseline="-25000" dirty="0">
                      <a:solidFill>
                        <a:schemeClr val="tx1">
                          <a:lumMod val="75000"/>
                          <a:lumOff val="25000"/>
                        </a:schemeClr>
                      </a:solidFill>
                      <a:latin typeface="+mj-lt"/>
                    </a:rPr>
                    <a:t>t</a:t>
                  </a:r>
                </a:p>
              </p:txBody>
            </p:sp>
          </p:grpSp>
          <p:sp>
            <p:nvSpPr>
              <p:cNvPr id="37" name="TextBox 36">
                <a:extLst>
                  <a:ext uri="{FF2B5EF4-FFF2-40B4-BE49-F238E27FC236}">
                    <a16:creationId xmlns:a16="http://schemas.microsoft.com/office/drawing/2014/main" id="{1CAE555A-672D-4076-A69C-FF5F617D1913}"/>
                  </a:ext>
                </a:extLst>
              </p:cNvPr>
              <p:cNvSpPr txBox="1"/>
              <p:nvPr/>
            </p:nvSpPr>
            <p:spPr>
              <a:xfrm>
                <a:off x="11763984" y="3103632"/>
                <a:ext cx="723275" cy="707886"/>
              </a:xfrm>
              <a:prstGeom prst="rect">
                <a:avLst/>
              </a:prstGeom>
              <a:noFill/>
            </p:spPr>
            <p:txBody>
              <a:bodyPr wrap="none" rtlCol="0">
                <a:spAutoFit/>
              </a:bodyPr>
              <a:lstStyle/>
              <a:p>
                <a:r>
                  <a:rPr lang="en-US" sz="4000" dirty="0">
                    <a:latin typeface="+mj-lt"/>
                  </a:rPr>
                  <a:t>….</a:t>
                </a:r>
              </a:p>
            </p:txBody>
          </p:sp>
          <p:grpSp>
            <p:nvGrpSpPr>
              <p:cNvPr id="38" name="Group 37">
                <a:extLst>
                  <a:ext uri="{FF2B5EF4-FFF2-40B4-BE49-F238E27FC236}">
                    <a16:creationId xmlns:a16="http://schemas.microsoft.com/office/drawing/2014/main" id="{8CD22889-96DC-4B07-AF00-7BB4E2CBDF4C}"/>
                  </a:ext>
                </a:extLst>
              </p:cNvPr>
              <p:cNvGrpSpPr/>
              <p:nvPr/>
            </p:nvGrpSpPr>
            <p:grpSpPr>
              <a:xfrm>
                <a:off x="11629367" y="6313172"/>
                <a:ext cx="1163828" cy="1003300"/>
                <a:chOff x="11629367" y="6229352"/>
                <a:chExt cx="1163828" cy="1003300"/>
              </a:xfrm>
            </p:grpSpPr>
            <p:sp>
              <p:nvSpPr>
                <p:cNvPr id="73" name="Hexagon 72">
                  <a:extLst>
                    <a:ext uri="{FF2B5EF4-FFF2-40B4-BE49-F238E27FC236}">
                      <a16:creationId xmlns:a16="http://schemas.microsoft.com/office/drawing/2014/main" id="{D8E796CE-E1CF-40B0-986B-92901931C93C}"/>
                    </a:ext>
                  </a:extLst>
                </p:cNvPr>
                <p:cNvSpPr/>
                <p:nvPr/>
              </p:nvSpPr>
              <p:spPr>
                <a:xfrm>
                  <a:off x="11629367" y="6229352"/>
                  <a:ext cx="1163828" cy="1003300"/>
                </a:xfrm>
                <a:prstGeom prst="hexagon">
                  <a:avLst/>
                </a:prstGeom>
                <a:solidFill>
                  <a:srgbClr val="76B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C988D87E-1416-4EEA-B6F4-A9FE5DE4550A}"/>
                    </a:ext>
                  </a:extLst>
                </p:cNvPr>
                <p:cNvSpPr txBox="1"/>
                <p:nvPr/>
              </p:nvSpPr>
              <p:spPr>
                <a:xfrm>
                  <a:off x="11980288" y="6546336"/>
                  <a:ext cx="461986" cy="369332"/>
                </a:xfrm>
                <a:prstGeom prst="rect">
                  <a:avLst/>
                </a:prstGeom>
                <a:noFill/>
              </p:spPr>
              <p:txBody>
                <a:bodyPr wrap="none" rtlCol="0">
                  <a:spAutoFit/>
                </a:bodyPr>
                <a:lstStyle/>
                <a:p>
                  <a:r>
                    <a:rPr lang="en-US" sz="1800" dirty="0">
                      <a:solidFill>
                        <a:schemeClr val="tx1">
                          <a:lumMod val="75000"/>
                          <a:lumOff val="25000"/>
                        </a:schemeClr>
                      </a:solidFill>
                      <a:latin typeface="+mj-lt"/>
                    </a:rPr>
                    <a:t>C*</a:t>
                  </a:r>
                </a:p>
              </p:txBody>
            </p:sp>
          </p:grpSp>
          <p:grpSp>
            <p:nvGrpSpPr>
              <p:cNvPr id="39" name="Group 38">
                <a:extLst>
                  <a:ext uri="{FF2B5EF4-FFF2-40B4-BE49-F238E27FC236}">
                    <a16:creationId xmlns:a16="http://schemas.microsoft.com/office/drawing/2014/main" id="{943F7180-E9D9-47B1-B063-3976BC9D7305}"/>
                  </a:ext>
                </a:extLst>
              </p:cNvPr>
              <p:cNvGrpSpPr/>
              <p:nvPr/>
            </p:nvGrpSpPr>
            <p:grpSpPr>
              <a:xfrm>
                <a:off x="11610075" y="1231969"/>
                <a:ext cx="1031092" cy="895350"/>
                <a:chOff x="10598275" y="3124200"/>
                <a:chExt cx="1031092" cy="895350"/>
              </a:xfrm>
            </p:grpSpPr>
            <p:sp>
              <p:nvSpPr>
                <p:cNvPr id="71" name="Cylinder 70">
                  <a:extLst>
                    <a:ext uri="{FF2B5EF4-FFF2-40B4-BE49-F238E27FC236}">
                      <a16:creationId xmlns:a16="http://schemas.microsoft.com/office/drawing/2014/main" id="{94B33250-EE05-4DEA-9D20-B3D8FDAFBECD}"/>
                    </a:ext>
                  </a:extLst>
                </p:cNvPr>
                <p:cNvSpPr/>
                <p:nvPr/>
              </p:nvSpPr>
              <p:spPr>
                <a:xfrm>
                  <a:off x="10598275" y="3124200"/>
                  <a:ext cx="1031092" cy="895350"/>
                </a:xfrm>
                <a:prstGeom prst="ca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a:extLst>
                    <a:ext uri="{FF2B5EF4-FFF2-40B4-BE49-F238E27FC236}">
                      <a16:creationId xmlns:a16="http://schemas.microsoft.com/office/drawing/2014/main" id="{FD4B59A0-2EC7-4768-8A96-E1C70DB0D96D}"/>
                    </a:ext>
                  </a:extLst>
                </p:cNvPr>
                <p:cNvSpPr txBox="1"/>
                <p:nvPr/>
              </p:nvSpPr>
              <p:spPr>
                <a:xfrm>
                  <a:off x="10937330" y="3511552"/>
                  <a:ext cx="352982" cy="369332"/>
                </a:xfrm>
                <a:prstGeom prst="rect">
                  <a:avLst/>
                </a:prstGeom>
                <a:noFill/>
              </p:spPr>
              <p:txBody>
                <a:bodyPr wrap="none" rtlCol="0">
                  <a:spAutoFit/>
                </a:bodyPr>
                <a:lstStyle/>
                <a:p>
                  <a:r>
                    <a:rPr lang="en-US" sz="1800" dirty="0">
                      <a:solidFill>
                        <a:schemeClr val="tx1">
                          <a:lumMod val="75000"/>
                          <a:lumOff val="25000"/>
                        </a:schemeClr>
                      </a:solidFill>
                      <a:latin typeface="+mj-lt"/>
                    </a:rPr>
                    <a:t>D</a:t>
                  </a:r>
                </a:p>
              </p:txBody>
            </p:sp>
          </p:grpSp>
          <p:grpSp>
            <p:nvGrpSpPr>
              <p:cNvPr id="40" name="Group 39">
                <a:extLst>
                  <a:ext uri="{FF2B5EF4-FFF2-40B4-BE49-F238E27FC236}">
                    <a16:creationId xmlns:a16="http://schemas.microsoft.com/office/drawing/2014/main" id="{CF85105E-8B61-4167-87D9-B2E82C5A24E8}"/>
                  </a:ext>
                </a:extLst>
              </p:cNvPr>
              <p:cNvGrpSpPr/>
              <p:nvPr/>
            </p:nvGrpSpPr>
            <p:grpSpPr>
              <a:xfrm>
                <a:off x="9435411" y="2624068"/>
                <a:ext cx="5262295" cy="500132"/>
                <a:chOff x="9435411" y="2624068"/>
                <a:chExt cx="5262295" cy="500132"/>
              </a:xfrm>
            </p:grpSpPr>
            <p:cxnSp>
              <p:nvCxnSpPr>
                <p:cNvPr id="67" name="Straight Arrow Connector 66">
                  <a:extLst>
                    <a:ext uri="{FF2B5EF4-FFF2-40B4-BE49-F238E27FC236}">
                      <a16:creationId xmlns:a16="http://schemas.microsoft.com/office/drawing/2014/main" id="{5EDC56EC-0706-44DF-B0B4-75996AB13351}"/>
                    </a:ext>
                  </a:extLst>
                </p:cNvPr>
                <p:cNvCxnSpPr/>
                <p:nvPr/>
              </p:nvCxnSpPr>
              <p:spPr>
                <a:xfrm>
                  <a:off x="943541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9ED0BC00-3839-4DDE-B29F-A25213DD43B0}"/>
                    </a:ext>
                  </a:extLst>
                </p:cNvPr>
                <p:cNvCxnSpPr/>
                <p:nvPr/>
              </p:nvCxnSpPr>
              <p:spPr>
                <a:xfrm>
                  <a:off x="1108773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5FE47C-9D24-4AA2-977A-9F4B53BDCE86}"/>
                    </a:ext>
                  </a:extLst>
                </p:cNvPr>
                <p:cNvCxnSpPr/>
                <p:nvPr/>
              </p:nvCxnSpPr>
              <p:spPr>
                <a:xfrm>
                  <a:off x="1308798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89DF27D5-E7A5-44D7-9434-845EA2B8D5A6}"/>
                    </a:ext>
                  </a:extLst>
                </p:cNvPr>
                <p:cNvCxnSpPr/>
                <p:nvPr/>
              </p:nvCxnSpPr>
              <p:spPr>
                <a:xfrm>
                  <a:off x="14697706"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9765D30A-9238-43CB-98BB-1575D7EB4284}"/>
                  </a:ext>
                </a:extLst>
              </p:cNvPr>
              <p:cNvCxnSpPr>
                <a:cxnSpLocks/>
              </p:cNvCxnSpPr>
              <p:nvPr/>
            </p:nvCxnSpPr>
            <p:spPr>
              <a:xfrm>
                <a:off x="9425887" y="2624068"/>
                <a:ext cx="5271819"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DFC889-51E6-4421-9693-24C6D15DF036}"/>
                  </a:ext>
                </a:extLst>
              </p:cNvPr>
              <p:cNvCxnSpPr/>
              <p:nvPr/>
            </p:nvCxnSpPr>
            <p:spPr>
              <a:xfrm>
                <a:off x="12125621" y="2122487"/>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94299203-98FE-4CC5-8C77-1A1663901B12}"/>
                  </a:ext>
                </a:extLst>
              </p:cNvPr>
              <p:cNvGrpSpPr/>
              <p:nvPr/>
            </p:nvGrpSpPr>
            <p:grpSpPr>
              <a:xfrm>
                <a:off x="9444936" y="4027730"/>
                <a:ext cx="5262295" cy="500132"/>
                <a:chOff x="9435411" y="2624068"/>
                <a:chExt cx="5262295" cy="500132"/>
              </a:xfrm>
            </p:grpSpPr>
            <p:cxnSp>
              <p:nvCxnSpPr>
                <p:cNvPr id="59" name="Straight Arrow Connector 58">
                  <a:extLst>
                    <a:ext uri="{FF2B5EF4-FFF2-40B4-BE49-F238E27FC236}">
                      <a16:creationId xmlns:a16="http://schemas.microsoft.com/office/drawing/2014/main" id="{E1BDCAB4-C5C2-4395-A7B3-7FD2EF9E7DE4}"/>
                    </a:ext>
                  </a:extLst>
                </p:cNvPr>
                <p:cNvCxnSpPr/>
                <p:nvPr/>
              </p:nvCxnSpPr>
              <p:spPr>
                <a:xfrm>
                  <a:off x="943541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32766CA-C7B4-46F2-BC67-8FEE6CF3F5A0}"/>
                    </a:ext>
                  </a:extLst>
                </p:cNvPr>
                <p:cNvCxnSpPr/>
                <p:nvPr/>
              </p:nvCxnSpPr>
              <p:spPr>
                <a:xfrm>
                  <a:off x="1108773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3FF450-622A-4CED-BADD-1720D1FFCD72}"/>
                    </a:ext>
                  </a:extLst>
                </p:cNvPr>
                <p:cNvCxnSpPr/>
                <p:nvPr/>
              </p:nvCxnSpPr>
              <p:spPr>
                <a:xfrm>
                  <a:off x="1308798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AF68A9F-8510-4E5D-B37E-1F25FD91F57F}"/>
                    </a:ext>
                  </a:extLst>
                </p:cNvPr>
                <p:cNvCxnSpPr/>
                <p:nvPr/>
              </p:nvCxnSpPr>
              <p:spPr>
                <a:xfrm>
                  <a:off x="14697706"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C24EFC9C-F378-4A62-AF6D-2DC8310355D4}"/>
                  </a:ext>
                </a:extLst>
              </p:cNvPr>
              <p:cNvGrpSpPr/>
              <p:nvPr/>
            </p:nvGrpSpPr>
            <p:grpSpPr>
              <a:xfrm>
                <a:off x="9444937" y="5568144"/>
                <a:ext cx="5262295" cy="256646"/>
                <a:chOff x="9435411" y="2624068"/>
                <a:chExt cx="5262295" cy="500132"/>
              </a:xfrm>
            </p:grpSpPr>
            <p:cxnSp>
              <p:nvCxnSpPr>
                <p:cNvPr id="55" name="Straight Arrow Connector 54">
                  <a:extLst>
                    <a:ext uri="{FF2B5EF4-FFF2-40B4-BE49-F238E27FC236}">
                      <a16:creationId xmlns:a16="http://schemas.microsoft.com/office/drawing/2014/main" id="{459C0757-5BE0-4632-9468-FCA07C53A271}"/>
                    </a:ext>
                  </a:extLst>
                </p:cNvPr>
                <p:cNvCxnSpPr/>
                <p:nvPr/>
              </p:nvCxnSpPr>
              <p:spPr>
                <a:xfrm>
                  <a:off x="943541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CC6DB7E-10DB-4E5D-85B1-328420298966}"/>
                    </a:ext>
                  </a:extLst>
                </p:cNvPr>
                <p:cNvCxnSpPr/>
                <p:nvPr/>
              </p:nvCxnSpPr>
              <p:spPr>
                <a:xfrm>
                  <a:off x="1108773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B2F70A50-F3BD-4080-A20F-D60E606F8F7C}"/>
                    </a:ext>
                  </a:extLst>
                </p:cNvPr>
                <p:cNvCxnSpPr/>
                <p:nvPr/>
              </p:nvCxnSpPr>
              <p:spPr>
                <a:xfrm>
                  <a:off x="13087981"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2350F8E-0606-40D8-AB27-3017AB111C2C}"/>
                    </a:ext>
                  </a:extLst>
                </p:cNvPr>
                <p:cNvCxnSpPr/>
                <p:nvPr/>
              </p:nvCxnSpPr>
              <p:spPr>
                <a:xfrm>
                  <a:off x="14697706" y="2624068"/>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D9B85A7A-2565-42FF-82D1-AFD6FDC27CC6}"/>
                  </a:ext>
                </a:extLst>
              </p:cNvPr>
              <p:cNvCxnSpPr>
                <a:cxnSpLocks/>
              </p:cNvCxnSpPr>
              <p:nvPr/>
            </p:nvCxnSpPr>
            <p:spPr>
              <a:xfrm>
                <a:off x="9435413" y="5824790"/>
                <a:ext cx="5292564"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98523DE-8665-407D-A69A-8F694785682E}"/>
                  </a:ext>
                </a:extLst>
              </p:cNvPr>
              <p:cNvCxnSpPr/>
              <p:nvPr/>
            </p:nvCxnSpPr>
            <p:spPr>
              <a:xfrm>
                <a:off x="12198242" y="5824790"/>
                <a:ext cx="0" cy="500132"/>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CAFA509-5A3D-454C-A86B-477CAE3618D6}"/>
                  </a:ext>
                </a:extLst>
              </p:cNvPr>
              <p:cNvSpPr txBox="1"/>
              <p:nvPr/>
            </p:nvSpPr>
            <p:spPr>
              <a:xfrm>
                <a:off x="12793195" y="1404506"/>
                <a:ext cx="1598515" cy="646331"/>
              </a:xfrm>
              <a:prstGeom prst="rect">
                <a:avLst/>
              </a:prstGeom>
              <a:noFill/>
            </p:spPr>
            <p:txBody>
              <a:bodyPr wrap="none" rtlCol="0">
                <a:spAutoFit/>
              </a:bodyPr>
              <a:lstStyle/>
              <a:p>
                <a:pPr algn="ctr"/>
                <a:r>
                  <a:rPr lang="en-US" sz="1800" dirty="0">
                    <a:solidFill>
                      <a:schemeClr val="tx1">
                        <a:lumMod val="75000"/>
                        <a:lumOff val="25000"/>
                      </a:schemeClr>
                    </a:solidFill>
                    <a:latin typeface="+mj-lt"/>
                  </a:rPr>
                  <a:t>Original </a:t>
                </a:r>
              </a:p>
              <a:p>
                <a:pPr algn="ctr"/>
                <a:r>
                  <a:rPr lang="en-US" sz="1800" dirty="0">
                    <a:solidFill>
                      <a:schemeClr val="tx1">
                        <a:lumMod val="75000"/>
                        <a:lumOff val="25000"/>
                      </a:schemeClr>
                    </a:solidFill>
                    <a:latin typeface="+mj-lt"/>
                  </a:rPr>
                  <a:t>Training data</a:t>
                </a:r>
              </a:p>
            </p:txBody>
          </p:sp>
        </p:grpSp>
        <p:sp>
          <p:nvSpPr>
            <p:cNvPr id="26" name="Rectangle 25">
              <a:extLst>
                <a:ext uri="{FF2B5EF4-FFF2-40B4-BE49-F238E27FC236}">
                  <a16:creationId xmlns:a16="http://schemas.microsoft.com/office/drawing/2014/main" id="{9B8F31DE-1F15-4452-8966-7366AD962FC7}"/>
                </a:ext>
              </a:extLst>
            </p:cNvPr>
            <p:cNvSpPr/>
            <p:nvPr/>
          </p:nvSpPr>
          <p:spPr>
            <a:xfrm>
              <a:off x="15388510" y="4909007"/>
              <a:ext cx="1734980" cy="400110"/>
            </a:xfrm>
            <a:prstGeom prst="rect">
              <a:avLst/>
            </a:prstGeom>
          </p:spPr>
          <p:txBody>
            <a:bodyPr wrap="square">
              <a:spAutoFit/>
            </a:bodyPr>
            <a:lstStyle/>
            <a:p>
              <a:r>
                <a:rPr lang="en-IN" sz="2000" dirty="0">
                  <a:solidFill>
                    <a:schemeClr val="tx1">
                      <a:lumMod val="65000"/>
                      <a:lumOff val="35000"/>
                    </a:schemeClr>
                  </a:solidFill>
                  <a:latin typeface="+mj-lt"/>
                </a:rPr>
                <a:t>Models</a:t>
              </a:r>
            </a:p>
          </p:txBody>
        </p:sp>
        <p:sp>
          <p:nvSpPr>
            <p:cNvPr id="27" name="Rectangle 26">
              <a:extLst>
                <a:ext uri="{FF2B5EF4-FFF2-40B4-BE49-F238E27FC236}">
                  <a16:creationId xmlns:a16="http://schemas.microsoft.com/office/drawing/2014/main" id="{69F7A46E-DB29-4D1F-B577-3756685DAFE3}"/>
                </a:ext>
              </a:extLst>
            </p:cNvPr>
            <p:cNvSpPr/>
            <p:nvPr/>
          </p:nvSpPr>
          <p:spPr>
            <a:xfrm>
              <a:off x="15388510" y="3411408"/>
              <a:ext cx="1734980" cy="400110"/>
            </a:xfrm>
            <a:prstGeom prst="rect">
              <a:avLst/>
            </a:prstGeom>
          </p:spPr>
          <p:txBody>
            <a:bodyPr wrap="square">
              <a:spAutoFit/>
            </a:bodyPr>
            <a:lstStyle/>
            <a:p>
              <a:r>
                <a:rPr lang="en-IN" sz="2000" dirty="0">
                  <a:solidFill>
                    <a:schemeClr val="tx1">
                      <a:lumMod val="65000"/>
                      <a:lumOff val="35000"/>
                    </a:schemeClr>
                  </a:solidFill>
                  <a:latin typeface="+mj-lt"/>
                </a:rPr>
                <a:t>Resamples</a:t>
              </a:r>
            </a:p>
          </p:txBody>
        </p:sp>
      </p:grpSp>
    </p:spTree>
    <p:extLst>
      <p:ext uri="{BB962C8B-B14F-4D97-AF65-F5344CB8AC3E}">
        <p14:creationId xmlns:p14="http://schemas.microsoft.com/office/powerpoint/2010/main" val="233805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Boosting</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60908" y="885621"/>
            <a:ext cx="2385613" cy="253920"/>
          </a:xfrm>
          <a:prstGeom prst="rect">
            <a:avLst/>
          </a:prstGeom>
        </p:spPr>
      </p:pic>
      <p:sp>
        <p:nvSpPr>
          <p:cNvPr id="34" name="Rectangle 33">
            <a:extLst>
              <a:ext uri="{FF2B5EF4-FFF2-40B4-BE49-F238E27FC236}">
                <a16:creationId xmlns:a16="http://schemas.microsoft.com/office/drawing/2014/main" id="{890FEF0A-6CD0-41AF-9D78-6030C93F0EBD}"/>
              </a:ext>
            </a:extLst>
          </p:cNvPr>
          <p:cNvSpPr/>
          <p:nvPr/>
        </p:nvSpPr>
        <p:spPr>
          <a:xfrm>
            <a:off x="1635598" y="1204459"/>
            <a:ext cx="13036231" cy="400110"/>
          </a:xfrm>
          <a:prstGeom prst="rect">
            <a:avLst/>
          </a:prstGeom>
        </p:spPr>
        <p:txBody>
          <a:bodyPr wrap="square">
            <a:spAutoFit/>
          </a:bodyPr>
          <a:lstStyle/>
          <a:p>
            <a:r>
              <a:rPr lang="en-IN" sz="2000" dirty="0">
                <a:solidFill>
                  <a:schemeClr val="tx1">
                    <a:lumMod val="65000"/>
                    <a:lumOff val="35000"/>
                  </a:schemeClr>
                </a:solidFill>
                <a:latin typeface="+mj-lt"/>
              </a:rPr>
              <a:t>Boosting </a:t>
            </a:r>
            <a:r>
              <a:rPr lang="en-IN" sz="2000" b="1" dirty="0">
                <a:solidFill>
                  <a:schemeClr val="tx1">
                    <a:lumMod val="65000"/>
                    <a:lumOff val="35000"/>
                  </a:schemeClr>
                </a:solidFill>
                <a:latin typeface="+mj-lt"/>
              </a:rPr>
              <a:t>reduces bias </a:t>
            </a:r>
            <a:r>
              <a:rPr lang="en-IN" sz="2000" dirty="0">
                <a:solidFill>
                  <a:schemeClr val="tx1">
                    <a:lumMod val="65000"/>
                    <a:lumOff val="35000"/>
                  </a:schemeClr>
                </a:solidFill>
                <a:latin typeface="+mj-lt"/>
              </a:rPr>
              <a:t>by</a:t>
            </a:r>
            <a:r>
              <a:rPr lang="en-IN" sz="2000" b="1" dirty="0">
                <a:solidFill>
                  <a:schemeClr val="tx1">
                    <a:lumMod val="65000"/>
                    <a:lumOff val="35000"/>
                  </a:schemeClr>
                </a:solidFill>
                <a:latin typeface="+mj-lt"/>
              </a:rPr>
              <a:t> </a:t>
            </a:r>
            <a:r>
              <a:rPr lang="en-IN" sz="2000" dirty="0">
                <a:latin typeface="+mj-lt"/>
              </a:rPr>
              <a:t>training weak learners sequentially, each trying to correct its predecessor</a:t>
            </a:r>
            <a:endParaRPr lang="en-IN" sz="2000" dirty="0">
              <a:solidFill>
                <a:schemeClr val="tx1">
                  <a:lumMod val="65000"/>
                  <a:lumOff val="35000"/>
                </a:schemeClr>
              </a:solidFill>
              <a:latin typeface="+mj-lt"/>
            </a:endParaRPr>
          </a:p>
        </p:txBody>
      </p:sp>
      <p:grpSp>
        <p:nvGrpSpPr>
          <p:cNvPr id="6" name="Group 5">
            <a:extLst>
              <a:ext uri="{FF2B5EF4-FFF2-40B4-BE49-F238E27FC236}">
                <a16:creationId xmlns:a16="http://schemas.microsoft.com/office/drawing/2014/main" id="{F884A9B4-4FA7-4E30-AE36-123FCD991145}"/>
              </a:ext>
            </a:extLst>
          </p:cNvPr>
          <p:cNvGrpSpPr/>
          <p:nvPr/>
        </p:nvGrpSpPr>
        <p:grpSpPr>
          <a:xfrm>
            <a:off x="745547" y="1812632"/>
            <a:ext cx="14764906" cy="6598213"/>
            <a:chOff x="953968" y="1209683"/>
            <a:chExt cx="16241397" cy="7258034"/>
          </a:xfrm>
        </p:grpSpPr>
        <p:grpSp>
          <p:nvGrpSpPr>
            <p:cNvPr id="7" name="Group 6">
              <a:extLst>
                <a:ext uri="{FF2B5EF4-FFF2-40B4-BE49-F238E27FC236}">
                  <a16:creationId xmlns:a16="http://schemas.microsoft.com/office/drawing/2014/main" id="{24F8F547-98EF-4EC0-989C-7F16B3918971}"/>
                </a:ext>
              </a:extLst>
            </p:cNvPr>
            <p:cNvGrpSpPr/>
            <p:nvPr/>
          </p:nvGrpSpPr>
          <p:grpSpPr>
            <a:xfrm>
              <a:off x="953968" y="1209683"/>
              <a:ext cx="16241396" cy="3519798"/>
              <a:chOff x="953968" y="1209683"/>
              <a:chExt cx="16241396" cy="3519798"/>
            </a:xfrm>
          </p:grpSpPr>
          <p:sp>
            <p:nvSpPr>
              <p:cNvPr id="29" name="Rectangle 28">
                <a:extLst>
                  <a:ext uri="{FF2B5EF4-FFF2-40B4-BE49-F238E27FC236}">
                    <a16:creationId xmlns:a16="http://schemas.microsoft.com/office/drawing/2014/main" id="{44FD36B2-84DB-4E5A-A052-009EDCD56275}"/>
                  </a:ext>
                </a:extLst>
              </p:cNvPr>
              <p:cNvSpPr/>
              <p:nvPr/>
            </p:nvSpPr>
            <p:spPr>
              <a:xfrm>
                <a:off x="953968" y="1209683"/>
                <a:ext cx="16241396" cy="3506170"/>
              </a:xfrm>
              <a:prstGeom prst="rect">
                <a:avLst/>
              </a:prstGeom>
              <a:solidFill>
                <a:srgbClr val="FDF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A86B68EA-E50C-453E-A6CC-0C52C957EE12}"/>
                  </a:ext>
                </a:extLst>
              </p:cNvPr>
              <p:cNvGrpSpPr/>
              <p:nvPr/>
            </p:nvGrpSpPr>
            <p:grpSpPr>
              <a:xfrm>
                <a:off x="1574102" y="1372310"/>
                <a:ext cx="3625949" cy="823830"/>
                <a:chOff x="1574102" y="1105610"/>
                <a:chExt cx="3625949" cy="823830"/>
              </a:xfrm>
            </p:grpSpPr>
            <p:sp>
              <p:nvSpPr>
                <p:cNvPr id="50" name="Speech Bubble: Rectangle 49">
                  <a:extLst>
                    <a:ext uri="{FF2B5EF4-FFF2-40B4-BE49-F238E27FC236}">
                      <a16:creationId xmlns:a16="http://schemas.microsoft.com/office/drawing/2014/main" id="{6E326377-7B31-4BDE-869A-EB9A96C8A378}"/>
                    </a:ext>
                  </a:extLst>
                </p:cNvPr>
                <p:cNvSpPr/>
                <p:nvPr/>
              </p:nvSpPr>
              <p:spPr>
                <a:xfrm>
                  <a:off x="1579402" y="1105610"/>
                  <a:ext cx="3620649" cy="823830"/>
                </a:xfrm>
                <a:prstGeom prst="wedgeRectCallout">
                  <a:avLst>
                    <a:gd name="adj1" fmla="val 47075"/>
                    <a:gd name="adj2" fmla="val 102191"/>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45C33F5F-E4A4-49BB-A345-A49404616F80}"/>
                    </a:ext>
                  </a:extLst>
                </p:cNvPr>
                <p:cNvSpPr txBox="1"/>
                <p:nvPr/>
              </p:nvSpPr>
              <p:spPr>
                <a:xfrm>
                  <a:off x="1574102" y="1126444"/>
                  <a:ext cx="3620649" cy="778675"/>
                </a:xfrm>
                <a:prstGeom prst="rect">
                  <a:avLst/>
                </a:prstGeom>
                <a:noFill/>
              </p:spPr>
              <p:txBody>
                <a:bodyPr wrap="square" rtlCol="0">
                  <a:spAutoFit/>
                </a:bodyPr>
                <a:lstStyle/>
                <a:p>
                  <a:pPr algn="ctr"/>
                  <a:r>
                    <a:rPr lang="en-US" sz="2000" dirty="0">
                      <a:solidFill>
                        <a:schemeClr val="bg1"/>
                      </a:solidFill>
                      <a:latin typeface="+mn-lt"/>
                    </a:rPr>
                    <a:t>headache, stomach </a:t>
                  </a:r>
                </a:p>
                <a:p>
                  <a:pPr algn="ctr"/>
                  <a:r>
                    <a:rPr lang="en-US" sz="2000" dirty="0">
                      <a:solidFill>
                        <a:schemeClr val="bg1"/>
                      </a:solidFill>
                      <a:latin typeface="+mn-lt"/>
                    </a:rPr>
                    <a:t>pain, and leg hurts</a:t>
                  </a:r>
                </a:p>
              </p:txBody>
            </p:sp>
          </p:grpSp>
          <p:grpSp>
            <p:nvGrpSpPr>
              <p:cNvPr id="33" name="Group 32">
                <a:extLst>
                  <a:ext uri="{FF2B5EF4-FFF2-40B4-BE49-F238E27FC236}">
                    <a16:creationId xmlns:a16="http://schemas.microsoft.com/office/drawing/2014/main" id="{BEDBBB52-1540-47F5-93AC-5A89BA551043}"/>
                  </a:ext>
                </a:extLst>
              </p:cNvPr>
              <p:cNvGrpSpPr/>
              <p:nvPr/>
            </p:nvGrpSpPr>
            <p:grpSpPr>
              <a:xfrm>
                <a:off x="9679564" y="2467389"/>
                <a:ext cx="956801" cy="2262092"/>
                <a:chOff x="4680723" y="2176435"/>
                <a:chExt cx="1052481" cy="2488301"/>
              </a:xfrm>
              <a:solidFill>
                <a:schemeClr val="accent2"/>
              </a:solidFill>
            </p:grpSpPr>
            <p:grpSp>
              <p:nvGrpSpPr>
                <p:cNvPr id="46" name="Group 45">
                  <a:extLst>
                    <a:ext uri="{FF2B5EF4-FFF2-40B4-BE49-F238E27FC236}">
                      <a16:creationId xmlns:a16="http://schemas.microsoft.com/office/drawing/2014/main" id="{6CEDC0D5-0160-4A13-85EC-6B1C5B7D156F}"/>
                    </a:ext>
                  </a:extLst>
                </p:cNvPr>
                <p:cNvGrpSpPr>
                  <a:grpSpLocks noChangeAspect="1"/>
                </p:cNvGrpSpPr>
                <p:nvPr/>
              </p:nvGrpSpPr>
              <p:grpSpPr>
                <a:xfrm>
                  <a:off x="4680723" y="2735185"/>
                  <a:ext cx="1052481" cy="1929551"/>
                  <a:chOff x="6324600" y="1355725"/>
                  <a:chExt cx="257175" cy="471488"/>
                </a:xfrm>
                <a:grpFill/>
              </p:grpSpPr>
              <p:sp>
                <p:nvSpPr>
                  <p:cNvPr id="48" name="Freeform 90">
                    <a:extLst>
                      <a:ext uri="{FF2B5EF4-FFF2-40B4-BE49-F238E27FC236}">
                        <a16:creationId xmlns:a16="http://schemas.microsoft.com/office/drawing/2014/main" id="{32D8504B-40D2-4D57-AB1D-E78EE8879AA9}"/>
                      </a:ext>
                    </a:extLst>
                  </p:cNvPr>
                  <p:cNvSpPr>
                    <a:spLocks/>
                  </p:cNvSpPr>
                  <p:nvPr/>
                </p:nvSpPr>
                <p:spPr bwMode="auto">
                  <a:xfrm>
                    <a:off x="6423025" y="1355725"/>
                    <a:ext cx="61913" cy="55563"/>
                  </a:xfrm>
                  <a:custGeom>
                    <a:avLst/>
                    <a:gdLst>
                      <a:gd name="T0" fmla="*/ 12 w 23"/>
                      <a:gd name="T1" fmla="*/ 21 h 21"/>
                      <a:gd name="T2" fmla="*/ 23 w 23"/>
                      <a:gd name="T3" fmla="*/ 3 h 21"/>
                      <a:gd name="T4" fmla="*/ 17 w 23"/>
                      <a:gd name="T5" fmla="*/ 0 h 21"/>
                      <a:gd name="T6" fmla="*/ 12 w 23"/>
                      <a:gd name="T7" fmla="*/ 6 h 21"/>
                      <a:gd name="T8" fmla="*/ 6 w 23"/>
                      <a:gd name="T9" fmla="*/ 0 h 21"/>
                      <a:gd name="T10" fmla="*/ 6 w 23"/>
                      <a:gd name="T11" fmla="*/ 0 h 21"/>
                      <a:gd name="T12" fmla="*/ 0 w 23"/>
                      <a:gd name="T13" fmla="*/ 2 h 21"/>
                      <a:gd name="T14" fmla="*/ 12 w 23"/>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12" y="21"/>
                        </a:moveTo>
                        <a:cubicBezTo>
                          <a:pt x="17" y="21"/>
                          <a:pt x="22" y="12"/>
                          <a:pt x="23" y="3"/>
                        </a:cubicBezTo>
                        <a:cubicBezTo>
                          <a:pt x="21" y="2"/>
                          <a:pt x="19" y="1"/>
                          <a:pt x="17" y="0"/>
                        </a:cubicBezTo>
                        <a:cubicBezTo>
                          <a:pt x="12" y="6"/>
                          <a:pt x="12" y="6"/>
                          <a:pt x="12" y="6"/>
                        </a:cubicBezTo>
                        <a:cubicBezTo>
                          <a:pt x="6" y="0"/>
                          <a:pt x="6" y="0"/>
                          <a:pt x="6" y="0"/>
                        </a:cubicBezTo>
                        <a:cubicBezTo>
                          <a:pt x="6" y="0"/>
                          <a:pt x="6" y="0"/>
                          <a:pt x="6" y="0"/>
                        </a:cubicBezTo>
                        <a:cubicBezTo>
                          <a:pt x="4" y="1"/>
                          <a:pt x="2" y="2"/>
                          <a:pt x="0" y="2"/>
                        </a:cubicBezTo>
                        <a:cubicBezTo>
                          <a:pt x="1" y="12"/>
                          <a:pt x="6" y="21"/>
                          <a:pt x="1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49" name="Freeform 91">
                    <a:extLst>
                      <a:ext uri="{FF2B5EF4-FFF2-40B4-BE49-F238E27FC236}">
                        <a16:creationId xmlns:a16="http://schemas.microsoft.com/office/drawing/2014/main" id="{781120AD-F6F8-47B9-8B51-C123130C77C8}"/>
                      </a:ext>
                    </a:extLst>
                  </p:cNvPr>
                  <p:cNvSpPr>
                    <a:spLocks/>
                  </p:cNvSpPr>
                  <p:nvPr/>
                </p:nvSpPr>
                <p:spPr bwMode="auto">
                  <a:xfrm>
                    <a:off x="6324600" y="1365250"/>
                    <a:ext cx="257175" cy="461963"/>
                  </a:xfrm>
                  <a:custGeom>
                    <a:avLst/>
                    <a:gdLst>
                      <a:gd name="T0" fmla="*/ 62 w 95"/>
                      <a:gd name="T1" fmla="*/ 0 h 171"/>
                      <a:gd name="T2" fmla="*/ 62 w 95"/>
                      <a:gd name="T3" fmla="*/ 0 h 171"/>
                      <a:gd name="T4" fmla="*/ 49 w 95"/>
                      <a:gd name="T5" fmla="*/ 20 h 171"/>
                      <a:gd name="T6" fmla="*/ 52 w 95"/>
                      <a:gd name="T7" fmla="*/ 29 h 171"/>
                      <a:gd name="T8" fmla="*/ 51 w 95"/>
                      <a:gd name="T9" fmla="*/ 47 h 171"/>
                      <a:gd name="T10" fmla="*/ 52 w 95"/>
                      <a:gd name="T11" fmla="*/ 49 h 171"/>
                      <a:gd name="T12" fmla="*/ 48 w 95"/>
                      <a:gd name="T13" fmla="*/ 53 h 171"/>
                      <a:gd name="T14" fmla="*/ 44 w 95"/>
                      <a:gd name="T15" fmla="*/ 49 h 171"/>
                      <a:gd name="T16" fmla="*/ 48 w 95"/>
                      <a:gd name="T17" fmla="*/ 45 h 171"/>
                      <a:gd name="T18" fmla="*/ 48 w 95"/>
                      <a:gd name="T19" fmla="*/ 45 h 171"/>
                      <a:gd name="T20" fmla="*/ 49 w 95"/>
                      <a:gd name="T21" fmla="*/ 31 h 171"/>
                      <a:gd name="T22" fmla="*/ 46 w 95"/>
                      <a:gd name="T23" fmla="*/ 20 h 171"/>
                      <a:gd name="T24" fmla="*/ 33 w 95"/>
                      <a:gd name="T25" fmla="*/ 0 h 171"/>
                      <a:gd name="T26" fmla="*/ 4 w 95"/>
                      <a:gd name="T27" fmla="*/ 67 h 171"/>
                      <a:gd name="T28" fmla="*/ 13 w 95"/>
                      <a:gd name="T29" fmla="*/ 75 h 171"/>
                      <a:gd name="T30" fmla="*/ 14 w 95"/>
                      <a:gd name="T31" fmla="*/ 75 h 171"/>
                      <a:gd name="T32" fmla="*/ 22 w 95"/>
                      <a:gd name="T33" fmla="*/ 65 h 171"/>
                      <a:gd name="T34" fmla="*/ 24 w 95"/>
                      <a:gd name="T35" fmla="*/ 35 h 171"/>
                      <a:gd name="T36" fmla="*/ 24 w 95"/>
                      <a:gd name="T37" fmla="*/ 67 h 171"/>
                      <a:gd name="T38" fmla="*/ 26 w 95"/>
                      <a:gd name="T39" fmla="*/ 75 h 171"/>
                      <a:gd name="T40" fmla="*/ 26 w 95"/>
                      <a:gd name="T41" fmla="*/ 160 h 171"/>
                      <a:gd name="T42" fmla="*/ 37 w 95"/>
                      <a:gd name="T43" fmla="*/ 171 h 171"/>
                      <a:gd name="T44" fmla="*/ 47 w 95"/>
                      <a:gd name="T45" fmla="*/ 160 h 171"/>
                      <a:gd name="T46" fmla="*/ 47 w 95"/>
                      <a:gd name="T47" fmla="*/ 87 h 171"/>
                      <a:gd name="T48" fmla="*/ 48 w 95"/>
                      <a:gd name="T49" fmla="*/ 87 h 171"/>
                      <a:gd name="T50" fmla="*/ 48 w 95"/>
                      <a:gd name="T51" fmla="*/ 87 h 171"/>
                      <a:gd name="T52" fmla="*/ 48 w 95"/>
                      <a:gd name="T53" fmla="*/ 160 h 171"/>
                      <a:gd name="T54" fmla="*/ 59 w 95"/>
                      <a:gd name="T55" fmla="*/ 171 h 171"/>
                      <a:gd name="T56" fmla="*/ 69 w 95"/>
                      <a:gd name="T57" fmla="*/ 160 h 171"/>
                      <a:gd name="T58" fmla="*/ 69 w 95"/>
                      <a:gd name="T59" fmla="*/ 75 h 171"/>
                      <a:gd name="T60" fmla="*/ 71 w 95"/>
                      <a:gd name="T61" fmla="*/ 67 h 171"/>
                      <a:gd name="T62" fmla="*/ 71 w 95"/>
                      <a:gd name="T63" fmla="*/ 35 h 171"/>
                      <a:gd name="T64" fmla="*/ 73 w 95"/>
                      <a:gd name="T65" fmla="*/ 64 h 171"/>
                      <a:gd name="T66" fmla="*/ 81 w 95"/>
                      <a:gd name="T67" fmla="*/ 74 h 171"/>
                      <a:gd name="T68" fmla="*/ 82 w 95"/>
                      <a:gd name="T69" fmla="*/ 74 h 171"/>
                      <a:gd name="T70" fmla="*/ 91 w 95"/>
                      <a:gd name="T71" fmla="*/ 66 h 171"/>
                      <a:gd name="T72" fmla="*/ 62 w 95"/>
                      <a:gd name="T7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 h="171">
                        <a:moveTo>
                          <a:pt x="62" y="0"/>
                        </a:moveTo>
                        <a:cubicBezTo>
                          <a:pt x="62" y="0"/>
                          <a:pt x="62" y="0"/>
                          <a:pt x="62" y="0"/>
                        </a:cubicBezTo>
                        <a:cubicBezTo>
                          <a:pt x="61" y="9"/>
                          <a:pt x="56" y="19"/>
                          <a:pt x="49" y="20"/>
                        </a:cubicBezTo>
                        <a:cubicBezTo>
                          <a:pt x="48" y="25"/>
                          <a:pt x="50" y="27"/>
                          <a:pt x="52" y="29"/>
                        </a:cubicBezTo>
                        <a:cubicBezTo>
                          <a:pt x="55" y="33"/>
                          <a:pt x="57" y="36"/>
                          <a:pt x="51" y="47"/>
                        </a:cubicBezTo>
                        <a:cubicBezTo>
                          <a:pt x="52" y="47"/>
                          <a:pt x="52" y="48"/>
                          <a:pt x="52" y="49"/>
                        </a:cubicBezTo>
                        <a:cubicBezTo>
                          <a:pt x="52" y="51"/>
                          <a:pt x="50" y="53"/>
                          <a:pt x="48" y="53"/>
                        </a:cubicBezTo>
                        <a:cubicBezTo>
                          <a:pt x="45" y="53"/>
                          <a:pt x="44" y="51"/>
                          <a:pt x="44" y="49"/>
                        </a:cubicBezTo>
                        <a:cubicBezTo>
                          <a:pt x="44" y="47"/>
                          <a:pt x="45" y="45"/>
                          <a:pt x="48" y="45"/>
                        </a:cubicBezTo>
                        <a:cubicBezTo>
                          <a:pt x="48" y="45"/>
                          <a:pt x="48" y="45"/>
                          <a:pt x="48" y="45"/>
                        </a:cubicBezTo>
                        <a:cubicBezTo>
                          <a:pt x="54" y="36"/>
                          <a:pt x="52" y="34"/>
                          <a:pt x="49" y="31"/>
                        </a:cubicBezTo>
                        <a:cubicBezTo>
                          <a:pt x="47" y="29"/>
                          <a:pt x="45" y="26"/>
                          <a:pt x="46" y="20"/>
                        </a:cubicBezTo>
                        <a:cubicBezTo>
                          <a:pt x="39" y="18"/>
                          <a:pt x="34" y="9"/>
                          <a:pt x="33" y="0"/>
                        </a:cubicBezTo>
                        <a:cubicBezTo>
                          <a:pt x="33" y="0"/>
                          <a:pt x="0" y="18"/>
                          <a:pt x="4" y="67"/>
                        </a:cubicBezTo>
                        <a:cubicBezTo>
                          <a:pt x="5" y="72"/>
                          <a:pt x="9" y="75"/>
                          <a:pt x="13" y="75"/>
                        </a:cubicBezTo>
                        <a:cubicBezTo>
                          <a:pt x="13" y="75"/>
                          <a:pt x="14" y="75"/>
                          <a:pt x="14" y="75"/>
                        </a:cubicBezTo>
                        <a:cubicBezTo>
                          <a:pt x="19" y="74"/>
                          <a:pt x="23" y="70"/>
                          <a:pt x="22" y="65"/>
                        </a:cubicBezTo>
                        <a:cubicBezTo>
                          <a:pt x="21" y="52"/>
                          <a:pt x="22" y="42"/>
                          <a:pt x="24" y="35"/>
                        </a:cubicBezTo>
                        <a:cubicBezTo>
                          <a:pt x="24" y="35"/>
                          <a:pt x="24" y="66"/>
                          <a:pt x="24" y="67"/>
                        </a:cubicBezTo>
                        <a:cubicBezTo>
                          <a:pt x="24" y="74"/>
                          <a:pt x="24" y="74"/>
                          <a:pt x="26" y="75"/>
                        </a:cubicBezTo>
                        <a:cubicBezTo>
                          <a:pt x="26" y="160"/>
                          <a:pt x="26" y="160"/>
                          <a:pt x="26" y="160"/>
                        </a:cubicBezTo>
                        <a:cubicBezTo>
                          <a:pt x="26" y="166"/>
                          <a:pt x="31" y="171"/>
                          <a:pt x="37" y="171"/>
                        </a:cubicBezTo>
                        <a:cubicBezTo>
                          <a:pt x="42" y="171"/>
                          <a:pt x="47" y="166"/>
                          <a:pt x="47" y="160"/>
                        </a:cubicBezTo>
                        <a:cubicBezTo>
                          <a:pt x="47" y="87"/>
                          <a:pt x="47" y="87"/>
                          <a:pt x="47" y="87"/>
                        </a:cubicBezTo>
                        <a:cubicBezTo>
                          <a:pt x="47" y="87"/>
                          <a:pt x="48" y="87"/>
                          <a:pt x="48" y="87"/>
                        </a:cubicBezTo>
                        <a:cubicBezTo>
                          <a:pt x="48" y="87"/>
                          <a:pt x="48" y="87"/>
                          <a:pt x="48" y="87"/>
                        </a:cubicBezTo>
                        <a:cubicBezTo>
                          <a:pt x="48" y="160"/>
                          <a:pt x="48" y="160"/>
                          <a:pt x="48" y="160"/>
                        </a:cubicBezTo>
                        <a:cubicBezTo>
                          <a:pt x="48" y="166"/>
                          <a:pt x="53" y="171"/>
                          <a:pt x="59" y="171"/>
                        </a:cubicBezTo>
                        <a:cubicBezTo>
                          <a:pt x="65" y="171"/>
                          <a:pt x="69" y="166"/>
                          <a:pt x="69" y="160"/>
                        </a:cubicBezTo>
                        <a:cubicBezTo>
                          <a:pt x="69" y="75"/>
                          <a:pt x="69" y="75"/>
                          <a:pt x="69" y="75"/>
                        </a:cubicBezTo>
                        <a:cubicBezTo>
                          <a:pt x="71" y="74"/>
                          <a:pt x="71" y="73"/>
                          <a:pt x="71" y="67"/>
                        </a:cubicBezTo>
                        <a:cubicBezTo>
                          <a:pt x="71" y="66"/>
                          <a:pt x="71" y="35"/>
                          <a:pt x="71" y="35"/>
                        </a:cubicBezTo>
                        <a:cubicBezTo>
                          <a:pt x="73" y="40"/>
                          <a:pt x="75" y="52"/>
                          <a:pt x="73" y="64"/>
                        </a:cubicBezTo>
                        <a:cubicBezTo>
                          <a:pt x="73" y="69"/>
                          <a:pt x="77" y="74"/>
                          <a:pt x="81" y="74"/>
                        </a:cubicBezTo>
                        <a:cubicBezTo>
                          <a:pt x="82" y="74"/>
                          <a:pt x="82" y="74"/>
                          <a:pt x="82" y="74"/>
                        </a:cubicBezTo>
                        <a:cubicBezTo>
                          <a:pt x="87" y="74"/>
                          <a:pt x="91" y="71"/>
                          <a:pt x="91" y="66"/>
                        </a:cubicBezTo>
                        <a:cubicBezTo>
                          <a:pt x="95" y="26"/>
                          <a:pt x="80" y="11"/>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grpSp>
            <p:sp>
              <p:nvSpPr>
                <p:cNvPr id="47" name="Freeform 79">
                  <a:extLst>
                    <a:ext uri="{FF2B5EF4-FFF2-40B4-BE49-F238E27FC236}">
                      <a16:creationId xmlns:a16="http://schemas.microsoft.com/office/drawing/2014/main" id="{88EC0959-0A0F-4BDE-8194-3FF1370BC91D}"/>
                    </a:ext>
                  </a:extLst>
                </p:cNvPr>
                <p:cNvSpPr>
                  <a:spLocks noEditPoints="1"/>
                </p:cNvSpPr>
                <p:nvPr/>
              </p:nvSpPr>
              <p:spPr bwMode="auto">
                <a:xfrm>
                  <a:off x="4957896" y="2176435"/>
                  <a:ext cx="498133" cy="549224"/>
                </a:xfrm>
                <a:custGeom>
                  <a:avLst/>
                  <a:gdLst>
                    <a:gd name="T0" fmla="*/ 23 w 46"/>
                    <a:gd name="T1" fmla="*/ 51 h 51"/>
                    <a:gd name="T2" fmla="*/ 46 w 46"/>
                    <a:gd name="T3" fmla="*/ 28 h 51"/>
                    <a:gd name="T4" fmla="*/ 41 w 46"/>
                    <a:gd name="T5" fmla="*/ 13 h 51"/>
                    <a:gd name="T6" fmla="*/ 33 w 46"/>
                    <a:gd name="T7" fmla="*/ 13 h 51"/>
                    <a:gd name="T8" fmla="*/ 33 w 46"/>
                    <a:gd name="T9" fmla="*/ 10 h 51"/>
                    <a:gd name="T10" fmla="*/ 37 w 46"/>
                    <a:gd name="T11" fmla="*/ 10 h 51"/>
                    <a:gd name="T12" fmla="*/ 33 w 46"/>
                    <a:gd name="T13" fmla="*/ 7 h 51"/>
                    <a:gd name="T14" fmla="*/ 23 w 46"/>
                    <a:gd name="T15" fmla="*/ 0 h 51"/>
                    <a:gd name="T16" fmla="*/ 13 w 46"/>
                    <a:gd name="T17" fmla="*/ 7 h 51"/>
                    <a:gd name="T18" fmla="*/ 8 w 46"/>
                    <a:gd name="T19" fmla="*/ 10 h 51"/>
                    <a:gd name="T20" fmla="*/ 13 w 46"/>
                    <a:gd name="T21" fmla="*/ 10 h 51"/>
                    <a:gd name="T22" fmla="*/ 13 w 46"/>
                    <a:gd name="T23" fmla="*/ 13 h 51"/>
                    <a:gd name="T24" fmla="*/ 5 w 46"/>
                    <a:gd name="T25" fmla="*/ 13 h 51"/>
                    <a:gd name="T26" fmla="*/ 0 w 46"/>
                    <a:gd name="T27" fmla="*/ 28 h 51"/>
                    <a:gd name="T28" fmla="*/ 23 w 46"/>
                    <a:gd name="T29" fmla="*/ 51 h 51"/>
                    <a:gd name="T30" fmla="*/ 23 w 46"/>
                    <a:gd name="T31" fmla="*/ 5 h 51"/>
                    <a:gd name="T32" fmla="*/ 29 w 46"/>
                    <a:gd name="T33" fmla="*/ 11 h 51"/>
                    <a:gd name="T34" fmla="*/ 23 w 46"/>
                    <a:gd name="T35" fmla="*/ 18 h 51"/>
                    <a:gd name="T36" fmla="*/ 16 w 46"/>
                    <a:gd name="T37" fmla="*/ 11 h 51"/>
                    <a:gd name="T38" fmla="*/ 23 w 46"/>
                    <a:gd name="T39"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51">
                      <a:moveTo>
                        <a:pt x="23" y="51"/>
                      </a:moveTo>
                      <a:cubicBezTo>
                        <a:pt x="35" y="51"/>
                        <a:pt x="46" y="40"/>
                        <a:pt x="46" y="28"/>
                      </a:cubicBezTo>
                      <a:cubicBezTo>
                        <a:pt x="46" y="22"/>
                        <a:pt x="44" y="17"/>
                        <a:pt x="41" y="13"/>
                      </a:cubicBezTo>
                      <a:cubicBezTo>
                        <a:pt x="33" y="13"/>
                        <a:pt x="33" y="13"/>
                        <a:pt x="33" y="13"/>
                      </a:cubicBezTo>
                      <a:cubicBezTo>
                        <a:pt x="33" y="10"/>
                        <a:pt x="33" y="10"/>
                        <a:pt x="33" y="10"/>
                      </a:cubicBezTo>
                      <a:cubicBezTo>
                        <a:pt x="37" y="10"/>
                        <a:pt x="37" y="10"/>
                        <a:pt x="37" y="10"/>
                      </a:cubicBezTo>
                      <a:cubicBezTo>
                        <a:pt x="36" y="9"/>
                        <a:pt x="34" y="8"/>
                        <a:pt x="33" y="7"/>
                      </a:cubicBezTo>
                      <a:cubicBezTo>
                        <a:pt x="31" y="3"/>
                        <a:pt x="27" y="0"/>
                        <a:pt x="23" y="0"/>
                      </a:cubicBezTo>
                      <a:cubicBezTo>
                        <a:pt x="18" y="0"/>
                        <a:pt x="14" y="3"/>
                        <a:pt x="13" y="7"/>
                      </a:cubicBezTo>
                      <a:cubicBezTo>
                        <a:pt x="11" y="8"/>
                        <a:pt x="9" y="9"/>
                        <a:pt x="8" y="10"/>
                      </a:cubicBezTo>
                      <a:cubicBezTo>
                        <a:pt x="13" y="10"/>
                        <a:pt x="13" y="10"/>
                        <a:pt x="13" y="10"/>
                      </a:cubicBezTo>
                      <a:cubicBezTo>
                        <a:pt x="13" y="13"/>
                        <a:pt x="13" y="13"/>
                        <a:pt x="13" y="13"/>
                      </a:cubicBezTo>
                      <a:cubicBezTo>
                        <a:pt x="5" y="13"/>
                        <a:pt x="5" y="13"/>
                        <a:pt x="5" y="13"/>
                      </a:cubicBezTo>
                      <a:cubicBezTo>
                        <a:pt x="1" y="17"/>
                        <a:pt x="0" y="22"/>
                        <a:pt x="0" y="28"/>
                      </a:cubicBezTo>
                      <a:cubicBezTo>
                        <a:pt x="0" y="40"/>
                        <a:pt x="10" y="51"/>
                        <a:pt x="23" y="51"/>
                      </a:cubicBezTo>
                      <a:close/>
                      <a:moveTo>
                        <a:pt x="23" y="5"/>
                      </a:moveTo>
                      <a:cubicBezTo>
                        <a:pt x="26" y="5"/>
                        <a:pt x="29" y="8"/>
                        <a:pt x="29" y="11"/>
                      </a:cubicBezTo>
                      <a:cubicBezTo>
                        <a:pt x="29" y="15"/>
                        <a:pt x="26" y="18"/>
                        <a:pt x="23" y="18"/>
                      </a:cubicBezTo>
                      <a:cubicBezTo>
                        <a:pt x="19" y="18"/>
                        <a:pt x="16" y="15"/>
                        <a:pt x="16" y="11"/>
                      </a:cubicBezTo>
                      <a:cubicBezTo>
                        <a:pt x="16" y="8"/>
                        <a:pt x="19" y="5"/>
                        <a:pt x="2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grpSp>
          <p:grpSp>
            <p:nvGrpSpPr>
              <p:cNvPr id="35" name="Group 34">
                <a:extLst>
                  <a:ext uri="{FF2B5EF4-FFF2-40B4-BE49-F238E27FC236}">
                    <a16:creationId xmlns:a16="http://schemas.microsoft.com/office/drawing/2014/main" id="{DFDECD8D-6082-4A34-9A4F-D22585E817BA}"/>
                  </a:ext>
                </a:extLst>
              </p:cNvPr>
              <p:cNvGrpSpPr/>
              <p:nvPr/>
            </p:nvGrpSpPr>
            <p:grpSpPr>
              <a:xfrm>
                <a:off x="10636365" y="1355835"/>
                <a:ext cx="5047595" cy="837469"/>
                <a:chOff x="10636365" y="1089135"/>
                <a:chExt cx="5047595" cy="837469"/>
              </a:xfrm>
            </p:grpSpPr>
            <p:sp>
              <p:nvSpPr>
                <p:cNvPr id="44" name="Speech Bubble: Rectangle 43">
                  <a:extLst>
                    <a:ext uri="{FF2B5EF4-FFF2-40B4-BE49-F238E27FC236}">
                      <a16:creationId xmlns:a16="http://schemas.microsoft.com/office/drawing/2014/main" id="{06B5B965-092B-41DD-BB11-84B1822C1194}"/>
                    </a:ext>
                  </a:extLst>
                </p:cNvPr>
                <p:cNvSpPr/>
                <p:nvPr/>
              </p:nvSpPr>
              <p:spPr>
                <a:xfrm>
                  <a:off x="10750665" y="1093447"/>
                  <a:ext cx="4933295" cy="833157"/>
                </a:xfrm>
                <a:prstGeom prst="wedgeRectCallout">
                  <a:avLst>
                    <a:gd name="adj1" fmla="val -54553"/>
                    <a:gd name="adj2" fmla="val 10083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FFB4F67-3339-4CD7-9795-E39F4606D4B7}"/>
                    </a:ext>
                  </a:extLst>
                </p:cNvPr>
                <p:cNvSpPr txBox="1"/>
                <p:nvPr/>
              </p:nvSpPr>
              <p:spPr>
                <a:xfrm>
                  <a:off x="10636365" y="1089135"/>
                  <a:ext cx="4925351" cy="778674"/>
                </a:xfrm>
                <a:prstGeom prst="rect">
                  <a:avLst/>
                </a:prstGeom>
                <a:noFill/>
              </p:spPr>
              <p:txBody>
                <a:bodyPr wrap="square" rtlCol="0">
                  <a:spAutoFit/>
                </a:bodyPr>
                <a:lstStyle/>
                <a:p>
                  <a:pPr algn="ctr"/>
                  <a:r>
                    <a:rPr lang="en-US" sz="2000" dirty="0">
                      <a:solidFill>
                        <a:schemeClr val="bg1"/>
                      </a:solidFill>
                      <a:latin typeface="+mn-lt"/>
                    </a:rPr>
                    <a:t>headache is surely caused by</a:t>
                  </a:r>
                </a:p>
                <a:p>
                  <a:pPr algn="ctr"/>
                  <a:r>
                    <a:rPr lang="en-US" sz="2000" dirty="0">
                      <a:solidFill>
                        <a:schemeClr val="bg1"/>
                      </a:solidFill>
                      <a:latin typeface="+mn-lt"/>
                    </a:rPr>
                    <a:t>X , but cannot explain others</a:t>
                  </a:r>
                </a:p>
              </p:txBody>
            </p:sp>
          </p:grpSp>
          <p:grpSp>
            <p:nvGrpSpPr>
              <p:cNvPr id="36" name="Group 35">
                <a:extLst>
                  <a:ext uri="{FF2B5EF4-FFF2-40B4-BE49-F238E27FC236}">
                    <a16:creationId xmlns:a16="http://schemas.microsoft.com/office/drawing/2014/main" id="{F63BF243-EBDD-4CA8-A9EE-0580441F6136}"/>
                  </a:ext>
                </a:extLst>
              </p:cNvPr>
              <p:cNvGrpSpPr/>
              <p:nvPr/>
            </p:nvGrpSpPr>
            <p:grpSpPr>
              <a:xfrm>
                <a:off x="4890737" y="2501520"/>
                <a:ext cx="1148842" cy="2215114"/>
                <a:chOff x="3868096" y="3233989"/>
                <a:chExt cx="386645" cy="745501"/>
              </a:xfrm>
              <a:solidFill>
                <a:srgbClr val="4472C4"/>
              </a:solidFill>
            </p:grpSpPr>
            <p:sp>
              <p:nvSpPr>
                <p:cNvPr id="38" name="Freeform 143">
                  <a:extLst>
                    <a:ext uri="{FF2B5EF4-FFF2-40B4-BE49-F238E27FC236}">
                      <a16:creationId xmlns:a16="http://schemas.microsoft.com/office/drawing/2014/main" id="{12445742-33F7-472E-9504-745A66280B04}"/>
                    </a:ext>
                  </a:extLst>
                </p:cNvPr>
                <p:cNvSpPr>
                  <a:spLocks/>
                </p:cNvSpPr>
                <p:nvPr/>
              </p:nvSpPr>
              <p:spPr bwMode="auto">
                <a:xfrm>
                  <a:off x="3955586" y="3931511"/>
                  <a:ext cx="67733" cy="47979"/>
                </a:xfrm>
                <a:custGeom>
                  <a:avLst/>
                  <a:gdLst>
                    <a:gd name="T0" fmla="*/ 8 w 16"/>
                    <a:gd name="T1" fmla="*/ 11 h 11"/>
                    <a:gd name="T2" fmla="*/ 16 w 16"/>
                    <a:gd name="T3" fmla="*/ 3 h 11"/>
                    <a:gd name="T4" fmla="*/ 16 w 16"/>
                    <a:gd name="T5" fmla="*/ 0 h 11"/>
                    <a:gd name="T6" fmla="*/ 0 w 16"/>
                    <a:gd name="T7" fmla="*/ 3 h 11"/>
                    <a:gd name="T8" fmla="*/ 8 w 16"/>
                    <a:gd name="T9" fmla="*/ 11 h 11"/>
                  </a:gdLst>
                  <a:ahLst/>
                  <a:cxnLst>
                    <a:cxn ang="0">
                      <a:pos x="T0" y="T1"/>
                    </a:cxn>
                    <a:cxn ang="0">
                      <a:pos x="T2" y="T3"/>
                    </a:cxn>
                    <a:cxn ang="0">
                      <a:pos x="T4" y="T5"/>
                    </a:cxn>
                    <a:cxn ang="0">
                      <a:pos x="T6" y="T7"/>
                    </a:cxn>
                    <a:cxn ang="0">
                      <a:pos x="T8" y="T9"/>
                    </a:cxn>
                  </a:cxnLst>
                  <a:rect l="0" t="0" r="r" b="b"/>
                  <a:pathLst>
                    <a:path w="16" h="11">
                      <a:moveTo>
                        <a:pt x="8" y="11"/>
                      </a:moveTo>
                      <a:cubicBezTo>
                        <a:pt x="13" y="11"/>
                        <a:pt x="16" y="7"/>
                        <a:pt x="16" y="3"/>
                      </a:cubicBezTo>
                      <a:cubicBezTo>
                        <a:pt x="16" y="0"/>
                        <a:pt x="16" y="0"/>
                        <a:pt x="16" y="0"/>
                      </a:cubicBezTo>
                      <a:cubicBezTo>
                        <a:pt x="0" y="3"/>
                        <a:pt x="0" y="3"/>
                        <a:pt x="0" y="3"/>
                      </a:cubicBezTo>
                      <a:cubicBezTo>
                        <a:pt x="0" y="7"/>
                        <a:pt x="3" y="11"/>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39" name="Freeform 144">
                  <a:extLst>
                    <a:ext uri="{FF2B5EF4-FFF2-40B4-BE49-F238E27FC236}">
                      <a16:creationId xmlns:a16="http://schemas.microsoft.com/office/drawing/2014/main" id="{D3890FA4-388D-428D-A16A-E4C8D4E78F7E}"/>
                    </a:ext>
                  </a:extLst>
                </p:cNvPr>
                <p:cNvSpPr>
                  <a:spLocks/>
                </p:cNvSpPr>
                <p:nvPr/>
              </p:nvSpPr>
              <p:spPr bwMode="auto">
                <a:xfrm>
                  <a:off x="3955586" y="3827088"/>
                  <a:ext cx="67733" cy="36690"/>
                </a:xfrm>
                <a:custGeom>
                  <a:avLst/>
                  <a:gdLst>
                    <a:gd name="T0" fmla="*/ 24 w 24"/>
                    <a:gd name="T1" fmla="*/ 0 h 13"/>
                    <a:gd name="T2" fmla="*/ 0 w 24"/>
                    <a:gd name="T3" fmla="*/ 10 h 13"/>
                    <a:gd name="T4" fmla="*/ 0 w 24"/>
                    <a:gd name="T5" fmla="*/ 13 h 13"/>
                    <a:gd name="T6" fmla="*/ 24 w 24"/>
                    <a:gd name="T7" fmla="*/ 9 h 13"/>
                    <a:gd name="T8" fmla="*/ 24 w 24"/>
                    <a:gd name="T9" fmla="*/ 0 h 13"/>
                  </a:gdLst>
                  <a:ahLst/>
                  <a:cxnLst>
                    <a:cxn ang="0">
                      <a:pos x="T0" y="T1"/>
                    </a:cxn>
                    <a:cxn ang="0">
                      <a:pos x="T2" y="T3"/>
                    </a:cxn>
                    <a:cxn ang="0">
                      <a:pos x="T4" y="T5"/>
                    </a:cxn>
                    <a:cxn ang="0">
                      <a:pos x="T6" y="T7"/>
                    </a:cxn>
                    <a:cxn ang="0">
                      <a:pos x="T8" y="T9"/>
                    </a:cxn>
                  </a:cxnLst>
                  <a:rect l="0" t="0" r="r" b="b"/>
                  <a:pathLst>
                    <a:path w="24" h="13">
                      <a:moveTo>
                        <a:pt x="24" y="0"/>
                      </a:moveTo>
                      <a:lnTo>
                        <a:pt x="0" y="10"/>
                      </a:lnTo>
                      <a:lnTo>
                        <a:pt x="0" y="13"/>
                      </a:lnTo>
                      <a:lnTo>
                        <a:pt x="24" y="9"/>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40" name="Freeform 145">
                  <a:extLst>
                    <a:ext uri="{FF2B5EF4-FFF2-40B4-BE49-F238E27FC236}">
                      <a16:creationId xmlns:a16="http://schemas.microsoft.com/office/drawing/2014/main" id="{4EF9D591-35B9-47C3-8F86-E45968AB118C}"/>
                    </a:ext>
                  </a:extLst>
                </p:cNvPr>
                <p:cNvSpPr>
                  <a:spLocks/>
                </p:cNvSpPr>
                <p:nvPr/>
              </p:nvSpPr>
              <p:spPr bwMode="auto">
                <a:xfrm>
                  <a:off x="3868096" y="3392466"/>
                  <a:ext cx="386645" cy="587022"/>
                </a:xfrm>
                <a:custGeom>
                  <a:avLst/>
                  <a:gdLst>
                    <a:gd name="T0" fmla="*/ 87 w 91"/>
                    <a:gd name="T1" fmla="*/ 32 h 138"/>
                    <a:gd name="T2" fmla="*/ 82 w 91"/>
                    <a:gd name="T3" fmla="*/ 30 h 138"/>
                    <a:gd name="T4" fmla="*/ 62 w 91"/>
                    <a:gd name="T5" fmla="*/ 14 h 138"/>
                    <a:gd name="T6" fmla="*/ 42 w 91"/>
                    <a:gd name="T7" fmla="*/ 0 h 138"/>
                    <a:gd name="T8" fmla="*/ 38 w 91"/>
                    <a:gd name="T9" fmla="*/ 4 h 138"/>
                    <a:gd name="T10" fmla="*/ 34 w 91"/>
                    <a:gd name="T11" fmla="*/ 0 h 138"/>
                    <a:gd name="T12" fmla="*/ 33 w 91"/>
                    <a:gd name="T13" fmla="*/ 0 h 138"/>
                    <a:gd name="T14" fmla="*/ 26 w 91"/>
                    <a:gd name="T15" fmla="*/ 3 h 138"/>
                    <a:gd name="T16" fmla="*/ 4 w 91"/>
                    <a:gd name="T17" fmla="*/ 55 h 138"/>
                    <a:gd name="T18" fmla="*/ 4 w 91"/>
                    <a:gd name="T19" fmla="*/ 57 h 138"/>
                    <a:gd name="T20" fmla="*/ 2 w 91"/>
                    <a:gd name="T21" fmla="*/ 57 h 138"/>
                    <a:gd name="T22" fmla="*/ 3 w 91"/>
                    <a:gd name="T23" fmla="*/ 60 h 138"/>
                    <a:gd name="T24" fmla="*/ 7 w 91"/>
                    <a:gd name="T25" fmla="*/ 61 h 138"/>
                    <a:gd name="T26" fmla="*/ 10 w 91"/>
                    <a:gd name="T27" fmla="*/ 62 h 138"/>
                    <a:gd name="T28" fmla="*/ 10 w 91"/>
                    <a:gd name="T29" fmla="*/ 127 h 138"/>
                    <a:gd name="T30" fmla="*/ 10 w 91"/>
                    <a:gd name="T31" fmla="*/ 127 h 138"/>
                    <a:gd name="T32" fmla="*/ 10 w 91"/>
                    <a:gd name="T33" fmla="*/ 130 h 138"/>
                    <a:gd name="T34" fmla="*/ 8 w 91"/>
                    <a:gd name="T35" fmla="*/ 133 h 138"/>
                    <a:gd name="T36" fmla="*/ 8 w 91"/>
                    <a:gd name="T37" fmla="*/ 137 h 138"/>
                    <a:gd name="T38" fmla="*/ 17 w 91"/>
                    <a:gd name="T39" fmla="*/ 137 h 138"/>
                    <a:gd name="T40" fmla="*/ 17 w 91"/>
                    <a:gd name="T41" fmla="*/ 133 h 138"/>
                    <a:gd name="T42" fmla="*/ 15 w 91"/>
                    <a:gd name="T43" fmla="*/ 130 h 138"/>
                    <a:gd name="T44" fmla="*/ 15 w 91"/>
                    <a:gd name="T45" fmla="*/ 127 h 138"/>
                    <a:gd name="T46" fmla="*/ 14 w 91"/>
                    <a:gd name="T47" fmla="*/ 127 h 138"/>
                    <a:gd name="T48" fmla="*/ 14 w 91"/>
                    <a:gd name="T49" fmla="*/ 61 h 138"/>
                    <a:gd name="T50" fmla="*/ 18 w 91"/>
                    <a:gd name="T51" fmla="*/ 54 h 138"/>
                    <a:gd name="T52" fmla="*/ 19 w 91"/>
                    <a:gd name="T53" fmla="*/ 30 h 138"/>
                    <a:gd name="T54" fmla="*/ 19 w 91"/>
                    <a:gd name="T55" fmla="*/ 56 h 138"/>
                    <a:gd name="T56" fmla="*/ 21 w 91"/>
                    <a:gd name="T57" fmla="*/ 62 h 138"/>
                    <a:gd name="T58" fmla="*/ 21 w 91"/>
                    <a:gd name="T59" fmla="*/ 105 h 138"/>
                    <a:gd name="T60" fmla="*/ 37 w 91"/>
                    <a:gd name="T61" fmla="*/ 98 h 138"/>
                    <a:gd name="T62" fmla="*/ 37 w 91"/>
                    <a:gd name="T63" fmla="*/ 72 h 138"/>
                    <a:gd name="T64" fmla="*/ 38 w 91"/>
                    <a:gd name="T65" fmla="*/ 71 h 138"/>
                    <a:gd name="T66" fmla="*/ 38 w 91"/>
                    <a:gd name="T67" fmla="*/ 130 h 138"/>
                    <a:gd name="T68" fmla="*/ 47 w 91"/>
                    <a:gd name="T69" fmla="*/ 138 h 138"/>
                    <a:gd name="T70" fmla="*/ 55 w 91"/>
                    <a:gd name="T71" fmla="*/ 130 h 138"/>
                    <a:gd name="T72" fmla="*/ 55 w 91"/>
                    <a:gd name="T73" fmla="*/ 62 h 138"/>
                    <a:gd name="T74" fmla="*/ 57 w 91"/>
                    <a:gd name="T75" fmla="*/ 56 h 138"/>
                    <a:gd name="T76" fmla="*/ 57 w 91"/>
                    <a:gd name="T77" fmla="*/ 30 h 138"/>
                    <a:gd name="T78" fmla="*/ 81 w 91"/>
                    <a:gd name="T79" fmla="*/ 45 h 138"/>
                    <a:gd name="T80" fmla="*/ 87 w 91"/>
                    <a:gd name="T81" fmla="*/ 43 h 138"/>
                    <a:gd name="T82" fmla="*/ 90 w 91"/>
                    <a:gd name="T83" fmla="*/ 40 h 138"/>
                    <a:gd name="T84" fmla="*/ 87 w 91"/>
                    <a:gd name="T85" fmla="*/ 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138">
                      <a:moveTo>
                        <a:pt x="87" y="32"/>
                      </a:moveTo>
                      <a:cubicBezTo>
                        <a:pt x="82" y="30"/>
                        <a:pt x="82" y="30"/>
                        <a:pt x="82" y="30"/>
                      </a:cubicBezTo>
                      <a:cubicBezTo>
                        <a:pt x="71" y="26"/>
                        <a:pt x="66" y="20"/>
                        <a:pt x="62" y="14"/>
                      </a:cubicBezTo>
                      <a:cubicBezTo>
                        <a:pt x="58" y="10"/>
                        <a:pt x="51" y="2"/>
                        <a:pt x="42" y="0"/>
                      </a:cubicBezTo>
                      <a:cubicBezTo>
                        <a:pt x="38" y="4"/>
                        <a:pt x="38" y="4"/>
                        <a:pt x="38" y="4"/>
                      </a:cubicBezTo>
                      <a:cubicBezTo>
                        <a:pt x="34" y="0"/>
                        <a:pt x="34" y="0"/>
                        <a:pt x="34" y="0"/>
                      </a:cubicBezTo>
                      <a:cubicBezTo>
                        <a:pt x="34" y="0"/>
                        <a:pt x="34" y="0"/>
                        <a:pt x="33" y="0"/>
                      </a:cubicBezTo>
                      <a:cubicBezTo>
                        <a:pt x="31" y="0"/>
                        <a:pt x="26" y="3"/>
                        <a:pt x="26" y="3"/>
                      </a:cubicBezTo>
                      <a:cubicBezTo>
                        <a:pt x="12" y="11"/>
                        <a:pt x="0" y="23"/>
                        <a:pt x="4" y="55"/>
                      </a:cubicBezTo>
                      <a:cubicBezTo>
                        <a:pt x="4" y="56"/>
                        <a:pt x="4" y="56"/>
                        <a:pt x="4" y="57"/>
                      </a:cubicBezTo>
                      <a:cubicBezTo>
                        <a:pt x="2" y="57"/>
                        <a:pt x="2" y="57"/>
                        <a:pt x="2" y="57"/>
                      </a:cubicBezTo>
                      <a:cubicBezTo>
                        <a:pt x="3" y="60"/>
                        <a:pt x="3" y="60"/>
                        <a:pt x="3" y="60"/>
                      </a:cubicBezTo>
                      <a:cubicBezTo>
                        <a:pt x="7" y="61"/>
                        <a:pt x="7" y="61"/>
                        <a:pt x="7" y="61"/>
                      </a:cubicBezTo>
                      <a:cubicBezTo>
                        <a:pt x="8" y="61"/>
                        <a:pt x="9" y="62"/>
                        <a:pt x="10" y="62"/>
                      </a:cubicBezTo>
                      <a:cubicBezTo>
                        <a:pt x="10" y="127"/>
                        <a:pt x="10" y="127"/>
                        <a:pt x="10" y="127"/>
                      </a:cubicBezTo>
                      <a:cubicBezTo>
                        <a:pt x="10" y="127"/>
                        <a:pt x="10" y="127"/>
                        <a:pt x="10" y="127"/>
                      </a:cubicBezTo>
                      <a:cubicBezTo>
                        <a:pt x="10" y="130"/>
                        <a:pt x="10" y="130"/>
                        <a:pt x="10" y="130"/>
                      </a:cubicBezTo>
                      <a:cubicBezTo>
                        <a:pt x="9" y="131"/>
                        <a:pt x="8" y="132"/>
                        <a:pt x="8" y="133"/>
                      </a:cubicBezTo>
                      <a:cubicBezTo>
                        <a:pt x="8" y="137"/>
                        <a:pt x="8" y="137"/>
                        <a:pt x="8" y="137"/>
                      </a:cubicBezTo>
                      <a:cubicBezTo>
                        <a:pt x="17" y="137"/>
                        <a:pt x="17" y="137"/>
                        <a:pt x="17" y="137"/>
                      </a:cubicBezTo>
                      <a:cubicBezTo>
                        <a:pt x="17" y="133"/>
                        <a:pt x="17" y="133"/>
                        <a:pt x="17" y="133"/>
                      </a:cubicBezTo>
                      <a:cubicBezTo>
                        <a:pt x="17" y="132"/>
                        <a:pt x="16" y="131"/>
                        <a:pt x="15" y="130"/>
                      </a:cubicBezTo>
                      <a:cubicBezTo>
                        <a:pt x="15" y="127"/>
                        <a:pt x="15" y="127"/>
                        <a:pt x="15" y="127"/>
                      </a:cubicBezTo>
                      <a:cubicBezTo>
                        <a:pt x="14" y="127"/>
                        <a:pt x="14" y="127"/>
                        <a:pt x="14" y="127"/>
                      </a:cubicBezTo>
                      <a:cubicBezTo>
                        <a:pt x="14" y="61"/>
                        <a:pt x="14" y="61"/>
                        <a:pt x="14" y="61"/>
                      </a:cubicBezTo>
                      <a:cubicBezTo>
                        <a:pt x="16" y="59"/>
                        <a:pt x="18" y="57"/>
                        <a:pt x="18" y="54"/>
                      </a:cubicBezTo>
                      <a:cubicBezTo>
                        <a:pt x="17" y="43"/>
                        <a:pt x="17" y="36"/>
                        <a:pt x="19" y="30"/>
                      </a:cubicBezTo>
                      <a:cubicBezTo>
                        <a:pt x="19" y="30"/>
                        <a:pt x="19" y="50"/>
                        <a:pt x="19" y="56"/>
                      </a:cubicBezTo>
                      <a:cubicBezTo>
                        <a:pt x="19" y="61"/>
                        <a:pt x="21" y="62"/>
                        <a:pt x="21" y="62"/>
                      </a:cubicBezTo>
                      <a:cubicBezTo>
                        <a:pt x="21" y="105"/>
                        <a:pt x="21" y="105"/>
                        <a:pt x="21" y="105"/>
                      </a:cubicBezTo>
                      <a:cubicBezTo>
                        <a:pt x="37" y="98"/>
                        <a:pt x="37" y="98"/>
                        <a:pt x="37" y="98"/>
                      </a:cubicBezTo>
                      <a:cubicBezTo>
                        <a:pt x="37" y="72"/>
                        <a:pt x="37" y="72"/>
                        <a:pt x="37" y="72"/>
                      </a:cubicBezTo>
                      <a:cubicBezTo>
                        <a:pt x="38" y="71"/>
                        <a:pt x="38" y="71"/>
                        <a:pt x="38" y="71"/>
                      </a:cubicBezTo>
                      <a:cubicBezTo>
                        <a:pt x="38" y="130"/>
                        <a:pt x="38" y="130"/>
                        <a:pt x="38" y="130"/>
                      </a:cubicBezTo>
                      <a:cubicBezTo>
                        <a:pt x="38" y="134"/>
                        <a:pt x="42" y="138"/>
                        <a:pt x="47" y="138"/>
                      </a:cubicBezTo>
                      <a:cubicBezTo>
                        <a:pt x="51" y="138"/>
                        <a:pt x="55" y="134"/>
                        <a:pt x="55" y="130"/>
                      </a:cubicBezTo>
                      <a:cubicBezTo>
                        <a:pt x="55" y="62"/>
                        <a:pt x="55" y="62"/>
                        <a:pt x="55" y="62"/>
                      </a:cubicBezTo>
                      <a:cubicBezTo>
                        <a:pt x="55" y="62"/>
                        <a:pt x="57" y="60"/>
                        <a:pt x="57" y="56"/>
                      </a:cubicBezTo>
                      <a:cubicBezTo>
                        <a:pt x="57" y="51"/>
                        <a:pt x="57" y="30"/>
                        <a:pt x="57" y="30"/>
                      </a:cubicBezTo>
                      <a:cubicBezTo>
                        <a:pt x="62" y="36"/>
                        <a:pt x="69" y="41"/>
                        <a:pt x="81" y="45"/>
                      </a:cubicBezTo>
                      <a:cubicBezTo>
                        <a:pt x="85" y="45"/>
                        <a:pt x="88" y="43"/>
                        <a:pt x="87" y="43"/>
                      </a:cubicBezTo>
                      <a:cubicBezTo>
                        <a:pt x="89" y="43"/>
                        <a:pt x="89" y="41"/>
                        <a:pt x="90" y="40"/>
                      </a:cubicBezTo>
                      <a:cubicBezTo>
                        <a:pt x="90" y="39"/>
                        <a:pt x="91" y="35"/>
                        <a:pt x="8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41" name="Freeform 146">
                  <a:extLst>
                    <a:ext uri="{FF2B5EF4-FFF2-40B4-BE49-F238E27FC236}">
                      <a16:creationId xmlns:a16="http://schemas.microsoft.com/office/drawing/2014/main" id="{D306AAFE-E34E-418C-A745-0125B0E653CB}"/>
                    </a:ext>
                  </a:extLst>
                </p:cNvPr>
                <p:cNvSpPr>
                  <a:spLocks/>
                </p:cNvSpPr>
                <p:nvPr/>
              </p:nvSpPr>
              <p:spPr bwMode="auto">
                <a:xfrm>
                  <a:off x="3955586" y="3897645"/>
                  <a:ext cx="67733" cy="31045"/>
                </a:xfrm>
                <a:custGeom>
                  <a:avLst/>
                  <a:gdLst>
                    <a:gd name="T0" fmla="*/ 0 w 24"/>
                    <a:gd name="T1" fmla="*/ 11 h 11"/>
                    <a:gd name="T2" fmla="*/ 24 w 24"/>
                    <a:gd name="T3" fmla="*/ 6 h 11"/>
                    <a:gd name="T4" fmla="*/ 24 w 24"/>
                    <a:gd name="T5" fmla="*/ 3 h 11"/>
                    <a:gd name="T6" fmla="*/ 0 w 24"/>
                    <a:gd name="T7" fmla="*/ 0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lnTo>
                        <a:pt x="24" y="6"/>
                      </a:lnTo>
                      <a:lnTo>
                        <a:pt x="24" y="3"/>
                      </a:lnTo>
                      <a:lnTo>
                        <a:pt x="0"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42" name="Freeform 147">
                  <a:extLst>
                    <a:ext uri="{FF2B5EF4-FFF2-40B4-BE49-F238E27FC236}">
                      <a16:creationId xmlns:a16="http://schemas.microsoft.com/office/drawing/2014/main" id="{EDC9B2C5-37E8-426E-8489-B5B08C080AB5}"/>
                    </a:ext>
                  </a:extLst>
                </p:cNvPr>
                <p:cNvSpPr>
                  <a:spLocks/>
                </p:cNvSpPr>
                <p:nvPr/>
              </p:nvSpPr>
              <p:spPr bwMode="auto">
                <a:xfrm>
                  <a:off x="3955586" y="3869422"/>
                  <a:ext cx="67733" cy="25401"/>
                </a:xfrm>
                <a:custGeom>
                  <a:avLst/>
                  <a:gdLst>
                    <a:gd name="T0" fmla="*/ 0 w 24"/>
                    <a:gd name="T1" fmla="*/ 3 h 9"/>
                    <a:gd name="T2" fmla="*/ 0 w 24"/>
                    <a:gd name="T3" fmla="*/ 6 h 9"/>
                    <a:gd name="T4" fmla="*/ 24 w 24"/>
                    <a:gd name="T5" fmla="*/ 9 h 9"/>
                    <a:gd name="T6" fmla="*/ 24 w 24"/>
                    <a:gd name="T7" fmla="*/ 0 h 9"/>
                    <a:gd name="T8" fmla="*/ 0 w 24"/>
                    <a:gd name="T9" fmla="*/ 3 h 9"/>
                  </a:gdLst>
                  <a:ahLst/>
                  <a:cxnLst>
                    <a:cxn ang="0">
                      <a:pos x="T0" y="T1"/>
                    </a:cxn>
                    <a:cxn ang="0">
                      <a:pos x="T2" y="T3"/>
                    </a:cxn>
                    <a:cxn ang="0">
                      <a:pos x="T4" y="T5"/>
                    </a:cxn>
                    <a:cxn ang="0">
                      <a:pos x="T6" y="T7"/>
                    </a:cxn>
                    <a:cxn ang="0">
                      <a:pos x="T8" y="T9"/>
                    </a:cxn>
                  </a:cxnLst>
                  <a:rect l="0" t="0" r="r" b="b"/>
                  <a:pathLst>
                    <a:path w="24" h="9">
                      <a:moveTo>
                        <a:pt x="0" y="3"/>
                      </a:moveTo>
                      <a:lnTo>
                        <a:pt x="0" y="6"/>
                      </a:lnTo>
                      <a:lnTo>
                        <a:pt x="24" y="9"/>
                      </a:lnTo>
                      <a:lnTo>
                        <a:pt x="24"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43" name="Oval 148">
                  <a:extLst>
                    <a:ext uri="{FF2B5EF4-FFF2-40B4-BE49-F238E27FC236}">
                      <a16:creationId xmlns:a16="http://schemas.microsoft.com/office/drawing/2014/main" id="{8C8456A3-0515-42FD-B37F-E85B4D18C9B8}"/>
                    </a:ext>
                  </a:extLst>
                </p:cNvPr>
                <p:cNvSpPr>
                  <a:spLocks noChangeArrowheads="1"/>
                </p:cNvSpPr>
                <p:nvPr/>
              </p:nvSpPr>
              <p:spPr bwMode="auto">
                <a:xfrm>
                  <a:off x="3954436" y="3233989"/>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grpSp>
          <p:sp>
            <p:nvSpPr>
              <p:cNvPr id="37" name="Arrow: Right 36">
                <a:extLst>
                  <a:ext uri="{FF2B5EF4-FFF2-40B4-BE49-F238E27FC236}">
                    <a16:creationId xmlns:a16="http://schemas.microsoft.com/office/drawing/2014/main" id="{6BE1C26D-7FCA-4932-B264-F844C2FDAEA3}"/>
                  </a:ext>
                </a:extLst>
              </p:cNvPr>
              <p:cNvSpPr/>
              <p:nvPr/>
            </p:nvSpPr>
            <p:spPr>
              <a:xfrm>
                <a:off x="7342105" y="3186074"/>
                <a:ext cx="1034933" cy="578581"/>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24A0BF0C-6078-4D9A-ABD1-42CD5199D662}"/>
                </a:ext>
              </a:extLst>
            </p:cNvPr>
            <p:cNvGrpSpPr/>
            <p:nvPr/>
          </p:nvGrpSpPr>
          <p:grpSpPr>
            <a:xfrm>
              <a:off x="953969" y="4957235"/>
              <a:ext cx="16241396" cy="3510482"/>
              <a:chOff x="953969" y="4957235"/>
              <a:chExt cx="16241396" cy="3510482"/>
            </a:xfrm>
          </p:grpSpPr>
          <p:sp>
            <p:nvSpPr>
              <p:cNvPr id="9" name="Rectangle 8">
                <a:extLst>
                  <a:ext uri="{FF2B5EF4-FFF2-40B4-BE49-F238E27FC236}">
                    <a16:creationId xmlns:a16="http://schemas.microsoft.com/office/drawing/2014/main" id="{17A37B8F-B97A-4BD0-9DD8-029A5586A929}"/>
                  </a:ext>
                </a:extLst>
              </p:cNvPr>
              <p:cNvSpPr/>
              <p:nvPr/>
            </p:nvSpPr>
            <p:spPr>
              <a:xfrm>
                <a:off x="953969" y="4957235"/>
                <a:ext cx="16241396" cy="350617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110D7F79-93AE-44A5-9ED3-0E0D221E1EBC}"/>
                  </a:ext>
                </a:extLst>
              </p:cNvPr>
              <p:cNvGrpSpPr/>
              <p:nvPr/>
            </p:nvGrpSpPr>
            <p:grpSpPr>
              <a:xfrm>
                <a:off x="1444528" y="5117015"/>
                <a:ext cx="3755522" cy="805747"/>
                <a:chOff x="1444528" y="4850315"/>
                <a:chExt cx="3755522" cy="805747"/>
              </a:xfrm>
            </p:grpSpPr>
            <p:sp>
              <p:nvSpPr>
                <p:cNvPr id="27" name="Speech Bubble: Rectangle 26">
                  <a:extLst>
                    <a:ext uri="{FF2B5EF4-FFF2-40B4-BE49-F238E27FC236}">
                      <a16:creationId xmlns:a16="http://schemas.microsoft.com/office/drawing/2014/main" id="{1D9D38A0-33E1-4006-8EF1-A95803DF28EA}"/>
                    </a:ext>
                  </a:extLst>
                </p:cNvPr>
                <p:cNvSpPr/>
                <p:nvPr/>
              </p:nvSpPr>
              <p:spPr>
                <a:xfrm>
                  <a:off x="1451175" y="4850315"/>
                  <a:ext cx="3743577" cy="805747"/>
                </a:xfrm>
                <a:prstGeom prst="wedgeRectCallout">
                  <a:avLst>
                    <a:gd name="adj1" fmla="val 46548"/>
                    <a:gd name="adj2" fmla="val 115194"/>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2ECEC4FC-E8E9-4A4A-A05D-E5013A84E340}"/>
                    </a:ext>
                  </a:extLst>
                </p:cNvPr>
                <p:cNvSpPr txBox="1"/>
                <p:nvPr/>
              </p:nvSpPr>
              <p:spPr>
                <a:xfrm>
                  <a:off x="1444528" y="4868389"/>
                  <a:ext cx="3755522" cy="778675"/>
                </a:xfrm>
                <a:prstGeom prst="rect">
                  <a:avLst/>
                </a:prstGeom>
                <a:noFill/>
              </p:spPr>
              <p:txBody>
                <a:bodyPr wrap="square" rtlCol="0">
                  <a:spAutoFit/>
                </a:bodyPr>
                <a:lstStyle/>
                <a:p>
                  <a:pPr algn="ctr"/>
                  <a:r>
                    <a:rPr lang="en-US" sz="2000" dirty="0">
                      <a:solidFill>
                        <a:schemeClr val="bg1"/>
                      </a:solidFill>
                      <a:latin typeface="+mn-lt"/>
                    </a:rPr>
                    <a:t>stomach pain and leg hurts</a:t>
                  </a:r>
                </a:p>
                <a:p>
                  <a:pPr algn="ctr"/>
                  <a:r>
                    <a:rPr lang="en-US" sz="2000" dirty="0">
                      <a:solidFill>
                        <a:schemeClr val="bg1"/>
                      </a:solidFill>
                      <a:latin typeface="+mn-lt"/>
                    </a:rPr>
                    <a:t>(headache because of X)</a:t>
                  </a:r>
                </a:p>
              </p:txBody>
            </p:sp>
          </p:grpSp>
          <p:grpSp>
            <p:nvGrpSpPr>
              <p:cNvPr id="11" name="Group 10">
                <a:extLst>
                  <a:ext uri="{FF2B5EF4-FFF2-40B4-BE49-F238E27FC236}">
                    <a16:creationId xmlns:a16="http://schemas.microsoft.com/office/drawing/2014/main" id="{D80FE07F-6E34-42F4-901A-140799F08E0B}"/>
                  </a:ext>
                </a:extLst>
              </p:cNvPr>
              <p:cNvGrpSpPr/>
              <p:nvPr/>
            </p:nvGrpSpPr>
            <p:grpSpPr>
              <a:xfrm>
                <a:off x="9683987" y="6080212"/>
                <a:ext cx="970529" cy="2387505"/>
                <a:chOff x="3165315" y="2215442"/>
                <a:chExt cx="957949" cy="2356558"/>
              </a:xfrm>
              <a:solidFill>
                <a:srgbClr val="ED7D31"/>
              </a:solidFill>
            </p:grpSpPr>
            <p:sp>
              <p:nvSpPr>
                <p:cNvPr id="24" name="Freeform 79">
                  <a:extLst>
                    <a:ext uri="{FF2B5EF4-FFF2-40B4-BE49-F238E27FC236}">
                      <a16:creationId xmlns:a16="http://schemas.microsoft.com/office/drawing/2014/main" id="{F71774B9-F1DB-4BD2-BFFC-239FC72BF746}"/>
                    </a:ext>
                  </a:extLst>
                </p:cNvPr>
                <p:cNvSpPr>
                  <a:spLocks noEditPoints="1"/>
                </p:cNvSpPr>
                <p:nvPr/>
              </p:nvSpPr>
              <p:spPr bwMode="auto">
                <a:xfrm>
                  <a:off x="3395223" y="2215442"/>
                  <a:ext cx="498133" cy="549224"/>
                </a:xfrm>
                <a:custGeom>
                  <a:avLst/>
                  <a:gdLst>
                    <a:gd name="T0" fmla="*/ 23 w 46"/>
                    <a:gd name="T1" fmla="*/ 51 h 51"/>
                    <a:gd name="T2" fmla="*/ 46 w 46"/>
                    <a:gd name="T3" fmla="*/ 28 h 51"/>
                    <a:gd name="T4" fmla="*/ 41 w 46"/>
                    <a:gd name="T5" fmla="*/ 13 h 51"/>
                    <a:gd name="T6" fmla="*/ 33 w 46"/>
                    <a:gd name="T7" fmla="*/ 13 h 51"/>
                    <a:gd name="T8" fmla="*/ 33 w 46"/>
                    <a:gd name="T9" fmla="*/ 10 h 51"/>
                    <a:gd name="T10" fmla="*/ 37 w 46"/>
                    <a:gd name="T11" fmla="*/ 10 h 51"/>
                    <a:gd name="T12" fmla="*/ 33 w 46"/>
                    <a:gd name="T13" fmla="*/ 7 h 51"/>
                    <a:gd name="T14" fmla="*/ 23 w 46"/>
                    <a:gd name="T15" fmla="*/ 0 h 51"/>
                    <a:gd name="T16" fmla="*/ 13 w 46"/>
                    <a:gd name="T17" fmla="*/ 7 h 51"/>
                    <a:gd name="T18" fmla="*/ 8 w 46"/>
                    <a:gd name="T19" fmla="*/ 10 h 51"/>
                    <a:gd name="T20" fmla="*/ 13 w 46"/>
                    <a:gd name="T21" fmla="*/ 10 h 51"/>
                    <a:gd name="T22" fmla="*/ 13 w 46"/>
                    <a:gd name="T23" fmla="*/ 13 h 51"/>
                    <a:gd name="T24" fmla="*/ 5 w 46"/>
                    <a:gd name="T25" fmla="*/ 13 h 51"/>
                    <a:gd name="T26" fmla="*/ 0 w 46"/>
                    <a:gd name="T27" fmla="*/ 28 h 51"/>
                    <a:gd name="T28" fmla="*/ 23 w 46"/>
                    <a:gd name="T29" fmla="*/ 51 h 51"/>
                    <a:gd name="T30" fmla="*/ 23 w 46"/>
                    <a:gd name="T31" fmla="*/ 5 h 51"/>
                    <a:gd name="T32" fmla="*/ 29 w 46"/>
                    <a:gd name="T33" fmla="*/ 11 h 51"/>
                    <a:gd name="T34" fmla="*/ 23 w 46"/>
                    <a:gd name="T35" fmla="*/ 18 h 51"/>
                    <a:gd name="T36" fmla="*/ 16 w 46"/>
                    <a:gd name="T37" fmla="*/ 11 h 51"/>
                    <a:gd name="T38" fmla="*/ 23 w 46"/>
                    <a:gd name="T39"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51">
                      <a:moveTo>
                        <a:pt x="23" y="51"/>
                      </a:moveTo>
                      <a:cubicBezTo>
                        <a:pt x="35" y="51"/>
                        <a:pt x="46" y="40"/>
                        <a:pt x="46" y="28"/>
                      </a:cubicBezTo>
                      <a:cubicBezTo>
                        <a:pt x="46" y="22"/>
                        <a:pt x="44" y="17"/>
                        <a:pt x="41" y="13"/>
                      </a:cubicBezTo>
                      <a:cubicBezTo>
                        <a:pt x="33" y="13"/>
                        <a:pt x="33" y="13"/>
                        <a:pt x="33" y="13"/>
                      </a:cubicBezTo>
                      <a:cubicBezTo>
                        <a:pt x="33" y="10"/>
                        <a:pt x="33" y="10"/>
                        <a:pt x="33" y="10"/>
                      </a:cubicBezTo>
                      <a:cubicBezTo>
                        <a:pt x="37" y="10"/>
                        <a:pt x="37" y="10"/>
                        <a:pt x="37" y="10"/>
                      </a:cubicBezTo>
                      <a:cubicBezTo>
                        <a:pt x="36" y="9"/>
                        <a:pt x="34" y="8"/>
                        <a:pt x="33" y="7"/>
                      </a:cubicBezTo>
                      <a:cubicBezTo>
                        <a:pt x="31" y="3"/>
                        <a:pt x="27" y="0"/>
                        <a:pt x="23" y="0"/>
                      </a:cubicBezTo>
                      <a:cubicBezTo>
                        <a:pt x="18" y="0"/>
                        <a:pt x="14" y="3"/>
                        <a:pt x="13" y="7"/>
                      </a:cubicBezTo>
                      <a:cubicBezTo>
                        <a:pt x="11" y="8"/>
                        <a:pt x="9" y="9"/>
                        <a:pt x="8" y="10"/>
                      </a:cubicBezTo>
                      <a:cubicBezTo>
                        <a:pt x="13" y="10"/>
                        <a:pt x="13" y="10"/>
                        <a:pt x="13" y="10"/>
                      </a:cubicBezTo>
                      <a:cubicBezTo>
                        <a:pt x="13" y="13"/>
                        <a:pt x="13" y="13"/>
                        <a:pt x="13" y="13"/>
                      </a:cubicBezTo>
                      <a:cubicBezTo>
                        <a:pt x="5" y="13"/>
                        <a:pt x="5" y="13"/>
                        <a:pt x="5" y="13"/>
                      </a:cubicBezTo>
                      <a:cubicBezTo>
                        <a:pt x="1" y="17"/>
                        <a:pt x="0" y="22"/>
                        <a:pt x="0" y="28"/>
                      </a:cubicBezTo>
                      <a:cubicBezTo>
                        <a:pt x="0" y="40"/>
                        <a:pt x="10" y="51"/>
                        <a:pt x="23" y="51"/>
                      </a:cubicBezTo>
                      <a:close/>
                      <a:moveTo>
                        <a:pt x="23" y="5"/>
                      </a:moveTo>
                      <a:cubicBezTo>
                        <a:pt x="26" y="5"/>
                        <a:pt x="29" y="8"/>
                        <a:pt x="29" y="11"/>
                      </a:cubicBezTo>
                      <a:cubicBezTo>
                        <a:pt x="29" y="15"/>
                        <a:pt x="26" y="18"/>
                        <a:pt x="23" y="18"/>
                      </a:cubicBezTo>
                      <a:cubicBezTo>
                        <a:pt x="19" y="18"/>
                        <a:pt x="16" y="15"/>
                        <a:pt x="16" y="11"/>
                      </a:cubicBezTo>
                      <a:cubicBezTo>
                        <a:pt x="16" y="8"/>
                        <a:pt x="19" y="5"/>
                        <a:pt x="2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25" name="Freeform 80">
                  <a:extLst>
                    <a:ext uri="{FF2B5EF4-FFF2-40B4-BE49-F238E27FC236}">
                      <a16:creationId xmlns:a16="http://schemas.microsoft.com/office/drawing/2014/main" id="{F7AC5CE5-3787-42F8-B2B3-49CAF0326FDC}"/>
                    </a:ext>
                  </a:extLst>
                </p:cNvPr>
                <p:cNvSpPr>
                  <a:spLocks/>
                </p:cNvSpPr>
                <p:nvPr/>
              </p:nvSpPr>
              <p:spPr bwMode="auto">
                <a:xfrm>
                  <a:off x="3503788" y="2777439"/>
                  <a:ext cx="274614" cy="229908"/>
                </a:xfrm>
                <a:custGeom>
                  <a:avLst/>
                  <a:gdLst>
                    <a:gd name="T0" fmla="*/ 7 w 25"/>
                    <a:gd name="T1" fmla="*/ 0 h 21"/>
                    <a:gd name="T2" fmla="*/ 7 w 25"/>
                    <a:gd name="T3" fmla="*/ 0 h 21"/>
                    <a:gd name="T4" fmla="*/ 0 w 25"/>
                    <a:gd name="T5" fmla="*/ 3 h 21"/>
                    <a:gd name="T6" fmla="*/ 13 w 25"/>
                    <a:gd name="T7" fmla="*/ 21 h 21"/>
                    <a:gd name="T8" fmla="*/ 25 w 25"/>
                    <a:gd name="T9" fmla="*/ 3 h 21"/>
                    <a:gd name="T10" fmla="*/ 18 w 25"/>
                    <a:gd name="T11" fmla="*/ 0 h 21"/>
                    <a:gd name="T12" fmla="*/ 13 w 25"/>
                    <a:gd name="T13" fmla="*/ 6 h 21"/>
                    <a:gd name="T14" fmla="*/ 7 w 25"/>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0"/>
                      </a:moveTo>
                      <a:cubicBezTo>
                        <a:pt x="7" y="0"/>
                        <a:pt x="7" y="0"/>
                        <a:pt x="7" y="0"/>
                      </a:cubicBezTo>
                      <a:cubicBezTo>
                        <a:pt x="5" y="0"/>
                        <a:pt x="2" y="1"/>
                        <a:pt x="0" y="3"/>
                      </a:cubicBezTo>
                      <a:cubicBezTo>
                        <a:pt x="2" y="12"/>
                        <a:pt x="7" y="21"/>
                        <a:pt x="13" y="21"/>
                      </a:cubicBezTo>
                      <a:cubicBezTo>
                        <a:pt x="18" y="21"/>
                        <a:pt x="24" y="12"/>
                        <a:pt x="25" y="3"/>
                      </a:cubicBezTo>
                      <a:cubicBezTo>
                        <a:pt x="23" y="1"/>
                        <a:pt x="21" y="0"/>
                        <a:pt x="18" y="0"/>
                      </a:cubicBezTo>
                      <a:cubicBezTo>
                        <a:pt x="13" y="6"/>
                        <a:pt x="13" y="6"/>
                        <a:pt x="13" y="6"/>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26" name="Freeform 81">
                  <a:extLst>
                    <a:ext uri="{FF2B5EF4-FFF2-40B4-BE49-F238E27FC236}">
                      <a16:creationId xmlns:a16="http://schemas.microsoft.com/office/drawing/2014/main" id="{B5EB307A-DA1A-4AA2-97B0-84C4A2E046A1}"/>
                    </a:ext>
                  </a:extLst>
                </p:cNvPr>
                <p:cNvSpPr>
                  <a:spLocks noEditPoints="1"/>
                </p:cNvSpPr>
                <p:nvPr/>
              </p:nvSpPr>
              <p:spPr bwMode="auto">
                <a:xfrm>
                  <a:off x="3165315" y="2834918"/>
                  <a:ext cx="957949" cy="1737082"/>
                </a:xfrm>
                <a:custGeom>
                  <a:avLst/>
                  <a:gdLst>
                    <a:gd name="T0" fmla="*/ 83 w 88"/>
                    <a:gd name="T1" fmla="*/ 76 h 160"/>
                    <a:gd name="T2" fmla="*/ 83 w 88"/>
                    <a:gd name="T3" fmla="*/ 70 h 160"/>
                    <a:gd name="T4" fmla="*/ 88 w 88"/>
                    <a:gd name="T5" fmla="*/ 63 h 160"/>
                    <a:gd name="T6" fmla="*/ 59 w 88"/>
                    <a:gd name="T7" fmla="*/ 0 h 160"/>
                    <a:gd name="T8" fmla="*/ 45 w 88"/>
                    <a:gd name="T9" fmla="*/ 20 h 160"/>
                    <a:gd name="T10" fmla="*/ 48 w 88"/>
                    <a:gd name="T11" fmla="*/ 29 h 160"/>
                    <a:gd name="T12" fmla="*/ 47 w 88"/>
                    <a:gd name="T13" fmla="*/ 49 h 160"/>
                    <a:gd name="T14" fmla="*/ 48 w 88"/>
                    <a:gd name="T15" fmla="*/ 52 h 160"/>
                    <a:gd name="T16" fmla="*/ 44 w 88"/>
                    <a:gd name="T17" fmla="*/ 56 h 160"/>
                    <a:gd name="T18" fmla="*/ 39 w 88"/>
                    <a:gd name="T19" fmla="*/ 52 h 160"/>
                    <a:gd name="T20" fmla="*/ 44 w 88"/>
                    <a:gd name="T21" fmla="*/ 47 h 160"/>
                    <a:gd name="T22" fmla="*/ 44 w 88"/>
                    <a:gd name="T23" fmla="*/ 47 h 160"/>
                    <a:gd name="T24" fmla="*/ 45 w 88"/>
                    <a:gd name="T25" fmla="*/ 32 h 160"/>
                    <a:gd name="T26" fmla="*/ 41 w 88"/>
                    <a:gd name="T27" fmla="*/ 19 h 160"/>
                    <a:gd name="T28" fmla="*/ 28 w 88"/>
                    <a:gd name="T29" fmla="*/ 0 h 160"/>
                    <a:gd name="T30" fmla="*/ 27 w 88"/>
                    <a:gd name="T31" fmla="*/ 0 h 160"/>
                    <a:gd name="T32" fmla="*/ 0 w 88"/>
                    <a:gd name="T33" fmla="*/ 62 h 160"/>
                    <a:gd name="T34" fmla="*/ 8 w 88"/>
                    <a:gd name="T35" fmla="*/ 70 h 160"/>
                    <a:gd name="T36" fmla="*/ 16 w 88"/>
                    <a:gd name="T37" fmla="*/ 62 h 160"/>
                    <a:gd name="T38" fmla="*/ 20 w 88"/>
                    <a:gd name="T39" fmla="*/ 34 h 160"/>
                    <a:gd name="T40" fmla="*/ 20 w 88"/>
                    <a:gd name="T41" fmla="*/ 54 h 160"/>
                    <a:gd name="T42" fmla="*/ 12 w 88"/>
                    <a:gd name="T43" fmla="*/ 101 h 160"/>
                    <a:gd name="T44" fmla="*/ 21 w 88"/>
                    <a:gd name="T45" fmla="*/ 101 h 160"/>
                    <a:gd name="T46" fmla="*/ 21 w 88"/>
                    <a:gd name="T47" fmla="*/ 149 h 160"/>
                    <a:gd name="T48" fmla="*/ 32 w 88"/>
                    <a:gd name="T49" fmla="*/ 160 h 160"/>
                    <a:gd name="T50" fmla="*/ 42 w 88"/>
                    <a:gd name="T51" fmla="*/ 149 h 160"/>
                    <a:gd name="T52" fmla="*/ 42 w 88"/>
                    <a:gd name="T53" fmla="*/ 101 h 160"/>
                    <a:gd name="T54" fmla="*/ 44 w 88"/>
                    <a:gd name="T55" fmla="*/ 101 h 160"/>
                    <a:gd name="T56" fmla="*/ 44 w 88"/>
                    <a:gd name="T57" fmla="*/ 149 h 160"/>
                    <a:gd name="T58" fmla="*/ 54 w 88"/>
                    <a:gd name="T59" fmla="*/ 160 h 160"/>
                    <a:gd name="T60" fmla="*/ 65 w 88"/>
                    <a:gd name="T61" fmla="*/ 149 h 160"/>
                    <a:gd name="T62" fmla="*/ 65 w 88"/>
                    <a:gd name="T63" fmla="*/ 101 h 160"/>
                    <a:gd name="T64" fmla="*/ 72 w 88"/>
                    <a:gd name="T65" fmla="*/ 101 h 160"/>
                    <a:gd name="T66" fmla="*/ 72 w 88"/>
                    <a:gd name="T67" fmla="*/ 123 h 160"/>
                    <a:gd name="T68" fmla="*/ 88 w 88"/>
                    <a:gd name="T69" fmla="*/ 123 h 160"/>
                    <a:gd name="T70" fmla="*/ 88 w 88"/>
                    <a:gd name="T71" fmla="*/ 76 h 160"/>
                    <a:gd name="T72" fmla="*/ 83 w 88"/>
                    <a:gd name="T73" fmla="*/ 76 h 160"/>
                    <a:gd name="T74" fmla="*/ 72 w 88"/>
                    <a:gd name="T75" fmla="*/ 76 h 160"/>
                    <a:gd name="T76" fmla="*/ 72 w 88"/>
                    <a:gd name="T77" fmla="*/ 85 h 160"/>
                    <a:gd name="T78" fmla="*/ 67 w 88"/>
                    <a:gd name="T79" fmla="*/ 54 h 160"/>
                    <a:gd name="T80" fmla="*/ 67 w 88"/>
                    <a:gd name="T81" fmla="*/ 34 h 160"/>
                    <a:gd name="T82" fmla="*/ 71 w 88"/>
                    <a:gd name="T83" fmla="*/ 63 h 160"/>
                    <a:gd name="T84" fmla="*/ 77 w 88"/>
                    <a:gd name="T85" fmla="*/ 71 h 160"/>
                    <a:gd name="T86" fmla="*/ 77 w 88"/>
                    <a:gd name="T87" fmla="*/ 76 h 160"/>
                    <a:gd name="T88" fmla="*/ 72 w 88"/>
                    <a:gd name="T89" fmla="*/ 7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160">
                      <a:moveTo>
                        <a:pt x="83" y="76"/>
                      </a:moveTo>
                      <a:cubicBezTo>
                        <a:pt x="83" y="70"/>
                        <a:pt x="83" y="70"/>
                        <a:pt x="83" y="70"/>
                      </a:cubicBezTo>
                      <a:cubicBezTo>
                        <a:pt x="86" y="69"/>
                        <a:pt x="88" y="66"/>
                        <a:pt x="88" y="63"/>
                      </a:cubicBezTo>
                      <a:cubicBezTo>
                        <a:pt x="88" y="19"/>
                        <a:pt x="65" y="3"/>
                        <a:pt x="59" y="0"/>
                      </a:cubicBezTo>
                      <a:cubicBezTo>
                        <a:pt x="58" y="9"/>
                        <a:pt x="52" y="18"/>
                        <a:pt x="45" y="20"/>
                      </a:cubicBezTo>
                      <a:cubicBezTo>
                        <a:pt x="44" y="25"/>
                        <a:pt x="46" y="27"/>
                        <a:pt x="48" y="29"/>
                      </a:cubicBezTo>
                      <a:cubicBezTo>
                        <a:pt x="52" y="34"/>
                        <a:pt x="54" y="38"/>
                        <a:pt x="47" y="49"/>
                      </a:cubicBezTo>
                      <a:cubicBezTo>
                        <a:pt x="48" y="50"/>
                        <a:pt x="48" y="51"/>
                        <a:pt x="48" y="52"/>
                      </a:cubicBezTo>
                      <a:cubicBezTo>
                        <a:pt x="48" y="54"/>
                        <a:pt x="46" y="56"/>
                        <a:pt x="44" y="56"/>
                      </a:cubicBezTo>
                      <a:cubicBezTo>
                        <a:pt x="41" y="56"/>
                        <a:pt x="39" y="54"/>
                        <a:pt x="39" y="52"/>
                      </a:cubicBezTo>
                      <a:cubicBezTo>
                        <a:pt x="39" y="49"/>
                        <a:pt x="41" y="47"/>
                        <a:pt x="44" y="47"/>
                      </a:cubicBezTo>
                      <a:cubicBezTo>
                        <a:pt x="44" y="47"/>
                        <a:pt x="44" y="47"/>
                        <a:pt x="44" y="47"/>
                      </a:cubicBezTo>
                      <a:cubicBezTo>
                        <a:pt x="50" y="37"/>
                        <a:pt x="48" y="35"/>
                        <a:pt x="45" y="32"/>
                      </a:cubicBezTo>
                      <a:cubicBezTo>
                        <a:pt x="43" y="29"/>
                        <a:pt x="40" y="26"/>
                        <a:pt x="41" y="19"/>
                      </a:cubicBezTo>
                      <a:cubicBezTo>
                        <a:pt x="35" y="18"/>
                        <a:pt x="30" y="9"/>
                        <a:pt x="28" y="0"/>
                      </a:cubicBezTo>
                      <a:cubicBezTo>
                        <a:pt x="28" y="0"/>
                        <a:pt x="27" y="0"/>
                        <a:pt x="27" y="0"/>
                      </a:cubicBezTo>
                      <a:cubicBezTo>
                        <a:pt x="26" y="1"/>
                        <a:pt x="0" y="18"/>
                        <a:pt x="0" y="62"/>
                      </a:cubicBezTo>
                      <a:cubicBezTo>
                        <a:pt x="0" y="66"/>
                        <a:pt x="3" y="70"/>
                        <a:pt x="8" y="70"/>
                      </a:cubicBezTo>
                      <a:cubicBezTo>
                        <a:pt x="12" y="70"/>
                        <a:pt x="16" y="66"/>
                        <a:pt x="16" y="62"/>
                      </a:cubicBezTo>
                      <a:cubicBezTo>
                        <a:pt x="16" y="52"/>
                        <a:pt x="18" y="40"/>
                        <a:pt x="20" y="34"/>
                      </a:cubicBezTo>
                      <a:cubicBezTo>
                        <a:pt x="20" y="54"/>
                        <a:pt x="20" y="54"/>
                        <a:pt x="20" y="54"/>
                      </a:cubicBezTo>
                      <a:cubicBezTo>
                        <a:pt x="12" y="101"/>
                        <a:pt x="12" y="101"/>
                        <a:pt x="12" y="101"/>
                      </a:cubicBezTo>
                      <a:cubicBezTo>
                        <a:pt x="21" y="101"/>
                        <a:pt x="21" y="101"/>
                        <a:pt x="21" y="101"/>
                      </a:cubicBezTo>
                      <a:cubicBezTo>
                        <a:pt x="21" y="149"/>
                        <a:pt x="21" y="149"/>
                        <a:pt x="21" y="149"/>
                      </a:cubicBezTo>
                      <a:cubicBezTo>
                        <a:pt x="21" y="155"/>
                        <a:pt x="26" y="160"/>
                        <a:pt x="32" y="160"/>
                      </a:cubicBezTo>
                      <a:cubicBezTo>
                        <a:pt x="38" y="160"/>
                        <a:pt x="42" y="155"/>
                        <a:pt x="42" y="149"/>
                      </a:cubicBezTo>
                      <a:cubicBezTo>
                        <a:pt x="42" y="101"/>
                        <a:pt x="42" y="101"/>
                        <a:pt x="42" y="101"/>
                      </a:cubicBezTo>
                      <a:cubicBezTo>
                        <a:pt x="44" y="101"/>
                        <a:pt x="44" y="101"/>
                        <a:pt x="44" y="101"/>
                      </a:cubicBezTo>
                      <a:cubicBezTo>
                        <a:pt x="44" y="149"/>
                        <a:pt x="44" y="149"/>
                        <a:pt x="44" y="149"/>
                      </a:cubicBezTo>
                      <a:cubicBezTo>
                        <a:pt x="44" y="155"/>
                        <a:pt x="49" y="160"/>
                        <a:pt x="54" y="160"/>
                      </a:cubicBezTo>
                      <a:cubicBezTo>
                        <a:pt x="60" y="160"/>
                        <a:pt x="65" y="155"/>
                        <a:pt x="65" y="149"/>
                      </a:cubicBezTo>
                      <a:cubicBezTo>
                        <a:pt x="65" y="101"/>
                        <a:pt x="65" y="101"/>
                        <a:pt x="65" y="101"/>
                      </a:cubicBezTo>
                      <a:cubicBezTo>
                        <a:pt x="72" y="101"/>
                        <a:pt x="72" y="101"/>
                        <a:pt x="72" y="101"/>
                      </a:cubicBezTo>
                      <a:cubicBezTo>
                        <a:pt x="72" y="123"/>
                        <a:pt x="72" y="123"/>
                        <a:pt x="72" y="123"/>
                      </a:cubicBezTo>
                      <a:cubicBezTo>
                        <a:pt x="88" y="123"/>
                        <a:pt x="88" y="123"/>
                        <a:pt x="88" y="123"/>
                      </a:cubicBezTo>
                      <a:cubicBezTo>
                        <a:pt x="88" y="76"/>
                        <a:pt x="88" y="76"/>
                        <a:pt x="88" y="76"/>
                      </a:cubicBezTo>
                      <a:lnTo>
                        <a:pt x="83" y="76"/>
                      </a:lnTo>
                      <a:close/>
                      <a:moveTo>
                        <a:pt x="72" y="76"/>
                      </a:moveTo>
                      <a:cubicBezTo>
                        <a:pt x="72" y="85"/>
                        <a:pt x="72" y="85"/>
                        <a:pt x="72" y="85"/>
                      </a:cubicBezTo>
                      <a:cubicBezTo>
                        <a:pt x="67" y="54"/>
                        <a:pt x="67" y="54"/>
                        <a:pt x="67" y="54"/>
                      </a:cubicBezTo>
                      <a:cubicBezTo>
                        <a:pt x="67" y="34"/>
                        <a:pt x="67" y="34"/>
                        <a:pt x="67" y="34"/>
                      </a:cubicBezTo>
                      <a:cubicBezTo>
                        <a:pt x="70" y="41"/>
                        <a:pt x="71" y="51"/>
                        <a:pt x="71" y="63"/>
                      </a:cubicBezTo>
                      <a:cubicBezTo>
                        <a:pt x="71" y="66"/>
                        <a:pt x="74" y="70"/>
                        <a:pt x="77" y="71"/>
                      </a:cubicBezTo>
                      <a:cubicBezTo>
                        <a:pt x="77" y="76"/>
                        <a:pt x="77" y="76"/>
                        <a:pt x="77" y="76"/>
                      </a:cubicBezTo>
                      <a:cubicBezTo>
                        <a:pt x="72" y="76"/>
                        <a:pt x="72" y="76"/>
                        <a:pt x="72"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nvGrpSpPr>
              <p:cNvPr id="12" name="Group 11">
                <a:extLst>
                  <a:ext uri="{FF2B5EF4-FFF2-40B4-BE49-F238E27FC236}">
                    <a16:creationId xmlns:a16="http://schemas.microsoft.com/office/drawing/2014/main" id="{2E14D2EC-2838-4A27-8D81-5E5684711E88}"/>
                  </a:ext>
                </a:extLst>
              </p:cNvPr>
              <p:cNvGrpSpPr/>
              <p:nvPr/>
            </p:nvGrpSpPr>
            <p:grpSpPr>
              <a:xfrm>
                <a:off x="10753313" y="5107699"/>
                <a:ext cx="4925352" cy="815063"/>
                <a:chOff x="10753313" y="4840999"/>
                <a:chExt cx="4925352" cy="815063"/>
              </a:xfrm>
            </p:grpSpPr>
            <p:sp>
              <p:nvSpPr>
                <p:cNvPr id="22" name="Speech Bubble: Rectangle 21">
                  <a:extLst>
                    <a:ext uri="{FF2B5EF4-FFF2-40B4-BE49-F238E27FC236}">
                      <a16:creationId xmlns:a16="http://schemas.microsoft.com/office/drawing/2014/main" id="{1EEAA6E4-6AE0-4F83-95D6-EAC29FAE8317}"/>
                    </a:ext>
                  </a:extLst>
                </p:cNvPr>
                <p:cNvSpPr/>
                <p:nvPr/>
              </p:nvSpPr>
              <p:spPr>
                <a:xfrm>
                  <a:off x="10753313" y="4840999"/>
                  <a:ext cx="4925352" cy="815063"/>
                </a:xfrm>
                <a:prstGeom prst="wedgeRectCallout">
                  <a:avLst>
                    <a:gd name="adj1" fmla="val -51820"/>
                    <a:gd name="adj2" fmla="val 11192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187DDB08-2D1F-4EDC-8F6A-5E5AE86145DA}"/>
                    </a:ext>
                  </a:extLst>
                </p:cNvPr>
                <p:cNvSpPr txBox="1"/>
                <p:nvPr/>
              </p:nvSpPr>
              <p:spPr>
                <a:xfrm>
                  <a:off x="10758609" y="4863154"/>
                  <a:ext cx="4920056" cy="778675"/>
                </a:xfrm>
                <a:prstGeom prst="rect">
                  <a:avLst/>
                </a:prstGeom>
                <a:noFill/>
              </p:spPr>
              <p:txBody>
                <a:bodyPr wrap="square" rtlCol="0">
                  <a:spAutoFit/>
                </a:bodyPr>
                <a:lstStyle/>
                <a:p>
                  <a:pPr algn="ctr"/>
                  <a:r>
                    <a:rPr lang="en-US" sz="2000" dirty="0">
                      <a:solidFill>
                        <a:schemeClr val="bg1"/>
                      </a:solidFill>
                      <a:latin typeface="+mn-lt"/>
                    </a:rPr>
                    <a:t>agree for X, leg hurts because of</a:t>
                  </a:r>
                </a:p>
                <a:p>
                  <a:pPr algn="ctr"/>
                  <a:r>
                    <a:rPr lang="en-US" sz="2000" dirty="0">
                      <a:solidFill>
                        <a:schemeClr val="bg1"/>
                      </a:solidFill>
                      <a:latin typeface="+mn-lt"/>
                    </a:rPr>
                    <a:t>Y, but cannot explain stomach pain</a:t>
                  </a:r>
                </a:p>
              </p:txBody>
            </p:sp>
          </p:grpSp>
          <p:grpSp>
            <p:nvGrpSpPr>
              <p:cNvPr id="13" name="Group 12">
                <a:extLst>
                  <a:ext uri="{FF2B5EF4-FFF2-40B4-BE49-F238E27FC236}">
                    <a16:creationId xmlns:a16="http://schemas.microsoft.com/office/drawing/2014/main" id="{5952C354-4982-44E0-8382-E3A4449A21E6}"/>
                  </a:ext>
                </a:extLst>
              </p:cNvPr>
              <p:cNvGrpSpPr/>
              <p:nvPr/>
            </p:nvGrpSpPr>
            <p:grpSpPr>
              <a:xfrm>
                <a:off x="4890737" y="6246832"/>
                <a:ext cx="1148842" cy="2215114"/>
                <a:chOff x="3868096" y="3233989"/>
                <a:chExt cx="386645" cy="745501"/>
              </a:xfrm>
              <a:solidFill>
                <a:srgbClr val="4472C4"/>
              </a:solidFill>
            </p:grpSpPr>
            <p:sp>
              <p:nvSpPr>
                <p:cNvPr id="15" name="Freeform 143">
                  <a:extLst>
                    <a:ext uri="{FF2B5EF4-FFF2-40B4-BE49-F238E27FC236}">
                      <a16:creationId xmlns:a16="http://schemas.microsoft.com/office/drawing/2014/main" id="{D5E7431B-52E5-4549-9BDD-58A97D28A7E1}"/>
                    </a:ext>
                  </a:extLst>
                </p:cNvPr>
                <p:cNvSpPr>
                  <a:spLocks/>
                </p:cNvSpPr>
                <p:nvPr/>
              </p:nvSpPr>
              <p:spPr bwMode="auto">
                <a:xfrm>
                  <a:off x="3955586" y="3931511"/>
                  <a:ext cx="67733" cy="47979"/>
                </a:xfrm>
                <a:custGeom>
                  <a:avLst/>
                  <a:gdLst>
                    <a:gd name="T0" fmla="*/ 8 w 16"/>
                    <a:gd name="T1" fmla="*/ 11 h 11"/>
                    <a:gd name="T2" fmla="*/ 16 w 16"/>
                    <a:gd name="T3" fmla="*/ 3 h 11"/>
                    <a:gd name="T4" fmla="*/ 16 w 16"/>
                    <a:gd name="T5" fmla="*/ 0 h 11"/>
                    <a:gd name="T6" fmla="*/ 0 w 16"/>
                    <a:gd name="T7" fmla="*/ 3 h 11"/>
                    <a:gd name="T8" fmla="*/ 8 w 16"/>
                    <a:gd name="T9" fmla="*/ 11 h 11"/>
                  </a:gdLst>
                  <a:ahLst/>
                  <a:cxnLst>
                    <a:cxn ang="0">
                      <a:pos x="T0" y="T1"/>
                    </a:cxn>
                    <a:cxn ang="0">
                      <a:pos x="T2" y="T3"/>
                    </a:cxn>
                    <a:cxn ang="0">
                      <a:pos x="T4" y="T5"/>
                    </a:cxn>
                    <a:cxn ang="0">
                      <a:pos x="T6" y="T7"/>
                    </a:cxn>
                    <a:cxn ang="0">
                      <a:pos x="T8" y="T9"/>
                    </a:cxn>
                  </a:cxnLst>
                  <a:rect l="0" t="0" r="r" b="b"/>
                  <a:pathLst>
                    <a:path w="16" h="11">
                      <a:moveTo>
                        <a:pt x="8" y="11"/>
                      </a:moveTo>
                      <a:cubicBezTo>
                        <a:pt x="13" y="11"/>
                        <a:pt x="16" y="7"/>
                        <a:pt x="16" y="3"/>
                      </a:cubicBezTo>
                      <a:cubicBezTo>
                        <a:pt x="16" y="0"/>
                        <a:pt x="16" y="0"/>
                        <a:pt x="16" y="0"/>
                      </a:cubicBezTo>
                      <a:cubicBezTo>
                        <a:pt x="0" y="3"/>
                        <a:pt x="0" y="3"/>
                        <a:pt x="0" y="3"/>
                      </a:cubicBezTo>
                      <a:cubicBezTo>
                        <a:pt x="0" y="7"/>
                        <a:pt x="3" y="11"/>
                        <a:pt x="8"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16" name="Freeform 144">
                  <a:extLst>
                    <a:ext uri="{FF2B5EF4-FFF2-40B4-BE49-F238E27FC236}">
                      <a16:creationId xmlns:a16="http://schemas.microsoft.com/office/drawing/2014/main" id="{14539D6A-57F1-453A-B3A4-CDED668C36C7}"/>
                    </a:ext>
                  </a:extLst>
                </p:cNvPr>
                <p:cNvSpPr>
                  <a:spLocks/>
                </p:cNvSpPr>
                <p:nvPr/>
              </p:nvSpPr>
              <p:spPr bwMode="auto">
                <a:xfrm>
                  <a:off x="3955586" y="3827088"/>
                  <a:ext cx="67733" cy="36690"/>
                </a:xfrm>
                <a:custGeom>
                  <a:avLst/>
                  <a:gdLst>
                    <a:gd name="T0" fmla="*/ 24 w 24"/>
                    <a:gd name="T1" fmla="*/ 0 h 13"/>
                    <a:gd name="T2" fmla="*/ 0 w 24"/>
                    <a:gd name="T3" fmla="*/ 10 h 13"/>
                    <a:gd name="T4" fmla="*/ 0 w 24"/>
                    <a:gd name="T5" fmla="*/ 13 h 13"/>
                    <a:gd name="T6" fmla="*/ 24 w 24"/>
                    <a:gd name="T7" fmla="*/ 9 h 13"/>
                    <a:gd name="T8" fmla="*/ 24 w 24"/>
                    <a:gd name="T9" fmla="*/ 0 h 13"/>
                  </a:gdLst>
                  <a:ahLst/>
                  <a:cxnLst>
                    <a:cxn ang="0">
                      <a:pos x="T0" y="T1"/>
                    </a:cxn>
                    <a:cxn ang="0">
                      <a:pos x="T2" y="T3"/>
                    </a:cxn>
                    <a:cxn ang="0">
                      <a:pos x="T4" y="T5"/>
                    </a:cxn>
                    <a:cxn ang="0">
                      <a:pos x="T6" y="T7"/>
                    </a:cxn>
                    <a:cxn ang="0">
                      <a:pos x="T8" y="T9"/>
                    </a:cxn>
                  </a:cxnLst>
                  <a:rect l="0" t="0" r="r" b="b"/>
                  <a:pathLst>
                    <a:path w="24" h="13">
                      <a:moveTo>
                        <a:pt x="24" y="0"/>
                      </a:moveTo>
                      <a:lnTo>
                        <a:pt x="0" y="10"/>
                      </a:lnTo>
                      <a:lnTo>
                        <a:pt x="0" y="13"/>
                      </a:lnTo>
                      <a:lnTo>
                        <a:pt x="24" y="9"/>
                      </a:lnTo>
                      <a:lnTo>
                        <a:pt x="2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18" name="Freeform 145">
                  <a:extLst>
                    <a:ext uri="{FF2B5EF4-FFF2-40B4-BE49-F238E27FC236}">
                      <a16:creationId xmlns:a16="http://schemas.microsoft.com/office/drawing/2014/main" id="{C48B0C23-97E5-4C68-A463-168C6149A48F}"/>
                    </a:ext>
                  </a:extLst>
                </p:cNvPr>
                <p:cNvSpPr>
                  <a:spLocks/>
                </p:cNvSpPr>
                <p:nvPr/>
              </p:nvSpPr>
              <p:spPr bwMode="auto">
                <a:xfrm>
                  <a:off x="3868096" y="3392466"/>
                  <a:ext cx="386645" cy="587022"/>
                </a:xfrm>
                <a:custGeom>
                  <a:avLst/>
                  <a:gdLst>
                    <a:gd name="T0" fmla="*/ 87 w 91"/>
                    <a:gd name="T1" fmla="*/ 32 h 138"/>
                    <a:gd name="T2" fmla="*/ 82 w 91"/>
                    <a:gd name="T3" fmla="*/ 30 h 138"/>
                    <a:gd name="T4" fmla="*/ 62 w 91"/>
                    <a:gd name="T5" fmla="*/ 14 h 138"/>
                    <a:gd name="T6" fmla="*/ 42 w 91"/>
                    <a:gd name="T7" fmla="*/ 0 h 138"/>
                    <a:gd name="T8" fmla="*/ 38 w 91"/>
                    <a:gd name="T9" fmla="*/ 4 h 138"/>
                    <a:gd name="T10" fmla="*/ 34 w 91"/>
                    <a:gd name="T11" fmla="*/ 0 h 138"/>
                    <a:gd name="T12" fmla="*/ 33 w 91"/>
                    <a:gd name="T13" fmla="*/ 0 h 138"/>
                    <a:gd name="T14" fmla="*/ 26 w 91"/>
                    <a:gd name="T15" fmla="*/ 3 h 138"/>
                    <a:gd name="T16" fmla="*/ 4 w 91"/>
                    <a:gd name="T17" fmla="*/ 55 h 138"/>
                    <a:gd name="T18" fmla="*/ 4 w 91"/>
                    <a:gd name="T19" fmla="*/ 57 h 138"/>
                    <a:gd name="T20" fmla="*/ 2 w 91"/>
                    <a:gd name="T21" fmla="*/ 57 h 138"/>
                    <a:gd name="T22" fmla="*/ 3 w 91"/>
                    <a:gd name="T23" fmla="*/ 60 h 138"/>
                    <a:gd name="T24" fmla="*/ 7 w 91"/>
                    <a:gd name="T25" fmla="*/ 61 h 138"/>
                    <a:gd name="T26" fmla="*/ 10 w 91"/>
                    <a:gd name="T27" fmla="*/ 62 h 138"/>
                    <a:gd name="T28" fmla="*/ 10 w 91"/>
                    <a:gd name="T29" fmla="*/ 127 h 138"/>
                    <a:gd name="T30" fmla="*/ 10 w 91"/>
                    <a:gd name="T31" fmla="*/ 127 h 138"/>
                    <a:gd name="T32" fmla="*/ 10 w 91"/>
                    <a:gd name="T33" fmla="*/ 130 h 138"/>
                    <a:gd name="T34" fmla="*/ 8 w 91"/>
                    <a:gd name="T35" fmla="*/ 133 h 138"/>
                    <a:gd name="T36" fmla="*/ 8 w 91"/>
                    <a:gd name="T37" fmla="*/ 137 h 138"/>
                    <a:gd name="T38" fmla="*/ 17 w 91"/>
                    <a:gd name="T39" fmla="*/ 137 h 138"/>
                    <a:gd name="T40" fmla="*/ 17 w 91"/>
                    <a:gd name="T41" fmla="*/ 133 h 138"/>
                    <a:gd name="T42" fmla="*/ 15 w 91"/>
                    <a:gd name="T43" fmla="*/ 130 h 138"/>
                    <a:gd name="T44" fmla="*/ 15 w 91"/>
                    <a:gd name="T45" fmla="*/ 127 h 138"/>
                    <a:gd name="T46" fmla="*/ 14 w 91"/>
                    <a:gd name="T47" fmla="*/ 127 h 138"/>
                    <a:gd name="T48" fmla="*/ 14 w 91"/>
                    <a:gd name="T49" fmla="*/ 61 h 138"/>
                    <a:gd name="T50" fmla="*/ 18 w 91"/>
                    <a:gd name="T51" fmla="*/ 54 h 138"/>
                    <a:gd name="T52" fmla="*/ 19 w 91"/>
                    <a:gd name="T53" fmla="*/ 30 h 138"/>
                    <a:gd name="T54" fmla="*/ 19 w 91"/>
                    <a:gd name="T55" fmla="*/ 56 h 138"/>
                    <a:gd name="T56" fmla="*/ 21 w 91"/>
                    <a:gd name="T57" fmla="*/ 62 h 138"/>
                    <a:gd name="T58" fmla="*/ 21 w 91"/>
                    <a:gd name="T59" fmla="*/ 105 h 138"/>
                    <a:gd name="T60" fmla="*/ 37 w 91"/>
                    <a:gd name="T61" fmla="*/ 98 h 138"/>
                    <a:gd name="T62" fmla="*/ 37 w 91"/>
                    <a:gd name="T63" fmla="*/ 72 h 138"/>
                    <a:gd name="T64" fmla="*/ 38 w 91"/>
                    <a:gd name="T65" fmla="*/ 71 h 138"/>
                    <a:gd name="T66" fmla="*/ 38 w 91"/>
                    <a:gd name="T67" fmla="*/ 130 h 138"/>
                    <a:gd name="T68" fmla="*/ 47 w 91"/>
                    <a:gd name="T69" fmla="*/ 138 h 138"/>
                    <a:gd name="T70" fmla="*/ 55 w 91"/>
                    <a:gd name="T71" fmla="*/ 130 h 138"/>
                    <a:gd name="T72" fmla="*/ 55 w 91"/>
                    <a:gd name="T73" fmla="*/ 62 h 138"/>
                    <a:gd name="T74" fmla="*/ 57 w 91"/>
                    <a:gd name="T75" fmla="*/ 56 h 138"/>
                    <a:gd name="T76" fmla="*/ 57 w 91"/>
                    <a:gd name="T77" fmla="*/ 30 h 138"/>
                    <a:gd name="T78" fmla="*/ 81 w 91"/>
                    <a:gd name="T79" fmla="*/ 45 h 138"/>
                    <a:gd name="T80" fmla="*/ 87 w 91"/>
                    <a:gd name="T81" fmla="*/ 43 h 138"/>
                    <a:gd name="T82" fmla="*/ 90 w 91"/>
                    <a:gd name="T83" fmla="*/ 40 h 138"/>
                    <a:gd name="T84" fmla="*/ 87 w 91"/>
                    <a:gd name="T85" fmla="*/ 3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1" h="138">
                      <a:moveTo>
                        <a:pt x="87" y="32"/>
                      </a:moveTo>
                      <a:cubicBezTo>
                        <a:pt x="82" y="30"/>
                        <a:pt x="82" y="30"/>
                        <a:pt x="82" y="30"/>
                      </a:cubicBezTo>
                      <a:cubicBezTo>
                        <a:pt x="71" y="26"/>
                        <a:pt x="66" y="20"/>
                        <a:pt x="62" y="14"/>
                      </a:cubicBezTo>
                      <a:cubicBezTo>
                        <a:pt x="58" y="10"/>
                        <a:pt x="51" y="2"/>
                        <a:pt x="42" y="0"/>
                      </a:cubicBezTo>
                      <a:cubicBezTo>
                        <a:pt x="38" y="4"/>
                        <a:pt x="38" y="4"/>
                        <a:pt x="38" y="4"/>
                      </a:cubicBezTo>
                      <a:cubicBezTo>
                        <a:pt x="34" y="0"/>
                        <a:pt x="34" y="0"/>
                        <a:pt x="34" y="0"/>
                      </a:cubicBezTo>
                      <a:cubicBezTo>
                        <a:pt x="34" y="0"/>
                        <a:pt x="34" y="0"/>
                        <a:pt x="33" y="0"/>
                      </a:cubicBezTo>
                      <a:cubicBezTo>
                        <a:pt x="31" y="0"/>
                        <a:pt x="26" y="3"/>
                        <a:pt x="26" y="3"/>
                      </a:cubicBezTo>
                      <a:cubicBezTo>
                        <a:pt x="12" y="11"/>
                        <a:pt x="0" y="23"/>
                        <a:pt x="4" y="55"/>
                      </a:cubicBezTo>
                      <a:cubicBezTo>
                        <a:pt x="4" y="56"/>
                        <a:pt x="4" y="56"/>
                        <a:pt x="4" y="57"/>
                      </a:cubicBezTo>
                      <a:cubicBezTo>
                        <a:pt x="2" y="57"/>
                        <a:pt x="2" y="57"/>
                        <a:pt x="2" y="57"/>
                      </a:cubicBezTo>
                      <a:cubicBezTo>
                        <a:pt x="3" y="60"/>
                        <a:pt x="3" y="60"/>
                        <a:pt x="3" y="60"/>
                      </a:cubicBezTo>
                      <a:cubicBezTo>
                        <a:pt x="7" y="61"/>
                        <a:pt x="7" y="61"/>
                        <a:pt x="7" y="61"/>
                      </a:cubicBezTo>
                      <a:cubicBezTo>
                        <a:pt x="8" y="61"/>
                        <a:pt x="9" y="62"/>
                        <a:pt x="10" y="62"/>
                      </a:cubicBezTo>
                      <a:cubicBezTo>
                        <a:pt x="10" y="127"/>
                        <a:pt x="10" y="127"/>
                        <a:pt x="10" y="127"/>
                      </a:cubicBezTo>
                      <a:cubicBezTo>
                        <a:pt x="10" y="127"/>
                        <a:pt x="10" y="127"/>
                        <a:pt x="10" y="127"/>
                      </a:cubicBezTo>
                      <a:cubicBezTo>
                        <a:pt x="10" y="130"/>
                        <a:pt x="10" y="130"/>
                        <a:pt x="10" y="130"/>
                      </a:cubicBezTo>
                      <a:cubicBezTo>
                        <a:pt x="9" y="131"/>
                        <a:pt x="8" y="132"/>
                        <a:pt x="8" y="133"/>
                      </a:cubicBezTo>
                      <a:cubicBezTo>
                        <a:pt x="8" y="137"/>
                        <a:pt x="8" y="137"/>
                        <a:pt x="8" y="137"/>
                      </a:cubicBezTo>
                      <a:cubicBezTo>
                        <a:pt x="17" y="137"/>
                        <a:pt x="17" y="137"/>
                        <a:pt x="17" y="137"/>
                      </a:cubicBezTo>
                      <a:cubicBezTo>
                        <a:pt x="17" y="133"/>
                        <a:pt x="17" y="133"/>
                        <a:pt x="17" y="133"/>
                      </a:cubicBezTo>
                      <a:cubicBezTo>
                        <a:pt x="17" y="132"/>
                        <a:pt x="16" y="131"/>
                        <a:pt x="15" y="130"/>
                      </a:cubicBezTo>
                      <a:cubicBezTo>
                        <a:pt x="15" y="127"/>
                        <a:pt x="15" y="127"/>
                        <a:pt x="15" y="127"/>
                      </a:cubicBezTo>
                      <a:cubicBezTo>
                        <a:pt x="14" y="127"/>
                        <a:pt x="14" y="127"/>
                        <a:pt x="14" y="127"/>
                      </a:cubicBezTo>
                      <a:cubicBezTo>
                        <a:pt x="14" y="61"/>
                        <a:pt x="14" y="61"/>
                        <a:pt x="14" y="61"/>
                      </a:cubicBezTo>
                      <a:cubicBezTo>
                        <a:pt x="16" y="59"/>
                        <a:pt x="18" y="57"/>
                        <a:pt x="18" y="54"/>
                      </a:cubicBezTo>
                      <a:cubicBezTo>
                        <a:pt x="17" y="43"/>
                        <a:pt x="17" y="36"/>
                        <a:pt x="19" y="30"/>
                      </a:cubicBezTo>
                      <a:cubicBezTo>
                        <a:pt x="19" y="30"/>
                        <a:pt x="19" y="50"/>
                        <a:pt x="19" y="56"/>
                      </a:cubicBezTo>
                      <a:cubicBezTo>
                        <a:pt x="19" y="61"/>
                        <a:pt x="21" y="62"/>
                        <a:pt x="21" y="62"/>
                      </a:cubicBezTo>
                      <a:cubicBezTo>
                        <a:pt x="21" y="105"/>
                        <a:pt x="21" y="105"/>
                        <a:pt x="21" y="105"/>
                      </a:cubicBezTo>
                      <a:cubicBezTo>
                        <a:pt x="37" y="98"/>
                        <a:pt x="37" y="98"/>
                        <a:pt x="37" y="98"/>
                      </a:cubicBezTo>
                      <a:cubicBezTo>
                        <a:pt x="37" y="72"/>
                        <a:pt x="37" y="72"/>
                        <a:pt x="37" y="72"/>
                      </a:cubicBezTo>
                      <a:cubicBezTo>
                        <a:pt x="38" y="71"/>
                        <a:pt x="38" y="71"/>
                        <a:pt x="38" y="71"/>
                      </a:cubicBezTo>
                      <a:cubicBezTo>
                        <a:pt x="38" y="130"/>
                        <a:pt x="38" y="130"/>
                        <a:pt x="38" y="130"/>
                      </a:cubicBezTo>
                      <a:cubicBezTo>
                        <a:pt x="38" y="134"/>
                        <a:pt x="42" y="138"/>
                        <a:pt x="47" y="138"/>
                      </a:cubicBezTo>
                      <a:cubicBezTo>
                        <a:pt x="51" y="138"/>
                        <a:pt x="55" y="134"/>
                        <a:pt x="55" y="130"/>
                      </a:cubicBezTo>
                      <a:cubicBezTo>
                        <a:pt x="55" y="62"/>
                        <a:pt x="55" y="62"/>
                        <a:pt x="55" y="62"/>
                      </a:cubicBezTo>
                      <a:cubicBezTo>
                        <a:pt x="55" y="62"/>
                        <a:pt x="57" y="60"/>
                        <a:pt x="57" y="56"/>
                      </a:cubicBezTo>
                      <a:cubicBezTo>
                        <a:pt x="57" y="51"/>
                        <a:pt x="57" y="30"/>
                        <a:pt x="57" y="30"/>
                      </a:cubicBezTo>
                      <a:cubicBezTo>
                        <a:pt x="62" y="36"/>
                        <a:pt x="69" y="41"/>
                        <a:pt x="81" y="45"/>
                      </a:cubicBezTo>
                      <a:cubicBezTo>
                        <a:pt x="85" y="45"/>
                        <a:pt x="88" y="43"/>
                        <a:pt x="87" y="43"/>
                      </a:cubicBezTo>
                      <a:cubicBezTo>
                        <a:pt x="89" y="43"/>
                        <a:pt x="89" y="41"/>
                        <a:pt x="90" y="40"/>
                      </a:cubicBezTo>
                      <a:cubicBezTo>
                        <a:pt x="90" y="39"/>
                        <a:pt x="91" y="35"/>
                        <a:pt x="87" y="3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19" name="Freeform 146">
                  <a:extLst>
                    <a:ext uri="{FF2B5EF4-FFF2-40B4-BE49-F238E27FC236}">
                      <a16:creationId xmlns:a16="http://schemas.microsoft.com/office/drawing/2014/main" id="{7F7D2901-F8D6-4532-B83E-952678BA2B21}"/>
                    </a:ext>
                  </a:extLst>
                </p:cNvPr>
                <p:cNvSpPr>
                  <a:spLocks/>
                </p:cNvSpPr>
                <p:nvPr/>
              </p:nvSpPr>
              <p:spPr bwMode="auto">
                <a:xfrm>
                  <a:off x="3955586" y="3897645"/>
                  <a:ext cx="67733" cy="31045"/>
                </a:xfrm>
                <a:custGeom>
                  <a:avLst/>
                  <a:gdLst>
                    <a:gd name="T0" fmla="*/ 0 w 24"/>
                    <a:gd name="T1" fmla="*/ 11 h 11"/>
                    <a:gd name="T2" fmla="*/ 24 w 24"/>
                    <a:gd name="T3" fmla="*/ 6 h 11"/>
                    <a:gd name="T4" fmla="*/ 24 w 24"/>
                    <a:gd name="T5" fmla="*/ 3 h 11"/>
                    <a:gd name="T6" fmla="*/ 0 w 24"/>
                    <a:gd name="T7" fmla="*/ 0 h 11"/>
                    <a:gd name="T8" fmla="*/ 0 w 24"/>
                    <a:gd name="T9" fmla="*/ 11 h 11"/>
                  </a:gdLst>
                  <a:ahLst/>
                  <a:cxnLst>
                    <a:cxn ang="0">
                      <a:pos x="T0" y="T1"/>
                    </a:cxn>
                    <a:cxn ang="0">
                      <a:pos x="T2" y="T3"/>
                    </a:cxn>
                    <a:cxn ang="0">
                      <a:pos x="T4" y="T5"/>
                    </a:cxn>
                    <a:cxn ang="0">
                      <a:pos x="T6" y="T7"/>
                    </a:cxn>
                    <a:cxn ang="0">
                      <a:pos x="T8" y="T9"/>
                    </a:cxn>
                  </a:cxnLst>
                  <a:rect l="0" t="0" r="r" b="b"/>
                  <a:pathLst>
                    <a:path w="24" h="11">
                      <a:moveTo>
                        <a:pt x="0" y="11"/>
                      </a:moveTo>
                      <a:lnTo>
                        <a:pt x="24" y="6"/>
                      </a:lnTo>
                      <a:lnTo>
                        <a:pt x="24" y="3"/>
                      </a:lnTo>
                      <a:lnTo>
                        <a:pt x="0"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20" name="Freeform 147">
                  <a:extLst>
                    <a:ext uri="{FF2B5EF4-FFF2-40B4-BE49-F238E27FC236}">
                      <a16:creationId xmlns:a16="http://schemas.microsoft.com/office/drawing/2014/main" id="{970A8A80-F3A3-48BD-BA43-3C2CE4DC85A4}"/>
                    </a:ext>
                  </a:extLst>
                </p:cNvPr>
                <p:cNvSpPr>
                  <a:spLocks/>
                </p:cNvSpPr>
                <p:nvPr/>
              </p:nvSpPr>
              <p:spPr bwMode="auto">
                <a:xfrm>
                  <a:off x="3955586" y="3869422"/>
                  <a:ext cx="67733" cy="25401"/>
                </a:xfrm>
                <a:custGeom>
                  <a:avLst/>
                  <a:gdLst>
                    <a:gd name="T0" fmla="*/ 0 w 24"/>
                    <a:gd name="T1" fmla="*/ 3 h 9"/>
                    <a:gd name="T2" fmla="*/ 0 w 24"/>
                    <a:gd name="T3" fmla="*/ 6 h 9"/>
                    <a:gd name="T4" fmla="*/ 24 w 24"/>
                    <a:gd name="T5" fmla="*/ 9 h 9"/>
                    <a:gd name="T6" fmla="*/ 24 w 24"/>
                    <a:gd name="T7" fmla="*/ 0 h 9"/>
                    <a:gd name="T8" fmla="*/ 0 w 24"/>
                    <a:gd name="T9" fmla="*/ 3 h 9"/>
                  </a:gdLst>
                  <a:ahLst/>
                  <a:cxnLst>
                    <a:cxn ang="0">
                      <a:pos x="T0" y="T1"/>
                    </a:cxn>
                    <a:cxn ang="0">
                      <a:pos x="T2" y="T3"/>
                    </a:cxn>
                    <a:cxn ang="0">
                      <a:pos x="T4" y="T5"/>
                    </a:cxn>
                    <a:cxn ang="0">
                      <a:pos x="T6" y="T7"/>
                    </a:cxn>
                    <a:cxn ang="0">
                      <a:pos x="T8" y="T9"/>
                    </a:cxn>
                  </a:cxnLst>
                  <a:rect l="0" t="0" r="r" b="b"/>
                  <a:pathLst>
                    <a:path w="24" h="9">
                      <a:moveTo>
                        <a:pt x="0" y="3"/>
                      </a:moveTo>
                      <a:lnTo>
                        <a:pt x="0" y="6"/>
                      </a:lnTo>
                      <a:lnTo>
                        <a:pt x="24" y="9"/>
                      </a:lnTo>
                      <a:lnTo>
                        <a:pt x="24" y="0"/>
                      </a:lnTo>
                      <a:lnTo>
                        <a:pt x="0"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21" name="Oval 148">
                  <a:extLst>
                    <a:ext uri="{FF2B5EF4-FFF2-40B4-BE49-F238E27FC236}">
                      <a16:creationId xmlns:a16="http://schemas.microsoft.com/office/drawing/2014/main" id="{79322E71-AA26-479E-B01E-F62F10D45EB8}"/>
                    </a:ext>
                  </a:extLst>
                </p:cNvPr>
                <p:cNvSpPr>
                  <a:spLocks noChangeArrowheads="1"/>
                </p:cNvSpPr>
                <p:nvPr/>
              </p:nvSpPr>
              <p:spPr bwMode="auto">
                <a:xfrm>
                  <a:off x="3954436" y="3233989"/>
                  <a:ext cx="152400" cy="1524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grpSp>
          <p:sp>
            <p:nvSpPr>
              <p:cNvPr id="14" name="Arrow: Right 13">
                <a:extLst>
                  <a:ext uri="{FF2B5EF4-FFF2-40B4-BE49-F238E27FC236}">
                    <a16:creationId xmlns:a16="http://schemas.microsoft.com/office/drawing/2014/main" id="{6C9F44F7-2FF2-4BFB-833E-7B2872D93469}"/>
                  </a:ext>
                </a:extLst>
              </p:cNvPr>
              <p:cNvSpPr/>
              <p:nvPr/>
            </p:nvSpPr>
            <p:spPr>
              <a:xfrm>
                <a:off x="7342104" y="7138825"/>
                <a:ext cx="1034933" cy="578581"/>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2161663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Boosting (Contd.)</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191124" y="885621"/>
            <a:ext cx="3842053" cy="253920"/>
          </a:xfrm>
          <a:prstGeom prst="rect">
            <a:avLst/>
          </a:prstGeom>
        </p:spPr>
      </p:pic>
      <p:grpSp>
        <p:nvGrpSpPr>
          <p:cNvPr id="5" name="Group 4">
            <a:extLst>
              <a:ext uri="{FF2B5EF4-FFF2-40B4-BE49-F238E27FC236}">
                <a16:creationId xmlns:a16="http://schemas.microsoft.com/office/drawing/2014/main" id="{930A581B-D793-4692-BE91-EDA949FA89BA}"/>
              </a:ext>
            </a:extLst>
          </p:cNvPr>
          <p:cNvGrpSpPr/>
          <p:nvPr/>
        </p:nvGrpSpPr>
        <p:grpSpPr>
          <a:xfrm>
            <a:off x="197476" y="1351251"/>
            <a:ext cx="15861048" cy="3800835"/>
            <a:chOff x="617202" y="971550"/>
            <a:chExt cx="15861048" cy="3800835"/>
          </a:xfrm>
        </p:grpSpPr>
        <p:sp>
          <p:nvSpPr>
            <p:cNvPr id="6" name="Rectangle 5">
              <a:extLst>
                <a:ext uri="{FF2B5EF4-FFF2-40B4-BE49-F238E27FC236}">
                  <a16:creationId xmlns:a16="http://schemas.microsoft.com/office/drawing/2014/main" id="{6BCE192A-D397-4385-8E4F-8EC87491E9B7}"/>
                </a:ext>
              </a:extLst>
            </p:cNvPr>
            <p:cNvSpPr/>
            <p:nvPr/>
          </p:nvSpPr>
          <p:spPr>
            <a:xfrm>
              <a:off x="617202" y="971550"/>
              <a:ext cx="15861048" cy="3787628"/>
            </a:xfrm>
            <a:prstGeom prst="rect">
              <a:avLst/>
            </a:prstGeom>
            <a:solidFill>
              <a:srgbClr val="E5E9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675DFE71-1D7E-47F7-BF99-AF7A0668EBF2}"/>
                </a:ext>
              </a:extLst>
            </p:cNvPr>
            <p:cNvGrpSpPr/>
            <p:nvPr/>
          </p:nvGrpSpPr>
          <p:grpSpPr>
            <a:xfrm>
              <a:off x="787860" y="1259544"/>
              <a:ext cx="3890079" cy="827522"/>
              <a:chOff x="787860" y="1411944"/>
              <a:chExt cx="3890079" cy="827522"/>
            </a:xfrm>
          </p:grpSpPr>
          <p:sp>
            <p:nvSpPr>
              <p:cNvPr id="28" name="Speech Bubble: Rectangle 27">
                <a:extLst>
                  <a:ext uri="{FF2B5EF4-FFF2-40B4-BE49-F238E27FC236}">
                    <a16:creationId xmlns:a16="http://schemas.microsoft.com/office/drawing/2014/main" id="{4F972D05-7ECC-4E43-AE98-848D297A7DF0}"/>
                  </a:ext>
                </a:extLst>
              </p:cNvPr>
              <p:cNvSpPr/>
              <p:nvPr/>
            </p:nvSpPr>
            <p:spPr>
              <a:xfrm>
                <a:off x="825500" y="1411944"/>
                <a:ext cx="3852439" cy="827522"/>
              </a:xfrm>
              <a:prstGeom prst="wedgeRectCallout">
                <a:avLst>
                  <a:gd name="adj1" fmla="val 47075"/>
                  <a:gd name="adj2" fmla="val 102191"/>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3744B33-FADA-4CE8-8F14-169E449CBC8B}"/>
                  </a:ext>
                </a:extLst>
              </p:cNvPr>
              <p:cNvSpPr txBox="1"/>
              <p:nvPr/>
            </p:nvSpPr>
            <p:spPr>
              <a:xfrm>
                <a:off x="787860" y="1460398"/>
                <a:ext cx="3889834" cy="707886"/>
              </a:xfrm>
              <a:prstGeom prst="rect">
                <a:avLst/>
              </a:prstGeom>
              <a:noFill/>
            </p:spPr>
            <p:txBody>
              <a:bodyPr wrap="square" rtlCol="0">
                <a:spAutoFit/>
              </a:bodyPr>
              <a:lstStyle/>
              <a:p>
                <a:pPr algn="ctr"/>
                <a:r>
                  <a:rPr lang="en-US" sz="2000" dirty="0">
                    <a:solidFill>
                      <a:schemeClr val="bg1"/>
                    </a:solidFill>
                    <a:latin typeface="+mj-lt"/>
                  </a:rPr>
                  <a:t>headache is surely caused by X , but cannot explain others</a:t>
                </a:r>
              </a:p>
            </p:txBody>
          </p:sp>
        </p:grpSp>
        <p:grpSp>
          <p:nvGrpSpPr>
            <p:cNvPr id="8" name="Group 7">
              <a:extLst>
                <a:ext uri="{FF2B5EF4-FFF2-40B4-BE49-F238E27FC236}">
                  <a16:creationId xmlns:a16="http://schemas.microsoft.com/office/drawing/2014/main" id="{A7994612-2167-4108-9A21-F599CA75BFEE}"/>
                </a:ext>
              </a:extLst>
            </p:cNvPr>
            <p:cNvGrpSpPr/>
            <p:nvPr/>
          </p:nvGrpSpPr>
          <p:grpSpPr>
            <a:xfrm>
              <a:off x="7272777" y="1258747"/>
              <a:ext cx="4157309" cy="819529"/>
              <a:chOff x="6773150" y="1411147"/>
              <a:chExt cx="4157309" cy="819529"/>
            </a:xfrm>
          </p:grpSpPr>
          <p:sp>
            <p:nvSpPr>
              <p:cNvPr id="26" name="Speech Bubble: Rectangle 25">
                <a:extLst>
                  <a:ext uri="{FF2B5EF4-FFF2-40B4-BE49-F238E27FC236}">
                    <a16:creationId xmlns:a16="http://schemas.microsoft.com/office/drawing/2014/main" id="{D40BCAC7-267E-4D0C-BA15-CF949B798373}"/>
                  </a:ext>
                </a:extLst>
              </p:cNvPr>
              <p:cNvSpPr/>
              <p:nvPr/>
            </p:nvSpPr>
            <p:spPr>
              <a:xfrm>
                <a:off x="6832192" y="1411147"/>
                <a:ext cx="4077933" cy="819529"/>
              </a:xfrm>
              <a:prstGeom prst="wedgeRectCallout">
                <a:avLst>
                  <a:gd name="adj1" fmla="val -47044"/>
                  <a:gd name="adj2" fmla="val 10795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DCA3EF2D-D817-4B73-8D71-812D8C0BA07E}"/>
                  </a:ext>
                </a:extLst>
              </p:cNvPr>
              <p:cNvSpPr txBox="1"/>
              <p:nvPr/>
            </p:nvSpPr>
            <p:spPr>
              <a:xfrm>
                <a:off x="6773150" y="1459015"/>
                <a:ext cx="4157309" cy="707886"/>
              </a:xfrm>
              <a:prstGeom prst="rect">
                <a:avLst/>
              </a:prstGeom>
              <a:noFill/>
            </p:spPr>
            <p:txBody>
              <a:bodyPr wrap="square" rtlCol="0">
                <a:spAutoFit/>
              </a:bodyPr>
              <a:lstStyle/>
              <a:p>
                <a:pPr algn="ctr"/>
                <a:r>
                  <a:rPr lang="en-US" sz="2000" dirty="0">
                    <a:solidFill>
                      <a:schemeClr val="bg1"/>
                    </a:solidFill>
                    <a:latin typeface="+mn-lt"/>
                    <a:cs typeface="Arial" panose="020B0604020202020204" pitchFamily="34" charset="0"/>
                  </a:rPr>
                  <a:t>agree for X, leg hurts because of Y, cannot explain stomach pain</a:t>
                </a:r>
              </a:p>
            </p:txBody>
          </p:sp>
        </p:grpSp>
        <p:grpSp>
          <p:nvGrpSpPr>
            <p:cNvPr id="9" name="Group 8">
              <a:extLst>
                <a:ext uri="{FF2B5EF4-FFF2-40B4-BE49-F238E27FC236}">
                  <a16:creationId xmlns:a16="http://schemas.microsoft.com/office/drawing/2014/main" id="{F3D7258D-C4DE-462B-9010-F8A80A054C96}"/>
                </a:ext>
              </a:extLst>
            </p:cNvPr>
            <p:cNvGrpSpPr/>
            <p:nvPr/>
          </p:nvGrpSpPr>
          <p:grpSpPr>
            <a:xfrm>
              <a:off x="4395952" y="2429911"/>
              <a:ext cx="1086135" cy="2334424"/>
              <a:chOff x="4680723" y="2176435"/>
              <a:chExt cx="1052481" cy="2488301"/>
            </a:xfrm>
            <a:solidFill>
              <a:schemeClr val="accent2"/>
            </a:solidFill>
          </p:grpSpPr>
          <p:grpSp>
            <p:nvGrpSpPr>
              <p:cNvPr id="22" name="Group 21">
                <a:extLst>
                  <a:ext uri="{FF2B5EF4-FFF2-40B4-BE49-F238E27FC236}">
                    <a16:creationId xmlns:a16="http://schemas.microsoft.com/office/drawing/2014/main" id="{D59F0072-D729-4ADD-BE23-A57FE9C5AF8D}"/>
                  </a:ext>
                </a:extLst>
              </p:cNvPr>
              <p:cNvGrpSpPr>
                <a:grpSpLocks noChangeAspect="1"/>
              </p:cNvGrpSpPr>
              <p:nvPr/>
            </p:nvGrpSpPr>
            <p:grpSpPr>
              <a:xfrm>
                <a:off x="4680723" y="2735185"/>
                <a:ext cx="1052481" cy="1929551"/>
                <a:chOff x="6324600" y="1355725"/>
                <a:chExt cx="257175" cy="471488"/>
              </a:xfrm>
              <a:grpFill/>
            </p:grpSpPr>
            <p:sp>
              <p:nvSpPr>
                <p:cNvPr id="24" name="Freeform 90">
                  <a:extLst>
                    <a:ext uri="{FF2B5EF4-FFF2-40B4-BE49-F238E27FC236}">
                      <a16:creationId xmlns:a16="http://schemas.microsoft.com/office/drawing/2014/main" id="{C02683C0-90E2-4F81-A3B3-909940B3815B}"/>
                    </a:ext>
                  </a:extLst>
                </p:cNvPr>
                <p:cNvSpPr>
                  <a:spLocks/>
                </p:cNvSpPr>
                <p:nvPr/>
              </p:nvSpPr>
              <p:spPr bwMode="auto">
                <a:xfrm>
                  <a:off x="6423025" y="1355725"/>
                  <a:ext cx="61913" cy="55563"/>
                </a:xfrm>
                <a:custGeom>
                  <a:avLst/>
                  <a:gdLst>
                    <a:gd name="T0" fmla="*/ 12 w 23"/>
                    <a:gd name="T1" fmla="*/ 21 h 21"/>
                    <a:gd name="T2" fmla="*/ 23 w 23"/>
                    <a:gd name="T3" fmla="*/ 3 h 21"/>
                    <a:gd name="T4" fmla="*/ 17 w 23"/>
                    <a:gd name="T5" fmla="*/ 0 h 21"/>
                    <a:gd name="T6" fmla="*/ 12 w 23"/>
                    <a:gd name="T7" fmla="*/ 6 h 21"/>
                    <a:gd name="T8" fmla="*/ 6 w 23"/>
                    <a:gd name="T9" fmla="*/ 0 h 21"/>
                    <a:gd name="T10" fmla="*/ 6 w 23"/>
                    <a:gd name="T11" fmla="*/ 0 h 21"/>
                    <a:gd name="T12" fmla="*/ 0 w 23"/>
                    <a:gd name="T13" fmla="*/ 2 h 21"/>
                    <a:gd name="T14" fmla="*/ 12 w 23"/>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12" y="21"/>
                      </a:moveTo>
                      <a:cubicBezTo>
                        <a:pt x="17" y="21"/>
                        <a:pt x="22" y="12"/>
                        <a:pt x="23" y="3"/>
                      </a:cubicBezTo>
                      <a:cubicBezTo>
                        <a:pt x="21" y="2"/>
                        <a:pt x="19" y="1"/>
                        <a:pt x="17" y="0"/>
                      </a:cubicBezTo>
                      <a:cubicBezTo>
                        <a:pt x="12" y="6"/>
                        <a:pt x="12" y="6"/>
                        <a:pt x="12" y="6"/>
                      </a:cubicBezTo>
                      <a:cubicBezTo>
                        <a:pt x="6" y="0"/>
                        <a:pt x="6" y="0"/>
                        <a:pt x="6" y="0"/>
                      </a:cubicBezTo>
                      <a:cubicBezTo>
                        <a:pt x="6" y="0"/>
                        <a:pt x="6" y="0"/>
                        <a:pt x="6" y="0"/>
                      </a:cubicBezTo>
                      <a:cubicBezTo>
                        <a:pt x="4" y="1"/>
                        <a:pt x="2" y="2"/>
                        <a:pt x="0" y="2"/>
                      </a:cubicBezTo>
                      <a:cubicBezTo>
                        <a:pt x="1" y="12"/>
                        <a:pt x="6" y="21"/>
                        <a:pt x="1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25" name="Freeform 91">
                  <a:extLst>
                    <a:ext uri="{FF2B5EF4-FFF2-40B4-BE49-F238E27FC236}">
                      <a16:creationId xmlns:a16="http://schemas.microsoft.com/office/drawing/2014/main" id="{FE0DB921-6438-4E13-82CA-E769B4EB9D5B}"/>
                    </a:ext>
                  </a:extLst>
                </p:cNvPr>
                <p:cNvSpPr>
                  <a:spLocks/>
                </p:cNvSpPr>
                <p:nvPr/>
              </p:nvSpPr>
              <p:spPr bwMode="auto">
                <a:xfrm>
                  <a:off x="6324600" y="1365250"/>
                  <a:ext cx="257175" cy="461963"/>
                </a:xfrm>
                <a:custGeom>
                  <a:avLst/>
                  <a:gdLst>
                    <a:gd name="T0" fmla="*/ 62 w 95"/>
                    <a:gd name="T1" fmla="*/ 0 h 171"/>
                    <a:gd name="T2" fmla="*/ 62 w 95"/>
                    <a:gd name="T3" fmla="*/ 0 h 171"/>
                    <a:gd name="T4" fmla="*/ 49 w 95"/>
                    <a:gd name="T5" fmla="*/ 20 h 171"/>
                    <a:gd name="T6" fmla="*/ 52 w 95"/>
                    <a:gd name="T7" fmla="*/ 29 h 171"/>
                    <a:gd name="T8" fmla="*/ 51 w 95"/>
                    <a:gd name="T9" fmla="*/ 47 h 171"/>
                    <a:gd name="T10" fmla="*/ 52 w 95"/>
                    <a:gd name="T11" fmla="*/ 49 h 171"/>
                    <a:gd name="T12" fmla="*/ 48 w 95"/>
                    <a:gd name="T13" fmla="*/ 53 h 171"/>
                    <a:gd name="T14" fmla="*/ 44 w 95"/>
                    <a:gd name="T15" fmla="*/ 49 h 171"/>
                    <a:gd name="T16" fmla="*/ 48 w 95"/>
                    <a:gd name="T17" fmla="*/ 45 h 171"/>
                    <a:gd name="T18" fmla="*/ 48 w 95"/>
                    <a:gd name="T19" fmla="*/ 45 h 171"/>
                    <a:gd name="T20" fmla="*/ 49 w 95"/>
                    <a:gd name="T21" fmla="*/ 31 h 171"/>
                    <a:gd name="T22" fmla="*/ 46 w 95"/>
                    <a:gd name="T23" fmla="*/ 20 h 171"/>
                    <a:gd name="T24" fmla="*/ 33 w 95"/>
                    <a:gd name="T25" fmla="*/ 0 h 171"/>
                    <a:gd name="T26" fmla="*/ 4 w 95"/>
                    <a:gd name="T27" fmla="*/ 67 h 171"/>
                    <a:gd name="T28" fmla="*/ 13 w 95"/>
                    <a:gd name="T29" fmla="*/ 75 h 171"/>
                    <a:gd name="T30" fmla="*/ 14 w 95"/>
                    <a:gd name="T31" fmla="*/ 75 h 171"/>
                    <a:gd name="T32" fmla="*/ 22 w 95"/>
                    <a:gd name="T33" fmla="*/ 65 h 171"/>
                    <a:gd name="T34" fmla="*/ 24 w 95"/>
                    <a:gd name="T35" fmla="*/ 35 h 171"/>
                    <a:gd name="T36" fmla="*/ 24 w 95"/>
                    <a:gd name="T37" fmla="*/ 67 h 171"/>
                    <a:gd name="T38" fmla="*/ 26 w 95"/>
                    <a:gd name="T39" fmla="*/ 75 h 171"/>
                    <a:gd name="T40" fmla="*/ 26 w 95"/>
                    <a:gd name="T41" fmla="*/ 160 h 171"/>
                    <a:gd name="T42" fmla="*/ 37 w 95"/>
                    <a:gd name="T43" fmla="*/ 171 h 171"/>
                    <a:gd name="T44" fmla="*/ 47 w 95"/>
                    <a:gd name="T45" fmla="*/ 160 h 171"/>
                    <a:gd name="T46" fmla="*/ 47 w 95"/>
                    <a:gd name="T47" fmla="*/ 87 h 171"/>
                    <a:gd name="T48" fmla="*/ 48 w 95"/>
                    <a:gd name="T49" fmla="*/ 87 h 171"/>
                    <a:gd name="T50" fmla="*/ 48 w 95"/>
                    <a:gd name="T51" fmla="*/ 87 h 171"/>
                    <a:gd name="T52" fmla="*/ 48 w 95"/>
                    <a:gd name="T53" fmla="*/ 160 h 171"/>
                    <a:gd name="T54" fmla="*/ 59 w 95"/>
                    <a:gd name="T55" fmla="*/ 171 h 171"/>
                    <a:gd name="T56" fmla="*/ 69 w 95"/>
                    <a:gd name="T57" fmla="*/ 160 h 171"/>
                    <a:gd name="T58" fmla="*/ 69 w 95"/>
                    <a:gd name="T59" fmla="*/ 75 h 171"/>
                    <a:gd name="T60" fmla="*/ 71 w 95"/>
                    <a:gd name="T61" fmla="*/ 67 h 171"/>
                    <a:gd name="T62" fmla="*/ 71 w 95"/>
                    <a:gd name="T63" fmla="*/ 35 h 171"/>
                    <a:gd name="T64" fmla="*/ 73 w 95"/>
                    <a:gd name="T65" fmla="*/ 64 h 171"/>
                    <a:gd name="T66" fmla="*/ 81 w 95"/>
                    <a:gd name="T67" fmla="*/ 74 h 171"/>
                    <a:gd name="T68" fmla="*/ 82 w 95"/>
                    <a:gd name="T69" fmla="*/ 74 h 171"/>
                    <a:gd name="T70" fmla="*/ 91 w 95"/>
                    <a:gd name="T71" fmla="*/ 66 h 171"/>
                    <a:gd name="T72" fmla="*/ 62 w 95"/>
                    <a:gd name="T7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 h="171">
                      <a:moveTo>
                        <a:pt x="62" y="0"/>
                      </a:moveTo>
                      <a:cubicBezTo>
                        <a:pt x="62" y="0"/>
                        <a:pt x="62" y="0"/>
                        <a:pt x="62" y="0"/>
                      </a:cubicBezTo>
                      <a:cubicBezTo>
                        <a:pt x="61" y="9"/>
                        <a:pt x="56" y="19"/>
                        <a:pt x="49" y="20"/>
                      </a:cubicBezTo>
                      <a:cubicBezTo>
                        <a:pt x="48" y="25"/>
                        <a:pt x="50" y="27"/>
                        <a:pt x="52" y="29"/>
                      </a:cubicBezTo>
                      <a:cubicBezTo>
                        <a:pt x="55" y="33"/>
                        <a:pt x="57" y="36"/>
                        <a:pt x="51" y="47"/>
                      </a:cubicBezTo>
                      <a:cubicBezTo>
                        <a:pt x="52" y="47"/>
                        <a:pt x="52" y="48"/>
                        <a:pt x="52" y="49"/>
                      </a:cubicBezTo>
                      <a:cubicBezTo>
                        <a:pt x="52" y="51"/>
                        <a:pt x="50" y="53"/>
                        <a:pt x="48" y="53"/>
                      </a:cubicBezTo>
                      <a:cubicBezTo>
                        <a:pt x="45" y="53"/>
                        <a:pt x="44" y="51"/>
                        <a:pt x="44" y="49"/>
                      </a:cubicBezTo>
                      <a:cubicBezTo>
                        <a:pt x="44" y="47"/>
                        <a:pt x="45" y="45"/>
                        <a:pt x="48" y="45"/>
                      </a:cubicBezTo>
                      <a:cubicBezTo>
                        <a:pt x="48" y="45"/>
                        <a:pt x="48" y="45"/>
                        <a:pt x="48" y="45"/>
                      </a:cubicBezTo>
                      <a:cubicBezTo>
                        <a:pt x="54" y="36"/>
                        <a:pt x="52" y="34"/>
                        <a:pt x="49" y="31"/>
                      </a:cubicBezTo>
                      <a:cubicBezTo>
                        <a:pt x="47" y="29"/>
                        <a:pt x="45" y="26"/>
                        <a:pt x="46" y="20"/>
                      </a:cubicBezTo>
                      <a:cubicBezTo>
                        <a:pt x="39" y="18"/>
                        <a:pt x="34" y="9"/>
                        <a:pt x="33" y="0"/>
                      </a:cubicBezTo>
                      <a:cubicBezTo>
                        <a:pt x="33" y="0"/>
                        <a:pt x="0" y="18"/>
                        <a:pt x="4" y="67"/>
                      </a:cubicBezTo>
                      <a:cubicBezTo>
                        <a:pt x="5" y="72"/>
                        <a:pt x="9" y="75"/>
                        <a:pt x="13" y="75"/>
                      </a:cubicBezTo>
                      <a:cubicBezTo>
                        <a:pt x="13" y="75"/>
                        <a:pt x="14" y="75"/>
                        <a:pt x="14" y="75"/>
                      </a:cubicBezTo>
                      <a:cubicBezTo>
                        <a:pt x="19" y="74"/>
                        <a:pt x="23" y="70"/>
                        <a:pt x="22" y="65"/>
                      </a:cubicBezTo>
                      <a:cubicBezTo>
                        <a:pt x="21" y="52"/>
                        <a:pt x="22" y="42"/>
                        <a:pt x="24" y="35"/>
                      </a:cubicBezTo>
                      <a:cubicBezTo>
                        <a:pt x="24" y="35"/>
                        <a:pt x="24" y="66"/>
                        <a:pt x="24" y="67"/>
                      </a:cubicBezTo>
                      <a:cubicBezTo>
                        <a:pt x="24" y="74"/>
                        <a:pt x="24" y="74"/>
                        <a:pt x="26" y="75"/>
                      </a:cubicBezTo>
                      <a:cubicBezTo>
                        <a:pt x="26" y="160"/>
                        <a:pt x="26" y="160"/>
                        <a:pt x="26" y="160"/>
                      </a:cubicBezTo>
                      <a:cubicBezTo>
                        <a:pt x="26" y="166"/>
                        <a:pt x="31" y="171"/>
                        <a:pt x="37" y="171"/>
                      </a:cubicBezTo>
                      <a:cubicBezTo>
                        <a:pt x="42" y="171"/>
                        <a:pt x="47" y="166"/>
                        <a:pt x="47" y="160"/>
                      </a:cubicBezTo>
                      <a:cubicBezTo>
                        <a:pt x="47" y="87"/>
                        <a:pt x="47" y="87"/>
                        <a:pt x="47" y="87"/>
                      </a:cubicBezTo>
                      <a:cubicBezTo>
                        <a:pt x="47" y="87"/>
                        <a:pt x="48" y="87"/>
                        <a:pt x="48" y="87"/>
                      </a:cubicBezTo>
                      <a:cubicBezTo>
                        <a:pt x="48" y="87"/>
                        <a:pt x="48" y="87"/>
                        <a:pt x="48" y="87"/>
                      </a:cubicBezTo>
                      <a:cubicBezTo>
                        <a:pt x="48" y="160"/>
                        <a:pt x="48" y="160"/>
                        <a:pt x="48" y="160"/>
                      </a:cubicBezTo>
                      <a:cubicBezTo>
                        <a:pt x="48" y="166"/>
                        <a:pt x="53" y="171"/>
                        <a:pt x="59" y="171"/>
                      </a:cubicBezTo>
                      <a:cubicBezTo>
                        <a:pt x="65" y="171"/>
                        <a:pt x="69" y="166"/>
                        <a:pt x="69" y="160"/>
                      </a:cubicBezTo>
                      <a:cubicBezTo>
                        <a:pt x="69" y="75"/>
                        <a:pt x="69" y="75"/>
                        <a:pt x="69" y="75"/>
                      </a:cubicBezTo>
                      <a:cubicBezTo>
                        <a:pt x="71" y="74"/>
                        <a:pt x="71" y="73"/>
                        <a:pt x="71" y="67"/>
                      </a:cubicBezTo>
                      <a:cubicBezTo>
                        <a:pt x="71" y="66"/>
                        <a:pt x="71" y="35"/>
                        <a:pt x="71" y="35"/>
                      </a:cubicBezTo>
                      <a:cubicBezTo>
                        <a:pt x="73" y="40"/>
                        <a:pt x="75" y="52"/>
                        <a:pt x="73" y="64"/>
                      </a:cubicBezTo>
                      <a:cubicBezTo>
                        <a:pt x="73" y="69"/>
                        <a:pt x="77" y="74"/>
                        <a:pt x="81" y="74"/>
                      </a:cubicBezTo>
                      <a:cubicBezTo>
                        <a:pt x="82" y="74"/>
                        <a:pt x="82" y="74"/>
                        <a:pt x="82" y="74"/>
                      </a:cubicBezTo>
                      <a:cubicBezTo>
                        <a:pt x="87" y="74"/>
                        <a:pt x="91" y="71"/>
                        <a:pt x="91" y="66"/>
                      </a:cubicBezTo>
                      <a:cubicBezTo>
                        <a:pt x="95" y="26"/>
                        <a:pt x="80" y="11"/>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grpSp>
          <p:sp>
            <p:nvSpPr>
              <p:cNvPr id="23" name="Freeform 79">
                <a:extLst>
                  <a:ext uri="{FF2B5EF4-FFF2-40B4-BE49-F238E27FC236}">
                    <a16:creationId xmlns:a16="http://schemas.microsoft.com/office/drawing/2014/main" id="{B1F590B7-033C-4701-83D6-9BFD53D696B9}"/>
                  </a:ext>
                </a:extLst>
              </p:cNvPr>
              <p:cNvSpPr>
                <a:spLocks noEditPoints="1"/>
              </p:cNvSpPr>
              <p:nvPr/>
            </p:nvSpPr>
            <p:spPr bwMode="auto">
              <a:xfrm>
                <a:off x="4957896" y="2176435"/>
                <a:ext cx="498133" cy="549224"/>
              </a:xfrm>
              <a:custGeom>
                <a:avLst/>
                <a:gdLst>
                  <a:gd name="T0" fmla="*/ 23 w 46"/>
                  <a:gd name="T1" fmla="*/ 51 h 51"/>
                  <a:gd name="T2" fmla="*/ 46 w 46"/>
                  <a:gd name="T3" fmla="*/ 28 h 51"/>
                  <a:gd name="T4" fmla="*/ 41 w 46"/>
                  <a:gd name="T5" fmla="*/ 13 h 51"/>
                  <a:gd name="T6" fmla="*/ 33 w 46"/>
                  <a:gd name="T7" fmla="*/ 13 h 51"/>
                  <a:gd name="T8" fmla="*/ 33 w 46"/>
                  <a:gd name="T9" fmla="*/ 10 h 51"/>
                  <a:gd name="T10" fmla="*/ 37 w 46"/>
                  <a:gd name="T11" fmla="*/ 10 h 51"/>
                  <a:gd name="T12" fmla="*/ 33 w 46"/>
                  <a:gd name="T13" fmla="*/ 7 h 51"/>
                  <a:gd name="T14" fmla="*/ 23 w 46"/>
                  <a:gd name="T15" fmla="*/ 0 h 51"/>
                  <a:gd name="T16" fmla="*/ 13 w 46"/>
                  <a:gd name="T17" fmla="*/ 7 h 51"/>
                  <a:gd name="T18" fmla="*/ 8 w 46"/>
                  <a:gd name="T19" fmla="*/ 10 h 51"/>
                  <a:gd name="T20" fmla="*/ 13 w 46"/>
                  <a:gd name="T21" fmla="*/ 10 h 51"/>
                  <a:gd name="T22" fmla="*/ 13 w 46"/>
                  <a:gd name="T23" fmla="*/ 13 h 51"/>
                  <a:gd name="T24" fmla="*/ 5 w 46"/>
                  <a:gd name="T25" fmla="*/ 13 h 51"/>
                  <a:gd name="T26" fmla="*/ 0 w 46"/>
                  <a:gd name="T27" fmla="*/ 28 h 51"/>
                  <a:gd name="T28" fmla="*/ 23 w 46"/>
                  <a:gd name="T29" fmla="*/ 51 h 51"/>
                  <a:gd name="T30" fmla="*/ 23 w 46"/>
                  <a:gd name="T31" fmla="*/ 5 h 51"/>
                  <a:gd name="T32" fmla="*/ 29 w 46"/>
                  <a:gd name="T33" fmla="*/ 11 h 51"/>
                  <a:gd name="T34" fmla="*/ 23 w 46"/>
                  <a:gd name="T35" fmla="*/ 18 h 51"/>
                  <a:gd name="T36" fmla="*/ 16 w 46"/>
                  <a:gd name="T37" fmla="*/ 11 h 51"/>
                  <a:gd name="T38" fmla="*/ 23 w 46"/>
                  <a:gd name="T39"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51">
                    <a:moveTo>
                      <a:pt x="23" y="51"/>
                    </a:moveTo>
                    <a:cubicBezTo>
                      <a:pt x="35" y="51"/>
                      <a:pt x="46" y="40"/>
                      <a:pt x="46" y="28"/>
                    </a:cubicBezTo>
                    <a:cubicBezTo>
                      <a:pt x="46" y="22"/>
                      <a:pt x="44" y="17"/>
                      <a:pt x="41" y="13"/>
                    </a:cubicBezTo>
                    <a:cubicBezTo>
                      <a:pt x="33" y="13"/>
                      <a:pt x="33" y="13"/>
                      <a:pt x="33" y="13"/>
                    </a:cubicBezTo>
                    <a:cubicBezTo>
                      <a:pt x="33" y="10"/>
                      <a:pt x="33" y="10"/>
                      <a:pt x="33" y="10"/>
                    </a:cubicBezTo>
                    <a:cubicBezTo>
                      <a:pt x="37" y="10"/>
                      <a:pt x="37" y="10"/>
                      <a:pt x="37" y="10"/>
                    </a:cubicBezTo>
                    <a:cubicBezTo>
                      <a:pt x="36" y="9"/>
                      <a:pt x="34" y="8"/>
                      <a:pt x="33" y="7"/>
                    </a:cubicBezTo>
                    <a:cubicBezTo>
                      <a:pt x="31" y="3"/>
                      <a:pt x="27" y="0"/>
                      <a:pt x="23" y="0"/>
                    </a:cubicBezTo>
                    <a:cubicBezTo>
                      <a:pt x="18" y="0"/>
                      <a:pt x="14" y="3"/>
                      <a:pt x="13" y="7"/>
                    </a:cubicBezTo>
                    <a:cubicBezTo>
                      <a:pt x="11" y="8"/>
                      <a:pt x="9" y="9"/>
                      <a:pt x="8" y="10"/>
                    </a:cubicBezTo>
                    <a:cubicBezTo>
                      <a:pt x="13" y="10"/>
                      <a:pt x="13" y="10"/>
                      <a:pt x="13" y="10"/>
                    </a:cubicBezTo>
                    <a:cubicBezTo>
                      <a:pt x="13" y="13"/>
                      <a:pt x="13" y="13"/>
                      <a:pt x="13" y="13"/>
                    </a:cubicBezTo>
                    <a:cubicBezTo>
                      <a:pt x="5" y="13"/>
                      <a:pt x="5" y="13"/>
                      <a:pt x="5" y="13"/>
                    </a:cubicBezTo>
                    <a:cubicBezTo>
                      <a:pt x="1" y="17"/>
                      <a:pt x="0" y="22"/>
                      <a:pt x="0" y="28"/>
                    </a:cubicBezTo>
                    <a:cubicBezTo>
                      <a:pt x="0" y="40"/>
                      <a:pt x="10" y="51"/>
                      <a:pt x="23" y="51"/>
                    </a:cubicBezTo>
                    <a:close/>
                    <a:moveTo>
                      <a:pt x="23" y="5"/>
                    </a:moveTo>
                    <a:cubicBezTo>
                      <a:pt x="26" y="5"/>
                      <a:pt x="29" y="8"/>
                      <a:pt x="29" y="11"/>
                    </a:cubicBezTo>
                    <a:cubicBezTo>
                      <a:pt x="29" y="15"/>
                      <a:pt x="26" y="18"/>
                      <a:pt x="23" y="18"/>
                    </a:cubicBezTo>
                    <a:cubicBezTo>
                      <a:pt x="19" y="18"/>
                      <a:pt x="16" y="15"/>
                      <a:pt x="16" y="11"/>
                    </a:cubicBezTo>
                    <a:cubicBezTo>
                      <a:pt x="16" y="8"/>
                      <a:pt x="19" y="5"/>
                      <a:pt x="2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grpSp>
        <p:grpSp>
          <p:nvGrpSpPr>
            <p:cNvPr id="10" name="Group 9">
              <a:extLst>
                <a:ext uri="{FF2B5EF4-FFF2-40B4-BE49-F238E27FC236}">
                  <a16:creationId xmlns:a16="http://schemas.microsoft.com/office/drawing/2014/main" id="{6BA5EB9D-D1A2-4684-A7C9-89B58A6AA129}"/>
                </a:ext>
              </a:extLst>
            </p:cNvPr>
            <p:cNvGrpSpPr/>
            <p:nvPr/>
          </p:nvGrpSpPr>
          <p:grpSpPr>
            <a:xfrm>
              <a:off x="6651639" y="2371673"/>
              <a:ext cx="970529" cy="2387505"/>
              <a:chOff x="3165315" y="2215442"/>
              <a:chExt cx="957949" cy="2356558"/>
            </a:xfrm>
            <a:solidFill>
              <a:srgbClr val="ED7D31"/>
            </a:solidFill>
          </p:grpSpPr>
          <p:sp>
            <p:nvSpPr>
              <p:cNvPr id="19" name="Freeform 79">
                <a:extLst>
                  <a:ext uri="{FF2B5EF4-FFF2-40B4-BE49-F238E27FC236}">
                    <a16:creationId xmlns:a16="http://schemas.microsoft.com/office/drawing/2014/main" id="{181CE055-A0F3-4204-8E8A-E0BEBB29584F}"/>
                  </a:ext>
                </a:extLst>
              </p:cNvPr>
              <p:cNvSpPr>
                <a:spLocks noEditPoints="1"/>
              </p:cNvSpPr>
              <p:nvPr/>
            </p:nvSpPr>
            <p:spPr bwMode="auto">
              <a:xfrm>
                <a:off x="3395223" y="2215442"/>
                <a:ext cx="498133" cy="549224"/>
              </a:xfrm>
              <a:custGeom>
                <a:avLst/>
                <a:gdLst>
                  <a:gd name="T0" fmla="*/ 23 w 46"/>
                  <a:gd name="T1" fmla="*/ 51 h 51"/>
                  <a:gd name="T2" fmla="*/ 46 w 46"/>
                  <a:gd name="T3" fmla="*/ 28 h 51"/>
                  <a:gd name="T4" fmla="*/ 41 w 46"/>
                  <a:gd name="T5" fmla="*/ 13 h 51"/>
                  <a:gd name="T6" fmla="*/ 33 w 46"/>
                  <a:gd name="T7" fmla="*/ 13 h 51"/>
                  <a:gd name="T8" fmla="*/ 33 w 46"/>
                  <a:gd name="T9" fmla="*/ 10 h 51"/>
                  <a:gd name="T10" fmla="*/ 37 w 46"/>
                  <a:gd name="T11" fmla="*/ 10 h 51"/>
                  <a:gd name="T12" fmla="*/ 33 w 46"/>
                  <a:gd name="T13" fmla="*/ 7 h 51"/>
                  <a:gd name="T14" fmla="*/ 23 w 46"/>
                  <a:gd name="T15" fmla="*/ 0 h 51"/>
                  <a:gd name="T16" fmla="*/ 13 w 46"/>
                  <a:gd name="T17" fmla="*/ 7 h 51"/>
                  <a:gd name="T18" fmla="*/ 8 w 46"/>
                  <a:gd name="T19" fmla="*/ 10 h 51"/>
                  <a:gd name="T20" fmla="*/ 13 w 46"/>
                  <a:gd name="T21" fmla="*/ 10 h 51"/>
                  <a:gd name="T22" fmla="*/ 13 w 46"/>
                  <a:gd name="T23" fmla="*/ 13 h 51"/>
                  <a:gd name="T24" fmla="*/ 5 w 46"/>
                  <a:gd name="T25" fmla="*/ 13 h 51"/>
                  <a:gd name="T26" fmla="*/ 0 w 46"/>
                  <a:gd name="T27" fmla="*/ 28 h 51"/>
                  <a:gd name="T28" fmla="*/ 23 w 46"/>
                  <a:gd name="T29" fmla="*/ 51 h 51"/>
                  <a:gd name="T30" fmla="*/ 23 w 46"/>
                  <a:gd name="T31" fmla="*/ 5 h 51"/>
                  <a:gd name="T32" fmla="*/ 29 w 46"/>
                  <a:gd name="T33" fmla="*/ 11 h 51"/>
                  <a:gd name="T34" fmla="*/ 23 w 46"/>
                  <a:gd name="T35" fmla="*/ 18 h 51"/>
                  <a:gd name="T36" fmla="*/ 16 w 46"/>
                  <a:gd name="T37" fmla="*/ 11 h 51"/>
                  <a:gd name="T38" fmla="*/ 23 w 46"/>
                  <a:gd name="T39" fmla="*/ 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51">
                    <a:moveTo>
                      <a:pt x="23" y="51"/>
                    </a:moveTo>
                    <a:cubicBezTo>
                      <a:pt x="35" y="51"/>
                      <a:pt x="46" y="40"/>
                      <a:pt x="46" y="28"/>
                    </a:cubicBezTo>
                    <a:cubicBezTo>
                      <a:pt x="46" y="22"/>
                      <a:pt x="44" y="17"/>
                      <a:pt x="41" y="13"/>
                    </a:cubicBezTo>
                    <a:cubicBezTo>
                      <a:pt x="33" y="13"/>
                      <a:pt x="33" y="13"/>
                      <a:pt x="33" y="13"/>
                    </a:cubicBezTo>
                    <a:cubicBezTo>
                      <a:pt x="33" y="10"/>
                      <a:pt x="33" y="10"/>
                      <a:pt x="33" y="10"/>
                    </a:cubicBezTo>
                    <a:cubicBezTo>
                      <a:pt x="37" y="10"/>
                      <a:pt x="37" y="10"/>
                      <a:pt x="37" y="10"/>
                    </a:cubicBezTo>
                    <a:cubicBezTo>
                      <a:pt x="36" y="9"/>
                      <a:pt x="34" y="8"/>
                      <a:pt x="33" y="7"/>
                    </a:cubicBezTo>
                    <a:cubicBezTo>
                      <a:pt x="31" y="3"/>
                      <a:pt x="27" y="0"/>
                      <a:pt x="23" y="0"/>
                    </a:cubicBezTo>
                    <a:cubicBezTo>
                      <a:pt x="18" y="0"/>
                      <a:pt x="14" y="3"/>
                      <a:pt x="13" y="7"/>
                    </a:cubicBezTo>
                    <a:cubicBezTo>
                      <a:pt x="11" y="8"/>
                      <a:pt x="9" y="9"/>
                      <a:pt x="8" y="10"/>
                    </a:cubicBezTo>
                    <a:cubicBezTo>
                      <a:pt x="13" y="10"/>
                      <a:pt x="13" y="10"/>
                      <a:pt x="13" y="10"/>
                    </a:cubicBezTo>
                    <a:cubicBezTo>
                      <a:pt x="13" y="13"/>
                      <a:pt x="13" y="13"/>
                      <a:pt x="13" y="13"/>
                    </a:cubicBezTo>
                    <a:cubicBezTo>
                      <a:pt x="5" y="13"/>
                      <a:pt x="5" y="13"/>
                      <a:pt x="5" y="13"/>
                    </a:cubicBezTo>
                    <a:cubicBezTo>
                      <a:pt x="1" y="17"/>
                      <a:pt x="0" y="22"/>
                      <a:pt x="0" y="28"/>
                    </a:cubicBezTo>
                    <a:cubicBezTo>
                      <a:pt x="0" y="40"/>
                      <a:pt x="10" y="51"/>
                      <a:pt x="23" y="51"/>
                    </a:cubicBezTo>
                    <a:close/>
                    <a:moveTo>
                      <a:pt x="23" y="5"/>
                    </a:moveTo>
                    <a:cubicBezTo>
                      <a:pt x="26" y="5"/>
                      <a:pt x="29" y="8"/>
                      <a:pt x="29" y="11"/>
                    </a:cubicBezTo>
                    <a:cubicBezTo>
                      <a:pt x="29" y="15"/>
                      <a:pt x="26" y="18"/>
                      <a:pt x="23" y="18"/>
                    </a:cubicBezTo>
                    <a:cubicBezTo>
                      <a:pt x="19" y="18"/>
                      <a:pt x="16" y="15"/>
                      <a:pt x="16" y="11"/>
                    </a:cubicBezTo>
                    <a:cubicBezTo>
                      <a:pt x="16" y="8"/>
                      <a:pt x="19" y="5"/>
                      <a:pt x="2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20" name="Freeform 80">
                <a:extLst>
                  <a:ext uri="{FF2B5EF4-FFF2-40B4-BE49-F238E27FC236}">
                    <a16:creationId xmlns:a16="http://schemas.microsoft.com/office/drawing/2014/main" id="{DC3FCA66-D0AD-4B81-A940-F724DD5BD0D9}"/>
                  </a:ext>
                </a:extLst>
              </p:cNvPr>
              <p:cNvSpPr>
                <a:spLocks/>
              </p:cNvSpPr>
              <p:nvPr/>
            </p:nvSpPr>
            <p:spPr bwMode="auto">
              <a:xfrm>
                <a:off x="3503788" y="2777439"/>
                <a:ext cx="274614" cy="229908"/>
              </a:xfrm>
              <a:custGeom>
                <a:avLst/>
                <a:gdLst>
                  <a:gd name="T0" fmla="*/ 7 w 25"/>
                  <a:gd name="T1" fmla="*/ 0 h 21"/>
                  <a:gd name="T2" fmla="*/ 7 w 25"/>
                  <a:gd name="T3" fmla="*/ 0 h 21"/>
                  <a:gd name="T4" fmla="*/ 0 w 25"/>
                  <a:gd name="T5" fmla="*/ 3 h 21"/>
                  <a:gd name="T6" fmla="*/ 13 w 25"/>
                  <a:gd name="T7" fmla="*/ 21 h 21"/>
                  <a:gd name="T8" fmla="*/ 25 w 25"/>
                  <a:gd name="T9" fmla="*/ 3 h 21"/>
                  <a:gd name="T10" fmla="*/ 18 w 25"/>
                  <a:gd name="T11" fmla="*/ 0 h 21"/>
                  <a:gd name="T12" fmla="*/ 13 w 25"/>
                  <a:gd name="T13" fmla="*/ 6 h 21"/>
                  <a:gd name="T14" fmla="*/ 7 w 25"/>
                  <a:gd name="T15" fmla="*/ 0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0"/>
                    </a:moveTo>
                    <a:cubicBezTo>
                      <a:pt x="7" y="0"/>
                      <a:pt x="7" y="0"/>
                      <a:pt x="7" y="0"/>
                    </a:cubicBezTo>
                    <a:cubicBezTo>
                      <a:pt x="5" y="0"/>
                      <a:pt x="2" y="1"/>
                      <a:pt x="0" y="3"/>
                    </a:cubicBezTo>
                    <a:cubicBezTo>
                      <a:pt x="2" y="12"/>
                      <a:pt x="7" y="21"/>
                      <a:pt x="13" y="21"/>
                    </a:cubicBezTo>
                    <a:cubicBezTo>
                      <a:pt x="18" y="21"/>
                      <a:pt x="24" y="12"/>
                      <a:pt x="25" y="3"/>
                    </a:cubicBezTo>
                    <a:cubicBezTo>
                      <a:pt x="23" y="1"/>
                      <a:pt x="21" y="0"/>
                      <a:pt x="18" y="0"/>
                    </a:cubicBezTo>
                    <a:cubicBezTo>
                      <a:pt x="13" y="6"/>
                      <a:pt x="13" y="6"/>
                      <a:pt x="13" y="6"/>
                    </a:cubicBez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21" name="Freeform 81">
                <a:extLst>
                  <a:ext uri="{FF2B5EF4-FFF2-40B4-BE49-F238E27FC236}">
                    <a16:creationId xmlns:a16="http://schemas.microsoft.com/office/drawing/2014/main" id="{032D5299-1587-48C0-8840-E9E50E98C38E}"/>
                  </a:ext>
                </a:extLst>
              </p:cNvPr>
              <p:cNvSpPr>
                <a:spLocks noEditPoints="1"/>
              </p:cNvSpPr>
              <p:nvPr/>
            </p:nvSpPr>
            <p:spPr bwMode="auto">
              <a:xfrm>
                <a:off x="3165315" y="2834918"/>
                <a:ext cx="957949" cy="1737082"/>
              </a:xfrm>
              <a:custGeom>
                <a:avLst/>
                <a:gdLst>
                  <a:gd name="T0" fmla="*/ 83 w 88"/>
                  <a:gd name="T1" fmla="*/ 76 h 160"/>
                  <a:gd name="T2" fmla="*/ 83 w 88"/>
                  <a:gd name="T3" fmla="*/ 70 h 160"/>
                  <a:gd name="T4" fmla="*/ 88 w 88"/>
                  <a:gd name="T5" fmla="*/ 63 h 160"/>
                  <a:gd name="T6" fmla="*/ 59 w 88"/>
                  <a:gd name="T7" fmla="*/ 0 h 160"/>
                  <a:gd name="T8" fmla="*/ 45 w 88"/>
                  <a:gd name="T9" fmla="*/ 20 h 160"/>
                  <a:gd name="T10" fmla="*/ 48 w 88"/>
                  <a:gd name="T11" fmla="*/ 29 h 160"/>
                  <a:gd name="T12" fmla="*/ 47 w 88"/>
                  <a:gd name="T13" fmla="*/ 49 h 160"/>
                  <a:gd name="T14" fmla="*/ 48 w 88"/>
                  <a:gd name="T15" fmla="*/ 52 h 160"/>
                  <a:gd name="T16" fmla="*/ 44 w 88"/>
                  <a:gd name="T17" fmla="*/ 56 h 160"/>
                  <a:gd name="T18" fmla="*/ 39 w 88"/>
                  <a:gd name="T19" fmla="*/ 52 h 160"/>
                  <a:gd name="T20" fmla="*/ 44 w 88"/>
                  <a:gd name="T21" fmla="*/ 47 h 160"/>
                  <a:gd name="T22" fmla="*/ 44 w 88"/>
                  <a:gd name="T23" fmla="*/ 47 h 160"/>
                  <a:gd name="T24" fmla="*/ 45 w 88"/>
                  <a:gd name="T25" fmla="*/ 32 h 160"/>
                  <a:gd name="T26" fmla="*/ 41 w 88"/>
                  <a:gd name="T27" fmla="*/ 19 h 160"/>
                  <a:gd name="T28" fmla="*/ 28 w 88"/>
                  <a:gd name="T29" fmla="*/ 0 h 160"/>
                  <a:gd name="T30" fmla="*/ 27 w 88"/>
                  <a:gd name="T31" fmla="*/ 0 h 160"/>
                  <a:gd name="T32" fmla="*/ 0 w 88"/>
                  <a:gd name="T33" fmla="*/ 62 h 160"/>
                  <a:gd name="T34" fmla="*/ 8 w 88"/>
                  <a:gd name="T35" fmla="*/ 70 h 160"/>
                  <a:gd name="T36" fmla="*/ 16 w 88"/>
                  <a:gd name="T37" fmla="*/ 62 h 160"/>
                  <a:gd name="T38" fmla="*/ 20 w 88"/>
                  <a:gd name="T39" fmla="*/ 34 h 160"/>
                  <a:gd name="T40" fmla="*/ 20 w 88"/>
                  <a:gd name="T41" fmla="*/ 54 h 160"/>
                  <a:gd name="T42" fmla="*/ 12 w 88"/>
                  <a:gd name="T43" fmla="*/ 101 h 160"/>
                  <a:gd name="T44" fmla="*/ 21 w 88"/>
                  <a:gd name="T45" fmla="*/ 101 h 160"/>
                  <a:gd name="T46" fmla="*/ 21 w 88"/>
                  <a:gd name="T47" fmla="*/ 149 h 160"/>
                  <a:gd name="T48" fmla="*/ 32 w 88"/>
                  <a:gd name="T49" fmla="*/ 160 h 160"/>
                  <a:gd name="T50" fmla="*/ 42 w 88"/>
                  <a:gd name="T51" fmla="*/ 149 h 160"/>
                  <a:gd name="T52" fmla="*/ 42 w 88"/>
                  <a:gd name="T53" fmla="*/ 101 h 160"/>
                  <a:gd name="T54" fmla="*/ 44 w 88"/>
                  <a:gd name="T55" fmla="*/ 101 h 160"/>
                  <a:gd name="T56" fmla="*/ 44 w 88"/>
                  <a:gd name="T57" fmla="*/ 149 h 160"/>
                  <a:gd name="T58" fmla="*/ 54 w 88"/>
                  <a:gd name="T59" fmla="*/ 160 h 160"/>
                  <a:gd name="T60" fmla="*/ 65 w 88"/>
                  <a:gd name="T61" fmla="*/ 149 h 160"/>
                  <a:gd name="T62" fmla="*/ 65 w 88"/>
                  <a:gd name="T63" fmla="*/ 101 h 160"/>
                  <a:gd name="T64" fmla="*/ 72 w 88"/>
                  <a:gd name="T65" fmla="*/ 101 h 160"/>
                  <a:gd name="T66" fmla="*/ 72 w 88"/>
                  <a:gd name="T67" fmla="*/ 123 h 160"/>
                  <a:gd name="T68" fmla="*/ 88 w 88"/>
                  <a:gd name="T69" fmla="*/ 123 h 160"/>
                  <a:gd name="T70" fmla="*/ 88 w 88"/>
                  <a:gd name="T71" fmla="*/ 76 h 160"/>
                  <a:gd name="T72" fmla="*/ 83 w 88"/>
                  <a:gd name="T73" fmla="*/ 76 h 160"/>
                  <a:gd name="T74" fmla="*/ 72 w 88"/>
                  <a:gd name="T75" fmla="*/ 76 h 160"/>
                  <a:gd name="T76" fmla="*/ 72 w 88"/>
                  <a:gd name="T77" fmla="*/ 85 h 160"/>
                  <a:gd name="T78" fmla="*/ 67 w 88"/>
                  <a:gd name="T79" fmla="*/ 54 h 160"/>
                  <a:gd name="T80" fmla="*/ 67 w 88"/>
                  <a:gd name="T81" fmla="*/ 34 h 160"/>
                  <a:gd name="T82" fmla="*/ 71 w 88"/>
                  <a:gd name="T83" fmla="*/ 63 h 160"/>
                  <a:gd name="T84" fmla="*/ 77 w 88"/>
                  <a:gd name="T85" fmla="*/ 71 h 160"/>
                  <a:gd name="T86" fmla="*/ 77 w 88"/>
                  <a:gd name="T87" fmla="*/ 76 h 160"/>
                  <a:gd name="T88" fmla="*/ 72 w 88"/>
                  <a:gd name="T89" fmla="*/ 7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 h="160">
                    <a:moveTo>
                      <a:pt x="83" y="76"/>
                    </a:moveTo>
                    <a:cubicBezTo>
                      <a:pt x="83" y="70"/>
                      <a:pt x="83" y="70"/>
                      <a:pt x="83" y="70"/>
                    </a:cubicBezTo>
                    <a:cubicBezTo>
                      <a:pt x="86" y="69"/>
                      <a:pt x="88" y="66"/>
                      <a:pt x="88" y="63"/>
                    </a:cubicBezTo>
                    <a:cubicBezTo>
                      <a:pt x="88" y="19"/>
                      <a:pt x="65" y="3"/>
                      <a:pt x="59" y="0"/>
                    </a:cubicBezTo>
                    <a:cubicBezTo>
                      <a:pt x="58" y="9"/>
                      <a:pt x="52" y="18"/>
                      <a:pt x="45" y="20"/>
                    </a:cubicBezTo>
                    <a:cubicBezTo>
                      <a:pt x="44" y="25"/>
                      <a:pt x="46" y="27"/>
                      <a:pt x="48" y="29"/>
                    </a:cubicBezTo>
                    <a:cubicBezTo>
                      <a:pt x="52" y="34"/>
                      <a:pt x="54" y="38"/>
                      <a:pt x="47" y="49"/>
                    </a:cubicBezTo>
                    <a:cubicBezTo>
                      <a:pt x="48" y="50"/>
                      <a:pt x="48" y="51"/>
                      <a:pt x="48" y="52"/>
                    </a:cubicBezTo>
                    <a:cubicBezTo>
                      <a:pt x="48" y="54"/>
                      <a:pt x="46" y="56"/>
                      <a:pt x="44" y="56"/>
                    </a:cubicBezTo>
                    <a:cubicBezTo>
                      <a:pt x="41" y="56"/>
                      <a:pt x="39" y="54"/>
                      <a:pt x="39" y="52"/>
                    </a:cubicBezTo>
                    <a:cubicBezTo>
                      <a:pt x="39" y="49"/>
                      <a:pt x="41" y="47"/>
                      <a:pt x="44" y="47"/>
                    </a:cubicBezTo>
                    <a:cubicBezTo>
                      <a:pt x="44" y="47"/>
                      <a:pt x="44" y="47"/>
                      <a:pt x="44" y="47"/>
                    </a:cubicBezTo>
                    <a:cubicBezTo>
                      <a:pt x="50" y="37"/>
                      <a:pt x="48" y="35"/>
                      <a:pt x="45" y="32"/>
                    </a:cubicBezTo>
                    <a:cubicBezTo>
                      <a:pt x="43" y="29"/>
                      <a:pt x="40" y="26"/>
                      <a:pt x="41" y="19"/>
                    </a:cubicBezTo>
                    <a:cubicBezTo>
                      <a:pt x="35" y="18"/>
                      <a:pt x="30" y="9"/>
                      <a:pt x="28" y="0"/>
                    </a:cubicBezTo>
                    <a:cubicBezTo>
                      <a:pt x="28" y="0"/>
                      <a:pt x="27" y="0"/>
                      <a:pt x="27" y="0"/>
                    </a:cubicBezTo>
                    <a:cubicBezTo>
                      <a:pt x="26" y="1"/>
                      <a:pt x="0" y="18"/>
                      <a:pt x="0" y="62"/>
                    </a:cubicBezTo>
                    <a:cubicBezTo>
                      <a:pt x="0" y="66"/>
                      <a:pt x="3" y="70"/>
                      <a:pt x="8" y="70"/>
                    </a:cubicBezTo>
                    <a:cubicBezTo>
                      <a:pt x="12" y="70"/>
                      <a:pt x="16" y="66"/>
                      <a:pt x="16" y="62"/>
                    </a:cubicBezTo>
                    <a:cubicBezTo>
                      <a:pt x="16" y="52"/>
                      <a:pt x="18" y="40"/>
                      <a:pt x="20" y="34"/>
                    </a:cubicBezTo>
                    <a:cubicBezTo>
                      <a:pt x="20" y="54"/>
                      <a:pt x="20" y="54"/>
                      <a:pt x="20" y="54"/>
                    </a:cubicBezTo>
                    <a:cubicBezTo>
                      <a:pt x="12" y="101"/>
                      <a:pt x="12" y="101"/>
                      <a:pt x="12" y="101"/>
                    </a:cubicBezTo>
                    <a:cubicBezTo>
                      <a:pt x="21" y="101"/>
                      <a:pt x="21" y="101"/>
                      <a:pt x="21" y="101"/>
                    </a:cubicBezTo>
                    <a:cubicBezTo>
                      <a:pt x="21" y="149"/>
                      <a:pt x="21" y="149"/>
                      <a:pt x="21" y="149"/>
                    </a:cubicBezTo>
                    <a:cubicBezTo>
                      <a:pt x="21" y="155"/>
                      <a:pt x="26" y="160"/>
                      <a:pt x="32" y="160"/>
                    </a:cubicBezTo>
                    <a:cubicBezTo>
                      <a:pt x="38" y="160"/>
                      <a:pt x="42" y="155"/>
                      <a:pt x="42" y="149"/>
                    </a:cubicBezTo>
                    <a:cubicBezTo>
                      <a:pt x="42" y="101"/>
                      <a:pt x="42" y="101"/>
                      <a:pt x="42" y="101"/>
                    </a:cubicBezTo>
                    <a:cubicBezTo>
                      <a:pt x="44" y="101"/>
                      <a:pt x="44" y="101"/>
                      <a:pt x="44" y="101"/>
                    </a:cubicBezTo>
                    <a:cubicBezTo>
                      <a:pt x="44" y="149"/>
                      <a:pt x="44" y="149"/>
                      <a:pt x="44" y="149"/>
                    </a:cubicBezTo>
                    <a:cubicBezTo>
                      <a:pt x="44" y="155"/>
                      <a:pt x="49" y="160"/>
                      <a:pt x="54" y="160"/>
                    </a:cubicBezTo>
                    <a:cubicBezTo>
                      <a:pt x="60" y="160"/>
                      <a:pt x="65" y="155"/>
                      <a:pt x="65" y="149"/>
                    </a:cubicBezTo>
                    <a:cubicBezTo>
                      <a:pt x="65" y="101"/>
                      <a:pt x="65" y="101"/>
                      <a:pt x="65" y="101"/>
                    </a:cubicBezTo>
                    <a:cubicBezTo>
                      <a:pt x="72" y="101"/>
                      <a:pt x="72" y="101"/>
                      <a:pt x="72" y="101"/>
                    </a:cubicBezTo>
                    <a:cubicBezTo>
                      <a:pt x="72" y="123"/>
                      <a:pt x="72" y="123"/>
                      <a:pt x="72" y="123"/>
                    </a:cubicBezTo>
                    <a:cubicBezTo>
                      <a:pt x="88" y="123"/>
                      <a:pt x="88" y="123"/>
                      <a:pt x="88" y="123"/>
                    </a:cubicBezTo>
                    <a:cubicBezTo>
                      <a:pt x="88" y="76"/>
                      <a:pt x="88" y="76"/>
                      <a:pt x="88" y="76"/>
                    </a:cubicBezTo>
                    <a:lnTo>
                      <a:pt x="83" y="76"/>
                    </a:lnTo>
                    <a:close/>
                    <a:moveTo>
                      <a:pt x="72" y="76"/>
                    </a:moveTo>
                    <a:cubicBezTo>
                      <a:pt x="72" y="85"/>
                      <a:pt x="72" y="85"/>
                      <a:pt x="72" y="85"/>
                    </a:cubicBezTo>
                    <a:cubicBezTo>
                      <a:pt x="67" y="54"/>
                      <a:pt x="67" y="54"/>
                      <a:pt x="67" y="54"/>
                    </a:cubicBezTo>
                    <a:cubicBezTo>
                      <a:pt x="67" y="34"/>
                      <a:pt x="67" y="34"/>
                      <a:pt x="67" y="34"/>
                    </a:cubicBezTo>
                    <a:cubicBezTo>
                      <a:pt x="70" y="41"/>
                      <a:pt x="71" y="51"/>
                      <a:pt x="71" y="63"/>
                    </a:cubicBezTo>
                    <a:cubicBezTo>
                      <a:pt x="71" y="66"/>
                      <a:pt x="74" y="70"/>
                      <a:pt x="77" y="71"/>
                    </a:cubicBezTo>
                    <a:cubicBezTo>
                      <a:pt x="77" y="76"/>
                      <a:pt x="77" y="76"/>
                      <a:pt x="77" y="76"/>
                    </a:cubicBezTo>
                    <a:cubicBezTo>
                      <a:pt x="72" y="76"/>
                      <a:pt x="72" y="76"/>
                      <a:pt x="72"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nvGrpSpPr>
            <p:cNvPr id="11" name="Group 10">
              <a:extLst>
                <a:ext uri="{FF2B5EF4-FFF2-40B4-BE49-F238E27FC236}">
                  <a16:creationId xmlns:a16="http://schemas.microsoft.com/office/drawing/2014/main" id="{6A6E1312-3D9E-4BC9-A0C6-28C9AB85E139}"/>
                </a:ext>
              </a:extLst>
            </p:cNvPr>
            <p:cNvGrpSpPr/>
            <p:nvPr/>
          </p:nvGrpSpPr>
          <p:grpSpPr>
            <a:xfrm>
              <a:off x="12323425" y="1271904"/>
              <a:ext cx="3811925" cy="819529"/>
              <a:chOff x="11143553" y="1424304"/>
              <a:chExt cx="3811925" cy="819529"/>
            </a:xfrm>
          </p:grpSpPr>
          <p:sp>
            <p:nvSpPr>
              <p:cNvPr id="16" name="Speech Bubble: Rectangle 15">
                <a:extLst>
                  <a:ext uri="{FF2B5EF4-FFF2-40B4-BE49-F238E27FC236}">
                    <a16:creationId xmlns:a16="http://schemas.microsoft.com/office/drawing/2014/main" id="{62F500D7-7B03-4CF6-BF4E-156075DE3763}"/>
                  </a:ext>
                </a:extLst>
              </p:cNvPr>
              <p:cNvSpPr/>
              <p:nvPr/>
            </p:nvSpPr>
            <p:spPr>
              <a:xfrm>
                <a:off x="11168278" y="1424304"/>
                <a:ext cx="3787200" cy="819529"/>
              </a:xfrm>
              <a:prstGeom prst="wedgeRectCallout">
                <a:avLst>
                  <a:gd name="adj1" fmla="val -54113"/>
                  <a:gd name="adj2" fmla="val 91266"/>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2C895EA-97DE-492C-8522-F82C41FA8A8D}"/>
                  </a:ext>
                </a:extLst>
              </p:cNvPr>
              <p:cNvSpPr txBox="1"/>
              <p:nvPr/>
            </p:nvSpPr>
            <p:spPr>
              <a:xfrm>
                <a:off x="11143553" y="1479808"/>
                <a:ext cx="3787199" cy="707886"/>
              </a:xfrm>
              <a:prstGeom prst="rect">
                <a:avLst/>
              </a:prstGeom>
              <a:noFill/>
            </p:spPr>
            <p:txBody>
              <a:bodyPr wrap="square" rtlCol="0">
                <a:spAutoFit/>
              </a:bodyPr>
              <a:lstStyle/>
              <a:p>
                <a:pPr algn="ctr"/>
                <a:r>
                  <a:rPr lang="en-US" sz="2000" dirty="0">
                    <a:solidFill>
                      <a:schemeClr val="bg1"/>
                    </a:solidFill>
                    <a:latin typeface="+mn-lt"/>
                  </a:rPr>
                  <a:t>agree on X, sort of agree on Y, sure on stomach pain (Z) </a:t>
                </a:r>
              </a:p>
            </p:txBody>
          </p:sp>
        </p:grpSp>
        <p:grpSp>
          <p:nvGrpSpPr>
            <p:cNvPr id="12" name="Group 11">
              <a:extLst>
                <a:ext uri="{FF2B5EF4-FFF2-40B4-BE49-F238E27FC236}">
                  <a16:creationId xmlns:a16="http://schemas.microsoft.com/office/drawing/2014/main" id="{B4F77E6E-5107-4662-85B9-F31F2A4423DA}"/>
                </a:ext>
              </a:extLst>
            </p:cNvPr>
            <p:cNvGrpSpPr>
              <a:grpSpLocks noChangeAspect="1"/>
            </p:cNvGrpSpPr>
            <p:nvPr/>
          </p:nvGrpSpPr>
          <p:grpSpPr>
            <a:xfrm>
              <a:off x="11178349" y="2245280"/>
              <a:ext cx="1085917" cy="2527105"/>
              <a:chOff x="6324600" y="1225288"/>
              <a:chExt cx="257175" cy="598488"/>
            </a:xfrm>
            <a:solidFill>
              <a:srgbClr val="ED7D31"/>
            </a:solidFill>
          </p:grpSpPr>
          <p:sp>
            <p:nvSpPr>
              <p:cNvPr id="13" name="Oval 89">
                <a:extLst>
                  <a:ext uri="{FF2B5EF4-FFF2-40B4-BE49-F238E27FC236}">
                    <a16:creationId xmlns:a16="http://schemas.microsoft.com/office/drawing/2014/main" id="{91941329-231F-4189-AD08-D7C68185674E}"/>
                  </a:ext>
                </a:extLst>
              </p:cNvPr>
              <p:cNvSpPr>
                <a:spLocks noChangeArrowheads="1"/>
              </p:cNvSpPr>
              <p:nvPr/>
            </p:nvSpPr>
            <p:spPr bwMode="auto">
              <a:xfrm>
                <a:off x="6392863" y="1225288"/>
                <a:ext cx="123825" cy="1238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14" name="Freeform 90">
                <a:extLst>
                  <a:ext uri="{FF2B5EF4-FFF2-40B4-BE49-F238E27FC236}">
                    <a16:creationId xmlns:a16="http://schemas.microsoft.com/office/drawing/2014/main" id="{7959390B-0FCB-4C60-B66B-E6B807DF1E05}"/>
                  </a:ext>
                </a:extLst>
              </p:cNvPr>
              <p:cNvSpPr>
                <a:spLocks/>
              </p:cNvSpPr>
              <p:nvPr/>
            </p:nvSpPr>
            <p:spPr bwMode="auto">
              <a:xfrm>
                <a:off x="6423025" y="1355725"/>
                <a:ext cx="61913" cy="55563"/>
              </a:xfrm>
              <a:custGeom>
                <a:avLst/>
                <a:gdLst>
                  <a:gd name="T0" fmla="*/ 12 w 23"/>
                  <a:gd name="T1" fmla="*/ 21 h 21"/>
                  <a:gd name="T2" fmla="*/ 23 w 23"/>
                  <a:gd name="T3" fmla="*/ 3 h 21"/>
                  <a:gd name="T4" fmla="*/ 17 w 23"/>
                  <a:gd name="T5" fmla="*/ 0 h 21"/>
                  <a:gd name="T6" fmla="*/ 12 w 23"/>
                  <a:gd name="T7" fmla="*/ 6 h 21"/>
                  <a:gd name="T8" fmla="*/ 6 w 23"/>
                  <a:gd name="T9" fmla="*/ 0 h 21"/>
                  <a:gd name="T10" fmla="*/ 6 w 23"/>
                  <a:gd name="T11" fmla="*/ 0 h 21"/>
                  <a:gd name="T12" fmla="*/ 0 w 23"/>
                  <a:gd name="T13" fmla="*/ 2 h 21"/>
                  <a:gd name="T14" fmla="*/ 12 w 23"/>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1">
                    <a:moveTo>
                      <a:pt x="12" y="21"/>
                    </a:moveTo>
                    <a:cubicBezTo>
                      <a:pt x="17" y="21"/>
                      <a:pt x="22" y="12"/>
                      <a:pt x="23" y="3"/>
                    </a:cubicBezTo>
                    <a:cubicBezTo>
                      <a:pt x="21" y="2"/>
                      <a:pt x="19" y="1"/>
                      <a:pt x="17" y="0"/>
                    </a:cubicBezTo>
                    <a:cubicBezTo>
                      <a:pt x="12" y="6"/>
                      <a:pt x="12" y="6"/>
                      <a:pt x="12" y="6"/>
                    </a:cubicBezTo>
                    <a:cubicBezTo>
                      <a:pt x="6" y="0"/>
                      <a:pt x="6" y="0"/>
                      <a:pt x="6" y="0"/>
                    </a:cubicBezTo>
                    <a:cubicBezTo>
                      <a:pt x="6" y="0"/>
                      <a:pt x="6" y="0"/>
                      <a:pt x="6" y="0"/>
                    </a:cubicBezTo>
                    <a:cubicBezTo>
                      <a:pt x="4" y="1"/>
                      <a:pt x="2" y="2"/>
                      <a:pt x="0" y="2"/>
                    </a:cubicBezTo>
                    <a:cubicBezTo>
                      <a:pt x="1" y="12"/>
                      <a:pt x="6" y="21"/>
                      <a:pt x="1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a:p>
            </p:txBody>
          </p:sp>
          <p:sp>
            <p:nvSpPr>
              <p:cNvPr id="15" name="Freeform 91">
                <a:extLst>
                  <a:ext uri="{FF2B5EF4-FFF2-40B4-BE49-F238E27FC236}">
                    <a16:creationId xmlns:a16="http://schemas.microsoft.com/office/drawing/2014/main" id="{26BF53A4-BA25-4F86-9521-445DCD393D8A}"/>
                  </a:ext>
                </a:extLst>
              </p:cNvPr>
              <p:cNvSpPr>
                <a:spLocks/>
              </p:cNvSpPr>
              <p:nvPr/>
            </p:nvSpPr>
            <p:spPr bwMode="auto">
              <a:xfrm>
                <a:off x="6324600" y="1361813"/>
                <a:ext cx="257175" cy="461963"/>
              </a:xfrm>
              <a:custGeom>
                <a:avLst/>
                <a:gdLst>
                  <a:gd name="T0" fmla="*/ 62 w 95"/>
                  <a:gd name="T1" fmla="*/ 0 h 171"/>
                  <a:gd name="T2" fmla="*/ 62 w 95"/>
                  <a:gd name="T3" fmla="*/ 0 h 171"/>
                  <a:gd name="T4" fmla="*/ 49 w 95"/>
                  <a:gd name="T5" fmla="*/ 20 h 171"/>
                  <a:gd name="T6" fmla="*/ 52 w 95"/>
                  <a:gd name="T7" fmla="*/ 29 h 171"/>
                  <a:gd name="T8" fmla="*/ 51 w 95"/>
                  <a:gd name="T9" fmla="*/ 47 h 171"/>
                  <a:gd name="T10" fmla="*/ 52 w 95"/>
                  <a:gd name="T11" fmla="*/ 49 h 171"/>
                  <a:gd name="T12" fmla="*/ 48 w 95"/>
                  <a:gd name="T13" fmla="*/ 53 h 171"/>
                  <a:gd name="T14" fmla="*/ 44 w 95"/>
                  <a:gd name="T15" fmla="*/ 49 h 171"/>
                  <a:gd name="T16" fmla="*/ 48 w 95"/>
                  <a:gd name="T17" fmla="*/ 45 h 171"/>
                  <a:gd name="T18" fmla="*/ 48 w 95"/>
                  <a:gd name="T19" fmla="*/ 45 h 171"/>
                  <a:gd name="T20" fmla="*/ 49 w 95"/>
                  <a:gd name="T21" fmla="*/ 31 h 171"/>
                  <a:gd name="T22" fmla="*/ 46 w 95"/>
                  <a:gd name="T23" fmla="*/ 20 h 171"/>
                  <a:gd name="T24" fmla="*/ 33 w 95"/>
                  <a:gd name="T25" fmla="*/ 0 h 171"/>
                  <a:gd name="T26" fmla="*/ 4 w 95"/>
                  <a:gd name="T27" fmla="*/ 67 h 171"/>
                  <a:gd name="T28" fmla="*/ 13 w 95"/>
                  <a:gd name="T29" fmla="*/ 75 h 171"/>
                  <a:gd name="T30" fmla="*/ 14 w 95"/>
                  <a:gd name="T31" fmla="*/ 75 h 171"/>
                  <a:gd name="T32" fmla="*/ 22 w 95"/>
                  <a:gd name="T33" fmla="*/ 65 h 171"/>
                  <a:gd name="T34" fmla="*/ 24 w 95"/>
                  <a:gd name="T35" fmla="*/ 35 h 171"/>
                  <a:gd name="T36" fmla="*/ 24 w 95"/>
                  <a:gd name="T37" fmla="*/ 67 h 171"/>
                  <a:gd name="T38" fmla="*/ 26 w 95"/>
                  <a:gd name="T39" fmla="*/ 75 h 171"/>
                  <a:gd name="T40" fmla="*/ 26 w 95"/>
                  <a:gd name="T41" fmla="*/ 160 h 171"/>
                  <a:gd name="T42" fmla="*/ 37 w 95"/>
                  <a:gd name="T43" fmla="*/ 171 h 171"/>
                  <a:gd name="T44" fmla="*/ 47 w 95"/>
                  <a:gd name="T45" fmla="*/ 160 h 171"/>
                  <a:gd name="T46" fmla="*/ 47 w 95"/>
                  <a:gd name="T47" fmla="*/ 87 h 171"/>
                  <a:gd name="T48" fmla="*/ 48 w 95"/>
                  <a:gd name="T49" fmla="*/ 87 h 171"/>
                  <a:gd name="T50" fmla="*/ 48 w 95"/>
                  <a:gd name="T51" fmla="*/ 87 h 171"/>
                  <a:gd name="T52" fmla="*/ 48 w 95"/>
                  <a:gd name="T53" fmla="*/ 160 h 171"/>
                  <a:gd name="T54" fmla="*/ 59 w 95"/>
                  <a:gd name="T55" fmla="*/ 171 h 171"/>
                  <a:gd name="T56" fmla="*/ 69 w 95"/>
                  <a:gd name="T57" fmla="*/ 160 h 171"/>
                  <a:gd name="T58" fmla="*/ 69 w 95"/>
                  <a:gd name="T59" fmla="*/ 75 h 171"/>
                  <a:gd name="T60" fmla="*/ 71 w 95"/>
                  <a:gd name="T61" fmla="*/ 67 h 171"/>
                  <a:gd name="T62" fmla="*/ 71 w 95"/>
                  <a:gd name="T63" fmla="*/ 35 h 171"/>
                  <a:gd name="T64" fmla="*/ 73 w 95"/>
                  <a:gd name="T65" fmla="*/ 64 h 171"/>
                  <a:gd name="T66" fmla="*/ 81 w 95"/>
                  <a:gd name="T67" fmla="*/ 74 h 171"/>
                  <a:gd name="T68" fmla="*/ 82 w 95"/>
                  <a:gd name="T69" fmla="*/ 74 h 171"/>
                  <a:gd name="T70" fmla="*/ 91 w 95"/>
                  <a:gd name="T71" fmla="*/ 66 h 171"/>
                  <a:gd name="T72" fmla="*/ 62 w 95"/>
                  <a:gd name="T73"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5" h="171">
                    <a:moveTo>
                      <a:pt x="62" y="0"/>
                    </a:moveTo>
                    <a:cubicBezTo>
                      <a:pt x="62" y="0"/>
                      <a:pt x="62" y="0"/>
                      <a:pt x="62" y="0"/>
                    </a:cubicBezTo>
                    <a:cubicBezTo>
                      <a:pt x="61" y="9"/>
                      <a:pt x="56" y="19"/>
                      <a:pt x="49" y="20"/>
                    </a:cubicBezTo>
                    <a:cubicBezTo>
                      <a:pt x="48" y="25"/>
                      <a:pt x="50" y="27"/>
                      <a:pt x="52" y="29"/>
                    </a:cubicBezTo>
                    <a:cubicBezTo>
                      <a:pt x="55" y="33"/>
                      <a:pt x="57" y="36"/>
                      <a:pt x="51" y="47"/>
                    </a:cubicBezTo>
                    <a:cubicBezTo>
                      <a:pt x="52" y="47"/>
                      <a:pt x="52" y="48"/>
                      <a:pt x="52" y="49"/>
                    </a:cubicBezTo>
                    <a:cubicBezTo>
                      <a:pt x="52" y="51"/>
                      <a:pt x="50" y="53"/>
                      <a:pt x="48" y="53"/>
                    </a:cubicBezTo>
                    <a:cubicBezTo>
                      <a:pt x="45" y="53"/>
                      <a:pt x="44" y="51"/>
                      <a:pt x="44" y="49"/>
                    </a:cubicBezTo>
                    <a:cubicBezTo>
                      <a:pt x="44" y="47"/>
                      <a:pt x="45" y="45"/>
                      <a:pt x="48" y="45"/>
                    </a:cubicBezTo>
                    <a:cubicBezTo>
                      <a:pt x="48" y="45"/>
                      <a:pt x="48" y="45"/>
                      <a:pt x="48" y="45"/>
                    </a:cubicBezTo>
                    <a:cubicBezTo>
                      <a:pt x="54" y="36"/>
                      <a:pt x="52" y="34"/>
                      <a:pt x="49" y="31"/>
                    </a:cubicBezTo>
                    <a:cubicBezTo>
                      <a:pt x="47" y="29"/>
                      <a:pt x="45" y="26"/>
                      <a:pt x="46" y="20"/>
                    </a:cubicBezTo>
                    <a:cubicBezTo>
                      <a:pt x="39" y="18"/>
                      <a:pt x="34" y="9"/>
                      <a:pt x="33" y="0"/>
                    </a:cubicBezTo>
                    <a:cubicBezTo>
                      <a:pt x="33" y="0"/>
                      <a:pt x="0" y="18"/>
                      <a:pt x="4" y="67"/>
                    </a:cubicBezTo>
                    <a:cubicBezTo>
                      <a:pt x="5" y="72"/>
                      <a:pt x="9" y="75"/>
                      <a:pt x="13" y="75"/>
                    </a:cubicBezTo>
                    <a:cubicBezTo>
                      <a:pt x="13" y="75"/>
                      <a:pt x="14" y="75"/>
                      <a:pt x="14" y="75"/>
                    </a:cubicBezTo>
                    <a:cubicBezTo>
                      <a:pt x="19" y="74"/>
                      <a:pt x="23" y="70"/>
                      <a:pt x="22" y="65"/>
                    </a:cubicBezTo>
                    <a:cubicBezTo>
                      <a:pt x="21" y="52"/>
                      <a:pt x="22" y="42"/>
                      <a:pt x="24" y="35"/>
                    </a:cubicBezTo>
                    <a:cubicBezTo>
                      <a:pt x="24" y="35"/>
                      <a:pt x="24" y="66"/>
                      <a:pt x="24" y="67"/>
                    </a:cubicBezTo>
                    <a:cubicBezTo>
                      <a:pt x="24" y="74"/>
                      <a:pt x="24" y="74"/>
                      <a:pt x="26" y="75"/>
                    </a:cubicBezTo>
                    <a:cubicBezTo>
                      <a:pt x="26" y="160"/>
                      <a:pt x="26" y="160"/>
                      <a:pt x="26" y="160"/>
                    </a:cubicBezTo>
                    <a:cubicBezTo>
                      <a:pt x="26" y="166"/>
                      <a:pt x="31" y="171"/>
                      <a:pt x="37" y="171"/>
                    </a:cubicBezTo>
                    <a:cubicBezTo>
                      <a:pt x="42" y="171"/>
                      <a:pt x="47" y="166"/>
                      <a:pt x="47" y="160"/>
                    </a:cubicBezTo>
                    <a:cubicBezTo>
                      <a:pt x="47" y="87"/>
                      <a:pt x="47" y="87"/>
                      <a:pt x="47" y="87"/>
                    </a:cubicBezTo>
                    <a:cubicBezTo>
                      <a:pt x="47" y="87"/>
                      <a:pt x="48" y="87"/>
                      <a:pt x="48" y="87"/>
                    </a:cubicBezTo>
                    <a:cubicBezTo>
                      <a:pt x="48" y="87"/>
                      <a:pt x="48" y="87"/>
                      <a:pt x="48" y="87"/>
                    </a:cubicBezTo>
                    <a:cubicBezTo>
                      <a:pt x="48" y="160"/>
                      <a:pt x="48" y="160"/>
                      <a:pt x="48" y="160"/>
                    </a:cubicBezTo>
                    <a:cubicBezTo>
                      <a:pt x="48" y="166"/>
                      <a:pt x="53" y="171"/>
                      <a:pt x="59" y="171"/>
                    </a:cubicBezTo>
                    <a:cubicBezTo>
                      <a:pt x="65" y="171"/>
                      <a:pt x="69" y="166"/>
                      <a:pt x="69" y="160"/>
                    </a:cubicBezTo>
                    <a:cubicBezTo>
                      <a:pt x="69" y="75"/>
                      <a:pt x="69" y="75"/>
                      <a:pt x="69" y="75"/>
                    </a:cubicBezTo>
                    <a:cubicBezTo>
                      <a:pt x="71" y="74"/>
                      <a:pt x="71" y="73"/>
                      <a:pt x="71" y="67"/>
                    </a:cubicBezTo>
                    <a:cubicBezTo>
                      <a:pt x="71" y="66"/>
                      <a:pt x="71" y="35"/>
                      <a:pt x="71" y="35"/>
                    </a:cubicBezTo>
                    <a:cubicBezTo>
                      <a:pt x="73" y="40"/>
                      <a:pt x="75" y="52"/>
                      <a:pt x="73" y="64"/>
                    </a:cubicBezTo>
                    <a:cubicBezTo>
                      <a:pt x="73" y="69"/>
                      <a:pt x="77" y="74"/>
                      <a:pt x="81" y="74"/>
                    </a:cubicBezTo>
                    <a:cubicBezTo>
                      <a:pt x="82" y="74"/>
                      <a:pt x="82" y="74"/>
                      <a:pt x="82" y="74"/>
                    </a:cubicBezTo>
                    <a:cubicBezTo>
                      <a:pt x="87" y="74"/>
                      <a:pt x="91" y="71"/>
                      <a:pt x="91" y="66"/>
                    </a:cubicBezTo>
                    <a:cubicBezTo>
                      <a:pt x="95" y="26"/>
                      <a:pt x="80" y="11"/>
                      <a:pt x="6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grpSp>
        <p:nvGrpSpPr>
          <p:cNvPr id="32" name="Group 31">
            <a:extLst>
              <a:ext uri="{FF2B5EF4-FFF2-40B4-BE49-F238E27FC236}">
                <a16:creationId xmlns:a16="http://schemas.microsoft.com/office/drawing/2014/main" id="{F87B6C22-38BF-43F8-8B9E-23141F30A4D2}"/>
              </a:ext>
            </a:extLst>
          </p:cNvPr>
          <p:cNvGrpSpPr/>
          <p:nvPr/>
        </p:nvGrpSpPr>
        <p:grpSpPr>
          <a:xfrm>
            <a:off x="6438009" y="5547415"/>
            <a:ext cx="4183449" cy="2716750"/>
            <a:chOff x="6685659" y="5547415"/>
            <a:chExt cx="4183449" cy="2716750"/>
          </a:xfrm>
        </p:grpSpPr>
        <p:sp>
          <p:nvSpPr>
            <p:cNvPr id="33" name="Arrow: Right 32">
              <a:extLst>
                <a:ext uri="{FF2B5EF4-FFF2-40B4-BE49-F238E27FC236}">
                  <a16:creationId xmlns:a16="http://schemas.microsoft.com/office/drawing/2014/main" id="{1A7AAF91-31EE-41E6-AE2A-7658DDB75C80}"/>
                </a:ext>
              </a:extLst>
            </p:cNvPr>
            <p:cNvSpPr/>
            <p:nvPr/>
          </p:nvSpPr>
          <p:spPr>
            <a:xfrm rot="5400000">
              <a:off x="8259917" y="5775591"/>
              <a:ext cx="1034933" cy="578581"/>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33C88794-9A94-4F0C-B254-C0D0E6EC322E}"/>
                </a:ext>
              </a:extLst>
            </p:cNvPr>
            <p:cNvGrpSpPr/>
            <p:nvPr/>
          </p:nvGrpSpPr>
          <p:grpSpPr>
            <a:xfrm>
              <a:off x="6685659" y="6697548"/>
              <a:ext cx="4183449" cy="1566617"/>
              <a:chOff x="6685659" y="5716195"/>
              <a:chExt cx="4183449" cy="1566617"/>
            </a:xfrm>
          </p:grpSpPr>
          <p:sp>
            <p:nvSpPr>
              <p:cNvPr id="38" name="Rectangle: Rounded Corners 37">
                <a:extLst>
                  <a:ext uri="{FF2B5EF4-FFF2-40B4-BE49-F238E27FC236}">
                    <a16:creationId xmlns:a16="http://schemas.microsoft.com/office/drawing/2014/main" id="{14E068C7-E8EC-4FA0-BC8A-E0A72378C205}"/>
                  </a:ext>
                </a:extLst>
              </p:cNvPr>
              <p:cNvSpPr/>
              <p:nvPr/>
            </p:nvSpPr>
            <p:spPr>
              <a:xfrm>
                <a:off x="7970933" y="5716195"/>
                <a:ext cx="1612900" cy="406400"/>
              </a:xfrm>
              <a:prstGeom prst="roundRect">
                <a:avLst>
                  <a:gd name="adj" fmla="val 9050"/>
                </a:avLst>
              </a:prstGeom>
              <a:solidFill>
                <a:srgbClr val="79C6FF"/>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29CE9D6-70A2-41A9-89CD-60D39774536A}"/>
                  </a:ext>
                </a:extLst>
              </p:cNvPr>
              <p:cNvSpPr/>
              <p:nvPr/>
            </p:nvSpPr>
            <p:spPr>
              <a:xfrm>
                <a:off x="6685659" y="6065101"/>
                <a:ext cx="4183449" cy="1217711"/>
              </a:xfrm>
              <a:prstGeom prst="roundRect">
                <a:avLst>
                  <a:gd name="adj" fmla="val 3348"/>
                </a:avLst>
              </a:prstGeom>
              <a:solidFill>
                <a:srgbClr val="79C6FF"/>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DDDB3442-C653-4405-B498-16B43AC75A90}"/>
                </a:ext>
              </a:extLst>
            </p:cNvPr>
            <p:cNvGrpSpPr/>
            <p:nvPr/>
          </p:nvGrpSpPr>
          <p:grpSpPr>
            <a:xfrm>
              <a:off x="6739182" y="6719627"/>
              <a:ext cx="4019050" cy="1294476"/>
              <a:chOff x="6739182" y="5941474"/>
              <a:chExt cx="4019050" cy="1294476"/>
            </a:xfrm>
          </p:grpSpPr>
          <p:sp>
            <p:nvSpPr>
              <p:cNvPr id="36" name="TextBox 35">
                <a:extLst>
                  <a:ext uri="{FF2B5EF4-FFF2-40B4-BE49-F238E27FC236}">
                    <a16:creationId xmlns:a16="http://schemas.microsoft.com/office/drawing/2014/main" id="{6E73D7DF-1FEE-46F5-BD90-DBDFACBCD3C8}"/>
                  </a:ext>
                </a:extLst>
              </p:cNvPr>
              <p:cNvSpPr txBox="1"/>
              <p:nvPr/>
            </p:nvSpPr>
            <p:spPr>
              <a:xfrm>
                <a:off x="8013857" y="5941474"/>
                <a:ext cx="1526380" cy="307777"/>
              </a:xfrm>
              <a:prstGeom prst="rect">
                <a:avLst/>
              </a:prstGeom>
              <a:noFill/>
            </p:spPr>
            <p:txBody>
              <a:bodyPr wrap="none" rtlCol="0">
                <a:spAutoFit/>
              </a:bodyPr>
              <a:lstStyle/>
              <a:p>
                <a:r>
                  <a:rPr lang="en-US" b="1" dirty="0">
                    <a:solidFill>
                      <a:schemeClr val="tx1">
                        <a:lumMod val="65000"/>
                        <a:lumOff val="35000"/>
                      </a:schemeClr>
                    </a:solidFill>
                    <a:latin typeface="+mj-lt"/>
                  </a:rPr>
                  <a:t>Final Diagnosis</a:t>
                </a:r>
              </a:p>
            </p:txBody>
          </p:sp>
          <p:sp>
            <p:nvSpPr>
              <p:cNvPr id="37" name="TextBox 36">
                <a:extLst>
                  <a:ext uri="{FF2B5EF4-FFF2-40B4-BE49-F238E27FC236}">
                    <a16:creationId xmlns:a16="http://schemas.microsoft.com/office/drawing/2014/main" id="{CB87CC3B-A37B-411D-9223-7308758FF6F1}"/>
                  </a:ext>
                </a:extLst>
              </p:cNvPr>
              <p:cNvSpPr txBox="1"/>
              <p:nvPr/>
            </p:nvSpPr>
            <p:spPr>
              <a:xfrm>
                <a:off x="6739182" y="6528064"/>
                <a:ext cx="4019050" cy="707886"/>
              </a:xfrm>
              <a:prstGeom prst="rect">
                <a:avLst/>
              </a:prstGeom>
              <a:noFill/>
            </p:spPr>
            <p:txBody>
              <a:bodyPr wrap="none" rtlCol="0">
                <a:spAutoFit/>
              </a:bodyPr>
              <a:lstStyle/>
              <a:p>
                <a:pPr algn="ctr"/>
                <a:r>
                  <a:rPr lang="en-US" sz="2000" dirty="0">
                    <a:solidFill>
                      <a:schemeClr val="tx1">
                        <a:lumMod val="65000"/>
                        <a:lumOff val="35000"/>
                      </a:schemeClr>
                    </a:solidFill>
                    <a:latin typeface="+mn-lt"/>
                  </a:rPr>
                  <a:t>Result of the weighted opinions </a:t>
                </a:r>
              </a:p>
              <a:p>
                <a:pPr algn="ctr"/>
                <a:r>
                  <a:rPr lang="en-US" sz="2000" dirty="0">
                    <a:solidFill>
                      <a:schemeClr val="tx1">
                        <a:lumMod val="65000"/>
                        <a:lumOff val="35000"/>
                      </a:schemeClr>
                    </a:solidFill>
                    <a:latin typeface="+mn-lt"/>
                  </a:rPr>
                  <a:t>that the doctors (sequentially) </a:t>
                </a:r>
              </a:p>
            </p:txBody>
          </p:sp>
        </p:grpSp>
      </p:grpSp>
    </p:spTree>
    <p:extLst>
      <p:ext uri="{BB962C8B-B14F-4D97-AF65-F5344CB8AC3E}">
        <p14:creationId xmlns:p14="http://schemas.microsoft.com/office/powerpoint/2010/main" val="2254795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Boosting Algorithm</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040585" y="885621"/>
            <a:ext cx="4226258" cy="253920"/>
          </a:xfrm>
          <a:prstGeom prst="rect">
            <a:avLst/>
          </a:prstGeom>
        </p:spPr>
      </p:pic>
      <p:grpSp>
        <p:nvGrpSpPr>
          <p:cNvPr id="15" name="Group 14">
            <a:extLst>
              <a:ext uri="{FF2B5EF4-FFF2-40B4-BE49-F238E27FC236}">
                <a16:creationId xmlns:a16="http://schemas.microsoft.com/office/drawing/2014/main" id="{A6531BCE-46B5-47D9-B4F3-1F3CD8972269}"/>
              </a:ext>
            </a:extLst>
          </p:cNvPr>
          <p:cNvGrpSpPr/>
          <p:nvPr/>
        </p:nvGrpSpPr>
        <p:grpSpPr>
          <a:xfrm>
            <a:off x="2088374" y="1788373"/>
            <a:ext cx="11529910" cy="5567254"/>
            <a:chOff x="628650" y="1766996"/>
            <a:chExt cx="7887999" cy="3819905"/>
          </a:xfrm>
        </p:grpSpPr>
        <p:sp>
          <p:nvSpPr>
            <p:cNvPr id="16" name="Rectangle 15">
              <a:extLst>
                <a:ext uri="{FF2B5EF4-FFF2-40B4-BE49-F238E27FC236}">
                  <a16:creationId xmlns:a16="http://schemas.microsoft.com/office/drawing/2014/main" id="{95350BF4-A646-4EA8-9444-62293C6447E8}"/>
                </a:ext>
              </a:extLst>
            </p:cNvPr>
            <p:cNvSpPr/>
            <p:nvPr/>
          </p:nvSpPr>
          <p:spPr>
            <a:xfrm>
              <a:off x="628650" y="2607577"/>
              <a:ext cx="2628900" cy="2768583"/>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137160" rIns="205740" bIns="34290" numCol="1" spcCol="0" rtlCol="0" fromWordArt="0" anchor="t" anchorCtr="0" forceAA="0" compatLnSpc="1">
              <a:prstTxWarp prst="textNoShape">
                <a:avLst/>
              </a:prstTxWarp>
              <a:noAutofit/>
            </a:bodyPr>
            <a:lstStyle/>
            <a:p>
              <a:r>
                <a:rPr lang="en-IN" sz="2000" dirty="0">
                  <a:solidFill>
                    <a:schemeClr val="bg1"/>
                  </a:solidFill>
                </a:rPr>
                <a:t>Train a classifier H1 that best classifies the data with respect to accuracy</a:t>
              </a:r>
            </a:p>
          </p:txBody>
        </p:sp>
        <p:sp>
          <p:nvSpPr>
            <p:cNvPr id="17" name="Rectangle 16">
              <a:extLst>
                <a:ext uri="{FF2B5EF4-FFF2-40B4-BE49-F238E27FC236}">
                  <a16:creationId xmlns:a16="http://schemas.microsoft.com/office/drawing/2014/main" id="{171CDF30-1B6B-441A-B265-FCBD5DA09266}"/>
                </a:ext>
              </a:extLst>
            </p:cNvPr>
            <p:cNvSpPr/>
            <p:nvPr/>
          </p:nvSpPr>
          <p:spPr>
            <a:xfrm>
              <a:off x="3257550" y="2607577"/>
              <a:ext cx="2628900" cy="2768583"/>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137160" rIns="205740" bIns="34290" numCol="1" spcCol="0" rtlCol="0" fromWordArt="0" anchor="t" anchorCtr="0" forceAA="0" compatLnSpc="1">
              <a:prstTxWarp prst="textNoShape">
                <a:avLst/>
              </a:prstTxWarp>
              <a:noAutofit/>
            </a:bodyPr>
            <a:lstStyle/>
            <a:p>
              <a:r>
                <a:rPr lang="en-IN" sz="2000" dirty="0">
                  <a:solidFill>
                    <a:schemeClr val="bg1"/>
                  </a:solidFill>
                </a:rPr>
                <a:t>Identify the region where H1 produces errors, add weights to it and produce a H2 classifier</a:t>
              </a:r>
            </a:p>
          </p:txBody>
        </p:sp>
        <p:sp>
          <p:nvSpPr>
            <p:cNvPr id="18" name="Rectangle 17">
              <a:extLst>
                <a:ext uri="{FF2B5EF4-FFF2-40B4-BE49-F238E27FC236}">
                  <a16:creationId xmlns:a16="http://schemas.microsoft.com/office/drawing/2014/main" id="{14819AFB-A8B2-47E3-BDFE-5A52A5C6D7B6}"/>
                </a:ext>
              </a:extLst>
            </p:cNvPr>
            <p:cNvSpPr/>
            <p:nvPr/>
          </p:nvSpPr>
          <p:spPr>
            <a:xfrm>
              <a:off x="5886450" y="2607577"/>
              <a:ext cx="2628900" cy="2768583"/>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5740" tIns="137160" rIns="205740" bIns="34290" numCol="1" spcCol="0" rtlCol="0" fromWordArt="0" anchor="t" anchorCtr="0" forceAA="0" compatLnSpc="1">
              <a:prstTxWarp prst="textNoShape">
                <a:avLst/>
              </a:prstTxWarp>
              <a:noAutofit/>
            </a:bodyPr>
            <a:lstStyle/>
            <a:p>
              <a:r>
                <a:rPr lang="en-IN" sz="2000" dirty="0">
                  <a:solidFill>
                    <a:schemeClr val="bg1"/>
                  </a:solidFill>
                </a:rPr>
                <a:t>Exaggerate those samples for which H1 gives a different result from H2 and produces H3 classifier </a:t>
              </a:r>
            </a:p>
            <a:p>
              <a:endParaRPr lang="en-IN" sz="2000" dirty="0">
                <a:solidFill>
                  <a:schemeClr val="bg1"/>
                </a:solidFill>
              </a:endParaRPr>
            </a:p>
            <a:p>
              <a:r>
                <a:rPr lang="en-IN" sz="2000" dirty="0">
                  <a:solidFill>
                    <a:schemeClr val="bg1"/>
                  </a:solidFill>
                </a:rPr>
                <a:t>Repeat step 02 for a new classifier</a:t>
              </a:r>
            </a:p>
            <a:p>
              <a:endParaRPr lang="en-IN" sz="2000" dirty="0">
                <a:solidFill>
                  <a:schemeClr val="bg1"/>
                </a:solidFill>
              </a:endParaRPr>
            </a:p>
            <a:p>
              <a:endParaRPr lang="en-IN" sz="2000" dirty="0">
                <a:solidFill>
                  <a:schemeClr val="bg1"/>
                </a:solidFill>
              </a:endParaRPr>
            </a:p>
          </p:txBody>
        </p:sp>
        <p:grpSp>
          <p:nvGrpSpPr>
            <p:cNvPr id="19" name="Group 18">
              <a:extLst>
                <a:ext uri="{FF2B5EF4-FFF2-40B4-BE49-F238E27FC236}">
                  <a16:creationId xmlns:a16="http://schemas.microsoft.com/office/drawing/2014/main" id="{5ECC5676-FD5F-47FB-A8A4-9A522B981033}"/>
                </a:ext>
              </a:extLst>
            </p:cNvPr>
            <p:cNvGrpSpPr/>
            <p:nvPr/>
          </p:nvGrpSpPr>
          <p:grpSpPr>
            <a:xfrm>
              <a:off x="629949" y="1766996"/>
              <a:ext cx="7886700" cy="840581"/>
              <a:chOff x="1145309" y="1966032"/>
              <a:chExt cx="5015346" cy="1366982"/>
            </a:xfrm>
          </p:grpSpPr>
          <p:sp>
            <p:nvSpPr>
              <p:cNvPr id="55" name="Rectangle 54">
                <a:extLst>
                  <a:ext uri="{FF2B5EF4-FFF2-40B4-BE49-F238E27FC236}">
                    <a16:creationId xmlns:a16="http://schemas.microsoft.com/office/drawing/2014/main" id="{07E20079-11C9-4782-9F6E-328A3AAD252D}"/>
                  </a:ext>
                </a:extLst>
              </p:cNvPr>
              <p:cNvSpPr/>
              <p:nvPr/>
            </p:nvSpPr>
            <p:spPr>
              <a:xfrm>
                <a:off x="1145309" y="1966032"/>
                <a:ext cx="1671782" cy="136698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500" b="1" cap="all" dirty="0">
                    <a:latin typeface="+mj-lt"/>
                  </a:rPr>
                  <a:t>Step: 01</a:t>
                </a:r>
              </a:p>
            </p:txBody>
          </p:sp>
          <p:sp>
            <p:nvSpPr>
              <p:cNvPr id="56" name="Rectangle 55">
                <a:extLst>
                  <a:ext uri="{FF2B5EF4-FFF2-40B4-BE49-F238E27FC236}">
                    <a16:creationId xmlns:a16="http://schemas.microsoft.com/office/drawing/2014/main" id="{EFF73F62-0B1E-44B4-9392-E1F1826B191D}"/>
                  </a:ext>
                </a:extLst>
              </p:cNvPr>
              <p:cNvSpPr/>
              <p:nvPr/>
            </p:nvSpPr>
            <p:spPr>
              <a:xfrm>
                <a:off x="2817091" y="1966032"/>
                <a:ext cx="1671782" cy="136698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500" b="1" cap="all" dirty="0">
                    <a:latin typeface="+mj-lt"/>
                  </a:rPr>
                  <a:t>Step: 02</a:t>
                </a:r>
              </a:p>
            </p:txBody>
          </p:sp>
          <p:sp>
            <p:nvSpPr>
              <p:cNvPr id="57" name="Rectangle 56">
                <a:extLst>
                  <a:ext uri="{FF2B5EF4-FFF2-40B4-BE49-F238E27FC236}">
                    <a16:creationId xmlns:a16="http://schemas.microsoft.com/office/drawing/2014/main" id="{BD82BFE0-AB35-46A4-B9B3-1107F5D1084A}"/>
                  </a:ext>
                </a:extLst>
              </p:cNvPr>
              <p:cNvSpPr/>
              <p:nvPr/>
            </p:nvSpPr>
            <p:spPr>
              <a:xfrm>
                <a:off x="4488873" y="1966032"/>
                <a:ext cx="1671782" cy="13669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500" b="1" cap="all" dirty="0">
                    <a:latin typeface="+mj-lt"/>
                  </a:rPr>
                  <a:t>Step: 03</a:t>
                </a:r>
              </a:p>
            </p:txBody>
          </p:sp>
        </p:grpSp>
        <p:grpSp>
          <p:nvGrpSpPr>
            <p:cNvPr id="20" name="Group 19">
              <a:extLst>
                <a:ext uri="{FF2B5EF4-FFF2-40B4-BE49-F238E27FC236}">
                  <a16:creationId xmlns:a16="http://schemas.microsoft.com/office/drawing/2014/main" id="{4A92F0C1-4065-4D06-BC86-E661B731CA98}"/>
                </a:ext>
              </a:extLst>
            </p:cNvPr>
            <p:cNvGrpSpPr/>
            <p:nvPr/>
          </p:nvGrpSpPr>
          <p:grpSpPr>
            <a:xfrm>
              <a:off x="1622272" y="4250423"/>
              <a:ext cx="645319" cy="1328738"/>
              <a:chOff x="2163029" y="4524231"/>
              <a:chExt cx="860425" cy="1771650"/>
            </a:xfrm>
          </p:grpSpPr>
          <p:sp>
            <p:nvSpPr>
              <p:cNvPr id="43" name="Freeform: Shape 42">
                <a:extLst>
                  <a:ext uri="{FF2B5EF4-FFF2-40B4-BE49-F238E27FC236}">
                    <a16:creationId xmlns:a16="http://schemas.microsoft.com/office/drawing/2014/main" id="{C8DC06D4-1784-4E4D-8CAD-9E8306B74359}"/>
                  </a:ext>
                </a:extLst>
              </p:cNvPr>
              <p:cNvSpPr>
                <a:spLocks/>
              </p:cNvSpPr>
              <p:nvPr/>
            </p:nvSpPr>
            <p:spPr bwMode="auto">
              <a:xfrm>
                <a:off x="2170845" y="4524231"/>
                <a:ext cx="844793" cy="1481137"/>
              </a:xfrm>
              <a:custGeom>
                <a:avLst/>
                <a:gdLst>
                  <a:gd name="connsiteX0" fmla="*/ 638010 w 844793"/>
                  <a:gd name="connsiteY0" fmla="*/ 0 h 1481137"/>
                  <a:gd name="connsiteX1" fmla="*/ 657681 w 844793"/>
                  <a:gd name="connsiteY1" fmla="*/ 2461 h 1481137"/>
                  <a:gd name="connsiteX2" fmla="*/ 733906 w 844793"/>
                  <a:gd name="connsiteY2" fmla="*/ 90223 h 1481137"/>
                  <a:gd name="connsiteX3" fmla="*/ 756036 w 844793"/>
                  <a:gd name="connsiteY3" fmla="*/ 854657 h 1481137"/>
                  <a:gd name="connsiteX4" fmla="*/ 757323 w 844793"/>
                  <a:gd name="connsiteY4" fmla="*/ 901441 h 1481137"/>
                  <a:gd name="connsiteX5" fmla="*/ 836993 w 844793"/>
                  <a:gd name="connsiteY5" fmla="*/ 1036679 h 1481137"/>
                  <a:gd name="connsiteX6" fmla="*/ 835353 w 844793"/>
                  <a:gd name="connsiteY6" fmla="*/ 1095739 h 1481137"/>
                  <a:gd name="connsiteX7" fmla="*/ 650845 w 844793"/>
                  <a:gd name="connsiteY7" fmla="*/ 1369713 h 1481137"/>
                  <a:gd name="connsiteX8" fmla="*/ 650845 w 844793"/>
                  <a:gd name="connsiteY8" fmla="*/ 1481137 h 1481137"/>
                  <a:gd name="connsiteX9" fmla="*/ 237214 w 844793"/>
                  <a:gd name="connsiteY9" fmla="*/ 1481137 h 1481137"/>
                  <a:gd name="connsiteX10" fmla="*/ 237214 w 844793"/>
                  <a:gd name="connsiteY10" fmla="*/ 1384512 h 1481137"/>
                  <a:gd name="connsiteX11" fmla="*/ 87222 w 844793"/>
                  <a:gd name="connsiteY11" fmla="*/ 1238515 h 1481137"/>
                  <a:gd name="connsiteX12" fmla="*/ 42348 w 844793"/>
                  <a:gd name="connsiteY12" fmla="*/ 1162748 h 1481137"/>
                  <a:gd name="connsiteX13" fmla="*/ 16055 w 844793"/>
                  <a:gd name="connsiteY13" fmla="*/ 1073310 h 1481137"/>
                  <a:gd name="connsiteX14" fmla="*/ 15915 w 844793"/>
                  <a:gd name="connsiteY14" fmla="*/ 1073204 h 1481137"/>
                  <a:gd name="connsiteX15" fmla="*/ 240 w 844793"/>
                  <a:gd name="connsiteY15" fmla="*/ 877531 h 1481137"/>
                  <a:gd name="connsiteX16" fmla="*/ 249 w 844793"/>
                  <a:gd name="connsiteY16" fmla="*/ 877341 h 1481137"/>
                  <a:gd name="connsiteX17" fmla="*/ 240 w 844793"/>
                  <a:gd name="connsiteY17" fmla="*/ 876906 h 1481137"/>
                  <a:gd name="connsiteX18" fmla="*/ 6079 w 844793"/>
                  <a:gd name="connsiteY18" fmla="*/ 784940 h 1481137"/>
                  <a:gd name="connsiteX19" fmla="*/ 6349 w 844793"/>
                  <a:gd name="connsiteY19" fmla="*/ 784853 h 1481137"/>
                  <a:gd name="connsiteX20" fmla="*/ 9871 w 844793"/>
                  <a:gd name="connsiteY20" fmla="*/ 772895 h 1481137"/>
                  <a:gd name="connsiteX21" fmla="*/ 104126 w 844793"/>
                  <a:gd name="connsiteY21" fmla="*/ 712173 h 1481137"/>
                  <a:gd name="connsiteX22" fmla="*/ 144081 w 844793"/>
                  <a:gd name="connsiteY22" fmla="*/ 720366 h 1481137"/>
                  <a:gd name="connsiteX23" fmla="*/ 144153 w 844793"/>
                  <a:gd name="connsiteY23" fmla="*/ 720927 h 1481137"/>
                  <a:gd name="connsiteX24" fmla="*/ 144375 w 844793"/>
                  <a:gd name="connsiteY24" fmla="*/ 720973 h 1481137"/>
                  <a:gd name="connsiteX25" fmla="*/ 150280 w 844793"/>
                  <a:gd name="connsiteY25" fmla="*/ 767185 h 1481137"/>
                  <a:gd name="connsiteX26" fmla="*/ 150388 w 844793"/>
                  <a:gd name="connsiteY26" fmla="*/ 767186 h 1481137"/>
                  <a:gd name="connsiteX27" fmla="*/ 144391 w 844793"/>
                  <a:gd name="connsiteY27" fmla="*/ 720843 h 1481137"/>
                  <a:gd name="connsiteX28" fmla="*/ 216027 w 844793"/>
                  <a:gd name="connsiteY28" fmla="*/ 660032 h 1481137"/>
                  <a:gd name="connsiteX29" fmla="*/ 276243 w 844793"/>
                  <a:gd name="connsiteY29" fmla="*/ 657788 h 1481137"/>
                  <a:gd name="connsiteX30" fmla="*/ 276153 w 844793"/>
                  <a:gd name="connsiteY30" fmla="*/ 657225 h 1481137"/>
                  <a:gd name="connsiteX31" fmla="*/ 318134 w 844793"/>
                  <a:gd name="connsiteY31" fmla="*/ 671175 h 1481137"/>
                  <a:gd name="connsiteX32" fmla="*/ 318205 w 844793"/>
                  <a:gd name="connsiteY32" fmla="*/ 671672 h 1481137"/>
                  <a:gd name="connsiteX33" fmla="*/ 318297 w 844793"/>
                  <a:gd name="connsiteY33" fmla="*/ 671703 h 1481137"/>
                  <a:gd name="connsiteX34" fmla="*/ 332298 w 844793"/>
                  <a:gd name="connsiteY34" fmla="*/ 769556 h 1481137"/>
                  <a:gd name="connsiteX35" fmla="*/ 332648 w 844793"/>
                  <a:gd name="connsiteY35" fmla="*/ 769561 h 1481137"/>
                  <a:gd name="connsiteX36" fmla="*/ 319016 w 844793"/>
                  <a:gd name="connsiteY36" fmla="*/ 671575 h 1481137"/>
                  <a:gd name="connsiteX37" fmla="*/ 488972 w 844793"/>
                  <a:gd name="connsiteY37" fmla="*/ 631394 h 1481137"/>
                  <a:gd name="connsiteX38" fmla="*/ 528441 w 844793"/>
                  <a:gd name="connsiteY38" fmla="*/ 648914 h 1481137"/>
                  <a:gd name="connsiteX39" fmla="*/ 542114 w 844793"/>
                  <a:gd name="connsiteY39" fmla="*/ 96785 h 1481137"/>
                  <a:gd name="connsiteX40" fmla="*/ 638010 w 844793"/>
                  <a:gd name="connsiteY40" fmla="*/ 0 h 1481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44793" h="1481137">
                    <a:moveTo>
                      <a:pt x="638010" y="0"/>
                    </a:moveTo>
                    <a:cubicBezTo>
                      <a:pt x="644567" y="0"/>
                      <a:pt x="651124" y="820"/>
                      <a:pt x="657681" y="2461"/>
                    </a:cubicBezTo>
                    <a:cubicBezTo>
                      <a:pt x="698662" y="10663"/>
                      <a:pt x="731447" y="45932"/>
                      <a:pt x="733906" y="90223"/>
                    </a:cubicBezTo>
                    <a:lnTo>
                      <a:pt x="756036" y="854657"/>
                    </a:lnTo>
                    <a:lnTo>
                      <a:pt x="757323" y="901441"/>
                    </a:lnTo>
                    <a:lnTo>
                      <a:pt x="836993" y="1036679"/>
                    </a:lnTo>
                    <a:cubicBezTo>
                      <a:pt x="847653" y="1054725"/>
                      <a:pt x="847653" y="1077693"/>
                      <a:pt x="835353" y="1095739"/>
                    </a:cubicBezTo>
                    <a:lnTo>
                      <a:pt x="650845" y="1369713"/>
                    </a:lnTo>
                    <a:lnTo>
                      <a:pt x="650845" y="1481137"/>
                    </a:lnTo>
                    <a:lnTo>
                      <a:pt x="237214" y="1481137"/>
                    </a:lnTo>
                    <a:lnTo>
                      <a:pt x="237214" y="1384512"/>
                    </a:lnTo>
                    <a:cubicBezTo>
                      <a:pt x="237214" y="1384512"/>
                      <a:pt x="183938" y="1352524"/>
                      <a:pt x="87222" y="1238515"/>
                    </a:cubicBezTo>
                    <a:cubicBezTo>
                      <a:pt x="68781" y="1216779"/>
                      <a:pt x="54028" y="1190943"/>
                      <a:pt x="42348" y="1162748"/>
                    </a:cubicBezTo>
                    <a:lnTo>
                      <a:pt x="16055" y="1073310"/>
                    </a:lnTo>
                    <a:lnTo>
                      <a:pt x="15915" y="1073204"/>
                    </a:lnTo>
                    <a:cubicBezTo>
                      <a:pt x="1572" y="1003986"/>
                      <a:pt x="-887" y="932106"/>
                      <a:pt x="240" y="877531"/>
                    </a:cubicBezTo>
                    <a:lnTo>
                      <a:pt x="249" y="877341"/>
                    </a:lnTo>
                    <a:lnTo>
                      <a:pt x="240" y="876906"/>
                    </a:lnTo>
                    <a:cubicBezTo>
                      <a:pt x="1367" y="822259"/>
                      <a:pt x="6079" y="784940"/>
                      <a:pt x="6079" y="784940"/>
                    </a:cubicBezTo>
                    <a:lnTo>
                      <a:pt x="6349" y="784853"/>
                    </a:lnTo>
                    <a:lnTo>
                      <a:pt x="9871" y="772895"/>
                    </a:lnTo>
                    <a:cubicBezTo>
                      <a:pt x="17898" y="751041"/>
                      <a:pt x="41748" y="707871"/>
                      <a:pt x="104126" y="712173"/>
                    </a:cubicBezTo>
                    <a:cubicBezTo>
                      <a:pt x="115542" y="712992"/>
                      <a:pt x="129404" y="715450"/>
                      <a:pt x="144081" y="720366"/>
                    </a:cubicBezTo>
                    <a:lnTo>
                      <a:pt x="144153" y="720927"/>
                    </a:lnTo>
                    <a:lnTo>
                      <a:pt x="144375" y="720973"/>
                    </a:lnTo>
                    <a:lnTo>
                      <a:pt x="150280" y="767185"/>
                    </a:lnTo>
                    <a:lnTo>
                      <a:pt x="150388" y="767186"/>
                    </a:lnTo>
                    <a:lnTo>
                      <a:pt x="144391" y="720843"/>
                    </a:lnTo>
                    <a:cubicBezTo>
                      <a:pt x="144391" y="720843"/>
                      <a:pt x="165617" y="675235"/>
                      <a:pt x="216027" y="660032"/>
                    </a:cubicBezTo>
                    <a:lnTo>
                      <a:pt x="276243" y="657788"/>
                    </a:lnTo>
                    <a:lnTo>
                      <a:pt x="276153" y="657225"/>
                    </a:lnTo>
                    <a:cubicBezTo>
                      <a:pt x="289323" y="659687"/>
                      <a:pt x="302494" y="664610"/>
                      <a:pt x="318134" y="671175"/>
                    </a:cubicBezTo>
                    <a:lnTo>
                      <a:pt x="318205" y="671672"/>
                    </a:lnTo>
                    <a:lnTo>
                      <a:pt x="318297" y="671703"/>
                    </a:lnTo>
                    <a:lnTo>
                      <a:pt x="332298" y="769556"/>
                    </a:lnTo>
                    <a:lnTo>
                      <a:pt x="332648" y="769561"/>
                    </a:lnTo>
                    <a:lnTo>
                      <a:pt x="319016" y="671575"/>
                    </a:lnTo>
                    <a:cubicBezTo>
                      <a:pt x="319016" y="671575"/>
                      <a:pt x="381932" y="595312"/>
                      <a:pt x="488972" y="631394"/>
                    </a:cubicBezTo>
                    <a:lnTo>
                      <a:pt x="528441" y="648914"/>
                    </a:lnTo>
                    <a:lnTo>
                      <a:pt x="542114" y="96785"/>
                    </a:lnTo>
                    <a:cubicBezTo>
                      <a:pt x="542114" y="43471"/>
                      <a:pt x="584734" y="0"/>
                      <a:pt x="638010" y="0"/>
                    </a:cubicBezTo>
                    <a:close/>
                  </a:path>
                </a:pathLst>
              </a:custGeom>
              <a:solidFill>
                <a:srgbClr val="FAB29A"/>
              </a:solidFill>
              <a:ln w="139700">
                <a:solidFill>
                  <a:srgbClr val="F0EEEF"/>
                </a:solidFill>
                <a:round/>
                <a:headEnd/>
                <a:tailEnd/>
              </a:ln>
            </p:spPr>
            <p:txBody>
              <a:bodyPr vert="horz" wrap="square" lIns="68580" tIns="34290" rIns="68580" bIns="34290" numCol="1" anchor="t" anchorCtr="0" compatLnSpc="1">
                <a:prstTxWarp prst="textNoShape">
                  <a:avLst/>
                </a:prstTxWarp>
                <a:noAutofit/>
              </a:bodyPr>
              <a:lstStyle/>
              <a:p>
                <a:endParaRPr lang="en-US" sz="1350"/>
              </a:p>
            </p:txBody>
          </p:sp>
          <p:grpSp>
            <p:nvGrpSpPr>
              <p:cNvPr id="44" name="Group 43">
                <a:extLst>
                  <a:ext uri="{FF2B5EF4-FFF2-40B4-BE49-F238E27FC236}">
                    <a16:creationId xmlns:a16="http://schemas.microsoft.com/office/drawing/2014/main" id="{2DD525BA-4DDC-4A45-BA3A-01BFE662AA07}"/>
                  </a:ext>
                </a:extLst>
              </p:cNvPr>
              <p:cNvGrpSpPr/>
              <p:nvPr/>
            </p:nvGrpSpPr>
            <p:grpSpPr>
              <a:xfrm>
                <a:off x="2163029" y="4524231"/>
                <a:ext cx="860425" cy="1771650"/>
                <a:chOff x="7518400" y="506413"/>
                <a:chExt cx="860425" cy="1771650"/>
              </a:xfrm>
            </p:grpSpPr>
            <p:sp>
              <p:nvSpPr>
                <p:cNvPr id="45" name="Freeform 18">
                  <a:extLst>
                    <a:ext uri="{FF2B5EF4-FFF2-40B4-BE49-F238E27FC236}">
                      <a16:creationId xmlns:a16="http://schemas.microsoft.com/office/drawing/2014/main" id="{30314083-38B6-4333-8E36-D5954520BAAB}"/>
                    </a:ext>
                  </a:extLst>
                </p:cNvPr>
                <p:cNvSpPr>
                  <a:spLocks/>
                </p:cNvSpPr>
                <p:nvPr/>
              </p:nvSpPr>
              <p:spPr bwMode="auto">
                <a:xfrm>
                  <a:off x="7518400" y="506413"/>
                  <a:ext cx="779463" cy="1771650"/>
                </a:xfrm>
                <a:custGeom>
                  <a:avLst/>
                  <a:gdLst>
                    <a:gd name="T0" fmla="*/ 943 w 951"/>
                    <a:gd name="T1" fmla="*/ 1230 h 2160"/>
                    <a:gd name="T2" fmla="*/ 945 w 951"/>
                    <a:gd name="T3" fmla="*/ 1289 h 2160"/>
                    <a:gd name="T4" fmla="*/ 919 w 951"/>
                    <a:gd name="T5" fmla="*/ 1286 h 2160"/>
                    <a:gd name="T6" fmla="*/ 713 w 951"/>
                    <a:gd name="T7" fmla="*/ 1766 h 2160"/>
                    <a:gd name="T8" fmla="*/ 544 w 951"/>
                    <a:gd name="T9" fmla="*/ 2160 h 2160"/>
                    <a:gd name="T10" fmla="*/ 305 w 951"/>
                    <a:gd name="T11" fmla="*/ 2160 h 2160"/>
                    <a:gd name="T12" fmla="*/ 305 w 951"/>
                    <a:gd name="T13" fmla="*/ 1688 h 2160"/>
                    <a:gd name="T14" fmla="*/ 122 w 951"/>
                    <a:gd name="T15" fmla="*/ 1510 h 2160"/>
                    <a:gd name="T16" fmla="*/ 35 w 951"/>
                    <a:gd name="T17" fmla="*/ 1308 h 2160"/>
                    <a:gd name="T18" fmla="*/ 23 w 951"/>
                    <a:gd name="T19" fmla="*/ 957 h 2160"/>
                    <a:gd name="T20" fmla="*/ 95 w 951"/>
                    <a:gd name="T21" fmla="*/ 934 h 2160"/>
                    <a:gd name="T22" fmla="*/ 479 w 951"/>
                    <a:gd name="T23" fmla="*/ 939 h 2160"/>
                    <a:gd name="T24" fmla="*/ 474 w 951"/>
                    <a:gd name="T25" fmla="*/ 888 h 2160"/>
                    <a:gd name="T26" fmla="*/ 587 w 951"/>
                    <a:gd name="T27" fmla="*/ 837 h 2160"/>
                    <a:gd name="T28" fmla="*/ 660 w 951"/>
                    <a:gd name="T29" fmla="*/ 804 h 2160"/>
                    <a:gd name="T30" fmla="*/ 677 w 951"/>
                    <a:gd name="T31" fmla="*/ 118 h 2160"/>
                    <a:gd name="T32" fmla="*/ 677 w 951"/>
                    <a:gd name="T33" fmla="*/ 118 h 2160"/>
                    <a:gd name="T34" fmla="*/ 794 w 951"/>
                    <a:gd name="T35" fmla="*/ 0 h 2160"/>
                    <a:gd name="T36" fmla="*/ 818 w 951"/>
                    <a:gd name="T37" fmla="*/ 3 h 2160"/>
                    <a:gd name="T38" fmla="*/ 911 w 951"/>
                    <a:gd name="T39" fmla="*/ 110 h 2160"/>
                    <a:gd name="T40" fmla="*/ 938 w 951"/>
                    <a:gd name="T41" fmla="*/ 1042 h 2160"/>
                    <a:gd name="T42" fmla="*/ 941 w 951"/>
                    <a:gd name="T43" fmla="*/ 1151 h 2160"/>
                    <a:gd name="T44" fmla="*/ 942 w 951"/>
                    <a:gd name="T45" fmla="*/ 1188 h 2160"/>
                    <a:gd name="T46" fmla="*/ 949 w 951"/>
                    <a:gd name="T47" fmla="*/ 1206 h 2160"/>
                    <a:gd name="T48" fmla="*/ 951 w 951"/>
                    <a:gd name="T49" fmla="*/ 1212 h 2160"/>
                    <a:gd name="T50" fmla="*/ 943 w 951"/>
                    <a:gd name="T51" fmla="*/ 123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51" h="2160">
                      <a:moveTo>
                        <a:pt x="943" y="1230"/>
                      </a:moveTo>
                      <a:lnTo>
                        <a:pt x="945" y="1289"/>
                      </a:lnTo>
                      <a:lnTo>
                        <a:pt x="919" y="1286"/>
                      </a:lnTo>
                      <a:lnTo>
                        <a:pt x="713" y="1766"/>
                      </a:lnTo>
                      <a:lnTo>
                        <a:pt x="544" y="2160"/>
                      </a:lnTo>
                      <a:lnTo>
                        <a:pt x="305" y="2160"/>
                      </a:lnTo>
                      <a:lnTo>
                        <a:pt x="305" y="1688"/>
                      </a:lnTo>
                      <a:cubicBezTo>
                        <a:pt x="305" y="1688"/>
                        <a:pt x="240" y="1649"/>
                        <a:pt x="122" y="1510"/>
                      </a:cubicBezTo>
                      <a:cubicBezTo>
                        <a:pt x="77" y="1457"/>
                        <a:pt x="50" y="1384"/>
                        <a:pt x="35" y="1308"/>
                      </a:cubicBezTo>
                      <a:cubicBezTo>
                        <a:pt x="0" y="1139"/>
                        <a:pt x="23" y="957"/>
                        <a:pt x="23" y="957"/>
                      </a:cubicBezTo>
                      <a:lnTo>
                        <a:pt x="95" y="934"/>
                      </a:lnTo>
                      <a:lnTo>
                        <a:pt x="479" y="939"/>
                      </a:lnTo>
                      <a:lnTo>
                        <a:pt x="474" y="888"/>
                      </a:lnTo>
                      <a:lnTo>
                        <a:pt x="587" y="837"/>
                      </a:lnTo>
                      <a:lnTo>
                        <a:pt x="660" y="804"/>
                      </a:lnTo>
                      <a:lnTo>
                        <a:pt x="677" y="118"/>
                      </a:lnTo>
                      <a:lnTo>
                        <a:pt x="677" y="118"/>
                      </a:lnTo>
                      <a:cubicBezTo>
                        <a:pt x="677" y="53"/>
                        <a:pt x="729" y="0"/>
                        <a:pt x="794" y="0"/>
                      </a:cubicBezTo>
                      <a:cubicBezTo>
                        <a:pt x="802" y="0"/>
                        <a:pt x="810" y="1"/>
                        <a:pt x="818" y="3"/>
                      </a:cubicBezTo>
                      <a:cubicBezTo>
                        <a:pt x="868" y="13"/>
                        <a:pt x="908" y="56"/>
                        <a:pt x="911" y="110"/>
                      </a:cubicBezTo>
                      <a:lnTo>
                        <a:pt x="938" y="1042"/>
                      </a:lnTo>
                      <a:lnTo>
                        <a:pt x="941" y="1151"/>
                      </a:lnTo>
                      <a:lnTo>
                        <a:pt x="942" y="1188"/>
                      </a:lnTo>
                      <a:lnTo>
                        <a:pt x="949" y="1206"/>
                      </a:lnTo>
                      <a:lnTo>
                        <a:pt x="951" y="1212"/>
                      </a:lnTo>
                      <a:lnTo>
                        <a:pt x="943" y="1230"/>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6" name="Freeform 19">
                  <a:extLst>
                    <a:ext uri="{FF2B5EF4-FFF2-40B4-BE49-F238E27FC236}">
                      <a16:creationId xmlns:a16="http://schemas.microsoft.com/office/drawing/2014/main" id="{3203C3CD-1DFA-47DF-8527-6EEB60AB9B54}"/>
                    </a:ext>
                  </a:extLst>
                </p:cNvPr>
                <p:cNvSpPr>
                  <a:spLocks/>
                </p:cNvSpPr>
                <p:nvPr/>
              </p:nvSpPr>
              <p:spPr bwMode="auto">
                <a:xfrm>
                  <a:off x="7518400" y="1193800"/>
                  <a:ext cx="779463" cy="793750"/>
                </a:xfrm>
                <a:custGeom>
                  <a:avLst/>
                  <a:gdLst>
                    <a:gd name="T0" fmla="*/ 943 w 951"/>
                    <a:gd name="T1" fmla="*/ 393 h 969"/>
                    <a:gd name="T2" fmla="*/ 945 w 951"/>
                    <a:gd name="T3" fmla="*/ 452 h 969"/>
                    <a:gd name="T4" fmla="*/ 919 w 951"/>
                    <a:gd name="T5" fmla="*/ 449 h 969"/>
                    <a:gd name="T6" fmla="*/ 713 w 951"/>
                    <a:gd name="T7" fmla="*/ 929 h 969"/>
                    <a:gd name="T8" fmla="*/ 456 w 951"/>
                    <a:gd name="T9" fmla="*/ 890 h 969"/>
                    <a:gd name="T10" fmla="*/ 462 w 951"/>
                    <a:gd name="T11" fmla="*/ 565 h 969"/>
                    <a:gd name="T12" fmla="*/ 35 w 951"/>
                    <a:gd name="T13" fmla="*/ 471 h 969"/>
                    <a:gd name="T14" fmla="*/ 23 w 951"/>
                    <a:gd name="T15" fmla="*/ 120 h 969"/>
                    <a:gd name="T16" fmla="*/ 95 w 951"/>
                    <a:gd name="T17" fmla="*/ 97 h 969"/>
                    <a:gd name="T18" fmla="*/ 479 w 951"/>
                    <a:gd name="T19" fmla="*/ 102 h 969"/>
                    <a:gd name="T20" fmla="*/ 474 w 951"/>
                    <a:gd name="T21" fmla="*/ 51 h 969"/>
                    <a:gd name="T22" fmla="*/ 587 w 951"/>
                    <a:gd name="T23" fmla="*/ 0 h 969"/>
                    <a:gd name="T24" fmla="*/ 564 w 951"/>
                    <a:gd name="T25" fmla="*/ 256 h 969"/>
                    <a:gd name="T26" fmla="*/ 721 w 951"/>
                    <a:gd name="T27" fmla="*/ 332 h 969"/>
                    <a:gd name="T28" fmla="*/ 941 w 951"/>
                    <a:gd name="T29" fmla="*/ 314 h 969"/>
                    <a:gd name="T30" fmla="*/ 942 w 951"/>
                    <a:gd name="T31" fmla="*/ 351 h 969"/>
                    <a:gd name="T32" fmla="*/ 951 w 951"/>
                    <a:gd name="T33" fmla="*/ 375 h 969"/>
                    <a:gd name="T34" fmla="*/ 943 w 951"/>
                    <a:gd name="T35" fmla="*/ 393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51" h="969">
                      <a:moveTo>
                        <a:pt x="943" y="393"/>
                      </a:moveTo>
                      <a:lnTo>
                        <a:pt x="945" y="452"/>
                      </a:lnTo>
                      <a:lnTo>
                        <a:pt x="919" y="449"/>
                      </a:lnTo>
                      <a:lnTo>
                        <a:pt x="713" y="929"/>
                      </a:lnTo>
                      <a:cubicBezTo>
                        <a:pt x="598" y="964"/>
                        <a:pt x="491" y="969"/>
                        <a:pt x="456" y="890"/>
                      </a:cubicBezTo>
                      <a:cubicBezTo>
                        <a:pt x="368" y="693"/>
                        <a:pt x="462" y="565"/>
                        <a:pt x="462" y="565"/>
                      </a:cubicBezTo>
                      <a:cubicBezTo>
                        <a:pt x="204" y="592"/>
                        <a:pt x="83" y="518"/>
                        <a:pt x="35" y="471"/>
                      </a:cubicBezTo>
                      <a:cubicBezTo>
                        <a:pt x="0" y="302"/>
                        <a:pt x="23" y="120"/>
                        <a:pt x="23" y="120"/>
                      </a:cubicBezTo>
                      <a:lnTo>
                        <a:pt x="95" y="97"/>
                      </a:lnTo>
                      <a:lnTo>
                        <a:pt x="479" y="102"/>
                      </a:lnTo>
                      <a:lnTo>
                        <a:pt x="474" y="51"/>
                      </a:lnTo>
                      <a:lnTo>
                        <a:pt x="587" y="0"/>
                      </a:lnTo>
                      <a:lnTo>
                        <a:pt x="564" y="256"/>
                      </a:lnTo>
                      <a:lnTo>
                        <a:pt x="721" y="332"/>
                      </a:lnTo>
                      <a:lnTo>
                        <a:pt x="941" y="314"/>
                      </a:lnTo>
                      <a:lnTo>
                        <a:pt x="942" y="351"/>
                      </a:lnTo>
                      <a:lnTo>
                        <a:pt x="951" y="375"/>
                      </a:lnTo>
                      <a:lnTo>
                        <a:pt x="943" y="393"/>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7" name="Freeform 20">
                  <a:extLst>
                    <a:ext uri="{FF2B5EF4-FFF2-40B4-BE49-F238E27FC236}">
                      <a16:creationId xmlns:a16="http://schemas.microsoft.com/office/drawing/2014/main" id="{8E8B46AB-6A43-4682-924E-23FD72C3F9F6}"/>
                    </a:ext>
                  </a:extLst>
                </p:cNvPr>
                <p:cNvSpPr>
                  <a:spLocks/>
                </p:cNvSpPr>
                <p:nvPr/>
              </p:nvSpPr>
              <p:spPr bwMode="auto">
                <a:xfrm>
                  <a:off x="7850188" y="1101725"/>
                  <a:ext cx="222250" cy="495300"/>
                </a:xfrm>
                <a:custGeom>
                  <a:avLst/>
                  <a:gdLst>
                    <a:gd name="T0" fmla="*/ 272 w 272"/>
                    <a:gd name="T1" fmla="*/ 493 h 604"/>
                    <a:gd name="T2" fmla="*/ 229 w 272"/>
                    <a:gd name="T3" fmla="*/ 565 h 604"/>
                    <a:gd name="T4" fmla="*/ 202 w 272"/>
                    <a:gd name="T5" fmla="*/ 582 h 604"/>
                    <a:gd name="T6" fmla="*/ 153 w 272"/>
                    <a:gd name="T7" fmla="*/ 596 h 604"/>
                    <a:gd name="T8" fmla="*/ 54 w 272"/>
                    <a:gd name="T9" fmla="*/ 520 h 604"/>
                    <a:gd name="T10" fmla="*/ 57 w 272"/>
                    <a:gd name="T11" fmla="*/ 492 h 604"/>
                    <a:gd name="T12" fmla="*/ 37 w 272"/>
                    <a:gd name="T13" fmla="*/ 358 h 604"/>
                    <a:gd name="T14" fmla="*/ 0 w 272"/>
                    <a:gd name="T15" fmla="*/ 93 h 604"/>
                    <a:gd name="T16" fmla="*/ 208 w 272"/>
                    <a:gd name="T17" fmla="*/ 44 h 604"/>
                    <a:gd name="T18" fmla="*/ 260 w 272"/>
                    <a:gd name="T19" fmla="*/ 67 h 604"/>
                    <a:gd name="T20" fmla="*/ 267 w 272"/>
                    <a:gd name="T21" fmla="*/ 326 h 604"/>
                    <a:gd name="T22" fmla="*/ 268 w 272"/>
                    <a:gd name="T23" fmla="*/ 353 h 604"/>
                    <a:gd name="T24" fmla="*/ 272 w 272"/>
                    <a:gd name="T25" fmla="*/ 49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2" h="604">
                      <a:moveTo>
                        <a:pt x="272" y="493"/>
                      </a:moveTo>
                      <a:cubicBezTo>
                        <a:pt x="272" y="493"/>
                        <a:pt x="265" y="534"/>
                        <a:pt x="229" y="565"/>
                      </a:cubicBezTo>
                      <a:cubicBezTo>
                        <a:pt x="221" y="571"/>
                        <a:pt x="213" y="577"/>
                        <a:pt x="202" y="582"/>
                      </a:cubicBezTo>
                      <a:cubicBezTo>
                        <a:pt x="189" y="589"/>
                        <a:pt x="173" y="594"/>
                        <a:pt x="153" y="596"/>
                      </a:cubicBezTo>
                      <a:cubicBezTo>
                        <a:pt x="93" y="604"/>
                        <a:pt x="66" y="559"/>
                        <a:pt x="54" y="520"/>
                      </a:cubicBezTo>
                      <a:cubicBezTo>
                        <a:pt x="57" y="504"/>
                        <a:pt x="57" y="492"/>
                        <a:pt x="57" y="492"/>
                      </a:cubicBezTo>
                      <a:lnTo>
                        <a:pt x="37" y="358"/>
                      </a:lnTo>
                      <a:lnTo>
                        <a:pt x="0" y="93"/>
                      </a:lnTo>
                      <a:cubicBezTo>
                        <a:pt x="0" y="93"/>
                        <a:pt x="77" y="0"/>
                        <a:pt x="208" y="44"/>
                      </a:cubicBezTo>
                      <a:cubicBezTo>
                        <a:pt x="224" y="49"/>
                        <a:pt x="241" y="57"/>
                        <a:pt x="260" y="67"/>
                      </a:cubicBezTo>
                      <a:lnTo>
                        <a:pt x="267" y="326"/>
                      </a:lnTo>
                      <a:lnTo>
                        <a:pt x="268" y="353"/>
                      </a:lnTo>
                      <a:lnTo>
                        <a:pt x="272" y="493"/>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8" name="Freeform 21">
                  <a:extLst>
                    <a:ext uri="{FF2B5EF4-FFF2-40B4-BE49-F238E27FC236}">
                      <a16:creationId xmlns:a16="http://schemas.microsoft.com/office/drawing/2014/main" id="{B72A0922-1EC4-4246-AF64-6DD69F8ED702}"/>
                    </a:ext>
                  </a:extLst>
                </p:cNvPr>
                <p:cNvSpPr>
                  <a:spLocks/>
                </p:cNvSpPr>
                <p:nvPr/>
              </p:nvSpPr>
              <p:spPr bwMode="auto">
                <a:xfrm>
                  <a:off x="7537450" y="1212850"/>
                  <a:ext cx="179388" cy="381000"/>
                </a:xfrm>
                <a:custGeom>
                  <a:avLst/>
                  <a:gdLst>
                    <a:gd name="T0" fmla="*/ 183 w 220"/>
                    <a:gd name="T1" fmla="*/ 455 h 465"/>
                    <a:gd name="T2" fmla="*/ 125 w 220"/>
                    <a:gd name="T3" fmla="*/ 465 h 465"/>
                    <a:gd name="T4" fmla="*/ 0 w 220"/>
                    <a:gd name="T5" fmla="*/ 96 h 465"/>
                    <a:gd name="T6" fmla="*/ 120 w 220"/>
                    <a:gd name="T7" fmla="*/ 7 h 465"/>
                    <a:gd name="T8" fmla="*/ 169 w 220"/>
                    <a:gd name="T9" fmla="*/ 17 h 465"/>
                    <a:gd name="T10" fmla="*/ 219 w 220"/>
                    <a:gd name="T11" fmla="*/ 404 h 465"/>
                    <a:gd name="T12" fmla="*/ 183 w 220"/>
                    <a:gd name="T13" fmla="*/ 455 h 465"/>
                  </a:gdLst>
                  <a:ahLst/>
                  <a:cxnLst>
                    <a:cxn ang="0">
                      <a:pos x="T0" y="T1"/>
                    </a:cxn>
                    <a:cxn ang="0">
                      <a:pos x="T2" y="T3"/>
                    </a:cxn>
                    <a:cxn ang="0">
                      <a:pos x="T4" y="T5"/>
                    </a:cxn>
                    <a:cxn ang="0">
                      <a:pos x="T6" y="T7"/>
                    </a:cxn>
                    <a:cxn ang="0">
                      <a:pos x="T8" y="T9"/>
                    </a:cxn>
                    <a:cxn ang="0">
                      <a:pos x="T10" y="T11"/>
                    </a:cxn>
                    <a:cxn ang="0">
                      <a:pos x="T12" y="T13"/>
                    </a:cxn>
                  </a:cxnLst>
                  <a:rect l="0" t="0" r="r" b="b"/>
                  <a:pathLst>
                    <a:path w="220" h="465">
                      <a:moveTo>
                        <a:pt x="183" y="455"/>
                      </a:moveTo>
                      <a:cubicBezTo>
                        <a:pt x="169" y="461"/>
                        <a:pt x="151" y="465"/>
                        <a:pt x="125" y="465"/>
                      </a:cubicBezTo>
                      <a:cubicBezTo>
                        <a:pt x="29" y="465"/>
                        <a:pt x="29" y="406"/>
                        <a:pt x="0" y="96"/>
                      </a:cubicBezTo>
                      <a:cubicBezTo>
                        <a:pt x="0" y="96"/>
                        <a:pt x="18" y="0"/>
                        <a:pt x="120" y="7"/>
                      </a:cubicBezTo>
                      <a:cubicBezTo>
                        <a:pt x="134" y="8"/>
                        <a:pt x="151" y="11"/>
                        <a:pt x="169" y="17"/>
                      </a:cubicBezTo>
                      <a:lnTo>
                        <a:pt x="219" y="404"/>
                      </a:lnTo>
                      <a:cubicBezTo>
                        <a:pt x="219" y="404"/>
                        <a:pt x="220" y="437"/>
                        <a:pt x="183" y="455"/>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9" name="Freeform 22">
                  <a:extLst>
                    <a:ext uri="{FF2B5EF4-FFF2-40B4-BE49-F238E27FC236}">
                      <a16:creationId xmlns:a16="http://schemas.microsoft.com/office/drawing/2014/main" id="{92F61188-CDEA-4BF4-AB8D-48DE98D6C0D8}"/>
                    </a:ext>
                  </a:extLst>
                </p:cNvPr>
                <p:cNvSpPr>
                  <a:spLocks/>
                </p:cNvSpPr>
                <p:nvPr/>
              </p:nvSpPr>
              <p:spPr bwMode="auto">
                <a:xfrm>
                  <a:off x="7675563" y="1146175"/>
                  <a:ext cx="220663" cy="463550"/>
                </a:xfrm>
                <a:custGeom>
                  <a:avLst/>
                  <a:gdLst>
                    <a:gd name="T0" fmla="*/ 269 w 269"/>
                    <a:gd name="T1" fmla="*/ 438 h 566"/>
                    <a:gd name="T2" fmla="*/ 241 w 269"/>
                    <a:gd name="T3" fmla="*/ 525 h 566"/>
                    <a:gd name="T4" fmla="*/ 190 w 269"/>
                    <a:gd name="T5" fmla="*/ 554 h 566"/>
                    <a:gd name="T6" fmla="*/ 50 w 269"/>
                    <a:gd name="T7" fmla="*/ 486 h 566"/>
                    <a:gd name="T8" fmla="*/ 0 w 269"/>
                    <a:gd name="T9" fmla="*/ 99 h 566"/>
                    <a:gd name="T10" fmla="*/ 161 w 269"/>
                    <a:gd name="T11" fmla="*/ 22 h 566"/>
                    <a:gd name="T12" fmla="*/ 212 w 269"/>
                    <a:gd name="T13" fmla="*/ 39 h 566"/>
                    <a:gd name="T14" fmla="*/ 269 w 269"/>
                    <a:gd name="T15" fmla="*/ 438 h 5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9" h="566">
                      <a:moveTo>
                        <a:pt x="269" y="438"/>
                      </a:moveTo>
                      <a:cubicBezTo>
                        <a:pt x="269" y="438"/>
                        <a:pt x="269" y="490"/>
                        <a:pt x="241" y="525"/>
                      </a:cubicBezTo>
                      <a:cubicBezTo>
                        <a:pt x="229" y="539"/>
                        <a:pt x="213" y="550"/>
                        <a:pt x="190" y="554"/>
                      </a:cubicBezTo>
                      <a:cubicBezTo>
                        <a:pt x="118" y="566"/>
                        <a:pt x="72" y="546"/>
                        <a:pt x="50" y="486"/>
                      </a:cubicBezTo>
                      <a:lnTo>
                        <a:pt x="0" y="99"/>
                      </a:lnTo>
                      <a:cubicBezTo>
                        <a:pt x="0" y="99"/>
                        <a:pt x="46" y="0"/>
                        <a:pt x="161" y="22"/>
                      </a:cubicBezTo>
                      <a:cubicBezTo>
                        <a:pt x="177" y="25"/>
                        <a:pt x="193" y="31"/>
                        <a:pt x="212" y="39"/>
                      </a:cubicBezTo>
                      <a:lnTo>
                        <a:pt x="269" y="438"/>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0" name="Freeform 23">
                  <a:extLst>
                    <a:ext uri="{FF2B5EF4-FFF2-40B4-BE49-F238E27FC236}">
                      <a16:creationId xmlns:a16="http://schemas.microsoft.com/office/drawing/2014/main" id="{841099D9-EFC6-4D1D-BD80-88CDAEF9B51E}"/>
                    </a:ext>
                  </a:extLst>
                </p:cNvPr>
                <p:cNvSpPr>
                  <a:spLocks/>
                </p:cNvSpPr>
                <p:nvPr/>
              </p:nvSpPr>
              <p:spPr bwMode="auto">
                <a:xfrm>
                  <a:off x="7880350" y="1358900"/>
                  <a:ext cx="406400" cy="238125"/>
                </a:xfrm>
                <a:custGeom>
                  <a:avLst/>
                  <a:gdLst>
                    <a:gd name="T0" fmla="*/ 496 w 496"/>
                    <a:gd name="T1" fmla="*/ 62 h 291"/>
                    <a:gd name="T2" fmla="*/ 453 w 496"/>
                    <a:gd name="T3" fmla="*/ 131 h 291"/>
                    <a:gd name="T4" fmla="*/ 300 w 496"/>
                    <a:gd name="T5" fmla="*/ 277 h 291"/>
                    <a:gd name="T6" fmla="*/ 231 w 496"/>
                    <a:gd name="T7" fmla="*/ 204 h 291"/>
                    <a:gd name="T8" fmla="*/ 196 w 496"/>
                    <a:gd name="T9" fmla="*/ 258 h 291"/>
                    <a:gd name="T10" fmla="*/ 177 w 496"/>
                    <a:gd name="T11" fmla="*/ 272 h 291"/>
                    <a:gd name="T12" fmla="*/ 165 w 496"/>
                    <a:gd name="T13" fmla="*/ 269 h 291"/>
                    <a:gd name="T14" fmla="*/ 116 w 496"/>
                    <a:gd name="T15" fmla="*/ 283 h 291"/>
                    <a:gd name="T16" fmla="*/ 17 w 496"/>
                    <a:gd name="T17" fmla="*/ 207 h 291"/>
                    <a:gd name="T18" fmla="*/ 20 w 496"/>
                    <a:gd name="T19" fmla="*/ 179 h 291"/>
                    <a:gd name="T20" fmla="*/ 0 w 496"/>
                    <a:gd name="T21" fmla="*/ 45 h 291"/>
                    <a:gd name="T22" fmla="*/ 10 w 496"/>
                    <a:gd name="T23" fmla="*/ 20 h 291"/>
                    <a:gd name="T24" fmla="*/ 42 w 496"/>
                    <a:gd name="T25" fmla="*/ 2 h 291"/>
                    <a:gd name="T26" fmla="*/ 203 w 496"/>
                    <a:gd name="T27" fmla="*/ 13 h 291"/>
                    <a:gd name="T28" fmla="*/ 214 w 496"/>
                    <a:gd name="T29" fmla="*/ 13 h 291"/>
                    <a:gd name="T30" fmla="*/ 230 w 496"/>
                    <a:gd name="T31" fmla="*/ 13 h 291"/>
                    <a:gd name="T32" fmla="*/ 431 w 496"/>
                    <a:gd name="T33" fmla="*/ 5 h 291"/>
                    <a:gd name="T34" fmla="*/ 444 w 496"/>
                    <a:gd name="T35" fmla="*/ 6 h 291"/>
                    <a:gd name="T36" fmla="*/ 496 w 496"/>
                    <a:gd name="T37" fmla="*/ 58 h 291"/>
                    <a:gd name="T38" fmla="*/ 496 w 496"/>
                    <a:gd name="T39" fmla="*/ 62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96" h="291">
                      <a:moveTo>
                        <a:pt x="496" y="62"/>
                      </a:moveTo>
                      <a:cubicBezTo>
                        <a:pt x="496" y="62"/>
                        <a:pt x="481" y="92"/>
                        <a:pt x="453" y="131"/>
                      </a:cubicBezTo>
                      <a:cubicBezTo>
                        <a:pt x="419" y="178"/>
                        <a:pt x="366" y="239"/>
                        <a:pt x="300" y="277"/>
                      </a:cubicBezTo>
                      <a:cubicBezTo>
                        <a:pt x="276" y="268"/>
                        <a:pt x="252" y="245"/>
                        <a:pt x="231" y="204"/>
                      </a:cubicBezTo>
                      <a:cubicBezTo>
                        <a:pt x="226" y="217"/>
                        <a:pt x="216" y="239"/>
                        <a:pt x="196" y="258"/>
                      </a:cubicBezTo>
                      <a:cubicBezTo>
                        <a:pt x="191" y="263"/>
                        <a:pt x="184" y="268"/>
                        <a:pt x="177" y="272"/>
                      </a:cubicBezTo>
                      <a:cubicBezTo>
                        <a:pt x="173" y="271"/>
                        <a:pt x="169" y="270"/>
                        <a:pt x="165" y="269"/>
                      </a:cubicBezTo>
                      <a:cubicBezTo>
                        <a:pt x="152" y="276"/>
                        <a:pt x="136" y="281"/>
                        <a:pt x="116" y="283"/>
                      </a:cubicBezTo>
                      <a:cubicBezTo>
                        <a:pt x="56" y="291"/>
                        <a:pt x="29" y="246"/>
                        <a:pt x="17" y="207"/>
                      </a:cubicBezTo>
                      <a:cubicBezTo>
                        <a:pt x="20" y="191"/>
                        <a:pt x="20" y="179"/>
                        <a:pt x="20" y="179"/>
                      </a:cubicBezTo>
                      <a:lnTo>
                        <a:pt x="0" y="45"/>
                      </a:lnTo>
                      <a:cubicBezTo>
                        <a:pt x="3" y="35"/>
                        <a:pt x="7" y="27"/>
                        <a:pt x="10" y="20"/>
                      </a:cubicBezTo>
                      <a:cubicBezTo>
                        <a:pt x="15" y="8"/>
                        <a:pt x="28" y="0"/>
                        <a:pt x="42" y="2"/>
                      </a:cubicBezTo>
                      <a:cubicBezTo>
                        <a:pt x="103" y="8"/>
                        <a:pt x="156" y="11"/>
                        <a:pt x="203" y="13"/>
                      </a:cubicBezTo>
                      <a:cubicBezTo>
                        <a:pt x="207" y="13"/>
                        <a:pt x="211" y="13"/>
                        <a:pt x="214" y="13"/>
                      </a:cubicBezTo>
                      <a:cubicBezTo>
                        <a:pt x="220" y="13"/>
                        <a:pt x="225" y="13"/>
                        <a:pt x="230" y="13"/>
                      </a:cubicBezTo>
                      <a:cubicBezTo>
                        <a:pt x="326" y="14"/>
                        <a:pt x="389" y="6"/>
                        <a:pt x="431" y="5"/>
                      </a:cubicBezTo>
                      <a:cubicBezTo>
                        <a:pt x="436" y="5"/>
                        <a:pt x="440" y="5"/>
                        <a:pt x="444" y="6"/>
                      </a:cubicBezTo>
                      <a:cubicBezTo>
                        <a:pt x="488" y="11"/>
                        <a:pt x="495" y="46"/>
                        <a:pt x="496" y="58"/>
                      </a:cubicBezTo>
                      <a:cubicBezTo>
                        <a:pt x="496" y="61"/>
                        <a:pt x="496" y="62"/>
                        <a:pt x="496" y="62"/>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1" name="Freeform 24">
                  <a:extLst>
                    <a:ext uri="{FF2B5EF4-FFF2-40B4-BE49-F238E27FC236}">
                      <a16:creationId xmlns:a16="http://schemas.microsoft.com/office/drawing/2014/main" id="{54F45D87-B48F-458F-BF2C-1BA5C1CAAE8A}"/>
                    </a:ext>
                  </a:extLst>
                </p:cNvPr>
                <p:cNvSpPr>
                  <a:spLocks/>
                </p:cNvSpPr>
                <p:nvPr/>
              </p:nvSpPr>
              <p:spPr bwMode="auto">
                <a:xfrm>
                  <a:off x="7807325" y="1163638"/>
                  <a:ext cx="88900" cy="412750"/>
                </a:xfrm>
                <a:custGeom>
                  <a:avLst/>
                  <a:gdLst>
                    <a:gd name="T0" fmla="*/ 108 w 108"/>
                    <a:gd name="T1" fmla="*/ 416 h 503"/>
                    <a:gd name="T2" fmla="*/ 80 w 108"/>
                    <a:gd name="T3" fmla="*/ 503 h 503"/>
                    <a:gd name="T4" fmla="*/ 0 w 108"/>
                    <a:gd name="T5" fmla="*/ 0 h 503"/>
                    <a:gd name="T6" fmla="*/ 51 w 108"/>
                    <a:gd name="T7" fmla="*/ 17 h 503"/>
                    <a:gd name="T8" fmla="*/ 108 w 108"/>
                    <a:gd name="T9" fmla="*/ 416 h 503"/>
                  </a:gdLst>
                  <a:ahLst/>
                  <a:cxnLst>
                    <a:cxn ang="0">
                      <a:pos x="T0" y="T1"/>
                    </a:cxn>
                    <a:cxn ang="0">
                      <a:pos x="T2" y="T3"/>
                    </a:cxn>
                    <a:cxn ang="0">
                      <a:pos x="T4" y="T5"/>
                    </a:cxn>
                    <a:cxn ang="0">
                      <a:pos x="T6" y="T7"/>
                    </a:cxn>
                    <a:cxn ang="0">
                      <a:pos x="T8" y="T9"/>
                    </a:cxn>
                  </a:cxnLst>
                  <a:rect l="0" t="0" r="r" b="b"/>
                  <a:pathLst>
                    <a:path w="108" h="503">
                      <a:moveTo>
                        <a:pt x="108" y="416"/>
                      </a:moveTo>
                      <a:cubicBezTo>
                        <a:pt x="108" y="416"/>
                        <a:pt x="108" y="468"/>
                        <a:pt x="80" y="503"/>
                      </a:cubicBezTo>
                      <a:lnTo>
                        <a:pt x="0" y="0"/>
                      </a:lnTo>
                      <a:cubicBezTo>
                        <a:pt x="16" y="3"/>
                        <a:pt x="32" y="9"/>
                        <a:pt x="51" y="17"/>
                      </a:cubicBezTo>
                      <a:lnTo>
                        <a:pt x="108" y="416"/>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2" name="Freeform 25">
                  <a:extLst>
                    <a:ext uri="{FF2B5EF4-FFF2-40B4-BE49-F238E27FC236}">
                      <a16:creationId xmlns:a16="http://schemas.microsoft.com/office/drawing/2014/main" id="{45F2CC8F-CF38-4A9E-92D6-28D78397378F}"/>
                    </a:ext>
                  </a:extLst>
                </p:cNvPr>
                <p:cNvSpPr>
                  <a:spLocks/>
                </p:cNvSpPr>
                <p:nvPr/>
              </p:nvSpPr>
              <p:spPr bwMode="auto">
                <a:xfrm>
                  <a:off x="7635875" y="1219200"/>
                  <a:ext cx="80963" cy="366713"/>
                </a:xfrm>
                <a:custGeom>
                  <a:avLst/>
                  <a:gdLst>
                    <a:gd name="T0" fmla="*/ 63 w 100"/>
                    <a:gd name="T1" fmla="*/ 448 h 448"/>
                    <a:gd name="T2" fmla="*/ 0 w 100"/>
                    <a:gd name="T3" fmla="*/ 0 h 448"/>
                    <a:gd name="T4" fmla="*/ 49 w 100"/>
                    <a:gd name="T5" fmla="*/ 10 h 448"/>
                    <a:gd name="T6" fmla="*/ 99 w 100"/>
                    <a:gd name="T7" fmla="*/ 397 h 448"/>
                    <a:gd name="T8" fmla="*/ 63 w 100"/>
                    <a:gd name="T9" fmla="*/ 448 h 448"/>
                  </a:gdLst>
                  <a:ahLst/>
                  <a:cxnLst>
                    <a:cxn ang="0">
                      <a:pos x="T0" y="T1"/>
                    </a:cxn>
                    <a:cxn ang="0">
                      <a:pos x="T2" y="T3"/>
                    </a:cxn>
                    <a:cxn ang="0">
                      <a:pos x="T4" y="T5"/>
                    </a:cxn>
                    <a:cxn ang="0">
                      <a:pos x="T6" y="T7"/>
                    </a:cxn>
                    <a:cxn ang="0">
                      <a:pos x="T8" y="T9"/>
                    </a:cxn>
                  </a:cxnLst>
                  <a:rect l="0" t="0" r="r" b="b"/>
                  <a:pathLst>
                    <a:path w="100" h="448">
                      <a:moveTo>
                        <a:pt x="63" y="448"/>
                      </a:moveTo>
                      <a:lnTo>
                        <a:pt x="0" y="0"/>
                      </a:lnTo>
                      <a:cubicBezTo>
                        <a:pt x="14" y="1"/>
                        <a:pt x="31" y="4"/>
                        <a:pt x="49" y="10"/>
                      </a:cubicBezTo>
                      <a:lnTo>
                        <a:pt x="99" y="397"/>
                      </a:lnTo>
                      <a:cubicBezTo>
                        <a:pt x="99" y="397"/>
                        <a:pt x="100" y="430"/>
                        <a:pt x="63" y="448"/>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3" name="Freeform 26">
                  <a:extLst>
                    <a:ext uri="{FF2B5EF4-FFF2-40B4-BE49-F238E27FC236}">
                      <a16:creationId xmlns:a16="http://schemas.microsoft.com/office/drawing/2014/main" id="{49524950-F9DA-41FB-B4A9-8FC39E53930B}"/>
                    </a:ext>
                  </a:extLst>
                </p:cNvPr>
                <p:cNvSpPr>
                  <a:spLocks/>
                </p:cNvSpPr>
                <p:nvPr/>
              </p:nvSpPr>
              <p:spPr bwMode="auto">
                <a:xfrm>
                  <a:off x="8020050" y="1138238"/>
                  <a:ext cx="52388" cy="427038"/>
                </a:xfrm>
                <a:custGeom>
                  <a:avLst/>
                  <a:gdLst>
                    <a:gd name="T0" fmla="*/ 64 w 64"/>
                    <a:gd name="T1" fmla="*/ 449 h 521"/>
                    <a:gd name="T2" fmla="*/ 21 w 64"/>
                    <a:gd name="T3" fmla="*/ 521 h 521"/>
                    <a:gd name="T4" fmla="*/ 0 w 64"/>
                    <a:gd name="T5" fmla="*/ 0 h 521"/>
                    <a:gd name="T6" fmla="*/ 52 w 64"/>
                    <a:gd name="T7" fmla="*/ 23 h 521"/>
                    <a:gd name="T8" fmla="*/ 64 w 64"/>
                    <a:gd name="T9" fmla="*/ 449 h 521"/>
                  </a:gdLst>
                  <a:ahLst/>
                  <a:cxnLst>
                    <a:cxn ang="0">
                      <a:pos x="T0" y="T1"/>
                    </a:cxn>
                    <a:cxn ang="0">
                      <a:pos x="T2" y="T3"/>
                    </a:cxn>
                    <a:cxn ang="0">
                      <a:pos x="T4" y="T5"/>
                    </a:cxn>
                    <a:cxn ang="0">
                      <a:pos x="T6" y="T7"/>
                    </a:cxn>
                    <a:cxn ang="0">
                      <a:pos x="T8" y="T9"/>
                    </a:cxn>
                  </a:cxnLst>
                  <a:rect l="0" t="0" r="r" b="b"/>
                  <a:pathLst>
                    <a:path w="64" h="521">
                      <a:moveTo>
                        <a:pt x="64" y="449"/>
                      </a:moveTo>
                      <a:cubicBezTo>
                        <a:pt x="64" y="449"/>
                        <a:pt x="57" y="490"/>
                        <a:pt x="21" y="521"/>
                      </a:cubicBezTo>
                      <a:lnTo>
                        <a:pt x="0" y="0"/>
                      </a:lnTo>
                      <a:cubicBezTo>
                        <a:pt x="16" y="5"/>
                        <a:pt x="33" y="13"/>
                        <a:pt x="52" y="23"/>
                      </a:cubicBezTo>
                      <a:lnTo>
                        <a:pt x="64" y="449"/>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54" name="Freeform 27">
                  <a:extLst>
                    <a:ext uri="{FF2B5EF4-FFF2-40B4-BE49-F238E27FC236}">
                      <a16:creationId xmlns:a16="http://schemas.microsoft.com/office/drawing/2014/main" id="{6B8733EE-16A2-4B12-9E0F-03DA169FFCFD}"/>
                    </a:ext>
                  </a:extLst>
                </p:cNvPr>
                <p:cNvSpPr>
                  <a:spLocks/>
                </p:cNvSpPr>
                <p:nvPr/>
              </p:nvSpPr>
              <p:spPr bwMode="auto">
                <a:xfrm>
                  <a:off x="7883525" y="1370013"/>
                  <a:ext cx="495300" cy="908050"/>
                </a:xfrm>
                <a:custGeom>
                  <a:avLst/>
                  <a:gdLst>
                    <a:gd name="T0" fmla="*/ 589 w 604"/>
                    <a:gd name="T1" fmla="*/ 283 h 1107"/>
                    <a:gd name="T2" fmla="*/ 364 w 604"/>
                    <a:gd name="T3" fmla="*/ 617 h 1107"/>
                    <a:gd name="T4" fmla="*/ 364 w 604"/>
                    <a:gd name="T5" fmla="*/ 1107 h 1107"/>
                    <a:gd name="T6" fmla="*/ 0 w 604"/>
                    <a:gd name="T7" fmla="*/ 1107 h 1107"/>
                    <a:gd name="T8" fmla="*/ 0 w 604"/>
                    <a:gd name="T9" fmla="*/ 501 h 1107"/>
                    <a:gd name="T10" fmla="*/ 218 w 604"/>
                    <a:gd name="T11" fmla="*/ 264 h 1107"/>
                    <a:gd name="T12" fmla="*/ 173 w 604"/>
                    <a:gd name="T13" fmla="*/ 257 h 1107"/>
                    <a:gd name="T14" fmla="*/ 161 w 604"/>
                    <a:gd name="T15" fmla="*/ 254 h 1107"/>
                    <a:gd name="T16" fmla="*/ 24 w 604"/>
                    <a:gd name="T17" fmla="*/ 42 h 1107"/>
                    <a:gd name="T18" fmla="*/ 60 w 604"/>
                    <a:gd name="T19" fmla="*/ 14 h 1107"/>
                    <a:gd name="T20" fmla="*/ 227 w 604"/>
                    <a:gd name="T21" fmla="*/ 25 h 1107"/>
                    <a:gd name="T22" fmla="*/ 417 w 604"/>
                    <a:gd name="T23" fmla="*/ 5 h 1107"/>
                    <a:gd name="T24" fmla="*/ 489 w 604"/>
                    <a:gd name="T25" fmla="*/ 37 h 1107"/>
                    <a:gd name="T26" fmla="*/ 492 w 604"/>
                    <a:gd name="T27" fmla="*/ 43 h 1107"/>
                    <a:gd name="T28" fmla="*/ 591 w 604"/>
                    <a:gd name="T29" fmla="*/ 211 h 1107"/>
                    <a:gd name="T30" fmla="*/ 589 w 604"/>
                    <a:gd name="T31" fmla="*/ 283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4" h="1107">
                      <a:moveTo>
                        <a:pt x="589" y="283"/>
                      </a:moveTo>
                      <a:lnTo>
                        <a:pt x="364" y="617"/>
                      </a:lnTo>
                      <a:lnTo>
                        <a:pt x="364" y="1107"/>
                      </a:lnTo>
                      <a:lnTo>
                        <a:pt x="0" y="1107"/>
                      </a:lnTo>
                      <a:lnTo>
                        <a:pt x="0" y="501"/>
                      </a:lnTo>
                      <a:cubicBezTo>
                        <a:pt x="24" y="311"/>
                        <a:pt x="218" y="264"/>
                        <a:pt x="218" y="264"/>
                      </a:cubicBezTo>
                      <a:cubicBezTo>
                        <a:pt x="202" y="262"/>
                        <a:pt x="187" y="260"/>
                        <a:pt x="173" y="257"/>
                      </a:cubicBezTo>
                      <a:cubicBezTo>
                        <a:pt x="169" y="256"/>
                        <a:pt x="165" y="255"/>
                        <a:pt x="161" y="254"/>
                      </a:cubicBezTo>
                      <a:cubicBezTo>
                        <a:pt x="18" y="217"/>
                        <a:pt x="16" y="99"/>
                        <a:pt x="24" y="42"/>
                      </a:cubicBezTo>
                      <a:cubicBezTo>
                        <a:pt x="26" y="25"/>
                        <a:pt x="42" y="12"/>
                        <a:pt x="60" y="14"/>
                      </a:cubicBezTo>
                      <a:cubicBezTo>
                        <a:pt x="121" y="22"/>
                        <a:pt x="177" y="25"/>
                        <a:pt x="227" y="25"/>
                      </a:cubicBezTo>
                      <a:cubicBezTo>
                        <a:pt x="310" y="24"/>
                        <a:pt x="376" y="14"/>
                        <a:pt x="417" y="5"/>
                      </a:cubicBezTo>
                      <a:cubicBezTo>
                        <a:pt x="445" y="0"/>
                        <a:pt x="474" y="12"/>
                        <a:pt x="489" y="37"/>
                      </a:cubicBezTo>
                      <a:lnTo>
                        <a:pt x="492" y="43"/>
                      </a:lnTo>
                      <a:lnTo>
                        <a:pt x="591" y="211"/>
                      </a:lnTo>
                      <a:cubicBezTo>
                        <a:pt x="604" y="233"/>
                        <a:pt x="604" y="261"/>
                        <a:pt x="589" y="283"/>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grpSp>
          <p:nvGrpSpPr>
            <p:cNvPr id="21" name="Group 20">
              <a:extLst>
                <a:ext uri="{FF2B5EF4-FFF2-40B4-BE49-F238E27FC236}">
                  <a16:creationId xmlns:a16="http://schemas.microsoft.com/office/drawing/2014/main" id="{CC4F21EE-DC5A-4B53-91A3-46DD71E2D055}"/>
                </a:ext>
              </a:extLst>
            </p:cNvPr>
            <p:cNvGrpSpPr/>
            <p:nvPr/>
          </p:nvGrpSpPr>
          <p:grpSpPr>
            <a:xfrm>
              <a:off x="4227910" y="4206966"/>
              <a:ext cx="688181" cy="1379935"/>
              <a:chOff x="5637213" y="4466287"/>
              <a:chExt cx="917575" cy="1839913"/>
            </a:xfrm>
          </p:grpSpPr>
          <p:sp>
            <p:nvSpPr>
              <p:cNvPr id="34" name="Freeform: Shape 33">
                <a:extLst>
                  <a:ext uri="{FF2B5EF4-FFF2-40B4-BE49-F238E27FC236}">
                    <a16:creationId xmlns:a16="http://schemas.microsoft.com/office/drawing/2014/main" id="{C7137A2F-A977-46BD-9A56-06C910C0668E}"/>
                  </a:ext>
                </a:extLst>
              </p:cNvPr>
              <p:cNvSpPr>
                <a:spLocks/>
              </p:cNvSpPr>
              <p:nvPr/>
            </p:nvSpPr>
            <p:spPr bwMode="auto">
              <a:xfrm>
                <a:off x="5643604" y="4466287"/>
                <a:ext cx="904791" cy="1558926"/>
              </a:xfrm>
              <a:custGeom>
                <a:avLst/>
                <a:gdLst>
                  <a:gd name="connsiteX0" fmla="*/ 314894 w 904791"/>
                  <a:gd name="connsiteY0" fmla="*/ 0 h 1558926"/>
                  <a:gd name="connsiteX1" fmla="*/ 397052 w 904791"/>
                  <a:gd name="connsiteY1" fmla="*/ 68123 h 1558926"/>
                  <a:gd name="connsiteX2" fmla="*/ 529327 w 904791"/>
                  <a:gd name="connsiteY2" fmla="*/ 715699 h 1558926"/>
                  <a:gd name="connsiteX3" fmla="*/ 574514 w 904791"/>
                  <a:gd name="connsiteY3" fmla="*/ 718982 h 1558926"/>
                  <a:gd name="connsiteX4" fmla="*/ 753620 w 904791"/>
                  <a:gd name="connsiteY4" fmla="*/ 158406 h 1558926"/>
                  <a:gd name="connsiteX5" fmla="*/ 846459 w 904791"/>
                  <a:gd name="connsiteY5" fmla="*/ 108340 h 1558926"/>
                  <a:gd name="connsiteX6" fmla="*/ 904791 w 904791"/>
                  <a:gd name="connsiteY6" fmla="*/ 183029 h 1558926"/>
                  <a:gd name="connsiteX7" fmla="*/ 903148 w 904791"/>
                  <a:gd name="connsiteY7" fmla="*/ 198623 h 1558926"/>
                  <a:gd name="connsiteX8" fmla="*/ 751977 w 904791"/>
                  <a:gd name="connsiteY8" fmla="*/ 958643 h 1558926"/>
                  <a:gd name="connsiteX9" fmla="*/ 751454 w 904791"/>
                  <a:gd name="connsiteY9" fmla="*/ 961255 h 1558926"/>
                  <a:gd name="connsiteX10" fmla="*/ 752517 w 904791"/>
                  <a:gd name="connsiteY10" fmla="*/ 962214 h 1558926"/>
                  <a:gd name="connsiteX11" fmla="*/ 836981 w 904791"/>
                  <a:gd name="connsiteY11" fmla="*/ 1104942 h 1558926"/>
                  <a:gd name="connsiteX12" fmla="*/ 835341 w 904791"/>
                  <a:gd name="connsiteY12" fmla="*/ 1164002 h 1558926"/>
                  <a:gd name="connsiteX13" fmla="*/ 650013 w 904791"/>
                  <a:gd name="connsiteY13" fmla="*/ 1437976 h 1558926"/>
                  <a:gd name="connsiteX14" fmla="*/ 650013 w 904791"/>
                  <a:gd name="connsiteY14" fmla="*/ 1558926 h 1558926"/>
                  <a:gd name="connsiteX15" fmla="*/ 237755 w 904791"/>
                  <a:gd name="connsiteY15" fmla="*/ 1558926 h 1558926"/>
                  <a:gd name="connsiteX16" fmla="*/ 237755 w 904791"/>
                  <a:gd name="connsiteY16" fmla="*/ 1453040 h 1558926"/>
                  <a:gd name="connsiteX17" fmla="*/ 88523 w 904791"/>
                  <a:gd name="connsiteY17" fmla="*/ 1307142 h 1558926"/>
                  <a:gd name="connsiteX18" fmla="*/ 39889 w 904791"/>
                  <a:gd name="connsiteY18" fmla="*/ 1222488 h 1558926"/>
                  <a:gd name="connsiteX19" fmla="*/ 18516 w 904791"/>
                  <a:gd name="connsiteY19" fmla="*/ 1143095 h 1558926"/>
                  <a:gd name="connsiteX20" fmla="*/ 15931 w 904791"/>
                  <a:gd name="connsiteY20" fmla="*/ 1141159 h 1558926"/>
                  <a:gd name="connsiteX21" fmla="*/ 13944 w 904791"/>
                  <a:gd name="connsiteY21" fmla="*/ 1126110 h 1558926"/>
                  <a:gd name="connsiteX22" fmla="*/ 13087 w 904791"/>
                  <a:gd name="connsiteY22" fmla="*/ 1122926 h 1558926"/>
                  <a:gd name="connsiteX23" fmla="*/ 11163 w 904791"/>
                  <a:gd name="connsiteY23" fmla="*/ 1105045 h 1558926"/>
                  <a:gd name="connsiteX24" fmla="*/ 2278 w 904791"/>
                  <a:gd name="connsiteY24" fmla="*/ 1037754 h 1558926"/>
                  <a:gd name="connsiteX25" fmla="*/ 6086 w 904791"/>
                  <a:gd name="connsiteY25" fmla="*/ 853423 h 1558926"/>
                  <a:gd name="connsiteX26" fmla="*/ 6304 w 904791"/>
                  <a:gd name="connsiteY26" fmla="*/ 853354 h 1558926"/>
                  <a:gd name="connsiteX27" fmla="*/ 6266 w 904791"/>
                  <a:gd name="connsiteY27" fmla="*/ 852961 h 1558926"/>
                  <a:gd name="connsiteX28" fmla="*/ 120092 w 904791"/>
                  <a:gd name="connsiteY28" fmla="*/ 781584 h 1558926"/>
                  <a:gd name="connsiteX29" fmla="*/ 129099 w 904791"/>
                  <a:gd name="connsiteY29" fmla="*/ 783225 h 1558926"/>
                  <a:gd name="connsiteX30" fmla="*/ 145477 w 904791"/>
                  <a:gd name="connsiteY30" fmla="*/ 788147 h 1558926"/>
                  <a:gd name="connsiteX31" fmla="*/ 145605 w 904791"/>
                  <a:gd name="connsiteY31" fmla="*/ 789140 h 1558926"/>
                  <a:gd name="connsiteX32" fmla="*/ 145772 w 904791"/>
                  <a:gd name="connsiteY32" fmla="*/ 789190 h 1558926"/>
                  <a:gd name="connsiteX33" fmla="*/ 151712 w 904791"/>
                  <a:gd name="connsiteY33" fmla="*/ 835496 h 1558926"/>
                  <a:gd name="connsiteX34" fmla="*/ 152040 w 904791"/>
                  <a:gd name="connsiteY34" fmla="*/ 835501 h 1558926"/>
                  <a:gd name="connsiteX35" fmla="*/ 145966 w 904791"/>
                  <a:gd name="connsiteY35" fmla="*/ 788295 h 1558926"/>
                  <a:gd name="connsiteX36" fmla="*/ 266131 w 904791"/>
                  <a:gd name="connsiteY36" fmla="*/ 723458 h 1558926"/>
                  <a:gd name="connsiteX37" fmla="*/ 318116 w 904791"/>
                  <a:gd name="connsiteY37" fmla="*/ 738953 h 1558926"/>
                  <a:gd name="connsiteX38" fmla="*/ 316537 w 904791"/>
                  <a:gd name="connsiteY38" fmla="*/ 725548 h 1558926"/>
                  <a:gd name="connsiteX39" fmla="*/ 231092 w 904791"/>
                  <a:gd name="connsiteY39" fmla="*/ 94387 h 1558926"/>
                  <a:gd name="connsiteX40" fmla="*/ 304213 w 904791"/>
                  <a:gd name="connsiteY40" fmla="*/ 821 h 1558926"/>
                  <a:gd name="connsiteX41" fmla="*/ 314894 w 904791"/>
                  <a:gd name="connsiteY41" fmla="*/ 0 h 1558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904791" h="1558926">
                    <a:moveTo>
                      <a:pt x="314894" y="0"/>
                    </a:moveTo>
                    <a:cubicBezTo>
                      <a:pt x="354330" y="0"/>
                      <a:pt x="389658" y="28727"/>
                      <a:pt x="397052" y="68123"/>
                    </a:cubicBezTo>
                    <a:lnTo>
                      <a:pt x="529327" y="715699"/>
                    </a:lnTo>
                    <a:cubicBezTo>
                      <a:pt x="534257" y="739501"/>
                      <a:pt x="566299" y="741143"/>
                      <a:pt x="574514" y="718982"/>
                    </a:cubicBezTo>
                    <a:lnTo>
                      <a:pt x="753620" y="158406"/>
                    </a:lnTo>
                    <a:cubicBezTo>
                      <a:pt x="766765" y="119831"/>
                      <a:pt x="807023" y="97670"/>
                      <a:pt x="846459" y="108340"/>
                    </a:cubicBezTo>
                    <a:cubicBezTo>
                      <a:pt x="880965" y="117368"/>
                      <a:pt x="904791" y="148557"/>
                      <a:pt x="904791" y="183029"/>
                    </a:cubicBezTo>
                    <a:cubicBezTo>
                      <a:pt x="904791" y="187953"/>
                      <a:pt x="904791" y="192878"/>
                      <a:pt x="903148" y="198623"/>
                    </a:cubicBezTo>
                    <a:lnTo>
                      <a:pt x="751977" y="958643"/>
                    </a:lnTo>
                    <a:lnTo>
                      <a:pt x="751454" y="961255"/>
                    </a:lnTo>
                    <a:lnTo>
                      <a:pt x="752517" y="962214"/>
                    </a:lnTo>
                    <a:lnTo>
                      <a:pt x="836981" y="1104942"/>
                    </a:lnTo>
                    <a:cubicBezTo>
                      <a:pt x="847641" y="1122988"/>
                      <a:pt x="846821" y="1145956"/>
                      <a:pt x="835341" y="1164002"/>
                    </a:cubicBezTo>
                    <a:lnTo>
                      <a:pt x="650013" y="1437976"/>
                    </a:lnTo>
                    <a:lnTo>
                      <a:pt x="650013" y="1558926"/>
                    </a:lnTo>
                    <a:lnTo>
                      <a:pt x="237755" y="1558926"/>
                    </a:lnTo>
                    <a:lnTo>
                      <a:pt x="237755" y="1453040"/>
                    </a:lnTo>
                    <a:cubicBezTo>
                      <a:pt x="237755" y="1453040"/>
                      <a:pt x="185278" y="1421073"/>
                      <a:pt x="88523" y="1307142"/>
                    </a:cubicBezTo>
                    <a:cubicBezTo>
                      <a:pt x="68024" y="1282963"/>
                      <a:pt x="52137" y="1253968"/>
                      <a:pt x="39889" y="1222488"/>
                    </a:cubicBezTo>
                    <a:lnTo>
                      <a:pt x="18516" y="1143095"/>
                    </a:lnTo>
                    <a:lnTo>
                      <a:pt x="15931" y="1141159"/>
                    </a:lnTo>
                    <a:lnTo>
                      <a:pt x="13944" y="1126110"/>
                    </a:lnTo>
                    <a:lnTo>
                      <a:pt x="13087" y="1122926"/>
                    </a:lnTo>
                    <a:lnTo>
                      <a:pt x="11163" y="1105045"/>
                    </a:lnTo>
                    <a:lnTo>
                      <a:pt x="2278" y="1037754"/>
                    </a:lnTo>
                    <a:cubicBezTo>
                      <a:pt x="-4529" y="937346"/>
                      <a:pt x="6086" y="853423"/>
                      <a:pt x="6086" y="853423"/>
                    </a:cubicBezTo>
                    <a:lnTo>
                      <a:pt x="6304" y="853354"/>
                    </a:lnTo>
                    <a:lnTo>
                      <a:pt x="6266" y="852961"/>
                    </a:lnTo>
                    <a:cubicBezTo>
                      <a:pt x="6266" y="852961"/>
                      <a:pt x="23462" y="765175"/>
                      <a:pt x="120092" y="781584"/>
                    </a:cubicBezTo>
                    <a:cubicBezTo>
                      <a:pt x="122548" y="782404"/>
                      <a:pt x="125824" y="782404"/>
                      <a:pt x="129099" y="783225"/>
                    </a:cubicBezTo>
                    <a:cubicBezTo>
                      <a:pt x="134832" y="784866"/>
                      <a:pt x="139745" y="785686"/>
                      <a:pt x="145477" y="788147"/>
                    </a:cubicBezTo>
                    <a:lnTo>
                      <a:pt x="145605" y="789140"/>
                    </a:lnTo>
                    <a:lnTo>
                      <a:pt x="145772" y="789190"/>
                    </a:lnTo>
                    <a:lnTo>
                      <a:pt x="151712" y="835496"/>
                    </a:lnTo>
                    <a:lnTo>
                      <a:pt x="152040" y="835501"/>
                    </a:lnTo>
                    <a:lnTo>
                      <a:pt x="145966" y="788295"/>
                    </a:lnTo>
                    <a:cubicBezTo>
                      <a:pt x="145966" y="788295"/>
                      <a:pt x="180298" y="712788"/>
                      <a:pt x="266131" y="723458"/>
                    </a:cubicBezTo>
                    <a:lnTo>
                      <a:pt x="318116" y="738953"/>
                    </a:lnTo>
                    <a:lnTo>
                      <a:pt x="316537" y="725548"/>
                    </a:lnTo>
                    <a:lnTo>
                      <a:pt x="231092" y="94387"/>
                    </a:lnTo>
                    <a:cubicBezTo>
                      <a:pt x="225341" y="48425"/>
                      <a:pt x="258205" y="6566"/>
                      <a:pt x="304213" y="821"/>
                    </a:cubicBezTo>
                    <a:cubicBezTo>
                      <a:pt x="307500" y="821"/>
                      <a:pt x="311608" y="0"/>
                      <a:pt x="314894" y="0"/>
                    </a:cubicBezTo>
                    <a:close/>
                  </a:path>
                </a:pathLst>
              </a:custGeom>
              <a:solidFill>
                <a:srgbClr val="FAB29A"/>
              </a:solidFill>
              <a:ln w="139700">
                <a:solidFill>
                  <a:srgbClr val="F0EEEF"/>
                </a:solidFill>
                <a:round/>
                <a:headEnd/>
                <a:tailEnd/>
              </a:ln>
              <a:extLst/>
            </p:spPr>
            <p:txBody>
              <a:bodyPr vert="horz" wrap="square" lIns="68580" tIns="34290" rIns="68580" bIns="34290" numCol="1" anchor="t" anchorCtr="0" compatLnSpc="1">
                <a:prstTxWarp prst="textNoShape">
                  <a:avLst/>
                </a:prstTxWarp>
                <a:noAutofit/>
              </a:bodyPr>
              <a:lstStyle/>
              <a:p>
                <a:endParaRPr lang="en-US" sz="1350"/>
              </a:p>
            </p:txBody>
          </p:sp>
          <p:grpSp>
            <p:nvGrpSpPr>
              <p:cNvPr id="35" name="Group 34">
                <a:extLst>
                  <a:ext uri="{FF2B5EF4-FFF2-40B4-BE49-F238E27FC236}">
                    <a16:creationId xmlns:a16="http://schemas.microsoft.com/office/drawing/2014/main" id="{BFA1C551-B254-4E6F-9B6E-2745C92E2153}"/>
                  </a:ext>
                </a:extLst>
              </p:cNvPr>
              <p:cNvGrpSpPr/>
              <p:nvPr/>
            </p:nvGrpSpPr>
            <p:grpSpPr>
              <a:xfrm>
                <a:off x="5637213" y="4466287"/>
                <a:ext cx="917575" cy="1839913"/>
                <a:chOff x="3649663" y="438150"/>
                <a:chExt cx="917575" cy="1839913"/>
              </a:xfrm>
            </p:grpSpPr>
            <p:sp>
              <p:nvSpPr>
                <p:cNvPr id="36" name="Freeform 28">
                  <a:extLst>
                    <a:ext uri="{FF2B5EF4-FFF2-40B4-BE49-F238E27FC236}">
                      <a16:creationId xmlns:a16="http://schemas.microsoft.com/office/drawing/2014/main" id="{A2C42146-0DD6-4B52-9A7E-7CA08632DA25}"/>
                    </a:ext>
                  </a:extLst>
                </p:cNvPr>
                <p:cNvSpPr>
                  <a:spLocks/>
                </p:cNvSpPr>
                <p:nvPr/>
              </p:nvSpPr>
              <p:spPr bwMode="auto">
                <a:xfrm>
                  <a:off x="3887788" y="438150"/>
                  <a:ext cx="679450" cy="1230313"/>
                </a:xfrm>
                <a:custGeom>
                  <a:avLst/>
                  <a:gdLst>
                    <a:gd name="T0" fmla="*/ 827 w 827"/>
                    <a:gd name="T1" fmla="*/ 223 h 1499"/>
                    <a:gd name="T2" fmla="*/ 825 w 827"/>
                    <a:gd name="T3" fmla="*/ 242 h 1499"/>
                    <a:gd name="T4" fmla="*/ 641 w 827"/>
                    <a:gd name="T5" fmla="*/ 1168 h 1499"/>
                    <a:gd name="T6" fmla="*/ 631 w 827"/>
                    <a:gd name="T7" fmla="*/ 1218 h 1499"/>
                    <a:gd name="T8" fmla="*/ 630 w 827"/>
                    <a:gd name="T9" fmla="*/ 1222 h 1499"/>
                    <a:gd name="T10" fmla="*/ 595 w 827"/>
                    <a:gd name="T11" fmla="*/ 1286 h 1499"/>
                    <a:gd name="T12" fmla="*/ 508 w 827"/>
                    <a:gd name="T13" fmla="*/ 1446 h 1499"/>
                    <a:gd name="T14" fmla="*/ 504 w 827"/>
                    <a:gd name="T15" fmla="*/ 1453 h 1499"/>
                    <a:gd name="T16" fmla="*/ 311 w 827"/>
                    <a:gd name="T17" fmla="*/ 1499 h 1499"/>
                    <a:gd name="T18" fmla="*/ 224 w 827"/>
                    <a:gd name="T19" fmla="*/ 1401 h 1499"/>
                    <a:gd name="T20" fmla="*/ 177 w 827"/>
                    <a:gd name="T21" fmla="*/ 1348 h 1499"/>
                    <a:gd name="T22" fmla="*/ 142 w 827"/>
                    <a:gd name="T23" fmla="*/ 1100 h 1499"/>
                    <a:gd name="T24" fmla="*/ 130 w 827"/>
                    <a:gd name="T25" fmla="*/ 1021 h 1499"/>
                    <a:gd name="T26" fmla="*/ 113 w 827"/>
                    <a:gd name="T27" fmla="*/ 901 h 1499"/>
                    <a:gd name="T28" fmla="*/ 111 w 827"/>
                    <a:gd name="T29" fmla="*/ 884 h 1499"/>
                    <a:gd name="T30" fmla="*/ 111 w 827"/>
                    <a:gd name="T31" fmla="*/ 884 h 1499"/>
                    <a:gd name="T32" fmla="*/ 7 w 827"/>
                    <a:gd name="T33" fmla="*/ 115 h 1499"/>
                    <a:gd name="T34" fmla="*/ 96 w 827"/>
                    <a:gd name="T35" fmla="*/ 1 h 1499"/>
                    <a:gd name="T36" fmla="*/ 109 w 827"/>
                    <a:gd name="T37" fmla="*/ 0 h 1499"/>
                    <a:gd name="T38" fmla="*/ 209 w 827"/>
                    <a:gd name="T39" fmla="*/ 83 h 1499"/>
                    <a:gd name="T40" fmla="*/ 370 w 827"/>
                    <a:gd name="T41" fmla="*/ 872 h 1499"/>
                    <a:gd name="T42" fmla="*/ 425 w 827"/>
                    <a:gd name="T43" fmla="*/ 876 h 1499"/>
                    <a:gd name="T44" fmla="*/ 643 w 827"/>
                    <a:gd name="T45" fmla="*/ 193 h 1499"/>
                    <a:gd name="T46" fmla="*/ 756 w 827"/>
                    <a:gd name="T47" fmla="*/ 132 h 1499"/>
                    <a:gd name="T48" fmla="*/ 827 w 827"/>
                    <a:gd name="T49" fmla="*/ 223 h 1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27" h="1499">
                      <a:moveTo>
                        <a:pt x="827" y="223"/>
                      </a:moveTo>
                      <a:cubicBezTo>
                        <a:pt x="827" y="229"/>
                        <a:pt x="827" y="235"/>
                        <a:pt x="825" y="242"/>
                      </a:cubicBezTo>
                      <a:lnTo>
                        <a:pt x="641" y="1168"/>
                      </a:lnTo>
                      <a:lnTo>
                        <a:pt x="631" y="1218"/>
                      </a:lnTo>
                      <a:lnTo>
                        <a:pt x="630" y="1222"/>
                      </a:lnTo>
                      <a:lnTo>
                        <a:pt x="595" y="1286"/>
                      </a:lnTo>
                      <a:lnTo>
                        <a:pt x="508" y="1446"/>
                      </a:lnTo>
                      <a:lnTo>
                        <a:pt x="504" y="1453"/>
                      </a:lnTo>
                      <a:lnTo>
                        <a:pt x="311" y="1499"/>
                      </a:lnTo>
                      <a:lnTo>
                        <a:pt x="224" y="1401"/>
                      </a:lnTo>
                      <a:lnTo>
                        <a:pt x="177" y="1348"/>
                      </a:lnTo>
                      <a:lnTo>
                        <a:pt x="142" y="1100"/>
                      </a:lnTo>
                      <a:lnTo>
                        <a:pt x="130" y="1021"/>
                      </a:lnTo>
                      <a:lnTo>
                        <a:pt x="113" y="901"/>
                      </a:lnTo>
                      <a:lnTo>
                        <a:pt x="111" y="884"/>
                      </a:lnTo>
                      <a:lnTo>
                        <a:pt x="111" y="884"/>
                      </a:lnTo>
                      <a:lnTo>
                        <a:pt x="7" y="115"/>
                      </a:lnTo>
                      <a:cubicBezTo>
                        <a:pt x="0" y="59"/>
                        <a:pt x="40" y="8"/>
                        <a:pt x="96" y="1"/>
                      </a:cubicBezTo>
                      <a:cubicBezTo>
                        <a:pt x="100" y="1"/>
                        <a:pt x="105" y="0"/>
                        <a:pt x="109" y="0"/>
                      </a:cubicBezTo>
                      <a:cubicBezTo>
                        <a:pt x="157" y="0"/>
                        <a:pt x="200" y="35"/>
                        <a:pt x="209" y="83"/>
                      </a:cubicBezTo>
                      <a:lnTo>
                        <a:pt x="370" y="872"/>
                      </a:lnTo>
                      <a:cubicBezTo>
                        <a:pt x="376" y="901"/>
                        <a:pt x="415" y="903"/>
                        <a:pt x="425" y="876"/>
                      </a:cubicBezTo>
                      <a:lnTo>
                        <a:pt x="643" y="193"/>
                      </a:lnTo>
                      <a:cubicBezTo>
                        <a:pt x="659" y="146"/>
                        <a:pt x="708" y="119"/>
                        <a:pt x="756" y="132"/>
                      </a:cubicBezTo>
                      <a:cubicBezTo>
                        <a:pt x="798" y="143"/>
                        <a:pt x="827" y="181"/>
                        <a:pt x="827" y="223"/>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7" name="Freeform 29">
                  <a:extLst>
                    <a:ext uri="{FF2B5EF4-FFF2-40B4-BE49-F238E27FC236}">
                      <a16:creationId xmlns:a16="http://schemas.microsoft.com/office/drawing/2014/main" id="{E32ED0BD-1E4B-4AD4-8D08-0434209EB1B7}"/>
                    </a:ext>
                  </a:extLst>
                </p:cNvPr>
                <p:cNvSpPr>
                  <a:spLocks/>
                </p:cNvSpPr>
                <p:nvPr/>
              </p:nvSpPr>
              <p:spPr bwMode="auto">
                <a:xfrm>
                  <a:off x="3660775" y="1273175"/>
                  <a:ext cx="769938" cy="1004888"/>
                </a:xfrm>
                <a:custGeom>
                  <a:avLst/>
                  <a:gdLst>
                    <a:gd name="T0" fmla="*/ 939 w 939"/>
                    <a:gd name="T1" fmla="*/ 278 h 1226"/>
                    <a:gd name="T2" fmla="*/ 532 w 939"/>
                    <a:gd name="T3" fmla="*/ 1226 h 1226"/>
                    <a:gd name="T4" fmla="*/ 292 w 939"/>
                    <a:gd name="T5" fmla="*/ 1226 h 1226"/>
                    <a:gd name="T6" fmla="*/ 292 w 939"/>
                    <a:gd name="T7" fmla="*/ 754 h 1226"/>
                    <a:gd name="T8" fmla="*/ 110 w 939"/>
                    <a:gd name="T9" fmla="*/ 576 h 1226"/>
                    <a:gd name="T10" fmla="*/ 4 w 939"/>
                    <a:gd name="T11" fmla="*/ 122 h 1226"/>
                    <a:gd name="T12" fmla="*/ 10 w 939"/>
                    <a:gd name="T13" fmla="*/ 23 h 1226"/>
                    <a:gd name="T14" fmla="*/ 83 w 939"/>
                    <a:gd name="T15" fmla="*/ 0 h 1226"/>
                    <a:gd name="T16" fmla="*/ 150 w 939"/>
                    <a:gd name="T17" fmla="*/ 0 h 1226"/>
                    <a:gd name="T18" fmla="*/ 408 w 939"/>
                    <a:gd name="T19" fmla="*/ 4 h 1226"/>
                    <a:gd name="T20" fmla="*/ 434 w 939"/>
                    <a:gd name="T21" fmla="*/ 4 h 1226"/>
                    <a:gd name="T22" fmla="*/ 834 w 939"/>
                    <a:gd name="T23" fmla="*/ 10 h 1226"/>
                    <a:gd name="T24" fmla="*/ 867 w 939"/>
                    <a:gd name="T25" fmla="*/ 95 h 1226"/>
                    <a:gd name="T26" fmla="*/ 909 w 939"/>
                    <a:gd name="T27" fmla="*/ 201 h 1226"/>
                    <a:gd name="T28" fmla="*/ 919 w 939"/>
                    <a:gd name="T29" fmla="*/ 227 h 1226"/>
                    <a:gd name="T30" fmla="*/ 939 w 939"/>
                    <a:gd name="T31" fmla="*/ 278 h 1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9" h="1226">
                      <a:moveTo>
                        <a:pt x="939" y="278"/>
                      </a:moveTo>
                      <a:lnTo>
                        <a:pt x="532" y="1226"/>
                      </a:lnTo>
                      <a:lnTo>
                        <a:pt x="292" y="1226"/>
                      </a:lnTo>
                      <a:lnTo>
                        <a:pt x="292" y="754"/>
                      </a:lnTo>
                      <a:cubicBezTo>
                        <a:pt x="292" y="754"/>
                        <a:pt x="228" y="715"/>
                        <a:pt x="110" y="576"/>
                      </a:cubicBezTo>
                      <a:cubicBezTo>
                        <a:pt x="10" y="458"/>
                        <a:pt x="0" y="246"/>
                        <a:pt x="4" y="122"/>
                      </a:cubicBezTo>
                      <a:cubicBezTo>
                        <a:pt x="5" y="63"/>
                        <a:pt x="10" y="23"/>
                        <a:pt x="10" y="23"/>
                      </a:cubicBezTo>
                      <a:lnTo>
                        <a:pt x="83" y="0"/>
                      </a:lnTo>
                      <a:lnTo>
                        <a:pt x="150" y="0"/>
                      </a:lnTo>
                      <a:lnTo>
                        <a:pt x="408" y="4"/>
                      </a:lnTo>
                      <a:lnTo>
                        <a:pt x="434" y="4"/>
                      </a:lnTo>
                      <a:lnTo>
                        <a:pt x="834" y="10"/>
                      </a:lnTo>
                      <a:lnTo>
                        <a:pt x="867" y="95"/>
                      </a:lnTo>
                      <a:lnTo>
                        <a:pt x="909" y="201"/>
                      </a:lnTo>
                      <a:lnTo>
                        <a:pt x="919" y="227"/>
                      </a:lnTo>
                      <a:lnTo>
                        <a:pt x="939" y="278"/>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8" name="Freeform 30">
                  <a:extLst>
                    <a:ext uri="{FF2B5EF4-FFF2-40B4-BE49-F238E27FC236}">
                      <a16:creationId xmlns:a16="http://schemas.microsoft.com/office/drawing/2014/main" id="{350A7D35-F0FC-4049-99D6-16F4F253DFAA}"/>
                    </a:ext>
                  </a:extLst>
                </p:cNvPr>
                <p:cNvSpPr>
                  <a:spLocks/>
                </p:cNvSpPr>
                <p:nvPr/>
              </p:nvSpPr>
              <p:spPr bwMode="auto">
                <a:xfrm>
                  <a:off x="3649663" y="1162050"/>
                  <a:ext cx="781050" cy="825500"/>
                </a:xfrm>
                <a:custGeom>
                  <a:avLst/>
                  <a:gdLst>
                    <a:gd name="T0" fmla="*/ 952 w 952"/>
                    <a:gd name="T1" fmla="*/ 413 h 1007"/>
                    <a:gd name="T2" fmla="*/ 943 w 952"/>
                    <a:gd name="T3" fmla="*/ 389 h 1007"/>
                    <a:gd name="T4" fmla="*/ 942 w 952"/>
                    <a:gd name="T5" fmla="*/ 352 h 1007"/>
                    <a:gd name="T6" fmla="*/ 887 w 952"/>
                    <a:gd name="T7" fmla="*/ 356 h 1007"/>
                    <a:gd name="T8" fmla="*/ 928 w 952"/>
                    <a:gd name="T9" fmla="*/ 291 h 1007"/>
                    <a:gd name="T10" fmla="*/ 876 w 952"/>
                    <a:gd name="T11" fmla="*/ 235 h 1007"/>
                    <a:gd name="T12" fmla="*/ 863 w 952"/>
                    <a:gd name="T13" fmla="*/ 234 h 1007"/>
                    <a:gd name="T14" fmla="*/ 650 w 952"/>
                    <a:gd name="T15" fmla="*/ 242 h 1007"/>
                    <a:gd name="T16" fmla="*/ 638 w 952"/>
                    <a:gd name="T17" fmla="*/ 242 h 1007"/>
                    <a:gd name="T18" fmla="*/ 479 w 952"/>
                    <a:gd name="T19" fmla="*/ 231 h 1007"/>
                    <a:gd name="T20" fmla="*/ 466 w 952"/>
                    <a:gd name="T21" fmla="*/ 232 h 1007"/>
                    <a:gd name="T22" fmla="*/ 463 w 952"/>
                    <a:gd name="T23" fmla="*/ 217 h 1007"/>
                    <a:gd name="T24" fmla="*/ 463 w 952"/>
                    <a:gd name="T25" fmla="*/ 217 h 1007"/>
                    <a:gd name="T26" fmla="*/ 463 w 952"/>
                    <a:gd name="T27" fmla="*/ 215 h 1007"/>
                    <a:gd name="T28" fmla="*/ 445 w 952"/>
                    <a:gd name="T29" fmla="*/ 141 h 1007"/>
                    <a:gd name="T30" fmla="*/ 445 w 952"/>
                    <a:gd name="T31" fmla="*/ 139 h 1007"/>
                    <a:gd name="T32" fmla="*/ 404 w 952"/>
                    <a:gd name="T33" fmla="*/ 19 h 1007"/>
                    <a:gd name="T34" fmla="*/ 340 w 952"/>
                    <a:gd name="T35" fmla="*/ 0 h 1007"/>
                    <a:gd name="T36" fmla="*/ 347 w 952"/>
                    <a:gd name="T37" fmla="*/ 138 h 1007"/>
                    <a:gd name="T38" fmla="*/ 96 w 952"/>
                    <a:gd name="T39" fmla="*/ 135 h 1007"/>
                    <a:gd name="T40" fmla="*/ 23 w 952"/>
                    <a:gd name="T41" fmla="*/ 158 h 1007"/>
                    <a:gd name="T42" fmla="*/ 35 w 952"/>
                    <a:gd name="T43" fmla="*/ 509 h 1007"/>
                    <a:gd name="T44" fmla="*/ 463 w 952"/>
                    <a:gd name="T45" fmla="*/ 603 h 1007"/>
                    <a:gd name="T46" fmla="*/ 457 w 952"/>
                    <a:gd name="T47" fmla="*/ 928 h 1007"/>
                    <a:gd name="T48" fmla="*/ 714 w 952"/>
                    <a:gd name="T49" fmla="*/ 967 h 1007"/>
                    <a:gd name="T50" fmla="*/ 920 w 952"/>
                    <a:gd name="T51" fmla="*/ 487 h 1007"/>
                    <a:gd name="T52" fmla="*/ 946 w 952"/>
                    <a:gd name="T53" fmla="*/ 490 h 1007"/>
                    <a:gd name="T54" fmla="*/ 944 w 952"/>
                    <a:gd name="T55" fmla="*/ 431 h 1007"/>
                    <a:gd name="T56" fmla="*/ 952 w 952"/>
                    <a:gd name="T57" fmla="*/ 413 h 10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52" h="1007">
                      <a:moveTo>
                        <a:pt x="952" y="413"/>
                      </a:moveTo>
                      <a:lnTo>
                        <a:pt x="943" y="389"/>
                      </a:lnTo>
                      <a:lnTo>
                        <a:pt x="942" y="352"/>
                      </a:lnTo>
                      <a:lnTo>
                        <a:pt x="887" y="356"/>
                      </a:lnTo>
                      <a:cubicBezTo>
                        <a:pt x="913" y="319"/>
                        <a:pt x="928" y="291"/>
                        <a:pt x="928" y="291"/>
                      </a:cubicBezTo>
                      <a:cubicBezTo>
                        <a:pt x="928" y="291"/>
                        <a:pt x="929" y="241"/>
                        <a:pt x="876" y="235"/>
                      </a:cubicBezTo>
                      <a:cubicBezTo>
                        <a:pt x="872" y="234"/>
                        <a:pt x="868" y="234"/>
                        <a:pt x="863" y="234"/>
                      </a:cubicBezTo>
                      <a:cubicBezTo>
                        <a:pt x="820" y="236"/>
                        <a:pt x="753" y="244"/>
                        <a:pt x="650" y="242"/>
                      </a:cubicBezTo>
                      <a:cubicBezTo>
                        <a:pt x="646" y="242"/>
                        <a:pt x="642" y="242"/>
                        <a:pt x="638" y="242"/>
                      </a:cubicBezTo>
                      <a:cubicBezTo>
                        <a:pt x="592" y="240"/>
                        <a:pt x="540" y="237"/>
                        <a:pt x="479" y="231"/>
                      </a:cubicBezTo>
                      <a:cubicBezTo>
                        <a:pt x="475" y="230"/>
                        <a:pt x="470" y="231"/>
                        <a:pt x="466" y="232"/>
                      </a:cubicBezTo>
                      <a:cubicBezTo>
                        <a:pt x="466" y="228"/>
                        <a:pt x="464" y="223"/>
                        <a:pt x="463" y="217"/>
                      </a:cubicBezTo>
                      <a:lnTo>
                        <a:pt x="463" y="217"/>
                      </a:lnTo>
                      <a:lnTo>
                        <a:pt x="463" y="215"/>
                      </a:lnTo>
                      <a:cubicBezTo>
                        <a:pt x="458" y="196"/>
                        <a:pt x="452" y="169"/>
                        <a:pt x="445" y="141"/>
                      </a:cubicBezTo>
                      <a:lnTo>
                        <a:pt x="445" y="139"/>
                      </a:lnTo>
                      <a:cubicBezTo>
                        <a:pt x="445" y="139"/>
                        <a:pt x="428" y="63"/>
                        <a:pt x="404" y="19"/>
                      </a:cubicBezTo>
                      <a:cubicBezTo>
                        <a:pt x="381" y="8"/>
                        <a:pt x="360" y="3"/>
                        <a:pt x="340" y="0"/>
                      </a:cubicBezTo>
                      <a:lnTo>
                        <a:pt x="347" y="138"/>
                      </a:lnTo>
                      <a:lnTo>
                        <a:pt x="96" y="135"/>
                      </a:lnTo>
                      <a:lnTo>
                        <a:pt x="23" y="158"/>
                      </a:lnTo>
                      <a:cubicBezTo>
                        <a:pt x="23" y="158"/>
                        <a:pt x="0" y="340"/>
                        <a:pt x="35" y="509"/>
                      </a:cubicBezTo>
                      <a:cubicBezTo>
                        <a:pt x="84" y="556"/>
                        <a:pt x="204" y="630"/>
                        <a:pt x="463" y="603"/>
                      </a:cubicBezTo>
                      <a:cubicBezTo>
                        <a:pt x="463" y="603"/>
                        <a:pt x="369" y="731"/>
                        <a:pt x="457" y="928"/>
                      </a:cubicBezTo>
                      <a:cubicBezTo>
                        <a:pt x="492" y="1007"/>
                        <a:pt x="599" y="1002"/>
                        <a:pt x="714" y="967"/>
                      </a:cubicBezTo>
                      <a:lnTo>
                        <a:pt x="920" y="487"/>
                      </a:lnTo>
                      <a:lnTo>
                        <a:pt x="946" y="490"/>
                      </a:lnTo>
                      <a:lnTo>
                        <a:pt x="944" y="431"/>
                      </a:lnTo>
                      <a:lnTo>
                        <a:pt x="952" y="413"/>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39" name="Freeform 31">
                  <a:extLst>
                    <a:ext uri="{FF2B5EF4-FFF2-40B4-BE49-F238E27FC236}">
                      <a16:creationId xmlns:a16="http://schemas.microsoft.com/office/drawing/2014/main" id="{BF3085AB-28FB-43F5-B701-F8B533C877DE}"/>
                    </a:ext>
                  </a:extLst>
                </p:cNvPr>
                <p:cNvSpPr>
                  <a:spLocks/>
                </p:cNvSpPr>
                <p:nvPr/>
              </p:nvSpPr>
              <p:spPr bwMode="auto">
                <a:xfrm>
                  <a:off x="3668713" y="1203325"/>
                  <a:ext cx="180975" cy="390525"/>
                </a:xfrm>
                <a:custGeom>
                  <a:avLst/>
                  <a:gdLst>
                    <a:gd name="T0" fmla="*/ 220 w 221"/>
                    <a:gd name="T1" fmla="*/ 415 h 476"/>
                    <a:gd name="T2" fmla="*/ 193 w 221"/>
                    <a:gd name="T3" fmla="*/ 460 h 476"/>
                    <a:gd name="T4" fmla="*/ 181 w 221"/>
                    <a:gd name="T5" fmla="*/ 467 h 476"/>
                    <a:gd name="T6" fmla="*/ 126 w 221"/>
                    <a:gd name="T7" fmla="*/ 476 h 476"/>
                    <a:gd name="T8" fmla="*/ 0 w 221"/>
                    <a:gd name="T9" fmla="*/ 107 h 476"/>
                    <a:gd name="T10" fmla="*/ 139 w 221"/>
                    <a:gd name="T11" fmla="*/ 20 h 476"/>
                    <a:gd name="T12" fmla="*/ 150 w 221"/>
                    <a:gd name="T13" fmla="*/ 22 h 476"/>
                    <a:gd name="T14" fmla="*/ 170 w 221"/>
                    <a:gd name="T15" fmla="*/ 28 h 476"/>
                    <a:gd name="T16" fmla="*/ 220 w 221"/>
                    <a:gd name="T17" fmla="*/ 4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 h="476">
                      <a:moveTo>
                        <a:pt x="220" y="415"/>
                      </a:moveTo>
                      <a:cubicBezTo>
                        <a:pt x="220" y="415"/>
                        <a:pt x="221" y="442"/>
                        <a:pt x="193" y="460"/>
                      </a:cubicBezTo>
                      <a:cubicBezTo>
                        <a:pt x="189" y="463"/>
                        <a:pt x="185" y="465"/>
                        <a:pt x="181" y="467"/>
                      </a:cubicBezTo>
                      <a:cubicBezTo>
                        <a:pt x="168" y="473"/>
                        <a:pt x="150" y="476"/>
                        <a:pt x="126" y="476"/>
                      </a:cubicBezTo>
                      <a:cubicBezTo>
                        <a:pt x="30" y="476"/>
                        <a:pt x="30" y="417"/>
                        <a:pt x="0" y="107"/>
                      </a:cubicBezTo>
                      <a:cubicBezTo>
                        <a:pt x="0" y="107"/>
                        <a:pt x="21" y="0"/>
                        <a:pt x="139" y="20"/>
                      </a:cubicBezTo>
                      <a:cubicBezTo>
                        <a:pt x="142" y="21"/>
                        <a:pt x="146" y="21"/>
                        <a:pt x="150" y="22"/>
                      </a:cubicBezTo>
                      <a:cubicBezTo>
                        <a:pt x="157" y="24"/>
                        <a:pt x="163" y="25"/>
                        <a:pt x="170" y="28"/>
                      </a:cubicBezTo>
                      <a:lnTo>
                        <a:pt x="220" y="415"/>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0" name="Freeform 32">
                  <a:extLst>
                    <a:ext uri="{FF2B5EF4-FFF2-40B4-BE49-F238E27FC236}">
                      <a16:creationId xmlns:a16="http://schemas.microsoft.com/office/drawing/2014/main" id="{EDAAFB94-7889-4CC3-A614-1738D01516A2}"/>
                    </a:ext>
                  </a:extLst>
                </p:cNvPr>
                <p:cNvSpPr>
                  <a:spLocks/>
                </p:cNvSpPr>
                <p:nvPr/>
              </p:nvSpPr>
              <p:spPr bwMode="auto">
                <a:xfrm>
                  <a:off x="3808413" y="1150938"/>
                  <a:ext cx="219075" cy="458788"/>
                </a:xfrm>
                <a:custGeom>
                  <a:avLst/>
                  <a:gdLst>
                    <a:gd name="T0" fmla="*/ 268 w 268"/>
                    <a:gd name="T1" fmla="*/ 431 h 559"/>
                    <a:gd name="T2" fmla="*/ 268 w 268"/>
                    <a:gd name="T3" fmla="*/ 432 h 559"/>
                    <a:gd name="T4" fmla="*/ 190 w 268"/>
                    <a:gd name="T5" fmla="*/ 547 h 559"/>
                    <a:gd name="T6" fmla="*/ 50 w 268"/>
                    <a:gd name="T7" fmla="*/ 479 h 559"/>
                    <a:gd name="T8" fmla="*/ 0 w 268"/>
                    <a:gd name="T9" fmla="*/ 92 h 559"/>
                    <a:gd name="T10" fmla="*/ 147 w 268"/>
                    <a:gd name="T11" fmla="*/ 13 h 559"/>
                    <a:gd name="T12" fmla="*/ 211 w 268"/>
                    <a:gd name="T13" fmla="*/ 32 h 559"/>
                    <a:gd name="T14" fmla="*/ 228 w 268"/>
                    <a:gd name="T15" fmla="*/ 152 h 559"/>
                    <a:gd name="T16" fmla="*/ 240 w 268"/>
                    <a:gd name="T17" fmla="*/ 234 h 559"/>
                    <a:gd name="T18" fmla="*/ 268 w 268"/>
                    <a:gd name="T19" fmla="*/ 431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8" h="559">
                      <a:moveTo>
                        <a:pt x="268" y="431"/>
                      </a:moveTo>
                      <a:lnTo>
                        <a:pt x="268" y="432"/>
                      </a:lnTo>
                      <a:cubicBezTo>
                        <a:pt x="268" y="441"/>
                        <a:pt x="265" y="534"/>
                        <a:pt x="190" y="547"/>
                      </a:cubicBezTo>
                      <a:cubicBezTo>
                        <a:pt x="118" y="559"/>
                        <a:pt x="72" y="539"/>
                        <a:pt x="50" y="479"/>
                      </a:cubicBezTo>
                      <a:lnTo>
                        <a:pt x="0" y="92"/>
                      </a:lnTo>
                      <a:cubicBezTo>
                        <a:pt x="0" y="92"/>
                        <a:pt x="42" y="0"/>
                        <a:pt x="147" y="13"/>
                      </a:cubicBezTo>
                      <a:cubicBezTo>
                        <a:pt x="167" y="16"/>
                        <a:pt x="188" y="21"/>
                        <a:pt x="211" y="32"/>
                      </a:cubicBezTo>
                      <a:lnTo>
                        <a:pt x="228" y="152"/>
                      </a:lnTo>
                      <a:lnTo>
                        <a:pt x="240" y="234"/>
                      </a:lnTo>
                      <a:lnTo>
                        <a:pt x="268" y="431"/>
                      </a:ln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1" name="Freeform 33">
                  <a:extLst>
                    <a:ext uri="{FF2B5EF4-FFF2-40B4-BE49-F238E27FC236}">
                      <a16:creationId xmlns:a16="http://schemas.microsoft.com/office/drawing/2014/main" id="{B8EBC594-8A18-4CB4-9E41-94BE23679DEB}"/>
                    </a:ext>
                  </a:extLst>
                </p:cNvPr>
                <p:cNvSpPr>
                  <a:spLocks/>
                </p:cNvSpPr>
                <p:nvPr/>
              </p:nvSpPr>
              <p:spPr bwMode="auto">
                <a:xfrm>
                  <a:off x="3783013" y="1220788"/>
                  <a:ext cx="66675" cy="360363"/>
                </a:xfrm>
                <a:custGeom>
                  <a:avLst/>
                  <a:gdLst>
                    <a:gd name="T0" fmla="*/ 81 w 82"/>
                    <a:gd name="T1" fmla="*/ 395 h 440"/>
                    <a:gd name="T2" fmla="*/ 54 w 82"/>
                    <a:gd name="T3" fmla="*/ 440 h 440"/>
                    <a:gd name="T4" fmla="*/ 0 w 82"/>
                    <a:gd name="T5" fmla="*/ 0 h 440"/>
                    <a:gd name="T6" fmla="*/ 11 w 82"/>
                    <a:gd name="T7" fmla="*/ 2 h 440"/>
                    <a:gd name="T8" fmla="*/ 31 w 82"/>
                    <a:gd name="T9" fmla="*/ 8 h 440"/>
                    <a:gd name="T10" fmla="*/ 81 w 82"/>
                    <a:gd name="T11" fmla="*/ 395 h 440"/>
                  </a:gdLst>
                  <a:ahLst/>
                  <a:cxnLst>
                    <a:cxn ang="0">
                      <a:pos x="T0" y="T1"/>
                    </a:cxn>
                    <a:cxn ang="0">
                      <a:pos x="T2" y="T3"/>
                    </a:cxn>
                    <a:cxn ang="0">
                      <a:pos x="T4" y="T5"/>
                    </a:cxn>
                    <a:cxn ang="0">
                      <a:pos x="T6" y="T7"/>
                    </a:cxn>
                    <a:cxn ang="0">
                      <a:pos x="T8" y="T9"/>
                    </a:cxn>
                    <a:cxn ang="0">
                      <a:pos x="T10" y="T11"/>
                    </a:cxn>
                  </a:cxnLst>
                  <a:rect l="0" t="0" r="r" b="b"/>
                  <a:pathLst>
                    <a:path w="82" h="440">
                      <a:moveTo>
                        <a:pt x="81" y="395"/>
                      </a:moveTo>
                      <a:cubicBezTo>
                        <a:pt x="81" y="395"/>
                        <a:pt x="82" y="422"/>
                        <a:pt x="54" y="440"/>
                      </a:cubicBezTo>
                      <a:lnTo>
                        <a:pt x="0" y="0"/>
                      </a:lnTo>
                      <a:cubicBezTo>
                        <a:pt x="3" y="1"/>
                        <a:pt x="7" y="1"/>
                        <a:pt x="11" y="2"/>
                      </a:cubicBezTo>
                      <a:cubicBezTo>
                        <a:pt x="18" y="4"/>
                        <a:pt x="24" y="5"/>
                        <a:pt x="31" y="8"/>
                      </a:cubicBezTo>
                      <a:lnTo>
                        <a:pt x="81" y="395"/>
                      </a:ln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42" name="Freeform 34">
                  <a:extLst>
                    <a:ext uri="{FF2B5EF4-FFF2-40B4-BE49-F238E27FC236}">
                      <a16:creationId xmlns:a16="http://schemas.microsoft.com/office/drawing/2014/main" id="{297CB943-022A-453F-85E8-489268005855}"/>
                    </a:ext>
                  </a:extLst>
                </p:cNvPr>
                <p:cNvSpPr>
                  <a:spLocks/>
                </p:cNvSpPr>
                <p:nvPr/>
              </p:nvSpPr>
              <p:spPr bwMode="auto">
                <a:xfrm>
                  <a:off x="4014788" y="1370013"/>
                  <a:ext cx="495300" cy="908050"/>
                </a:xfrm>
                <a:custGeom>
                  <a:avLst/>
                  <a:gdLst>
                    <a:gd name="T0" fmla="*/ 0 w 604"/>
                    <a:gd name="T1" fmla="*/ 501 h 1107"/>
                    <a:gd name="T2" fmla="*/ 0 w 604"/>
                    <a:gd name="T3" fmla="*/ 1107 h 1107"/>
                    <a:gd name="T4" fmla="*/ 363 w 604"/>
                    <a:gd name="T5" fmla="*/ 1107 h 1107"/>
                    <a:gd name="T6" fmla="*/ 363 w 604"/>
                    <a:gd name="T7" fmla="*/ 617 h 1107"/>
                    <a:gd name="T8" fmla="*/ 589 w 604"/>
                    <a:gd name="T9" fmla="*/ 283 h 1107"/>
                    <a:gd name="T10" fmla="*/ 591 w 604"/>
                    <a:gd name="T11" fmla="*/ 211 h 1107"/>
                    <a:gd name="T12" fmla="*/ 488 w 604"/>
                    <a:gd name="T13" fmla="*/ 37 h 1107"/>
                    <a:gd name="T14" fmla="*/ 417 w 604"/>
                    <a:gd name="T15" fmla="*/ 5 h 1107"/>
                    <a:gd name="T16" fmla="*/ 60 w 604"/>
                    <a:gd name="T17" fmla="*/ 14 h 1107"/>
                    <a:gd name="T18" fmla="*/ 23 w 604"/>
                    <a:gd name="T19" fmla="*/ 42 h 1107"/>
                    <a:gd name="T20" fmla="*/ 218 w 604"/>
                    <a:gd name="T21" fmla="*/ 264 h 1107"/>
                    <a:gd name="T22" fmla="*/ 0 w 604"/>
                    <a:gd name="T23" fmla="*/ 50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04" h="1107">
                      <a:moveTo>
                        <a:pt x="0" y="501"/>
                      </a:moveTo>
                      <a:lnTo>
                        <a:pt x="0" y="1107"/>
                      </a:lnTo>
                      <a:lnTo>
                        <a:pt x="363" y="1107"/>
                      </a:lnTo>
                      <a:lnTo>
                        <a:pt x="363" y="617"/>
                      </a:lnTo>
                      <a:lnTo>
                        <a:pt x="589" y="283"/>
                      </a:lnTo>
                      <a:cubicBezTo>
                        <a:pt x="603" y="261"/>
                        <a:pt x="604" y="233"/>
                        <a:pt x="591" y="211"/>
                      </a:cubicBezTo>
                      <a:lnTo>
                        <a:pt x="488" y="37"/>
                      </a:lnTo>
                      <a:cubicBezTo>
                        <a:pt x="474" y="12"/>
                        <a:pt x="445" y="0"/>
                        <a:pt x="417" y="5"/>
                      </a:cubicBezTo>
                      <a:cubicBezTo>
                        <a:pt x="351" y="18"/>
                        <a:pt x="222" y="36"/>
                        <a:pt x="60" y="14"/>
                      </a:cubicBezTo>
                      <a:cubicBezTo>
                        <a:pt x="42" y="12"/>
                        <a:pt x="26" y="25"/>
                        <a:pt x="23" y="42"/>
                      </a:cubicBezTo>
                      <a:cubicBezTo>
                        <a:pt x="15" y="106"/>
                        <a:pt x="19" y="245"/>
                        <a:pt x="218" y="264"/>
                      </a:cubicBezTo>
                      <a:cubicBezTo>
                        <a:pt x="218" y="264"/>
                        <a:pt x="24" y="311"/>
                        <a:pt x="0" y="501"/>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grpSp>
          <p:nvGrpSpPr>
            <p:cNvPr id="22" name="Group 21">
              <a:extLst>
                <a:ext uri="{FF2B5EF4-FFF2-40B4-BE49-F238E27FC236}">
                  <a16:creationId xmlns:a16="http://schemas.microsoft.com/office/drawing/2014/main" id="{E4FF319A-89FF-4AB5-AE4F-D6FF4E0ECD78}"/>
                </a:ext>
              </a:extLst>
            </p:cNvPr>
            <p:cNvGrpSpPr/>
            <p:nvPr/>
          </p:nvGrpSpPr>
          <p:grpSpPr>
            <a:xfrm>
              <a:off x="6775848" y="4188511"/>
              <a:ext cx="852488" cy="1390650"/>
              <a:chOff x="9034464" y="4441681"/>
              <a:chExt cx="1136650" cy="1854200"/>
            </a:xfrm>
          </p:grpSpPr>
          <p:sp>
            <p:nvSpPr>
              <p:cNvPr id="23" name="Freeform: Shape 22">
                <a:extLst>
                  <a:ext uri="{FF2B5EF4-FFF2-40B4-BE49-F238E27FC236}">
                    <a16:creationId xmlns:a16="http://schemas.microsoft.com/office/drawing/2014/main" id="{5526FBC6-E7EF-4E6D-8E7C-15BC2FF351CD}"/>
                  </a:ext>
                </a:extLst>
              </p:cNvPr>
              <p:cNvSpPr>
                <a:spLocks/>
              </p:cNvSpPr>
              <p:nvPr/>
            </p:nvSpPr>
            <p:spPr bwMode="auto">
              <a:xfrm>
                <a:off x="9034464" y="4441681"/>
                <a:ext cx="1125940" cy="1558659"/>
              </a:xfrm>
              <a:custGeom>
                <a:avLst/>
                <a:gdLst>
                  <a:gd name="connsiteX0" fmla="*/ 1105935 w 1125940"/>
                  <a:gd name="connsiteY0" fmla="*/ 879079 h 1558659"/>
                  <a:gd name="connsiteX1" fmla="*/ 1079655 w 1125940"/>
                  <a:gd name="connsiteY1" fmla="*/ 885926 h 1558659"/>
                  <a:gd name="connsiteX2" fmla="*/ 1104833 w 1125940"/>
                  <a:gd name="connsiteY2" fmla="*/ 880634 h 1558659"/>
                  <a:gd name="connsiteX3" fmla="*/ 1028896 w 1125940"/>
                  <a:gd name="connsiteY3" fmla="*/ 868604 h 1558659"/>
                  <a:gd name="connsiteX4" fmla="*/ 1033358 w 1125940"/>
                  <a:gd name="connsiteY4" fmla="*/ 871896 h 1558659"/>
                  <a:gd name="connsiteX5" fmla="*/ 1033673 w 1125940"/>
                  <a:gd name="connsiteY5" fmla="*/ 872125 h 1558659"/>
                  <a:gd name="connsiteX6" fmla="*/ 1036277 w 1125940"/>
                  <a:gd name="connsiteY6" fmla="*/ 872956 h 1558659"/>
                  <a:gd name="connsiteX7" fmla="*/ 878559 w 1125940"/>
                  <a:gd name="connsiteY7" fmla="*/ 710082 h 1558659"/>
                  <a:gd name="connsiteX8" fmla="*/ 842475 w 1125940"/>
                  <a:gd name="connsiteY8" fmla="*/ 806851 h 1558659"/>
                  <a:gd name="connsiteX9" fmla="*/ 842099 w 1125940"/>
                  <a:gd name="connsiteY9" fmla="*/ 807490 h 1558659"/>
                  <a:gd name="connsiteX10" fmla="*/ 843811 w 1125940"/>
                  <a:gd name="connsiteY10" fmla="*/ 807554 h 1558659"/>
                  <a:gd name="connsiteX11" fmla="*/ 835598 w 1125940"/>
                  <a:gd name="connsiteY11" fmla="*/ 821513 h 1558659"/>
                  <a:gd name="connsiteX12" fmla="*/ 839704 w 1125940"/>
                  <a:gd name="connsiteY12" fmla="*/ 845326 h 1558659"/>
                  <a:gd name="connsiteX13" fmla="*/ 838477 w 1125940"/>
                  <a:gd name="connsiteY13" fmla="*/ 845278 h 1558659"/>
                  <a:gd name="connsiteX14" fmla="*/ 852306 w 1125940"/>
                  <a:gd name="connsiteY14" fmla="*/ 939636 h 1558659"/>
                  <a:gd name="connsiteX15" fmla="*/ 852600 w 1125940"/>
                  <a:gd name="connsiteY15" fmla="*/ 939535 h 1558659"/>
                  <a:gd name="connsiteX16" fmla="*/ 859587 w 1125940"/>
                  <a:gd name="connsiteY16" fmla="*/ 967794 h 1558659"/>
                  <a:gd name="connsiteX17" fmla="*/ 868314 w 1125940"/>
                  <a:gd name="connsiteY17" fmla="*/ 964191 h 1558659"/>
                  <a:gd name="connsiteX18" fmla="*/ 941215 w 1125940"/>
                  <a:gd name="connsiteY18" fmla="*/ 860847 h 1558659"/>
                  <a:gd name="connsiteX19" fmla="*/ 988724 w 1125940"/>
                  <a:gd name="connsiteY19" fmla="*/ 839522 h 1558659"/>
                  <a:gd name="connsiteX20" fmla="*/ 989018 w 1125940"/>
                  <a:gd name="connsiteY20" fmla="*/ 839735 h 1558659"/>
                  <a:gd name="connsiteX21" fmla="*/ 989484 w 1125940"/>
                  <a:gd name="connsiteY21" fmla="*/ 839522 h 1558659"/>
                  <a:gd name="connsiteX22" fmla="*/ 994263 w 1125940"/>
                  <a:gd name="connsiteY22" fmla="*/ 843049 h 1558659"/>
                  <a:gd name="connsiteX23" fmla="*/ 969897 w 1125940"/>
                  <a:gd name="connsiteY23" fmla="*/ 813284 h 1558659"/>
                  <a:gd name="connsiteX24" fmla="*/ 951547 w 1125940"/>
                  <a:gd name="connsiteY24" fmla="*/ 751906 h 1558659"/>
                  <a:gd name="connsiteX25" fmla="*/ 878559 w 1125940"/>
                  <a:gd name="connsiteY25" fmla="*/ 710082 h 1558659"/>
                  <a:gd name="connsiteX26" fmla="*/ 498036 w 1125940"/>
                  <a:gd name="connsiteY26" fmla="*/ 713 h 1558659"/>
                  <a:gd name="connsiteX27" fmla="*/ 590706 w 1125940"/>
                  <a:gd name="connsiteY27" fmla="*/ 67959 h 1558659"/>
                  <a:gd name="connsiteX28" fmla="*/ 627610 w 1125940"/>
                  <a:gd name="connsiteY28" fmla="*/ 703521 h 1558659"/>
                  <a:gd name="connsiteX29" fmla="*/ 636631 w 1125940"/>
                  <a:gd name="connsiteY29" fmla="*/ 716642 h 1558659"/>
                  <a:gd name="connsiteX30" fmla="*/ 835094 w 1125940"/>
                  <a:gd name="connsiteY30" fmla="*/ 489480 h 1558659"/>
                  <a:gd name="connsiteX31" fmla="*/ 854776 w 1125940"/>
                  <a:gd name="connsiteY31" fmla="*/ 487840 h 1558659"/>
                  <a:gd name="connsiteX32" fmla="*/ 1075382 w 1125940"/>
                  <a:gd name="connsiteY32" fmla="*/ 588710 h 1558659"/>
                  <a:gd name="connsiteX33" fmla="*/ 1093424 w 1125940"/>
                  <a:gd name="connsiteY33" fmla="*/ 613312 h 1558659"/>
                  <a:gd name="connsiteX34" fmla="*/ 1121307 w 1125940"/>
                  <a:gd name="connsiteY34" fmla="*/ 852775 h 1558659"/>
                  <a:gd name="connsiteX35" fmla="*/ 1109864 w 1125940"/>
                  <a:gd name="connsiteY35" fmla="*/ 873535 h 1558659"/>
                  <a:gd name="connsiteX36" fmla="*/ 1120601 w 1125940"/>
                  <a:gd name="connsiteY36" fmla="*/ 858387 h 1558659"/>
                  <a:gd name="connsiteX37" fmla="*/ 1125925 w 1125940"/>
                  <a:gd name="connsiteY37" fmla="*/ 876841 h 1558659"/>
                  <a:gd name="connsiteX38" fmla="*/ 1125861 w 1125940"/>
                  <a:gd name="connsiteY38" fmla="*/ 877012 h 1558659"/>
                  <a:gd name="connsiteX39" fmla="*/ 1125936 w 1125940"/>
                  <a:gd name="connsiteY39" fmla="*/ 877280 h 1558659"/>
                  <a:gd name="connsiteX40" fmla="*/ 1119012 w 1125940"/>
                  <a:gd name="connsiteY40" fmla="*/ 895951 h 1558659"/>
                  <a:gd name="connsiteX41" fmla="*/ 1118197 w 1125940"/>
                  <a:gd name="connsiteY41" fmla="*/ 896781 h 1558659"/>
                  <a:gd name="connsiteX42" fmla="*/ 1117547 w 1125940"/>
                  <a:gd name="connsiteY42" fmla="*/ 897025 h 1558659"/>
                  <a:gd name="connsiteX43" fmla="*/ 1079415 w 1125940"/>
                  <a:gd name="connsiteY43" fmla="*/ 955105 h 1558659"/>
                  <a:gd name="connsiteX44" fmla="*/ 1005925 w 1125940"/>
                  <a:gd name="connsiteY44" fmla="*/ 1135610 h 1558659"/>
                  <a:gd name="connsiteX45" fmla="*/ 989543 w 1125940"/>
                  <a:gd name="connsiteY45" fmla="*/ 1158575 h 1558659"/>
                  <a:gd name="connsiteX46" fmla="*/ 822444 w 1125940"/>
                  <a:gd name="connsiteY46" fmla="*/ 1314410 h 1558659"/>
                  <a:gd name="connsiteX47" fmla="*/ 733980 w 1125940"/>
                  <a:gd name="connsiteY47" fmla="*/ 1446460 h 1558659"/>
                  <a:gd name="connsiteX48" fmla="*/ 733980 w 1125940"/>
                  <a:gd name="connsiteY48" fmla="*/ 1558659 h 1558659"/>
                  <a:gd name="connsiteX49" fmla="*/ 320075 w 1125940"/>
                  <a:gd name="connsiteY49" fmla="*/ 1558659 h 1558659"/>
                  <a:gd name="connsiteX50" fmla="*/ 320075 w 1125940"/>
                  <a:gd name="connsiteY50" fmla="*/ 1461275 h 1558659"/>
                  <a:gd name="connsiteX51" fmla="*/ 169998 w 1125940"/>
                  <a:gd name="connsiteY51" fmla="*/ 1316120 h 1558659"/>
                  <a:gd name="connsiteX52" fmla="*/ 87169 w 1125940"/>
                  <a:gd name="connsiteY52" fmla="*/ 874098 h 1558659"/>
                  <a:gd name="connsiteX53" fmla="*/ 1059 w 1125940"/>
                  <a:gd name="connsiteY53" fmla="*/ 415673 h 1558659"/>
                  <a:gd name="connsiteX54" fmla="*/ 56825 w 1125940"/>
                  <a:gd name="connsiteY54" fmla="*/ 336125 h 1558659"/>
                  <a:gd name="connsiteX55" fmla="*/ 135554 w 1125940"/>
                  <a:gd name="connsiteY55" fmla="*/ 391891 h 1558659"/>
                  <a:gd name="connsiteX56" fmla="*/ 227405 w 1125940"/>
                  <a:gd name="connsiteY56" fmla="*/ 806031 h 1558659"/>
                  <a:gd name="connsiteX57" fmla="*/ 242166 w 1125940"/>
                  <a:gd name="connsiteY57" fmla="*/ 816692 h 1558659"/>
                  <a:gd name="connsiteX58" fmla="*/ 254468 w 1125940"/>
                  <a:gd name="connsiteY58" fmla="*/ 801931 h 1558659"/>
                  <a:gd name="connsiteX59" fmla="*/ 192141 w 1125940"/>
                  <a:gd name="connsiteY59" fmla="*/ 224595 h 1558659"/>
                  <a:gd name="connsiteX60" fmla="*/ 258568 w 1125940"/>
                  <a:gd name="connsiteY60" fmla="*/ 139306 h 1558659"/>
                  <a:gd name="connsiteX61" fmla="*/ 343038 w 1125940"/>
                  <a:gd name="connsiteY61" fmla="*/ 204913 h 1558659"/>
                  <a:gd name="connsiteX62" fmla="*/ 420947 w 1125940"/>
                  <a:gd name="connsiteY62" fmla="*/ 778148 h 1558659"/>
                  <a:gd name="connsiteX63" fmla="*/ 432428 w 1125940"/>
                  <a:gd name="connsiteY63" fmla="*/ 788809 h 1558659"/>
                  <a:gd name="connsiteX64" fmla="*/ 448010 w 1125940"/>
                  <a:gd name="connsiteY64" fmla="*/ 774868 h 1558659"/>
                  <a:gd name="connsiteX65" fmla="*/ 425047 w 1125940"/>
                  <a:gd name="connsiteY65" fmla="*/ 93382 h 1558659"/>
                  <a:gd name="connsiteX66" fmla="*/ 498036 w 1125940"/>
                  <a:gd name="connsiteY66" fmla="*/ 713 h 1558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125940" h="1558659">
                    <a:moveTo>
                      <a:pt x="1105935" y="879079"/>
                    </a:moveTo>
                    <a:lnTo>
                      <a:pt x="1079655" y="885926"/>
                    </a:lnTo>
                    <a:lnTo>
                      <a:pt x="1104833" y="880634"/>
                    </a:lnTo>
                    <a:close/>
                    <a:moveTo>
                      <a:pt x="1028896" y="868604"/>
                    </a:moveTo>
                    <a:lnTo>
                      <a:pt x="1033358" y="871896"/>
                    </a:lnTo>
                    <a:lnTo>
                      <a:pt x="1033673" y="872125"/>
                    </a:lnTo>
                    <a:lnTo>
                      <a:pt x="1036277" y="872956"/>
                    </a:lnTo>
                    <a:close/>
                    <a:moveTo>
                      <a:pt x="878559" y="710082"/>
                    </a:moveTo>
                    <a:cubicBezTo>
                      <a:pt x="869538" y="749445"/>
                      <a:pt x="856417" y="782249"/>
                      <a:pt x="842475" y="806851"/>
                    </a:cubicBezTo>
                    <a:lnTo>
                      <a:pt x="842099" y="807490"/>
                    </a:lnTo>
                    <a:lnTo>
                      <a:pt x="843811" y="807554"/>
                    </a:lnTo>
                    <a:cubicBezTo>
                      <a:pt x="840526" y="812481"/>
                      <a:pt x="838062" y="816586"/>
                      <a:pt x="835598" y="821513"/>
                    </a:cubicBezTo>
                    <a:cubicBezTo>
                      <a:pt x="837240" y="828903"/>
                      <a:pt x="838062" y="837114"/>
                      <a:pt x="839704" y="845326"/>
                    </a:cubicBezTo>
                    <a:lnTo>
                      <a:pt x="838477" y="845278"/>
                    </a:lnTo>
                    <a:lnTo>
                      <a:pt x="852306" y="939636"/>
                    </a:lnTo>
                    <a:lnTo>
                      <a:pt x="852600" y="939535"/>
                    </a:lnTo>
                    <a:lnTo>
                      <a:pt x="859587" y="967794"/>
                    </a:lnTo>
                    <a:lnTo>
                      <a:pt x="868314" y="964191"/>
                    </a:lnTo>
                    <a:cubicBezTo>
                      <a:pt x="886335" y="912519"/>
                      <a:pt x="912546" y="879711"/>
                      <a:pt x="941215" y="860847"/>
                    </a:cubicBezTo>
                    <a:cubicBezTo>
                      <a:pt x="956778" y="850185"/>
                      <a:pt x="973161" y="843623"/>
                      <a:pt x="988724" y="839522"/>
                    </a:cubicBezTo>
                    <a:lnTo>
                      <a:pt x="989018" y="839735"/>
                    </a:lnTo>
                    <a:lnTo>
                      <a:pt x="989484" y="839522"/>
                    </a:lnTo>
                    <a:lnTo>
                      <a:pt x="994263" y="843049"/>
                    </a:lnTo>
                    <a:lnTo>
                      <a:pt x="969897" y="813284"/>
                    </a:lnTo>
                    <a:cubicBezTo>
                      <a:pt x="960978" y="796703"/>
                      <a:pt x="954417" y="776508"/>
                      <a:pt x="951547" y="751906"/>
                    </a:cubicBezTo>
                    <a:cubicBezTo>
                      <a:pt x="951547" y="751906"/>
                      <a:pt x="912183" y="732224"/>
                      <a:pt x="878559" y="710082"/>
                    </a:cubicBezTo>
                    <a:close/>
                    <a:moveTo>
                      <a:pt x="498036" y="713"/>
                    </a:moveTo>
                    <a:cubicBezTo>
                      <a:pt x="541501" y="-5028"/>
                      <a:pt x="581685" y="24495"/>
                      <a:pt x="590706" y="67959"/>
                    </a:cubicBezTo>
                    <a:lnTo>
                      <a:pt x="627610" y="703521"/>
                    </a:lnTo>
                    <a:cubicBezTo>
                      <a:pt x="629251" y="711722"/>
                      <a:pt x="632531" y="715822"/>
                      <a:pt x="636631" y="716642"/>
                    </a:cubicBezTo>
                    <a:cubicBezTo>
                      <a:pt x="678456" y="650216"/>
                      <a:pt x="763746" y="525564"/>
                      <a:pt x="835094" y="489480"/>
                    </a:cubicBezTo>
                    <a:cubicBezTo>
                      <a:pt x="840835" y="487020"/>
                      <a:pt x="848216" y="486200"/>
                      <a:pt x="854776" y="487840"/>
                    </a:cubicBezTo>
                    <a:cubicBezTo>
                      <a:pt x="883480" y="495221"/>
                      <a:pt x="981891" y="528024"/>
                      <a:pt x="1075382" y="588710"/>
                    </a:cubicBezTo>
                    <a:cubicBezTo>
                      <a:pt x="1084403" y="594450"/>
                      <a:pt x="1090143" y="603471"/>
                      <a:pt x="1093424" y="613312"/>
                    </a:cubicBezTo>
                    <a:cubicBezTo>
                      <a:pt x="1104085" y="651856"/>
                      <a:pt x="1131148" y="756826"/>
                      <a:pt x="1121307" y="852775"/>
                    </a:cubicBezTo>
                    <a:lnTo>
                      <a:pt x="1109864" y="873535"/>
                    </a:lnTo>
                    <a:lnTo>
                      <a:pt x="1120601" y="858387"/>
                    </a:lnTo>
                    <a:cubicBezTo>
                      <a:pt x="1124287" y="863718"/>
                      <a:pt x="1126130" y="870279"/>
                      <a:pt x="1125925" y="876841"/>
                    </a:cubicBezTo>
                    <a:lnTo>
                      <a:pt x="1125861" y="877012"/>
                    </a:lnTo>
                    <a:lnTo>
                      <a:pt x="1125936" y="877280"/>
                    </a:lnTo>
                    <a:cubicBezTo>
                      <a:pt x="1125733" y="883918"/>
                      <a:pt x="1123492" y="890557"/>
                      <a:pt x="1119012" y="895951"/>
                    </a:cubicBezTo>
                    <a:cubicBezTo>
                      <a:pt x="1119012" y="896781"/>
                      <a:pt x="1118197" y="896781"/>
                      <a:pt x="1118197" y="896781"/>
                    </a:cubicBezTo>
                    <a:lnTo>
                      <a:pt x="1117547" y="897025"/>
                    </a:lnTo>
                    <a:lnTo>
                      <a:pt x="1079415" y="955105"/>
                    </a:lnTo>
                    <a:cubicBezTo>
                      <a:pt x="1043400" y="1021501"/>
                      <a:pt x="1016369" y="1103007"/>
                      <a:pt x="1005925" y="1135610"/>
                    </a:cubicBezTo>
                    <a:cubicBezTo>
                      <a:pt x="1003468" y="1145452"/>
                      <a:pt x="997734" y="1152834"/>
                      <a:pt x="989543" y="1158575"/>
                    </a:cubicBezTo>
                    <a:cubicBezTo>
                      <a:pt x="926471" y="1202045"/>
                      <a:pt x="860123" y="1272581"/>
                      <a:pt x="822444" y="1314410"/>
                    </a:cubicBezTo>
                    <a:lnTo>
                      <a:pt x="733980" y="1446460"/>
                    </a:lnTo>
                    <a:lnTo>
                      <a:pt x="733980" y="1558659"/>
                    </a:lnTo>
                    <a:lnTo>
                      <a:pt x="320075" y="1558659"/>
                    </a:lnTo>
                    <a:lnTo>
                      <a:pt x="320075" y="1461275"/>
                    </a:lnTo>
                    <a:cubicBezTo>
                      <a:pt x="320075" y="1461275"/>
                      <a:pt x="266769" y="1430112"/>
                      <a:pt x="169998" y="1316120"/>
                    </a:cubicBezTo>
                    <a:cubicBezTo>
                      <a:pt x="62566" y="1189008"/>
                      <a:pt x="81428" y="931503"/>
                      <a:pt x="87169" y="874098"/>
                    </a:cubicBezTo>
                    <a:lnTo>
                      <a:pt x="1059" y="415673"/>
                    </a:lnTo>
                    <a:cubicBezTo>
                      <a:pt x="-5502" y="378769"/>
                      <a:pt x="19101" y="342686"/>
                      <a:pt x="56825" y="336125"/>
                    </a:cubicBezTo>
                    <a:cubicBezTo>
                      <a:pt x="92909" y="330385"/>
                      <a:pt x="127353" y="355807"/>
                      <a:pt x="135554" y="391891"/>
                    </a:cubicBezTo>
                    <a:lnTo>
                      <a:pt x="227405" y="806031"/>
                    </a:lnTo>
                    <a:cubicBezTo>
                      <a:pt x="228225" y="813412"/>
                      <a:pt x="234785" y="817512"/>
                      <a:pt x="242166" y="816692"/>
                    </a:cubicBezTo>
                    <a:cubicBezTo>
                      <a:pt x="249547" y="815872"/>
                      <a:pt x="255288" y="809311"/>
                      <a:pt x="254468" y="801931"/>
                    </a:cubicBezTo>
                    <a:lnTo>
                      <a:pt x="192141" y="224595"/>
                    </a:lnTo>
                    <a:cubicBezTo>
                      <a:pt x="187220" y="182770"/>
                      <a:pt x="216743" y="144227"/>
                      <a:pt x="258568" y="139306"/>
                    </a:cubicBezTo>
                    <a:cubicBezTo>
                      <a:pt x="299573" y="134386"/>
                      <a:pt x="335657" y="164729"/>
                      <a:pt x="343038" y="204913"/>
                    </a:cubicBezTo>
                    <a:lnTo>
                      <a:pt x="420947" y="778148"/>
                    </a:lnTo>
                    <a:cubicBezTo>
                      <a:pt x="421767" y="783889"/>
                      <a:pt x="426687" y="787989"/>
                      <a:pt x="432428" y="788809"/>
                    </a:cubicBezTo>
                    <a:cubicBezTo>
                      <a:pt x="440629" y="791270"/>
                      <a:pt x="448830" y="783889"/>
                      <a:pt x="448010" y="774868"/>
                    </a:cubicBezTo>
                    <a:lnTo>
                      <a:pt x="425047" y="93382"/>
                    </a:lnTo>
                    <a:cubicBezTo>
                      <a:pt x="419307" y="47457"/>
                      <a:pt x="452110" y="6453"/>
                      <a:pt x="498036" y="713"/>
                    </a:cubicBezTo>
                    <a:close/>
                  </a:path>
                </a:pathLst>
              </a:custGeom>
              <a:solidFill>
                <a:srgbClr val="FAB29A"/>
              </a:solidFill>
              <a:ln w="139700">
                <a:solidFill>
                  <a:srgbClr val="F0EEEF"/>
                </a:solidFill>
                <a:round/>
                <a:headEnd/>
                <a:tailEnd/>
              </a:ln>
              <a:extLst/>
            </p:spPr>
            <p:txBody>
              <a:bodyPr vert="horz" wrap="square" lIns="68580" tIns="34290" rIns="68580" bIns="34290" numCol="1" anchor="t" anchorCtr="0" compatLnSpc="1">
                <a:prstTxWarp prst="textNoShape">
                  <a:avLst/>
                </a:prstTxWarp>
                <a:noAutofit/>
              </a:bodyPr>
              <a:lstStyle/>
              <a:p>
                <a:endParaRPr lang="en-US" sz="1350"/>
              </a:p>
            </p:txBody>
          </p:sp>
          <p:grpSp>
            <p:nvGrpSpPr>
              <p:cNvPr id="24" name="Group 23">
                <a:extLst>
                  <a:ext uri="{FF2B5EF4-FFF2-40B4-BE49-F238E27FC236}">
                    <a16:creationId xmlns:a16="http://schemas.microsoft.com/office/drawing/2014/main" id="{3FE9B610-2C68-4A78-95B1-CF04716FCC5E}"/>
                  </a:ext>
                </a:extLst>
              </p:cNvPr>
              <p:cNvGrpSpPr/>
              <p:nvPr/>
            </p:nvGrpSpPr>
            <p:grpSpPr>
              <a:xfrm>
                <a:off x="9034464" y="4441681"/>
                <a:ext cx="1136650" cy="1854200"/>
                <a:chOff x="5449888" y="4222750"/>
                <a:chExt cx="1136650" cy="1854200"/>
              </a:xfrm>
            </p:grpSpPr>
            <p:sp>
              <p:nvSpPr>
                <p:cNvPr id="25" name="Freeform 59">
                  <a:extLst>
                    <a:ext uri="{FF2B5EF4-FFF2-40B4-BE49-F238E27FC236}">
                      <a16:creationId xmlns:a16="http://schemas.microsoft.com/office/drawing/2014/main" id="{0903F521-994F-424B-BD46-C01D284C5134}"/>
                    </a:ext>
                  </a:extLst>
                </p:cNvPr>
                <p:cNvSpPr>
                  <a:spLocks/>
                </p:cNvSpPr>
                <p:nvPr/>
              </p:nvSpPr>
              <p:spPr bwMode="auto">
                <a:xfrm>
                  <a:off x="5449888" y="4222750"/>
                  <a:ext cx="1136650" cy="1854200"/>
                </a:xfrm>
                <a:custGeom>
                  <a:avLst/>
                  <a:gdLst>
                    <a:gd name="T0" fmla="*/ 1374 w 1386"/>
                    <a:gd name="T1" fmla="*/ 1046 h 2261"/>
                    <a:gd name="T2" fmla="*/ 1321 w 1386"/>
                    <a:gd name="T3" fmla="*/ 1087 h 2261"/>
                    <a:gd name="T4" fmla="*/ 1167 w 1386"/>
                    <a:gd name="T5" fmla="*/ 923 h 2261"/>
                    <a:gd name="T6" fmla="*/ 1078 w 1386"/>
                    <a:gd name="T7" fmla="*/ 872 h 2261"/>
                    <a:gd name="T8" fmla="*/ 1034 w 1386"/>
                    <a:gd name="T9" fmla="*/ 990 h 2261"/>
                    <a:gd name="T10" fmla="*/ 1024 w 1386"/>
                    <a:gd name="T11" fmla="*/ 1007 h 2261"/>
                    <a:gd name="T12" fmla="*/ 1029 w 1386"/>
                    <a:gd name="T13" fmla="*/ 1036 h 2261"/>
                    <a:gd name="T14" fmla="*/ 1046 w 1386"/>
                    <a:gd name="T15" fmla="*/ 1152 h 2261"/>
                    <a:gd name="T16" fmla="*/ 1074 w 1386"/>
                    <a:gd name="T17" fmla="*/ 1265 h 2261"/>
                    <a:gd name="T18" fmla="*/ 930 w 1386"/>
                    <a:gd name="T19" fmla="*/ 1484 h 2261"/>
                    <a:gd name="T20" fmla="*/ 915 w 1386"/>
                    <a:gd name="T21" fmla="*/ 1584 h 2261"/>
                    <a:gd name="T22" fmla="*/ 909 w 1386"/>
                    <a:gd name="T23" fmla="*/ 1625 h 2261"/>
                    <a:gd name="T24" fmla="*/ 782 w 1386"/>
                    <a:gd name="T25" fmla="*/ 1922 h 2261"/>
                    <a:gd name="T26" fmla="*/ 636 w 1386"/>
                    <a:gd name="T27" fmla="*/ 2261 h 2261"/>
                    <a:gd name="T28" fmla="*/ 397 w 1386"/>
                    <a:gd name="T29" fmla="*/ 2261 h 2261"/>
                    <a:gd name="T30" fmla="*/ 397 w 1386"/>
                    <a:gd name="T31" fmla="*/ 1788 h 2261"/>
                    <a:gd name="T32" fmla="*/ 214 w 1386"/>
                    <a:gd name="T33" fmla="*/ 1611 h 2261"/>
                    <a:gd name="T34" fmla="*/ 113 w 1386"/>
                    <a:gd name="T35" fmla="*/ 1072 h 2261"/>
                    <a:gd name="T36" fmla="*/ 8 w 1386"/>
                    <a:gd name="T37" fmla="*/ 513 h 2261"/>
                    <a:gd name="T38" fmla="*/ 76 w 1386"/>
                    <a:gd name="T39" fmla="*/ 416 h 2261"/>
                    <a:gd name="T40" fmla="*/ 172 w 1386"/>
                    <a:gd name="T41" fmla="*/ 484 h 2261"/>
                    <a:gd name="T42" fmla="*/ 284 w 1386"/>
                    <a:gd name="T43" fmla="*/ 989 h 2261"/>
                    <a:gd name="T44" fmla="*/ 302 w 1386"/>
                    <a:gd name="T45" fmla="*/ 1002 h 2261"/>
                    <a:gd name="T46" fmla="*/ 317 w 1386"/>
                    <a:gd name="T47" fmla="*/ 984 h 2261"/>
                    <a:gd name="T48" fmla="*/ 241 w 1386"/>
                    <a:gd name="T49" fmla="*/ 280 h 2261"/>
                    <a:gd name="T50" fmla="*/ 322 w 1386"/>
                    <a:gd name="T51" fmla="*/ 176 h 2261"/>
                    <a:gd name="T52" fmla="*/ 425 w 1386"/>
                    <a:gd name="T53" fmla="*/ 256 h 2261"/>
                    <a:gd name="T54" fmla="*/ 520 w 1386"/>
                    <a:gd name="T55" fmla="*/ 955 h 2261"/>
                    <a:gd name="T56" fmla="*/ 534 w 1386"/>
                    <a:gd name="T57" fmla="*/ 968 h 2261"/>
                    <a:gd name="T58" fmla="*/ 553 w 1386"/>
                    <a:gd name="T59" fmla="*/ 951 h 2261"/>
                    <a:gd name="T60" fmla="*/ 525 w 1386"/>
                    <a:gd name="T61" fmla="*/ 120 h 2261"/>
                    <a:gd name="T62" fmla="*/ 614 w 1386"/>
                    <a:gd name="T63" fmla="*/ 7 h 2261"/>
                    <a:gd name="T64" fmla="*/ 727 w 1386"/>
                    <a:gd name="T65" fmla="*/ 89 h 2261"/>
                    <a:gd name="T66" fmla="*/ 772 w 1386"/>
                    <a:gd name="T67" fmla="*/ 864 h 2261"/>
                    <a:gd name="T68" fmla="*/ 783 w 1386"/>
                    <a:gd name="T69" fmla="*/ 880 h 2261"/>
                    <a:gd name="T70" fmla="*/ 1025 w 1386"/>
                    <a:gd name="T71" fmla="*/ 603 h 2261"/>
                    <a:gd name="T72" fmla="*/ 1049 w 1386"/>
                    <a:gd name="T73" fmla="*/ 601 h 2261"/>
                    <a:gd name="T74" fmla="*/ 1318 w 1386"/>
                    <a:gd name="T75" fmla="*/ 724 h 2261"/>
                    <a:gd name="T76" fmla="*/ 1340 w 1386"/>
                    <a:gd name="T77" fmla="*/ 754 h 2261"/>
                    <a:gd name="T78" fmla="*/ 1374 w 1386"/>
                    <a:gd name="T79" fmla="*/ 1046 h 2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86" h="2261">
                      <a:moveTo>
                        <a:pt x="1374" y="1046"/>
                      </a:moveTo>
                      <a:cubicBezTo>
                        <a:pt x="1372" y="1072"/>
                        <a:pt x="1347" y="1091"/>
                        <a:pt x="1321" y="1087"/>
                      </a:cubicBezTo>
                      <a:cubicBezTo>
                        <a:pt x="1267" y="1077"/>
                        <a:pt x="1181" y="1043"/>
                        <a:pt x="1167" y="923"/>
                      </a:cubicBezTo>
                      <a:cubicBezTo>
                        <a:pt x="1167" y="923"/>
                        <a:pt x="1119" y="899"/>
                        <a:pt x="1078" y="872"/>
                      </a:cubicBezTo>
                      <a:cubicBezTo>
                        <a:pt x="1067" y="920"/>
                        <a:pt x="1051" y="960"/>
                        <a:pt x="1034" y="990"/>
                      </a:cubicBezTo>
                      <a:cubicBezTo>
                        <a:pt x="1030" y="996"/>
                        <a:pt x="1027" y="1001"/>
                        <a:pt x="1024" y="1007"/>
                      </a:cubicBezTo>
                      <a:cubicBezTo>
                        <a:pt x="1026" y="1016"/>
                        <a:pt x="1027" y="1026"/>
                        <a:pt x="1029" y="1036"/>
                      </a:cubicBezTo>
                      <a:cubicBezTo>
                        <a:pt x="1033" y="1068"/>
                        <a:pt x="1037" y="1106"/>
                        <a:pt x="1046" y="1152"/>
                      </a:cubicBezTo>
                      <a:cubicBezTo>
                        <a:pt x="1052" y="1185"/>
                        <a:pt x="1061" y="1223"/>
                        <a:pt x="1074" y="1265"/>
                      </a:cubicBezTo>
                      <a:cubicBezTo>
                        <a:pt x="1107" y="1370"/>
                        <a:pt x="1010" y="1443"/>
                        <a:pt x="930" y="1484"/>
                      </a:cubicBezTo>
                      <a:cubicBezTo>
                        <a:pt x="924" y="1523"/>
                        <a:pt x="919" y="1559"/>
                        <a:pt x="915" y="1584"/>
                      </a:cubicBezTo>
                      <a:cubicBezTo>
                        <a:pt x="912" y="1609"/>
                        <a:pt x="909" y="1625"/>
                        <a:pt x="909" y="1625"/>
                      </a:cubicBezTo>
                      <a:lnTo>
                        <a:pt x="782" y="1922"/>
                      </a:lnTo>
                      <a:lnTo>
                        <a:pt x="636" y="2261"/>
                      </a:lnTo>
                      <a:lnTo>
                        <a:pt x="397" y="2261"/>
                      </a:lnTo>
                      <a:lnTo>
                        <a:pt x="397" y="1788"/>
                      </a:lnTo>
                      <a:cubicBezTo>
                        <a:pt x="397" y="1788"/>
                        <a:pt x="332" y="1750"/>
                        <a:pt x="214" y="1611"/>
                      </a:cubicBezTo>
                      <a:cubicBezTo>
                        <a:pt x="83" y="1456"/>
                        <a:pt x="106" y="1142"/>
                        <a:pt x="113" y="1072"/>
                      </a:cubicBezTo>
                      <a:lnTo>
                        <a:pt x="8" y="513"/>
                      </a:lnTo>
                      <a:cubicBezTo>
                        <a:pt x="0" y="468"/>
                        <a:pt x="30" y="424"/>
                        <a:pt x="76" y="416"/>
                      </a:cubicBezTo>
                      <a:cubicBezTo>
                        <a:pt x="120" y="409"/>
                        <a:pt x="162" y="440"/>
                        <a:pt x="172" y="484"/>
                      </a:cubicBezTo>
                      <a:lnTo>
                        <a:pt x="284" y="989"/>
                      </a:lnTo>
                      <a:cubicBezTo>
                        <a:pt x="285" y="998"/>
                        <a:pt x="293" y="1003"/>
                        <a:pt x="302" y="1002"/>
                      </a:cubicBezTo>
                      <a:cubicBezTo>
                        <a:pt x="311" y="1001"/>
                        <a:pt x="318" y="993"/>
                        <a:pt x="317" y="984"/>
                      </a:cubicBezTo>
                      <a:lnTo>
                        <a:pt x="241" y="280"/>
                      </a:lnTo>
                      <a:cubicBezTo>
                        <a:pt x="235" y="229"/>
                        <a:pt x="271" y="182"/>
                        <a:pt x="322" y="176"/>
                      </a:cubicBezTo>
                      <a:cubicBezTo>
                        <a:pt x="372" y="170"/>
                        <a:pt x="416" y="207"/>
                        <a:pt x="425" y="256"/>
                      </a:cubicBezTo>
                      <a:lnTo>
                        <a:pt x="520" y="955"/>
                      </a:lnTo>
                      <a:cubicBezTo>
                        <a:pt x="521" y="962"/>
                        <a:pt x="527" y="967"/>
                        <a:pt x="534" y="968"/>
                      </a:cubicBezTo>
                      <a:cubicBezTo>
                        <a:pt x="544" y="971"/>
                        <a:pt x="554" y="962"/>
                        <a:pt x="553" y="951"/>
                      </a:cubicBezTo>
                      <a:lnTo>
                        <a:pt x="525" y="120"/>
                      </a:lnTo>
                      <a:cubicBezTo>
                        <a:pt x="518" y="64"/>
                        <a:pt x="558" y="14"/>
                        <a:pt x="614" y="7"/>
                      </a:cubicBezTo>
                      <a:cubicBezTo>
                        <a:pt x="667" y="0"/>
                        <a:pt x="716" y="36"/>
                        <a:pt x="727" y="89"/>
                      </a:cubicBezTo>
                      <a:lnTo>
                        <a:pt x="772" y="864"/>
                      </a:lnTo>
                      <a:cubicBezTo>
                        <a:pt x="774" y="874"/>
                        <a:pt x="778" y="879"/>
                        <a:pt x="783" y="880"/>
                      </a:cubicBezTo>
                      <a:cubicBezTo>
                        <a:pt x="834" y="799"/>
                        <a:pt x="938" y="647"/>
                        <a:pt x="1025" y="603"/>
                      </a:cubicBezTo>
                      <a:cubicBezTo>
                        <a:pt x="1032" y="600"/>
                        <a:pt x="1041" y="599"/>
                        <a:pt x="1049" y="601"/>
                      </a:cubicBezTo>
                      <a:cubicBezTo>
                        <a:pt x="1084" y="610"/>
                        <a:pt x="1204" y="650"/>
                        <a:pt x="1318" y="724"/>
                      </a:cubicBezTo>
                      <a:cubicBezTo>
                        <a:pt x="1329" y="731"/>
                        <a:pt x="1336" y="742"/>
                        <a:pt x="1340" y="754"/>
                      </a:cubicBezTo>
                      <a:cubicBezTo>
                        <a:pt x="1353" y="801"/>
                        <a:pt x="1386" y="929"/>
                        <a:pt x="1374" y="1046"/>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60">
                  <a:extLst>
                    <a:ext uri="{FF2B5EF4-FFF2-40B4-BE49-F238E27FC236}">
                      <a16:creationId xmlns:a16="http://schemas.microsoft.com/office/drawing/2014/main" id="{5881E407-AEFF-4BB5-83F4-C04DADC4859F}"/>
                    </a:ext>
                  </a:extLst>
                </p:cNvPr>
                <p:cNvSpPr>
                  <a:spLocks/>
                </p:cNvSpPr>
                <p:nvPr/>
              </p:nvSpPr>
              <p:spPr bwMode="auto">
                <a:xfrm>
                  <a:off x="5813425" y="5167313"/>
                  <a:ext cx="544513" cy="631825"/>
                </a:xfrm>
                <a:custGeom>
                  <a:avLst/>
                  <a:gdLst>
                    <a:gd name="T0" fmla="*/ 488 w 665"/>
                    <a:gd name="T1" fmla="*/ 332 h 770"/>
                    <a:gd name="T2" fmla="*/ 473 w 665"/>
                    <a:gd name="T3" fmla="*/ 432 h 770"/>
                    <a:gd name="T4" fmla="*/ 467 w 665"/>
                    <a:gd name="T5" fmla="*/ 473 h 770"/>
                    <a:gd name="T6" fmla="*/ 340 w 665"/>
                    <a:gd name="T7" fmla="*/ 770 h 770"/>
                    <a:gd name="T8" fmla="*/ 101 w 665"/>
                    <a:gd name="T9" fmla="*/ 543 h 770"/>
                    <a:gd name="T10" fmla="*/ 511 w 665"/>
                    <a:gd name="T11" fmla="*/ 35 h 770"/>
                    <a:gd name="T12" fmla="*/ 604 w 665"/>
                    <a:gd name="T13" fmla="*/ 0 h 770"/>
                    <a:gd name="T14" fmla="*/ 632 w 665"/>
                    <a:gd name="T15" fmla="*/ 113 h 770"/>
                    <a:gd name="T16" fmla="*/ 488 w 665"/>
                    <a:gd name="T17" fmla="*/ 332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5" h="770">
                      <a:moveTo>
                        <a:pt x="488" y="332"/>
                      </a:moveTo>
                      <a:cubicBezTo>
                        <a:pt x="482" y="371"/>
                        <a:pt x="477" y="407"/>
                        <a:pt x="473" y="432"/>
                      </a:cubicBezTo>
                      <a:cubicBezTo>
                        <a:pt x="470" y="457"/>
                        <a:pt x="467" y="473"/>
                        <a:pt x="467" y="473"/>
                      </a:cubicBezTo>
                      <a:lnTo>
                        <a:pt x="340" y="770"/>
                      </a:lnTo>
                      <a:cubicBezTo>
                        <a:pt x="224" y="764"/>
                        <a:pt x="131" y="703"/>
                        <a:pt x="101" y="543"/>
                      </a:cubicBezTo>
                      <a:cubicBezTo>
                        <a:pt x="0" y="8"/>
                        <a:pt x="511" y="35"/>
                        <a:pt x="511" y="35"/>
                      </a:cubicBezTo>
                      <a:cubicBezTo>
                        <a:pt x="530" y="25"/>
                        <a:pt x="570" y="11"/>
                        <a:pt x="604" y="0"/>
                      </a:cubicBezTo>
                      <a:cubicBezTo>
                        <a:pt x="610" y="33"/>
                        <a:pt x="619" y="71"/>
                        <a:pt x="632" y="113"/>
                      </a:cubicBezTo>
                      <a:cubicBezTo>
                        <a:pt x="665" y="218"/>
                        <a:pt x="568" y="291"/>
                        <a:pt x="488" y="332"/>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61">
                  <a:extLst>
                    <a:ext uri="{FF2B5EF4-FFF2-40B4-BE49-F238E27FC236}">
                      <a16:creationId xmlns:a16="http://schemas.microsoft.com/office/drawing/2014/main" id="{C739EB7A-2198-482F-8FDE-5A67835E5D81}"/>
                    </a:ext>
                  </a:extLst>
                </p:cNvPr>
                <p:cNvSpPr>
                  <a:spLocks/>
                </p:cNvSpPr>
                <p:nvPr/>
              </p:nvSpPr>
              <p:spPr bwMode="auto">
                <a:xfrm>
                  <a:off x="5891213" y="5067300"/>
                  <a:ext cx="692150" cy="1009650"/>
                </a:xfrm>
                <a:custGeom>
                  <a:avLst/>
                  <a:gdLst>
                    <a:gd name="T0" fmla="*/ 834 w 845"/>
                    <a:gd name="T1" fmla="*/ 68 h 1231"/>
                    <a:gd name="T2" fmla="*/ 833 w 845"/>
                    <a:gd name="T3" fmla="*/ 69 h 1231"/>
                    <a:gd name="T4" fmla="*/ 696 w 845"/>
                    <a:gd name="T5" fmla="*/ 361 h 1231"/>
                    <a:gd name="T6" fmla="*/ 676 w 845"/>
                    <a:gd name="T7" fmla="*/ 389 h 1231"/>
                    <a:gd name="T8" fmla="*/ 472 w 845"/>
                    <a:gd name="T9" fmla="*/ 579 h 1231"/>
                    <a:gd name="T10" fmla="*/ 364 w 845"/>
                    <a:gd name="T11" fmla="*/ 740 h 1231"/>
                    <a:gd name="T12" fmla="*/ 364 w 845"/>
                    <a:gd name="T13" fmla="*/ 1231 h 1231"/>
                    <a:gd name="T14" fmla="*/ 0 w 845"/>
                    <a:gd name="T15" fmla="*/ 1231 h 1231"/>
                    <a:gd name="T16" fmla="*/ 0 w 845"/>
                    <a:gd name="T17" fmla="*/ 624 h 1231"/>
                    <a:gd name="T18" fmla="*/ 431 w 845"/>
                    <a:gd name="T19" fmla="*/ 192 h 1231"/>
                    <a:gd name="T20" fmla="*/ 528 w 845"/>
                    <a:gd name="T21" fmla="*/ 152 h 1231"/>
                    <a:gd name="T22" fmla="*/ 617 w 845"/>
                    <a:gd name="T23" fmla="*/ 26 h 1231"/>
                    <a:gd name="T24" fmla="*/ 675 w 845"/>
                    <a:gd name="T25" fmla="*/ 0 h 1231"/>
                    <a:gd name="T26" fmla="*/ 784 w 845"/>
                    <a:gd name="T27" fmla="*/ 57 h 1231"/>
                    <a:gd name="T28" fmla="*/ 836 w 845"/>
                    <a:gd name="T29" fmla="*/ 23 h 1231"/>
                    <a:gd name="T30" fmla="*/ 834 w 845"/>
                    <a:gd name="T31" fmla="*/ 68 h 1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45" h="1231">
                      <a:moveTo>
                        <a:pt x="834" y="68"/>
                      </a:moveTo>
                      <a:cubicBezTo>
                        <a:pt x="834" y="69"/>
                        <a:pt x="833" y="69"/>
                        <a:pt x="833" y="69"/>
                      </a:cubicBezTo>
                      <a:cubicBezTo>
                        <a:pt x="766" y="149"/>
                        <a:pt x="713" y="308"/>
                        <a:pt x="696" y="361"/>
                      </a:cubicBezTo>
                      <a:cubicBezTo>
                        <a:pt x="693" y="373"/>
                        <a:pt x="686" y="382"/>
                        <a:pt x="676" y="389"/>
                      </a:cubicBezTo>
                      <a:cubicBezTo>
                        <a:pt x="599" y="442"/>
                        <a:pt x="518" y="528"/>
                        <a:pt x="472" y="579"/>
                      </a:cubicBezTo>
                      <a:lnTo>
                        <a:pt x="364" y="740"/>
                      </a:lnTo>
                      <a:lnTo>
                        <a:pt x="364" y="1231"/>
                      </a:lnTo>
                      <a:lnTo>
                        <a:pt x="0" y="1231"/>
                      </a:lnTo>
                      <a:lnTo>
                        <a:pt x="0" y="624"/>
                      </a:lnTo>
                      <a:cubicBezTo>
                        <a:pt x="0" y="200"/>
                        <a:pt x="431" y="192"/>
                        <a:pt x="431" y="192"/>
                      </a:cubicBezTo>
                      <a:cubicBezTo>
                        <a:pt x="465" y="172"/>
                        <a:pt x="499" y="160"/>
                        <a:pt x="528" y="152"/>
                      </a:cubicBezTo>
                      <a:cubicBezTo>
                        <a:pt x="550" y="89"/>
                        <a:pt x="582" y="49"/>
                        <a:pt x="617" y="26"/>
                      </a:cubicBezTo>
                      <a:cubicBezTo>
                        <a:pt x="636" y="13"/>
                        <a:pt x="656" y="5"/>
                        <a:pt x="675" y="0"/>
                      </a:cubicBezTo>
                      <a:cubicBezTo>
                        <a:pt x="708" y="36"/>
                        <a:pt x="752" y="51"/>
                        <a:pt x="784" y="57"/>
                      </a:cubicBezTo>
                      <a:cubicBezTo>
                        <a:pt x="808" y="61"/>
                        <a:pt x="830" y="46"/>
                        <a:pt x="836" y="23"/>
                      </a:cubicBezTo>
                      <a:cubicBezTo>
                        <a:pt x="845" y="36"/>
                        <a:pt x="845" y="55"/>
                        <a:pt x="834" y="68"/>
                      </a:cubicBezTo>
                      <a:close/>
                    </a:path>
                  </a:pathLst>
                </a:custGeom>
                <a:solidFill>
                  <a:srgbClr val="EBAE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8" name="Freeform 62">
                  <a:extLst>
                    <a:ext uri="{FF2B5EF4-FFF2-40B4-BE49-F238E27FC236}">
                      <a16:creationId xmlns:a16="http://schemas.microsoft.com/office/drawing/2014/main" id="{42AC5F72-CB35-41B1-8992-FF892F765179}"/>
                    </a:ext>
                  </a:extLst>
                </p:cNvPr>
                <p:cNvSpPr>
                  <a:spLocks/>
                </p:cNvSpPr>
                <p:nvPr/>
              </p:nvSpPr>
              <p:spPr bwMode="auto">
                <a:xfrm>
                  <a:off x="5589588" y="5018088"/>
                  <a:ext cx="709613" cy="119063"/>
                </a:xfrm>
                <a:custGeom>
                  <a:avLst/>
                  <a:gdLst>
                    <a:gd name="T0" fmla="*/ 854 w 864"/>
                    <a:gd name="T1" fmla="*/ 38 h 145"/>
                    <a:gd name="T2" fmla="*/ 859 w 864"/>
                    <a:gd name="T3" fmla="*/ 67 h 145"/>
                    <a:gd name="T4" fmla="*/ 0 w 864"/>
                    <a:gd name="T5" fmla="*/ 145 h 145"/>
                    <a:gd name="T6" fmla="*/ 864 w 864"/>
                    <a:gd name="T7" fmla="*/ 21 h 145"/>
                    <a:gd name="T8" fmla="*/ 854 w 864"/>
                    <a:gd name="T9" fmla="*/ 38 h 145"/>
                  </a:gdLst>
                  <a:ahLst/>
                  <a:cxnLst>
                    <a:cxn ang="0">
                      <a:pos x="T0" y="T1"/>
                    </a:cxn>
                    <a:cxn ang="0">
                      <a:pos x="T2" y="T3"/>
                    </a:cxn>
                    <a:cxn ang="0">
                      <a:pos x="T4" y="T5"/>
                    </a:cxn>
                    <a:cxn ang="0">
                      <a:pos x="T6" y="T7"/>
                    </a:cxn>
                    <a:cxn ang="0">
                      <a:pos x="T8" y="T9"/>
                    </a:cxn>
                  </a:cxnLst>
                  <a:rect l="0" t="0" r="r" b="b"/>
                  <a:pathLst>
                    <a:path w="864" h="145">
                      <a:moveTo>
                        <a:pt x="854" y="38"/>
                      </a:moveTo>
                      <a:cubicBezTo>
                        <a:pt x="856" y="47"/>
                        <a:pt x="857" y="57"/>
                        <a:pt x="859" y="67"/>
                      </a:cubicBezTo>
                      <a:cubicBezTo>
                        <a:pt x="254" y="29"/>
                        <a:pt x="31" y="130"/>
                        <a:pt x="0" y="145"/>
                      </a:cubicBezTo>
                      <a:cubicBezTo>
                        <a:pt x="247" y="0"/>
                        <a:pt x="739" y="15"/>
                        <a:pt x="864" y="21"/>
                      </a:cubicBezTo>
                      <a:cubicBezTo>
                        <a:pt x="860" y="27"/>
                        <a:pt x="857" y="32"/>
                        <a:pt x="854" y="38"/>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9" name="Freeform 63">
                  <a:extLst>
                    <a:ext uri="{FF2B5EF4-FFF2-40B4-BE49-F238E27FC236}">
                      <a16:creationId xmlns:a16="http://schemas.microsoft.com/office/drawing/2014/main" id="{176AEFC3-6DC6-46A8-B0E5-1CD194FB85CA}"/>
                    </a:ext>
                  </a:extLst>
                </p:cNvPr>
                <p:cNvSpPr>
                  <a:spLocks/>
                </p:cNvSpPr>
                <p:nvPr/>
              </p:nvSpPr>
              <p:spPr bwMode="auto">
                <a:xfrm>
                  <a:off x="6397625" y="5067300"/>
                  <a:ext cx="185738" cy="109538"/>
                </a:xfrm>
                <a:custGeom>
                  <a:avLst/>
                  <a:gdLst>
                    <a:gd name="T0" fmla="*/ 217 w 228"/>
                    <a:gd name="T1" fmla="*/ 68 h 132"/>
                    <a:gd name="T2" fmla="*/ 216 w 228"/>
                    <a:gd name="T3" fmla="*/ 69 h 132"/>
                    <a:gd name="T4" fmla="*/ 0 w 228"/>
                    <a:gd name="T5" fmla="*/ 26 h 132"/>
                    <a:gd name="T6" fmla="*/ 58 w 228"/>
                    <a:gd name="T7" fmla="*/ 0 h 132"/>
                    <a:gd name="T8" fmla="*/ 167 w 228"/>
                    <a:gd name="T9" fmla="*/ 57 h 132"/>
                    <a:gd name="T10" fmla="*/ 219 w 228"/>
                    <a:gd name="T11" fmla="*/ 23 h 132"/>
                    <a:gd name="T12" fmla="*/ 217 w 228"/>
                    <a:gd name="T13" fmla="*/ 68 h 132"/>
                  </a:gdLst>
                  <a:ahLst/>
                  <a:cxnLst>
                    <a:cxn ang="0">
                      <a:pos x="T0" y="T1"/>
                    </a:cxn>
                    <a:cxn ang="0">
                      <a:pos x="T2" y="T3"/>
                    </a:cxn>
                    <a:cxn ang="0">
                      <a:pos x="T4" y="T5"/>
                    </a:cxn>
                    <a:cxn ang="0">
                      <a:pos x="T6" y="T7"/>
                    </a:cxn>
                    <a:cxn ang="0">
                      <a:pos x="T8" y="T9"/>
                    </a:cxn>
                    <a:cxn ang="0">
                      <a:pos x="T10" y="T11"/>
                    </a:cxn>
                    <a:cxn ang="0">
                      <a:pos x="T12" y="T13"/>
                    </a:cxn>
                  </a:cxnLst>
                  <a:rect l="0" t="0" r="r" b="b"/>
                  <a:pathLst>
                    <a:path w="228" h="132">
                      <a:moveTo>
                        <a:pt x="217" y="68"/>
                      </a:moveTo>
                      <a:cubicBezTo>
                        <a:pt x="217" y="69"/>
                        <a:pt x="216" y="69"/>
                        <a:pt x="216" y="69"/>
                      </a:cubicBezTo>
                      <a:cubicBezTo>
                        <a:pt x="127" y="132"/>
                        <a:pt x="34" y="59"/>
                        <a:pt x="0" y="26"/>
                      </a:cubicBezTo>
                      <a:cubicBezTo>
                        <a:pt x="19" y="13"/>
                        <a:pt x="39" y="5"/>
                        <a:pt x="58" y="0"/>
                      </a:cubicBezTo>
                      <a:cubicBezTo>
                        <a:pt x="91" y="36"/>
                        <a:pt x="135" y="51"/>
                        <a:pt x="167" y="57"/>
                      </a:cubicBezTo>
                      <a:cubicBezTo>
                        <a:pt x="191" y="61"/>
                        <a:pt x="213" y="46"/>
                        <a:pt x="219" y="23"/>
                      </a:cubicBezTo>
                      <a:cubicBezTo>
                        <a:pt x="228" y="36"/>
                        <a:pt x="228" y="55"/>
                        <a:pt x="217" y="68"/>
                      </a:cubicBezTo>
                      <a:close/>
                    </a:path>
                  </a:pathLst>
                </a:custGeom>
                <a:solidFill>
                  <a:srgbClr val="D58C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grpSp>
        </p:grpSp>
      </p:grpSp>
      <p:cxnSp>
        <p:nvCxnSpPr>
          <p:cNvPr id="3" name="Straight Connector 2">
            <a:extLst>
              <a:ext uri="{FF2B5EF4-FFF2-40B4-BE49-F238E27FC236}">
                <a16:creationId xmlns:a16="http://schemas.microsoft.com/office/drawing/2014/main" id="{C0F62BB1-7595-4493-9B6F-D38915A3AB2E}"/>
              </a:ext>
            </a:extLst>
          </p:cNvPr>
          <p:cNvCxnSpPr>
            <a:cxnSpLocks/>
          </p:cNvCxnSpPr>
          <p:nvPr/>
        </p:nvCxnSpPr>
        <p:spPr>
          <a:xfrm flipV="1">
            <a:off x="2088374" y="3001778"/>
            <a:ext cx="11528011" cy="11687"/>
          </a:xfrm>
          <a:prstGeom prst="line">
            <a:avLst/>
          </a:prstGeom>
          <a:ln>
            <a:solidFill>
              <a:schemeClr val="bg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3884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Ensemble Learning</a:t>
            </a:r>
            <a:endParaRPr dirty="0"/>
          </a:p>
        </p:txBody>
      </p:sp>
      <p:sp>
        <p:nvSpPr>
          <p:cNvPr id="426" name="Google Shape;426;p22"/>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2800"/>
              <a:buFont typeface="Arial"/>
              <a:buNone/>
            </a:pPr>
            <a:r>
              <a:rPr lang="en-IN" dirty="0"/>
              <a:t>Topic 2: Algorithms </a:t>
            </a:r>
            <a:endParaRPr dirty="0"/>
          </a:p>
        </p:txBody>
      </p:sp>
    </p:spTree>
    <p:extLst>
      <p:ext uri="{BB962C8B-B14F-4D97-AF65-F5344CB8AC3E}">
        <p14:creationId xmlns:p14="http://schemas.microsoft.com/office/powerpoint/2010/main" val="3308640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Random Forests</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11906" y="885621"/>
            <a:ext cx="3842053" cy="253920"/>
          </a:xfrm>
          <a:prstGeom prst="rect">
            <a:avLst/>
          </a:prstGeom>
        </p:spPr>
      </p:pic>
      <p:sp>
        <p:nvSpPr>
          <p:cNvPr id="2" name="Rectangle 1">
            <a:extLst>
              <a:ext uri="{FF2B5EF4-FFF2-40B4-BE49-F238E27FC236}">
                <a16:creationId xmlns:a16="http://schemas.microsoft.com/office/drawing/2014/main" id="{7214ECC7-905E-4DFD-8EC6-F0C284B0CB73}"/>
              </a:ext>
            </a:extLst>
          </p:cNvPr>
          <p:cNvSpPr/>
          <p:nvPr/>
        </p:nvSpPr>
        <p:spPr>
          <a:xfrm>
            <a:off x="882650" y="6125923"/>
            <a:ext cx="8128000" cy="1323439"/>
          </a:xfrm>
          <a:prstGeom prst="rect">
            <a:avLst/>
          </a:prstGeom>
        </p:spPr>
        <p:txBody>
          <a:bodyPr>
            <a:spAutoFit/>
          </a:bodyPr>
          <a:lstStyle/>
          <a:p>
            <a:endParaRPr lang="en-IN" sz="2000" dirty="0">
              <a:solidFill>
                <a:srgbClr val="515151"/>
              </a:solidFill>
              <a:latin typeface="+mj-lt"/>
            </a:endParaRPr>
          </a:p>
          <a:p>
            <a:endParaRPr lang="en-IN" sz="2000" dirty="0">
              <a:solidFill>
                <a:srgbClr val="515151"/>
              </a:solidFill>
              <a:latin typeface="+mj-lt"/>
            </a:endParaRPr>
          </a:p>
          <a:p>
            <a:endParaRPr lang="en-IN" sz="2000" dirty="0">
              <a:solidFill>
                <a:srgbClr val="515151"/>
              </a:solidFill>
              <a:latin typeface="+mj-lt"/>
            </a:endParaRPr>
          </a:p>
          <a:p>
            <a:endParaRPr lang="en-IN" sz="2000" dirty="0">
              <a:latin typeface="+mj-lt"/>
            </a:endParaRPr>
          </a:p>
        </p:txBody>
      </p:sp>
      <p:sp>
        <p:nvSpPr>
          <p:cNvPr id="4" name="Rectangle 3">
            <a:extLst>
              <a:ext uri="{FF2B5EF4-FFF2-40B4-BE49-F238E27FC236}">
                <a16:creationId xmlns:a16="http://schemas.microsoft.com/office/drawing/2014/main" id="{B3716B74-6CC2-4777-B2F3-EE41A3F2EDED}"/>
              </a:ext>
            </a:extLst>
          </p:cNvPr>
          <p:cNvSpPr/>
          <p:nvPr/>
        </p:nvSpPr>
        <p:spPr>
          <a:xfrm>
            <a:off x="8128000" y="4338265"/>
            <a:ext cx="12047794" cy="1323439"/>
          </a:xfrm>
          <a:prstGeom prst="rect">
            <a:avLst/>
          </a:prstGeom>
        </p:spPr>
        <p:txBody>
          <a:bodyPr wrap="square">
            <a:spAutoFit/>
          </a:bodyPr>
          <a:lstStyle/>
          <a:p>
            <a:r>
              <a:rPr lang="en-IN" sz="2000" dirty="0">
                <a:solidFill>
                  <a:schemeClr val="tx1">
                    <a:lumMod val="65000"/>
                    <a:lumOff val="35000"/>
                  </a:schemeClr>
                </a:solidFill>
                <a:latin typeface="+mj-lt"/>
              </a:rPr>
              <a:t>RF’s create random subsets of the </a:t>
            </a:r>
            <a:r>
              <a:rPr lang="en-IN" sz="2000" i="1" dirty="0">
                <a:solidFill>
                  <a:schemeClr val="tx1">
                    <a:lumMod val="65000"/>
                    <a:lumOff val="35000"/>
                  </a:schemeClr>
                </a:solidFill>
                <a:latin typeface="+mj-lt"/>
              </a:rPr>
              <a:t>features</a:t>
            </a:r>
            <a:r>
              <a:rPr lang="en-IN" sz="2000" dirty="0">
                <a:solidFill>
                  <a:schemeClr val="tx1">
                    <a:lumMod val="65000"/>
                    <a:lumOff val="35000"/>
                  </a:schemeClr>
                </a:solidFill>
                <a:latin typeface="+mj-lt"/>
              </a:rPr>
              <a:t> </a:t>
            </a:r>
          </a:p>
          <a:p>
            <a:endParaRPr lang="en-IN" sz="2000" dirty="0">
              <a:solidFill>
                <a:schemeClr val="tx1">
                  <a:lumMod val="65000"/>
                  <a:lumOff val="35000"/>
                </a:schemeClr>
              </a:solidFill>
              <a:latin typeface="+mj-lt"/>
            </a:endParaRPr>
          </a:p>
          <a:p>
            <a:r>
              <a:rPr lang="en-IN" sz="2000" dirty="0">
                <a:solidFill>
                  <a:schemeClr val="tx1">
                    <a:lumMod val="65000"/>
                    <a:lumOff val="35000"/>
                  </a:schemeClr>
                </a:solidFill>
                <a:latin typeface="+mj-lt"/>
              </a:rPr>
              <a:t>Smaller trees are built using these subsets creating tree diversity </a:t>
            </a:r>
          </a:p>
          <a:p>
            <a:endParaRPr lang="en-IN" sz="2000" dirty="0">
              <a:solidFill>
                <a:schemeClr val="tx1">
                  <a:lumMod val="65000"/>
                  <a:lumOff val="35000"/>
                </a:schemeClr>
              </a:solidFill>
              <a:latin typeface="+mj-lt"/>
            </a:endParaRPr>
          </a:p>
        </p:txBody>
      </p:sp>
      <p:graphicFrame>
        <p:nvGraphicFramePr>
          <p:cNvPr id="5" name="Diagram 4">
            <a:extLst>
              <a:ext uri="{FF2B5EF4-FFF2-40B4-BE49-F238E27FC236}">
                <a16:creationId xmlns:a16="http://schemas.microsoft.com/office/drawing/2014/main" id="{37F19C97-9DFB-4B48-8B00-F6568133755B}"/>
              </a:ext>
            </a:extLst>
          </p:cNvPr>
          <p:cNvGraphicFramePr/>
          <p:nvPr>
            <p:extLst>
              <p:ext uri="{D42A27DB-BD31-4B8C-83A1-F6EECF244321}">
                <p14:modId xmlns:p14="http://schemas.microsoft.com/office/powerpoint/2010/main" val="340066555"/>
              </p:ext>
            </p:extLst>
          </p:nvPr>
        </p:nvGraphicFramePr>
        <p:xfrm>
          <a:off x="111961" y="2090072"/>
          <a:ext cx="7349427" cy="4446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6" name="Rectangle 105">
            <a:extLst>
              <a:ext uri="{FF2B5EF4-FFF2-40B4-BE49-F238E27FC236}">
                <a16:creationId xmlns:a16="http://schemas.microsoft.com/office/drawing/2014/main" id="{00871368-9A5C-43FF-B6DA-AAE7A3F5986F}"/>
              </a:ext>
            </a:extLst>
          </p:cNvPr>
          <p:cNvSpPr/>
          <p:nvPr/>
        </p:nvSpPr>
        <p:spPr>
          <a:xfrm>
            <a:off x="1988888" y="1374418"/>
            <a:ext cx="12329652" cy="400110"/>
          </a:xfrm>
          <a:prstGeom prst="rect">
            <a:avLst/>
          </a:prstGeom>
        </p:spPr>
        <p:txBody>
          <a:bodyPr wrap="square">
            <a:spAutoFit/>
          </a:bodyPr>
          <a:lstStyle/>
          <a:p>
            <a:pPr algn="ctr"/>
            <a:r>
              <a:rPr lang="en-IN" sz="2000" dirty="0">
                <a:solidFill>
                  <a:schemeClr val="tx1">
                    <a:lumMod val="65000"/>
                    <a:lumOff val="35000"/>
                  </a:schemeClr>
                </a:solidFill>
                <a:latin typeface="+mj-lt"/>
              </a:rPr>
              <a:t>Random forests are utilized to produce decorrelated decision trees</a:t>
            </a:r>
          </a:p>
        </p:txBody>
      </p:sp>
      <p:grpSp>
        <p:nvGrpSpPr>
          <p:cNvPr id="107" name="Group 106">
            <a:extLst>
              <a:ext uri="{FF2B5EF4-FFF2-40B4-BE49-F238E27FC236}">
                <a16:creationId xmlns:a16="http://schemas.microsoft.com/office/drawing/2014/main" id="{5AC1957D-B5F3-409D-ACB1-3FEBDF71F306}"/>
              </a:ext>
            </a:extLst>
          </p:cNvPr>
          <p:cNvGrpSpPr/>
          <p:nvPr/>
        </p:nvGrpSpPr>
        <p:grpSpPr>
          <a:xfrm>
            <a:off x="2983719" y="7463573"/>
            <a:ext cx="10376219" cy="682842"/>
            <a:chOff x="3965289" y="7702835"/>
            <a:chExt cx="10376219" cy="682842"/>
          </a:xfrm>
        </p:grpSpPr>
        <p:grpSp>
          <p:nvGrpSpPr>
            <p:cNvPr id="108" name="Group 107">
              <a:extLst>
                <a:ext uri="{FF2B5EF4-FFF2-40B4-BE49-F238E27FC236}">
                  <a16:creationId xmlns:a16="http://schemas.microsoft.com/office/drawing/2014/main" id="{28E011B9-2D16-410D-9349-B69F6BC533E2}"/>
                </a:ext>
              </a:extLst>
            </p:cNvPr>
            <p:cNvGrpSpPr/>
            <p:nvPr/>
          </p:nvGrpSpPr>
          <p:grpSpPr>
            <a:xfrm>
              <a:off x="4342009" y="7736822"/>
              <a:ext cx="9999499" cy="586438"/>
              <a:chOff x="3518353" y="7042786"/>
              <a:chExt cx="12146398" cy="586438"/>
            </a:xfrm>
          </p:grpSpPr>
          <p:sp>
            <p:nvSpPr>
              <p:cNvPr id="112" name="Rounded Rectangle 41">
                <a:extLst>
                  <a:ext uri="{FF2B5EF4-FFF2-40B4-BE49-F238E27FC236}">
                    <a16:creationId xmlns:a16="http://schemas.microsoft.com/office/drawing/2014/main" id="{9FD0B528-69E6-4F34-8C7D-43C2F7288546}"/>
                  </a:ext>
                </a:extLst>
              </p:cNvPr>
              <p:cNvSpPr/>
              <p:nvPr/>
            </p:nvSpPr>
            <p:spPr>
              <a:xfrm>
                <a:off x="3518353" y="7042786"/>
                <a:ext cx="12146398" cy="586438"/>
              </a:xfrm>
              <a:prstGeom prst="round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113" name="Rectangle 112">
                <a:extLst>
                  <a:ext uri="{FF2B5EF4-FFF2-40B4-BE49-F238E27FC236}">
                    <a16:creationId xmlns:a16="http://schemas.microsoft.com/office/drawing/2014/main" id="{6E76039E-8F23-4BCE-9FD3-C32C7A2ACF40}"/>
                  </a:ext>
                </a:extLst>
              </p:cNvPr>
              <p:cNvSpPr/>
              <p:nvPr/>
            </p:nvSpPr>
            <p:spPr>
              <a:xfrm>
                <a:off x="4008422" y="7139919"/>
                <a:ext cx="11579859" cy="400110"/>
              </a:xfrm>
              <a:prstGeom prst="rect">
                <a:avLst/>
              </a:prstGeom>
              <a:ln>
                <a:noFill/>
              </a:ln>
            </p:spPr>
            <p:txBody>
              <a:bodyPr wrap="square">
                <a:spAutoFit/>
              </a:bodyPr>
              <a:lstStyle/>
              <a:p>
                <a:pPr algn="ctr"/>
                <a:r>
                  <a:rPr lang="en-IN" sz="2000" dirty="0">
                    <a:solidFill>
                      <a:srgbClr val="595858"/>
                    </a:solidFill>
                    <a:latin typeface="+mj-lt"/>
                  </a:rPr>
                  <a:t>To overcome overfitting, diverse sets of decision trees are required</a:t>
                </a:r>
              </a:p>
            </p:txBody>
          </p:sp>
        </p:grpSp>
        <p:grpSp>
          <p:nvGrpSpPr>
            <p:cNvPr id="109" name="Group 108">
              <a:extLst>
                <a:ext uri="{FF2B5EF4-FFF2-40B4-BE49-F238E27FC236}">
                  <a16:creationId xmlns:a16="http://schemas.microsoft.com/office/drawing/2014/main" id="{E3A57FC5-C852-44D1-9474-3271E5D03893}"/>
                </a:ext>
              </a:extLst>
            </p:cNvPr>
            <p:cNvGrpSpPr/>
            <p:nvPr/>
          </p:nvGrpSpPr>
          <p:grpSpPr>
            <a:xfrm>
              <a:off x="3965289" y="7702835"/>
              <a:ext cx="753442" cy="682842"/>
              <a:chOff x="4580557" y="7535983"/>
              <a:chExt cx="914505" cy="812882"/>
            </a:xfrm>
          </p:grpSpPr>
          <p:sp>
            <p:nvSpPr>
              <p:cNvPr id="110" name="Oval 109">
                <a:extLst>
                  <a:ext uri="{FF2B5EF4-FFF2-40B4-BE49-F238E27FC236}">
                    <a16:creationId xmlns:a16="http://schemas.microsoft.com/office/drawing/2014/main" id="{E8265E7F-D450-484C-9ADD-08EFB95C2FBA}"/>
                  </a:ext>
                </a:extLst>
              </p:cNvPr>
              <p:cNvSpPr/>
              <p:nvPr/>
            </p:nvSpPr>
            <p:spPr>
              <a:xfrm>
                <a:off x="4580557" y="7535983"/>
                <a:ext cx="914505" cy="8128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1" name="Rectangle 110">
                <a:extLst>
                  <a:ext uri="{FF2B5EF4-FFF2-40B4-BE49-F238E27FC236}">
                    <a16:creationId xmlns:a16="http://schemas.microsoft.com/office/drawing/2014/main" id="{B0653B64-C2A4-4699-88B6-3969265BDA3C}"/>
                  </a:ext>
                </a:extLst>
              </p:cNvPr>
              <p:cNvSpPr/>
              <p:nvPr/>
            </p:nvSpPr>
            <p:spPr>
              <a:xfrm>
                <a:off x="4961394" y="7593360"/>
                <a:ext cx="152829" cy="698119"/>
              </a:xfrm>
              <a:prstGeom prst="rect">
                <a:avLst/>
              </a:prstGeom>
            </p:spPr>
            <p:txBody>
              <a:bodyPr wrap="square">
                <a:spAutoFit/>
              </a:bodyPr>
              <a:lstStyle/>
              <a:p>
                <a:pPr algn="ctr"/>
                <a:r>
                  <a:rPr lang="en-IN" sz="3400" b="1" dirty="0" err="1">
                    <a:solidFill>
                      <a:schemeClr val="bg1"/>
                    </a:solidFill>
                    <a:latin typeface="+mj-lt"/>
                  </a:rPr>
                  <a:t>i</a:t>
                </a:r>
                <a:endParaRPr lang="en-US" sz="3400" b="1" dirty="0">
                  <a:solidFill>
                    <a:schemeClr val="bg1"/>
                  </a:solidFill>
                  <a:latin typeface="+mj-lt"/>
                </a:endParaRPr>
              </a:p>
            </p:txBody>
          </p:sp>
        </p:grpSp>
      </p:grpSp>
    </p:spTree>
    <p:extLst>
      <p:ext uri="{BB962C8B-B14F-4D97-AF65-F5344CB8AC3E}">
        <p14:creationId xmlns:p14="http://schemas.microsoft.com/office/powerpoint/2010/main" val="438406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err="1"/>
              <a:t>Adaboost</a:t>
            </a:r>
            <a:endParaRPr lang="en-US" dirty="0"/>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48563" y="885621"/>
            <a:ext cx="2168739" cy="253920"/>
          </a:xfrm>
          <a:prstGeom prst="rect">
            <a:avLst/>
          </a:prstGeom>
        </p:spPr>
      </p:pic>
      <p:grpSp>
        <p:nvGrpSpPr>
          <p:cNvPr id="20" name="Group 19">
            <a:extLst>
              <a:ext uri="{FF2B5EF4-FFF2-40B4-BE49-F238E27FC236}">
                <a16:creationId xmlns:a16="http://schemas.microsoft.com/office/drawing/2014/main" id="{EA57EA58-837A-46F6-849A-4365A353B34F}"/>
              </a:ext>
            </a:extLst>
          </p:cNvPr>
          <p:cNvGrpSpPr/>
          <p:nvPr/>
        </p:nvGrpSpPr>
        <p:grpSpPr>
          <a:xfrm>
            <a:off x="9967650" y="2042939"/>
            <a:ext cx="5160842" cy="4492916"/>
            <a:chOff x="9326364" y="2396385"/>
            <a:chExt cx="3390236" cy="2951465"/>
          </a:xfrm>
          <a:solidFill>
            <a:schemeClr val="accent1">
              <a:lumMod val="50000"/>
            </a:schemeClr>
          </a:solidFill>
        </p:grpSpPr>
        <p:sp>
          <p:nvSpPr>
            <p:cNvPr id="6" name="Rectangle 5">
              <a:extLst>
                <a:ext uri="{FF2B5EF4-FFF2-40B4-BE49-F238E27FC236}">
                  <a16:creationId xmlns:a16="http://schemas.microsoft.com/office/drawing/2014/main" id="{3B319733-275E-47CE-9CB3-EE263D8568B7}"/>
                </a:ext>
              </a:extLst>
            </p:cNvPr>
            <p:cNvSpPr/>
            <p:nvPr/>
          </p:nvSpPr>
          <p:spPr>
            <a:xfrm>
              <a:off x="9326364" y="2396385"/>
              <a:ext cx="3390236" cy="295146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 </a:t>
              </a:r>
            </a:p>
            <a:p>
              <a:pPr algn="ctr"/>
              <a:endParaRPr lang="en-IN" dirty="0"/>
            </a:p>
            <a:p>
              <a:pPr algn="ctr"/>
              <a:endParaRPr lang="en-IN" dirty="0"/>
            </a:p>
            <a:p>
              <a:pPr algn="ctr"/>
              <a:endParaRPr lang="en-US" dirty="0"/>
            </a:p>
          </p:txBody>
        </p:sp>
        <p:sp>
          <p:nvSpPr>
            <p:cNvPr id="7" name="Rectangle 6">
              <a:extLst>
                <a:ext uri="{FF2B5EF4-FFF2-40B4-BE49-F238E27FC236}">
                  <a16:creationId xmlns:a16="http://schemas.microsoft.com/office/drawing/2014/main" id="{AF3A66B2-F519-41CC-9EAB-3454102AE359}"/>
                </a:ext>
              </a:extLst>
            </p:cNvPr>
            <p:cNvSpPr/>
            <p:nvPr/>
          </p:nvSpPr>
          <p:spPr>
            <a:xfrm>
              <a:off x="10589259" y="2724365"/>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a:t>
              </a:r>
              <a:endParaRPr lang="en-US" sz="3000" dirty="0"/>
            </a:p>
          </p:txBody>
        </p:sp>
        <p:sp>
          <p:nvSpPr>
            <p:cNvPr id="23" name="Rectangle 22">
              <a:extLst>
                <a:ext uri="{FF2B5EF4-FFF2-40B4-BE49-F238E27FC236}">
                  <a16:creationId xmlns:a16="http://schemas.microsoft.com/office/drawing/2014/main" id="{7233849E-63C8-46E3-9731-DB16DE4CF710}"/>
                </a:ext>
              </a:extLst>
            </p:cNvPr>
            <p:cNvSpPr/>
            <p:nvPr/>
          </p:nvSpPr>
          <p:spPr>
            <a:xfrm>
              <a:off x="11290822" y="3210775"/>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dirty="0"/>
                <a:t>-</a:t>
              </a:r>
              <a:endParaRPr lang="en-US" sz="3400" dirty="0"/>
            </a:p>
          </p:txBody>
        </p:sp>
        <p:sp>
          <p:nvSpPr>
            <p:cNvPr id="29" name="Rectangle 28">
              <a:extLst>
                <a:ext uri="{FF2B5EF4-FFF2-40B4-BE49-F238E27FC236}">
                  <a16:creationId xmlns:a16="http://schemas.microsoft.com/office/drawing/2014/main" id="{E20116C5-CD74-4B27-BDE6-40921C03B562}"/>
                </a:ext>
              </a:extLst>
            </p:cNvPr>
            <p:cNvSpPr/>
            <p:nvPr/>
          </p:nvSpPr>
          <p:spPr>
            <a:xfrm>
              <a:off x="10886995" y="2545730"/>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a:t>
              </a:r>
              <a:endParaRPr lang="en-US" sz="3000" dirty="0"/>
            </a:p>
          </p:txBody>
        </p:sp>
        <p:sp>
          <p:nvSpPr>
            <p:cNvPr id="34" name="Rectangle 33">
              <a:extLst>
                <a:ext uri="{FF2B5EF4-FFF2-40B4-BE49-F238E27FC236}">
                  <a16:creationId xmlns:a16="http://schemas.microsoft.com/office/drawing/2014/main" id="{C76589A1-2B17-4FEC-BB0F-F84CE06FDD63}"/>
                </a:ext>
              </a:extLst>
            </p:cNvPr>
            <p:cNvSpPr/>
            <p:nvPr/>
          </p:nvSpPr>
          <p:spPr>
            <a:xfrm>
              <a:off x="9502330" y="3875820"/>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a:t>
              </a:r>
              <a:endParaRPr lang="en-US" sz="3000" dirty="0"/>
            </a:p>
          </p:txBody>
        </p:sp>
        <p:sp>
          <p:nvSpPr>
            <p:cNvPr id="35" name="Rectangle 34">
              <a:extLst>
                <a:ext uri="{FF2B5EF4-FFF2-40B4-BE49-F238E27FC236}">
                  <a16:creationId xmlns:a16="http://schemas.microsoft.com/office/drawing/2014/main" id="{4AAAF671-91F8-4E6F-9042-43B82E982F7F}"/>
                </a:ext>
              </a:extLst>
            </p:cNvPr>
            <p:cNvSpPr/>
            <p:nvPr/>
          </p:nvSpPr>
          <p:spPr>
            <a:xfrm>
              <a:off x="9502330" y="4682805"/>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a:t>
              </a:r>
              <a:endParaRPr lang="en-US" sz="3000" dirty="0"/>
            </a:p>
          </p:txBody>
        </p:sp>
        <p:sp>
          <p:nvSpPr>
            <p:cNvPr id="36" name="Rectangle 35">
              <a:extLst>
                <a:ext uri="{FF2B5EF4-FFF2-40B4-BE49-F238E27FC236}">
                  <a16:creationId xmlns:a16="http://schemas.microsoft.com/office/drawing/2014/main" id="{9B0D1529-183F-48C8-92D4-838320E83BC1}"/>
                </a:ext>
              </a:extLst>
            </p:cNvPr>
            <p:cNvSpPr/>
            <p:nvPr/>
          </p:nvSpPr>
          <p:spPr>
            <a:xfrm>
              <a:off x="11197780" y="2698130"/>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000" dirty="0"/>
                <a:t>+</a:t>
              </a:r>
              <a:endParaRPr lang="en-US" sz="3000" dirty="0"/>
            </a:p>
          </p:txBody>
        </p:sp>
        <p:sp>
          <p:nvSpPr>
            <p:cNvPr id="37" name="Rectangle 36">
              <a:extLst>
                <a:ext uri="{FF2B5EF4-FFF2-40B4-BE49-F238E27FC236}">
                  <a16:creationId xmlns:a16="http://schemas.microsoft.com/office/drawing/2014/main" id="{3E2D3081-60D0-4CC4-AC9F-A92508FDAA8B}"/>
                </a:ext>
              </a:extLst>
            </p:cNvPr>
            <p:cNvSpPr/>
            <p:nvPr/>
          </p:nvSpPr>
          <p:spPr>
            <a:xfrm>
              <a:off x="12033207" y="2523185"/>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dirty="0"/>
                <a:t>-</a:t>
              </a:r>
              <a:endParaRPr lang="en-US" sz="3400" dirty="0"/>
            </a:p>
          </p:txBody>
        </p:sp>
        <p:sp>
          <p:nvSpPr>
            <p:cNvPr id="38" name="Rectangle 37">
              <a:extLst>
                <a:ext uri="{FF2B5EF4-FFF2-40B4-BE49-F238E27FC236}">
                  <a16:creationId xmlns:a16="http://schemas.microsoft.com/office/drawing/2014/main" id="{3783A058-A592-4545-BB9F-6F89095F750D}"/>
                </a:ext>
              </a:extLst>
            </p:cNvPr>
            <p:cNvSpPr/>
            <p:nvPr/>
          </p:nvSpPr>
          <p:spPr>
            <a:xfrm>
              <a:off x="9865044" y="3583079"/>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dirty="0"/>
                <a:t>-</a:t>
              </a:r>
              <a:endParaRPr lang="en-US" sz="3400" dirty="0"/>
            </a:p>
          </p:txBody>
        </p:sp>
        <p:sp>
          <p:nvSpPr>
            <p:cNvPr id="39" name="Rectangle 38">
              <a:extLst>
                <a:ext uri="{FF2B5EF4-FFF2-40B4-BE49-F238E27FC236}">
                  <a16:creationId xmlns:a16="http://schemas.microsoft.com/office/drawing/2014/main" id="{04E7034E-D1EA-4D84-A5F5-087ED9B19A4B}"/>
                </a:ext>
              </a:extLst>
            </p:cNvPr>
            <p:cNvSpPr/>
            <p:nvPr/>
          </p:nvSpPr>
          <p:spPr>
            <a:xfrm>
              <a:off x="10210025" y="3773376"/>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dirty="0"/>
                <a:t>-</a:t>
              </a:r>
              <a:endParaRPr lang="en-US" sz="3400" dirty="0"/>
            </a:p>
          </p:txBody>
        </p:sp>
        <p:sp>
          <p:nvSpPr>
            <p:cNvPr id="40" name="Rectangle 39">
              <a:extLst>
                <a:ext uri="{FF2B5EF4-FFF2-40B4-BE49-F238E27FC236}">
                  <a16:creationId xmlns:a16="http://schemas.microsoft.com/office/drawing/2014/main" id="{18422739-D6CD-410E-8F13-CE069503E7ED}"/>
                </a:ext>
              </a:extLst>
            </p:cNvPr>
            <p:cNvSpPr/>
            <p:nvPr/>
          </p:nvSpPr>
          <p:spPr>
            <a:xfrm>
              <a:off x="12033206" y="4536882"/>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dirty="0"/>
                <a:t>-</a:t>
              </a:r>
              <a:endParaRPr lang="en-US" sz="3400" dirty="0"/>
            </a:p>
          </p:txBody>
        </p:sp>
        <p:sp>
          <p:nvSpPr>
            <p:cNvPr id="41" name="Rectangle 40">
              <a:extLst>
                <a:ext uri="{FF2B5EF4-FFF2-40B4-BE49-F238E27FC236}">
                  <a16:creationId xmlns:a16="http://schemas.microsoft.com/office/drawing/2014/main" id="{E42FECCE-86FF-45BB-BE6F-6E5D460EA37B}"/>
                </a:ext>
              </a:extLst>
            </p:cNvPr>
            <p:cNvSpPr/>
            <p:nvPr/>
          </p:nvSpPr>
          <p:spPr>
            <a:xfrm>
              <a:off x="9865044" y="4563354"/>
              <a:ext cx="362107" cy="66504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dirty="0"/>
                <a:t>-</a:t>
              </a:r>
              <a:endParaRPr lang="en-US" sz="3400" dirty="0"/>
            </a:p>
          </p:txBody>
        </p:sp>
      </p:grpSp>
      <p:sp>
        <p:nvSpPr>
          <p:cNvPr id="21" name="Rectangle: Rounded Corners 20">
            <a:extLst>
              <a:ext uri="{FF2B5EF4-FFF2-40B4-BE49-F238E27FC236}">
                <a16:creationId xmlns:a16="http://schemas.microsoft.com/office/drawing/2014/main" id="{B5FF8180-3F96-4617-95DA-A67D55BCA87F}"/>
              </a:ext>
            </a:extLst>
          </p:cNvPr>
          <p:cNvSpPr/>
          <p:nvPr/>
        </p:nvSpPr>
        <p:spPr>
          <a:xfrm>
            <a:off x="1008369" y="3315391"/>
            <a:ext cx="7409362" cy="2492143"/>
          </a:xfrm>
          <a:prstGeom prst="roundRect">
            <a:avLst/>
          </a:prstGeom>
          <a:noFill/>
          <a:ln w="57150">
            <a:solidFill>
              <a:srgbClr val="1F4E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rPr>
              <a:t>Consider a scenario, where there are ‘+’  and  ‘–’</a:t>
            </a:r>
          </a:p>
          <a:p>
            <a:pPr algn="ctr"/>
            <a:endParaRPr lang="en-IN" sz="2000" dirty="0">
              <a:solidFill>
                <a:schemeClr val="tx1">
                  <a:lumMod val="65000"/>
                  <a:lumOff val="35000"/>
                </a:schemeClr>
              </a:solidFill>
            </a:endParaRPr>
          </a:p>
          <a:p>
            <a:r>
              <a:rPr lang="en-IN" sz="2000" b="1" dirty="0">
                <a:solidFill>
                  <a:schemeClr val="tx1">
                    <a:lumMod val="65000"/>
                    <a:lumOff val="35000"/>
                  </a:schemeClr>
                </a:solidFill>
              </a:rPr>
              <a:t>           Objective</a:t>
            </a:r>
            <a:r>
              <a:rPr lang="en-IN" sz="2000" dirty="0">
                <a:solidFill>
                  <a:schemeClr val="tx1">
                    <a:lumMod val="65000"/>
                    <a:lumOff val="35000"/>
                  </a:schemeClr>
                </a:solidFill>
              </a:rPr>
              <a:t> : Classify ‘+’ and ‘–’</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103758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err="1"/>
              <a:t>Adaboost</a:t>
            </a:r>
            <a:r>
              <a:rPr lang="en-US" dirty="0"/>
              <a:t> Working: Step 01</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9882" y="885621"/>
            <a:ext cx="6187664" cy="253920"/>
          </a:xfrm>
          <a:prstGeom prst="rect">
            <a:avLst/>
          </a:prstGeom>
        </p:spPr>
      </p:pic>
      <p:pic>
        <p:nvPicPr>
          <p:cNvPr id="3" name="Picture 2">
            <a:extLst>
              <a:ext uri="{FF2B5EF4-FFF2-40B4-BE49-F238E27FC236}">
                <a16:creationId xmlns:a16="http://schemas.microsoft.com/office/drawing/2014/main" id="{4F6BDFEF-E42D-4390-9419-EF2BD9181DB6}"/>
              </a:ext>
            </a:extLst>
          </p:cNvPr>
          <p:cNvPicPr>
            <a:picLocks noChangeAspect="1"/>
          </p:cNvPicPr>
          <p:nvPr/>
        </p:nvPicPr>
        <p:blipFill rotWithShape="1">
          <a:blip r:embed="rId4"/>
          <a:srcRect l="10145" t="16959" r="13099" b="4625"/>
          <a:stretch/>
        </p:blipFill>
        <p:spPr>
          <a:xfrm>
            <a:off x="12282055" y="2308514"/>
            <a:ext cx="2639290" cy="2554432"/>
          </a:xfrm>
          <a:prstGeom prst="rect">
            <a:avLst/>
          </a:prstGeom>
        </p:spPr>
      </p:pic>
      <p:sp>
        <p:nvSpPr>
          <p:cNvPr id="4" name="Rectangle: Rounded Corners 3">
            <a:extLst>
              <a:ext uri="{FF2B5EF4-FFF2-40B4-BE49-F238E27FC236}">
                <a16:creationId xmlns:a16="http://schemas.microsoft.com/office/drawing/2014/main" id="{4E099476-4F72-48EF-8FE7-D52C409004D9}"/>
              </a:ext>
            </a:extLst>
          </p:cNvPr>
          <p:cNvSpPr/>
          <p:nvPr/>
        </p:nvSpPr>
        <p:spPr>
          <a:xfrm>
            <a:off x="12528548" y="5200650"/>
            <a:ext cx="2171700" cy="323850"/>
          </a:xfrm>
          <a:prstGeom prst="roundRect">
            <a:avLst/>
          </a:prstGeom>
          <a:noFill/>
          <a:ln w="38100">
            <a:solidFill>
              <a:srgbClr val="89A5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rPr>
              <a:t>Iteration 01</a:t>
            </a:r>
            <a:endParaRPr lang="en-US" sz="2000" dirty="0">
              <a:solidFill>
                <a:schemeClr val="tx1">
                  <a:lumMod val="65000"/>
                  <a:lumOff val="35000"/>
                </a:schemeClr>
              </a:solidFill>
            </a:endParaRPr>
          </a:p>
        </p:txBody>
      </p:sp>
      <p:sp>
        <p:nvSpPr>
          <p:cNvPr id="13" name="TextBox 12">
            <a:extLst>
              <a:ext uri="{FF2B5EF4-FFF2-40B4-BE49-F238E27FC236}">
                <a16:creationId xmlns:a16="http://schemas.microsoft.com/office/drawing/2014/main" id="{BA9A6025-2D44-4C60-8D1D-49D57A305D5E}"/>
              </a:ext>
            </a:extLst>
          </p:cNvPr>
          <p:cNvSpPr txBox="1"/>
          <p:nvPr/>
        </p:nvSpPr>
        <p:spPr>
          <a:xfrm>
            <a:off x="1937426" y="2493269"/>
            <a:ext cx="9168724" cy="3174780"/>
          </a:xfrm>
          <a:prstGeom prst="rect">
            <a:avLst/>
          </a:prstGeom>
          <a:noFill/>
        </p:spPr>
        <p:txBody>
          <a:bodyPr wrap="square" lIns="0" tIns="0" rIns="0" bIns="0" rtlCol="0" anchor="ctr">
            <a:spAutoFit/>
          </a:bodyPr>
          <a:lstStyle/>
          <a:p>
            <a:pPr marL="342900" indent="-342900" fontAlgn="auto">
              <a:lnSpc>
                <a:spcPct val="200000"/>
              </a:lnSpc>
              <a:spcBef>
                <a:spcPct val="20000"/>
              </a:spcBef>
              <a:spcAft>
                <a:spcPts val="0"/>
              </a:spcAft>
              <a:buFont typeface="Arial" panose="020B0604020202020204" pitchFamily="34" charset="0"/>
              <a:buChar char="•"/>
              <a:defRPr/>
            </a:pPr>
            <a:r>
              <a:rPr lang="en-IN" sz="2000" dirty="0">
                <a:solidFill>
                  <a:schemeClr val="tx1">
                    <a:lumMod val="65000"/>
                    <a:lumOff val="35000"/>
                  </a:schemeClr>
                </a:solidFill>
                <a:latin typeface="+mn-lt"/>
              </a:rPr>
              <a:t>Assign equal weights to each data point</a:t>
            </a:r>
          </a:p>
          <a:p>
            <a:pPr marL="342900" indent="-342900" fontAlgn="auto">
              <a:lnSpc>
                <a:spcPct val="200000"/>
              </a:lnSpc>
              <a:spcBef>
                <a:spcPct val="20000"/>
              </a:spcBef>
              <a:spcAft>
                <a:spcPts val="0"/>
              </a:spcAft>
              <a:buFont typeface="Arial" panose="020B0604020202020204" pitchFamily="34" charset="0"/>
              <a:buChar char="•"/>
              <a:defRPr/>
            </a:pPr>
            <a:r>
              <a:rPr lang="en-IN" sz="2000" dirty="0">
                <a:solidFill>
                  <a:schemeClr val="tx1">
                    <a:lumMod val="65000"/>
                    <a:lumOff val="35000"/>
                  </a:schemeClr>
                </a:solidFill>
                <a:latin typeface="+mn-lt"/>
              </a:rPr>
              <a:t>Apply a decision stump to classify them as + (plus) and – (minus)</a:t>
            </a:r>
          </a:p>
          <a:p>
            <a:pPr marL="342900" indent="-342900" fontAlgn="auto">
              <a:lnSpc>
                <a:spcPct val="200000"/>
              </a:lnSpc>
              <a:spcBef>
                <a:spcPct val="20000"/>
              </a:spcBef>
              <a:spcAft>
                <a:spcPts val="0"/>
              </a:spcAft>
              <a:buFont typeface="Arial" panose="020B0604020202020204" pitchFamily="34" charset="0"/>
              <a:buChar char="•"/>
              <a:defRPr/>
            </a:pPr>
            <a:r>
              <a:rPr lang="en-IN" sz="2000" dirty="0">
                <a:solidFill>
                  <a:schemeClr val="tx1">
                    <a:lumMod val="65000"/>
                    <a:lumOff val="35000"/>
                  </a:schemeClr>
                </a:solidFill>
                <a:latin typeface="+mn-lt"/>
              </a:rPr>
              <a:t>Decision stump (D1) has generated vertical plane at the left side to classify</a:t>
            </a:r>
          </a:p>
          <a:p>
            <a:pPr marL="342900" indent="-342900" fontAlgn="auto">
              <a:lnSpc>
                <a:spcPct val="200000"/>
              </a:lnSpc>
              <a:spcBef>
                <a:spcPct val="20000"/>
              </a:spcBef>
              <a:spcAft>
                <a:spcPts val="0"/>
              </a:spcAft>
              <a:buFont typeface="Arial" panose="020B0604020202020204" pitchFamily="34" charset="0"/>
              <a:buChar char="•"/>
              <a:defRPr/>
            </a:pPr>
            <a:r>
              <a:rPr lang="en-IN" sz="2000" dirty="0">
                <a:solidFill>
                  <a:schemeClr val="tx1">
                    <a:lumMod val="65000"/>
                    <a:lumOff val="35000"/>
                  </a:schemeClr>
                </a:solidFill>
                <a:latin typeface="+mn-lt"/>
                <a:cs typeface="+mn-cs"/>
              </a:rPr>
              <a:t>Apply higher weights to incorrectly predicted three + (plus) and add another decision stump</a:t>
            </a:r>
            <a:endParaRPr lang="en-US" sz="2000" dirty="0">
              <a:solidFill>
                <a:schemeClr val="tx1">
                  <a:lumMod val="65000"/>
                  <a:lumOff val="35000"/>
                </a:schemeClr>
              </a:solidFill>
              <a:latin typeface="+mn-lt"/>
              <a:cs typeface="+mn-cs"/>
            </a:endParaRPr>
          </a:p>
        </p:txBody>
      </p:sp>
    </p:spTree>
    <p:extLst>
      <p:ext uri="{BB962C8B-B14F-4D97-AF65-F5344CB8AC3E}">
        <p14:creationId xmlns:p14="http://schemas.microsoft.com/office/powerpoint/2010/main" val="247653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1"/>
          <p:cNvSpPr txBox="1">
            <a:spLocks noGrp="1"/>
          </p:cNvSpPr>
          <p:nvPr>
            <p:ph type="body" idx="1"/>
          </p:nvPr>
        </p:nvSpPr>
        <p:spPr>
          <a:xfrm>
            <a:off x="5338015" y="4490833"/>
            <a:ext cx="8946989" cy="586248"/>
          </a:xfrm>
          <a:prstGeom prst="rect">
            <a:avLst/>
          </a:prstGeom>
          <a:noFill/>
          <a:ln>
            <a:noFill/>
          </a:ln>
        </p:spPr>
        <p:txBody>
          <a:bodyPr spcFirstLastPara="1" wrap="square" lIns="91425" tIns="45700" rIns="91425" bIns="45700" anchor="ctr" anchorCtr="0">
            <a:noAutofit/>
          </a:bodyPr>
          <a:lstStyle/>
          <a:p>
            <a:pPr marL="0" lvl="0" indent="0"/>
            <a:r>
              <a:rPr lang="en-IN" sz="2000" dirty="0">
                <a:solidFill>
                  <a:schemeClr val="tx1">
                    <a:lumMod val="65000"/>
                    <a:lumOff val="35000"/>
                  </a:schemeClr>
                </a:solidFill>
              </a:rPr>
              <a:t>Model Selection</a:t>
            </a:r>
          </a:p>
        </p:txBody>
      </p:sp>
      <p:sp>
        <p:nvSpPr>
          <p:cNvPr id="413" name="Google Shape;413;p21"/>
          <p:cNvSpPr txBox="1">
            <a:spLocks noGrp="1"/>
          </p:cNvSpPr>
          <p:nvPr>
            <p:ph type="body" idx="2"/>
          </p:nvPr>
        </p:nvSpPr>
        <p:spPr>
          <a:xfrm>
            <a:off x="5338015" y="2129939"/>
            <a:ext cx="8946989" cy="5862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1000"/>
              </a:spcBef>
              <a:spcAft>
                <a:spcPts val="0"/>
              </a:spcAft>
              <a:buClr>
                <a:srgbClr val="3F3F3F"/>
              </a:buClr>
              <a:buSzPts val="2200"/>
              <a:buFont typeface="Arial"/>
              <a:buNone/>
            </a:pPr>
            <a:r>
              <a:rPr lang="en-IN" sz="2000" dirty="0">
                <a:solidFill>
                  <a:schemeClr val="tx1">
                    <a:lumMod val="65000"/>
                    <a:lumOff val="35000"/>
                  </a:schemeClr>
                </a:solidFill>
              </a:rPr>
              <a:t>Ensemble Learning </a:t>
            </a:r>
            <a:endParaRPr sz="2000" dirty="0">
              <a:solidFill>
                <a:schemeClr val="tx1">
                  <a:lumMod val="65000"/>
                  <a:lumOff val="35000"/>
                </a:schemeClr>
              </a:solidFill>
            </a:endParaRPr>
          </a:p>
        </p:txBody>
      </p:sp>
      <p:sp>
        <p:nvSpPr>
          <p:cNvPr id="9" name="Google Shape;412;p21">
            <a:extLst>
              <a:ext uri="{FF2B5EF4-FFF2-40B4-BE49-F238E27FC236}">
                <a16:creationId xmlns:a16="http://schemas.microsoft.com/office/drawing/2014/main" id="{400D447F-11E0-47AE-9A5F-BA92272583E6}"/>
              </a:ext>
            </a:extLst>
          </p:cNvPr>
          <p:cNvSpPr txBox="1">
            <a:spLocks/>
          </p:cNvSpPr>
          <p:nvPr/>
        </p:nvSpPr>
        <p:spPr>
          <a:xfrm>
            <a:off x="5338014" y="3306072"/>
            <a:ext cx="8946989" cy="5862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000" dirty="0">
                <a:solidFill>
                  <a:schemeClr val="tx1">
                    <a:lumMod val="65000"/>
                    <a:lumOff val="35000"/>
                  </a:schemeClr>
                </a:solidFill>
              </a:rPr>
              <a:t>Bagging and Boosting Algorithms</a:t>
            </a:r>
          </a:p>
        </p:txBody>
      </p:sp>
      <p:sp>
        <p:nvSpPr>
          <p:cNvPr id="10" name="Google Shape;412;p21">
            <a:extLst>
              <a:ext uri="{FF2B5EF4-FFF2-40B4-BE49-F238E27FC236}">
                <a16:creationId xmlns:a16="http://schemas.microsoft.com/office/drawing/2014/main" id="{36F98E45-28D1-4BCC-BA9C-2BAE73108F23}"/>
              </a:ext>
            </a:extLst>
          </p:cNvPr>
          <p:cNvSpPr txBox="1">
            <a:spLocks/>
          </p:cNvSpPr>
          <p:nvPr/>
        </p:nvSpPr>
        <p:spPr>
          <a:xfrm>
            <a:off x="5338015" y="5671280"/>
            <a:ext cx="8946989" cy="5862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000" dirty="0">
                <a:solidFill>
                  <a:schemeClr val="tx1">
                    <a:lumMod val="65000"/>
                    <a:lumOff val="35000"/>
                  </a:schemeClr>
                </a:solidFill>
              </a:rPr>
              <a:t>Cross-validation</a:t>
            </a:r>
          </a:p>
        </p:txBody>
      </p:sp>
      <p:pic>
        <p:nvPicPr>
          <p:cNvPr id="416" name="Google Shape;416;p21"/>
          <p:cNvPicPr preferRelativeResize="0"/>
          <p:nvPr/>
        </p:nvPicPr>
        <p:blipFill rotWithShape="1">
          <a:blip r:embed="rId3">
            <a:alphaModFix/>
          </a:blip>
          <a:srcRect l="19927" t="20892" r="25876" b="23651"/>
          <a:stretch/>
        </p:blipFill>
        <p:spPr>
          <a:xfrm>
            <a:off x="4616083" y="2251613"/>
            <a:ext cx="457415" cy="457200"/>
          </a:xfrm>
          <a:prstGeom prst="rect">
            <a:avLst/>
          </a:prstGeom>
          <a:noFill/>
          <a:ln>
            <a:noFill/>
          </a:ln>
        </p:spPr>
      </p:pic>
      <p:pic>
        <p:nvPicPr>
          <p:cNvPr id="417" name="Google Shape;417;p21"/>
          <p:cNvPicPr preferRelativeResize="0"/>
          <p:nvPr/>
        </p:nvPicPr>
        <p:blipFill rotWithShape="1">
          <a:blip r:embed="rId3">
            <a:alphaModFix/>
          </a:blip>
          <a:srcRect l="19927" t="20892" r="25876" b="23651"/>
          <a:stretch/>
        </p:blipFill>
        <p:spPr>
          <a:xfrm>
            <a:off x="4616082" y="3439434"/>
            <a:ext cx="457415" cy="457200"/>
          </a:xfrm>
          <a:prstGeom prst="rect">
            <a:avLst/>
          </a:prstGeom>
          <a:noFill/>
          <a:ln>
            <a:noFill/>
          </a:ln>
        </p:spPr>
      </p:pic>
      <p:pic>
        <p:nvPicPr>
          <p:cNvPr id="11" name="Google Shape;416;p21">
            <a:extLst>
              <a:ext uri="{FF2B5EF4-FFF2-40B4-BE49-F238E27FC236}">
                <a16:creationId xmlns:a16="http://schemas.microsoft.com/office/drawing/2014/main" id="{8EA7F0D9-ECE4-400A-A2A0-6ECDBDFA45E3}"/>
              </a:ext>
            </a:extLst>
          </p:cNvPr>
          <p:cNvPicPr preferRelativeResize="0"/>
          <p:nvPr/>
        </p:nvPicPr>
        <p:blipFill rotWithShape="1">
          <a:blip r:embed="rId3">
            <a:alphaModFix/>
          </a:blip>
          <a:srcRect l="19927" t="20892" r="25876" b="23651"/>
          <a:stretch/>
        </p:blipFill>
        <p:spPr>
          <a:xfrm>
            <a:off x="4616082" y="4627255"/>
            <a:ext cx="457415" cy="457200"/>
          </a:xfrm>
          <a:prstGeom prst="rect">
            <a:avLst/>
          </a:prstGeom>
          <a:noFill/>
          <a:ln>
            <a:noFill/>
          </a:ln>
        </p:spPr>
      </p:pic>
      <p:pic>
        <p:nvPicPr>
          <p:cNvPr id="12" name="Google Shape;417;p21">
            <a:extLst>
              <a:ext uri="{FF2B5EF4-FFF2-40B4-BE49-F238E27FC236}">
                <a16:creationId xmlns:a16="http://schemas.microsoft.com/office/drawing/2014/main" id="{BFA1391E-C333-43BD-9AA4-EC82D633948A}"/>
              </a:ext>
            </a:extLst>
          </p:cNvPr>
          <p:cNvPicPr preferRelativeResize="0"/>
          <p:nvPr/>
        </p:nvPicPr>
        <p:blipFill rotWithShape="1">
          <a:blip r:embed="rId3">
            <a:alphaModFix/>
          </a:blip>
          <a:srcRect l="19927" t="20892" r="25876" b="23651"/>
          <a:stretch/>
        </p:blipFill>
        <p:spPr>
          <a:xfrm>
            <a:off x="4616081" y="5815075"/>
            <a:ext cx="457415" cy="457200"/>
          </a:xfrm>
          <a:prstGeom prst="rect">
            <a:avLst/>
          </a:prstGeom>
          <a:noFill/>
          <a:ln>
            <a:noFill/>
          </a:ln>
        </p:spPr>
      </p:pic>
    </p:spTree>
    <p:extLst>
      <p:ext uri="{BB962C8B-B14F-4D97-AF65-F5344CB8AC3E}">
        <p14:creationId xmlns:p14="http://schemas.microsoft.com/office/powerpoint/2010/main" val="354310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err="1"/>
              <a:t>Adaboost</a:t>
            </a:r>
            <a:r>
              <a:rPr lang="en-US" dirty="0"/>
              <a:t> Working: Step 02</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9882" y="885621"/>
            <a:ext cx="6187664" cy="253920"/>
          </a:xfrm>
          <a:prstGeom prst="rect">
            <a:avLst/>
          </a:prstGeom>
        </p:spPr>
      </p:pic>
      <p:pic>
        <p:nvPicPr>
          <p:cNvPr id="2" name="Picture 1">
            <a:extLst>
              <a:ext uri="{FF2B5EF4-FFF2-40B4-BE49-F238E27FC236}">
                <a16:creationId xmlns:a16="http://schemas.microsoft.com/office/drawing/2014/main" id="{3B80292B-A204-4C68-984C-C2B6F11579BE}"/>
              </a:ext>
            </a:extLst>
          </p:cNvPr>
          <p:cNvPicPr>
            <a:picLocks noChangeAspect="1"/>
          </p:cNvPicPr>
          <p:nvPr/>
        </p:nvPicPr>
        <p:blipFill rotWithShape="1">
          <a:blip r:embed="rId4"/>
          <a:srcRect l="6838" t="17548" r="7767" b="5639"/>
          <a:stretch/>
        </p:blipFill>
        <p:spPr>
          <a:xfrm>
            <a:off x="12276542" y="2771405"/>
            <a:ext cx="2805546" cy="2618509"/>
          </a:xfrm>
          <a:prstGeom prst="rect">
            <a:avLst/>
          </a:prstGeom>
        </p:spPr>
      </p:pic>
      <p:sp>
        <p:nvSpPr>
          <p:cNvPr id="6" name="Rectangle: Rounded Corners 5">
            <a:extLst>
              <a:ext uri="{FF2B5EF4-FFF2-40B4-BE49-F238E27FC236}">
                <a16:creationId xmlns:a16="http://schemas.microsoft.com/office/drawing/2014/main" id="{E0DD0D95-04CE-4E75-BE57-D62BE0F94A64}"/>
              </a:ext>
            </a:extLst>
          </p:cNvPr>
          <p:cNvSpPr/>
          <p:nvPr/>
        </p:nvSpPr>
        <p:spPr>
          <a:xfrm>
            <a:off x="12593465" y="5651977"/>
            <a:ext cx="2171700" cy="323850"/>
          </a:xfrm>
          <a:prstGeom prst="roundRect">
            <a:avLst/>
          </a:prstGeom>
          <a:noFill/>
          <a:ln w="38100">
            <a:solidFill>
              <a:srgbClr val="89A5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rPr>
              <a:t>Iteration 02</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B5E9A125-921D-4BEB-A62E-B30948944E7E}"/>
              </a:ext>
            </a:extLst>
          </p:cNvPr>
          <p:cNvSpPr txBox="1"/>
          <p:nvPr/>
        </p:nvSpPr>
        <p:spPr>
          <a:xfrm>
            <a:off x="1937425" y="2462493"/>
            <a:ext cx="9804301" cy="3236335"/>
          </a:xfrm>
          <a:prstGeom prst="rect">
            <a:avLst/>
          </a:prstGeom>
          <a:noFill/>
        </p:spPr>
        <p:txBody>
          <a:bodyPr wrap="square" lIns="0" tIns="0" rIns="0" bIns="0" rtlCol="0" anchor="ctr">
            <a:spAutoFit/>
          </a:bodyPr>
          <a:lstStyle/>
          <a:p>
            <a:pPr marL="342900" indent="-342900">
              <a:lnSpc>
                <a:spcPct val="200000"/>
              </a:lnSpc>
              <a:spcBef>
                <a:spcPct val="20000"/>
              </a:spcBef>
              <a:buFont typeface="Arial" panose="020B0604020202020204" pitchFamily="34" charset="0"/>
              <a:buChar char="•"/>
              <a:defRPr/>
            </a:pPr>
            <a:r>
              <a:rPr lang="en-IN" sz="2000" dirty="0">
                <a:solidFill>
                  <a:schemeClr val="tx1">
                    <a:lumMod val="65000"/>
                    <a:lumOff val="35000"/>
                  </a:schemeClr>
                </a:solidFill>
                <a:latin typeface="+mn-lt"/>
              </a:rPr>
              <a:t>Size of three incorrectly predicted + (plus) is made bigger as compared to </a:t>
            </a:r>
            <a:br>
              <a:rPr lang="en-IN" sz="2000" dirty="0">
                <a:solidFill>
                  <a:schemeClr val="tx1">
                    <a:lumMod val="65000"/>
                    <a:lumOff val="35000"/>
                  </a:schemeClr>
                </a:solidFill>
                <a:latin typeface="+mn-lt"/>
              </a:rPr>
            </a:br>
            <a:r>
              <a:rPr lang="en-IN" sz="2000" dirty="0">
                <a:solidFill>
                  <a:schemeClr val="tx1">
                    <a:lumMod val="65000"/>
                    <a:lumOff val="35000"/>
                  </a:schemeClr>
                </a:solidFill>
                <a:latin typeface="+mn-lt"/>
              </a:rPr>
              <a:t>rest of the data points</a:t>
            </a:r>
          </a:p>
          <a:p>
            <a:pPr marL="342900" indent="-342900">
              <a:lnSpc>
                <a:spcPct val="200000"/>
              </a:lnSpc>
              <a:spcBef>
                <a:spcPct val="20000"/>
              </a:spcBef>
              <a:buFont typeface="Arial" panose="020B0604020202020204" pitchFamily="34" charset="0"/>
              <a:buChar char="•"/>
              <a:defRPr/>
            </a:pPr>
            <a:r>
              <a:rPr lang="en-IN" sz="2000" dirty="0">
                <a:solidFill>
                  <a:schemeClr val="tx1">
                    <a:lumMod val="65000"/>
                    <a:lumOff val="35000"/>
                  </a:schemeClr>
                </a:solidFill>
                <a:latin typeface="+mn-lt"/>
              </a:rPr>
              <a:t> The second decision stump (D2) will try to predict them correctly</a:t>
            </a:r>
          </a:p>
          <a:p>
            <a:pPr marL="342900" indent="-342900">
              <a:lnSpc>
                <a:spcPct val="200000"/>
              </a:lnSpc>
              <a:spcBef>
                <a:spcPct val="20000"/>
              </a:spcBef>
              <a:buFont typeface="Arial" panose="020B0604020202020204" pitchFamily="34" charset="0"/>
              <a:buChar char="•"/>
              <a:defRPr/>
            </a:pPr>
            <a:r>
              <a:rPr lang="en-IN" sz="2000" dirty="0">
                <a:solidFill>
                  <a:schemeClr val="tx1">
                    <a:lumMod val="65000"/>
                    <a:lumOff val="35000"/>
                  </a:schemeClr>
                </a:solidFill>
                <a:latin typeface="+mn-lt"/>
              </a:rPr>
              <a:t> Now, vertical plane (D2) has classified three mis-classified + (plus) correctly</a:t>
            </a:r>
          </a:p>
          <a:p>
            <a:pPr marL="342900" indent="-342900">
              <a:lnSpc>
                <a:spcPct val="200000"/>
              </a:lnSpc>
              <a:spcBef>
                <a:spcPct val="20000"/>
              </a:spcBef>
              <a:buFont typeface="Arial" panose="020B0604020202020204" pitchFamily="34" charset="0"/>
              <a:buChar char="•"/>
              <a:defRPr/>
            </a:pPr>
            <a:r>
              <a:rPr lang="en-IN" sz="2000" dirty="0">
                <a:solidFill>
                  <a:schemeClr val="tx1">
                    <a:lumMod val="65000"/>
                    <a:lumOff val="35000"/>
                  </a:schemeClr>
                </a:solidFill>
                <a:latin typeface="+mn-lt"/>
              </a:rPr>
              <a:t>D2 has also caused mis-classification errors to three – (minus)</a:t>
            </a:r>
          </a:p>
        </p:txBody>
      </p:sp>
    </p:spTree>
    <p:extLst>
      <p:ext uri="{BB962C8B-B14F-4D97-AF65-F5344CB8AC3E}">
        <p14:creationId xmlns:p14="http://schemas.microsoft.com/office/powerpoint/2010/main" val="198367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err="1"/>
              <a:t>Adaboost</a:t>
            </a:r>
            <a:r>
              <a:rPr lang="en-US" dirty="0"/>
              <a:t> Working: Step 03</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9882" y="885621"/>
            <a:ext cx="6187664" cy="253920"/>
          </a:xfrm>
          <a:prstGeom prst="rect">
            <a:avLst/>
          </a:prstGeom>
        </p:spPr>
      </p:pic>
      <p:pic>
        <p:nvPicPr>
          <p:cNvPr id="3" name="Picture 2">
            <a:extLst>
              <a:ext uri="{FF2B5EF4-FFF2-40B4-BE49-F238E27FC236}">
                <a16:creationId xmlns:a16="http://schemas.microsoft.com/office/drawing/2014/main" id="{FCBCA5D0-AE60-4227-AC72-A07A93343A0C}"/>
              </a:ext>
            </a:extLst>
          </p:cNvPr>
          <p:cNvPicPr>
            <a:picLocks noChangeAspect="1"/>
          </p:cNvPicPr>
          <p:nvPr/>
        </p:nvPicPr>
        <p:blipFill rotWithShape="1">
          <a:blip r:embed="rId4"/>
          <a:srcRect l="10260" t="18447" r="10961" b="5756"/>
          <a:stretch/>
        </p:blipFill>
        <p:spPr>
          <a:xfrm>
            <a:off x="12115801" y="2842489"/>
            <a:ext cx="2535382" cy="2476342"/>
          </a:xfrm>
          <a:prstGeom prst="rect">
            <a:avLst/>
          </a:prstGeom>
        </p:spPr>
      </p:pic>
      <p:sp>
        <p:nvSpPr>
          <p:cNvPr id="6" name="Rectangle: Rounded Corners 5">
            <a:extLst>
              <a:ext uri="{FF2B5EF4-FFF2-40B4-BE49-F238E27FC236}">
                <a16:creationId xmlns:a16="http://schemas.microsoft.com/office/drawing/2014/main" id="{17043336-8875-4B84-A2FD-0A00AFD61203}"/>
              </a:ext>
            </a:extLst>
          </p:cNvPr>
          <p:cNvSpPr/>
          <p:nvPr/>
        </p:nvSpPr>
        <p:spPr>
          <a:xfrm>
            <a:off x="12297642" y="5574723"/>
            <a:ext cx="2171700" cy="323850"/>
          </a:xfrm>
          <a:prstGeom prst="roundRect">
            <a:avLst/>
          </a:prstGeom>
          <a:noFill/>
          <a:ln w="38100">
            <a:solidFill>
              <a:srgbClr val="89A5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rPr>
              <a:t>Iteration 03</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37C763A0-59FC-4DB7-A7B8-3F37A74D2640}"/>
              </a:ext>
            </a:extLst>
          </p:cNvPr>
          <p:cNvSpPr txBox="1"/>
          <p:nvPr/>
        </p:nvSpPr>
        <p:spPr>
          <a:xfrm>
            <a:off x="1937426" y="3170379"/>
            <a:ext cx="9168724" cy="1820563"/>
          </a:xfrm>
          <a:prstGeom prst="rect">
            <a:avLst/>
          </a:prstGeom>
          <a:noFill/>
        </p:spPr>
        <p:txBody>
          <a:bodyPr wrap="square" lIns="0" tIns="0" rIns="0" bIns="0" rtlCol="0" anchor="ctr">
            <a:spAutoFit/>
          </a:bodyPr>
          <a:lstStyle/>
          <a:p>
            <a:pPr marL="342900" indent="-342900">
              <a:lnSpc>
                <a:spcPct val="200000"/>
              </a:lnSpc>
              <a:spcBef>
                <a:spcPct val="20000"/>
              </a:spcBef>
              <a:buFont typeface="Arial" panose="020B0604020202020204" pitchFamily="34" charset="0"/>
              <a:buChar char="•"/>
              <a:defRPr/>
            </a:pPr>
            <a:r>
              <a:rPr lang="en-IN" sz="2000" dirty="0">
                <a:solidFill>
                  <a:schemeClr val="tx1">
                    <a:lumMod val="65000"/>
                    <a:lumOff val="35000"/>
                  </a:schemeClr>
                </a:solidFill>
                <a:latin typeface="+mn-lt"/>
              </a:rPr>
              <a:t>D3 adds higher weights to three – (minus) </a:t>
            </a:r>
          </a:p>
          <a:p>
            <a:pPr marL="342900" indent="-342900">
              <a:lnSpc>
                <a:spcPct val="200000"/>
              </a:lnSpc>
              <a:spcBef>
                <a:spcPct val="20000"/>
              </a:spcBef>
              <a:buFont typeface="Arial" panose="020B0604020202020204" pitchFamily="34" charset="0"/>
              <a:buChar char="•"/>
              <a:defRPr/>
            </a:pPr>
            <a:r>
              <a:rPr lang="en-IN" sz="2000" dirty="0">
                <a:solidFill>
                  <a:schemeClr val="tx1">
                    <a:lumMod val="65000"/>
                    <a:lumOff val="35000"/>
                  </a:schemeClr>
                </a:solidFill>
                <a:latin typeface="+mn-lt"/>
              </a:rPr>
              <a:t>Horizontal line is generated to classify + (plus) and – (minus) based on higher weight of mis-classified observation</a:t>
            </a:r>
          </a:p>
        </p:txBody>
      </p:sp>
    </p:spTree>
    <p:extLst>
      <p:ext uri="{BB962C8B-B14F-4D97-AF65-F5344CB8AC3E}">
        <p14:creationId xmlns:p14="http://schemas.microsoft.com/office/powerpoint/2010/main" val="686223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err="1"/>
              <a:t>Adaboost</a:t>
            </a:r>
            <a:r>
              <a:rPr lang="en-US" dirty="0"/>
              <a:t> Working: Step 04</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9882" y="885621"/>
            <a:ext cx="6187664" cy="253920"/>
          </a:xfrm>
          <a:prstGeom prst="rect">
            <a:avLst/>
          </a:prstGeom>
        </p:spPr>
      </p:pic>
      <p:pic>
        <p:nvPicPr>
          <p:cNvPr id="2" name="Picture 1">
            <a:extLst>
              <a:ext uri="{FF2B5EF4-FFF2-40B4-BE49-F238E27FC236}">
                <a16:creationId xmlns:a16="http://schemas.microsoft.com/office/drawing/2014/main" id="{0FB9BAAD-AE26-424D-8298-AF52E20E7C8F}"/>
              </a:ext>
            </a:extLst>
          </p:cNvPr>
          <p:cNvPicPr>
            <a:picLocks noChangeAspect="1"/>
          </p:cNvPicPr>
          <p:nvPr/>
        </p:nvPicPr>
        <p:blipFill rotWithShape="1">
          <a:blip r:embed="rId4"/>
          <a:srcRect l="2488" t="6525" r="59976" b="-541"/>
          <a:stretch/>
        </p:blipFill>
        <p:spPr>
          <a:xfrm>
            <a:off x="11866418" y="2616994"/>
            <a:ext cx="3015719" cy="2744716"/>
          </a:xfrm>
          <a:prstGeom prst="rect">
            <a:avLst/>
          </a:prstGeom>
        </p:spPr>
      </p:pic>
      <p:sp>
        <p:nvSpPr>
          <p:cNvPr id="6" name="Rectangle: Rounded Corners 5">
            <a:extLst>
              <a:ext uri="{FF2B5EF4-FFF2-40B4-BE49-F238E27FC236}">
                <a16:creationId xmlns:a16="http://schemas.microsoft.com/office/drawing/2014/main" id="{B862EF49-9FBA-41D5-A8CD-2C45E649035C}"/>
              </a:ext>
            </a:extLst>
          </p:cNvPr>
          <p:cNvSpPr/>
          <p:nvPr/>
        </p:nvSpPr>
        <p:spPr>
          <a:xfrm>
            <a:off x="12234067" y="5711536"/>
            <a:ext cx="2171700" cy="323850"/>
          </a:xfrm>
          <a:prstGeom prst="roundRect">
            <a:avLst/>
          </a:prstGeom>
          <a:noFill/>
          <a:ln w="38100">
            <a:solidFill>
              <a:srgbClr val="89A5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rPr>
              <a:t>Final Classifier</a:t>
            </a:r>
            <a:endParaRPr lang="en-US" sz="2000" dirty="0">
              <a:solidFill>
                <a:schemeClr val="tx1">
                  <a:lumMod val="65000"/>
                  <a:lumOff val="35000"/>
                </a:schemeClr>
              </a:solidFill>
            </a:endParaRPr>
          </a:p>
        </p:txBody>
      </p:sp>
      <p:sp>
        <p:nvSpPr>
          <p:cNvPr id="7" name="TextBox 6">
            <a:extLst>
              <a:ext uri="{FF2B5EF4-FFF2-40B4-BE49-F238E27FC236}">
                <a16:creationId xmlns:a16="http://schemas.microsoft.com/office/drawing/2014/main" id="{88E9247E-EACE-4275-97FC-FAB6A9DC3235}"/>
              </a:ext>
            </a:extLst>
          </p:cNvPr>
          <p:cNvSpPr txBox="1"/>
          <p:nvPr/>
        </p:nvSpPr>
        <p:spPr>
          <a:xfrm>
            <a:off x="1373863" y="3204102"/>
            <a:ext cx="9168724" cy="1143455"/>
          </a:xfrm>
          <a:prstGeom prst="rect">
            <a:avLst/>
          </a:prstGeom>
          <a:noFill/>
        </p:spPr>
        <p:txBody>
          <a:bodyPr wrap="square" lIns="0" tIns="0" rIns="0" bIns="0" rtlCol="0" anchor="ctr">
            <a:spAutoFit/>
          </a:bodyPr>
          <a:lstStyle/>
          <a:p>
            <a:pPr marL="342900" indent="-342900">
              <a:lnSpc>
                <a:spcPct val="200000"/>
              </a:lnSpc>
              <a:spcBef>
                <a:spcPct val="20000"/>
              </a:spcBef>
              <a:buFont typeface="Arial" panose="020B0604020202020204" pitchFamily="34" charset="0"/>
              <a:buChar char="•"/>
              <a:defRPr/>
            </a:pPr>
            <a:r>
              <a:rPr lang="en-IN" sz="2000" dirty="0">
                <a:solidFill>
                  <a:schemeClr val="tx1">
                    <a:lumMod val="65000"/>
                    <a:lumOff val="35000"/>
                  </a:schemeClr>
                </a:solidFill>
                <a:latin typeface="+mn-lt"/>
              </a:rPr>
              <a:t>D1, D2, and D3 are combined to form a strong prediction having complex rule as compared to individual weak learner</a:t>
            </a:r>
          </a:p>
        </p:txBody>
      </p:sp>
    </p:spTree>
    <p:extLst>
      <p:ext uri="{BB962C8B-B14F-4D97-AF65-F5344CB8AC3E}">
        <p14:creationId xmlns:p14="http://schemas.microsoft.com/office/powerpoint/2010/main" val="2409365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err="1"/>
              <a:t>Adaboost</a:t>
            </a:r>
            <a:r>
              <a:rPr lang="en-US" dirty="0"/>
              <a:t> Algorithm</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9272" y="885621"/>
            <a:ext cx="4648884" cy="253920"/>
          </a:xfrm>
          <a:prstGeom prst="rect">
            <a:avLst/>
          </a:prstGeom>
        </p:spPr>
      </p:pic>
      <p:grpSp>
        <p:nvGrpSpPr>
          <p:cNvPr id="4" name="Group 3">
            <a:extLst>
              <a:ext uri="{FF2B5EF4-FFF2-40B4-BE49-F238E27FC236}">
                <a16:creationId xmlns:a16="http://schemas.microsoft.com/office/drawing/2014/main" id="{5FE99179-9F9B-421C-AA6D-3465147FE704}"/>
              </a:ext>
            </a:extLst>
          </p:cNvPr>
          <p:cNvGrpSpPr/>
          <p:nvPr/>
        </p:nvGrpSpPr>
        <p:grpSpPr>
          <a:xfrm>
            <a:off x="392467" y="1962150"/>
            <a:ext cx="15432645" cy="6069336"/>
            <a:chOff x="487717" y="1962150"/>
            <a:chExt cx="15432645" cy="6069336"/>
          </a:xfrm>
        </p:grpSpPr>
        <p:grpSp>
          <p:nvGrpSpPr>
            <p:cNvPr id="21" name="Group 20">
              <a:extLst>
                <a:ext uri="{FF2B5EF4-FFF2-40B4-BE49-F238E27FC236}">
                  <a16:creationId xmlns:a16="http://schemas.microsoft.com/office/drawing/2014/main" id="{557BB663-C631-4FB4-80ED-7015BEA20EF3}"/>
                </a:ext>
              </a:extLst>
            </p:cNvPr>
            <p:cNvGrpSpPr/>
            <p:nvPr/>
          </p:nvGrpSpPr>
          <p:grpSpPr>
            <a:xfrm>
              <a:off x="487717" y="2060994"/>
              <a:ext cx="3642225" cy="5966898"/>
              <a:chOff x="1387587" y="2209800"/>
              <a:chExt cx="1805441" cy="3965436"/>
            </a:xfrm>
          </p:grpSpPr>
          <p:grpSp>
            <p:nvGrpSpPr>
              <p:cNvPr id="22" name="Group 21">
                <a:extLst>
                  <a:ext uri="{FF2B5EF4-FFF2-40B4-BE49-F238E27FC236}">
                    <a16:creationId xmlns:a16="http://schemas.microsoft.com/office/drawing/2014/main" id="{BD0AFA08-78D3-47F2-97A4-D13DF545A7F7}"/>
                  </a:ext>
                </a:extLst>
              </p:cNvPr>
              <p:cNvGrpSpPr/>
              <p:nvPr/>
            </p:nvGrpSpPr>
            <p:grpSpPr>
              <a:xfrm>
                <a:off x="1387587" y="2209800"/>
                <a:ext cx="1805441" cy="1866900"/>
                <a:chOff x="1387587" y="2209800"/>
                <a:chExt cx="1805441" cy="1866900"/>
              </a:xfrm>
            </p:grpSpPr>
            <p:sp>
              <p:nvSpPr>
                <p:cNvPr id="27" name="Rectangle: Top Corners Rounded 26">
                  <a:extLst>
                    <a:ext uri="{FF2B5EF4-FFF2-40B4-BE49-F238E27FC236}">
                      <a16:creationId xmlns:a16="http://schemas.microsoft.com/office/drawing/2014/main" id="{99F96872-20C5-470F-9BC5-D932208AC7DB}"/>
                    </a:ext>
                  </a:extLst>
                </p:cNvPr>
                <p:cNvSpPr/>
                <p:nvPr/>
              </p:nvSpPr>
              <p:spPr>
                <a:xfrm>
                  <a:off x="1494518" y="2209800"/>
                  <a:ext cx="1591582" cy="1866900"/>
                </a:xfrm>
                <a:prstGeom prst="round2SameRect">
                  <a:avLst>
                    <a:gd name="adj1" fmla="val 12063"/>
                    <a:gd name="adj2" fmla="val 0"/>
                  </a:avLst>
                </a:prstGeom>
                <a:solidFill>
                  <a:srgbClr val="EF3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E5A48B0-87B1-4E35-A803-BE867377A8C2}"/>
                    </a:ext>
                  </a:extLst>
                </p:cNvPr>
                <p:cNvSpPr txBox="1"/>
                <p:nvPr/>
              </p:nvSpPr>
              <p:spPr>
                <a:xfrm>
                  <a:off x="1387587" y="230592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29" name="TextBox 28">
                  <a:extLst>
                    <a:ext uri="{FF2B5EF4-FFF2-40B4-BE49-F238E27FC236}">
                      <a16:creationId xmlns:a16="http://schemas.microsoft.com/office/drawing/2014/main" id="{DFED62F6-C531-449C-9135-726F3AC0DB05}"/>
                    </a:ext>
                  </a:extLst>
                </p:cNvPr>
                <p:cNvSpPr txBox="1"/>
                <p:nvPr/>
              </p:nvSpPr>
              <p:spPr>
                <a:xfrm>
                  <a:off x="1843092" y="2766224"/>
                  <a:ext cx="894432" cy="674982"/>
                </a:xfrm>
                <a:prstGeom prst="rect">
                  <a:avLst/>
                </a:prstGeom>
                <a:no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23" name="Freeform: Shape 22">
                <a:extLst>
                  <a:ext uri="{FF2B5EF4-FFF2-40B4-BE49-F238E27FC236}">
                    <a16:creationId xmlns:a16="http://schemas.microsoft.com/office/drawing/2014/main" id="{13EC252C-0541-4FA4-AC14-3F2BFF9D748C}"/>
                  </a:ext>
                </a:extLst>
              </p:cNvPr>
              <p:cNvSpPr/>
              <p:nvPr/>
            </p:nvSpPr>
            <p:spPr>
              <a:xfrm flipV="1">
                <a:off x="149451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3C6AAB48-27DF-44D7-A76F-B28C5D3EB24B}"/>
                  </a:ext>
                </a:extLst>
              </p:cNvPr>
              <p:cNvGrpSpPr/>
              <p:nvPr/>
            </p:nvGrpSpPr>
            <p:grpSpPr>
              <a:xfrm>
                <a:off x="1488849" y="3837442"/>
                <a:ext cx="1591582" cy="1902220"/>
                <a:chOff x="1488849" y="3837442"/>
                <a:chExt cx="1591582" cy="1902220"/>
              </a:xfrm>
            </p:grpSpPr>
            <p:sp>
              <p:nvSpPr>
                <p:cNvPr id="25" name="TextBox 24">
                  <a:extLst>
                    <a:ext uri="{FF2B5EF4-FFF2-40B4-BE49-F238E27FC236}">
                      <a16:creationId xmlns:a16="http://schemas.microsoft.com/office/drawing/2014/main" id="{8F08CB86-935D-424B-8515-FB7B5F132E55}"/>
                    </a:ext>
                  </a:extLst>
                </p:cNvPr>
                <p:cNvSpPr txBox="1"/>
                <p:nvPr/>
              </p:nvSpPr>
              <p:spPr>
                <a:xfrm>
                  <a:off x="1488849" y="3837442"/>
                  <a:ext cx="1591582" cy="1902220"/>
                </a:xfrm>
                <a:prstGeom prst="rect">
                  <a:avLst/>
                </a:prstGeom>
                <a:noFill/>
              </p:spPr>
              <p:txBody>
                <a:bodyPr wrap="square" rtlCol="0">
                  <a:spAutoFit/>
                </a:bodyPr>
                <a:lstStyle/>
                <a:p>
                  <a:pPr algn="ctr"/>
                  <a:r>
                    <a:rPr lang="en-IN" sz="2000" b="1" dirty="0">
                      <a:solidFill>
                        <a:srgbClr val="EF3078"/>
                      </a:solidFill>
                      <a:latin typeface="+mj-lt"/>
                    </a:rPr>
                    <a:t>Initially each data point is weighted equally with weight</a:t>
                  </a:r>
                </a:p>
                <a:p>
                  <a:pPr algn="ctr"/>
                  <a:endParaRPr lang="en-IN" sz="2000" b="1" dirty="0">
                    <a:solidFill>
                      <a:schemeClr val="tx1">
                        <a:lumMod val="65000"/>
                        <a:lumOff val="35000"/>
                      </a:schemeClr>
                    </a:solidFill>
                    <a:latin typeface="+mj-lt"/>
                  </a:endParaRPr>
                </a:p>
                <a:p>
                  <a:pPr algn="ctr"/>
                  <a:r>
                    <a:rPr lang="en-IN" sz="2000" b="1" dirty="0">
                      <a:solidFill>
                        <a:schemeClr val="tx1"/>
                      </a:solidFill>
                      <a:latin typeface="+mj-lt"/>
                    </a:rPr>
                    <a:t> 𝑊𝑖 = 1/𝑛</a:t>
                  </a:r>
                </a:p>
                <a:p>
                  <a:pPr algn="ctr"/>
                  <a:endParaRPr lang="en-IN" sz="2000" b="1" dirty="0">
                    <a:solidFill>
                      <a:srgbClr val="EF3078"/>
                    </a:solidFill>
                    <a:latin typeface="+mj-lt"/>
                  </a:endParaRPr>
                </a:p>
                <a:p>
                  <a:pPr algn="ctr"/>
                  <a:r>
                    <a:rPr lang="en-IN" sz="2000" b="1" dirty="0">
                      <a:solidFill>
                        <a:srgbClr val="EF3078"/>
                      </a:solidFill>
                      <a:latin typeface="+mj-lt"/>
                    </a:rPr>
                    <a:t> where n is the number of samples</a:t>
                  </a:r>
                </a:p>
                <a:p>
                  <a:pPr algn="ctr"/>
                  <a:endParaRPr lang="en-US" sz="2000" b="1" dirty="0">
                    <a:solidFill>
                      <a:srgbClr val="EF3078"/>
                    </a:solidFill>
                    <a:latin typeface="+mj-lt"/>
                  </a:endParaRPr>
                </a:p>
              </p:txBody>
            </p:sp>
            <p:sp>
              <p:nvSpPr>
                <p:cNvPr id="26" name="TextBox 25">
                  <a:extLst>
                    <a:ext uri="{FF2B5EF4-FFF2-40B4-BE49-F238E27FC236}">
                      <a16:creationId xmlns:a16="http://schemas.microsoft.com/office/drawing/2014/main" id="{7B0F20ED-384E-4EDF-A3CA-62A83D63029F}"/>
                    </a:ext>
                  </a:extLst>
                </p:cNvPr>
                <p:cNvSpPr txBox="1"/>
                <p:nvPr/>
              </p:nvSpPr>
              <p:spPr>
                <a:xfrm>
                  <a:off x="1488849" y="4146827"/>
                  <a:ext cx="1591582" cy="204540"/>
                </a:xfrm>
                <a:prstGeom prst="rect">
                  <a:avLst/>
                </a:prstGeom>
                <a:noFill/>
              </p:spPr>
              <p:txBody>
                <a:bodyPr wrap="square" rtlCol="0">
                  <a:spAutoFit/>
                </a:bodyPr>
                <a:lstStyle/>
                <a:p>
                  <a:pPr algn="ctr"/>
                  <a:endParaRPr lang="en-US" sz="1400" b="1" dirty="0">
                    <a:solidFill>
                      <a:srgbClr val="A6A6A6"/>
                    </a:solidFill>
                    <a:latin typeface="Tw Cen MT" panose="020B0602020104020603" pitchFamily="34" charset="0"/>
                  </a:endParaRPr>
                </a:p>
              </p:txBody>
            </p:sp>
          </p:grpSp>
        </p:grpSp>
        <p:grpSp>
          <p:nvGrpSpPr>
            <p:cNvPr id="32" name="Group 31">
              <a:extLst>
                <a:ext uri="{FF2B5EF4-FFF2-40B4-BE49-F238E27FC236}">
                  <a16:creationId xmlns:a16="http://schemas.microsoft.com/office/drawing/2014/main" id="{BAEB54D9-A0A0-415C-A407-F1896ED564F8}"/>
                </a:ext>
              </a:extLst>
            </p:cNvPr>
            <p:cNvGrpSpPr/>
            <p:nvPr/>
          </p:nvGrpSpPr>
          <p:grpSpPr>
            <a:xfrm>
              <a:off x="4543598" y="2060994"/>
              <a:ext cx="3584401" cy="5966898"/>
              <a:chOff x="1387587" y="2209800"/>
              <a:chExt cx="1805441" cy="3965436"/>
            </a:xfrm>
          </p:grpSpPr>
          <p:grpSp>
            <p:nvGrpSpPr>
              <p:cNvPr id="33" name="Group 32">
                <a:extLst>
                  <a:ext uri="{FF2B5EF4-FFF2-40B4-BE49-F238E27FC236}">
                    <a16:creationId xmlns:a16="http://schemas.microsoft.com/office/drawing/2014/main" id="{18CF1AD9-A0D8-4F92-B0E4-14C99BA62F3B}"/>
                  </a:ext>
                </a:extLst>
              </p:cNvPr>
              <p:cNvGrpSpPr/>
              <p:nvPr/>
            </p:nvGrpSpPr>
            <p:grpSpPr>
              <a:xfrm>
                <a:off x="1387587" y="2209800"/>
                <a:ext cx="1805441" cy="1866900"/>
                <a:chOff x="1387587" y="2209800"/>
                <a:chExt cx="1805441" cy="1866900"/>
              </a:xfrm>
            </p:grpSpPr>
            <p:sp>
              <p:nvSpPr>
                <p:cNvPr id="38" name="Rectangle: Top Corners Rounded 37">
                  <a:extLst>
                    <a:ext uri="{FF2B5EF4-FFF2-40B4-BE49-F238E27FC236}">
                      <a16:creationId xmlns:a16="http://schemas.microsoft.com/office/drawing/2014/main" id="{4C142CC7-F426-4E13-B9F8-0FFB2D77382C}"/>
                    </a:ext>
                  </a:extLst>
                </p:cNvPr>
                <p:cNvSpPr/>
                <p:nvPr/>
              </p:nvSpPr>
              <p:spPr>
                <a:xfrm>
                  <a:off x="1494518" y="2209800"/>
                  <a:ext cx="1591582" cy="1866900"/>
                </a:xfrm>
                <a:prstGeom prst="round2SameRect">
                  <a:avLst>
                    <a:gd name="adj1" fmla="val 12063"/>
                    <a:gd name="adj2" fmla="val 0"/>
                  </a:avLst>
                </a:prstGeom>
                <a:solidFill>
                  <a:srgbClr val="03A1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CE279AFE-0F15-42E7-A49A-BDFFF9A4FA4A}"/>
                    </a:ext>
                  </a:extLst>
                </p:cNvPr>
                <p:cNvSpPr txBox="1"/>
                <p:nvPr/>
              </p:nvSpPr>
              <p:spPr>
                <a:xfrm>
                  <a:off x="1387587" y="230592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40" name="TextBox 39">
                  <a:extLst>
                    <a:ext uri="{FF2B5EF4-FFF2-40B4-BE49-F238E27FC236}">
                      <a16:creationId xmlns:a16="http://schemas.microsoft.com/office/drawing/2014/main" id="{52A69526-6B60-4421-A9C6-CD4921011D5D}"/>
                    </a:ext>
                  </a:extLst>
                </p:cNvPr>
                <p:cNvSpPr txBox="1"/>
                <p:nvPr/>
              </p:nvSpPr>
              <p:spPr>
                <a:xfrm>
                  <a:off x="1843092" y="2766224"/>
                  <a:ext cx="894432" cy="674982"/>
                </a:xfrm>
                <a:prstGeom prst="rect">
                  <a:avLst/>
                </a:prstGeom>
                <a:noFill/>
              </p:spPr>
              <p:txBody>
                <a:bodyPr wrap="square" rtlCol="0">
                  <a:spAutoFit/>
                </a:bodyPr>
                <a:lstStyle/>
                <a:p>
                  <a:pPr algn="ctr"/>
                  <a:r>
                    <a:rPr lang="en-IN" sz="6000" b="1" dirty="0">
                      <a:solidFill>
                        <a:srgbClr val="E6E7E9"/>
                      </a:solidFill>
                      <a:latin typeface="Tw Cen MT" panose="020B0602020104020603" pitchFamily="34" charset="0"/>
                    </a:rPr>
                    <a:t>2</a:t>
                  </a:r>
                  <a:endParaRPr lang="en-US" sz="6000" b="1" dirty="0">
                    <a:solidFill>
                      <a:srgbClr val="E6E7E9"/>
                    </a:solidFill>
                    <a:latin typeface="Tw Cen MT" panose="020B0602020104020603" pitchFamily="34" charset="0"/>
                  </a:endParaRPr>
                </a:p>
              </p:txBody>
            </p:sp>
          </p:grpSp>
          <p:sp>
            <p:nvSpPr>
              <p:cNvPr id="34" name="Freeform: Shape 33">
                <a:extLst>
                  <a:ext uri="{FF2B5EF4-FFF2-40B4-BE49-F238E27FC236}">
                    <a16:creationId xmlns:a16="http://schemas.microsoft.com/office/drawing/2014/main" id="{12FCF491-AEDB-41FE-84DF-E71C3E939415}"/>
                  </a:ext>
                </a:extLst>
              </p:cNvPr>
              <p:cNvSpPr/>
              <p:nvPr/>
            </p:nvSpPr>
            <p:spPr>
              <a:xfrm flipV="1">
                <a:off x="149451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0BD900C2-6F2D-4906-9D27-B0290762778B}"/>
                  </a:ext>
                </a:extLst>
              </p:cNvPr>
              <p:cNvSpPr txBox="1"/>
              <p:nvPr/>
            </p:nvSpPr>
            <p:spPr>
              <a:xfrm>
                <a:off x="1488849" y="3837442"/>
                <a:ext cx="1591582" cy="1084061"/>
              </a:xfrm>
              <a:prstGeom prst="rect">
                <a:avLst/>
              </a:prstGeom>
              <a:noFill/>
            </p:spPr>
            <p:txBody>
              <a:bodyPr wrap="square" rtlCol="0">
                <a:spAutoFit/>
              </a:bodyPr>
              <a:lstStyle/>
              <a:p>
                <a:pPr algn="ctr"/>
                <a:r>
                  <a:rPr lang="en-IN" sz="2000" b="1" dirty="0">
                    <a:solidFill>
                      <a:srgbClr val="03A1A4"/>
                    </a:solidFill>
                    <a:latin typeface="+mj-lt"/>
                  </a:rPr>
                  <a:t>A classifier ‘H1’ is picked up that best classifies the data with minimal error rate </a:t>
                </a:r>
              </a:p>
            </p:txBody>
          </p:sp>
        </p:grpSp>
        <p:grpSp>
          <p:nvGrpSpPr>
            <p:cNvPr id="41" name="Group 40">
              <a:extLst>
                <a:ext uri="{FF2B5EF4-FFF2-40B4-BE49-F238E27FC236}">
                  <a16:creationId xmlns:a16="http://schemas.microsoft.com/office/drawing/2014/main" id="{EFCA2606-A3C3-4846-BDC2-27212E905D6F}"/>
                </a:ext>
              </a:extLst>
            </p:cNvPr>
            <p:cNvGrpSpPr/>
            <p:nvPr/>
          </p:nvGrpSpPr>
          <p:grpSpPr>
            <a:xfrm>
              <a:off x="8708042" y="2064588"/>
              <a:ext cx="3422668" cy="5966898"/>
              <a:chOff x="1387587" y="2209800"/>
              <a:chExt cx="1805441" cy="3965436"/>
            </a:xfrm>
          </p:grpSpPr>
          <p:grpSp>
            <p:nvGrpSpPr>
              <p:cNvPr id="42" name="Group 41">
                <a:extLst>
                  <a:ext uri="{FF2B5EF4-FFF2-40B4-BE49-F238E27FC236}">
                    <a16:creationId xmlns:a16="http://schemas.microsoft.com/office/drawing/2014/main" id="{570DBA39-5AB5-44B5-B61D-0A54F1006443}"/>
                  </a:ext>
                </a:extLst>
              </p:cNvPr>
              <p:cNvGrpSpPr/>
              <p:nvPr/>
            </p:nvGrpSpPr>
            <p:grpSpPr>
              <a:xfrm>
                <a:off x="1387587" y="2209800"/>
                <a:ext cx="1805441" cy="1866900"/>
                <a:chOff x="1387587" y="2209800"/>
                <a:chExt cx="1805441" cy="1866900"/>
              </a:xfrm>
            </p:grpSpPr>
            <p:sp>
              <p:nvSpPr>
                <p:cNvPr id="47" name="Rectangle: Top Corners Rounded 46">
                  <a:extLst>
                    <a:ext uri="{FF2B5EF4-FFF2-40B4-BE49-F238E27FC236}">
                      <a16:creationId xmlns:a16="http://schemas.microsoft.com/office/drawing/2014/main" id="{7105B524-E3BB-419D-9631-0E939762B803}"/>
                    </a:ext>
                  </a:extLst>
                </p:cNvPr>
                <p:cNvSpPr/>
                <p:nvPr/>
              </p:nvSpPr>
              <p:spPr>
                <a:xfrm>
                  <a:off x="1454322" y="2209800"/>
                  <a:ext cx="1591582" cy="1866900"/>
                </a:xfrm>
                <a:prstGeom prst="round2SameRect">
                  <a:avLst>
                    <a:gd name="adj1" fmla="val 12063"/>
                    <a:gd name="adj2" fmla="val 0"/>
                  </a:avLst>
                </a:prstGeom>
                <a:solidFill>
                  <a:srgbClr val="EE9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45DE14E4-7C37-43A3-B7CB-74CF2E6322BD}"/>
                    </a:ext>
                  </a:extLst>
                </p:cNvPr>
                <p:cNvSpPr txBox="1"/>
                <p:nvPr/>
              </p:nvSpPr>
              <p:spPr>
                <a:xfrm>
                  <a:off x="1387587" y="2305923"/>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49" name="TextBox 48">
                  <a:extLst>
                    <a:ext uri="{FF2B5EF4-FFF2-40B4-BE49-F238E27FC236}">
                      <a16:creationId xmlns:a16="http://schemas.microsoft.com/office/drawing/2014/main" id="{2B5CA2EA-259E-4240-B15D-1A5AB700C80C}"/>
                    </a:ext>
                  </a:extLst>
                </p:cNvPr>
                <p:cNvSpPr txBox="1"/>
                <p:nvPr/>
              </p:nvSpPr>
              <p:spPr>
                <a:xfrm>
                  <a:off x="1843092" y="2766224"/>
                  <a:ext cx="894432" cy="674982"/>
                </a:xfrm>
                <a:prstGeom prst="rect">
                  <a:avLst/>
                </a:prstGeom>
                <a:noFill/>
              </p:spPr>
              <p:txBody>
                <a:bodyPr wrap="square" rtlCol="0">
                  <a:spAutoFit/>
                </a:bodyPr>
                <a:lstStyle/>
                <a:p>
                  <a:pPr algn="ctr"/>
                  <a:r>
                    <a:rPr lang="en-IN" sz="6000" b="1" dirty="0">
                      <a:solidFill>
                        <a:srgbClr val="E6E7E9"/>
                      </a:solidFill>
                      <a:latin typeface="Tw Cen MT" panose="020B0602020104020603" pitchFamily="34" charset="0"/>
                    </a:rPr>
                    <a:t>3</a:t>
                  </a:r>
                  <a:endParaRPr lang="en-US" sz="6000" b="1" dirty="0">
                    <a:solidFill>
                      <a:srgbClr val="E6E7E9"/>
                    </a:solidFill>
                    <a:latin typeface="Tw Cen MT" panose="020B0602020104020603" pitchFamily="34" charset="0"/>
                  </a:endParaRPr>
                </a:p>
              </p:txBody>
            </p:sp>
          </p:grpSp>
          <p:sp>
            <p:nvSpPr>
              <p:cNvPr id="43" name="Freeform: Shape 42">
                <a:extLst>
                  <a:ext uri="{FF2B5EF4-FFF2-40B4-BE49-F238E27FC236}">
                    <a16:creationId xmlns:a16="http://schemas.microsoft.com/office/drawing/2014/main" id="{633245B7-DF72-4098-9A60-BAD88AB667B4}"/>
                  </a:ext>
                </a:extLst>
              </p:cNvPr>
              <p:cNvSpPr/>
              <p:nvPr/>
            </p:nvSpPr>
            <p:spPr>
              <a:xfrm flipV="1">
                <a:off x="1454322"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81D2CD-B19D-4552-BEB4-EA2B58D830BD}"/>
                      </a:ext>
                    </a:extLst>
                  </p:cNvPr>
                  <p:cNvSpPr txBox="1"/>
                  <p:nvPr/>
                </p:nvSpPr>
                <p:spPr>
                  <a:xfrm>
                    <a:off x="1458702" y="3837442"/>
                    <a:ext cx="1591582" cy="1611944"/>
                  </a:xfrm>
                  <a:prstGeom prst="rect">
                    <a:avLst/>
                  </a:prstGeom>
                  <a:noFill/>
                </p:spPr>
                <p:txBody>
                  <a:bodyPr wrap="square" rtlCol="0">
                    <a:spAutoFit/>
                  </a:bodyPr>
                  <a:lstStyle/>
                  <a:p>
                    <a:pPr algn="ctr">
                      <a:spcBef>
                        <a:spcPct val="20000"/>
                      </a:spcBef>
                      <a:defRPr/>
                    </a:pPr>
                    <a:r>
                      <a:rPr lang="en-US" sz="2000" b="1" dirty="0">
                        <a:solidFill>
                          <a:srgbClr val="EE9524"/>
                        </a:solidFill>
                        <a:latin typeface="+mj-lt"/>
                      </a:rPr>
                      <a:t>The weighing factor </a:t>
                    </a:r>
                    <a14:m>
                      <m:oMath xmlns:m="http://schemas.openxmlformats.org/officeDocument/2006/math">
                        <m:r>
                          <a:rPr lang="en-US" sz="2500" b="1" i="1">
                            <a:solidFill>
                              <a:srgbClr val="EE9524"/>
                            </a:solidFill>
                            <a:latin typeface="Cambria Math" panose="02040503050406030204" pitchFamily="18" charset="0"/>
                            <a:ea typeface="Cambria Math" panose="02040503050406030204" pitchFamily="18" charset="0"/>
                          </a:rPr>
                          <m:t>𝜶</m:t>
                        </m:r>
                      </m:oMath>
                    </a14:m>
                    <a:r>
                      <a:rPr lang="en-US" sz="2000" b="1" dirty="0">
                        <a:solidFill>
                          <a:srgbClr val="EE9524"/>
                        </a:solidFill>
                        <a:latin typeface="+mj-lt"/>
                      </a:rPr>
                      <a:t> is dependent on errors (</a:t>
                    </a:r>
                    <a14:m>
                      <m:oMath xmlns:m="http://schemas.openxmlformats.org/officeDocument/2006/math">
                        <m:sSub>
                          <m:sSubPr>
                            <m:ctrlPr>
                              <a:rPr lang="en-IN" sz="2000" b="1" i="1">
                                <a:solidFill>
                                  <a:srgbClr val="EE9524"/>
                                </a:solidFill>
                                <a:latin typeface="Cambria Math" panose="02040503050406030204" pitchFamily="18" charset="0"/>
                              </a:rPr>
                            </m:ctrlPr>
                          </m:sSubPr>
                          <m:e>
                            <m:r>
                              <a:rPr lang="en-IN" sz="2000" b="1" i="1">
                                <a:solidFill>
                                  <a:srgbClr val="EE9524"/>
                                </a:solidFill>
                                <a:latin typeface="Cambria Math" panose="02040503050406030204" pitchFamily="18" charset="0"/>
                                <a:ea typeface="Cambria Math" panose="02040503050406030204" pitchFamily="18" charset="0"/>
                              </a:rPr>
                              <m:t>𝝐</m:t>
                            </m:r>
                          </m:e>
                          <m:sub>
                            <m:r>
                              <a:rPr lang="en-IN" sz="2000" b="1" i="1">
                                <a:solidFill>
                                  <a:srgbClr val="EE9524"/>
                                </a:solidFill>
                                <a:latin typeface="Cambria Math" panose="02040503050406030204" pitchFamily="18" charset="0"/>
                              </a:rPr>
                              <m:t>𝒕</m:t>
                            </m:r>
                          </m:sub>
                        </m:sSub>
                        <m:r>
                          <a:rPr lang="en-IN" sz="2000" b="1" i="1">
                            <a:solidFill>
                              <a:srgbClr val="EE9524"/>
                            </a:solidFill>
                            <a:latin typeface="Cambria Math" panose="02040503050406030204" pitchFamily="18" charset="0"/>
                          </a:rPr>
                          <m:t> </m:t>
                        </m:r>
                      </m:oMath>
                    </a14:m>
                    <a:r>
                      <a:rPr lang="en-US" sz="2000" b="1" dirty="0">
                        <a:solidFill>
                          <a:srgbClr val="EE9524"/>
                        </a:solidFill>
                        <a:latin typeface="+mj-lt"/>
                      </a:rPr>
                      <a:t>) caused by the H1 classifier</a:t>
                    </a:r>
                  </a:p>
                  <a:p>
                    <a:pPr>
                      <a:spcBef>
                        <a:spcPct val="20000"/>
                      </a:spcBef>
                      <a:defRPr/>
                    </a:pPr>
                    <a:endParaRPr lang="en-US" sz="2000" i="1" dirty="0">
                      <a:solidFill>
                        <a:schemeClr val="tx1"/>
                      </a:solidFill>
                      <a:latin typeface="Cambria Math" panose="02040503050406030204" pitchFamily="18" charset="0"/>
                    </a:endParaRPr>
                  </a:p>
                  <a:p>
                    <a:pPr>
                      <a:spcBef>
                        <a:spcPct val="20000"/>
                      </a:spcBef>
                      <a:defRPr/>
                    </a:pPr>
                    <a14:m>
                      <m:oMath xmlns:m="http://schemas.openxmlformats.org/officeDocument/2006/math">
                        <m:sSup>
                          <m:sSupPr>
                            <m:ctrlPr>
                              <a:rPr lang="en-US" sz="2500" b="1" i="1" smtClean="0">
                                <a:solidFill>
                                  <a:schemeClr val="tx1"/>
                                </a:solidFill>
                                <a:latin typeface="Cambria Math" panose="02040503050406030204" pitchFamily="18" charset="0"/>
                              </a:rPr>
                            </m:ctrlPr>
                          </m:sSupPr>
                          <m:e>
                            <m:r>
                              <a:rPr lang="en-IN" sz="2500" b="1" i="1" smtClean="0">
                                <a:solidFill>
                                  <a:schemeClr val="tx1"/>
                                </a:solidFill>
                                <a:latin typeface="Cambria Math" panose="02040503050406030204" pitchFamily="18" charset="0"/>
                              </a:rPr>
                              <m:t>     </m:t>
                            </m:r>
                            <m:r>
                              <a:rPr lang="en-US" sz="2500" b="1" i="1">
                                <a:solidFill>
                                  <a:schemeClr val="tx1"/>
                                </a:solidFill>
                                <a:latin typeface="Cambria Math" panose="02040503050406030204" pitchFamily="18" charset="0"/>
                                <a:ea typeface="Cambria Math" panose="02040503050406030204" pitchFamily="18" charset="0"/>
                              </a:rPr>
                              <m:t>𝜶</m:t>
                            </m:r>
                          </m:e>
                          <m:sup>
                            <m:r>
                              <a:rPr lang="en-IN" sz="2500" b="1" i="1">
                                <a:solidFill>
                                  <a:schemeClr val="tx1"/>
                                </a:solidFill>
                                <a:latin typeface="Cambria Math" panose="02040503050406030204" pitchFamily="18" charset="0"/>
                              </a:rPr>
                              <m:t>𝒕</m:t>
                            </m:r>
                          </m:sup>
                        </m:sSup>
                      </m:oMath>
                    </a14:m>
                    <a:r>
                      <a:rPr lang="en-US" sz="2500" b="1" dirty="0">
                        <a:solidFill>
                          <a:schemeClr val="tx1"/>
                        </a:solidFill>
                        <a:latin typeface="+mj-lt"/>
                      </a:rPr>
                      <a:t>  = </a:t>
                    </a:r>
                    <a14:m>
                      <m:oMath xmlns:m="http://schemas.openxmlformats.org/officeDocument/2006/math">
                        <m:f>
                          <m:fPr>
                            <m:ctrlPr>
                              <a:rPr lang="en-US" sz="2500" b="1" i="1">
                                <a:solidFill>
                                  <a:schemeClr val="tx1"/>
                                </a:solidFill>
                                <a:latin typeface="Cambria Math" panose="02040503050406030204" pitchFamily="18" charset="0"/>
                              </a:rPr>
                            </m:ctrlPr>
                          </m:fPr>
                          <m:num>
                            <m:r>
                              <a:rPr lang="en-IN" sz="2500" b="1" i="1">
                                <a:solidFill>
                                  <a:schemeClr val="tx1"/>
                                </a:solidFill>
                                <a:latin typeface="Cambria Math" panose="02040503050406030204" pitchFamily="18" charset="0"/>
                              </a:rPr>
                              <m:t>𝟏</m:t>
                            </m:r>
                          </m:num>
                          <m:den>
                            <m:r>
                              <a:rPr lang="en-IN" sz="2500" b="1" i="1">
                                <a:solidFill>
                                  <a:schemeClr val="tx1"/>
                                </a:solidFill>
                                <a:latin typeface="Cambria Math" panose="02040503050406030204" pitchFamily="18" charset="0"/>
                              </a:rPr>
                              <m:t>𝟐</m:t>
                            </m:r>
                          </m:den>
                        </m:f>
                      </m:oMath>
                    </a14:m>
                    <a:r>
                      <a:rPr lang="en-US" sz="2500" b="1" dirty="0">
                        <a:solidFill>
                          <a:schemeClr val="tx1"/>
                        </a:solidFill>
                        <a:latin typeface="+mj-lt"/>
                      </a:rPr>
                      <a:t> ln </a:t>
                    </a:r>
                    <a14:m>
                      <m:oMath xmlns:m="http://schemas.openxmlformats.org/officeDocument/2006/math">
                        <m:box>
                          <m:boxPr>
                            <m:ctrlPr>
                              <a:rPr lang="en-US" sz="2500" b="1" i="1">
                                <a:solidFill>
                                  <a:schemeClr val="tx1"/>
                                </a:solidFill>
                                <a:latin typeface="Cambria Math" panose="02040503050406030204" pitchFamily="18" charset="0"/>
                              </a:rPr>
                            </m:ctrlPr>
                          </m:boxPr>
                          <m:e>
                            <m:argPr>
                              <m:argSz m:val="-1"/>
                            </m:argPr>
                            <m:f>
                              <m:fPr>
                                <m:ctrlPr>
                                  <a:rPr lang="en-US" sz="2500" b="1" i="1">
                                    <a:solidFill>
                                      <a:schemeClr val="tx1"/>
                                    </a:solidFill>
                                    <a:latin typeface="Cambria Math" panose="02040503050406030204" pitchFamily="18" charset="0"/>
                                  </a:rPr>
                                </m:ctrlPr>
                              </m:fPr>
                              <m:num>
                                <m:r>
                                  <a:rPr lang="en-IN" sz="2500" b="1" i="1">
                                    <a:solidFill>
                                      <a:schemeClr val="tx1"/>
                                    </a:solidFill>
                                    <a:latin typeface="Cambria Math" panose="02040503050406030204" pitchFamily="18" charset="0"/>
                                  </a:rPr>
                                  <m:t>𝟏</m:t>
                                </m:r>
                                <m:r>
                                  <a:rPr lang="en-IN" sz="2500" b="1" i="1">
                                    <a:solidFill>
                                      <a:schemeClr val="tx1"/>
                                    </a:solidFill>
                                    <a:latin typeface="Cambria Math" panose="02040503050406030204" pitchFamily="18" charset="0"/>
                                  </a:rPr>
                                  <m:t>−</m:t>
                                </m:r>
                                <m:sSub>
                                  <m:sSubPr>
                                    <m:ctrlPr>
                                      <a:rPr lang="en-IN" sz="2500" b="1" i="1">
                                        <a:solidFill>
                                          <a:schemeClr val="tx1"/>
                                        </a:solidFill>
                                        <a:latin typeface="Cambria Math" panose="02040503050406030204" pitchFamily="18" charset="0"/>
                                      </a:rPr>
                                    </m:ctrlPr>
                                  </m:sSubPr>
                                  <m:e>
                                    <m:r>
                                      <a:rPr lang="en-IN" sz="2500" b="1" i="1">
                                        <a:solidFill>
                                          <a:schemeClr val="tx1"/>
                                        </a:solidFill>
                                        <a:latin typeface="Cambria Math" panose="02040503050406030204" pitchFamily="18" charset="0"/>
                                        <a:ea typeface="Cambria Math" panose="02040503050406030204" pitchFamily="18" charset="0"/>
                                      </a:rPr>
                                      <m:t>𝝐</m:t>
                                    </m:r>
                                  </m:e>
                                  <m:sub>
                                    <m:r>
                                      <a:rPr lang="en-IN" sz="2500" b="1" i="1">
                                        <a:solidFill>
                                          <a:schemeClr val="tx1"/>
                                        </a:solidFill>
                                        <a:latin typeface="Cambria Math" panose="02040503050406030204" pitchFamily="18" charset="0"/>
                                      </a:rPr>
                                      <m:t>𝒕</m:t>
                                    </m:r>
                                  </m:sub>
                                </m:sSub>
                              </m:num>
                              <m:den>
                                <m:sSub>
                                  <m:sSubPr>
                                    <m:ctrlPr>
                                      <a:rPr lang="en-IN" sz="2500" b="1" i="1">
                                        <a:solidFill>
                                          <a:schemeClr val="tx1"/>
                                        </a:solidFill>
                                        <a:latin typeface="Cambria Math" panose="02040503050406030204" pitchFamily="18" charset="0"/>
                                      </a:rPr>
                                    </m:ctrlPr>
                                  </m:sSubPr>
                                  <m:e>
                                    <m:r>
                                      <a:rPr lang="en-IN" sz="2500" b="1" i="1">
                                        <a:solidFill>
                                          <a:schemeClr val="tx1"/>
                                        </a:solidFill>
                                        <a:latin typeface="Cambria Math" panose="02040503050406030204" pitchFamily="18" charset="0"/>
                                        <a:ea typeface="Cambria Math" panose="02040503050406030204" pitchFamily="18" charset="0"/>
                                      </a:rPr>
                                      <m:t>𝝐</m:t>
                                    </m:r>
                                  </m:e>
                                  <m:sub>
                                    <m:r>
                                      <a:rPr lang="en-IN" sz="2500" b="1" i="1">
                                        <a:solidFill>
                                          <a:schemeClr val="tx1"/>
                                        </a:solidFill>
                                        <a:latin typeface="Cambria Math" panose="02040503050406030204" pitchFamily="18" charset="0"/>
                                      </a:rPr>
                                      <m:t>𝒕</m:t>
                                    </m:r>
                                  </m:sub>
                                </m:sSub>
                              </m:den>
                            </m:f>
                          </m:e>
                        </m:box>
                      </m:oMath>
                    </a14:m>
                    <a:endParaRPr lang="en-US" sz="2500" b="1" dirty="0">
                      <a:solidFill>
                        <a:schemeClr val="tx1"/>
                      </a:solidFill>
                      <a:latin typeface="+mj-lt"/>
                    </a:endParaRPr>
                  </a:p>
                </p:txBody>
              </p:sp>
            </mc:Choice>
            <mc:Fallback xmlns="">
              <p:sp>
                <p:nvSpPr>
                  <p:cNvPr id="45" name="TextBox 44">
                    <a:extLst>
                      <a:ext uri="{FF2B5EF4-FFF2-40B4-BE49-F238E27FC236}">
                        <a16:creationId xmlns:a16="http://schemas.microsoft.com/office/drawing/2014/main" id="{FB81D2CD-B19D-4552-BEB4-EA2B58D830BD}"/>
                      </a:ext>
                    </a:extLst>
                  </p:cNvPr>
                  <p:cNvSpPr txBox="1">
                    <a:spLocks noRot="1" noChangeAspect="1" noMove="1" noResize="1" noEditPoints="1" noAdjustHandles="1" noChangeArrowheads="1" noChangeShapeType="1" noTextEdit="1"/>
                  </p:cNvSpPr>
                  <p:nvPr/>
                </p:nvSpPr>
                <p:spPr>
                  <a:xfrm>
                    <a:off x="1458702" y="3837442"/>
                    <a:ext cx="1591582" cy="1611944"/>
                  </a:xfrm>
                  <a:prstGeom prst="rect">
                    <a:avLst/>
                  </a:prstGeom>
                  <a:blipFill>
                    <a:blip r:embed="rId4"/>
                    <a:stretch>
                      <a:fillRect l="-1414" r="-404" b="-1508"/>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DE05C644-5F0F-44C4-9084-17825F4EB265}"/>
                </a:ext>
              </a:extLst>
            </p:cNvPr>
            <p:cNvGrpSpPr/>
            <p:nvPr/>
          </p:nvGrpSpPr>
          <p:grpSpPr>
            <a:xfrm>
              <a:off x="12553950" y="1962150"/>
              <a:ext cx="3366412" cy="6068388"/>
              <a:chOff x="1387587" y="2209800"/>
              <a:chExt cx="1805441" cy="3965436"/>
            </a:xfrm>
          </p:grpSpPr>
          <p:grpSp>
            <p:nvGrpSpPr>
              <p:cNvPr id="51" name="Group 50">
                <a:extLst>
                  <a:ext uri="{FF2B5EF4-FFF2-40B4-BE49-F238E27FC236}">
                    <a16:creationId xmlns:a16="http://schemas.microsoft.com/office/drawing/2014/main" id="{EBE5D0D5-8DE4-4324-939F-6BB1F291D146}"/>
                  </a:ext>
                </a:extLst>
              </p:cNvPr>
              <p:cNvGrpSpPr/>
              <p:nvPr/>
            </p:nvGrpSpPr>
            <p:grpSpPr>
              <a:xfrm>
                <a:off x="1387587" y="2209800"/>
                <a:ext cx="1805441" cy="1866900"/>
                <a:chOff x="1387587" y="2209800"/>
                <a:chExt cx="1805441" cy="1866900"/>
              </a:xfrm>
            </p:grpSpPr>
            <p:sp>
              <p:nvSpPr>
                <p:cNvPr id="56" name="Rectangle: Top Corners Rounded 55">
                  <a:extLst>
                    <a:ext uri="{FF2B5EF4-FFF2-40B4-BE49-F238E27FC236}">
                      <a16:creationId xmlns:a16="http://schemas.microsoft.com/office/drawing/2014/main" id="{95D8CB79-88C2-4D43-8304-174B84BBB92A}"/>
                    </a:ext>
                  </a:extLst>
                </p:cNvPr>
                <p:cNvSpPr/>
                <p:nvPr/>
              </p:nvSpPr>
              <p:spPr>
                <a:xfrm>
                  <a:off x="1494518" y="2209800"/>
                  <a:ext cx="1591582" cy="1866900"/>
                </a:xfrm>
                <a:prstGeom prst="round2SameRect">
                  <a:avLst>
                    <a:gd name="adj1" fmla="val 12063"/>
                    <a:gd name="adj2" fmla="val 0"/>
                  </a:avLst>
                </a:prstGeom>
                <a:solidFill>
                  <a:srgbClr val="1C7C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52F72F2C-C119-4A33-B4A4-34D75091B19D}"/>
                    </a:ext>
                  </a:extLst>
                </p:cNvPr>
                <p:cNvSpPr txBox="1"/>
                <p:nvPr/>
              </p:nvSpPr>
              <p:spPr>
                <a:xfrm>
                  <a:off x="1387587" y="2342775"/>
                  <a:ext cx="1805441" cy="646331"/>
                </a:xfrm>
                <a:prstGeom prst="rect">
                  <a:avLst/>
                </a:prstGeom>
                <a:no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58" name="TextBox 57">
                  <a:extLst>
                    <a:ext uri="{FF2B5EF4-FFF2-40B4-BE49-F238E27FC236}">
                      <a16:creationId xmlns:a16="http://schemas.microsoft.com/office/drawing/2014/main" id="{58F8AD25-439B-4CFC-9004-088985130ADA}"/>
                    </a:ext>
                  </a:extLst>
                </p:cNvPr>
                <p:cNvSpPr txBox="1"/>
                <p:nvPr/>
              </p:nvSpPr>
              <p:spPr>
                <a:xfrm>
                  <a:off x="1843092" y="2766224"/>
                  <a:ext cx="894432" cy="674982"/>
                </a:xfrm>
                <a:prstGeom prst="rect">
                  <a:avLst/>
                </a:prstGeom>
                <a:noFill/>
              </p:spPr>
              <p:txBody>
                <a:bodyPr wrap="square" rtlCol="0">
                  <a:spAutoFit/>
                </a:bodyPr>
                <a:lstStyle/>
                <a:p>
                  <a:pPr algn="ctr"/>
                  <a:r>
                    <a:rPr lang="en-IN" sz="6000" b="1" dirty="0">
                      <a:solidFill>
                        <a:srgbClr val="E6E7E9"/>
                      </a:solidFill>
                      <a:latin typeface="Tw Cen MT" panose="020B0602020104020603" pitchFamily="34" charset="0"/>
                    </a:rPr>
                    <a:t>4</a:t>
                  </a:r>
                  <a:endParaRPr lang="en-US" sz="6000" b="1" dirty="0">
                    <a:solidFill>
                      <a:srgbClr val="E6E7E9"/>
                    </a:solidFill>
                    <a:latin typeface="Tw Cen MT" panose="020B0602020104020603" pitchFamily="34" charset="0"/>
                  </a:endParaRPr>
                </a:p>
              </p:txBody>
            </p:sp>
          </p:grpSp>
          <p:sp>
            <p:nvSpPr>
              <p:cNvPr id="52" name="Freeform: Shape 51">
                <a:extLst>
                  <a:ext uri="{FF2B5EF4-FFF2-40B4-BE49-F238E27FC236}">
                    <a16:creationId xmlns:a16="http://schemas.microsoft.com/office/drawing/2014/main" id="{CD592E84-43BC-4863-AF2F-3AB988E5112E}"/>
                  </a:ext>
                </a:extLst>
              </p:cNvPr>
              <p:cNvSpPr/>
              <p:nvPr/>
            </p:nvSpPr>
            <p:spPr>
              <a:xfrm flipV="1">
                <a:off x="1494518" y="3143250"/>
                <a:ext cx="1591582"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76D3F5D-DD5E-4600-8850-44C0C76417BA}"/>
                      </a:ext>
                    </a:extLst>
                  </p:cNvPr>
                  <p:cNvSpPr txBox="1"/>
                  <p:nvPr/>
                </p:nvSpPr>
                <p:spPr>
                  <a:xfrm>
                    <a:off x="1465922" y="3877078"/>
                    <a:ext cx="1704179" cy="2296429"/>
                  </a:xfrm>
                  <a:prstGeom prst="rect">
                    <a:avLst/>
                  </a:prstGeom>
                  <a:noFill/>
                </p:spPr>
                <p:txBody>
                  <a:bodyPr wrap="square" rtlCol="0">
                    <a:spAutoFit/>
                  </a:bodyPr>
                  <a:lstStyle/>
                  <a:p>
                    <a:pPr algn="ctr">
                      <a:spcBef>
                        <a:spcPct val="20000"/>
                      </a:spcBef>
                      <a:defRPr/>
                    </a:pPr>
                    <a:r>
                      <a:rPr lang="en-US" sz="2000" b="1" dirty="0">
                        <a:solidFill>
                          <a:srgbClr val="1C7CBB"/>
                        </a:solidFill>
                        <a:latin typeface="+mj-lt"/>
                      </a:rPr>
                      <a:t>Weight after time t is</a:t>
                    </a:r>
                  </a:p>
                  <a:p>
                    <a:pPr algn="ctr">
                      <a:spcBef>
                        <a:spcPct val="20000"/>
                      </a:spcBef>
                      <a:defRPr/>
                    </a:pPr>
                    <a:r>
                      <a:rPr lang="en-US" sz="2000" b="1" dirty="0">
                        <a:solidFill>
                          <a:srgbClr val="1C7CBB"/>
                        </a:solidFill>
                        <a:latin typeface="+mj-lt"/>
                      </a:rPr>
                      <a:t>given as : </a:t>
                    </a:r>
                  </a:p>
                  <a:p>
                    <a:pPr algn="ctr">
                      <a:spcBef>
                        <a:spcPct val="20000"/>
                      </a:spcBef>
                      <a:defRPr/>
                    </a:pPr>
                    <a:endParaRPr lang="en-US" sz="2000" b="1" dirty="0">
                      <a:solidFill>
                        <a:schemeClr val="tx1"/>
                      </a:solidFill>
                      <a:latin typeface="+mj-lt"/>
                    </a:endParaRPr>
                  </a:p>
                  <a:p>
                    <a:pPr algn="ctr">
                      <a:spcBef>
                        <a:spcPct val="20000"/>
                      </a:spcBef>
                      <a:defRPr/>
                    </a:pPr>
                    <a:r>
                      <a:rPr lang="en-US" sz="2500" b="1" dirty="0">
                        <a:solidFill>
                          <a:schemeClr val="tx1"/>
                        </a:solidFill>
                        <a:latin typeface="+mj-lt"/>
                      </a:rPr>
                      <a:t> </a:t>
                    </a:r>
                    <a14:m>
                      <m:oMath xmlns:m="http://schemas.openxmlformats.org/officeDocument/2006/math">
                        <m:box>
                          <m:boxPr>
                            <m:ctrlPr>
                              <a:rPr lang="en-US" sz="2500" b="1" i="1">
                                <a:solidFill>
                                  <a:schemeClr val="tx1"/>
                                </a:solidFill>
                                <a:latin typeface="Cambria Math" panose="02040503050406030204" pitchFamily="18" charset="0"/>
                              </a:rPr>
                            </m:ctrlPr>
                          </m:boxPr>
                          <m:e>
                            <m:argPr>
                              <m:argSz m:val="-1"/>
                            </m:argPr>
                            <m:f>
                              <m:fPr>
                                <m:ctrlPr>
                                  <a:rPr lang="en-US" sz="2500" b="1" i="1">
                                    <a:solidFill>
                                      <a:schemeClr val="tx1"/>
                                    </a:solidFill>
                                    <a:latin typeface="Cambria Math" panose="02040503050406030204" pitchFamily="18" charset="0"/>
                                  </a:rPr>
                                </m:ctrlPr>
                              </m:fPr>
                              <m:num>
                                <m:sSubSup>
                                  <m:sSubSupPr>
                                    <m:ctrlPr>
                                      <a:rPr lang="en-US" sz="2500" b="1" i="1">
                                        <a:solidFill>
                                          <a:schemeClr val="tx1"/>
                                        </a:solidFill>
                                        <a:latin typeface="Cambria Math" panose="02040503050406030204" pitchFamily="18" charset="0"/>
                                      </a:rPr>
                                    </m:ctrlPr>
                                  </m:sSubSupPr>
                                  <m:e>
                                    <m:r>
                                      <a:rPr lang="en-IN" sz="2500" b="1" i="1" smtClean="0">
                                        <a:solidFill>
                                          <a:schemeClr val="tx1"/>
                                        </a:solidFill>
                                        <a:latin typeface="Cambria Math" panose="02040503050406030204" pitchFamily="18" charset="0"/>
                                      </a:rPr>
                                      <m:t>𝑾</m:t>
                                    </m:r>
                                  </m:e>
                                  <m:sub>
                                    <m:r>
                                      <a:rPr lang="en-IN" sz="2500" b="1" i="1" smtClean="0">
                                        <a:solidFill>
                                          <a:schemeClr val="tx1"/>
                                        </a:solidFill>
                                        <a:latin typeface="Cambria Math" panose="02040503050406030204" pitchFamily="18" charset="0"/>
                                      </a:rPr>
                                      <m:t>𝒊</m:t>
                                    </m:r>
                                  </m:sub>
                                  <m:sup>
                                    <m:r>
                                      <a:rPr lang="en-IN" sz="2500" b="1" i="1" smtClean="0">
                                        <a:solidFill>
                                          <a:schemeClr val="tx1"/>
                                        </a:solidFill>
                                        <a:latin typeface="Cambria Math" panose="02040503050406030204" pitchFamily="18" charset="0"/>
                                      </a:rPr>
                                      <m:t>𝒕</m:t>
                                    </m:r>
                                    <m:r>
                                      <a:rPr lang="en-IN" sz="2500" b="1" i="1" smtClean="0">
                                        <a:solidFill>
                                          <a:schemeClr val="tx1"/>
                                        </a:solidFill>
                                        <a:latin typeface="Cambria Math" panose="02040503050406030204" pitchFamily="18" charset="0"/>
                                      </a:rPr>
                                      <m:t>+</m:t>
                                    </m:r>
                                    <m:r>
                                      <a:rPr lang="en-IN" sz="2500" b="1" i="1" smtClean="0">
                                        <a:solidFill>
                                          <a:schemeClr val="tx1"/>
                                        </a:solidFill>
                                        <a:latin typeface="Cambria Math" panose="02040503050406030204" pitchFamily="18" charset="0"/>
                                      </a:rPr>
                                      <m:t>𝟏</m:t>
                                    </m:r>
                                  </m:sup>
                                </m:sSubSup>
                              </m:num>
                              <m:den>
                                <m:r>
                                  <a:rPr lang="en-IN" sz="2500" b="1" i="1" smtClean="0">
                                    <a:solidFill>
                                      <a:schemeClr val="tx1"/>
                                    </a:solidFill>
                                    <a:latin typeface="Cambria Math" panose="02040503050406030204" pitchFamily="18" charset="0"/>
                                  </a:rPr>
                                  <m:t>𝒁</m:t>
                                </m:r>
                              </m:den>
                            </m:f>
                          </m:e>
                        </m:box>
                      </m:oMath>
                    </a14:m>
                    <a:r>
                      <a:rPr lang="en-US" sz="2500" b="1" dirty="0">
                        <a:solidFill>
                          <a:schemeClr val="tx1"/>
                        </a:solidFill>
                        <a:latin typeface="+mj-lt"/>
                      </a:rPr>
                      <a:t> </a:t>
                    </a:r>
                    <a14:m>
                      <m:oMath xmlns:m="http://schemas.openxmlformats.org/officeDocument/2006/math">
                        <m:sSup>
                          <m:sSupPr>
                            <m:ctrlPr>
                              <a:rPr lang="en-US" sz="2500" b="1" i="1" dirty="0">
                                <a:solidFill>
                                  <a:schemeClr val="tx1"/>
                                </a:solidFill>
                                <a:latin typeface="Cambria Math" panose="02040503050406030204" pitchFamily="18" charset="0"/>
                              </a:rPr>
                            </m:ctrlPr>
                          </m:sSupPr>
                          <m:e>
                            <m:r>
                              <a:rPr lang="en-US" sz="2500" b="1" i="1" dirty="0" smtClean="0">
                                <a:solidFill>
                                  <a:schemeClr val="tx1"/>
                                </a:solidFill>
                                <a:latin typeface="Cambria Math" panose="02040503050406030204" pitchFamily="18" charset="0"/>
                              </a:rPr>
                              <m:t>𝒆</m:t>
                            </m:r>
                          </m:e>
                          <m:sup>
                            <m:r>
                              <a:rPr lang="en-US" sz="2500" b="1" i="1" dirty="0" smtClean="0">
                                <a:solidFill>
                                  <a:schemeClr val="tx1"/>
                                </a:solidFill>
                                <a:latin typeface="Cambria Math" panose="02040503050406030204" pitchFamily="18" charset="0"/>
                              </a:rPr>
                              <m:t>−</m:t>
                            </m:r>
                            <m:r>
                              <a:rPr lang="en-US" sz="2500" b="1" i="1" dirty="0" smtClean="0">
                                <a:solidFill>
                                  <a:schemeClr val="tx1"/>
                                </a:solidFill>
                                <a:latin typeface="Cambria Math" panose="02040503050406030204" pitchFamily="18" charset="0"/>
                                <a:ea typeface="Cambria Math" panose="02040503050406030204" pitchFamily="18" charset="0"/>
                              </a:rPr>
                              <m:t>𝜶</m:t>
                            </m:r>
                            <m:r>
                              <a:rPr lang="en-US" sz="2500" b="1" i="1" dirty="0" smtClean="0">
                                <a:solidFill>
                                  <a:schemeClr val="tx1"/>
                                </a:solidFill>
                                <a:latin typeface="Cambria Math" panose="02040503050406030204" pitchFamily="18" charset="0"/>
                              </a:rPr>
                              <m:t>𝒕</m:t>
                            </m:r>
                            <m:r>
                              <a:rPr lang="en-IN" sz="2500" b="1" i="1" dirty="0" smtClean="0">
                                <a:solidFill>
                                  <a:schemeClr val="tx1"/>
                                </a:solidFill>
                                <a:latin typeface="Cambria Math" panose="02040503050406030204" pitchFamily="18" charset="0"/>
                              </a:rPr>
                              <m:t>.</m:t>
                            </m:r>
                            <m:r>
                              <a:rPr lang="en-IN" sz="2500" b="1" i="1" dirty="0" smtClean="0">
                                <a:solidFill>
                                  <a:schemeClr val="tx1"/>
                                </a:solidFill>
                                <a:latin typeface="Cambria Math" panose="02040503050406030204" pitchFamily="18" charset="0"/>
                              </a:rPr>
                              <m:t>𝒉</m:t>
                            </m:r>
                            <m:r>
                              <a:rPr lang="en-IN" sz="2500" b="1" i="1" dirty="0" smtClean="0">
                                <a:solidFill>
                                  <a:schemeClr val="tx1"/>
                                </a:solidFill>
                                <a:latin typeface="Cambria Math" panose="02040503050406030204" pitchFamily="18" charset="0"/>
                              </a:rPr>
                              <m:t>𝟏</m:t>
                            </m:r>
                            <m:d>
                              <m:dPr>
                                <m:ctrlPr>
                                  <a:rPr lang="en-IN" sz="2500" b="1" i="1" dirty="0">
                                    <a:solidFill>
                                      <a:schemeClr val="tx1"/>
                                    </a:solidFill>
                                    <a:latin typeface="Cambria Math" panose="02040503050406030204" pitchFamily="18" charset="0"/>
                                  </a:rPr>
                                </m:ctrlPr>
                              </m:dPr>
                              <m:e>
                                <m:r>
                                  <a:rPr lang="en-IN" sz="2500" b="1" i="1" dirty="0" smtClean="0">
                                    <a:solidFill>
                                      <a:schemeClr val="tx1"/>
                                    </a:solidFill>
                                    <a:latin typeface="Cambria Math" panose="02040503050406030204" pitchFamily="18" charset="0"/>
                                  </a:rPr>
                                  <m:t>𝒙</m:t>
                                </m:r>
                              </m:e>
                            </m:d>
                            <m:r>
                              <a:rPr lang="en-IN" sz="2500" b="1" i="1" dirty="0" smtClean="0">
                                <a:solidFill>
                                  <a:schemeClr val="tx1"/>
                                </a:solidFill>
                                <a:latin typeface="Cambria Math" panose="02040503050406030204" pitchFamily="18" charset="0"/>
                              </a:rPr>
                              <m:t>.</m:t>
                            </m:r>
                            <m:r>
                              <a:rPr lang="en-IN" sz="2500" b="1" i="1" dirty="0" smtClean="0">
                                <a:solidFill>
                                  <a:schemeClr val="tx1"/>
                                </a:solidFill>
                                <a:latin typeface="Cambria Math" panose="02040503050406030204" pitchFamily="18" charset="0"/>
                              </a:rPr>
                              <m:t>𝒚</m:t>
                            </m:r>
                            <m:r>
                              <a:rPr lang="en-IN" sz="2500" b="1" i="1" dirty="0" smtClean="0">
                                <a:solidFill>
                                  <a:schemeClr val="tx1"/>
                                </a:solidFill>
                                <a:latin typeface="Cambria Math" panose="02040503050406030204" pitchFamily="18" charset="0"/>
                              </a:rPr>
                              <m:t>(</m:t>
                            </m:r>
                            <m:r>
                              <a:rPr lang="en-IN" sz="2500" b="1" i="1" dirty="0" smtClean="0">
                                <a:solidFill>
                                  <a:schemeClr val="tx1"/>
                                </a:solidFill>
                                <a:latin typeface="Cambria Math" panose="02040503050406030204" pitchFamily="18" charset="0"/>
                              </a:rPr>
                              <m:t>𝒙</m:t>
                            </m:r>
                            <m:r>
                              <a:rPr lang="en-IN" sz="2500" b="1" i="1" dirty="0" smtClean="0">
                                <a:solidFill>
                                  <a:schemeClr val="tx1"/>
                                </a:solidFill>
                                <a:latin typeface="Cambria Math" panose="02040503050406030204" pitchFamily="18" charset="0"/>
                              </a:rPr>
                              <m:t>)</m:t>
                            </m:r>
                          </m:sup>
                        </m:sSup>
                      </m:oMath>
                    </a14:m>
                    <a:r>
                      <a:rPr lang="en-US" sz="2500" b="1" dirty="0">
                        <a:solidFill>
                          <a:schemeClr val="tx1"/>
                        </a:solidFill>
                        <a:latin typeface="+mj-lt"/>
                      </a:rPr>
                      <a:t> </a:t>
                    </a:r>
                  </a:p>
                  <a:p>
                    <a:pPr algn="ctr">
                      <a:spcBef>
                        <a:spcPct val="20000"/>
                      </a:spcBef>
                      <a:defRPr/>
                    </a:pPr>
                    <a:endParaRPr lang="en-US" sz="2000" b="1" dirty="0">
                      <a:solidFill>
                        <a:schemeClr val="tx1"/>
                      </a:solidFill>
                      <a:latin typeface="+mj-lt"/>
                    </a:endParaRPr>
                  </a:p>
                  <a:p>
                    <a:pPr algn="ctr">
                      <a:spcBef>
                        <a:spcPct val="20000"/>
                      </a:spcBef>
                      <a:defRPr/>
                    </a:pPr>
                    <a:r>
                      <a:rPr lang="en-US" sz="2000" b="1" dirty="0">
                        <a:solidFill>
                          <a:srgbClr val="1C7CBB"/>
                        </a:solidFill>
                        <a:latin typeface="+mj-lt"/>
                      </a:rPr>
                      <a:t>where z is the normalizing factor, h1(x).y(x) is sign of</a:t>
                    </a:r>
                  </a:p>
                  <a:p>
                    <a:pPr algn="ctr">
                      <a:spcBef>
                        <a:spcPct val="20000"/>
                      </a:spcBef>
                      <a:defRPr/>
                    </a:pPr>
                    <a:r>
                      <a:rPr lang="en-US" sz="2000" b="1" dirty="0">
                        <a:solidFill>
                          <a:srgbClr val="1C7CBB"/>
                        </a:solidFill>
                        <a:latin typeface="+mj-lt"/>
                      </a:rPr>
                      <a:t> the current output</a:t>
                    </a:r>
                  </a:p>
                </p:txBody>
              </p:sp>
            </mc:Choice>
            <mc:Fallback xmlns="">
              <p:sp>
                <p:nvSpPr>
                  <p:cNvPr id="54" name="TextBox 53">
                    <a:extLst>
                      <a:ext uri="{FF2B5EF4-FFF2-40B4-BE49-F238E27FC236}">
                        <a16:creationId xmlns:a16="http://schemas.microsoft.com/office/drawing/2014/main" id="{C76D3F5D-DD5E-4600-8850-44C0C76417BA}"/>
                      </a:ext>
                    </a:extLst>
                  </p:cNvPr>
                  <p:cNvSpPr txBox="1">
                    <a:spLocks noRot="1" noChangeAspect="1" noMove="1" noResize="1" noEditPoints="1" noAdjustHandles="1" noChangeArrowheads="1" noChangeShapeType="1" noTextEdit="1"/>
                  </p:cNvSpPr>
                  <p:nvPr/>
                </p:nvSpPr>
                <p:spPr>
                  <a:xfrm>
                    <a:off x="1465922" y="3877078"/>
                    <a:ext cx="1704179" cy="2296429"/>
                  </a:xfrm>
                  <a:prstGeom prst="rect">
                    <a:avLst/>
                  </a:prstGeom>
                  <a:blipFill>
                    <a:blip r:embed="rId5"/>
                    <a:stretch>
                      <a:fillRect t="-867" b="-2253"/>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2089479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err="1"/>
              <a:t>Adaboost</a:t>
            </a:r>
            <a:r>
              <a:rPr lang="en-US" dirty="0"/>
              <a:t> Flowchart</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9272" y="885621"/>
            <a:ext cx="4648884" cy="253920"/>
          </a:xfrm>
          <a:prstGeom prst="rect">
            <a:avLst/>
          </a:prstGeom>
        </p:spPr>
      </p:pic>
      <p:grpSp>
        <p:nvGrpSpPr>
          <p:cNvPr id="8" name="Group 7">
            <a:extLst>
              <a:ext uri="{FF2B5EF4-FFF2-40B4-BE49-F238E27FC236}">
                <a16:creationId xmlns:a16="http://schemas.microsoft.com/office/drawing/2014/main" id="{87F669C3-D48C-4759-88E2-47CCBA39BCB4}"/>
              </a:ext>
            </a:extLst>
          </p:cNvPr>
          <p:cNvGrpSpPr/>
          <p:nvPr/>
        </p:nvGrpSpPr>
        <p:grpSpPr>
          <a:xfrm>
            <a:off x="3049645" y="1735274"/>
            <a:ext cx="8197901" cy="5673452"/>
            <a:chOff x="2357754" y="1203598"/>
            <a:chExt cx="4428492" cy="3064789"/>
          </a:xfrm>
        </p:grpSpPr>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720C03F9-3020-412A-B86A-E16EEEB68A35}"/>
                    </a:ext>
                  </a:extLst>
                </p:cNvPr>
                <p:cNvSpPr/>
                <p:nvPr/>
              </p:nvSpPr>
              <p:spPr bwMode="auto">
                <a:xfrm>
                  <a:off x="4986046" y="1203598"/>
                  <a:ext cx="1800200" cy="936104"/>
                </a:xfrm>
                <a:prstGeom prst="roundRect">
                  <a:avLst/>
                </a:prstGeom>
                <a:noFill/>
                <a:ln w="22225" cap="flat" cmpd="sng" algn="ctr">
                  <a:solidFill>
                    <a:schemeClr val="accent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defTabSz="228600">
                    <a:spcBef>
                      <a:spcPct val="20000"/>
                    </a:spcBef>
                    <a:buClr>
                      <a:srgbClr val="FF0000"/>
                    </a:buClr>
                  </a:pPr>
                  <a:r>
                    <a:rPr lang="en-IN" sz="2000" dirty="0">
                      <a:latin typeface="+mj-lt"/>
                    </a:rPr>
                    <a:t>Weigh each data points equally with weight, </a:t>
                  </a:r>
                  <a:endParaRPr lang="en-IN" sz="2000" i="1" dirty="0">
                    <a:latin typeface="+mj-lt"/>
                  </a:endParaRPr>
                </a:p>
                <a:p>
                  <a:pPr algn="ctr" defTabSz="228600">
                    <a:spcBef>
                      <a:spcPct val="20000"/>
                    </a:spcBef>
                    <a:buClr>
                      <a:srgbClr val="FF0000"/>
                    </a:buClr>
                  </a:pPr>
                  <a14:m>
                    <m:oMath xmlns:m="http://schemas.openxmlformats.org/officeDocument/2006/math">
                      <m:sSub>
                        <m:sSubPr>
                          <m:ctrlPr>
                            <a:rPr lang="en-IN" sz="3000" i="1">
                              <a:latin typeface="Cambria Math" panose="02040503050406030204" pitchFamily="18" charset="0"/>
                            </a:rPr>
                          </m:ctrlPr>
                        </m:sSubPr>
                        <m:e>
                          <m:r>
                            <a:rPr lang="en-IN" sz="3000" b="0" i="1" smtClean="0">
                              <a:latin typeface="Cambria Math" panose="02040503050406030204" pitchFamily="18" charset="0"/>
                            </a:rPr>
                            <m:t>𝑊</m:t>
                          </m:r>
                        </m:e>
                        <m:sub>
                          <m:r>
                            <a:rPr lang="en-IN" sz="3000" b="0" i="1" smtClean="0">
                              <a:latin typeface="Cambria Math" panose="02040503050406030204" pitchFamily="18" charset="0"/>
                            </a:rPr>
                            <m:t>𝑖</m:t>
                          </m:r>
                        </m:sub>
                      </m:sSub>
                    </m:oMath>
                  </a14:m>
                  <a:r>
                    <a:rPr lang="en-IN" sz="3000" dirty="0">
                      <a:latin typeface="+mj-lt"/>
                    </a:rPr>
                    <a:t> = </a:t>
                  </a:r>
                  <a14:m>
                    <m:oMath xmlns:m="http://schemas.openxmlformats.org/officeDocument/2006/math">
                      <m:f>
                        <m:fPr>
                          <m:ctrlPr>
                            <a:rPr lang="en-IN" sz="3000" i="1">
                              <a:latin typeface="Cambria Math" panose="02040503050406030204" pitchFamily="18" charset="0"/>
                            </a:rPr>
                          </m:ctrlPr>
                        </m:fPr>
                        <m:num>
                          <m:r>
                            <a:rPr lang="en-IN" sz="3000" i="1">
                              <a:latin typeface="Cambria Math" panose="02040503050406030204" pitchFamily="18" charset="0"/>
                            </a:rPr>
                            <m:t>1</m:t>
                          </m:r>
                        </m:num>
                        <m:den>
                          <m:r>
                            <a:rPr lang="en-IN" sz="3000" i="1">
                              <a:latin typeface="Cambria Math" panose="02040503050406030204" pitchFamily="18" charset="0"/>
                            </a:rPr>
                            <m:t>𝑛</m:t>
                          </m:r>
                        </m:den>
                      </m:f>
                    </m:oMath>
                  </a14:m>
                  <a:endParaRPr kumimoji="0" lang="en-IN" sz="3000" b="0" i="0" u="none" strike="noStrike" cap="none" normalizeH="0" baseline="0" dirty="0">
                    <a:ln>
                      <a:noFill/>
                    </a:ln>
                    <a:solidFill>
                      <a:schemeClr val="tx1"/>
                    </a:solidFill>
                    <a:effectLst/>
                    <a:latin typeface="+mj-lt"/>
                  </a:endParaRPr>
                </a:p>
              </p:txBody>
            </p:sp>
          </mc:Choice>
          <mc:Fallback xmlns="">
            <p:sp>
              <p:nvSpPr>
                <p:cNvPr id="9" name="Rectangle: Rounded Corners 8">
                  <a:extLst>
                    <a:ext uri="{FF2B5EF4-FFF2-40B4-BE49-F238E27FC236}">
                      <a16:creationId xmlns:a16="http://schemas.microsoft.com/office/drawing/2014/main" id="{720C03F9-3020-412A-B86A-E16EEEB68A35}"/>
                    </a:ext>
                  </a:extLst>
                </p:cNvPr>
                <p:cNvSpPr>
                  <a:spLocks noRot="1" noChangeAspect="1" noMove="1" noResize="1" noEditPoints="1" noAdjustHandles="1" noChangeArrowheads="1" noChangeShapeType="1" noTextEdit="1"/>
                </p:cNvSpPr>
                <p:nvPr/>
              </p:nvSpPr>
              <p:spPr bwMode="auto">
                <a:xfrm>
                  <a:off x="4986046" y="1203598"/>
                  <a:ext cx="1800200" cy="936104"/>
                </a:xfrm>
                <a:prstGeom prst="roundRect">
                  <a:avLst/>
                </a:prstGeom>
                <a:blipFill>
                  <a:blip r:embed="rId4"/>
                  <a:stretch>
                    <a:fillRect/>
                  </a:stretch>
                </a:blipFill>
                <a:ln w="22225" cap="flat" cmpd="sng" algn="ctr">
                  <a:solidFill>
                    <a:schemeClr val="accent1"/>
                  </a:solidFill>
                  <a:prstDash val="solid"/>
                  <a:round/>
                  <a:headEnd type="none" w="sm" len="sm"/>
                  <a:tailEnd type="none" w="sm" len="sm"/>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19F5DC5-D319-451B-B1C3-7F816B3E2A7E}"/>
                    </a:ext>
                  </a:extLst>
                </p:cNvPr>
                <p:cNvSpPr/>
                <p:nvPr/>
              </p:nvSpPr>
              <p:spPr bwMode="auto">
                <a:xfrm>
                  <a:off x="4986046" y="2645654"/>
                  <a:ext cx="1800200" cy="720080"/>
                </a:xfrm>
                <a:prstGeom prst="rect">
                  <a:avLst/>
                </a:prstGeom>
                <a:noFill/>
                <a:ln w="22225" cap="flat" cmpd="sng" algn="ctr">
                  <a:solidFill>
                    <a:schemeClr val="accent3"/>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0" i="0" u="none" strike="noStrike" cap="none" normalizeH="0" baseline="0" dirty="0">
                      <a:ln>
                        <a:noFill/>
                      </a:ln>
                      <a:solidFill>
                        <a:schemeClr val="tx1"/>
                      </a:solidFill>
                      <a:effectLst/>
                      <a:latin typeface="+mj-lt"/>
                    </a:rPr>
                    <a:t>Pick a classifier that minimizes the error rate, </a:t>
                  </a:r>
                  <a14:m>
                    <m:oMath xmlns:m="http://schemas.openxmlformats.org/officeDocument/2006/math">
                      <m:sSub>
                        <m:sSubPr>
                          <m:ctrlPr>
                            <a:rPr kumimoji="0" lang="en-IN" sz="2000" b="0" i="1" u="none" strike="noStrike" cap="none" normalizeH="0" baseline="0" smtClean="0">
                              <a:ln>
                                <a:noFill/>
                              </a:ln>
                              <a:solidFill>
                                <a:schemeClr val="tx1"/>
                              </a:solidFill>
                              <a:effectLst/>
                              <a:latin typeface="Cambria Math" panose="02040503050406030204" pitchFamily="18" charset="0"/>
                            </a:rPr>
                          </m:ctrlPr>
                        </m:sSubPr>
                        <m:e>
                          <m:r>
                            <a:rPr kumimoji="0" lang="en-IN" sz="20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𝜖</m:t>
                          </m:r>
                        </m:e>
                        <m:sub>
                          <m:r>
                            <a:rPr kumimoji="0" lang="en-IN" sz="2000" b="0" i="1" u="none" strike="noStrike" cap="none" normalizeH="0" baseline="0" smtClean="0">
                              <a:ln>
                                <a:noFill/>
                              </a:ln>
                              <a:solidFill>
                                <a:schemeClr val="tx1"/>
                              </a:solidFill>
                              <a:effectLst/>
                              <a:latin typeface="Cambria Math" panose="02040503050406030204" pitchFamily="18" charset="0"/>
                            </a:rPr>
                            <m:t>𝑡</m:t>
                          </m:r>
                        </m:sub>
                      </m:sSub>
                    </m:oMath>
                  </a14:m>
                  <a:endParaRPr kumimoji="0" lang="en-IN" sz="2000" b="0" i="0" u="none" strike="noStrike" cap="none" normalizeH="0" baseline="0" dirty="0">
                    <a:ln>
                      <a:noFill/>
                    </a:ln>
                    <a:solidFill>
                      <a:schemeClr val="tx1"/>
                    </a:solidFill>
                    <a:effectLst/>
                    <a:latin typeface="+mj-lt"/>
                  </a:endParaRPr>
                </a:p>
              </p:txBody>
            </p:sp>
          </mc:Choice>
          <mc:Fallback xmlns="">
            <p:sp>
              <p:nvSpPr>
                <p:cNvPr id="10" name="Rectangle 9">
                  <a:extLst>
                    <a:ext uri="{FF2B5EF4-FFF2-40B4-BE49-F238E27FC236}">
                      <a16:creationId xmlns:a16="http://schemas.microsoft.com/office/drawing/2014/main" id="{919F5DC5-D319-451B-B1C3-7F816B3E2A7E}"/>
                    </a:ext>
                  </a:extLst>
                </p:cNvPr>
                <p:cNvSpPr>
                  <a:spLocks noRot="1" noChangeAspect="1" noMove="1" noResize="1" noEditPoints="1" noAdjustHandles="1" noChangeArrowheads="1" noChangeShapeType="1" noTextEdit="1"/>
                </p:cNvSpPr>
                <p:nvPr/>
              </p:nvSpPr>
              <p:spPr bwMode="auto">
                <a:xfrm>
                  <a:off x="4986046" y="2645654"/>
                  <a:ext cx="1800200" cy="720080"/>
                </a:xfrm>
                <a:prstGeom prst="rect">
                  <a:avLst/>
                </a:prstGeom>
                <a:blipFill>
                  <a:blip r:embed="rId5"/>
                  <a:stretch>
                    <a:fillRect r="-181"/>
                  </a:stretch>
                </a:blipFill>
                <a:ln w="22225" cap="flat" cmpd="sng" algn="ctr">
                  <a:solidFill>
                    <a:schemeClr val="accent3"/>
                  </a:solidFill>
                  <a:prstDash val="solid"/>
                  <a:round/>
                  <a:headEnd type="none" w="sm" len="sm"/>
                  <a:tailEnd type="none" w="sm" len="sm"/>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0FECE991-477A-4E06-BB0A-6CB0218D9F93}"/>
                    </a:ext>
                  </a:extLst>
                </p:cNvPr>
                <p:cNvSpPr/>
                <p:nvPr/>
              </p:nvSpPr>
              <p:spPr bwMode="auto">
                <a:xfrm>
                  <a:off x="4986046" y="3869792"/>
                  <a:ext cx="1800200" cy="398595"/>
                </a:xfrm>
                <a:prstGeom prst="roundRect">
                  <a:avLst/>
                </a:prstGeom>
                <a:noFill/>
                <a:ln w="22225" cap="flat" cmpd="sng" algn="ctr">
                  <a:solidFill>
                    <a:schemeClr val="accent4"/>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0" i="0" u="none" strike="noStrike" cap="none" normalizeH="0" baseline="0" dirty="0">
                      <a:ln>
                        <a:noFill/>
                      </a:ln>
                      <a:solidFill>
                        <a:schemeClr val="tx1"/>
                      </a:solidFill>
                      <a:effectLst/>
                      <a:latin typeface="+mj-lt"/>
                    </a:rPr>
                    <a:t>Calculat</a:t>
                  </a:r>
                  <a:r>
                    <a:rPr lang="en-IN" sz="2000" dirty="0">
                      <a:latin typeface="+mj-lt"/>
                    </a:rPr>
                    <a:t>e </a:t>
                  </a:r>
                  <a14:m>
                    <m:oMath xmlns:m="http://schemas.openxmlformats.org/officeDocument/2006/math">
                      <m:sSup>
                        <m:sSupPr>
                          <m:ctrlPr>
                            <a:rPr lang="en-IN" sz="2000" i="1" smtClean="0">
                              <a:latin typeface="Cambria Math" panose="02040503050406030204" pitchFamily="18" charset="0"/>
                            </a:rPr>
                          </m:ctrlPr>
                        </m:sSupPr>
                        <m:e>
                          <m:r>
                            <a:rPr lang="en-IN" sz="2000" b="0" i="1" smtClean="0">
                              <a:latin typeface="Cambria Math" panose="02040503050406030204" pitchFamily="18" charset="0"/>
                            </a:rPr>
                            <m:t>𝑊</m:t>
                          </m:r>
                        </m:e>
                        <m:sup>
                          <m:r>
                            <a:rPr lang="en-IN" sz="2000" b="0" i="1" smtClean="0">
                              <a:latin typeface="Cambria Math" panose="02040503050406030204" pitchFamily="18" charset="0"/>
                            </a:rPr>
                            <m:t>𝑡</m:t>
                          </m:r>
                          <m:r>
                            <a:rPr lang="en-IN" sz="2000" b="0" i="1" smtClean="0">
                              <a:latin typeface="Cambria Math" panose="02040503050406030204" pitchFamily="18" charset="0"/>
                            </a:rPr>
                            <m:t>+1</m:t>
                          </m:r>
                        </m:sup>
                      </m:sSup>
                    </m:oMath>
                  </a14:m>
                  <a:r>
                    <a:rPr lang="en-IN" sz="2000" dirty="0">
                      <a:latin typeface="+mj-lt"/>
                    </a:rPr>
                    <a:t> </a:t>
                  </a:r>
                  <a:endParaRPr kumimoji="0" lang="en-IN" sz="2000" b="0" i="0" u="none" strike="noStrike" cap="none" normalizeH="0" baseline="0" dirty="0">
                    <a:ln>
                      <a:noFill/>
                    </a:ln>
                    <a:solidFill>
                      <a:schemeClr val="tx1"/>
                    </a:solidFill>
                    <a:effectLst/>
                    <a:latin typeface="+mj-lt"/>
                  </a:endParaRPr>
                </a:p>
              </p:txBody>
            </p:sp>
          </mc:Choice>
          <mc:Fallback xmlns="">
            <p:sp>
              <p:nvSpPr>
                <p:cNvPr id="11" name="Rectangle: Rounded Corners 10">
                  <a:extLst>
                    <a:ext uri="{FF2B5EF4-FFF2-40B4-BE49-F238E27FC236}">
                      <a16:creationId xmlns:a16="http://schemas.microsoft.com/office/drawing/2014/main" id="{0FECE991-477A-4E06-BB0A-6CB0218D9F93}"/>
                    </a:ext>
                  </a:extLst>
                </p:cNvPr>
                <p:cNvSpPr>
                  <a:spLocks noRot="1" noChangeAspect="1" noMove="1" noResize="1" noEditPoints="1" noAdjustHandles="1" noChangeArrowheads="1" noChangeShapeType="1" noTextEdit="1"/>
                </p:cNvSpPr>
                <p:nvPr/>
              </p:nvSpPr>
              <p:spPr bwMode="auto">
                <a:xfrm>
                  <a:off x="4986046" y="3869792"/>
                  <a:ext cx="1800200" cy="398595"/>
                </a:xfrm>
                <a:prstGeom prst="roundRect">
                  <a:avLst/>
                </a:prstGeom>
                <a:blipFill>
                  <a:blip r:embed="rId6"/>
                  <a:stretch>
                    <a:fillRect/>
                  </a:stretch>
                </a:blipFill>
                <a:ln w="22225" cap="flat" cmpd="sng" algn="ctr">
                  <a:solidFill>
                    <a:schemeClr val="accent4"/>
                  </a:solidFill>
                  <a:prstDash val="solid"/>
                  <a:round/>
                  <a:headEnd type="none" w="sm" len="sm"/>
                  <a:tailEnd type="none" w="sm" len="sm"/>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D7C1F250-B8E3-493F-BD40-A8778C32B9C9}"/>
                    </a:ext>
                  </a:extLst>
                </p:cNvPr>
                <p:cNvSpPr/>
                <p:nvPr/>
              </p:nvSpPr>
              <p:spPr bwMode="auto">
                <a:xfrm>
                  <a:off x="2972373" y="2645654"/>
                  <a:ext cx="1512168" cy="720080"/>
                </a:xfrm>
                <a:prstGeom prst="roundRect">
                  <a:avLst/>
                </a:prstGeom>
                <a:noFill/>
                <a:ln w="22225" cap="flat" cmpd="sng" algn="ctr">
                  <a:solidFill>
                    <a:schemeClr val="accent1"/>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0" i="0" u="none" strike="noStrike" cap="none" normalizeH="0" baseline="0" dirty="0">
                      <a:ln>
                        <a:noFill/>
                      </a:ln>
                      <a:solidFill>
                        <a:schemeClr val="tx1"/>
                      </a:solidFill>
                      <a:effectLst/>
                      <a:latin typeface="+mj-lt"/>
                    </a:rPr>
                    <a:t>Pick </a:t>
                  </a:r>
                  <a14:m>
                    <m:oMath xmlns:m="http://schemas.openxmlformats.org/officeDocument/2006/math">
                      <m:r>
                        <a:rPr kumimoji="0" lang="en-IN" sz="25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𝛼</m:t>
                      </m:r>
                    </m:oMath>
                  </a14:m>
                  <a:r>
                    <a:rPr kumimoji="0" lang="en-IN" sz="2000" b="0" i="0" u="none" strike="noStrike" cap="none" normalizeH="0" baseline="0" dirty="0">
                      <a:ln>
                        <a:noFill/>
                      </a:ln>
                      <a:solidFill>
                        <a:schemeClr val="tx1"/>
                      </a:solidFill>
                      <a:effectLst/>
                      <a:latin typeface="+mj-lt"/>
                    </a:rPr>
                    <a:t>, a </a:t>
                  </a:r>
                  <a:r>
                    <a:rPr kumimoji="0" lang="en-IN" sz="2000" b="0" i="0" u="none" strike="noStrike" cap="none" normalizeH="0" dirty="0">
                      <a:ln>
                        <a:noFill/>
                      </a:ln>
                      <a:solidFill>
                        <a:schemeClr val="tx1"/>
                      </a:solidFill>
                      <a:effectLst/>
                      <a:latin typeface="+mj-lt"/>
                    </a:rPr>
                    <a:t>weighing factor</a:t>
                  </a:r>
                  <a:endParaRPr kumimoji="0" lang="en-IN" sz="2000" b="0" i="0" u="none" strike="noStrike" cap="none" normalizeH="0" baseline="0" dirty="0">
                    <a:ln>
                      <a:noFill/>
                    </a:ln>
                    <a:solidFill>
                      <a:schemeClr val="tx1"/>
                    </a:solidFill>
                    <a:effectLst/>
                    <a:latin typeface="+mj-lt"/>
                  </a:endParaRPr>
                </a:p>
              </p:txBody>
            </p:sp>
          </mc:Choice>
          <mc:Fallback xmlns="">
            <p:sp>
              <p:nvSpPr>
                <p:cNvPr id="12" name="Rectangle: Rounded Corners 11">
                  <a:extLst>
                    <a:ext uri="{FF2B5EF4-FFF2-40B4-BE49-F238E27FC236}">
                      <a16:creationId xmlns:a16="http://schemas.microsoft.com/office/drawing/2014/main" id="{D7C1F250-B8E3-493F-BD40-A8778C32B9C9}"/>
                    </a:ext>
                  </a:extLst>
                </p:cNvPr>
                <p:cNvSpPr>
                  <a:spLocks noRot="1" noChangeAspect="1" noMove="1" noResize="1" noEditPoints="1" noAdjustHandles="1" noChangeArrowheads="1" noChangeShapeType="1" noTextEdit="1"/>
                </p:cNvSpPr>
                <p:nvPr/>
              </p:nvSpPr>
              <p:spPr bwMode="auto">
                <a:xfrm>
                  <a:off x="2972373" y="2645654"/>
                  <a:ext cx="1512168" cy="720080"/>
                </a:xfrm>
                <a:prstGeom prst="roundRect">
                  <a:avLst/>
                </a:prstGeom>
                <a:blipFill>
                  <a:blip r:embed="rId7"/>
                  <a:stretch>
                    <a:fillRect/>
                  </a:stretch>
                </a:blipFill>
                <a:ln w="22225" cap="flat" cmpd="sng" algn="ctr">
                  <a:solidFill>
                    <a:schemeClr val="accent1"/>
                  </a:solidFill>
                  <a:prstDash val="solid"/>
                  <a:round/>
                  <a:headEnd type="none" w="sm" len="sm"/>
                  <a:tailEnd type="none" w="sm" len="sm"/>
                </a:ln>
                <a:effectLst/>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50E0D5BD-A170-429E-A7E8-992DDB4B9960}"/>
                </a:ext>
              </a:extLst>
            </p:cNvPr>
            <p:cNvCxnSpPr>
              <a:stCxn id="9" idx="2"/>
              <a:endCxn id="10" idx="0"/>
            </p:cNvCxnSpPr>
            <p:nvPr/>
          </p:nvCxnSpPr>
          <p:spPr bwMode="auto">
            <a:xfrm>
              <a:off x="5886146" y="2139702"/>
              <a:ext cx="0" cy="505952"/>
            </a:xfrm>
            <a:prstGeom prst="straightConnector1">
              <a:avLst/>
            </a:prstGeom>
            <a:noFill/>
            <a:ln w="22225" cap="flat" cmpd="sng" algn="ctr">
              <a:solidFill>
                <a:srgbClr val="FF0000"/>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9B532813-DFDC-4301-BA3B-35C7481460C8}"/>
                </a:ext>
              </a:extLst>
            </p:cNvPr>
            <p:cNvCxnSpPr/>
            <p:nvPr/>
          </p:nvCxnSpPr>
          <p:spPr bwMode="auto">
            <a:xfrm>
              <a:off x="5871278" y="3363840"/>
              <a:ext cx="0" cy="505952"/>
            </a:xfrm>
            <a:prstGeom prst="straightConnector1">
              <a:avLst/>
            </a:prstGeom>
            <a:noFill/>
            <a:ln w="22225" cap="flat" cmpd="sng" algn="ctr">
              <a:solidFill>
                <a:srgbClr val="FF0000"/>
              </a:solidFill>
              <a:prstDash val="solid"/>
              <a:round/>
              <a:headEnd type="none" w="sm" len="sm"/>
              <a:tailEnd type="triangle"/>
            </a:ln>
            <a:effectLst/>
          </p:spPr>
        </p:cxnSp>
        <p:cxnSp>
          <p:nvCxnSpPr>
            <p:cNvPr id="15" name="Straight Connector 14">
              <a:extLst>
                <a:ext uri="{FF2B5EF4-FFF2-40B4-BE49-F238E27FC236}">
                  <a16:creationId xmlns:a16="http://schemas.microsoft.com/office/drawing/2014/main" id="{C9C7E9D5-A714-4D3E-8410-E310552CFFEF}"/>
                </a:ext>
              </a:extLst>
            </p:cNvPr>
            <p:cNvCxnSpPr>
              <a:cxnSpLocks/>
            </p:cNvCxnSpPr>
            <p:nvPr/>
          </p:nvCxnSpPr>
          <p:spPr bwMode="auto">
            <a:xfrm>
              <a:off x="2357754" y="4071818"/>
              <a:ext cx="2620639" cy="0"/>
            </a:xfrm>
            <a:prstGeom prst="line">
              <a:avLst/>
            </a:prstGeom>
            <a:noFill/>
            <a:ln w="22225" cap="flat" cmpd="sng" algn="ctr">
              <a:solidFill>
                <a:schemeClr val="accent2"/>
              </a:solidFill>
              <a:prstDash val="solid"/>
              <a:round/>
              <a:headEnd type="none" w="sm" len="sm"/>
              <a:tailEnd type="none" w="sm" len="sm"/>
            </a:ln>
            <a:effectLst/>
          </p:spPr>
        </p:cxnSp>
        <p:cxnSp>
          <p:nvCxnSpPr>
            <p:cNvPr id="16" name="Straight Connector 15">
              <a:extLst>
                <a:ext uri="{FF2B5EF4-FFF2-40B4-BE49-F238E27FC236}">
                  <a16:creationId xmlns:a16="http://schemas.microsoft.com/office/drawing/2014/main" id="{6017E8AA-A627-40A5-B676-7F42D9A982DC}"/>
                </a:ext>
              </a:extLst>
            </p:cNvPr>
            <p:cNvCxnSpPr>
              <a:cxnSpLocks/>
            </p:cNvCxnSpPr>
            <p:nvPr/>
          </p:nvCxnSpPr>
          <p:spPr bwMode="auto">
            <a:xfrm>
              <a:off x="2357754" y="2321324"/>
              <a:ext cx="0" cy="1750494"/>
            </a:xfrm>
            <a:prstGeom prst="line">
              <a:avLst/>
            </a:prstGeom>
            <a:noFill/>
            <a:ln w="22225" cap="flat" cmpd="sng" algn="ctr">
              <a:solidFill>
                <a:schemeClr val="accent2"/>
              </a:solidFill>
              <a:prstDash val="solid"/>
              <a:round/>
              <a:headEnd type="none" w="sm" len="sm"/>
              <a:tailEnd type="none" w="sm" len="sm"/>
            </a:ln>
            <a:effectLst/>
          </p:spPr>
        </p:cxnSp>
        <p:cxnSp>
          <p:nvCxnSpPr>
            <p:cNvPr id="17" name="Straight Arrow Connector 16">
              <a:extLst>
                <a:ext uri="{FF2B5EF4-FFF2-40B4-BE49-F238E27FC236}">
                  <a16:creationId xmlns:a16="http://schemas.microsoft.com/office/drawing/2014/main" id="{D2C85EF7-907D-4AA2-938A-AD41F49E0287}"/>
                </a:ext>
              </a:extLst>
            </p:cNvPr>
            <p:cNvCxnSpPr/>
            <p:nvPr/>
          </p:nvCxnSpPr>
          <p:spPr bwMode="auto">
            <a:xfrm>
              <a:off x="2357754" y="2321324"/>
              <a:ext cx="3513524" cy="0"/>
            </a:xfrm>
            <a:prstGeom prst="straightConnector1">
              <a:avLst/>
            </a:prstGeom>
            <a:noFill/>
            <a:ln w="22225" cap="flat" cmpd="sng" algn="ctr">
              <a:solidFill>
                <a:schemeClr val="accent2"/>
              </a:solidFill>
              <a:prstDash val="solid"/>
              <a:round/>
              <a:headEnd type="none" w="sm" len="sm"/>
              <a:tailEnd type="triangle"/>
            </a:ln>
            <a:effectLst/>
          </p:spPr>
        </p:cxnSp>
        <p:cxnSp>
          <p:nvCxnSpPr>
            <p:cNvPr id="18" name="Straight Arrow Connector 17">
              <a:extLst>
                <a:ext uri="{FF2B5EF4-FFF2-40B4-BE49-F238E27FC236}">
                  <a16:creationId xmlns:a16="http://schemas.microsoft.com/office/drawing/2014/main" id="{0E8CC766-82C1-40A0-BCD1-C3C3AB3AD476}"/>
                </a:ext>
              </a:extLst>
            </p:cNvPr>
            <p:cNvCxnSpPr>
              <a:stCxn id="10" idx="1"/>
              <a:endCxn id="12" idx="3"/>
            </p:cNvCxnSpPr>
            <p:nvPr/>
          </p:nvCxnSpPr>
          <p:spPr bwMode="auto">
            <a:xfrm flipH="1">
              <a:off x="4484541" y="3005694"/>
              <a:ext cx="501505" cy="0"/>
            </a:xfrm>
            <a:prstGeom prst="straightConnector1">
              <a:avLst/>
            </a:prstGeom>
            <a:noFill/>
            <a:ln w="22225" cap="flat" cmpd="sng" algn="ctr">
              <a:solidFill>
                <a:srgbClr val="FF0000"/>
              </a:solidFill>
              <a:prstDash val="solid"/>
              <a:round/>
              <a:headEnd type="none" w="sm" len="sm"/>
              <a:tailEnd type="triangle"/>
            </a:ln>
            <a:effectLst/>
          </p:spPr>
        </p:cxnSp>
      </p:grpSp>
    </p:spTree>
    <p:extLst>
      <p:ext uri="{BB962C8B-B14F-4D97-AF65-F5344CB8AC3E}">
        <p14:creationId xmlns:p14="http://schemas.microsoft.com/office/powerpoint/2010/main" val="2053414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Gradient Boosting (GBM)</a:t>
            </a:r>
          </a:p>
        </p:txBody>
      </p:sp>
      <p:pic>
        <p:nvPicPr>
          <p:cNvPr id="31" name="Picture 30">
            <a:extLst>
              <a:ext uri="{FF2B5EF4-FFF2-40B4-BE49-F238E27FC236}">
                <a16:creationId xmlns:a16="http://schemas.microsoft.com/office/drawing/2014/main" id="{E5031D5B-7C38-43D3-A937-C895AC54FD04}"/>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9882" y="885621"/>
            <a:ext cx="6187664" cy="253920"/>
          </a:xfrm>
          <a:prstGeom prst="rect">
            <a:avLst/>
          </a:prstGeom>
        </p:spPr>
      </p:pic>
      <p:grpSp>
        <p:nvGrpSpPr>
          <p:cNvPr id="23" name="Group 22">
            <a:extLst>
              <a:ext uri="{FF2B5EF4-FFF2-40B4-BE49-F238E27FC236}">
                <a16:creationId xmlns:a16="http://schemas.microsoft.com/office/drawing/2014/main" id="{DE68794C-1FC0-4E99-A699-9C3567548166}"/>
              </a:ext>
            </a:extLst>
          </p:cNvPr>
          <p:cNvGrpSpPr/>
          <p:nvPr/>
        </p:nvGrpSpPr>
        <p:grpSpPr>
          <a:xfrm>
            <a:off x="2099748" y="1885735"/>
            <a:ext cx="10590850" cy="5529138"/>
            <a:chOff x="661851" y="1725860"/>
            <a:chExt cx="7503900" cy="3865042"/>
          </a:xfrm>
        </p:grpSpPr>
        <p:sp>
          <p:nvSpPr>
            <p:cNvPr id="24" name="Freeform 333">
              <a:extLst>
                <a:ext uri="{FF2B5EF4-FFF2-40B4-BE49-F238E27FC236}">
                  <a16:creationId xmlns:a16="http://schemas.microsoft.com/office/drawing/2014/main" id="{FB1281F7-CD5A-462C-BB58-3558E55406A2}"/>
                </a:ext>
              </a:extLst>
            </p:cNvPr>
            <p:cNvSpPr>
              <a:spLocks/>
            </p:cNvSpPr>
            <p:nvPr/>
          </p:nvSpPr>
          <p:spPr bwMode="auto">
            <a:xfrm>
              <a:off x="3713704" y="2838872"/>
              <a:ext cx="4452047" cy="1022012"/>
            </a:xfrm>
            <a:custGeom>
              <a:avLst/>
              <a:gdLst>
                <a:gd name="T0" fmla="*/ 6012 w 6680"/>
                <a:gd name="T1" fmla="*/ 1561 h 1561"/>
                <a:gd name="T2" fmla="*/ 881 w 6680"/>
                <a:gd name="T3" fmla="*/ 1561 h 1561"/>
                <a:gd name="T4" fmla="*/ 525 w 6680"/>
                <a:gd name="T5" fmla="*/ 930 h 1561"/>
                <a:gd name="T6" fmla="*/ 200 w 6680"/>
                <a:gd name="T7" fmla="*/ 354 h 1561"/>
                <a:gd name="T8" fmla="*/ 0 w 6680"/>
                <a:gd name="T9" fmla="*/ 0 h 1561"/>
                <a:gd name="T10" fmla="*/ 6013 w 6680"/>
                <a:gd name="T11" fmla="*/ 0 h 1561"/>
                <a:gd name="T12" fmla="*/ 6026 w 6680"/>
                <a:gd name="T13" fmla="*/ 0 h 1561"/>
                <a:gd name="T14" fmla="*/ 6039 w 6680"/>
                <a:gd name="T15" fmla="*/ 0 h 1561"/>
                <a:gd name="T16" fmla="*/ 6072 w 6680"/>
                <a:gd name="T17" fmla="*/ 2 h 1561"/>
                <a:gd name="T18" fmla="*/ 6137 w 6680"/>
                <a:gd name="T19" fmla="*/ 13 h 1561"/>
                <a:gd name="T20" fmla="*/ 6199 w 6680"/>
                <a:gd name="T21" fmla="*/ 30 h 1561"/>
                <a:gd name="T22" fmla="*/ 6260 w 6680"/>
                <a:gd name="T23" fmla="*/ 55 h 1561"/>
                <a:gd name="T24" fmla="*/ 6346 w 6680"/>
                <a:gd name="T25" fmla="*/ 102 h 1561"/>
                <a:gd name="T26" fmla="*/ 6448 w 6680"/>
                <a:gd name="T27" fmla="*/ 187 h 1561"/>
                <a:gd name="T28" fmla="*/ 6535 w 6680"/>
                <a:gd name="T29" fmla="*/ 294 h 1561"/>
                <a:gd name="T30" fmla="*/ 6604 w 6680"/>
                <a:gd name="T31" fmla="*/ 416 h 1561"/>
                <a:gd name="T32" fmla="*/ 6653 w 6680"/>
                <a:gd name="T33" fmla="*/ 554 h 1561"/>
                <a:gd name="T34" fmla="*/ 6677 w 6680"/>
                <a:gd name="T35" fmla="*/ 702 h 1561"/>
                <a:gd name="T36" fmla="*/ 6680 w 6680"/>
                <a:gd name="T37" fmla="*/ 780 h 1561"/>
                <a:gd name="T38" fmla="*/ 6679 w 6680"/>
                <a:gd name="T39" fmla="*/ 820 h 1561"/>
                <a:gd name="T40" fmla="*/ 6673 w 6680"/>
                <a:gd name="T41" fmla="*/ 900 h 1561"/>
                <a:gd name="T42" fmla="*/ 6651 w 6680"/>
                <a:gd name="T43" fmla="*/ 1012 h 1561"/>
                <a:gd name="T44" fmla="*/ 6599 w 6680"/>
                <a:gd name="T45" fmla="*/ 1153 h 1561"/>
                <a:gd name="T46" fmla="*/ 6527 w 6680"/>
                <a:gd name="T47" fmla="*/ 1277 h 1561"/>
                <a:gd name="T48" fmla="*/ 6437 w 6680"/>
                <a:gd name="T49" fmla="*/ 1383 h 1561"/>
                <a:gd name="T50" fmla="*/ 6358 w 6680"/>
                <a:gd name="T51" fmla="*/ 1448 h 1561"/>
                <a:gd name="T52" fmla="*/ 6301 w 6680"/>
                <a:gd name="T53" fmla="*/ 1484 h 1561"/>
                <a:gd name="T54" fmla="*/ 6241 w 6680"/>
                <a:gd name="T55" fmla="*/ 1514 h 1561"/>
                <a:gd name="T56" fmla="*/ 6179 w 6680"/>
                <a:gd name="T57" fmla="*/ 1537 h 1561"/>
                <a:gd name="T58" fmla="*/ 6114 w 6680"/>
                <a:gd name="T59" fmla="*/ 1553 h 1561"/>
                <a:gd name="T60" fmla="*/ 6046 w 6680"/>
                <a:gd name="T61" fmla="*/ 1560 h 1561"/>
                <a:gd name="T62" fmla="*/ 6012 w 6680"/>
                <a:gd name="T63" fmla="*/ 1561 h 1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80" h="1561">
                  <a:moveTo>
                    <a:pt x="6012" y="1561"/>
                  </a:moveTo>
                  <a:lnTo>
                    <a:pt x="881" y="1561"/>
                  </a:lnTo>
                  <a:lnTo>
                    <a:pt x="525" y="930"/>
                  </a:lnTo>
                  <a:lnTo>
                    <a:pt x="200" y="354"/>
                  </a:lnTo>
                  <a:lnTo>
                    <a:pt x="0" y="0"/>
                  </a:lnTo>
                  <a:lnTo>
                    <a:pt x="6013" y="0"/>
                  </a:lnTo>
                  <a:lnTo>
                    <a:pt x="6026" y="0"/>
                  </a:lnTo>
                  <a:lnTo>
                    <a:pt x="6039" y="0"/>
                  </a:lnTo>
                  <a:lnTo>
                    <a:pt x="6072" y="2"/>
                  </a:lnTo>
                  <a:lnTo>
                    <a:pt x="6137" y="13"/>
                  </a:lnTo>
                  <a:lnTo>
                    <a:pt x="6199" y="30"/>
                  </a:lnTo>
                  <a:lnTo>
                    <a:pt x="6260" y="55"/>
                  </a:lnTo>
                  <a:lnTo>
                    <a:pt x="6346" y="102"/>
                  </a:lnTo>
                  <a:lnTo>
                    <a:pt x="6448" y="187"/>
                  </a:lnTo>
                  <a:lnTo>
                    <a:pt x="6535" y="294"/>
                  </a:lnTo>
                  <a:lnTo>
                    <a:pt x="6604" y="416"/>
                  </a:lnTo>
                  <a:lnTo>
                    <a:pt x="6653" y="554"/>
                  </a:lnTo>
                  <a:lnTo>
                    <a:pt x="6677" y="702"/>
                  </a:lnTo>
                  <a:lnTo>
                    <a:pt x="6680" y="780"/>
                  </a:lnTo>
                  <a:lnTo>
                    <a:pt x="6679" y="820"/>
                  </a:lnTo>
                  <a:lnTo>
                    <a:pt x="6673" y="900"/>
                  </a:lnTo>
                  <a:lnTo>
                    <a:pt x="6651" y="1012"/>
                  </a:lnTo>
                  <a:lnTo>
                    <a:pt x="6599" y="1153"/>
                  </a:lnTo>
                  <a:lnTo>
                    <a:pt x="6527" y="1277"/>
                  </a:lnTo>
                  <a:lnTo>
                    <a:pt x="6437" y="1383"/>
                  </a:lnTo>
                  <a:lnTo>
                    <a:pt x="6358" y="1448"/>
                  </a:lnTo>
                  <a:lnTo>
                    <a:pt x="6301" y="1484"/>
                  </a:lnTo>
                  <a:lnTo>
                    <a:pt x="6241" y="1514"/>
                  </a:lnTo>
                  <a:lnTo>
                    <a:pt x="6179" y="1537"/>
                  </a:lnTo>
                  <a:lnTo>
                    <a:pt x="6114" y="1553"/>
                  </a:lnTo>
                  <a:lnTo>
                    <a:pt x="6046" y="1560"/>
                  </a:lnTo>
                  <a:lnTo>
                    <a:pt x="6012" y="156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5" name="Freeform 335">
              <a:extLst>
                <a:ext uri="{FF2B5EF4-FFF2-40B4-BE49-F238E27FC236}">
                  <a16:creationId xmlns:a16="http://schemas.microsoft.com/office/drawing/2014/main" id="{AEAF0BD9-0ECE-4E53-BC15-0C0B4E6D70BC}"/>
                </a:ext>
              </a:extLst>
            </p:cNvPr>
            <p:cNvSpPr>
              <a:spLocks/>
            </p:cNvSpPr>
            <p:nvPr/>
          </p:nvSpPr>
          <p:spPr bwMode="auto">
            <a:xfrm>
              <a:off x="2983695" y="1725860"/>
              <a:ext cx="5182056" cy="1113012"/>
            </a:xfrm>
            <a:custGeom>
              <a:avLst/>
              <a:gdLst>
                <a:gd name="T0" fmla="*/ 7106 w 7773"/>
                <a:gd name="T1" fmla="*/ 1626 h 1626"/>
                <a:gd name="T2" fmla="*/ 1093 w 7773"/>
                <a:gd name="T3" fmla="*/ 1626 h 1626"/>
                <a:gd name="T4" fmla="*/ 336 w 7773"/>
                <a:gd name="T5" fmla="*/ 290 h 1626"/>
                <a:gd name="T6" fmla="*/ 302 w 7773"/>
                <a:gd name="T7" fmla="*/ 229 h 1626"/>
                <a:gd name="T8" fmla="*/ 223 w 7773"/>
                <a:gd name="T9" fmla="*/ 131 h 1626"/>
                <a:gd name="T10" fmla="*/ 138 w 7773"/>
                <a:gd name="T11" fmla="*/ 61 h 1626"/>
                <a:gd name="T12" fmla="*/ 47 w 7773"/>
                <a:gd name="T13" fmla="*/ 15 h 1626"/>
                <a:gd name="T14" fmla="*/ 0 w 7773"/>
                <a:gd name="T15" fmla="*/ 2 h 1626"/>
                <a:gd name="T16" fmla="*/ 25 w 7773"/>
                <a:gd name="T17" fmla="*/ 0 h 1626"/>
                <a:gd name="T18" fmla="*/ 50 w 7773"/>
                <a:gd name="T19" fmla="*/ 0 h 1626"/>
                <a:gd name="T20" fmla="*/ 7106 w 7773"/>
                <a:gd name="T21" fmla="*/ 0 h 1626"/>
                <a:gd name="T22" fmla="*/ 7139 w 7773"/>
                <a:gd name="T23" fmla="*/ 0 h 1626"/>
                <a:gd name="T24" fmla="*/ 7207 w 7773"/>
                <a:gd name="T25" fmla="*/ 9 h 1626"/>
                <a:gd name="T26" fmla="*/ 7272 w 7773"/>
                <a:gd name="T27" fmla="*/ 25 h 1626"/>
                <a:gd name="T28" fmla="*/ 7335 w 7773"/>
                <a:gd name="T29" fmla="*/ 49 h 1626"/>
                <a:gd name="T30" fmla="*/ 7394 w 7773"/>
                <a:gd name="T31" fmla="*/ 80 h 1626"/>
                <a:gd name="T32" fmla="*/ 7452 w 7773"/>
                <a:gd name="T33" fmla="*/ 118 h 1626"/>
                <a:gd name="T34" fmla="*/ 7505 w 7773"/>
                <a:gd name="T35" fmla="*/ 162 h 1626"/>
                <a:gd name="T36" fmla="*/ 7554 w 7773"/>
                <a:gd name="T37" fmla="*/ 212 h 1626"/>
                <a:gd name="T38" fmla="*/ 7620 w 7773"/>
                <a:gd name="T39" fmla="*/ 295 h 1626"/>
                <a:gd name="T40" fmla="*/ 7694 w 7773"/>
                <a:gd name="T41" fmla="*/ 426 h 1626"/>
                <a:gd name="T42" fmla="*/ 7744 w 7773"/>
                <a:gd name="T43" fmla="*/ 572 h 1626"/>
                <a:gd name="T44" fmla="*/ 7766 w 7773"/>
                <a:gd name="T45" fmla="*/ 690 h 1626"/>
                <a:gd name="T46" fmla="*/ 7773 w 7773"/>
                <a:gd name="T47" fmla="*/ 772 h 1626"/>
                <a:gd name="T48" fmla="*/ 7773 w 7773"/>
                <a:gd name="T49" fmla="*/ 813 h 1626"/>
                <a:gd name="T50" fmla="*/ 7773 w 7773"/>
                <a:gd name="T51" fmla="*/ 855 h 1626"/>
                <a:gd name="T52" fmla="*/ 7766 w 7773"/>
                <a:gd name="T53" fmla="*/ 937 h 1626"/>
                <a:gd name="T54" fmla="*/ 7744 w 7773"/>
                <a:gd name="T55" fmla="*/ 1055 h 1626"/>
                <a:gd name="T56" fmla="*/ 7694 w 7773"/>
                <a:gd name="T57" fmla="*/ 1200 h 1626"/>
                <a:gd name="T58" fmla="*/ 7620 w 7773"/>
                <a:gd name="T59" fmla="*/ 1331 h 1626"/>
                <a:gd name="T60" fmla="*/ 7554 w 7773"/>
                <a:gd name="T61" fmla="*/ 1415 h 1626"/>
                <a:gd name="T62" fmla="*/ 7505 w 7773"/>
                <a:gd name="T63" fmla="*/ 1465 h 1626"/>
                <a:gd name="T64" fmla="*/ 7452 w 7773"/>
                <a:gd name="T65" fmla="*/ 1508 h 1626"/>
                <a:gd name="T66" fmla="*/ 7394 w 7773"/>
                <a:gd name="T67" fmla="*/ 1546 h 1626"/>
                <a:gd name="T68" fmla="*/ 7335 w 7773"/>
                <a:gd name="T69" fmla="*/ 1577 h 1626"/>
                <a:gd name="T70" fmla="*/ 7272 w 7773"/>
                <a:gd name="T71" fmla="*/ 1602 h 1626"/>
                <a:gd name="T72" fmla="*/ 7207 w 7773"/>
                <a:gd name="T73" fmla="*/ 1618 h 1626"/>
                <a:gd name="T74" fmla="*/ 7139 w 7773"/>
                <a:gd name="T75" fmla="*/ 1626 h 1626"/>
                <a:gd name="T76" fmla="*/ 7106 w 7773"/>
                <a:gd name="T77" fmla="*/ 1626 h 1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73" h="1626">
                  <a:moveTo>
                    <a:pt x="7106" y="1626"/>
                  </a:moveTo>
                  <a:lnTo>
                    <a:pt x="1093" y="1626"/>
                  </a:lnTo>
                  <a:lnTo>
                    <a:pt x="336" y="290"/>
                  </a:lnTo>
                  <a:lnTo>
                    <a:pt x="302" y="229"/>
                  </a:lnTo>
                  <a:lnTo>
                    <a:pt x="223" y="131"/>
                  </a:lnTo>
                  <a:lnTo>
                    <a:pt x="138" y="61"/>
                  </a:lnTo>
                  <a:lnTo>
                    <a:pt x="47" y="15"/>
                  </a:lnTo>
                  <a:lnTo>
                    <a:pt x="0" y="2"/>
                  </a:lnTo>
                  <a:lnTo>
                    <a:pt x="25" y="0"/>
                  </a:lnTo>
                  <a:lnTo>
                    <a:pt x="50" y="0"/>
                  </a:lnTo>
                  <a:lnTo>
                    <a:pt x="7106" y="0"/>
                  </a:lnTo>
                  <a:lnTo>
                    <a:pt x="7139" y="0"/>
                  </a:lnTo>
                  <a:lnTo>
                    <a:pt x="7207" y="9"/>
                  </a:lnTo>
                  <a:lnTo>
                    <a:pt x="7272" y="25"/>
                  </a:lnTo>
                  <a:lnTo>
                    <a:pt x="7335" y="49"/>
                  </a:lnTo>
                  <a:lnTo>
                    <a:pt x="7394" y="80"/>
                  </a:lnTo>
                  <a:lnTo>
                    <a:pt x="7452" y="118"/>
                  </a:lnTo>
                  <a:lnTo>
                    <a:pt x="7505" y="162"/>
                  </a:lnTo>
                  <a:lnTo>
                    <a:pt x="7554" y="212"/>
                  </a:lnTo>
                  <a:lnTo>
                    <a:pt x="7620" y="295"/>
                  </a:lnTo>
                  <a:lnTo>
                    <a:pt x="7694" y="426"/>
                  </a:lnTo>
                  <a:lnTo>
                    <a:pt x="7744" y="572"/>
                  </a:lnTo>
                  <a:lnTo>
                    <a:pt x="7766" y="690"/>
                  </a:lnTo>
                  <a:lnTo>
                    <a:pt x="7773" y="772"/>
                  </a:lnTo>
                  <a:lnTo>
                    <a:pt x="7773" y="813"/>
                  </a:lnTo>
                  <a:lnTo>
                    <a:pt x="7773" y="855"/>
                  </a:lnTo>
                  <a:lnTo>
                    <a:pt x="7766" y="937"/>
                  </a:lnTo>
                  <a:lnTo>
                    <a:pt x="7744" y="1055"/>
                  </a:lnTo>
                  <a:lnTo>
                    <a:pt x="7694" y="1200"/>
                  </a:lnTo>
                  <a:lnTo>
                    <a:pt x="7620" y="1331"/>
                  </a:lnTo>
                  <a:lnTo>
                    <a:pt x="7554" y="1415"/>
                  </a:lnTo>
                  <a:lnTo>
                    <a:pt x="7505" y="1465"/>
                  </a:lnTo>
                  <a:lnTo>
                    <a:pt x="7452" y="1508"/>
                  </a:lnTo>
                  <a:lnTo>
                    <a:pt x="7394" y="1546"/>
                  </a:lnTo>
                  <a:lnTo>
                    <a:pt x="7335" y="1577"/>
                  </a:lnTo>
                  <a:lnTo>
                    <a:pt x="7272" y="1602"/>
                  </a:lnTo>
                  <a:lnTo>
                    <a:pt x="7207" y="1618"/>
                  </a:lnTo>
                  <a:lnTo>
                    <a:pt x="7139" y="1626"/>
                  </a:lnTo>
                  <a:lnTo>
                    <a:pt x="7106" y="1626"/>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6" name="Freeform 331">
              <a:extLst>
                <a:ext uri="{FF2B5EF4-FFF2-40B4-BE49-F238E27FC236}">
                  <a16:creationId xmlns:a16="http://schemas.microsoft.com/office/drawing/2014/main" id="{F77BD603-913E-425A-A317-553FFE54884C}"/>
                </a:ext>
              </a:extLst>
            </p:cNvPr>
            <p:cNvSpPr>
              <a:spLocks/>
            </p:cNvSpPr>
            <p:nvPr/>
          </p:nvSpPr>
          <p:spPr bwMode="auto">
            <a:xfrm>
              <a:off x="4301709" y="3861883"/>
              <a:ext cx="3864041" cy="1100013"/>
            </a:xfrm>
            <a:custGeom>
              <a:avLst/>
              <a:gdLst>
                <a:gd name="T0" fmla="*/ 5131 w 5798"/>
                <a:gd name="T1" fmla="*/ 1660 h 1660"/>
                <a:gd name="T2" fmla="*/ 938 w 5798"/>
                <a:gd name="T3" fmla="*/ 1660 h 1660"/>
                <a:gd name="T4" fmla="*/ 114 w 5798"/>
                <a:gd name="T5" fmla="*/ 203 h 1660"/>
                <a:gd name="T6" fmla="*/ 61 w 5798"/>
                <a:gd name="T7" fmla="*/ 106 h 1660"/>
                <a:gd name="T8" fmla="*/ 0 w 5798"/>
                <a:gd name="T9" fmla="*/ 0 h 1660"/>
                <a:gd name="T10" fmla="*/ 5131 w 5798"/>
                <a:gd name="T11" fmla="*/ 0 h 1660"/>
                <a:gd name="T12" fmla="*/ 5164 w 5798"/>
                <a:gd name="T13" fmla="*/ 0 h 1660"/>
                <a:gd name="T14" fmla="*/ 5232 w 5798"/>
                <a:gd name="T15" fmla="*/ 8 h 1660"/>
                <a:gd name="T16" fmla="*/ 5297 w 5798"/>
                <a:gd name="T17" fmla="*/ 26 h 1660"/>
                <a:gd name="T18" fmla="*/ 5360 w 5798"/>
                <a:gd name="T19" fmla="*/ 50 h 1660"/>
                <a:gd name="T20" fmla="*/ 5419 w 5798"/>
                <a:gd name="T21" fmla="*/ 82 h 1660"/>
                <a:gd name="T22" fmla="*/ 5477 w 5798"/>
                <a:gd name="T23" fmla="*/ 119 h 1660"/>
                <a:gd name="T24" fmla="*/ 5530 w 5798"/>
                <a:gd name="T25" fmla="*/ 164 h 1660"/>
                <a:gd name="T26" fmla="*/ 5579 w 5798"/>
                <a:gd name="T27" fmla="*/ 216 h 1660"/>
                <a:gd name="T28" fmla="*/ 5645 w 5798"/>
                <a:gd name="T29" fmla="*/ 302 h 1660"/>
                <a:gd name="T30" fmla="*/ 5719 w 5798"/>
                <a:gd name="T31" fmla="*/ 434 h 1660"/>
                <a:gd name="T32" fmla="*/ 5769 w 5798"/>
                <a:gd name="T33" fmla="*/ 583 h 1660"/>
                <a:gd name="T34" fmla="*/ 5791 w 5798"/>
                <a:gd name="T35" fmla="*/ 703 h 1660"/>
                <a:gd name="T36" fmla="*/ 5798 w 5798"/>
                <a:gd name="T37" fmla="*/ 787 h 1660"/>
                <a:gd name="T38" fmla="*/ 5798 w 5798"/>
                <a:gd name="T39" fmla="*/ 830 h 1660"/>
                <a:gd name="T40" fmla="*/ 5798 w 5798"/>
                <a:gd name="T41" fmla="*/ 872 h 1660"/>
                <a:gd name="T42" fmla="*/ 5791 w 5798"/>
                <a:gd name="T43" fmla="*/ 955 h 1660"/>
                <a:gd name="T44" fmla="*/ 5769 w 5798"/>
                <a:gd name="T45" fmla="*/ 1076 h 1660"/>
                <a:gd name="T46" fmla="*/ 5719 w 5798"/>
                <a:gd name="T47" fmla="*/ 1226 h 1660"/>
                <a:gd name="T48" fmla="*/ 5645 w 5798"/>
                <a:gd name="T49" fmla="*/ 1358 h 1660"/>
                <a:gd name="T50" fmla="*/ 5579 w 5798"/>
                <a:gd name="T51" fmla="*/ 1443 h 1660"/>
                <a:gd name="T52" fmla="*/ 5530 w 5798"/>
                <a:gd name="T53" fmla="*/ 1495 h 1660"/>
                <a:gd name="T54" fmla="*/ 5477 w 5798"/>
                <a:gd name="T55" fmla="*/ 1539 h 1660"/>
                <a:gd name="T56" fmla="*/ 5419 w 5798"/>
                <a:gd name="T57" fmla="*/ 1578 h 1660"/>
                <a:gd name="T58" fmla="*/ 5360 w 5798"/>
                <a:gd name="T59" fmla="*/ 1610 h 1660"/>
                <a:gd name="T60" fmla="*/ 5297 w 5798"/>
                <a:gd name="T61" fmla="*/ 1634 h 1660"/>
                <a:gd name="T62" fmla="*/ 5232 w 5798"/>
                <a:gd name="T63" fmla="*/ 1650 h 1660"/>
                <a:gd name="T64" fmla="*/ 5164 w 5798"/>
                <a:gd name="T65" fmla="*/ 1659 h 1660"/>
                <a:gd name="T66" fmla="*/ 5131 w 5798"/>
                <a:gd name="T67" fmla="*/ 1660 h 1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98" h="1660">
                  <a:moveTo>
                    <a:pt x="5131" y="1660"/>
                  </a:moveTo>
                  <a:lnTo>
                    <a:pt x="938" y="1660"/>
                  </a:lnTo>
                  <a:lnTo>
                    <a:pt x="114" y="203"/>
                  </a:lnTo>
                  <a:lnTo>
                    <a:pt x="61" y="106"/>
                  </a:lnTo>
                  <a:lnTo>
                    <a:pt x="0" y="0"/>
                  </a:lnTo>
                  <a:lnTo>
                    <a:pt x="5131" y="0"/>
                  </a:lnTo>
                  <a:lnTo>
                    <a:pt x="5164" y="0"/>
                  </a:lnTo>
                  <a:lnTo>
                    <a:pt x="5232" y="8"/>
                  </a:lnTo>
                  <a:lnTo>
                    <a:pt x="5297" y="26"/>
                  </a:lnTo>
                  <a:lnTo>
                    <a:pt x="5360" y="50"/>
                  </a:lnTo>
                  <a:lnTo>
                    <a:pt x="5419" y="82"/>
                  </a:lnTo>
                  <a:lnTo>
                    <a:pt x="5477" y="119"/>
                  </a:lnTo>
                  <a:lnTo>
                    <a:pt x="5530" y="164"/>
                  </a:lnTo>
                  <a:lnTo>
                    <a:pt x="5579" y="216"/>
                  </a:lnTo>
                  <a:lnTo>
                    <a:pt x="5645" y="302"/>
                  </a:lnTo>
                  <a:lnTo>
                    <a:pt x="5719" y="434"/>
                  </a:lnTo>
                  <a:lnTo>
                    <a:pt x="5769" y="583"/>
                  </a:lnTo>
                  <a:lnTo>
                    <a:pt x="5791" y="703"/>
                  </a:lnTo>
                  <a:lnTo>
                    <a:pt x="5798" y="787"/>
                  </a:lnTo>
                  <a:lnTo>
                    <a:pt x="5798" y="830"/>
                  </a:lnTo>
                  <a:lnTo>
                    <a:pt x="5798" y="872"/>
                  </a:lnTo>
                  <a:lnTo>
                    <a:pt x="5791" y="955"/>
                  </a:lnTo>
                  <a:lnTo>
                    <a:pt x="5769" y="1076"/>
                  </a:lnTo>
                  <a:lnTo>
                    <a:pt x="5719" y="1226"/>
                  </a:lnTo>
                  <a:lnTo>
                    <a:pt x="5645" y="1358"/>
                  </a:lnTo>
                  <a:lnTo>
                    <a:pt x="5579" y="1443"/>
                  </a:lnTo>
                  <a:lnTo>
                    <a:pt x="5530" y="1495"/>
                  </a:lnTo>
                  <a:lnTo>
                    <a:pt x="5477" y="1539"/>
                  </a:lnTo>
                  <a:lnTo>
                    <a:pt x="5419" y="1578"/>
                  </a:lnTo>
                  <a:lnTo>
                    <a:pt x="5360" y="1610"/>
                  </a:lnTo>
                  <a:lnTo>
                    <a:pt x="5297" y="1634"/>
                  </a:lnTo>
                  <a:lnTo>
                    <a:pt x="5232" y="1650"/>
                  </a:lnTo>
                  <a:lnTo>
                    <a:pt x="5164" y="1659"/>
                  </a:lnTo>
                  <a:lnTo>
                    <a:pt x="5131" y="1660"/>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a:p>
          </p:txBody>
        </p:sp>
        <p:sp>
          <p:nvSpPr>
            <p:cNvPr id="27" name="Freeform 528">
              <a:extLst>
                <a:ext uri="{FF2B5EF4-FFF2-40B4-BE49-F238E27FC236}">
                  <a16:creationId xmlns:a16="http://schemas.microsoft.com/office/drawing/2014/main" id="{3B8E9838-C0C8-4FB0-B4E7-D741E4A05E50}"/>
                </a:ext>
              </a:extLst>
            </p:cNvPr>
            <p:cNvSpPr>
              <a:spLocks/>
            </p:cNvSpPr>
            <p:nvPr/>
          </p:nvSpPr>
          <p:spPr bwMode="auto">
            <a:xfrm>
              <a:off x="663852" y="1725861"/>
              <a:ext cx="4420047" cy="3864041"/>
            </a:xfrm>
            <a:custGeom>
              <a:avLst/>
              <a:gdLst>
                <a:gd name="T0" fmla="*/ 451 w 6631"/>
                <a:gd name="T1" fmla="*/ 5794 h 5794"/>
                <a:gd name="T2" fmla="*/ 304 w 6631"/>
                <a:gd name="T3" fmla="*/ 5772 h 5794"/>
                <a:gd name="T4" fmla="*/ 183 w 6631"/>
                <a:gd name="T5" fmla="*/ 5726 h 5794"/>
                <a:gd name="T6" fmla="*/ 92 w 6631"/>
                <a:gd name="T7" fmla="*/ 5657 h 5794"/>
                <a:gd name="T8" fmla="*/ 30 w 6631"/>
                <a:gd name="T9" fmla="*/ 5566 h 5794"/>
                <a:gd name="T10" fmla="*/ 1 w 6631"/>
                <a:gd name="T11" fmla="*/ 5460 h 5794"/>
                <a:gd name="T12" fmla="*/ 6 w 6631"/>
                <a:gd name="T13" fmla="*/ 5339 h 5794"/>
                <a:gd name="T14" fmla="*/ 46 w 6631"/>
                <a:gd name="T15" fmla="*/ 5207 h 5794"/>
                <a:gd name="T16" fmla="*/ 101 w 6631"/>
                <a:gd name="T17" fmla="*/ 5102 h 5794"/>
                <a:gd name="T18" fmla="*/ 1557 w 6631"/>
                <a:gd name="T19" fmla="*/ 2692 h 5794"/>
                <a:gd name="T20" fmla="*/ 3014 w 6631"/>
                <a:gd name="T21" fmla="*/ 282 h 5794"/>
                <a:gd name="T22" fmla="*/ 3082 w 6631"/>
                <a:gd name="T23" fmla="*/ 185 h 5794"/>
                <a:gd name="T24" fmla="*/ 3181 w 6631"/>
                <a:gd name="T25" fmla="*/ 87 h 5794"/>
                <a:gd name="T26" fmla="*/ 3288 w 6631"/>
                <a:gd name="T27" fmla="*/ 26 h 5794"/>
                <a:gd name="T28" fmla="*/ 3398 w 6631"/>
                <a:gd name="T29" fmla="*/ 0 h 5794"/>
                <a:gd name="T30" fmla="*/ 3509 w 6631"/>
                <a:gd name="T31" fmla="*/ 11 h 5794"/>
                <a:gd name="T32" fmla="*/ 3617 w 6631"/>
                <a:gd name="T33" fmla="*/ 57 h 5794"/>
                <a:gd name="T34" fmla="*/ 3718 w 6631"/>
                <a:gd name="T35" fmla="*/ 139 h 5794"/>
                <a:gd name="T36" fmla="*/ 3810 w 6631"/>
                <a:gd name="T37" fmla="*/ 259 h 5794"/>
                <a:gd name="T38" fmla="*/ 4787 w 6631"/>
                <a:gd name="T39" fmla="*/ 1985 h 5794"/>
                <a:gd name="T40" fmla="*/ 5583 w 6631"/>
                <a:gd name="T41" fmla="*/ 3397 h 5794"/>
                <a:gd name="T42" fmla="*/ 6559 w 6631"/>
                <a:gd name="T43" fmla="*/ 5125 h 5794"/>
                <a:gd name="T44" fmla="*/ 6613 w 6631"/>
                <a:gd name="T45" fmla="*/ 5264 h 5794"/>
                <a:gd name="T46" fmla="*/ 6631 w 6631"/>
                <a:gd name="T47" fmla="*/ 5394 h 5794"/>
                <a:gd name="T48" fmla="*/ 6616 w 6631"/>
                <a:gd name="T49" fmla="*/ 5510 h 5794"/>
                <a:gd name="T50" fmla="*/ 6568 w 6631"/>
                <a:gd name="T51" fmla="*/ 5610 h 5794"/>
                <a:gd name="T52" fmla="*/ 6489 w 6631"/>
                <a:gd name="T53" fmla="*/ 5692 h 5794"/>
                <a:gd name="T54" fmla="*/ 6381 w 6631"/>
                <a:gd name="T55" fmla="*/ 5751 h 5794"/>
                <a:gd name="T56" fmla="*/ 6246 w 6631"/>
                <a:gd name="T57" fmla="*/ 5785 h 5794"/>
                <a:gd name="T58" fmla="*/ 6127 w 6631"/>
                <a:gd name="T59" fmla="*/ 5794 h 5794"/>
                <a:gd name="T60" fmla="*/ 3309 w 6631"/>
                <a:gd name="T61" fmla="*/ 5794 h 5794"/>
                <a:gd name="T62" fmla="*/ 492 w 6631"/>
                <a:gd name="T63" fmla="*/ 5794 h 5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631" h="5794">
                  <a:moveTo>
                    <a:pt x="492" y="5794"/>
                  </a:moveTo>
                  <a:lnTo>
                    <a:pt x="451" y="5794"/>
                  </a:lnTo>
                  <a:lnTo>
                    <a:pt x="374" y="5787"/>
                  </a:lnTo>
                  <a:lnTo>
                    <a:pt x="304" y="5772"/>
                  </a:lnTo>
                  <a:lnTo>
                    <a:pt x="239" y="5752"/>
                  </a:lnTo>
                  <a:lnTo>
                    <a:pt x="183" y="5726"/>
                  </a:lnTo>
                  <a:lnTo>
                    <a:pt x="134" y="5695"/>
                  </a:lnTo>
                  <a:lnTo>
                    <a:pt x="92" y="5657"/>
                  </a:lnTo>
                  <a:lnTo>
                    <a:pt x="57" y="5614"/>
                  </a:lnTo>
                  <a:lnTo>
                    <a:pt x="30" y="5566"/>
                  </a:lnTo>
                  <a:lnTo>
                    <a:pt x="11" y="5516"/>
                  </a:lnTo>
                  <a:lnTo>
                    <a:pt x="1" y="5460"/>
                  </a:lnTo>
                  <a:lnTo>
                    <a:pt x="0" y="5401"/>
                  </a:lnTo>
                  <a:lnTo>
                    <a:pt x="6" y="5339"/>
                  </a:lnTo>
                  <a:lnTo>
                    <a:pt x="21" y="5274"/>
                  </a:lnTo>
                  <a:lnTo>
                    <a:pt x="46" y="5207"/>
                  </a:lnTo>
                  <a:lnTo>
                    <a:pt x="81" y="5136"/>
                  </a:lnTo>
                  <a:lnTo>
                    <a:pt x="101" y="5102"/>
                  </a:lnTo>
                  <a:lnTo>
                    <a:pt x="1138" y="3385"/>
                  </a:lnTo>
                  <a:lnTo>
                    <a:pt x="1557" y="2692"/>
                  </a:lnTo>
                  <a:lnTo>
                    <a:pt x="1976" y="1998"/>
                  </a:lnTo>
                  <a:lnTo>
                    <a:pt x="3014" y="282"/>
                  </a:lnTo>
                  <a:lnTo>
                    <a:pt x="3036" y="247"/>
                  </a:lnTo>
                  <a:lnTo>
                    <a:pt x="3082" y="185"/>
                  </a:lnTo>
                  <a:lnTo>
                    <a:pt x="3131" y="131"/>
                  </a:lnTo>
                  <a:lnTo>
                    <a:pt x="3181" y="87"/>
                  </a:lnTo>
                  <a:lnTo>
                    <a:pt x="3234" y="51"/>
                  </a:lnTo>
                  <a:lnTo>
                    <a:pt x="3288" y="26"/>
                  </a:lnTo>
                  <a:lnTo>
                    <a:pt x="3344" y="8"/>
                  </a:lnTo>
                  <a:lnTo>
                    <a:pt x="3398" y="0"/>
                  </a:lnTo>
                  <a:lnTo>
                    <a:pt x="3455" y="1"/>
                  </a:lnTo>
                  <a:lnTo>
                    <a:pt x="3509" y="11"/>
                  </a:lnTo>
                  <a:lnTo>
                    <a:pt x="3564" y="30"/>
                  </a:lnTo>
                  <a:lnTo>
                    <a:pt x="3617" y="57"/>
                  </a:lnTo>
                  <a:lnTo>
                    <a:pt x="3669" y="95"/>
                  </a:lnTo>
                  <a:lnTo>
                    <a:pt x="3718" y="139"/>
                  </a:lnTo>
                  <a:lnTo>
                    <a:pt x="3766" y="194"/>
                  </a:lnTo>
                  <a:lnTo>
                    <a:pt x="3810" y="259"/>
                  </a:lnTo>
                  <a:lnTo>
                    <a:pt x="3830" y="295"/>
                  </a:lnTo>
                  <a:lnTo>
                    <a:pt x="4787" y="1985"/>
                  </a:lnTo>
                  <a:lnTo>
                    <a:pt x="5186" y="2692"/>
                  </a:lnTo>
                  <a:lnTo>
                    <a:pt x="5583" y="3397"/>
                  </a:lnTo>
                  <a:lnTo>
                    <a:pt x="6539" y="5087"/>
                  </a:lnTo>
                  <a:lnTo>
                    <a:pt x="6559" y="5125"/>
                  </a:lnTo>
                  <a:lnTo>
                    <a:pt x="6591" y="5195"/>
                  </a:lnTo>
                  <a:lnTo>
                    <a:pt x="6613" y="5264"/>
                  </a:lnTo>
                  <a:lnTo>
                    <a:pt x="6627" y="5331"/>
                  </a:lnTo>
                  <a:lnTo>
                    <a:pt x="6631" y="5394"/>
                  </a:lnTo>
                  <a:lnTo>
                    <a:pt x="6629" y="5453"/>
                  </a:lnTo>
                  <a:lnTo>
                    <a:pt x="6616" y="5510"/>
                  </a:lnTo>
                  <a:lnTo>
                    <a:pt x="6595" y="5562"/>
                  </a:lnTo>
                  <a:lnTo>
                    <a:pt x="6568" y="5610"/>
                  </a:lnTo>
                  <a:lnTo>
                    <a:pt x="6532" y="5653"/>
                  </a:lnTo>
                  <a:lnTo>
                    <a:pt x="6489" y="5692"/>
                  </a:lnTo>
                  <a:lnTo>
                    <a:pt x="6439" y="5723"/>
                  </a:lnTo>
                  <a:lnTo>
                    <a:pt x="6381" y="5751"/>
                  </a:lnTo>
                  <a:lnTo>
                    <a:pt x="6316" y="5772"/>
                  </a:lnTo>
                  <a:lnTo>
                    <a:pt x="6246" y="5785"/>
                  </a:lnTo>
                  <a:lnTo>
                    <a:pt x="6168" y="5792"/>
                  </a:lnTo>
                  <a:lnTo>
                    <a:pt x="6127" y="5794"/>
                  </a:lnTo>
                  <a:lnTo>
                    <a:pt x="4120" y="5794"/>
                  </a:lnTo>
                  <a:lnTo>
                    <a:pt x="3309" y="5794"/>
                  </a:lnTo>
                  <a:lnTo>
                    <a:pt x="2498" y="5794"/>
                  </a:lnTo>
                  <a:lnTo>
                    <a:pt x="492" y="5794"/>
                  </a:lnTo>
                  <a:close/>
                </a:path>
              </a:pathLst>
            </a:custGeom>
            <a:solidFill>
              <a:srgbClr val="70AD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28" name="Freeform: Shape 27">
              <a:extLst>
                <a:ext uri="{FF2B5EF4-FFF2-40B4-BE49-F238E27FC236}">
                  <a16:creationId xmlns:a16="http://schemas.microsoft.com/office/drawing/2014/main" id="{72715C3C-6EB9-4E0F-B187-BC7145778A87}"/>
                </a:ext>
              </a:extLst>
            </p:cNvPr>
            <p:cNvSpPr>
              <a:spLocks/>
            </p:cNvSpPr>
            <p:nvPr/>
          </p:nvSpPr>
          <p:spPr bwMode="auto">
            <a:xfrm>
              <a:off x="2983694" y="1725860"/>
              <a:ext cx="2261397" cy="3236037"/>
            </a:xfrm>
            <a:custGeom>
              <a:avLst/>
              <a:gdLst>
                <a:gd name="connsiteX0" fmla="*/ 1444461 w 2478350"/>
                <a:gd name="connsiteY0" fmla="*/ 2334375 h 3546496"/>
                <a:gd name="connsiteX1" fmla="*/ 1793396 w 2478350"/>
                <a:gd name="connsiteY1" fmla="*/ 2334375 h 3546496"/>
                <a:gd name="connsiteX2" fmla="*/ 1876945 w 2478350"/>
                <a:gd name="connsiteY2" fmla="*/ 2482817 h 3546496"/>
                <a:gd name="connsiteX3" fmla="*/ 2478350 w 2478350"/>
                <a:gd name="connsiteY3" fmla="*/ 3546496 h 3546496"/>
                <a:gd name="connsiteX4" fmla="*/ 2129559 w 2478350"/>
                <a:gd name="connsiteY4" fmla="*/ 3546496 h 3546496"/>
                <a:gd name="connsiteX5" fmla="*/ 1527725 w 2478350"/>
                <a:gd name="connsiteY5" fmla="*/ 2482604 h 3546496"/>
                <a:gd name="connsiteX6" fmla="*/ 1489014 w 2478350"/>
                <a:gd name="connsiteY6" fmla="*/ 2411776 h 3546496"/>
                <a:gd name="connsiteX7" fmla="*/ 18266 w 2478350"/>
                <a:gd name="connsiteY7" fmla="*/ 0 h 3546496"/>
                <a:gd name="connsiteX8" fmla="*/ 36532 w 2478350"/>
                <a:gd name="connsiteY8" fmla="*/ 0 h 3546496"/>
                <a:gd name="connsiteX9" fmla="*/ 279664 w 2478350"/>
                <a:gd name="connsiteY9" fmla="*/ 0 h 3546496"/>
                <a:gd name="connsiteX10" fmla="*/ 279664 w 2478350"/>
                <a:gd name="connsiteY10" fmla="*/ 162 h 3546496"/>
                <a:gd name="connsiteX11" fmla="*/ 280753 w 2478350"/>
                <a:gd name="connsiteY11" fmla="*/ 0 h 3546496"/>
                <a:gd name="connsiteX12" fmla="*/ 322393 w 2478350"/>
                <a:gd name="connsiteY12" fmla="*/ 731 h 3546496"/>
                <a:gd name="connsiteX13" fmla="*/ 361841 w 2478350"/>
                <a:gd name="connsiteY13" fmla="*/ 8040 h 3546496"/>
                <a:gd name="connsiteX14" fmla="*/ 402020 w 2478350"/>
                <a:gd name="connsiteY14" fmla="*/ 21927 h 3546496"/>
                <a:gd name="connsiteX15" fmla="*/ 440737 w 2478350"/>
                <a:gd name="connsiteY15" fmla="*/ 41661 h 3546496"/>
                <a:gd name="connsiteX16" fmla="*/ 478724 w 2478350"/>
                <a:gd name="connsiteY16" fmla="*/ 69434 h 3546496"/>
                <a:gd name="connsiteX17" fmla="*/ 514520 w 2478350"/>
                <a:gd name="connsiteY17" fmla="*/ 101593 h 3546496"/>
                <a:gd name="connsiteX18" fmla="*/ 549585 w 2478350"/>
                <a:gd name="connsiteY18" fmla="*/ 141792 h 3546496"/>
                <a:gd name="connsiteX19" fmla="*/ 581728 w 2478350"/>
                <a:gd name="connsiteY19" fmla="*/ 189299 h 3546496"/>
                <a:gd name="connsiteX20" fmla="*/ 596339 w 2478350"/>
                <a:gd name="connsiteY20" fmla="*/ 215611 h 3546496"/>
                <a:gd name="connsiteX21" fmla="*/ 1149189 w 2478350"/>
                <a:gd name="connsiteY21" fmla="*/ 1192394 h 3546496"/>
                <a:gd name="connsiteX22" fmla="*/ 1149191 w 2478350"/>
                <a:gd name="connsiteY22" fmla="*/ 1192394 h 3546496"/>
                <a:gd name="connsiteX23" fmla="*/ 1295450 w 2478350"/>
                <a:gd name="connsiteY23" fmla="*/ 1450806 h 3546496"/>
                <a:gd name="connsiteX24" fmla="*/ 1586929 w 2478350"/>
                <a:gd name="connsiteY24" fmla="*/ 1967542 h 3546496"/>
                <a:gd name="connsiteX25" fmla="*/ 1792163 w 2478350"/>
                <a:gd name="connsiteY25" fmla="*/ 2332182 h 3546496"/>
                <a:gd name="connsiteX26" fmla="*/ 1443539 w 2478350"/>
                <a:gd name="connsiteY26" fmla="*/ 2332182 h 3546496"/>
                <a:gd name="connsiteX27" fmla="*/ 1183512 w 2478350"/>
                <a:gd name="connsiteY27" fmla="*/ 1871448 h 3546496"/>
                <a:gd name="connsiteX28" fmla="*/ 946127 w 2478350"/>
                <a:gd name="connsiteY28" fmla="*/ 1450873 h 3546496"/>
                <a:gd name="connsiteX29" fmla="*/ 800044 w 2478350"/>
                <a:gd name="connsiteY29" fmla="*/ 1192395 h 3546496"/>
                <a:gd name="connsiteX30" fmla="*/ 798582 w 2478350"/>
                <a:gd name="connsiteY30" fmla="*/ 1192395 h 3546496"/>
                <a:gd name="connsiteX31" fmla="*/ 245493 w 2478350"/>
                <a:gd name="connsiteY31" fmla="*/ 212666 h 3546496"/>
                <a:gd name="connsiteX32" fmla="*/ 220651 w 2478350"/>
                <a:gd name="connsiteY32" fmla="*/ 167933 h 3546496"/>
                <a:gd name="connsiteX33" fmla="*/ 162931 w 2478350"/>
                <a:gd name="connsiteY33" fmla="*/ 96066 h 3546496"/>
                <a:gd name="connsiteX34" fmla="*/ 100828 w 2478350"/>
                <a:gd name="connsiteY34" fmla="*/ 44733 h 3546496"/>
                <a:gd name="connsiteX35" fmla="*/ 34340 w 2478350"/>
                <a:gd name="connsiteY35" fmla="*/ 11000 h 3546496"/>
                <a:gd name="connsiteX36" fmla="*/ 0 w 2478350"/>
                <a:gd name="connsiteY36" fmla="*/ 1467 h 3546496"/>
                <a:gd name="connsiteX0" fmla="*/ 1444461 w 2478350"/>
                <a:gd name="connsiteY0" fmla="*/ 2334375 h 3546496"/>
                <a:gd name="connsiteX1" fmla="*/ 1793396 w 2478350"/>
                <a:gd name="connsiteY1" fmla="*/ 2334375 h 3546496"/>
                <a:gd name="connsiteX2" fmla="*/ 1876945 w 2478350"/>
                <a:gd name="connsiteY2" fmla="*/ 2482817 h 3546496"/>
                <a:gd name="connsiteX3" fmla="*/ 2478350 w 2478350"/>
                <a:gd name="connsiteY3" fmla="*/ 3546496 h 3546496"/>
                <a:gd name="connsiteX4" fmla="*/ 2129559 w 2478350"/>
                <a:gd name="connsiteY4" fmla="*/ 3546496 h 3546496"/>
                <a:gd name="connsiteX5" fmla="*/ 1527725 w 2478350"/>
                <a:gd name="connsiteY5" fmla="*/ 2482604 h 3546496"/>
                <a:gd name="connsiteX6" fmla="*/ 1489014 w 2478350"/>
                <a:gd name="connsiteY6" fmla="*/ 2411776 h 3546496"/>
                <a:gd name="connsiteX7" fmla="*/ 1444461 w 2478350"/>
                <a:gd name="connsiteY7" fmla="*/ 2334375 h 3546496"/>
                <a:gd name="connsiteX8" fmla="*/ 18266 w 2478350"/>
                <a:gd name="connsiteY8" fmla="*/ 0 h 3546496"/>
                <a:gd name="connsiteX9" fmla="*/ 36532 w 2478350"/>
                <a:gd name="connsiteY9" fmla="*/ 0 h 3546496"/>
                <a:gd name="connsiteX10" fmla="*/ 279664 w 2478350"/>
                <a:gd name="connsiteY10" fmla="*/ 0 h 3546496"/>
                <a:gd name="connsiteX11" fmla="*/ 279664 w 2478350"/>
                <a:gd name="connsiteY11" fmla="*/ 162 h 3546496"/>
                <a:gd name="connsiteX12" fmla="*/ 280753 w 2478350"/>
                <a:gd name="connsiteY12" fmla="*/ 0 h 3546496"/>
                <a:gd name="connsiteX13" fmla="*/ 322393 w 2478350"/>
                <a:gd name="connsiteY13" fmla="*/ 731 h 3546496"/>
                <a:gd name="connsiteX14" fmla="*/ 361841 w 2478350"/>
                <a:gd name="connsiteY14" fmla="*/ 8040 h 3546496"/>
                <a:gd name="connsiteX15" fmla="*/ 402020 w 2478350"/>
                <a:gd name="connsiteY15" fmla="*/ 21927 h 3546496"/>
                <a:gd name="connsiteX16" fmla="*/ 440737 w 2478350"/>
                <a:gd name="connsiteY16" fmla="*/ 41661 h 3546496"/>
                <a:gd name="connsiteX17" fmla="*/ 478724 w 2478350"/>
                <a:gd name="connsiteY17" fmla="*/ 69434 h 3546496"/>
                <a:gd name="connsiteX18" fmla="*/ 514520 w 2478350"/>
                <a:gd name="connsiteY18" fmla="*/ 101593 h 3546496"/>
                <a:gd name="connsiteX19" fmla="*/ 549585 w 2478350"/>
                <a:gd name="connsiteY19" fmla="*/ 141792 h 3546496"/>
                <a:gd name="connsiteX20" fmla="*/ 581728 w 2478350"/>
                <a:gd name="connsiteY20" fmla="*/ 189299 h 3546496"/>
                <a:gd name="connsiteX21" fmla="*/ 596339 w 2478350"/>
                <a:gd name="connsiteY21" fmla="*/ 215611 h 3546496"/>
                <a:gd name="connsiteX22" fmla="*/ 1149189 w 2478350"/>
                <a:gd name="connsiteY22" fmla="*/ 1192394 h 3546496"/>
                <a:gd name="connsiteX23" fmla="*/ 1149191 w 2478350"/>
                <a:gd name="connsiteY23" fmla="*/ 1192394 h 3546496"/>
                <a:gd name="connsiteX24" fmla="*/ 1295450 w 2478350"/>
                <a:gd name="connsiteY24" fmla="*/ 1450806 h 3546496"/>
                <a:gd name="connsiteX25" fmla="*/ 1586929 w 2478350"/>
                <a:gd name="connsiteY25" fmla="*/ 1967542 h 3546496"/>
                <a:gd name="connsiteX26" fmla="*/ 1792163 w 2478350"/>
                <a:gd name="connsiteY26" fmla="*/ 2332182 h 3546496"/>
                <a:gd name="connsiteX27" fmla="*/ 1443539 w 2478350"/>
                <a:gd name="connsiteY27" fmla="*/ 2332182 h 3546496"/>
                <a:gd name="connsiteX28" fmla="*/ 1183512 w 2478350"/>
                <a:gd name="connsiteY28" fmla="*/ 1871448 h 3546496"/>
                <a:gd name="connsiteX29" fmla="*/ 946127 w 2478350"/>
                <a:gd name="connsiteY29" fmla="*/ 1450873 h 3546496"/>
                <a:gd name="connsiteX30" fmla="*/ 800044 w 2478350"/>
                <a:gd name="connsiteY30" fmla="*/ 1192395 h 3546496"/>
                <a:gd name="connsiteX31" fmla="*/ 245493 w 2478350"/>
                <a:gd name="connsiteY31" fmla="*/ 212666 h 3546496"/>
                <a:gd name="connsiteX32" fmla="*/ 220651 w 2478350"/>
                <a:gd name="connsiteY32" fmla="*/ 167933 h 3546496"/>
                <a:gd name="connsiteX33" fmla="*/ 162931 w 2478350"/>
                <a:gd name="connsiteY33" fmla="*/ 96066 h 3546496"/>
                <a:gd name="connsiteX34" fmla="*/ 100828 w 2478350"/>
                <a:gd name="connsiteY34" fmla="*/ 44733 h 3546496"/>
                <a:gd name="connsiteX35" fmla="*/ 34340 w 2478350"/>
                <a:gd name="connsiteY35" fmla="*/ 11000 h 3546496"/>
                <a:gd name="connsiteX36" fmla="*/ 0 w 2478350"/>
                <a:gd name="connsiteY36" fmla="*/ 1467 h 3546496"/>
                <a:gd name="connsiteX37" fmla="*/ 18266 w 2478350"/>
                <a:gd name="connsiteY37" fmla="*/ 0 h 3546496"/>
                <a:gd name="connsiteX0" fmla="*/ 1444461 w 2478350"/>
                <a:gd name="connsiteY0" fmla="*/ 2334375 h 3546496"/>
                <a:gd name="connsiteX1" fmla="*/ 1793396 w 2478350"/>
                <a:gd name="connsiteY1" fmla="*/ 2334375 h 3546496"/>
                <a:gd name="connsiteX2" fmla="*/ 1876945 w 2478350"/>
                <a:gd name="connsiteY2" fmla="*/ 2482817 h 3546496"/>
                <a:gd name="connsiteX3" fmla="*/ 2478350 w 2478350"/>
                <a:gd name="connsiteY3" fmla="*/ 3546496 h 3546496"/>
                <a:gd name="connsiteX4" fmla="*/ 2129559 w 2478350"/>
                <a:gd name="connsiteY4" fmla="*/ 3546496 h 3546496"/>
                <a:gd name="connsiteX5" fmla="*/ 1527725 w 2478350"/>
                <a:gd name="connsiteY5" fmla="*/ 2482604 h 3546496"/>
                <a:gd name="connsiteX6" fmla="*/ 1489014 w 2478350"/>
                <a:gd name="connsiteY6" fmla="*/ 2411776 h 3546496"/>
                <a:gd name="connsiteX7" fmla="*/ 1444461 w 2478350"/>
                <a:gd name="connsiteY7" fmla="*/ 2334375 h 3546496"/>
                <a:gd name="connsiteX8" fmla="*/ 18266 w 2478350"/>
                <a:gd name="connsiteY8" fmla="*/ 0 h 3546496"/>
                <a:gd name="connsiteX9" fmla="*/ 36532 w 2478350"/>
                <a:gd name="connsiteY9" fmla="*/ 0 h 3546496"/>
                <a:gd name="connsiteX10" fmla="*/ 279664 w 2478350"/>
                <a:gd name="connsiteY10" fmla="*/ 0 h 3546496"/>
                <a:gd name="connsiteX11" fmla="*/ 279664 w 2478350"/>
                <a:gd name="connsiteY11" fmla="*/ 162 h 3546496"/>
                <a:gd name="connsiteX12" fmla="*/ 280753 w 2478350"/>
                <a:gd name="connsiteY12" fmla="*/ 0 h 3546496"/>
                <a:gd name="connsiteX13" fmla="*/ 322393 w 2478350"/>
                <a:gd name="connsiteY13" fmla="*/ 731 h 3546496"/>
                <a:gd name="connsiteX14" fmla="*/ 361841 w 2478350"/>
                <a:gd name="connsiteY14" fmla="*/ 8040 h 3546496"/>
                <a:gd name="connsiteX15" fmla="*/ 402020 w 2478350"/>
                <a:gd name="connsiteY15" fmla="*/ 21927 h 3546496"/>
                <a:gd name="connsiteX16" fmla="*/ 440737 w 2478350"/>
                <a:gd name="connsiteY16" fmla="*/ 41661 h 3546496"/>
                <a:gd name="connsiteX17" fmla="*/ 478724 w 2478350"/>
                <a:gd name="connsiteY17" fmla="*/ 69434 h 3546496"/>
                <a:gd name="connsiteX18" fmla="*/ 514520 w 2478350"/>
                <a:gd name="connsiteY18" fmla="*/ 101593 h 3546496"/>
                <a:gd name="connsiteX19" fmla="*/ 549585 w 2478350"/>
                <a:gd name="connsiteY19" fmla="*/ 141792 h 3546496"/>
                <a:gd name="connsiteX20" fmla="*/ 581728 w 2478350"/>
                <a:gd name="connsiteY20" fmla="*/ 189299 h 3546496"/>
                <a:gd name="connsiteX21" fmla="*/ 596339 w 2478350"/>
                <a:gd name="connsiteY21" fmla="*/ 215611 h 3546496"/>
                <a:gd name="connsiteX22" fmla="*/ 1149189 w 2478350"/>
                <a:gd name="connsiteY22" fmla="*/ 1192394 h 3546496"/>
                <a:gd name="connsiteX23" fmla="*/ 1149191 w 2478350"/>
                <a:gd name="connsiteY23" fmla="*/ 1192394 h 3546496"/>
                <a:gd name="connsiteX24" fmla="*/ 1295450 w 2478350"/>
                <a:gd name="connsiteY24" fmla="*/ 1450806 h 3546496"/>
                <a:gd name="connsiteX25" fmla="*/ 1586929 w 2478350"/>
                <a:gd name="connsiteY25" fmla="*/ 1967542 h 3546496"/>
                <a:gd name="connsiteX26" fmla="*/ 1792163 w 2478350"/>
                <a:gd name="connsiteY26" fmla="*/ 2332182 h 3546496"/>
                <a:gd name="connsiteX27" fmla="*/ 1443539 w 2478350"/>
                <a:gd name="connsiteY27" fmla="*/ 2332182 h 3546496"/>
                <a:gd name="connsiteX28" fmla="*/ 1183512 w 2478350"/>
                <a:gd name="connsiteY28" fmla="*/ 1871448 h 3546496"/>
                <a:gd name="connsiteX29" fmla="*/ 946127 w 2478350"/>
                <a:gd name="connsiteY29" fmla="*/ 1450873 h 3546496"/>
                <a:gd name="connsiteX30" fmla="*/ 245493 w 2478350"/>
                <a:gd name="connsiteY30" fmla="*/ 212666 h 3546496"/>
                <a:gd name="connsiteX31" fmla="*/ 220651 w 2478350"/>
                <a:gd name="connsiteY31" fmla="*/ 167933 h 3546496"/>
                <a:gd name="connsiteX32" fmla="*/ 162931 w 2478350"/>
                <a:gd name="connsiteY32" fmla="*/ 96066 h 3546496"/>
                <a:gd name="connsiteX33" fmla="*/ 100828 w 2478350"/>
                <a:gd name="connsiteY33" fmla="*/ 44733 h 3546496"/>
                <a:gd name="connsiteX34" fmla="*/ 34340 w 2478350"/>
                <a:gd name="connsiteY34" fmla="*/ 11000 h 3546496"/>
                <a:gd name="connsiteX35" fmla="*/ 0 w 2478350"/>
                <a:gd name="connsiteY35" fmla="*/ 1467 h 3546496"/>
                <a:gd name="connsiteX36" fmla="*/ 18266 w 2478350"/>
                <a:gd name="connsiteY36" fmla="*/ 0 h 3546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478350" h="3546496">
                  <a:moveTo>
                    <a:pt x="1444461" y="2334375"/>
                  </a:moveTo>
                  <a:lnTo>
                    <a:pt x="1793396" y="2334375"/>
                  </a:lnTo>
                  <a:lnTo>
                    <a:pt x="1876945" y="2482817"/>
                  </a:lnTo>
                  <a:lnTo>
                    <a:pt x="2478350" y="3546496"/>
                  </a:lnTo>
                  <a:lnTo>
                    <a:pt x="2129559" y="3546496"/>
                  </a:lnTo>
                  <a:lnTo>
                    <a:pt x="1527725" y="2482604"/>
                  </a:lnTo>
                  <a:lnTo>
                    <a:pt x="1489014" y="2411776"/>
                  </a:lnTo>
                  <a:lnTo>
                    <a:pt x="1444461" y="2334375"/>
                  </a:lnTo>
                  <a:close/>
                  <a:moveTo>
                    <a:pt x="18266" y="0"/>
                  </a:moveTo>
                  <a:lnTo>
                    <a:pt x="36532" y="0"/>
                  </a:lnTo>
                  <a:lnTo>
                    <a:pt x="279664" y="0"/>
                  </a:lnTo>
                  <a:lnTo>
                    <a:pt x="279664" y="162"/>
                  </a:lnTo>
                  <a:lnTo>
                    <a:pt x="280753" y="0"/>
                  </a:lnTo>
                  <a:lnTo>
                    <a:pt x="322393" y="731"/>
                  </a:lnTo>
                  <a:lnTo>
                    <a:pt x="361841" y="8040"/>
                  </a:lnTo>
                  <a:lnTo>
                    <a:pt x="402020" y="21927"/>
                  </a:lnTo>
                  <a:lnTo>
                    <a:pt x="440737" y="41661"/>
                  </a:lnTo>
                  <a:lnTo>
                    <a:pt x="478724" y="69434"/>
                  </a:lnTo>
                  <a:lnTo>
                    <a:pt x="514520" y="101593"/>
                  </a:lnTo>
                  <a:lnTo>
                    <a:pt x="549585" y="141792"/>
                  </a:lnTo>
                  <a:lnTo>
                    <a:pt x="581728" y="189299"/>
                  </a:lnTo>
                  <a:lnTo>
                    <a:pt x="596339" y="215611"/>
                  </a:lnTo>
                  <a:lnTo>
                    <a:pt x="1149189" y="1192394"/>
                  </a:lnTo>
                  <a:lnTo>
                    <a:pt x="1149191" y="1192394"/>
                  </a:lnTo>
                  <a:lnTo>
                    <a:pt x="1295450" y="1450806"/>
                  </a:lnTo>
                  <a:lnTo>
                    <a:pt x="1586929" y="1967542"/>
                  </a:lnTo>
                  <a:lnTo>
                    <a:pt x="1792163" y="2332182"/>
                  </a:lnTo>
                  <a:lnTo>
                    <a:pt x="1443539" y="2332182"/>
                  </a:lnTo>
                  <a:lnTo>
                    <a:pt x="1183512" y="1871448"/>
                  </a:lnTo>
                  <a:lnTo>
                    <a:pt x="946127" y="1450873"/>
                  </a:lnTo>
                  <a:lnTo>
                    <a:pt x="245493" y="212666"/>
                  </a:lnTo>
                  <a:lnTo>
                    <a:pt x="220651" y="167933"/>
                  </a:lnTo>
                  <a:lnTo>
                    <a:pt x="162931" y="96066"/>
                  </a:lnTo>
                  <a:lnTo>
                    <a:pt x="100828" y="44733"/>
                  </a:lnTo>
                  <a:lnTo>
                    <a:pt x="34340" y="11000"/>
                  </a:lnTo>
                  <a:lnTo>
                    <a:pt x="0" y="1467"/>
                  </a:lnTo>
                  <a:lnTo>
                    <a:pt x="18266" y="0"/>
                  </a:lnTo>
                  <a:close/>
                </a:path>
              </a:pathLst>
            </a:custGeom>
            <a:solidFill>
              <a:schemeClr val="tx1">
                <a:alpha val="15000"/>
              </a:schemeClr>
            </a:solidFill>
            <a:ln>
              <a:noFill/>
            </a:ln>
          </p:spPr>
          <p:txBody>
            <a:bodyPr vert="horz" wrap="square" lIns="68580" tIns="34290" rIns="68580" bIns="34290" numCol="1" anchor="t" anchorCtr="0" compatLnSpc="1">
              <a:prstTxWarp prst="textNoShape">
                <a:avLst/>
              </a:prstTxWarp>
              <a:noAutofit/>
            </a:bodyPr>
            <a:lstStyle/>
            <a:p>
              <a:endParaRPr lang="en-US" sz="1350"/>
            </a:p>
          </p:txBody>
        </p:sp>
        <p:sp>
          <p:nvSpPr>
            <p:cNvPr id="29" name="TextBox 28">
              <a:extLst>
                <a:ext uri="{FF2B5EF4-FFF2-40B4-BE49-F238E27FC236}">
                  <a16:creationId xmlns:a16="http://schemas.microsoft.com/office/drawing/2014/main" id="{36116F99-239B-4027-9F58-14D60A0ED29A}"/>
                </a:ext>
              </a:extLst>
            </p:cNvPr>
            <p:cNvSpPr txBox="1"/>
            <p:nvPr/>
          </p:nvSpPr>
          <p:spPr>
            <a:xfrm>
              <a:off x="3871124" y="4673658"/>
              <a:ext cx="492011" cy="861148"/>
            </a:xfrm>
            <a:prstGeom prst="rect">
              <a:avLst/>
            </a:prstGeom>
            <a:noFill/>
          </p:spPr>
          <p:txBody>
            <a:bodyPr wrap="none" rtlCol="0" anchor="b">
              <a:spAutoFit/>
            </a:bodyPr>
            <a:lstStyle/>
            <a:p>
              <a:pPr algn="ctr"/>
              <a:r>
                <a:rPr lang="en-IN" sz="8625" b="1" dirty="0">
                  <a:solidFill>
                    <a:schemeClr val="bg1"/>
                  </a:solidFill>
                  <a:effectLst>
                    <a:outerShdw blurRad="38100" dist="38100" dir="2700000" algn="tl">
                      <a:srgbClr val="000000">
                        <a:alpha val="43137"/>
                      </a:srgbClr>
                    </a:outerShdw>
                  </a:effectLst>
                </a:rPr>
                <a:t>3</a:t>
              </a:r>
              <a:endParaRPr lang="en-US" sz="8625" b="1" dirty="0">
                <a:solidFill>
                  <a:schemeClr val="bg1"/>
                </a:solidFill>
                <a:effectLst>
                  <a:outerShdw blurRad="38100" dist="38100" dir="2700000" algn="tl">
                    <a:srgbClr val="000000">
                      <a:alpha val="43137"/>
                    </a:srgbClr>
                  </a:outerShdw>
                </a:effectLst>
              </a:endParaRPr>
            </a:p>
          </p:txBody>
        </p:sp>
        <p:sp>
          <p:nvSpPr>
            <p:cNvPr id="32" name="Freeform: Shape 31">
              <a:extLst>
                <a:ext uri="{FF2B5EF4-FFF2-40B4-BE49-F238E27FC236}">
                  <a16:creationId xmlns:a16="http://schemas.microsoft.com/office/drawing/2014/main" id="{ABA92B4D-BA64-4E2E-975D-EAB9BBE180D7}"/>
                </a:ext>
              </a:extLst>
            </p:cNvPr>
            <p:cNvSpPr>
              <a:spLocks/>
            </p:cNvSpPr>
            <p:nvPr/>
          </p:nvSpPr>
          <p:spPr bwMode="auto">
            <a:xfrm>
              <a:off x="923764" y="2839872"/>
              <a:ext cx="3118034" cy="2751030"/>
            </a:xfrm>
            <a:custGeom>
              <a:avLst/>
              <a:gdLst>
                <a:gd name="connsiteX0" fmla="*/ 222658 w 3417172"/>
                <a:gd name="connsiteY0" fmla="*/ 2261292 h 3014958"/>
                <a:gd name="connsiteX1" fmla="*/ 222658 w 3417172"/>
                <a:gd name="connsiteY1" fmla="*/ 2998997 h 3014958"/>
                <a:gd name="connsiteX2" fmla="*/ 222113 w 3417172"/>
                <a:gd name="connsiteY2" fmla="*/ 2998880 h 3014958"/>
                <a:gd name="connsiteX3" fmla="*/ 175352 w 3417172"/>
                <a:gd name="connsiteY3" fmla="*/ 2984264 h 3014958"/>
                <a:gd name="connsiteX4" fmla="*/ 134437 w 3417172"/>
                <a:gd name="connsiteY4" fmla="*/ 2965263 h 3014958"/>
                <a:gd name="connsiteX5" fmla="*/ 97905 w 3417172"/>
                <a:gd name="connsiteY5" fmla="*/ 2942608 h 3014958"/>
                <a:gd name="connsiteX6" fmla="*/ 67218 w 3417172"/>
                <a:gd name="connsiteY6" fmla="*/ 2914837 h 3014958"/>
                <a:gd name="connsiteX7" fmla="*/ 41646 w 3417172"/>
                <a:gd name="connsiteY7" fmla="*/ 2883412 h 3014958"/>
                <a:gd name="connsiteX8" fmla="*/ 23380 w 3417172"/>
                <a:gd name="connsiteY8" fmla="*/ 2848333 h 3014958"/>
                <a:gd name="connsiteX9" fmla="*/ 9498 w 3417172"/>
                <a:gd name="connsiteY9" fmla="*/ 2811062 h 3014958"/>
                <a:gd name="connsiteX10" fmla="*/ 731 w 3417172"/>
                <a:gd name="connsiteY10" fmla="*/ 2770867 h 3014958"/>
                <a:gd name="connsiteX11" fmla="*/ 0 w 3417172"/>
                <a:gd name="connsiteY11" fmla="*/ 2727750 h 3014958"/>
                <a:gd name="connsiteX12" fmla="*/ 5115 w 3417172"/>
                <a:gd name="connsiteY12" fmla="*/ 2682439 h 3014958"/>
                <a:gd name="connsiteX13" fmla="*/ 15343 w 3417172"/>
                <a:gd name="connsiteY13" fmla="*/ 2634937 h 3014958"/>
                <a:gd name="connsiteX14" fmla="*/ 33609 w 3417172"/>
                <a:gd name="connsiteY14" fmla="*/ 2585972 h 3014958"/>
                <a:gd name="connsiteX15" fmla="*/ 59181 w 3417172"/>
                <a:gd name="connsiteY15" fmla="*/ 2534085 h 3014958"/>
                <a:gd name="connsiteX16" fmla="*/ 73794 w 3417172"/>
                <a:gd name="connsiteY16" fmla="*/ 2507776 h 3014958"/>
                <a:gd name="connsiteX17" fmla="*/ 1479958 w 3417172"/>
                <a:gd name="connsiteY17" fmla="*/ 0 h 3014958"/>
                <a:gd name="connsiteX18" fmla="*/ 1769818 w 3417172"/>
                <a:gd name="connsiteY18" fmla="*/ 0 h 3014958"/>
                <a:gd name="connsiteX19" fmla="*/ 1769818 w 3417172"/>
                <a:gd name="connsiteY19" fmla="*/ 2025 h 3014958"/>
                <a:gd name="connsiteX20" fmla="*/ 1784207 w 3417172"/>
                <a:gd name="connsiteY20" fmla="*/ 2558 h 3014958"/>
                <a:gd name="connsiteX21" fmla="*/ 1825122 w 3417172"/>
                <a:gd name="connsiteY21" fmla="*/ 9866 h 3014958"/>
                <a:gd name="connsiteX22" fmla="*/ 1864576 w 3417172"/>
                <a:gd name="connsiteY22" fmla="*/ 23020 h 3014958"/>
                <a:gd name="connsiteX23" fmla="*/ 1903300 w 3417172"/>
                <a:gd name="connsiteY23" fmla="*/ 43483 h 3014958"/>
                <a:gd name="connsiteX24" fmla="*/ 1941293 w 3417172"/>
                <a:gd name="connsiteY24" fmla="*/ 70523 h 3014958"/>
                <a:gd name="connsiteX25" fmla="*/ 1977825 w 3417172"/>
                <a:gd name="connsiteY25" fmla="*/ 103410 h 3014958"/>
                <a:gd name="connsiteX26" fmla="*/ 2012895 w 3417172"/>
                <a:gd name="connsiteY26" fmla="*/ 142873 h 3014958"/>
                <a:gd name="connsiteX27" fmla="*/ 2045043 w 3417172"/>
                <a:gd name="connsiteY27" fmla="*/ 190376 h 3014958"/>
                <a:gd name="connsiteX28" fmla="*/ 2060386 w 3417172"/>
                <a:gd name="connsiteY28" fmla="*/ 216685 h 3014958"/>
                <a:gd name="connsiteX29" fmla="*/ 2413282 w 3417172"/>
                <a:gd name="connsiteY29" fmla="*/ 842259 h 3014958"/>
                <a:gd name="connsiteX30" fmla="*/ 2704805 w 3417172"/>
                <a:gd name="connsiteY30" fmla="*/ 1357480 h 3014958"/>
                <a:gd name="connsiteX31" fmla="*/ 2996327 w 3417172"/>
                <a:gd name="connsiteY31" fmla="*/ 1872702 h 3014958"/>
                <a:gd name="connsiteX32" fmla="*/ 3349954 w 3417172"/>
                <a:gd name="connsiteY32" fmla="*/ 2499737 h 3014958"/>
                <a:gd name="connsiteX33" fmla="*/ 3364567 w 3417172"/>
                <a:gd name="connsiteY33" fmla="*/ 2526046 h 3014958"/>
                <a:gd name="connsiteX34" fmla="*/ 3387947 w 3417172"/>
                <a:gd name="connsiteY34" fmla="*/ 2577203 h 3014958"/>
                <a:gd name="connsiteX35" fmla="*/ 3404021 w 3417172"/>
                <a:gd name="connsiteY35" fmla="*/ 2627629 h 3014958"/>
                <a:gd name="connsiteX36" fmla="*/ 3414250 w 3417172"/>
                <a:gd name="connsiteY36" fmla="*/ 2676593 h 3014958"/>
                <a:gd name="connsiteX37" fmla="*/ 3417172 w 3417172"/>
                <a:gd name="connsiteY37" fmla="*/ 2722634 h 3014958"/>
                <a:gd name="connsiteX38" fmla="*/ 3414980 w 3417172"/>
                <a:gd name="connsiteY38" fmla="*/ 2765752 h 3014958"/>
                <a:gd name="connsiteX39" fmla="*/ 3405482 w 3417172"/>
                <a:gd name="connsiteY39" fmla="*/ 2807408 h 3014958"/>
                <a:gd name="connsiteX40" fmla="*/ 3390869 w 3417172"/>
                <a:gd name="connsiteY40" fmla="*/ 2845410 h 3014958"/>
                <a:gd name="connsiteX41" fmla="*/ 3371142 w 3417172"/>
                <a:gd name="connsiteY41" fmla="*/ 2880489 h 3014958"/>
                <a:gd name="connsiteX42" fmla="*/ 3344839 w 3417172"/>
                <a:gd name="connsiteY42" fmla="*/ 2911914 h 3014958"/>
                <a:gd name="connsiteX43" fmla="*/ 3313422 w 3417172"/>
                <a:gd name="connsiteY43" fmla="*/ 2940415 h 3014958"/>
                <a:gd name="connsiteX44" fmla="*/ 3276160 w 3417172"/>
                <a:gd name="connsiteY44" fmla="*/ 2964532 h 3014958"/>
                <a:gd name="connsiteX45" fmla="*/ 3234514 w 3417172"/>
                <a:gd name="connsiteY45" fmla="*/ 2983533 h 3014958"/>
                <a:gd name="connsiteX46" fmla="*/ 3187753 w 3417172"/>
                <a:gd name="connsiteY46" fmla="*/ 2998880 h 3014958"/>
                <a:gd name="connsiteX47" fmla="*/ 3135148 w 3417172"/>
                <a:gd name="connsiteY47" fmla="*/ 3009842 h 3014958"/>
                <a:gd name="connsiteX48" fmla="*/ 3079620 w 3417172"/>
                <a:gd name="connsiteY48" fmla="*/ 3014958 h 3014958"/>
                <a:gd name="connsiteX49" fmla="*/ 3048933 w 3417172"/>
                <a:gd name="connsiteY49" fmla="*/ 3014958 h 3014958"/>
                <a:gd name="connsiteX50" fmla="*/ 2297111 w 3417172"/>
                <a:gd name="connsiteY50" fmla="*/ 3014958 h 3014958"/>
                <a:gd name="connsiteX51" fmla="*/ 1704568 w 3417172"/>
                <a:gd name="connsiteY51" fmla="*/ 3014958 h 3014958"/>
                <a:gd name="connsiteX52" fmla="*/ 1479958 w 3417172"/>
                <a:gd name="connsiteY52" fmla="*/ 3014958 h 3014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417172" h="3014958">
                  <a:moveTo>
                    <a:pt x="222658" y="2261292"/>
                  </a:moveTo>
                  <a:lnTo>
                    <a:pt x="222658" y="2998997"/>
                  </a:lnTo>
                  <a:lnTo>
                    <a:pt x="222113" y="2998880"/>
                  </a:lnTo>
                  <a:lnTo>
                    <a:pt x="175352" y="2984264"/>
                  </a:lnTo>
                  <a:lnTo>
                    <a:pt x="134437" y="2965263"/>
                  </a:lnTo>
                  <a:lnTo>
                    <a:pt x="97905" y="2942608"/>
                  </a:lnTo>
                  <a:lnTo>
                    <a:pt x="67218" y="2914837"/>
                  </a:lnTo>
                  <a:lnTo>
                    <a:pt x="41646" y="2883412"/>
                  </a:lnTo>
                  <a:lnTo>
                    <a:pt x="23380" y="2848333"/>
                  </a:lnTo>
                  <a:lnTo>
                    <a:pt x="9498" y="2811062"/>
                  </a:lnTo>
                  <a:lnTo>
                    <a:pt x="731" y="2770867"/>
                  </a:lnTo>
                  <a:lnTo>
                    <a:pt x="0" y="2727750"/>
                  </a:lnTo>
                  <a:lnTo>
                    <a:pt x="5115" y="2682439"/>
                  </a:lnTo>
                  <a:lnTo>
                    <a:pt x="15343" y="2634937"/>
                  </a:lnTo>
                  <a:lnTo>
                    <a:pt x="33609" y="2585972"/>
                  </a:lnTo>
                  <a:lnTo>
                    <a:pt x="59181" y="2534085"/>
                  </a:lnTo>
                  <a:lnTo>
                    <a:pt x="73794" y="2507776"/>
                  </a:lnTo>
                  <a:close/>
                  <a:moveTo>
                    <a:pt x="1479958" y="0"/>
                  </a:moveTo>
                  <a:lnTo>
                    <a:pt x="1769818" y="0"/>
                  </a:lnTo>
                  <a:lnTo>
                    <a:pt x="1769818" y="2025"/>
                  </a:lnTo>
                  <a:lnTo>
                    <a:pt x="1784207" y="2558"/>
                  </a:lnTo>
                  <a:lnTo>
                    <a:pt x="1825122" y="9866"/>
                  </a:lnTo>
                  <a:lnTo>
                    <a:pt x="1864576" y="23020"/>
                  </a:lnTo>
                  <a:lnTo>
                    <a:pt x="1903300" y="43483"/>
                  </a:lnTo>
                  <a:lnTo>
                    <a:pt x="1941293" y="70523"/>
                  </a:lnTo>
                  <a:lnTo>
                    <a:pt x="1977825" y="103410"/>
                  </a:lnTo>
                  <a:lnTo>
                    <a:pt x="2012895" y="142873"/>
                  </a:lnTo>
                  <a:lnTo>
                    <a:pt x="2045043" y="190376"/>
                  </a:lnTo>
                  <a:lnTo>
                    <a:pt x="2060386" y="216685"/>
                  </a:lnTo>
                  <a:lnTo>
                    <a:pt x="2413282" y="842259"/>
                  </a:lnTo>
                  <a:lnTo>
                    <a:pt x="2704805" y="1357480"/>
                  </a:lnTo>
                  <a:lnTo>
                    <a:pt x="2996327" y="1872702"/>
                  </a:lnTo>
                  <a:lnTo>
                    <a:pt x="3349954" y="2499737"/>
                  </a:lnTo>
                  <a:lnTo>
                    <a:pt x="3364567" y="2526046"/>
                  </a:lnTo>
                  <a:lnTo>
                    <a:pt x="3387947" y="2577203"/>
                  </a:lnTo>
                  <a:lnTo>
                    <a:pt x="3404021" y="2627629"/>
                  </a:lnTo>
                  <a:lnTo>
                    <a:pt x="3414250" y="2676593"/>
                  </a:lnTo>
                  <a:lnTo>
                    <a:pt x="3417172" y="2722634"/>
                  </a:lnTo>
                  <a:lnTo>
                    <a:pt x="3414980" y="2765752"/>
                  </a:lnTo>
                  <a:lnTo>
                    <a:pt x="3405482" y="2807408"/>
                  </a:lnTo>
                  <a:lnTo>
                    <a:pt x="3390869" y="2845410"/>
                  </a:lnTo>
                  <a:lnTo>
                    <a:pt x="3371142" y="2880489"/>
                  </a:lnTo>
                  <a:lnTo>
                    <a:pt x="3344839" y="2911914"/>
                  </a:lnTo>
                  <a:lnTo>
                    <a:pt x="3313422" y="2940415"/>
                  </a:lnTo>
                  <a:lnTo>
                    <a:pt x="3276160" y="2964532"/>
                  </a:lnTo>
                  <a:lnTo>
                    <a:pt x="3234514" y="2983533"/>
                  </a:lnTo>
                  <a:lnTo>
                    <a:pt x="3187753" y="2998880"/>
                  </a:lnTo>
                  <a:lnTo>
                    <a:pt x="3135148" y="3009842"/>
                  </a:lnTo>
                  <a:lnTo>
                    <a:pt x="3079620" y="3014958"/>
                  </a:lnTo>
                  <a:lnTo>
                    <a:pt x="3048933" y="3014958"/>
                  </a:lnTo>
                  <a:lnTo>
                    <a:pt x="2297111" y="3014958"/>
                  </a:lnTo>
                  <a:lnTo>
                    <a:pt x="1704568" y="3014958"/>
                  </a:lnTo>
                  <a:lnTo>
                    <a:pt x="1479958" y="3014958"/>
                  </a:lnTo>
                  <a:close/>
                </a:path>
              </a:pathLst>
            </a:custGeom>
            <a:solidFill>
              <a:schemeClr val="tx1">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a:p>
          </p:txBody>
        </p:sp>
        <p:sp>
          <p:nvSpPr>
            <p:cNvPr id="33" name="Freeform 534">
              <a:extLst>
                <a:ext uri="{FF2B5EF4-FFF2-40B4-BE49-F238E27FC236}">
                  <a16:creationId xmlns:a16="http://schemas.microsoft.com/office/drawing/2014/main" id="{E97E6FC3-1BDA-409F-808E-0FF83D369F56}"/>
                </a:ext>
              </a:extLst>
            </p:cNvPr>
            <p:cNvSpPr>
              <a:spLocks/>
            </p:cNvSpPr>
            <p:nvPr/>
          </p:nvSpPr>
          <p:spPr bwMode="auto">
            <a:xfrm>
              <a:off x="663852" y="2839872"/>
              <a:ext cx="3118034" cy="2750030"/>
            </a:xfrm>
            <a:custGeom>
              <a:avLst/>
              <a:gdLst>
                <a:gd name="T0" fmla="*/ 452 w 4677"/>
                <a:gd name="T1" fmla="*/ 4124 h 4124"/>
                <a:gd name="T2" fmla="*/ 304 w 4677"/>
                <a:gd name="T3" fmla="*/ 4102 h 4124"/>
                <a:gd name="T4" fmla="*/ 184 w 4677"/>
                <a:gd name="T5" fmla="*/ 4056 h 4124"/>
                <a:gd name="T6" fmla="*/ 92 w 4677"/>
                <a:gd name="T7" fmla="*/ 3987 h 4124"/>
                <a:gd name="T8" fmla="*/ 32 w 4677"/>
                <a:gd name="T9" fmla="*/ 3896 h 4124"/>
                <a:gd name="T10" fmla="*/ 1 w 4677"/>
                <a:gd name="T11" fmla="*/ 3790 h 4124"/>
                <a:gd name="T12" fmla="*/ 7 w 4677"/>
                <a:gd name="T13" fmla="*/ 3669 h 4124"/>
                <a:gd name="T14" fmla="*/ 46 w 4677"/>
                <a:gd name="T15" fmla="*/ 3537 h 4124"/>
                <a:gd name="T16" fmla="*/ 101 w 4677"/>
                <a:gd name="T17" fmla="*/ 3430 h 4124"/>
                <a:gd name="T18" fmla="*/ 1051 w 4677"/>
                <a:gd name="T19" fmla="*/ 1856 h 4124"/>
                <a:gd name="T20" fmla="*/ 2002 w 4677"/>
                <a:gd name="T21" fmla="*/ 282 h 4124"/>
                <a:gd name="T22" fmla="*/ 2071 w 4677"/>
                <a:gd name="T23" fmla="*/ 186 h 4124"/>
                <a:gd name="T24" fmla="*/ 2170 w 4677"/>
                <a:gd name="T25" fmla="*/ 88 h 4124"/>
                <a:gd name="T26" fmla="*/ 2277 w 4677"/>
                <a:gd name="T27" fmla="*/ 26 h 4124"/>
                <a:gd name="T28" fmla="*/ 2388 w 4677"/>
                <a:gd name="T29" fmla="*/ 0 h 4124"/>
                <a:gd name="T30" fmla="*/ 2498 w 4677"/>
                <a:gd name="T31" fmla="*/ 12 h 4124"/>
                <a:gd name="T32" fmla="*/ 2605 w 4677"/>
                <a:gd name="T33" fmla="*/ 58 h 4124"/>
                <a:gd name="T34" fmla="*/ 2707 w 4677"/>
                <a:gd name="T35" fmla="*/ 140 h 4124"/>
                <a:gd name="T36" fmla="*/ 2799 w 4677"/>
                <a:gd name="T37" fmla="*/ 259 h 4124"/>
                <a:gd name="T38" fmla="*/ 3303 w 4677"/>
                <a:gd name="T39" fmla="*/ 1151 h 4124"/>
                <a:gd name="T40" fmla="*/ 4101 w 4677"/>
                <a:gd name="T41" fmla="*/ 2561 h 4124"/>
                <a:gd name="T42" fmla="*/ 4605 w 4677"/>
                <a:gd name="T43" fmla="*/ 3455 h 4124"/>
                <a:gd name="T44" fmla="*/ 4659 w 4677"/>
                <a:gd name="T45" fmla="*/ 3594 h 4124"/>
                <a:gd name="T46" fmla="*/ 4677 w 4677"/>
                <a:gd name="T47" fmla="*/ 3724 h 4124"/>
                <a:gd name="T48" fmla="*/ 4661 w 4677"/>
                <a:gd name="T49" fmla="*/ 3840 h 4124"/>
                <a:gd name="T50" fmla="*/ 4614 w 4677"/>
                <a:gd name="T51" fmla="*/ 3940 h 4124"/>
                <a:gd name="T52" fmla="*/ 4535 w 4677"/>
                <a:gd name="T53" fmla="*/ 4022 h 4124"/>
                <a:gd name="T54" fmla="*/ 4427 w 4677"/>
                <a:gd name="T55" fmla="*/ 4081 h 4124"/>
                <a:gd name="T56" fmla="*/ 4291 w 4677"/>
                <a:gd name="T57" fmla="*/ 4117 h 4124"/>
                <a:gd name="T58" fmla="*/ 4173 w 4677"/>
                <a:gd name="T59" fmla="*/ 4124 h 4124"/>
                <a:gd name="T60" fmla="*/ 2333 w 4677"/>
                <a:gd name="T61" fmla="*/ 4124 h 4124"/>
                <a:gd name="T62" fmla="*/ 494 w 4677"/>
                <a:gd name="T63" fmla="*/ 4124 h 4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677" h="4124">
                  <a:moveTo>
                    <a:pt x="494" y="4124"/>
                  </a:moveTo>
                  <a:lnTo>
                    <a:pt x="452" y="4124"/>
                  </a:lnTo>
                  <a:lnTo>
                    <a:pt x="374" y="4117"/>
                  </a:lnTo>
                  <a:lnTo>
                    <a:pt x="304" y="4102"/>
                  </a:lnTo>
                  <a:lnTo>
                    <a:pt x="240" y="4082"/>
                  </a:lnTo>
                  <a:lnTo>
                    <a:pt x="184" y="4056"/>
                  </a:lnTo>
                  <a:lnTo>
                    <a:pt x="134" y="4025"/>
                  </a:lnTo>
                  <a:lnTo>
                    <a:pt x="92" y="3987"/>
                  </a:lnTo>
                  <a:lnTo>
                    <a:pt x="57" y="3944"/>
                  </a:lnTo>
                  <a:lnTo>
                    <a:pt x="32" y="3896"/>
                  </a:lnTo>
                  <a:lnTo>
                    <a:pt x="13" y="3845"/>
                  </a:lnTo>
                  <a:lnTo>
                    <a:pt x="1" y="3790"/>
                  </a:lnTo>
                  <a:lnTo>
                    <a:pt x="0" y="3731"/>
                  </a:lnTo>
                  <a:lnTo>
                    <a:pt x="7" y="3669"/>
                  </a:lnTo>
                  <a:lnTo>
                    <a:pt x="21" y="3604"/>
                  </a:lnTo>
                  <a:lnTo>
                    <a:pt x="46" y="3537"/>
                  </a:lnTo>
                  <a:lnTo>
                    <a:pt x="81" y="3466"/>
                  </a:lnTo>
                  <a:lnTo>
                    <a:pt x="101" y="3430"/>
                  </a:lnTo>
                  <a:lnTo>
                    <a:pt x="632" y="2551"/>
                  </a:lnTo>
                  <a:lnTo>
                    <a:pt x="1051" y="1856"/>
                  </a:lnTo>
                  <a:lnTo>
                    <a:pt x="1470" y="1163"/>
                  </a:lnTo>
                  <a:lnTo>
                    <a:pt x="2002" y="282"/>
                  </a:lnTo>
                  <a:lnTo>
                    <a:pt x="2023" y="248"/>
                  </a:lnTo>
                  <a:lnTo>
                    <a:pt x="2071" y="186"/>
                  </a:lnTo>
                  <a:lnTo>
                    <a:pt x="2118" y="133"/>
                  </a:lnTo>
                  <a:lnTo>
                    <a:pt x="2170" y="88"/>
                  </a:lnTo>
                  <a:lnTo>
                    <a:pt x="2222" y="52"/>
                  </a:lnTo>
                  <a:lnTo>
                    <a:pt x="2277" y="26"/>
                  </a:lnTo>
                  <a:lnTo>
                    <a:pt x="2331" y="9"/>
                  </a:lnTo>
                  <a:lnTo>
                    <a:pt x="2388" y="0"/>
                  </a:lnTo>
                  <a:lnTo>
                    <a:pt x="2442" y="2"/>
                  </a:lnTo>
                  <a:lnTo>
                    <a:pt x="2498" y="12"/>
                  </a:lnTo>
                  <a:lnTo>
                    <a:pt x="2552" y="30"/>
                  </a:lnTo>
                  <a:lnTo>
                    <a:pt x="2605" y="58"/>
                  </a:lnTo>
                  <a:lnTo>
                    <a:pt x="2657" y="95"/>
                  </a:lnTo>
                  <a:lnTo>
                    <a:pt x="2707" y="140"/>
                  </a:lnTo>
                  <a:lnTo>
                    <a:pt x="2755" y="194"/>
                  </a:lnTo>
                  <a:lnTo>
                    <a:pt x="2799" y="259"/>
                  </a:lnTo>
                  <a:lnTo>
                    <a:pt x="2820" y="295"/>
                  </a:lnTo>
                  <a:lnTo>
                    <a:pt x="3303" y="1151"/>
                  </a:lnTo>
                  <a:lnTo>
                    <a:pt x="3702" y="1856"/>
                  </a:lnTo>
                  <a:lnTo>
                    <a:pt x="4101" y="2561"/>
                  </a:lnTo>
                  <a:lnTo>
                    <a:pt x="4585" y="3419"/>
                  </a:lnTo>
                  <a:lnTo>
                    <a:pt x="4605" y="3455"/>
                  </a:lnTo>
                  <a:lnTo>
                    <a:pt x="4637" y="3525"/>
                  </a:lnTo>
                  <a:lnTo>
                    <a:pt x="4659" y="3594"/>
                  </a:lnTo>
                  <a:lnTo>
                    <a:pt x="4673" y="3661"/>
                  </a:lnTo>
                  <a:lnTo>
                    <a:pt x="4677" y="3724"/>
                  </a:lnTo>
                  <a:lnTo>
                    <a:pt x="4674" y="3783"/>
                  </a:lnTo>
                  <a:lnTo>
                    <a:pt x="4661" y="3840"/>
                  </a:lnTo>
                  <a:lnTo>
                    <a:pt x="4641" y="3892"/>
                  </a:lnTo>
                  <a:lnTo>
                    <a:pt x="4614" y="3940"/>
                  </a:lnTo>
                  <a:lnTo>
                    <a:pt x="4578" y="3983"/>
                  </a:lnTo>
                  <a:lnTo>
                    <a:pt x="4535" y="4022"/>
                  </a:lnTo>
                  <a:lnTo>
                    <a:pt x="4484" y="4055"/>
                  </a:lnTo>
                  <a:lnTo>
                    <a:pt x="4427" y="4081"/>
                  </a:lnTo>
                  <a:lnTo>
                    <a:pt x="4363" y="4102"/>
                  </a:lnTo>
                  <a:lnTo>
                    <a:pt x="4291" y="4117"/>
                  </a:lnTo>
                  <a:lnTo>
                    <a:pt x="4215" y="4124"/>
                  </a:lnTo>
                  <a:lnTo>
                    <a:pt x="4173" y="4124"/>
                  </a:lnTo>
                  <a:lnTo>
                    <a:pt x="3144" y="4124"/>
                  </a:lnTo>
                  <a:lnTo>
                    <a:pt x="2333" y="4124"/>
                  </a:lnTo>
                  <a:lnTo>
                    <a:pt x="1522" y="4124"/>
                  </a:lnTo>
                  <a:lnTo>
                    <a:pt x="494" y="4124"/>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34" name="TextBox 33">
              <a:extLst>
                <a:ext uri="{FF2B5EF4-FFF2-40B4-BE49-F238E27FC236}">
                  <a16:creationId xmlns:a16="http://schemas.microsoft.com/office/drawing/2014/main" id="{26420EA1-9B21-4169-BB39-0E4A2722FC65}"/>
                </a:ext>
              </a:extLst>
            </p:cNvPr>
            <p:cNvSpPr txBox="1"/>
            <p:nvPr/>
          </p:nvSpPr>
          <p:spPr>
            <a:xfrm>
              <a:off x="2417372" y="3807678"/>
              <a:ext cx="907250" cy="1727128"/>
            </a:xfrm>
            <a:prstGeom prst="rect">
              <a:avLst/>
            </a:prstGeom>
            <a:noFill/>
          </p:spPr>
          <p:txBody>
            <a:bodyPr wrap="none" rtlCol="0" anchor="b">
              <a:spAutoFit/>
            </a:bodyPr>
            <a:lstStyle/>
            <a:p>
              <a:pPr algn="ctr"/>
              <a:r>
                <a:rPr lang="en-US" sz="8625" b="1" dirty="0">
                  <a:solidFill>
                    <a:schemeClr val="bg1"/>
                  </a:solidFill>
                  <a:effectLst>
                    <a:outerShdw blurRad="38100" dist="38100" dir="2700000" algn="tl">
                      <a:srgbClr val="000000">
                        <a:alpha val="43137"/>
                      </a:srgbClr>
                    </a:outerShdw>
                  </a:effectLst>
                </a:rPr>
                <a:t>2</a:t>
              </a:r>
            </a:p>
          </p:txBody>
        </p:sp>
        <p:sp>
          <p:nvSpPr>
            <p:cNvPr id="35" name="Freeform: Shape 34">
              <a:extLst>
                <a:ext uri="{FF2B5EF4-FFF2-40B4-BE49-F238E27FC236}">
                  <a16:creationId xmlns:a16="http://schemas.microsoft.com/office/drawing/2014/main" id="{CA73A899-CE45-4088-B3BB-4E940099FC82}"/>
                </a:ext>
              </a:extLst>
            </p:cNvPr>
            <p:cNvSpPr>
              <a:spLocks/>
            </p:cNvSpPr>
            <p:nvPr/>
          </p:nvSpPr>
          <p:spPr bwMode="auto">
            <a:xfrm>
              <a:off x="1654093" y="3861883"/>
              <a:ext cx="1193690" cy="1729019"/>
            </a:xfrm>
            <a:custGeom>
              <a:avLst/>
              <a:gdLst>
                <a:gd name="connsiteX0" fmla="*/ 0 w 1308210"/>
                <a:gd name="connsiteY0" fmla="*/ 0 h 1894897"/>
                <a:gd name="connsiteX1" fmla="*/ 252810 w 1308210"/>
                <a:gd name="connsiteY1" fmla="*/ 0 h 1894897"/>
                <a:gd name="connsiteX2" fmla="*/ 252810 w 1308210"/>
                <a:gd name="connsiteY2" fmla="*/ 3403 h 1894897"/>
                <a:gd name="connsiteX3" fmla="*/ 267428 w 1308210"/>
                <a:gd name="connsiteY3" fmla="*/ 1096 h 1894897"/>
                <a:gd name="connsiteX4" fmla="*/ 308358 w 1308210"/>
                <a:gd name="connsiteY4" fmla="*/ 2557 h 1894897"/>
                <a:gd name="connsiteX5" fmla="*/ 347825 w 1308210"/>
                <a:gd name="connsiteY5" fmla="*/ 9864 h 1894897"/>
                <a:gd name="connsiteX6" fmla="*/ 388024 w 1308210"/>
                <a:gd name="connsiteY6" fmla="*/ 23746 h 1894897"/>
                <a:gd name="connsiteX7" fmla="*/ 426761 w 1308210"/>
                <a:gd name="connsiteY7" fmla="*/ 43473 h 1894897"/>
                <a:gd name="connsiteX8" fmla="*/ 464767 w 1308210"/>
                <a:gd name="connsiteY8" fmla="*/ 70506 h 1894897"/>
                <a:gd name="connsiteX9" fmla="*/ 500581 w 1308210"/>
                <a:gd name="connsiteY9" fmla="*/ 103385 h 1894897"/>
                <a:gd name="connsiteX10" fmla="*/ 535663 w 1308210"/>
                <a:gd name="connsiteY10" fmla="*/ 144300 h 1894897"/>
                <a:gd name="connsiteX11" fmla="*/ 567822 w 1308210"/>
                <a:gd name="connsiteY11" fmla="*/ 190330 h 1894897"/>
                <a:gd name="connsiteX12" fmla="*/ 583171 w 1308210"/>
                <a:gd name="connsiteY12" fmla="*/ 216633 h 1894897"/>
                <a:gd name="connsiteX13" fmla="*/ 620446 w 1308210"/>
                <a:gd name="connsiteY13" fmla="*/ 282390 h 1894897"/>
                <a:gd name="connsiteX14" fmla="*/ 911339 w 1308210"/>
                <a:gd name="connsiteY14" fmla="*/ 798217 h 1894897"/>
                <a:gd name="connsiteX15" fmla="*/ 1202963 w 1308210"/>
                <a:gd name="connsiteY15" fmla="*/ 1313313 h 1894897"/>
                <a:gd name="connsiteX16" fmla="*/ 1240969 w 1308210"/>
                <a:gd name="connsiteY16" fmla="*/ 1379801 h 1894897"/>
                <a:gd name="connsiteX17" fmla="*/ 1254125 w 1308210"/>
                <a:gd name="connsiteY17" fmla="*/ 1406104 h 1894897"/>
                <a:gd name="connsiteX18" fmla="*/ 1277513 w 1308210"/>
                <a:gd name="connsiteY18" fmla="*/ 1457248 h 1894897"/>
                <a:gd name="connsiteX19" fmla="*/ 1294323 w 1308210"/>
                <a:gd name="connsiteY19" fmla="*/ 1507662 h 1894897"/>
                <a:gd name="connsiteX20" fmla="*/ 1303825 w 1308210"/>
                <a:gd name="connsiteY20" fmla="*/ 1556614 h 1894897"/>
                <a:gd name="connsiteX21" fmla="*/ 1308210 w 1308210"/>
                <a:gd name="connsiteY21" fmla="*/ 1602644 h 1894897"/>
                <a:gd name="connsiteX22" fmla="*/ 1304556 w 1308210"/>
                <a:gd name="connsiteY22" fmla="*/ 1646482 h 1894897"/>
                <a:gd name="connsiteX23" fmla="*/ 1296516 w 1308210"/>
                <a:gd name="connsiteY23" fmla="*/ 1687397 h 1894897"/>
                <a:gd name="connsiteX24" fmla="*/ 1281898 w 1308210"/>
                <a:gd name="connsiteY24" fmla="*/ 1725390 h 1894897"/>
                <a:gd name="connsiteX25" fmla="*/ 1260703 w 1308210"/>
                <a:gd name="connsiteY25" fmla="*/ 1761191 h 1894897"/>
                <a:gd name="connsiteX26" fmla="*/ 1235122 w 1308210"/>
                <a:gd name="connsiteY26" fmla="*/ 1792609 h 1894897"/>
                <a:gd name="connsiteX27" fmla="*/ 1203693 w 1308210"/>
                <a:gd name="connsiteY27" fmla="*/ 1820373 h 1894897"/>
                <a:gd name="connsiteX28" fmla="*/ 1167149 w 1308210"/>
                <a:gd name="connsiteY28" fmla="*/ 1844484 h 1894897"/>
                <a:gd name="connsiteX29" fmla="*/ 1124758 w 1308210"/>
                <a:gd name="connsiteY29" fmla="*/ 1864211 h 1894897"/>
                <a:gd name="connsiteX30" fmla="*/ 1077250 w 1308210"/>
                <a:gd name="connsiteY30" fmla="*/ 1878823 h 1894897"/>
                <a:gd name="connsiteX31" fmla="*/ 1026088 w 1308210"/>
                <a:gd name="connsiteY31" fmla="*/ 1889783 h 1894897"/>
                <a:gd name="connsiteX32" fmla="*/ 969079 w 1308210"/>
                <a:gd name="connsiteY32" fmla="*/ 1894897 h 1894897"/>
                <a:gd name="connsiteX33" fmla="*/ 938382 w 1308210"/>
                <a:gd name="connsiteY33" fmla="*/ 1894897 h 1894897"/>
                <a:gd name="connsiteX34" fmla="*/ 840443 w 1308210"/>
                <a:gd name="connsiteY34" fmla="*/ 1894897 h 1894897"/>
                <a:gd name="connsiteX35" fmla="*/ 248425 w 1308210"/>
                <a:gd name="connsiteY35" fmla="*/ 1894897 h 1894897"/>
                <a:gd name="connsiteX36" fmla="*/ 0 w 1308210"/>
                <a:gd name="connsiteY36" fmla="*/ 1894897 h 1894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308210" h="1894897">
                  <a:moveTo>
                    <a:pt x="0" y="0"/>
                  </a:moveTo>
                  <a:lnTo>
                    <a:pt x="252810" y="0"/>
                  </a:lnTo>
                  <a:lnTo>
                    <a:pt x="252810" y="3403"/>
                  </a:lnTo>
                  <a:lnTo>
                    <a:pt x="267428" y="1096"/>
                  </a:lnTo>
                  <a:lnTo>
                    <a:pt x="308358" y="2557"/>
                  </a:lnTo>
                  <a:lnTo>
                    <a:pt x="347825" y="9864"/>
                  </a:lnTo>
                  <a:lnTo>
                    <a:pt x="388024" y="23746"/>
                  </a:lnTo>
                  <a:lnTo>
                    <a:pt x="426761" y="43473"/>
                  </a:lnTo>
                  <a:lnTo>
                    <a:pt x="464767" y="70506"/>
                  </a:lnTo>
                  <a:lnTo>
                    <a:pt x="500581" y="103385"/>
                  </a:lnTo>
                  <a:lnTo>
                    <a:pt x="535663" y="144300"/>
                  </a:lnTo>
                  <a:lnTo>
                    <a:pt x="567822" y="190330"/>
                  </a:lnTo>
                  <a:lnTo>
                    <a:pt x="583171" y="216633"/>
                  </a:lnTo>
                  <a:lnTo>
                    <a:pt x="620446" y="282390"/>
                  </a:lnTo>
                  <a:lnTo>
                    <a:pt x="911339" y="798217"/>
                  </a:lnTo>
                  <a:lnTo>
                    <a:pt x="1202963" y="1313313"/>
                  </a:lnTo>
                  <a:lnTo>
                    <a:pt x="1240969" y="1379801"/>
                  </a:lnTo>
                  <a:lnTo>
                    <a:pt x="1254125" y="1406104"/>
                  </a:lnTo>
                  <a:lnTo>
                    <a:pt x="1277513" y="1457248"/>
                  </a:lnTo>
                  <a:lnTo>
                    <a:pt x="1294323" y="1507662"/>
                  </a:lnTo>
                  <a:lnTo>
                    <a:pt x="1303825" y="1556614"/>
                  </a:lnTo>
                  <a:lnTo>
                    <a:pt x="1308210" y="1602644"/>
                  </a:lnTo>
                  <a:lnTo>
                    <a:pt x="1304556" y="1646482"/>
                  </a:lnTo>
                  <a:lnTo>
                    <a:pt x="1296516" y="1687397"/>
                  </a:lnTo>
                  <a:lnTo>
                    <a:pt x="1281898" y="1725390"/>
                  </a:lnTo>
                  <a:lnTo>
                    <a:pt x="1260703" y="1761191"/>
                  </a:lnTo>
                  <a:lnTo>
                    <a:pt x="1235122" y="1792609"/>
                  </a:lnTo>
                  <a:lnTo>
                    <a:pt x="1203693" y="1820373"/>
                  </a:lnTo>
                  <a:lnTo>
                    <a:pt x="1167149" y="1844484"/>
                  </a:lnTo>
                  <a:lnTo>
                    <a:pt x="1124758" y="1864211"/>
                  </a:lnTo>
                  <a:lnTo>
                    <a:pt x="1077250" y="1878823"/>
                  </a:lnTo>
                  <a:lnTo>
                    <a:pt x="1026088" y="1889783"/>
                  </a:lnTo>
                  <a:lnTo>
                    <a:pt x="969079" y="1894897"/>
                  </a:lnTo>
                  <a:lnTo>
                    <a:pt x="938382" y="1894897"/>
                  </a:lnTo>
                  <a:lnTo>
                    <a:pt x="840443" y="1894897"/>
                  </a:lnTo>
                  <a:lnTo>
                    <a:pt x="248425" y="1894897"/>
                  </a:lnTo>
                  <a:lnTo>
                    <a:pt x="0" y="1894897"/>
                  </a:lnTo>
                  <a:close/>
                </a:path>
              </a:pathLst>
            </a:custGeom>
            <a:solidFill>
              <a:schemeClr val="tx1">
                <a:alpha val="1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noAutofit/>
            </a:bodyPr>
            <a:lstStyle/>
            <a:p>
              <a:endParaRPr lang="en-US" sz="1350"/>
            </a:p>
          </p:txBody>
        </p:sp>
        <p:sp>
          <p:nvSpPr>
            <p:cNvPr id="36" name="Freeform 539">
              <a:extLst>
                <a:ext uri="{FF2B5EF4-FFF2-40B4-BE49-F238E27FC236}">
                  <a16:creationId xmlns:a16="http://schemas.microsoft.com/office/drawing/2014/main" id="{9946E560-EA65-4914-9FB2-3141757FB8AB}"/>
                </a:ext>
              </a:extLst>
            </p:cNvPr>
            <p:cNvSpPr>
              <a:spLocks/>
            </p:cNvSpPr>
            <p:nvPr/>
          </p:nvSpPr>
          <p:spPr bwMode="auto">
            <a:xfrm>
              <a:off x="661851" y="3861883"/>
              <a:ext cx="1926021" cy="1728019"/>
            </a:xfrm>
            <a:custGeom>
              <a:avLst/>
              <a:gdLst>
                <a:gd name="T0" fmla="*/ 451 w 2888"/>
                <a:gd name="T1" fmla="*/ 2592 h 2592"/>
                <a:gd name="T2" fmla="*/ 304 w 2888"/>
                <a:gd name="T3" fmla="*/ 2570 h 2592"/>
                <a:gd name="T4" fmla="*/ 183 w 2888"/>
                <a:gd name="T5" fmla="*/ 2524 h 2592"/>
                <a:gd name="T6" fmla="*/ 93 w 2888"/>
                <a:gd name="T7" fmla="*/ 2455 h 2592"/>
                <a:gd name="T8" fmla="*/ 31 w 2888"/>
                <a:gd name="T9" fmla="*/ 2364 h 2592"/>
                <a:gd name="T10" fmla="*/ 2 w 2888"/>
                <a:gd name="T11" fmla="*/ 2258 h 2592"/>
                <a:gd name="T12" fmla="*/ 6 w 2888"/>
                <a:gd name="T13" fmla="*/ 2137 h 2592"/>
                <a:gd name="T14" fmla="*/ 47 w 2888"/>
                <a:gd name="T15" fmla="*/ 2005 h 2592"/>
                <a:gd name="T16" fmla="*/ 101 w 2888"/>
                <a:gd name="T17" fmla="*/ 1898 h 2592"/>
                <a:gd name="T18" fmla="*/ 589 w 2888"/>
                <a:gd name="T19" fmla="*/ 1091 h 2592"/>
                <a:gd name="T20" fmla="*/ 1078 w 2888"/>
                <a:gd name="T21" fmla="*/ 282 h 2592"/>
                <a:gd name="T22" fmla="*/ 1147 w 2888"/>
                <a:gd name="T23" fmla="*/ 186 h 2592"/>
                <a:gd name="T24" fmla="*/ 1246 w 2888"/>
                <a:gd name="T25" fmla="*/ 88 h 2592"/>
                <a:gd name="T26" fmla="*/ 1353 w 2888"/>
                <a:gd name="T27" fmla="*/ 26 h 2592"/>
                <a:gd name="T28" fmla="*/ 1464 w 2888"/>
                <a:gd name="T29" fmla="*/ 0 h 2592"/>
                <a:gd name="T30" fmla="*/ 1574 w 2888"/>
                <a:gd name="T31" fmla="*/ 12 h 2592"/>
                <a:gd name="T32" fmla="*/ 1682 w 2888"/>
                <a:gd name="T33" fmla="*/ 58 h 2592"/>
                <a:gd name="T34" fmla="*/ 1783 w 2888"/>
                <a:gd name="T35" fmla="*/ 140 h 2592"/>
                <a:gd name="T36" fmla="*/ 1875 w 2888"/>
                <a:gd name="T37" fmla="*/ 259 h 2592"/>
                <a:gd name="T38" fmla="*/ 1947 w 2888"/>
                <a:gd name="T39" fmla="*/ 385 h 2592"/>
                <a:gd name="T40" fmla="*/ 2744 w 2888"/>
                <a:gd name="T41" fmla="*/ 1796 h 2592"/>
                <a:gd name="T42" fmla="*/ 2814 w 2888"/>
                <a:gd name="T43" fmla="*/ 1923 h 2592"/>
                <a:gd name="T44" fmla="*/ 2869 w 2888"/>
                <a:gd name="T45" fmla="*/ 2062 h 2592"/>
                <a:gd name="T46" fmla="*/ 2888 w 2888"/>
                <a:gd name="T47" fmla="*/ 2192 h 2592"/>
                <a:gd name="T48" fmla="*/ 2872 w 2888"/>
                <a:gd name="T49" fmla="*/ 2308 h 2592"/>
                <a:gd name="T50" fmla="*/ 2823 w 2888"/>
                <a:gd name="T51" fmla="*/ 2409 h 2592"/>
                <a:gd name="T52" fmla="*/ 2745 w 2888"/>
                <a:gd name="T53" fmla="*/ 2490 h 2592"/>
                <a:gd name="T54" fmla="*/ 2637 w 2888"/>
                <a:gd name="T55" fmla="*/ 2550 h 2592"/>
                <a:gd name="T56" fmla="*/ 2502 w 2888"/>
                <a:gd name="T57" fmla="*/ 2585 h 2592"/>
                <a:gd name="T58" fmla="*/ 2382 w 2888"/>
                <a:gd name="T59" fmla="*/ 2592 h 2592"/>
                <a:gd name="T60" fmla="*/ 1438 w 2888"/>
                <a:gd name="T61" fmla="*/ 2592 h 2592"/>
                <a:gd name="T62" fmla="*/ 493 w 2888"/>
                <a:gd name="T63" fmla="*/ 2592 h 2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8" h="2592">
                  <a:moveTo>
                    <a:pt x="493" y="2592"/>
                  </a:moveTo>
                  <a:lnTo>
                    <a:pt x="451" y="2592"/>
                  </a:lnTo>
                  <a:lnTo>
                    <a:pt x="375" y="2585"/>
                  </a:lnTo>
                  <a:lnTo>
                    <a:pt x="304" y="2570"/>
                  </a:lnTo>
                  <a:lnTo>
                    <a:pt x="241" y="2550"/>
                  </a:lnTo>
                  <a:lnTo>
                    <a:pt x="183" y="2524"/>
                  </a:lnTo>
                  <a:lnTo>
                    <a:pt x="134" y="2493"/>
                  </a:lnTo>
                  <a:lnTo>
                    <a:pt x="93" y="2455"/>
                  </a:lnTo>
                  <a:lnTo>
                    <a:pt x="58" y="2412"/>
                  </a:lnTo>
                  <a:lnTo>
                    <a:pt x="31" y="2364"/>
                  </a:lnTo>
                  <a:lnTo>
                    <a:pt x="12" y="2314"/>
                  </a:lnTo>
                  <a:lnTo>
                    <a:pt x="2" y="2258"/>
                  </a:lnTo>
                  <a:lnTo>
                    <a:pt x="0" y="2199"/>
                  </a:lnTo>
                  <a:lnTo>
                    <a:pt x="6" y="2137"/>
                  </a:lnTo>
                  <a:lnTo>
                    <a:pt x="22" y="2072"/>
                  </a:lnTo>
                  <a:lnTo>
                    <a:pt x="47" y="2005"/>
                  </a:lnTo>
                  <a:lnTo>
                    <a:pt x="81" y="1934"/>
                  </a:lnTo>
                  <a:lnTo>
                    <a:pt x="101" y="1898"/>
                  </a:lnTo>
                  <a:lnTo>
                    <a:pt x="170" y="1785"/>
                  </a:lnTo>
                  <a:lnTo>
                    <a:pt x="589" y="1091"/>
                  </a:lnTo>
                  <a:lnTo>
                    <a:pt x="1008" y="398"/>
                  </a:lnTo>
                  <a:lnTo>
                    <a:pt x="1078" y="282"/>
                  </a:lnTo>
                  <a:lnTo>
                    <a:pt x="1101" y="248"/>
                  </a:lnTo>
                  <a:lnTo>
                    <a:pt x="1147" y="186"/>
                  </a:lnTo>
                  <a:lnTo>
                    <a:pt x="1196" y="131"/>
                  </a:lnTo>
                  <a:lnTo>
                    <a:pt x="1246" y="88"/>
                  </a:lnTo>
                  <a:lnTo>
                    <a:pt x="1299" y="52"/>
                  </a:lnTo>
                  <a:lnTo>
                    <a:pt x="1353" y="26"/>
                  </a:lnTo>
                  <a:lnTo>
                    <a:pt x="1407" y="9"/>
                  </a:lnTo>
                  <a:lnTo>
                    <a:pt x="1464" y="0"/>
                  </a:lnTo>
                  <a:lnTo>
                    <a:pt x="1520" y="2"/>
                  </a:lnTo>
                  <a:lnTo>
                    <a:pt x="1574" y="12"/>
                  </a:lnTo>
                  <a:lnTo>
                    <a:pt x="1629" y="31"/>
                  </a:lnTo>
                  <a:lnTo>
                    <a:pt x="1682" y="58"/>
                  </a:lnTo>
                  <a:lnTo>
                    <a:pt x="1734" y="95"/>
                  </a:lnTo>
                  <a:lnTo>
                    <a:pt x="1783" y="140"/>
                  </a:lnTo>
                  <a:lnTo>
                    <a:pt x="1831" y="196"/>
                  </a:lnTo>
                  <a:lnTo>
                    <a:pt x="1875" y="259"/>
                  </a:lnTo>
                  <a:lnTo>
                    <a:pt x="1896" y="295"/>
                  </a:lnTo>
                  <a:lnTo>
                    <a:pt x="1947" y="385"/>
                  </a:lnTo>
                  <a:lnTo>
                    <a:pt x="2345" y="1091"/>
                  </a:lnTo>
                  <a:lnTo>
                    <a:pt x="2744" y="1796"/>
                  </a:lnTo>
                  <a:lnTo>
                    <a:pt x="2796" y="1887"/>
                  </a:lnTo>
                  <a:lnTo>
                    <a:pt x="2814" y="1923"/>
                  </a:lnTo>
                  <a:lnTo>
                    <a:pt x="2846" y="1993"/>
                  </a:lnTo>
                  <a:lnTo>
                    <a:pt x="2869" y="2062"/>
                  </a:lnTo>
                  <a:lnTo>
                    <a:pt x="2882" y="2129"/>
                  </a:lnTo>
                  <a:lnTo>
                    <a:pt x="2888" y="2192"/>
                  </a:lnTo>
                  <a:lnTo>
                    <a:pt x="2883" y="2252"/>
                  </a:lnTo>
                  <a:lnTo>
                    <a:pt x="2872" y="2308"/>
                  </a:lnTo>
                  <a:lnTo>
                    <a:pt x="2852" y="2360"/>
                  </a:lnTo>
                  <a:lnTo>
                    <a:pt x="2823" y="2409"/>
                  </a:lnTo>
                  <a:lnTo>
                    <a:pt x="2788" y="2452"/>
                  </a:lnTo>
                  <a:lnTo>
                    <a:pt x="2745" y="2490"/>
                  </a:lnTo>
                  <a:lnTo>
                    <a:pt x="2695" y="2523"/>
                  </a:lnTo>
                  <a:lnTo>
                    <a:pt x="2637" y="2550"/>
                  </a:lnTo>
                  <a:lnTo>
                    <a:pt x="2572" y="2570"/>
                  </a:lnTo>
                  <a:lnTo>
                    <a:pt x="2502" y="2585"/>
                  </a:lnTo>
                  <a:lnTo>
                    <a:pt x="2424" y="2592"/>
                  </a:lnTo>
                  <a:lnTo>
                    <a:pt x="2382" y="2592"/>
                  </a:lnTo>
                  <a:lnTo>
                    <a:pt x="2248" y="2592"/>
                  </a:lnTo>
                  <a:lnTo>
                    <a:pt x="1438" y="2592"/>
                  </a:lnTo>
                  <a:lnTo>
                    <a:pt x="627" y="2592"/>
                  </a:lnTo>
                  <a:lnTo>
                    <a:pt x="493" y="2592"/>
                  </a:lnTo>
                  <a:close/>
                </a:path>
              </a:pathLst>
            </a:custGeom>
            <a:solidFill>
              <a:srgbClr val="ED7D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1350" dirty="0"/>
            </a:p>
          </p:txBody>
        </p:sp>
        <p:sp>
          <p:nvSpPr>
            <p:cNvPr id="37" name="TextBox 36">
              <a:extLst>
                <a:ext uri="{FF2B5EF4-FFF2-40B4-BE49-F238E27FC236}">
                  <a16:creationId xmlns:a16="http://schemas.microsoft.com/office/drawing/2014/main" id="{484B4B06-58FD-45FD-A5E0-CC8FB374B0CC}"/>
                </a:ext>
              </a:extLst>
            </p:cNvPr>
            <p:cNvSpPr txBox="1"/>
            <p:nvPr/>
          </p:nvSpPr>
          <p:spPr>
            <a:xfrm>
              <a:off x="1378861" y="4673658"/>
              <a:ext cx="492011" cy="861148"/>
            </a:xfrm>
            <a:prstGeom prst="rect">
              <a:avLst/>
            </a:prstGeom>
            <a:noFill/>
          </p:spPr>
          <p:txBody>
            <a:bodyPr wrap="none" rtlCol="0" anchor="b">
              <a:spAutoFit/>
            </a:bodyPr>
            <a:lstStyle/>
            <a:p>
              <a:pPr algn="ctr"/>
              <a:r>
                <a:rPr lang="en-IN" sz="8625" b="1" dirty="0">
                  <a:solidFill>
                    <a:schemeClr val="bg1"/>
                  </a:solidFill>
                  <a:effectLst>
                    <a:outerShdw blurRad="38100" dist="38100" dir="2700000" algn="tl">
                      <a:srgbClr val="000000">
                        <a:alpha val="43137"/>
                      </a:srgbClr>
                    </a:outerShdw>
                  </a:effectLst>
                </a:rPr>
                <a:t>1</a:t>
              </a:r>
              <a:endParaRPr lang="en-US" sz="8625" b="1" dirty="0">
                <a:solidFill>
                  <a:schemeClr val="bg1"/>
                </a:solidFill>
                <a:effectLst>
                  <a:outerShdw blurRad="38100" dist="38100" dir="2700000" algn="tl">
                    <a:srgbClr val="000000">
                      <a:alpha val="43137"/>
                    </a:srgbClr>
                  </a:outerShdw>
                </a:effectLst>
              </a:endParaRPr>
            </a:p>
          </p:txBody>
        </p:sp>
        <p:sp>
          <p:nvSpPr>
            <p:cNvPr id="45" name="TextBox 44">
              <a:extLst>
                <a:ext uri="{FF2B5EF4-FFF2-40B4-BE49-F238E27FC236}">
                  <a16:creationId xmlns:a16="http://schemas.microsoft.com/office/drawing/2014/main" id="{D434F87C-96D3-4585-B53B-6C9044E6064D}"/>
                </a:ext>
              </a:extLst>
            </p:cNvPr>
            <p:cNvSpPr txBox="1"/>
            <p:nvPr/>
          </p:nvSpPr>
          <p:spPr>
            <a:xfrm>
              <a:off x="4114392" y="2166049"/>
              <a:ext cx="3659933" cy="279690"/>
            </a:xfrm>
            <a:prstGeom prst="rect">
              <a:avLst/>
            </a:prstGeom>
            <a:noFill/>
          </p:spPr>
          <p:txBody>
            <a:bodyPr wrap="square" lIns="0" rIns="0" rtlCol="0" anchor="b">
              <a:spAutoFit/>
            </a:bodyPr>
            <a:lstStyle/>
            <a:p>
              <a:r>
                <a:rPr lang="en-IN" sz="2000" b="1" dirty="0">
                  <a:solidFill>
                    <a:schemeClr val="bg1"/>
                  </a:solidFill>
                  <a:latin typeface="+mj-lt"/>
                </a:rPr>
                <a:t>A loss function to be optimized</a:t>
              </a:r>
            </a:p>
          </p:txBody>
        </p:sp>
        <p:sp>
          <p:nvSpPr>
            <p:cNvPr id="43" name="TextBox 42">
              <a:extLst>
                <a:ext uri="{FF2B5EF4-FFF2-40B4-BE49-F238E27FC236}">
                  <a16:creationId xmlns:a16="http://schemas.microsoft.com/office/drawing/2014/main" id="{18694FF2-C7E2-43DE-A904-0956ACEE2AD9}"/>
                </a:ext>
              </a:extLst>
            </p:cNvPr>
            <p:cNvSpPr txBox="1"/>
            <p:nvPr/>
          </p:nvSpPr>
          <p:spPr>
            <a:xfrm>
              <a:off x="4542711" y="3242152"/>
              <a:ext cx="3495189" cy="279690"/>
            </a:xfrm>
            <a:prstGeom prst="rect">
              <a:avLst/>
            </a:prstGeom>
            <a:noFill/>
          </p:spPr>
          <p:txBody>
            <a:bodyPr wrap="square" lIns="0" rIns="0" rtlCol="0" anchor="b">
              <a:spAutoFit/>
            </a:bodyPr>
            <a:lstStyle/>
            <a:p>
              <a:r>
                <a:rPr lang="en-IN" sz="2000" b="1" dirty="0">
                  <a:solidFill>
                    <a:schemeClr val="bg1"/>
                  </a:solidFill>
                  <a:latin typeface="+mj-lt"/>
                </a:rPr>
                <a:t>A weak learner to make predictions</a:t>
              </a:r>
            </a:p>
          </p:txBody>
        </p:sp>
        <p:sp>
          <p:nvSpPr>
            <p:cNvPr id="41" name="TextBox 40">
              <a:extLst>
                <a:ext uri="{FF2B5EF4-FFF2-40B4-BE49-F238E27FC236}">
                  <a16:creationId xmlns:a16="http://schemas.microsoft.com/office/drawing/2014/main" id="{196719E9-355B-481F-B95D-BCABCA011C4F}"/>
                </a:ext>
              </a:extLst>
            </p:cNvPr>
            <p:cNvSpPr txBox="1"/>
            <p:nvPr/>
          </p:nvSpPr>
          <p:spPr>
            <a:xfrm>
              <a:off x="5100298" y="3980131"/>
              <a:ext cx="3053912" cy="709980"/>
            </a:xfrm>
            <a:prstGeom prst="rect">
              <a:avLst/>
            </a:prstGeom>
            <a:noFill/>
          </p:spPr>
          <p:txBody>
            <a:bodyPr wrap="square" lIns="0" rIns="0" rtlCol="0" anchor="b">
              <a:spAutoFit/>
            </a:bodyPr>
            <a:lstStyle/>
            <a:p>
              <a:r>
                <a:rPr lang="en-IN" sz="2000" b="1" dirty="0">
                  <a:solidFill>
                    <a:schemeClr val="bg1"/>
                  </a:solidFill>
                  <a:latin typeface="+mj-lt"/>
                </a:rPr>
                <a:t>An additive model to add </a:t>
              </a:r>
            </a:p>
            <a:p>
              <a:r>
                <a:rPr lang="en-IN" sz="2000" b="1" dirty="0">
                  <a:solidFill>
                    <a:schemeClr val="bg1"/>
                  </a:solidFill>
                  <a:latin typeface="+mj-lt"/>
                </a:rPr>
                <a:t>weak learners to minimize </a:t>
              </a:r>
            </a:p>
            <a:p>
              <a:r>
                <a:rPr lang="en-IN" sz="2000" b="1" dirty="0">
                  <a:solidFill>
                    <a:schemeClr val="bg1"/>
                  </a:solidFill>
                  <a:latin typeface="+mj-lt"/>
                </a:rPr>
                <a:t>the loss function</a:t>
              </a:r>
            </a:p>
          </p:txBody>
        </p:sp>
      </p:grpSp>
      <p:sp>
        <p:nvSpPr>
          <p:cNvPr id="48" name="Rectangle 47">
            <a:extLst>
              <a:ext uri="{FF2B5EF4-FFF2-40B4-BE49-F238E27FC236}">
                <a16:creationId xmlns:a16="http://schemas.microsoft.com/office/drawing/2014/main" id="{7CEC429D-771A-473F-A24B-9D714E078E36}"/>
              </a:ext>
            </a:extLst>
          </p:cNvPr>
          <p:cNvSpPr/>
          <p:nvPr/>
        </p:nvSpPr>
        <p:spPr>
          <a:xfrm>
            <a:off x="1889283" y="1220861"/>
            <a:ext cx="12329652" cy="400110"/>
          </a:xfrm>
          <a:prstGeom prst="rect">
            <a:avLst/>
          </a:prstGeom>
        </p:spPr>
        <p:txBody>
          <a:bodyPr wrap="square">
            <a:spAutoFit/>
          </a:bodyPr>
          <a:lstStyle/>
          <a:p>
            <a:pPr algn="ctr"/>
            <a:r>
              <a:rPr lang="en-IN" sz="2000" dirty="0">
                <a:solidFill>
                  <a:schemeClr val="tx1">
                    <a:lumMod val="65000"/>
                    <a:lumOff val="35000"/>
                  </a:schemeClr>
                </a:solidFill>
                <a:latin typeface="+mj-lt"/>
              </a:rPr>
              <a:t>Gradient boosting involves three elements:</a:t>
            </a:r>
          </a:p>
        </p:txBody>
      </p:sp>
      <p:sp>
        <p:nvSpPr>
          <p:cNvPr id="3" name="Rectangle 2">
            <a:extLst>
              <a:ext uri="{FF2B5EF4-FFF2-40B4-BE49-F238E27FC236}">
                <a16:creationId xmlns:a16="http://schemas.microsoft.com/office/drawing/2014/main" id="{B1CE039E-F454-4346-BEF2-4D5CF424E6D4}"/>
              </a:ext>
            </a:extLst>
          </p:cNvPr>
          <p:cNvSpPr/>
          <p:nvPr/>
        </p:nvSpPr>
        <p:spPr>
          <a:xfrm>
            <a:off x="1496556" y="7884445"/>
            <a:ext cx="13735050" cy="400110"/>
          </a:xfrm>
          <a:prstGeom prst="rect">
            <a:avLst/>
          </a:prstGeom>
        </p:spPr>
        <p:txBody>
          <a:bodyPr wrap="square">
            <a:spAutoFit/>
          </a:bodyPr>
          <a:lstStyle/>
          <a:p>
            <a:pPr algn="ctr" fontAlgn="base"/>
            <a:r>
              <a:rPr lang="en-IN" sz="2000" dirty="0">
                <a:solidFill>
                  <a:srgbClr val="555555"/>
                </a:solidFill>
                <a:latin typeface="+mj-lt"/>
              </a:rPr>
              <a:t>GBM minimizes the loss function (MSE) of a model by adding weak learners using a gradient descent procedure.</a:t>
            </a:r>
          </a:p>
        </p:txBody>
      </p:sp>
    </p:spTree>
    <p:extLst>
      <p:ext uri="{BB962C8B-B14F-4D97-AF65-F5344CB8AC3E}">
        <p14:creationId xmlns:p14="http://schemas.microsoft.com/office/powerpoint/2010/main" val="3503075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30" name="Google Shape;809;p40">
            <a:extLst>
              <a:ext uri="{FF2B5EF4-FFF2-40B4-BE49-F238E27FC236}">
                <a16:creationId xmlns:a16="http://schemas.microsoft.com/office/drawing/2014/main" id="{F377F2AD-5D4E-45A5-B76B-9E7CD8317839}"/>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G</a:t>
            </a:r>
            <a:r>
              <a:rPr lang="en-US" dirty="0"/>
              <a:t>BM Mechanism</a:t>
            </a:r>
          </a:p>
        </p:txBody>
      </p:sp>
      <p:pic>
        <p:nvPicPr>
          <p:cNvPr id="4" name="Picture 3">
            <a:extLst>
              <a:ext uri="{FF2B5EF4-FFF2-40B4-BE49-F238E27FC236}">
                <a16:creationId xmlns:a16="http://schemas.microsoft.com/office/drawing/2014/main" id="{90E82813-0A50-49F5-9024-96B756DEFA12}"/>
              </a:ext>
            </a:extLst>
          </p:cNvPr>
          <p:cNvPicPr>
            <a:picLocks noChangeAspect="1"/>
          </p:cNvPicPr>
          <p:nvPr/>
        </p:nvPicPr>
        <p:blipFill>
          <a:blip r:embed="rId3"/>
          <a:stretch>
            <a:fillRect/>
          </a:stretch>
        </p:blipFill>
        <p:spPr>
          <a:xfrm>
            <a:off x="202803" y="6757201"/>
            <a:ext cx="7340996" cy="1966913"/>
          </a:xfrm>
          <a:prstGeom prst="rect">
            <a:avLst/>
          </a:prstGeom>
          <a:ln>
            <a:solidFill>
              <a:schemeClr val="accent1"/>
            </a:solidFill>
          </a:ln>
        </p:spPr>
      </p:pic>
      <p:pic>
        <p:nvPicPr>
          <p:cNvPr id="5" name="Picture 4">
            <a:extLst>
              <a:ext uri="{FF2B5EF4-FFF2-40B4-BE49-F238E27FC236}">
                <a16:creationId xmlns:a16="http://schemas.microsoft.com/office/drawing/2014/main" id="{5C0AA31B-F3D6-4F35-A5F5-34CB0C778F10}"/>
              </a:ext>
            </a:extLst>
          </p:cNvPr>
          <p:cNvPicPr>
            <a:picLocks noChangeAspect="1"/>
          </p:cNvPicPr>
          <p:nvPr/>
        </p:nvPicPr>
        <p:blipFill>
          <a:blip r:embed="rId4"/>
          <a:stretch>
            <a:fillRect/>
          </a:stretch>
        </p:blipFill>
        <p:spPr>
          <a:xfrm>
            <a:off x="8815525" y="1162499"/>
            <a:ext cx="7237671" cy="1966913"/>
          </a:xfrm>
          <a:prstGeom prst="rect">
            <a:avLst/>
          </a:prstGeom>
          <a:ln>
            <a:solidFill>
              <a:schemeClr val="accent1"/>
            </a:solidFill>
          </a:ln>
        </p:spPr>
      </p:pic>
      <p:pic>
        <p:nvPicPr>
          <p:cNvPr id="6" name="Picture 5">
            <a:extLst>
              <a:ext uri="{FF2B5EF4-FFF2-40B4-BE49-F238E27FC236}">
                <a16:creationId xmlns:a16="http://schemas.microsoft.com/office/drawing/2014/main" id="{608D88D8-29D0-40B7-88F2-1D90AAFBC6EE}"/>
              </a:ext>
            </a:extLst>
          </p:cNvPr>
          <p:cNvPicPr>
            <a:picLocks noChangeAspect="1"/>
          </p:cNvPicPr>
          <p:nvPr/>
        </p:nvPicPr>
        <p:blipFill>
          <a:blip r:embed="rId5"/>
          <a:stretch>
            <a:fillRect/>
          </a:stretch>
        </p:blipFill>
        <p:spPr>
          <a:xfrm>
            <a:off x="8815527" y="5039542"/>
            <a:ext cx="7237670" cy="1966911"/>
          </a:xfrm>
          <a:prstGeom prst="rect">
            <a:avLst/>
          </a:prstGeom>
          <a:ln>
            <a:solidFill>
              <a:schemeClr val="accent1"/>
            </a:solidFill>
          </a:ln>
        </p:spPr>
      </p:pic>
      <p:pic>
        <p:nvPicPr>
          <p:cNvPr id="8" name="Picture 7">
            <a:extLst>
              <a:ext uri="{FF2B5EF4-FFF2-40B4-BE49-F238E27FC236}">
                <a16:creationId xmlns:a16="http://schemas.microsoft.com/office/drawing/2014/main" id="{B2F6BD14-4AF4-4812-B20E-491E74F1BC87}"/>
              </a:ext>
            </a:extLst>
          </p:cNvPr>
          <p:cNvPicPr>
            <a:picLocks noChangeAspect="1"/>
          </p:cNvPicPr>
          <p:nvPr/>
        </p:nvPicPr>
        <p:blipFill>
          <a:blip r:embed="rId6"/>
          <a:stretch>
            <a:fillRect/>
          </a:stretch>
        </p:blipFill>
        <p:spPr>
          <a:xfrm>
            <a:off x="202803" y="2954800"/>
            <a:ext cx="7340996" cy="1966912"/>
          </a:xfrm>
          <a:prstGeom prst="rect">
            <a:avLst/>
          </a:prstGeom>
          <a:ln>
            <a:solidFill>
              <a:schemeClr val="accent1"/>
            </a:solidFill>
          </a:ln>
        </p:spPr>
      </p:pic>
      <p:grpSp>
        <p:nvGrpSpPr>
          <p:cNvPr id="17" name="Group 16">
            <a:extLst>
              <a:ext uri="{FF2B5EF4-FFF2-40B4-BE49-F238E27FC236}">
                <a16:creationId xmlns:a16="http://schemas.microsoft.com/office/drawing/2014/main" id="{49306D6C-215C-4C9E-A8B6-010049E2FC97}"/>
              </a:ext>
            </a:extLst>
          </p:cNvPr>
          <p:cNvGrpSpPr/>
          <p:nvPr/>
        </p:nvGrpSpPr>
        <p:grpSpPr>
          <a:xfrm>
            <a:off x="202803" y="1168551"/>
            <a:ext cx="8152403" cy="1548709"/>
            <a:chOff x="-1" y="1168551"/>
            <a:chExt cx="8355207" cy="1548709"/>
          </a:xfrm>
          <a:solidFill>
            <a:srgbClr val="6BCCAE"/>
          </a:solidFill>
        </p:grpSpPr>
        <p:grpSp>
          <p:nvGrpSpPr>
            <p:cNvPr id="16" name="Group 15">
              <a:extLst>
                <a:ext uri="{FF2B5EF4-FFF2-40B4-BE49-F238E27FC236}">
                  <a16:creationId xmlns:a16="http://schemas.microsoft.com/office/drawing/2014/main" id="{FACDDE99-1033-4F7F-A1F6-015244FBB1D1}"/>
                </a:ext>
              </a:extLst>
            </p:cNvPr>
            <p:cNvGrpSpPr/>
            <p:nvPr/>
          </p:nvGrpSpPr>
          <p:grpSpPr>
            <a:xfrm>
              <a:off x="-1" y="1168551"/>
              <a:ext cx="8355207" cy="1548709"/>
              <a:chOff x="-1" y="1168551"/>
              <a:chExt cx="8355207" cy="1548709"/>
            </a:xfrm>
            <a:grpFill/>
          </p:grpSpPr>
          <p:sp>
            <p:nvSpPr>
              <p:cNvPr id="75" name="Right Arrow 19">
                <a:extLst>
                  <a:ext uri="{FF2B5EF4-FFF2-40B4-BE49-F238E27FC236}">
                    <a16:creationId xmlns:a16="http://schemas.microsoft.com/office/drawing/2014/main" id="{18434E00-002E-45D1-A4A6-2AD50282D65A}"/>
                  </a:ext>
                </a:extLst>
              </p:cNvPr>
              <p:cNvSpPr/>
              <p:nvPr/>
            </p:nvSpPr>
            <p:spPr bwMode="auto">
              <a:xfrm>
                <a:off x="-1" y="1168551"/>
                <a:ext cx="8355207" cy="1548709"/>
              </a:xfrm>
              <a:prstGeom prst="rightArrow">
                <a:avLst>
                  <a:gd name="adj1" fmla="val 62500"/>
                  <a:gd name="adj2" fmla="val 53750"/>
                </a:avLst>
              </a:prstGeom>
              <a:grpFill/>
              <a:ln w="19050">
                <a:no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262626">
                      <a:lumMod val="75000"/>
                      <a:lumOff val="25000"/>
                    </a:srgbClr>
                  </a:solidFill>
                  <a:effectLst/>
                  <a:uLnTx/>
                  <a:uFillTx/>
                  <a:latin typeface="Roboto Condensed"/>
                  <a:cs typeface="+mn-cs"/>
                </a:endParaRPr>
              </a:p>
            </p:txBody>
          </p:sp>
          <p:sp>
            <p:nvSpPr>
              <p:cNvPr id="76" name="TextBox 75">
                <a:extLst>
                  <a:ext uri="{FF2B5EF4-FFF2-40B4-BE49-F238E27FC236}">
                    <a16:creationId xmlns:a16="http://schemas.microsoft.com/office/drawing/2014/main" id="{2E4624E3-96E4-4E72-8C62-380276621DF7}"/>
                  </a:ext>
                </a:extLst>
              </p:cNvPr>
              <p:cNvSpPr txBox="1"/>
              <p:nvPr/>
            </p:nvSpPr>
            <p:spPr>
              <a:xfrm flipH="1">
                <a:off x="1183718" y="1605603"/>
                <a:ext cx="6360081" cy="707886"/>
              </a:xfrm>
              <a:prstGeom prst="rect">
                <a:avLst/>
              </a:prstGeom>
              <a:grpFill/>
            </p:spPr>
            <p:txBody>
              <a:bodyPr wrap="square" lIns="0" rIns="0" rtlCol="0" anchor="t">
                <a:spAutoFit/>
              </a:bodyPr>
              <a:lstStyle/>
              <a:p>
                <a:r>
                  <a:rPr lang="en-IN" sz="2000" dirty="0">
                    <a:solidFill>
                      <a:schemeClr val="bg1"/>
                    </a:solidFill>
                    <a:latin typeface="+mj-lt"/>
                  </a:rPr>
                  <a:t>GBM predicts the residuals or errors of prior models</a:t>
                </a:r>
              </a:p>
              <a:p>
                <a:r>
                  <a:rPr lang="en-IN" sz="2000" dirty="0">
                    <a:solidFill>
                      <a:schemeClr val="bg1"/>
                    </a:solidFill>
                    <a:latin typeface="+mj-lt"/>
                  </a:rPr>
                  <a:t> and then sums them to make the final prediction</a:t>
                </a:r>
              </a:p>
            </p:txBody>
          </p:sp>
        </p:grpSp>
        <p:sp>
          <p:nvSpPr>
            <p:cNvPr id="78" name="TextBox 77">
              <a:extLst>
                <a:ext uri="{FF2B5EF4-FFF2-40B4-BE49-F238E27FC236}">
                  <a16:creationId xmlns:a16="http://schemas.microsoft.com/office/drawing/2014/main" id="{6D9C1222-E341-44FF-844C-F5CA11331720}"/>
                </a:ext>
              </a:extLst>
            </p:cNvPr>
            <p:cNvSpPr txBox="1"/>
            <p:nvPr/>
          </p:nvSpPr>
          <p:spPr>
            <a:xfrm flipH="1">
              <a:off x="107087" y="1570490"/>
              <a:ext cx="761748" cy="715581"/>
            </a:xfrm>
            <a:prstGeom prst="rect">
              <a:avLst/>
            </a:prstGeom>
            <a:grpFill/>
          </p:spPr>
          <p:txBody>
            <a:bodyPr wrap="none" rtlCol="0" anchor="ctr">
              <a:spAutoFit/>
            </a:bodyPr>
            <a:lstStyle/>
            <a:p>
              <a:pPr algn="ctr"/>
              <a:r>
                <a:rPr lang="en-IN" sz="4050" b="1" dirty="0">
                  <a:solidFill>
                    <a:schemeClr val="bg1"/>
                  </a:solidFill>
                </a:rPr>
                <a:t>01</a:t>
              </a:r>
              <a:endParaRPr lang="en-US" sz="4050" b="1" dirty="0">
                <a:solidFill>
                  <a:schemeClr val="bg1"/>
                </a:solidFill>
              </a:endParaRPr>
            </a:p>
          </p:txBody>
        </p:sp>
      </p:grpSp>
      <p:sp>
        <p:nvSpPr>
          <p:cNvPr id="80" name="TextBox 79">
            <a:extLst>
              <a:ext uri="{FF2B5EF4-FFF2-40B4-BE49-F238E27FC236}">
                <a16:creationId xmlns:a16="http://schemas.microsoft.com/office/drawing/2014/main" id="{AD52C993-DB0A-4FB3-B336-46777BD81089}"/>
              </a:ext>
            </a:extLst>
          </p:cNvPr>
          <p:cNvSpPr txBox="1"/>
          <p:nvPr/>
        </p:nvSpPr>
        <p:spPr>
          <a:xfrm flipH="1">
            <a:off x="11037215" y="3828476"/>
            <a:ext cx="7105497" cy="646331"/>
          </a:xfrm>
          <a:prstGeom prst="rect">
            <a:avLst/>
          </a:prstGeom>
          <a:noFill/>
        </p:spPr>
        <p:txBody>
          <a:bodyPr wrap="square" lIns="0" rIns="0" rtlCol="0" anchor="t">
            <a:spAutoFit/>
          </a:bodyPr>
          <a:lstStyle/>
          <a:p>
            <a:r>
              <a:rPr lang="en-IN" sz="1800" dirty="0">
                <a:solidFill>
                  <a:schemeClr val="bg1"/>
                </a:solidFill>
              </a:rPr>
              <a:t>One new weak learner is added at a time and </a:t>
            </a:r>
          </a:p>
          <a:p>
            <a:r>
              <a:rPr lang="en-IN" sz="1800" dirty="0">
                <a:solidFill>
                  <a:schemeClr val="bg1"/>
                </a:solidFill>
              </a:rPr>
              <a:t>existing weak learners in the model left unchanged</a:t>
            </a:r>
          </a:p>
        </p:txBody>
      </p:sp>
      <p:grpSp>
        <p:nvGrpSpPr>
          <p:cNvPr id="19" name="Group 18">
            <a:extLst>
              <a:ext uri="{FF2B5EF4-FFF2-40B4-BE49-F238E27FC236}">
                <a16:creationId xmlns:a16="http://schemas.microsoft.com/office/drawing/2014/main" id="{6D2FF845-CF0A-492E-A221-16199EDBA928}"/>
              </a:ext>
            </a:extLst>
          </p:cNvPr>
          <p:cNvGrpSpPr/>
          <p:nvPr/>
        </p:nvGrpSpPr>
        <p:grpSpPr>
          <a:xfrm>
            <a:off x="7978451" y="3259152"/>
            <a:ext cx="8074745" cy="1548709"/>
            <a:chOff x="7945006" y="3266308"/>
            <a:chExt cx="8299989" cy="1548709"/>
          </a:xfrm>
          <a:solidFill>
            <a:srgbClr val="70C5FF"/>
          </a:solidFill>
        </p:grpSpPr>
        <p:sp>
          <p:nvSpPr>
            <p:cNvPr id="81" name="Right Arrow 19">
              <a:extLst>
                <a:ext uri="{FF2B5EF4-FFF2-40B4-BE49-F238E27FC236}">
                  <a16:creationId xmlns:a16="http://schemas.microsoft.com/office/drawing/2014/main" id="{CBCC9755-0FFA-42CB-B308-47089BB90A56}"/>
                </a:ext>
              </a:extLst>
            </p:cNvPr>
            <p:cNvSpPr/>
            <p:nvPr/>
          </p:nvSpPr>
          <p:spPr bwMode="auto">
            <a:xfrm flipH="1">
              <a:off x="7945006" y="3266308"/>
              <a:ext cx="8299989" cy="1548709"/>
            </a:xfrm>
            <a:prstGeom prst="rightArrow">
              <a:avLst>
                <a:gd name="adj1" fmla="val 62500"/>
                <a:gd name="adj2" fmla="val 53750"/>
              </a:avLst>
            </a:prstGeom>
            <a:grpFill/>
            <a:ln w="19050">
              <a:no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262626">
                    <a:lumMod val="75000"/>
                    <a:lumOff val="25000"/>
                  </a:srgbClr>
                </a:solidFill>
                <a:effectLst/>
                <a:uLnTx/>
                <a:uFillTx/>
                <a:latin typeface="+mj-lt"/>
                <a:cs typeface="+mn-cs"/>
              </a:endParaRPr>
            </a:p>
          </p:txBody>
        </p:sp>
        <p:sp>
          <p:nvSpPr>
            <p:cNvPr id="82" name="TextBox 81">
              <a:extLst>
                <a:ext uri="{FF2B5EF4-FFF2-40B4-BE49-F238E27FC236}">
                  <a16:creationId xmlns:a16="http://schemas.microsoft.com/office/drawing/2014/main" id="{B6B141A5-F4AE-46E4-B290-EF15B5A4416E}"/>
                </a:ext>
              </a:extLst>
            </p:cNvPr>
            <p:cNvSpPr txBox="1"/>
            <p:nvPr/>
          </p:nvSpPr>
          <p:spPr>
            <a:xfrm flipH="1">
              <a:off x="9068054" y="3698362"/>
              <a:ext cx="6266832" cy="707886"/>
            </a:xfrm>
            <a:prstGeom prst="rect">
              <a:avLst/>
            </a:prstGeom>
            <a:grpFill/>
          </p:spPr>
          <p:txBody>
            <a:bodyPr wrap="square" lIns="0" rIns="0" rtlCol="0" anchor="t">
              <a:spAutoFit/>
            </a:bodyPr>
            <a:lstStyle/>
            <a:p>
              <a:r>
                <a:rPr lang="en-IN" sz="2000" dirty="0">
                  <a:solidFill>
                    <a:schemeClr val="bg1"/>
                  </a:solidFill>
                  <a:latin typeface="+mj-lt"/>
                </a:rPr>
                <a:t>One weak learner is added at a time and existing weak learners in the model are left unchanged</a:t>
              </a:r>
            </a:p>
          </p:txBody>
        </p:sp>
        <p:sp>
          <p:nvSpPr>
            <p:cNvPr id="83" name="TextBox 82">
              <a:extLst>
                <a:ext uri="{FF2B5EF4-FFF2-40B4-BE49-F238E27FC236}">
                  <a16:creationId xmlns:a16="http://schemas.microsoft.com/office/drawing/2014/main" id="{D2B52F36-064D-4074-AD15-878E0BF24EA2}"/>
                </a:ext>
              </a:extLst>
            </p:cNvPr>
            <p:cNvSpPr txBox="1"/>
            <p:nvPr/>
          </p:nvSpPr>
          <p:spPr>
            <a:xfrm flipH="1">
              <a:off x="15174962" y="3667585"/>
              <a:ext cx="755335" cy="707886"/>
            </a:xfrm>
            <a:prstGeom prst="rect">
              <a:avLst/>
            </a:prstGeom>
            <a:grpFill/>
          </p:spPr>
          <p:txBody>
            <a:bodyPr wrap="none" rtlCol="0" anchor="ctr">
              <a:spAutoFit/>
            </a:bodyPr>
            <a:lstStyle/>
            <a:p>
              <a:pPr algn="ctr"/>
              <a:r>
                <a:rPr lang="en-IN" sz="4000" b="1" dirty="0">
                  <a:solidFill>
                    <a:schemeClr val="bg1"/>
                  </a:solidFill>
                  <a:latin typeface="Arial" panose="020B0604020202020204" pitchFamily="34" charset="0"/>
                  <a:cs typeface="Arial" panose="020B0604020202020204" pitchFamily="34" charset="0"/>
                </a:rPr>
                <a:t>02</a:t>
              </a:r>
              <a:endParaRPr lang="en-US" sz="4000" b="1" dirty="0">
                <a:solidFill>
                  <a:schemeClr val="bg1"/>
                </a:solidFill>
                <a:latin typeface="Arial" panose="020B0604020202020204" pitchFamily="34" charset="0"/>
                <a:cs typeface="Arial" panose="020B0604020202020204" pitchFamily="34" charset="0"/>
              </a:endParaRPr>
            </a:p>
          </p:txBody>
        </p:sp>
      </p:grpSp>
      <p:grpSp>
        <p:nvGrpSpPr>
          <p:cNvPr id="18" name="Group 17">
            <a:extLst>
              <a:ext uri="{FF2B5EF4-FFF2-40B4-BE49-F238E27FC236}">
                <a16:creationId xmlns:a16="http://schemas.microsoft.com/office/drawing/2014/main" id="{DD401A13-69ED-4AD7-97DA-7150AE44F9ED}"/>
              </a:ext>
            </a:extLst>
          </p:cNvPr>
          <p:cNvGrpSpPr/>
          <p:nvPr/>
        </p:nvGrpSpPr>
        <p:grpSpPr>
          <a:xfrm>
            <a:off x="202803" y="5059632"/>
            <a:ext cx="8152403" cy="1548709"/>
            <a:chOff x="-1" y="5192982"/>
            <a:chExt cx="8355207" cy="1548709"/>
          </a:xfrm>
          <a:solidFill>
            <a:srgbClr val="B27970"/>
          </a:solidFill>
        </p:grpSpPr>
        <p:sp>
          <p:nvSpPr>
            <p:cNvPr id="84" name="Right Arrow 19">
              <a:extLst>
                <a:ext uri="{FF2B5EF4-FFF2-40B4-BE49-F238E27FC236}">
                  <a16:creationId xmlns:a16="http://schemas.microsoft.com/office/drawing/2014/main" id="{3331B9A3-F075-4B50-A3D8-4CC8A6BD5EAD}"/>
                </a:ext>
              </a:extLst>
            </p:cNvPr>
            <p:cNvSpPr/>
            <p:nvPr/>
          </p:nvSpPr>
          <p:spPr bwMode="auto">
            <a:xfrm>
              <a:off x="-1" y="5192982"/>
              <a:ext cx="8355207" cy="1548709"/>
            </a:xfrm>
            <a:prstGeom prst="rightArrow">
              <a:avLst>
                <a:gd name="adj1" fmla="val 62500"/>
                <a:gd name="adj2" fmla="val 53750"/>
              </a:avLst>
            </a:prstGeom>
            <a:grpFill/>
            <a:ln w="19050">
              <a:no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262626">
                    <a:lumMod val="75000"/>
                    <a:lumOff val="25000"/>
                  </a:srgbClr>
                </a:solidFill>
                <a:effectLst/>
                <a:uLnTx/>
                <a:uFillTx/>
                <a:latin typeface="+mj-lt"/>
                <a:cs typeface="+mn-cs"/>
              </a:endParaRPr>
            </a:p>
          </p:txBody>
        </p:sp>
        <p:sp>
          <p:nvSpPr>
            <p:cNvPr id="85" name="TextBox 84">
              <a:extLst>
                <a:ext uri="{FF2B5EF4-FFF2-40B4-BE49-F238E27FC236}">
                  <a16:creationId xmlns:a16="http://schemas.microsoft.com/office/drawing/2014/main" id="{9DA44C9D-77E7-4669-8DC8-71A23B023355}"/>
                </a:ext>
              </a:extLst>
            </p:cNvPr>
            <p:cNvSpPr txBox="1"/>
            <p:nvPr/>
          </p:nvSpPr>
          <p:spPr>
            <a:xfrm flipH="1">
              <a:off x="110295" y="5613392"/>
              <a:ext cx="755335" cy="707886"/>
            </a:xfrm>
            <a:prstGeom prst="rect">
              <a:avLst/>
            </a:prstGeom>
            <a:grpFill/>
          </p:spPr>
          <p:txBody>
            <a:bodyPr wrap="none" rtlCol="0" anchor="ctr">
              <a:spAutoFit/>
            </a:bodyPr>
            <a:lstStyle/>
            <a:p>
              <a:pPr algn="ctr"/>
              <a:r>
                <a:rPr lang="en-IN" sz="4000" b="1" dirty="0">
                  <a:solidFill>
                    <a:schemeClr val="bg1"/>
                  </a:solidFill>
                  <a:latin typeface="Arial" panose="020B0604020202020204" pitchFamily="34" charset="0"/>
                  <a:cs typeface="Arial" panose="020B0604020202020204" pitchFamily="34" charset="0"/>
                </a:rPr>
                <a:t>03</a:t>
              </a:r>
              <a:endParaRPr lang="en-US" sz="4000" b="1" dirty="0">
                <a:solidFill>
                  <a:schemeClr val="bg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4C2995B3-2BE4-4E64-B02B-15D59B150243}"/>
                </a:ext>
              </a:extLst>
            </p:cNvPr>
            <p:cNvSpPr txBox="1"/>
            <p:nvPr/>
          </p:nvSpPr>
          <p:spPr>
            <a:xfrm flipH="1">
              <a:off x="1233626" y="5609545"/>
              <a:ext cx="6348273" cy="707886"/>
            </a:xfrm>
            <a:prstGeom prst="rect">
              <a:avLst/>
            </a:prstGeom>
            <a:grpFill/>
          </p:spPr>
          <p:txBody>
            <a:bodyPr wrap="square" lIns="0" rIns="0" rtlCol="0" anchor="t">
              <a:spAutoFit/>
            </a:bodyPr>
            <a:lstStyle/>
            <a:p>
              <a:r>
                <a:rPr lang="en-IN" sz="2000" dirty="0">
                  <a:solidFill>
                    <a:schemeClr val="bg1"/>
                  </a:solidFill>
                  <a:latin typeface="+mj-lt"/>
                </a:rPr>
                <a:t>GBM repetitively leverages the patterns in residuals</a:t>
              </a:r>
            </a:p>
            <a:p>
              <a:r>
                <a:rPr lang="en-IN" sz="2000" dirty="0">
                  <a:solidFill>
                    <a:schemeClr val="bg1"/>
                  </a:solidFill>
                  <a:latin typeface="+mj-lt"/>
                </a:rPr>
                <a:t> and strengthens a model with weak predictions</a:t>
              </a:r>
            </a:p>
          </p:txBody>
        </p:sp>
      </p:grpSp>
      <p:grpSp>
        <p:nvGrpSpPr>
          <p:cNvPr id="125" name="Group 124">
            <a:extLst>
              <a:ext uri="{FF2B5EF4-FFF2-40B4-BE49-F238E27FC236}">
                <a16:creationId xmlns:a16="http://schemas.microsoft.com/office/drawing/2014/main" id="{6D200EA5-7B02-4779-9D82-E904CDCB8C17}"/>
              </a:ext>
            </a:extLst>
          </p:cNvPr>
          <p:cNvGrpSpPr/>
          <p:nvPr/>
        </p:nvGrpSpPr>
        <p:grpSpPr>
          <a:xfrm>
            <a:off x="7964057" y="7134520"/>
            <a:ext cx="8089140" cy="1548709"/>
            <a:chOff x="7964056" y="7001170"/>
            <a:chExt cx="8299989" cy="1548709"/>
          </a:xfrm>
          <a:solidFill>
            <a:srgbClr val="00AAAC"/>
          </a:solidFill>
        </p:grpSpPr>
        <p:grpSp>
          <p:nvGrpSpPr>
            <p:cNvPr id="21" name="Group 20">
              <a:extLst>
                <a:ext uri="{FF2B5EF4-FFF2-40B4-BE49-F238E27FC236}">
                  <a16:creationId xmlns:a16="http://schemas.microsoft.com/office/drawing/2014/main" id="{76804F48-16CE-4028-B16C-1B732DC76C8B}"/>
                </a:ext>
              </a:extLst>
            </p:cNvPr>
            <p:cNvGrpSpPr/>
            <p:nvPr/>
          </p:nvGrpSpPr>
          <p:grpSpPr>
            <a:xfrm>
              <a:off x="7964056" y="7001170"/>
              <a:ext cx="8299989" cy="1548709"/>
              <a:chOff x="7945006" y="7001170"/>
              <a:chExt cx="8299989" cy="1548709"/>
            </a:xfrm>
            <a:grpFill/>
          </p:grpSpPr>
          <p:sp>
            <p:nvSpPr>
              <p:cNvPr id="90" name="Right Arrow 19">
                <a:extLst>
                  <a:ext uri="{FF2B5EF4-FFF2-40B4-BE49-F238E27FC236}">
                    <a16:creationId xmlns:a16="http://schemas.microsoft.com/office/drawing/2014/main" id="{51B6991D-E119-4C75-8054-2D154DF8D551}"/>
                  </a:ext>
                </a:extLst>
              </p:cNvPr>
              <p:cNvSpPr/>
              <p:nvPr/>
            </p:nvSpPr>
            <p:spPr bwMode="auto">
              <a:xfrm flipH="1">
                <a:off x="7945006" y="7001170"/>
                <a:ext cx="8299989" cy="1548709"/>
              </a:xfrm>
              <a:prstGeom prst="rightArrow">
                <a:avLst>
                  <a:gd name="adj1" fmla="val 62500"/>
                  <a:gd name="adj2" fmla="val 53750"/>
                </a:avLst>
              </a:prstGeom>
              <a:grpFill/>
              <a:ln w="19050">
                <a:no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rgbClr val="262626">
                      <a:lumMod val="75000"/>
                      <a:lumOff val="25000"/>
                    </a:srgbClr>
                  </a:solidFill>
                  <a:effectLst/>
                  <a:uLnTx/>
                  <a:uFillTx/>
                  <a:latin typeface="+mj-lt"/>
                  <a:cs typeface="+mn-cs"/>
                </a:endParaRPr>
              </a:p>
            </p:txBody>
          </p:sp>
          <p:sp>
            <p:nvSpPr>
              <p:cNvPr id="91" name="TextBox 90">
                <a:extLst>
                  <a:ext uri="{FF2B5EF4-FFF2-40B4-BE49-F238E27FC236}">
                    <a16:creationId xmlns:a16="http://schemas.microsoft.com/office/drawing/2014/main" id="{DB5815F3-CD19-4DFA-BD46-ECBF0C237802}"/>
                  </a:ext>
                </a:extLst>
              </p:cNvPr>
              <p:cNvSpPr txBox="1"/>
              <p:nvPr/>
            </p:nvSpPr>
            <p:spPr>
              <a:xfrm flipH="1">
                <a:off x="15303847" y="7575468"/>
                <a:ext cx="476412" cy="400110"/>
              </a:xfrm>
              <a:prstGeom prst="rect">
                <a:avLst/>
              </a:prstGeom>
              <a:grpFill/>
            </p:spPr>
            <p:txBody>
              <a:bodyPr wrap="none" rtlCol="0" anchor="ctr">
                <a:spAutoFit/>
              </a:bodyPr>
              <a:lstStyle/>
              <a:p>
                <a:pPr algn="ctr"/>
                <a:r>
                  <a:rPr lang="en-IN" sz="2000" b="1" dirty="0">
                    <a:solidFill>
                      <a:schemeClr val="bg1"/>
                    </a:solidFill>
                    <a:latin typeface="+mj-lt"/>
                  </a:rPr>
                  <a:t>04</a:t>
                </a:r>
                <a:endParaRPr lang="en-US" sz="2000" b="1" dirty="0">
                  <a:solidFill>
                    <a:schemeClr val="bg1"/>
                  </a:solidFill>
                  <a:latin typeface="+mj-lt"/>
                </a:endParaRPr>
              </a:p>
            </p:txBody>
          </p:sp>
          <p:sp>
            <p:nvSpPr>
              <p:cNvPr id="92" name="Rectangle 91">
                <a:extLst>
                  <a:ext uri="{FF2B5EF4-FFF2-40B4-BE49-F238E27FC236}">
                    <a16:creationId xmlns:a16="http://schemas.microsoft.com/office/drawing/2014/main" id="{D29F289D-16D1-473D-A3CE-998D91FCDA58}"/>
                  </a:ext>
                </a:extLst>
              </p:cNvPr>
              <p:cNvSpPr/>
              <p:nvPr/>
            </p:nvSpPr>
            <p:spPr>
              <a:xfrm>
                <a:off x="9082450" y="7436543"/>
                <a:ext cx="6923286" cy="707886"/>
              </a:xfrm>
              <a:prstGeom prst="rect">
                <a:avLst/>
              </a:prstGeom>
              <a:grpFill/>
            </p:spPr>
            <p:txBody>
              <a:bodyPr wrap="square">
                <a:spAutoFit/>
              </a:bodyPr>
              <a:lstStyle/>
              <a:p>
                <a:r>
                  <a:rPr lang="en-IN" sz="2000" dirty="0" err="1">
                    <a:solidFill>
                      <a:schemeClr val="bg1"/>
                    </a:solidFill>
                    <a:latin typeface="+mj-lt"/>
                  </a:rPr>
                  <a:t>Modeling</a:t>
                </a:r>
                <a:r>
                  <a:rPr lang="en-IN" sz="2000" dirty="0">
                    <a:solidFill>
                      <a:schemeClr val="bg1"/>
                    </a:solidFill>
                    <a:latin typeface="+mj-lt"/>
                  </a:rPr>
                  <a:t> is stopped when </a:t>
                </a:r>
                <a:r>
                  <a:rPr lang="en-US" sz="2000" dirty="0">
                    <a:solidFill>
                      <a:schemeClr val="bg1"/>
                    </a:solidFill>
                    <a:latin typeface="+mj-lt"/>
                  </a:rPr>
                  <a:t>residuals do </a:t>
                </a:r>
              </a:p>
              <a:p>
                <a:r>
                  <a:rPr lang="en-US" sz="2000" dirty="0">
                    <a:solidFill>
                      <a:schemeClr val="bg1"/>
                    </a:solidFill>
                    <a:latin typeface="+mj-lt"/>
                  </a:rPr>
                  <a:t>not have any pattern that can be modeled</a:t>
                </a:r>
              </a:p>
            </p:txBody>
          </p:sp>
        </p:grpSp>
        <p:sp>
          <p:nvSpPr>
            <p:cNvPr id="124" name="TextBox 123">
              <a:extLst>
                <a:ext uri="{FF2B5EF4-FFF2-40B4-BE49-F238E27FC236}">
                  <a16:creationId xmlns:a16="http://schemas.microsoft.com/office/drawing/2014/main" id="{FCE7A45A-0333-4C40-8695-C39F883BE52C}"/>
                </a:ext>
              </a:extLst>
            </p:cNvPr>
            <p:cNvSpPr txBox="1"/>
            <p:nvPr/>
          </p:nvSpPr>
          <p:spPr>
            <a:xfrm flipH="1">
              <a:off x="15228871" y="7405763"/>
              <a:ext cx="755335" cy="707886"/>
            </a:xfrm>
            <a:prstGeom prst="rect">
              <a:avLst/>
            </a:prstGeom>
            <a:grpFill/>
          </p:spPr>
          <p:txBody>
            <a:bodyPr wrap="none" rtlCol="0" anchor="ctr">
              <a:spAutoFit/>
            </a:bodyPr>
            <a:lstStyle/>
            <a:p>
              <a:pPr algn="ctr"/>
              <a:r>
                <a:rPr lang="en-IN" sz="4000" b="1" dirty="0">
                  <a:solidFill>
                    <a:schemeClr val="bg1"/>
                  </a:solidFill>
                  <a:latin typeface="Arial" panose="020B0604020202020204" pitchFamily="34" charset="0"/>
                  <a:cs typeface="Arial" panose="020B0604020202020204" pitchFamily="34" charset="0"/>
                </a:rPr>
                <a:t>04</a:t>
              </a:r>
              <a:endParaRPr lang="en-US" sz="4000" b="1" dirty="0">
                <a:solidFill>
                  <a:schemeClr val="bg1"/>
                </a:solidFill>
                <a:latin typeface="Arial" panose="020B0604020202020204" pitchFamily="34" charset="0"/>
                <a:cs typeface="Arial" panose="020B0604020202020204" pitchFamily="34" charset="0"/>
              </a:endParaRPr>
            </a:p>
          </p:txBody>
        </p:sp>
      </p:grpSp>
      <p:pic>
        <p:nvPicPr>
          <p:cNvPr id="128" name="Picture 127">
            <a:extLst>
              <a:ext uri="{FF2B5EF4-FFF2-40B4-BE49-F238E27FC236}">
                <a16:creationId xmlns:a16="http://schemas.microsoft.com/office/drawing/2014/main" id="{D54B9DB5-239D-4635-92C4-3710B79D2913}"/>
              </a:ext>
            </a:extLst>
          </p:cNvPr>
          <p:cNvPicPr>
            <a:picLocks/>
          </p:cNvPicPr>
          <p:nvPr/>
        </p:nvPicPr>
        <p:blipFill>
          <a:blip r:embed="rId7" cstate="print">
            <a:extLst>
              <a:ext uri="{28A0092B-C50C-407E-A947-70E740481C1C}">
                <a14:useLocalDpi xmlns:a14="http://schemas.microsoft.com/office/drawing/2010/main" val="0"/>
              </a:ext>
            </a:extLst>
          </a:blip>
          <a:stretch>
            <a:fillRect/>
          </a:stretch>
        </p:blipFill>
        <p:spPr>
          <a:xfrm>
            <a:off x="6191124" y="885621"/>
            <a:ext cx="3842053" cy="253920"/>
          </a:xfrm>
          <a:prstGeom prst="rect">
            <a:avLst/>
          </a:prstGeom>
        </p:spPr>
      </p:pic>
    </p:spTree>
    <p:extLst>
      <p:ext uri="{BB962C8B-B14F-4D97-AF65-F5344CB8AC3E}">
        <p14:creationId xmlns:p14="http://schemas.microsoft.com/office/powerpoint/2010/main" val="1129893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9A34DC9-2897-4FA5-A6CD-0784C0A10469}"/>
              </a:ext>
            </a:extLst>
          </p:cNvPr>
          <p:cNvGrpSpPr/>
          <p:nvPr/>
        </p:nvGrpSpPr>
        <p:grpSpPr>
          <a:xfrm>
            <a:off x="1669032" y="1705487"/>
            <a:ext cx="13266278" cy="5400216"/>
            <a:chOff x="2764905" y="1408491"/>
            <a:chExt cx="13266278" cy="5400216"/>
          </a:xfrm>
        </p:grpSpPr>
        <p:grpSp>
          <p:nvGrpSpPr>
            <p:cNvPr id="4" name="Group 3">
              <a:extLst>
                <a:ext uri="{FF2B5EF4-FFF2-40B4-BE49-F238E27FC236}">
                  <a16:creationId xmlns:a16="http://schemas.microsoft.com/office/drawing/2014/main" id="{B78F25A1-0D01-4D5F-8729-139496CBC943}"/>
                </a:ext>
              </a:extLst>
            </p:cNvPr>
            <p:cNvGrpSpPr/>
            <p:nvPr/>
          </p:nvGrpSpPr>
          <p:grpSpPr>
            <a:xfrm>
              <a:off x="2764906" y="1408491"/>
              <a:ext cx="13266274" cy="914703"/>
              <a:chOff x="6324470" y="2399866"/>
              <a:chExt cx="10789169" cy="914703"/>
            </a:xfrm>
          </p:grpSpPr>
          <p:sp>
            <p:nvSpPr>
              <p:cNvPr id="17" name="Rounded Rectangle 137">
                <a:extLst>
                  <a:ext uri="{FF2B5EF4-FFF2-40B4-BE49-F238E27FC236}">
                    <a16:creationId xmlns:a16="http://schemas.microsoft.com/office/drawing/2014/main" id="{00B693A5-EE9B-48F7-9516-553938C17494}"/>
                  </a:ext>
                </a:extLst>
              </p:cNvPr>
              <p:cNvSpPr/>
              <p:nvPr/>
            </p:nvSpPr>
            <p:spPr>
              <a:xfrm>
                <a:off x="6324470" y="2399867"/>
                <a:ext cx="10789169" cy="914702"/>
              </a:xfrm>
              <a:prstGeom prst="roundRect">
                <a:avLst>
                  <a:gd name="adj" fmla="val 11907"/>
                </a:avLst>
              </a:prstGeom>
              <a:solidFill>
                <a:srgbClr val="FFE4C9"/>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t"/>
              <a:lstStyle/>
              <a:p>
                <a:r>
                  <a:rPr lang="en-IN" sz="2000" b="1" dirty="0">
                    <a:solidFill>
                      <a:prstClr val="black"/>
                    </a:solidFill>
                    <a:latin typeface="+mj-lt"/>
                    <a:ea typeface="Open Sans" panose="020B0606030504020204" pitchFamily="34" charset="0"/>
                    <a:cs typeface="Open Sans" panose="020B0606030504020204" pitchFamily="34" charset="0"/>
                  </a:rPr>
                  <a:t>  Step 01			</a:t>
                </a:r>
                <a:r>
                  <a:rPr lang="en-IN" sz="2000" dirty="0">
                    <a:solidFill>
                      <a:schemeClr val="tx1"/>
                    </a:solidFill>
                    <a:latin typeface="+mj-lt"/>
                    <a:ea typeface="Open Sans" panose="020B0606030504020204" pitchFamily="34" charset="0"/>
                    <a:cs typeface="Open Sans" panose="020B0606030504020204" pitchFamily="34" charset="0"/>
                  </a:rPr>
                  <a:t>Fit a simple regression or classification model </a:t>
                </a:r>
                <a:endParaRPr lang="en-IN" sz="2000" b="1" dirty="0">
                  <a:solidFill>
                    <a:prstClr val="black"/>
                  </a:solidFill>
                  <a:latin typeface="+mj-lt"/>
                  <a:ea typeface="Open Sans" panose="020B0606030504020204" pitchFamily="34" charset="0"/>
                  <a:cs typeface="Open Sans" panose="020B0606030504020204" pitchFamily="34" charset="0"/>
                </a:endParaRPr>
              </a:p>
            </p:txBody>
          </p:sp>
          <p:sp>
            <p:nvSpPr>
              <p:cNvPr id="18" name="Chevron 139">
                <a:extLst>
                  <a:ext uri="{FF2B5EF4-FFF2-40B4-BE49-F238E27FC236}">
                    <a16:creationId xmlns:a16="http://schemas.microsoft.com/office/drawing/2014/main" id="{AC830781-32B2-443C-B804-7BC401A07BB8}"/>
                  </a:ext>
                </a:extLst>
              </p:cNvPr>
              <p:cNvSpPr/>
              <p:nvPr/>
            </p:nvSpPr>
            <p:spPr>
              <a:xfrm>
                <a:off x="7501433" y="2399866"/>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a:solidFill>
                    <a:schemeClr val="tx1"/>
                  </a:solidFill>
                  <a:latin typeface="+mj-lt"/>
                </a:endParaRPr>
              </a:p>
            </p:txBody>
          </p:sp>
        </p:grpSp>
        <p:grpSp>
          <p:nvGrpSpPr>
            <p:cNvPr id="5" name="Group 4">
              <a:extLst>
                <a:ext uri="{FF2B5EF4-FFF2-40B4-BE49-F238E27FC236}">
                  <a16:creationId xmlns:a16="http://schemas.microsoft.com/office/drawing/2014/main" id="{FB1DF347-C104-4938-9B91-49ECC9AEB485}"/>
                </a:ext>
              </a:extLst>
            </p:cNvPr>
            <p:cNvGrpSpPr/>
            <p:nvPr/>
          </p:nvGrpSpPr>
          <p:grpSpPr>
            <a:xfrm>
              <a:off x="2764906" y="2517485"/>
              <a:ext cx="13266275" cy="914703"/>
              <a:chOff x="6324469" y="2399866"/>
              <a:chExt cx="10789170" cy="914703"/>
            </a:xfrm>
          </p:grpSpPr>
          <p:sp>
            <p:nvSpPr>
              <p:cNvPr id="15" name="Rounded Rectangle 149">
                <a:extLst>
                  <a:ext uri="{FF2B5EF4-FFF2-40B4-BE49-F238E27FC236}">
                    <a16:creationId xmlns:a16="http://schemas.microsoft.com/office/drawing/2014/main" id="{8736F3E9-FB69-43ED-A272-0EFDEEE4B4D5}"/>
                  </a:ext>
                </a:extLst>
              </p:cNvPr>
              <p:cNvSpPr/>
              <p:nvPr/>
            </p:nvSpPr>
            <p:spPr>
              <a:xfrm>
                <a:off x="6324469" y="2399867"/>
                <a:ext cx="10789170" cy="914702"/>
              </a:xfrm>
              <a:prstGeom prst="roundRect">
                <a:avLst>
                  <a:gd name="adj" fmla="val 11917"/>
                </a:avLst>
              </a:prstGeom>
              <a:solidFill>
                <a:srgbClr val="CFEBF1"/>
              </a:solidFill>
              <a:ln>
                <a:noFill/>
              </a:ln>
            </p:spPr>
            <p:style>
              <a:lnRef idx="2">
                <a:schemeClr val="accent1">
                  <a:shade val="50000"/>
                </a:schemeClr>
              </a:lnRef>
              <a:fillRef idx="1">
                <a:schemeClr val="accent1"/>
              </a:fillRef>
              <a:effectRef idx="0">
                <a:schemeClr val="accent1"/>
              </a:effectRef>
              <a:fontRef idx="minor">
                <a:schemeClr val="lt1"/>
              </a:fontRef>
            </p:style>
            <p:txBody>
              <a:bodyPr tIns="396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Step 02			</a:t>
                </a:r>
                <a:r>
                  <a:rPr lang="en-IN" sz="2000" dirty="0">
                    <a:solidFill>
                      <a:schemeClr val="tx1"/>
                    </a:solidFill>
                    <a:latin typeface="+mj-lt"/>
                    <a:ea typeface="Open Sans" panose="020B0606030504020204" pitchFamily="34" charset="0"/>
                    <a:cs typeface="Open Sans" panose="020B0606030504020204" pitchFamily="34" charset="0"/>
                  </a:rPr>
                  <a:t>Calculate error residuals  ( actual value - predicted value )</a:t>
                </a:r>
              </a:p>
              <a:p>
                <a:pPr lvl="0"/>
                <a:endParaRPr lang="en-IN" sz="2000" b="1" dirty="0">
                  <a:solidFill>
                    <a:prstClr val="black"/>
                  </a:solidFill>
                  <a:latin typeface="+mj-lt"/>
                  <a:ea typeface="Open Sans" panose="020B0606030504020204" pitchFamily="34" charset="0"/>
                  <a:cs typeface="Open Sans" panose="020B0606030504020204" pitchFamily="34" charset="0"/>
                </a:endParaRPr>
              </a:p>
            </p:txBody>
          </p:sp>
          <p:sp>
            <p:nvSpPr>
              <p:cNvPr id="16" name="Chevron 150">
                <a:extLst>
                  <a:ext uri="{FF2B5EF4-FFF2-40B4-BE49-F238E27FC236}">
                    <a16:creationId xmlns:a16="http://schemas.microsoft.com/office/drawing/2014/main" id="{1F1D037C-A9D3-4E9D-AB8B-68B2AAC3C052}"/>
                  </a:ext>
                </a:extLst>
              </p:cNvPr>
              <p:cNvSpPr/>
              <p:nvPr/>
            </p:nvSpPr>
            <p:spPr>
              <a:xfrm>
                <a:off x="7555398" y="2399866"/>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a:solidFill>
                    <a:schemeClr val="tx1"/>
                  </a:solidFill>
                  <a:latin typeface="+mj-lt"/>
                </a:endParaRPr>
              </a:p>
            </p:txBody>
          </p:sp>
        </p:grpSp>
        <p:grpSp>
          <p:nvGrpSpPr>
            <p:cNvPr id="6" name="Group 5">
              <a:extLst>
                <a:ext uri="{FF2B5EF4-FFF2-40B4-BE49-F238E27FC236}">
                  <a16:creationId xmlns:a16="http://schemas.microsoft.com/office/drawing/2014/main" id="{E15235CD-6757-40F7-BDE0-721A02EFEAD4}"/>
                </a:ext>
              </a:extLst>
            </p:cNvPr>
            <p:cNvGrpSpPr/>
            <p:nvPr/>
          </p:nvGrpSpPr>
          <p:grpSpPr>
            <a:xfrm>
              <a:off x="2764905" y="3607429"/>
              <a:ext cx="13266277" cy="915669"/>
              <a:chOff x="3924998" y="3786492"/>
              <a:chExt cx="11312830" cy="915669"/>
            </a:xfrm>
          </p:grpSpPr>
          <p:sp>
            <p:nvSpPr>
              <p:cNvPr id="13" name="Rounded Rectangle 160">
                <a:extLst>
                  <a:ext uri="{FF2B5EF4-FFF2-40B4-BE49-F238E27FC236}">
                    <a16:creationId xmlns:a16="http://schemas.microsoft.com/office/drawing/2014/main" id="{9088F54A-8764-4530-A3B8-900DE0A36C89}"/>
                  </a:ext>
                </a:extLst>
              </p:cNvPr>
              <p:cNvSpPr/>
              <p:nvPr/>
            </p:nvSpPr>
            <p:spPr>
              <a:xfrm>
                <a:off x="3924998" y="3787459"/>
                <a:ext cx="11312830" cy="914702"/>
              </a:xfrm>
              <a:prstGeom prst="roundRect">
                <a:avLst>
                  <a:gd name="adj" fmla="val 12321"/>
                </a:avLst>
              </a:prstGeom>
              <a:solidFill>
                <a:srgbClr val="FBDAD5"/>
              </a:solidFill>
              <a:ln>
                <a:noFill/>
              </a:ln>
            </p:spPr>
            <p:style>
              <a:lnRef idx="2">
                <a:schemeClr val="accent1">
                  <a:shade val="50000"/>
                </a:schemeClr>
              </a:lnRef>
              <a:fillRef idx="1">
                <a:schemeClr val="accent1"/>
              </a:fillRef>
              <a:effectRef idx="0">
                <a:schemeClr val="accent1"/>
              </a:effectRef>
              <a:fontRef idx="minor">
                <a:schemeClr val="lt1"/>
              </a:fontRef>
            </p:style>
            <p:txBody>
              <a:bodyPr tIns="432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Step 03                                         </a:t>
                </a:r>
                <a:r>
                  <a:rPr lang="en-IN" sz="2000" dirty="0">
                    <a:solidFill>
                      <a:prstClr val="black"/>
                    </a:solidFill>
                    <a:latin typeface="+mj-lt"/>
                    <a:ea typeface="Open Sans" panose="020B0606030504020204" pitchFamily="34" charset="0"/>
                    <a:cs typeface="Open Sans" panose="020B0606030504020204" pitchFamily="34" charset="0"/>
                  </a:rPr>
                  <a:t>Fit a new model on error residuals as target variable with same input variables </a:t>
                </a:r>
              </a:p>
              <a:p>
                <a:r>
                  <a:rPr lang="en-IN" sz="2000" b="1" dirty="0">
                    <a:solidFill>
                      <a:prstClr val="black"/>
                    </a:solidFill>
                    <a:latin typeface="+mj-lt"/>
                    <a:ea typeface="Open Sans" panose="020B0606030504020204" pitchFamily="34" charset="0"/>
                    <a:cs typeface="Open Sans" panose="020B0606030504020204" pitchFamily="34" charset="0"/>
                  </a:rPr>
                  <a:t>			</a:t>
                </a:r>
              </a:p>
            </p:txBody>
          </p:sp>
          <p:sp>
            <p:nvSpPr>
              <p:cNvPr id="14" name="Chevron 161">
                <a:extLst>
                  <a:ext uri="{FF2B5EF4-FFF2-40B4-BE49-F238E27FC236}">
                    <a16:creationId xmlns:a16="http://schemas.microsoft.com/office/drawing/2014/main" id="{9689DE5D-609B-44C2-A304-FB9BDE2F2DE5}"/>
                  </a:ext>
                </a:extLst>
              </p:cNvPr>
              <p:cNvSpPr/>
              <p:nvPr/>
            </p:nvSpPr>
            <p:spPr>
              <a:xfrm>
                <a:off x="5230231" y="3786492"/>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dirty="0">
                  <a:solidFill>
                    <a:schemeClr val="tx1"/>
                  </a:solidFill>
                  <a:latin typeface="+mj-lt"/>
                </a:endParaRPr>
              </a:p>
            </p:txBody>
          </p:sp>
        </p:grpSp>
        <p:grpSp>
          <p:nvGrpSpPr>
            <p:cNvPr id="7" name="Group 6">
              <a:extLst>
                <a:ext uri="{FF2B5EF4-FFF2-40B4-BE49-F238E27FC236}">
                  <a16:creationId xmlns:a16="http://schemas.microsoft.com/office/drawing/2014/main" id="{070830C2-6312-4B30-9723-BF3C8302DEC0}"/>
                </a:ext>
              </a:extLst>
            </p:cNvPr>
            <p:cNvGrpSpPr/>
            <p:nvPr/>
          </p:nvGrpSpPr>
          <p:grpSpPr>
            <a:xfrm>
              <a:off x="2764906" y="4785010"/>
              <a:ext cx="13266277" cy="914703"/>
              <a:chOff x="6324470" y="2399866"/>
              <a:chExt cx="10789174" cy="914703"/>
            </a:xfrm>
          </p:grpSpPr>
          <p:sp>
            <p:nvSpPr>
              <p:cNvPr id="11" name="Rounded Rectangle 137">
                <a:extLst>
                  <a:ext uri="{FF2B5EF4-FFF2-40B4-BE49-F238E27FC236}">
                    <a16:creationId xmlns:a16="http://schemas.microsoft.com/office/drawing/2014/main" id="{69A05070-D63C-4135-A447-58E107E2EF5E}"/>
                  </a:ext>
                </a:extLst>
              </p:cNvPr>
              <p:cNvSpPr/>
              <p:nvPr/>
            </p:nvSpPr>
            <p:spPr>
              <a:xfrm>
                <a:off x="6324470" y="2399867"/>
                <a:ext cx="10789174" cy="914702"/>
              </a:xfrm>
              <a:prstGeom prst="roundRect">
                <a:avLst>
                  <a:gd name="adj" fmla="val 1190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Step 04		              </a:t>
                </a:r>
                <a:r>
                  <a:rPr lang="en-IN" sz="2000" dirty="0">
                    <a:solidFill>
                      <a:prstClr val="black"/>
                    </a:solidFill>
                    <a:latin typeface="+mj-lt"/>
                    <a:ea typeface="Open Sans" panose="020B0606030504020204" pitchFamily="34" charset="0"/>
                    <a:cs typeface="Open Sans" panose="020B0606030504020204" pitchFamily="34" charset="0"/>
                  </a:rPr>
                  <a:t>Add the predicted residuals to the previous predictions</a:t>
                </a:r>
                <a:endParaRPr lang="en-IN" sz="2000" dirty="0">
                  <a:solidFill>
                    <a:schemeClr val="tx1"/>
                  </a:solidFill>
                  <a:latin typeface="+mj-lt"/>
                  <a:ea typeface="Open Sans" panose="020B0606030504020204" pitchFamily="34" charset="0"/>
                  <a:cs typeface="Open Sans" panose="020B0606030504020204" pitchFamily="34" charset="0"/>
                </a:endParaRPr>
              </a:p>
              <a:p>
                <a:pPr lvl="0"/>
                <a:endParaRPr lang="en-IN" sz="2000" b="1" dirty="0">
                  <a:solidFill>
                    <a:prstClr val="black"/>
                  </a:solidFill>
                  <a:latin typeface="+mj-lt"/>
                  <a:ea typeface="Open Sans" panose="020B0606030504020204" pitchFamily="34" charset="0"/>
                  <a:cs typeface="Open Sans" panose="020B0606030504020204" pitchFamily="34" charset="0"/>
                </a:endParaRPr>
              </a:p>
            </p:txBody>
          </p:sp>
          <p:sp>
            <p:nvSpPr>
              <p:cNvPr id="12" name="Chevron 139">
                <a:extLst>
                  <a:ext uri="{FF2B5EF4-FFF2-40B4-BE49-F238E27FC236}">
                    <a16:creationId xmlns:a16="http://schemas.microsoft.com/office/drawing/2014/main" id="{607937F7-0567-4535-86BE-5ADC8283339D}"/>
                  </a:ext>
                </a:extLst>
              </p:cNvPr>
              <p:cNvSpPr/>
              <p:nvPr/>
            </p:nvSpPr>
            <p:spPr>
              <a:xfrm>
                <a:off x="7555398" y="2399866"/>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a:solidFill>
                    <a:schemeClr val="tx1"/>
                  </a:solidFill>
                  <a:latin typeface="+mj-lt"/>
                </a:endParaRPr>
              </a:p>
            </p:txBody>
          </p:sp>
        </p:grpSp>
        <p:grpSp>
          <p:nvGrpSpPr>
            <p:cNvPr id="8" name="Group 7">
              <a:extLst>
                <a:ext uri="{FF2B5EF4-FFF2-40B4-BE49-F238E27FC236}">
                  <a16:creationId xmlns:a16="http://schemas.microsoft.com/office/drawing/2014/main" id="{9D47D41C-163F-4F80-880E-216CE9BEC681}"/>
                </a:ext>
              </a:extLst>
            </p:cNvPr>
            <p:cNvGrpSpPr/>
            <p:nvPr/>
          </p:nvGrpSpPr>
          <p:grpSpPr>
            <a:xfrm>
              <a:off x="2764905" y="5894004"/>
              <a:ext cx="13266277" cy="914703"/>
              <a:chOff x="6324470" y="2399866"/>
              <a:chExt cx="10789174" cy="914703"/>
            </a:xfrm>
          </p:grpSpPr>
          <p:sp>
            <p:nvSpPr>
              <p:cNvPr id="9" name="Rounded Rectangle 149">
                <a:extLst>
                  <a:ext uri="{FF2B5EF4-FFF2-40B4-BE49-F238E27FC236}">
                    <a16:creationId xmlns:a16="http://schemas.microsoft.com/office/drawing/2014/main" id="{87521A92-CAA8-4BA1-8312-9896E0EF70BE}"/>
                  </a:ext>
                </a:extLst>
              </p:cNvPr>
              <p:cNvSpPr/>
              <p:nvPr/>
            </p:nvSpPr>
            <p:spPr>
              <a:xfrm>
                <a:off x="6324470" y="2399867"/>
                <a:ext cx="10789174" cy="914702"/>
              </a:xfrm>
              <a:prstGeom prst="roundRect">
                <a:avLst>
                  <a:gd name="adj" fmla="val 1191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32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a:t>
                </a:r>
              </a:p>
              <a:p>
                <a:endParaRPr lang="en-IN" sz="2000" b="1" dirty="0">
                  <a:solidFill>
                    <a:prstClr val="black"/>
                  </a:solidFill>
                  <a:latin typeface="+mj-lt"/>
                  <a:ea typeface="Open Sans" panose="020B0606030504020204" pitchFamily="34" charset="0"/>
                  <a:cs typeface="Open Sans" panose="020B0606030504020204" pitchFamily="34" charset="0"/>
                </a:endParaRPr>
              </a:p>
              <a:p>
                <a:r>
                  <a:rPr lang="en-IN" sz="2000" b="1" dirty="0">
                    <a:solidFill>
                      <a:prstClr val="black"/>
                    </a:solidFill>
                    <a:latin typeface="+mj-lt"/>
                    <a:ea typeface="Open Sans" panose="020B0606030504020204" pitchFamily="34" charset="0"/>
                    <a:cs typeface="Open Sans" panose="020B0606030504020204" pitchFamily="34" charset="0"/>
                  </a:rPr>
                  <a:t>  Step 05		</a:t>
                </a:r>
              </a:p>
              <a:p>
                <a:endParaRPr lang="en-IN" sz="2000" dirty="0">
                  <a:solidFill>
                    <a:schemeClr val="tx1"/>
                  </a:solidFill>
                  <a:latin typeface="+mj-lt"/>
                  <a:ea typeface="Open Sans" panose="020B0606030504020204" pitchFamily="34" charset="0"/>
                  <a:cs typeface="Open Sans" panose="020B0606030504020204" pitchFamily="34" charset="0"/>
                </a:endParaRPr>
              </a:p>
              <a:p>
                <a:endParaRPr lang="en-IN" sz="2000" dirty="0">
                  <a:solidFill>
                    <a:schemeClr val="tx1"/>
                  </a:solidFill>
                  <a:latin typeface="+mj-lt"/>
                  <a:ea typeface="Open Sans" panose="020B0606030504020204" pitchFamily="34" charset="0"/>
                  <a:cs typeface="Open Sans" panose="020B0606030504020204" pitchFamily="34" charset="0"/>
                </a:endParaRPr>
              </a:p>
              <a:p>
                <a:pPr lvl="0"/>
                <a:endParaRPr lang="en-IN" sz="2000" b="1" dirty="0">
                  <a:solidFill>
                    <a:prstClr val="black"/>
                  </a:solidFill>
                  <a:latin typeface="+mj-lt"/>
                  <a:ea typeface="Open Sans" panose="020B0606030504020204" pitchFamily="34" charset="0"/>
                  <a:cs typeface="Open Sans" panose="020B0606030504020204" pitchFamily="34" charset="0"/>
                </a:endParaRPr>
              </a:p>
            </p:txBody>
          </p:sp>
          <p:sp>
            <p:nvSpPr>
              <p:cNvPr id="10" name="Chevron 150">
                <a:extLst>
                  <a:ext uri="{FF2B5EF4-FFF2-40B4-BE49-F238E27FC236}">
                    <a16:creationId xmlns:a16="http://schemas.microsoft.com/office/drawing/2014/main" id="{89017F0A-9E90-405B-92CF-0FBB99BA0D0C}"/>
                  </a:ext>
                </a:extLst>
              </p:cNvPr>
              <p:cNvSpPr/>
              <p:nvPr/>
            </p:nvSpPr>
            <p:spPr>
              <a:xfrm>
                <a:off x="7555398" y="2399866"/>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a:solidFill>
                    <a:schemeClr val="tx1"/>
                  </a:solidFill>
                  <a:latin typeface="+mj-lt"/>
                </a:endParaRPr>
              </a:p>
            </p:txBody>
          </p:sp>
        </p:grpSp>
      </p:grpSp>
      <p:sp>
        <p:nvSpPr>
          <p:cNvPr id="19" name="TextBox 18">
            <a:extLst>
              <a:ext uri="{FF2B5EF4-FFF2-40B4-BE49-F238E27FC236}">
                <a16:creationId xmlns:a16="http://schemas.microsoft.com/office/drawing/2014/main" id="{036FB44F-F016-4A52-A2FB-73B53C77538C}"/>
              </a:ext>
            </a:extLst>
          </p:cNvPr>
          <p:cNvSpPr txBox="1"/>
          <p:nvPr/>
        </p:nvSpPr>
        <p:spPr>
          <a:xfrm>
            <a:off x="5433939" y="6258622"/>
            <a:ext cx="9715500" cy="1015663"/>
          </a:xfrm>
          <a:prstGeom prst="rect">
            <a:avLst/>
          </a:prstGeom>
          <a:noFill/>
        </p:spPr>
        <p:txBody>
          <a:bodyPr wrap="square" rtlCol="0">
            <a:spAutoFit/>
          </a:bodyPr>
          <a:lstStyle/>
          <a:p>
            <a:r>
              <a:rPr lang="en-IN" sz="2000" dirty="0">
                <a:solidFill>
                  <a:schemeClr val="tx1"/>
                </a:solidFill>
                <a:latin typeface="+mj-lt"/>
                <a:ea typeface="Open Sans" panose="020B0606030504020204" pitchFamily="34" charset="0"/>
                <a:cs typeface="Open Sans" panose="020B0606030504020204" pitchFamily="34" charset="0"/>
              </a:rPr>
              <a:t>Fit another model on residuals that are remaining and repeat steps 2 </a:t>
            </a:r>
          </a:p>
          <a:p>
            <a:r>
              <a:rPr lang="en-IN" sz="2000" dirty="0">
                <a:solidFill>
                  <a:schemeClr val="tx1"/>
                </a:solidFill>
                <a:latin typeface="+mj-lt"/>
                <a:ea typeface="Open Sans" panose="020B0606030504020204" pitchFamily="34" charset="0"/>
                <a:cs typeface="Open Sans" panose="020B0606030504020204" pitchFamily="34" charset="0"/>
              </a:rPr>
              <a:t>and 5 until model is overfit or the sum of residuals becomes constant</a:t>
            </a:r>
          </a:p>
          <a:p>
            <a:endParaRPr lang="en-US" sz="2000" dirty="0">
              <a:latin typeface="+mj-lt"/>
            </a:endParaRPr>
          </a:p>
        </p:txBody>
      </p:sp>
      <p:sp>
        <p:nvSpPr>
          <p:cNvPr id="22" name="Google Shape;809;p40">
            <a:extLst>
              <a:ext uri="{FF2B5EF4-FFF2-40B4-BE49-F238E27FC236}">
                <a16:creationId xmlns:a16="http://schemas.microsoft.com/office/drawing/2014/main" id="{2ADA3ECB-5ED5-4CC3-8FCD-BE76FD7B55B7}"/>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G</a:t>
            </a:r>
            <a:r>
              <a:rPr lang="en-US" dirty="0"/>
              <a:t>BM Algorithm</a:t>
            </a:r>
          </a:p>
        </p:txBody>
      </p:sp>
      <p:pic>
        <p:nvPicPr>
          <p:cNvPr id="23" name="Picture 22">
            <a:extLst>
              <a:ext uri="{FF2B5EF4-FFF2-40B4-BE49-F238E27FC236}">
                <a16:creationId xmlns:a16="http://schemas.microsoft.com/office/drawing/2014/main" id="{3D79B232-4B6A-4C72-8585-9AECB068700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407327" y="885621"/>
            <a:ext cx="3492775" cy="253920"/>
          </a:xfrm>
          <a:prstGeom prst="rect">
            <a:avLst/>
          </a:prstGeom>
        </p:spPr>
      </p:pic>
    </p:spTree>
    <p:extLst>
      <p:ext uri="{BB962C8B-B14F-4D97-AF65-F5344CB8AC3E}">
        <p14:creationId xmlns:p14="http://schemas.microsoft.com/office/powerpoint/2010/main" val="1544548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Google Shape;809;p40">
            <a:extLst>
              <a:ext uri="{FF2B5EF4-FFF2-40B4-BE49-F238E27FC236}">
                <a16:creationId xmlns:a16="http://schemas.microsoft.com/office/drawing/2014/main" id="{2ADA3ECB-5ED5-4CC3-8FCD-BE76FD7B55B7}"/>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XGBoost</a:t>
            </a:r>
            <a:endParaRPr lang="en-US" dirty="0"/>
          </a:p>
        </p:txBody>
      </p:sp>
      <p:pic>
        <p:nvPicPr>
          <p:cNvPr id="23" name="Picture 22">
            <a:extLst>
              <a:ext uri="{FF2B5EF4-FFF2-40B4-BE49-F238E27FC236}">
                <a16:creationId xmlns:a16="http://schemas.microsoft.com/office/drawing/2014/main" id="{3D79B232-4B6A-4C72-8585-9AECB068700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69345" y="885621"/>
            <a:ext cx="2168739" cy="253920"/>
          </a:xfrm>
          <a:prstGeom prst="rect">
            <a:avLst/>
          </a:prstGeom>
        </p:spPr>
      </p:pic>
      <p:sp>
        <p:nvSpPr>
          <p:cNvPr id="33" name="Rectangle 32">
            <a:extLst>
              <a:ext uri="{FF2B5EF4-FFF2-40B4-BE49-F238E27FC236}">
                <a16:creationId xmlns:a16="http://schemas.microsoft.com/office/drawing/2014/main" id="{BB6F787A-EFA4-4890-BB50-694C63CE779D}"/>
              </a:ext>
            </a:extLst>
          </p:cNvPr>
          <p:cNvSpPr/>
          <p:nvPr/>
        </p:nvSpPr>
        <p:spPr>
          <a:xfrm>
            <a:off x="1553643" y="1280563"/>
            <a:ext cx="13468752" cy="400110"/>
          </a:xfrm>
          <a:prstGeom prst="rect">
            <a:avLst/>
          </a:prstGeom>
        </p:spPr>
        <p:txBody>
          <a:bodyPr wrap="none">
            <a:spAutoFit/>
          </a:bodyPr>
          <a:lstStyle/>
          <a:p>
            <a:r>
              <a:rPr lang="en-US" sz="2000" dirty="0" err="1">
                <a:latin typeface="+mj-lt"/>
              </a:rPr>
              <a:t>e</a:t>
            </a:r>
            <a:r>
              <a:rPr lang="en-US" sz="2000" b="1" dirty="0" err="1">
                <a:latin typeface="+mj-lt"/>
              </a:rPr>
              <a:t>X</a:t>
            </a:r>
            <a:r>
              <a:rPr lang="en-US" sz="2000" dirty="0" err="1">
                <a:latin typeface="+mj-lt"/>
              </a:rPr>
              <a:t>treme</a:t>
            </a:r>
            <a:r>
              <a:rPr lang="en-US" sz="2000" dirty="0">
                <a:latin typeface="+mj-lt"/>
              </a:rPr>
              <a:t> </a:t>
            </a:r>
            <a:r>
              <a:rPr lang="en-US" sz="2000" b="1" dirty="0">
                <a:latin typeface="+mj-lt"/>
              </a:rPr>
              <a:t>G</a:t>
            </a:r>
            <a:r>
              <a:rPr lang="en-US" sz="2000" dirty="0">
                <a:latin typeface="+mj-lt"/>
              </a:rPr>
              <a:t>radient </a:t>
            </a:r>
            <a:r>
              <a:rPr lang="en-US" sz="2000" b="1" dirty="0">
                <a:latin typeface="+mj-lt"/>
              </a:rPr>
              <a:t>B</a:t>
            </a:r>
            <a:r>
              <a:rPr lang="en-US" sz="2000" dirty="0">
                <a:latin typeface="+mj-lt"/>
              </a:rPr>
              <a:t>oosting </a:t>
            </a:r>
            <a:r>
              <a:rPr lang="en-IN" sz="2000" dirty="0">
                <a:latin typeface="+mj-lt"/>
              </a:rPr>
              <a:t>is a library for developing fast and high-performance gradient boosting tree models.</a:t>
            </a:r>
            <a:endParaRPr lang="en-US" sz="2000" dirty="0">
              <a:latin typeface="+mj-lt"/>
            </a:endParaRPr>
          </a:p>
        </p:txBody>
      </p:sp>
      <p:grpSp>
        <p:nvGrpSpPr>
          <p:cNvPr id="36" name="Group 35">
            <a:extLst>
              <a:ext uri="{FF2B5EF4-FFF2-40B4-BE49-F238E27FC236}">
                <a16:creationId xmlns:a16="http://schemas.microsoft.com/office/drawing/2014/main" id="{624D9D82-1E13-4FC2-BF2C-E53A6C0FCD31}"/>
              </a:ext>
            </a:extLst>
          </p:cNvPr>
          <p:cNvGrpSpPr/>
          <p:nvPr/>
        </p:nvGrpSpPr>
        <p:grpSpPr>
          <a:xfrm>
            <a:off x="2078334" y="7701493"/>
            <a:ext cx="12418716" cy="746706"/>
            <a:chOff x="2253955" y="6898549"/>
            <a:chExt cx="12226815" cy="953029"/>
          </a:xfrm>
        </p:grpSpPr>
        <p:pic>
          <p:nvPicPr>
            <p:cNvPr id="37" name="Picture 3">
              <a:extLst>
                <a:ext uri="{FF2B5EF4-FFF2-40B4-BE49-F238E27FC236}">
                  <a16:creationId xmlns:a16="http://schemas.microsoft.com/office/drawing/2014/main" id="{A7D2DE3D-80D4-4AD7-8462-1AF44FD09B8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2445" y="6909219"/>
              <a:ext cx="846823" cy="942359"/>
            </a:xfrm>
            <a:prstGeom prst="rect">
              <a:avLst/>
            </a:prstGeom>
            <a:noFill/>
            <a:extLst>
              <a:ext uri="{909E8E84-426E-40DD-AFC4-6F175D3DCCD1}">
                <a14:hiddenFill xmlns:a14="http://schemas.microsoft.com/office/drawing/2010/main">
                  <a:solidFill>
                    <a:srgbClr val="FFFFFF"/>
                  </a:solidFill>
                </a14:hiddenFill>
              </a:ext>
            </a:extLst>
          </p:spPr>
        </p:pic>
        <p:sp>
          <p:nvSpPr>
            <p:cNvPr id="38" name="Rounded Rectangle 33">
              <a:extLst>
                <a:ext uri="{FF2B5EF4-FFF2-40B4-BE49-F238E27FC236}">
                  <a16:creationId xmlns:a16="http://schemas.microsoft.com/office/drawing/2014/main" id="{73714D95-2D49-428B-A8A7-4C39CE716702}"/>
                </a:ext>
              </a:extLst>
            </p:cNvPr>
            <p:cNvSpPr/>
            <p:nvPr/>
          </p:nvSpPr>
          <p:spPr>
            <a:xfrm>
              <a:off x="2253955" y="6898549"/>
              <a:ext cx="12226815" cy="953029"/>
            </a:xfrm>
            <a:prstGeom prst="roundRect">
              <a:avLst/>
            </a:prstGeom>
            <a:no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39" name="Rectangle 38">
              <a:extLst>
                <a:ext uri="{FF2B5EF4-FFF2-40B4-BE49-F238E27FC236}">
                  <a16:creationId xmlns:a16="http://schemas.microsoft.com/office/drawing/2014/main" id="{D1FB4FB6-E049-46E3-B2B6-11142073B518}"/>
                </a:ext>
              </a:extLst>
            </p:cNvPr>
            <p:cNvSpPr/>
            <p:nvPr/>
          </p:nvSpPr>
          <p:spPr>
            <a:xfrm>
              <a:off x="3109268" y="6898549"/>
              <a:ext cx="11371502" cy="903483"/>
            </a:xfrm>
            <a:prstGeom prst="rect">
              <a:avLst/>
            </a:prstGeom>
          </p:spPr>
          <p:txBody>
            <a:bodyPr wrap="square">
              <a:spAutoFit/>
            </a:bodyPr>
            <a:lstStyle/>
            <a:p>
              <a:pPr algn="ctr"/>
              <a:r>
                <a:rPr lang="en-IN" sz="2000" dirty="0">
                  <a:latin typeface="Open Sans" panose="020B0606030504020204" pitchFamily="34" charset="0"/>
                  <a:ea typeface="Open Sans" panose="020B0606030504020204" pitchFamily="34" charset="0"/>
                  <a:cs typeface="Open Sans" panose="020B0606030504020204" pitchFamily="34" charset="0"/>
                </a:rPr>
                <a:t>XGBoost is extensively used in ML competitions as it is almost 10 times faster than other gradient boosting techniques</a:t>
              </a:r>
            </a:p>
          </p:txBody>
        </p:sp>
      </p:grpSp>
      <p:grpSp>
        <p:nvGrpSpPr>
          <p:cNvPr id="12" name="Group 11">
            <a:extLst>
              <a:ext uri="{FF2B5EF4-FFF2-40B4-BE49-F238E27FC236}">
                <a16:creationId xmlns:a16="http://schemas.microsoft.com/office/drawing/2014/main" id="{D00434DF-5BF1-4F55-919A-4F41CBA26D9E}"/>
              </a:ext>
            </a:extLst>
          </p:cNvPr>
          <p:cNvGrpSpPr/>
          <p:nvPr/>
        </p:nvGrpSpPr>
        <p:grpSpPr>
          <a:xfrm>
            <a:off x="5042983" y="1808508"/>
            <a:ext cx="5996328" cy="5664385"/>
            <a:chOff x="5042983" y="1808508"/>
            <a:chExt cx="5996328" cy="5664385"/>
          </a:xfrm>
        </p:grpSpPr>
        <p:sp>
          <p:nvSpPr>
            <p:cNvPr id="13" name="Oval 12">
              <a:extLst>
                <a:ext uri="{FF2B5EF4-FFF2-40B4-BE49-F238E27FC236}">
                  <a16:creationId xmlns:a16="http://schemas.microsoft.com/office/drawing/2014/main" id="{671D30E2-833F-4EEF-8793-D224CABB21CC}"/>
                </a:ext>
              </a:extLst>
            </p:cNvPr>
            <p:cNvSpPr/>
            <p:nvPr/>
          </p:nvSpPr>
          <p:spPr>
            <a:xfrm>
              <a:off x="8529133" y="4962715"/>
              <a:ext cx="2510178" cy="2510178"/>
            </a:xfrm>
            <a:prstGeom prst="ellipse">
              <a:avLst/>
            </a:prstGeom>
            <a:solidFill>
              <a:srgbClr val="5BB6C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5A47341-A5D0-4ACE-8676-A77C91F39253}"/>
                </a:ext>
              </a:extLst>
            </p:cNvPr>
            <p:cNvSpPr/>
            <p:nvPr/>
          </p:nvSpPr>
          <p:spPr>
            <a:xfrm>
              <a:off x="5042983" y="4962715"/>
              <a:ext cx="2510178" cy="2510178"/>
            </a:xfrm>
            <a:prstGeom prst="ellipse">
              <a:avLst/>
            </a:prstGeom>
            <a:solidFill>
              <a:srgbClr val="1E657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097B0CC-22AC-45AE-B3CB-5E9DF174EA74}"/>
                </a:ext>
              </a:extLst>
            </p:cNvPr>
            <p:cNvSpPr/>
            <p:nvPr/>
          </p:nvSpPr>
          <p:spPr>
            <a:xfrm>
              <a:off x="8529133" y="1808508"/>
              <a:ext cx="2510178" cy="2510178"/>
            </a:xfrm>
            <a:prstGeom prst="ellipse">
              <a:avLst/>
            </a:prstGeom>
            <a:solidFill>
              <a:srgbClr val="CD922A"/>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3AE18D5D-9BB1-4CC1-BE0D-87EF9E85B06C}"/>
                </a:ext>
              </a:extLst>
            </p:cNvPr>
            <p:cNvSpPr/>
            <p:nvPr/>
          </p:nvSpPr>
          <p:spPr>
            <a:xfrm>
              <a:off x="5042983" y="1830318"/>
              <a:ext cx="2510178" cy="2510178"/>
            </a:xfrm>
            <a:prstGeom prst="ellipse">
              <a:avLst/>
            </a:prstGeom>
            <a:solidFill>
              <a:srgbClr val="EE413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BF83E40F-1CB2-4A80-A572-13E4977C8EBD}"/>
                </a:ext>
              </a:extLst>
            </p:cNvPr>
            <p:cNvGrpSpPr/>
            <p:nvPr/>
          </p:nvGrpSpPr>
          <p:grpSpPr>
            <a:xfrm>
              <a:off x="6701206" y="3232985"/>
              <a:ext cx="2853588" cy="2853588"/>
              <a:chOff x="6701206" y="3232985"/>
              <a:chExt cx="2853588" cy="2853588"/>
            </a:xfrm>
          </p:grpSpPr>
          <p:sp>
            <p:nvSpPr>
              <p:cNvPr id="25" name="Oval 24">
                <a:extLst>
                  <a:ext uri="{FF2B5EF4-FFF2-40B4-BE49-F238E27FC236}">
                    <a16:creationId xmlns:a16="http://schemas.microsoft.com/office/drawing/2014/main" id="{940E3248-19A6-46A3-BD2D-7233359F2E2D}"/>
                  </a:ext>
                </a:extLst>
              </p:cNvPr>
              <p:cNvSpPr/>
              <p:nvPr/>
            </p:nvSpPr>
            <p:spPr>
              <a:xfrm>
                <a:off x="6701206" y="3232985"/>
                <a:ext cx="2853588" cy="2853588"/>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Picture 25">
                <a:extLst>
                  <a:ext uri="{FF2B5EF4-FFF2-40B4-BE49-F238E27FC236}">
                    <a16:creationId xmlns:a16="http://schemas.microsoft.com/office/drawing/2014/main" id="{71AF5C0D-DC9B-4DC2-9503-09C58690AACB}"/>
                  </a:ext>
                </a:extLst>
              </p:cNvPr>
              <p:cNvPicPr>
                <a:picLocks noChangeAspect="1"/>
              </p:cNvPicPr>
              <p:nvPr/>
            </p:nvPicPr>
            <p:blipFill rotWithShape="1">
              <a:blip r:embed="rId5"/>
              <a:srcRect t="41810"/>
              <a:stretch/>
            </p:blipFill>
            <p:spPr>
              <a:xfrm>
                <a:off x="7089337" y="4422586"/>
                <a:ext cx="2033710" cy="455379"/>
              </a:xfrm>
              <a:prstGeom prst="rect">
                <a:avLst/>
              </a:prstGeom>
            </p:spPr>
          </p:pic>
        </p:grpSp>
        <p:sp>
          <p:nvSpPr>
            <p:cNvPr id="18" name="TextBox 17">
              <a:extLst>
                <a:ext uri="{FF2B5EF4-FFF2-40B4-BE49-F238E27FC236}">
                  <a16:creationId xmlns:a16="http://schemas.microsoft.com/office/drawing/2014/main" id="{7096F989-65D2-41A1-9BAF-0E878366DCD9}"/>
                </a:ext>
              </a:extLst>
            </p:cNvPr>
            <p:cNvSpPr txBox="1"/>
            <p:nvPr/>
          </p:nvSpPr>
          <p:spPr>
            <a:xfrm>
              <a:off x="8898958" y="2586654"/>
              <a:ext cx="1931939" cy="584775"/>
            </a:xfrm>
            <a:prstGeom prst="rect">
              <a:avLst/>
            </a:prstGeom>
            <a:noFill/>
          </p:spPr>
          <p:txBody>
            <a:bodyPr wrap="none" rtlCol="0">
              <a:spAutoFit/>
            </a:bodyPr>
            <a:lstStyle/>
            <a:p>
              <a:pPr algn="ctr"/>
              <a:r>
                <a:rPr lang="en-US" sz="1600" dirty="0">
                  <a:solidFill>
                    <a:schemeClr val="bg1"/>
                  </a:solidFill>
                  <a:latin typeface="+mn-lt"/>
                </a:rPr>
                <a:t>custom tree </a:t>
              </a:r>
            </a:p>
            <a:p>
              <a:pPr algn="ctr"/>
              <a:r>
                <a:rPr lang="en-US" sz="1600" dirty="0">
                  <a:solidFill>
                    <a:schemeClr val="bg1"/>
                  </a:solidFill>
                  <a:latin typeface="+mn-lt"/>
                </a:rPr>
                <a:t>building algorithm</a:t>
              </a:r>
            </a:p>
          </p:txBody>
        </p:sp>
        <p:sp>
          <p:nvSpPr>
            <p:cNvPr id="19" name="TextBox 18">
              <a:extLst>
                <a:ext uri="{FF2B5EF4-FFF2-40B4-BE49-F238E27FC236}">
                  <a16:creationId xmlns:a16="http://schemas.microsoft.com/office/drawing/2014/main" id="{084B9C17-B144-4225-AAEC-3779E198BF8D}"/>
                </a:ext>
              </a:extLst>
            </p:cNvPr>
            <p:cNvSpPr txBox="1"/>
            <p:nvPr/>
          </p:nvSpPr>
          <p:spPr>
            <a:xfrm>
              <a:off x="8966284" y="5785683"/>
              <a:ext cx="1797287" cy="1077218"/>
            </a:xfrm>
            <a:prstGeom prst="rect">
              <a:avLst/>
            </a:prstGeom>
            <a:noFill/>
          </p:spPr>
          <p:txBody>
            <a:bodyPr wrap="none" rtlCol="0">
              <a:spAutoFit/>
            </a:bodyPr>
            <a:lstStyle/>
            <a:p>
              <a:pPr algn="ctr"/>
              <a:r>
                <a:rPr lang="en-US" sz="1600" dirty="0">
                  <a:solidFill>
                    <a:schemeClr val="bg1"/>
                  </a:solidFill>
                  <a:latin typeface="+mn-lt"/>
                </a:rPr>
                <a:t>Interfaces for </a:t>
              </a:r>
            </a:p>
            <a:p>
              <a:pPr algn="ctr"/>
              <a:r>
                <a:rPr lang="en-US" sz="1600" dirty="0">
                  <a:solidFill>
                    <a:schemeClr val="bg1"/>
                  </a:solidFill>
                  <a:latin typeface="+mn-lt"/>
                </a:rPr>
                <a:t>Python and R, </a:t>
              </a:r>
            </a:p>
            <a:p>
              <a:pPr algn="ctr"/>
              <a:r>
                <a:rPr lang="en-US" sz="1600" dirty="0">
                  <a:solidFill>
                    <a:schemeClr val="bg1"/>
                  </a:solidFill>
                  <a:latin typeface="+mn-lt"/>
                </a:rPr>
                <a:t>can be executed </a:t>
              </a:r>
            </a:p>
            <a:p>
              <a:pPr algn="ctr"/>
              <a:r>
                <a:rPr lang="en-US" sz="1600" dirty="0">
                  <a:solidFill>
                    <a:schemeClr val="bg1"/>
                  </a:solidFill>
                  <a:latin typeface="+mn-lt"/>
                </a:rPr>
                <a:t>on YARN </a:t>
              </a:r>
            </a:p>
          </p:txBody>
        </p:sp>
        <p:sp>
          <p:nvSpPr>
            <p:cNvPr id="21" name="TextBox 20">
              <a:extLst>
                <a:ext uri="{FF2B5EF4-FFF2-40B4-BE49-F238E27FC236}">
                  <a16:creationId xmlns:a16="http://schemas.microsoft.com/office/drawing/2014/main" id="{D19A14ED-63AF-43BD-91A0-FEF81870FD38}"/>
                </a:ext>
              </a:extLst>
            </p:cNvPr>
            <p:cNvSpPr txBox="1"/>
            <p:nvPr/>
          </p:nvSpPr>
          <p:spPr>
            <a:xfrm>
              <a:off x="5355741" y="2709992"/>
              <a:ext cx="1885452" cy="584775"/>
            </a:xfrm>
            <a:prstGeom prst="rect">
              <a:avLst/>
            </a:prstGeom>
            <a:noFill/>
          </p:spPr>
          <p:txBody>
            <a:bodyPr wrap="none" rtlCol="0">
              <a:spAutoFit/>
            </a:bodyPr>
            <a:lstStyle/>
            <a:p>
              <a:pPr algn="ctr"/>
              <a:r>
                <a:rPr lang="en-US" sz="1600" dirty="0" err="1">
                  <a:solidFill>
                    <a:schemeClr val="bg1"/>
                  </a:solidFill>
                  <a:latin typeface="+mn-lt"/>
                </a:rPr>
                <a:t>eXtreme</a:t>
              </a:r>
              <a:r>
                <a:rPr lang="en-US" sz="1600" dirty="0">
                  <a:solidFill>
                    <a:schemeClr val="bg1"/>
                  </a:solidFill>
                  <a:latin typeface="+mn-lt"/>
                </a:rPr>
                <a:t> Gradient</a:t>
              </a:r>
            </a:p>
            <a:p>
              <a:pPr algn="ctr"/>
              <a:r>
                <a:rPr lang="en-US" sz="1600" dirty="0">
                  <a:solidFill>
                    <a:schemeClr val="bg1"/>
                  </a:solidFill>
                  <a:latin typeface="+mn-lt"/>
                </a:rPr>
                <a:t>Boosting</a:t>
              </a:r>
            </a:p>
          </p:txBody>
        </p:sp>
        <p:sp>
          <p:nvSpPr>
            <p:cNvPr id="24" name="TextBox 23">
              <a:extLst>
                <a:ext uri="{FF2B5EF4-FFF2-40B4-BE49-F238E27FC236}">
                  <a16:creationId xmlns:a16="http://schemas.microsoft.com/office/drawing/2014/main" id="{BDE84392-6400-4927-AE8D-008988B757A6}"/>
                </a:ext>
              </a:extLst>
            </p:cNvPr>
            <p:cNvSpPr txBox="1"/>
            <p:nvPr/>
          </p:nvSpPr>
          <p:spPr>
            <a:xfrm>
              <a:off x="5451199" y="5500184"/>
              <a:ext cx="1863011" cy="1815882"/>
            </a:xfrm>
            <a:prstGeom prst="rect">
              <a:avLst/>
            </a:prstGeom>
            <a:noFill/>
          </p:spPr>
          <p:txBody>
            <a:bodyPr wrap="none" rtlCol="0">
              <a:spAutoFit/>
            </a:bodyPr>
            <a:lstStyle/>
            <a:p>
              <a:r>
                <a:rPr lang="en-US" sz="1600" dirty="0">
                  <a:solidFill>
                    <a:schemeClr val="bg1"/>
                  </a:solidFill>
                  <a:latin typeface="+mn-lt"/>
                </a:rPr>
                <a:t>Used for:</a:t>
              </a:r>
            </a:p>
            <a:p>
              <a:pPr marL="285750" indent="-285750">
                <a:buClr>
                  <a:schemeClr val="bg1"/>
                </a:buClr>
                <a:buFont typeface="Arial" panose="020B0604020202020204" pitchFamily="34" charset="0"/>
                <a:buChar char="•"/>
              </a:pPr>
              <a:r>
                <a:rPr lang="en-US" sz="1600" dirty="0">
                  <a:solidFill>
                    <a:schemeClr val="bg1"/>
                  </a:solidFill>
                  <a:latin typeface="+mn-lt"/>
                </a:rPr>
                <a:t>Classification</a:t>
              </a:r>
            </a:p>
            <a:p>
              <a:pPr marL="285750" indent="-285750">
                <a:buClr>
                  <a:schemeClr val="bg1"/>
                </a:buClr>
                <a:buFont typeface="Arial" panose="020B0604020202020204" pitchFamily="34" charset="0"/>
                <a:buChar char="•"/>
              </a:pPr>
              <a:r>
                <a:rPr lang="en-US" sz="1600" dirty="0">
                  <a:solidFill>
                    <a:schemeClr val="bg1"/>
                  </a:solidFill>
                  <a:latin typeface="+mn-lt"/>
                </a:rPr>
                <a:t>Regression</a:t>
              </a:r>
            </a:p>
            <a:p>
              <a:pPr marL="285750" indent="-285750">
                <a:buClr>
                  <a:schemeClr val="bg1"/>
                </a:buClr>
                <a:buFont typeface="Arial" panose="020B0604020202020204" pitchFamily="34" charset="0"/>
                <a:buChar char="•"/>
              </a:pPr>
              <a:r>
                <a:rPr lang="en-US" sz="1600" dirty="0">
                  <a:solidFill>
                    <a:schemeClr val="bg1"/>
                  </a:solidFill>
                  <a:latin typeface="+mn-lt"/>
                </a:rPr>
                <a:t>Ranking</a:t>
              </a:r>
            </a:p>
            <a:p>
              <a:pPr>
                <a:buClr>
                  <a:schemeClr val="bg1"/>
                </a:buClr>
              </a:pPr>
              <a:r>
                <a:rPr lang="en-US" sz="1600" dirty="0">
                  <a:solidFill>
                    <a:schemeClr val="bg1"/>
                  </a:solidFill>
                  <a:latin typeface="+mn-lt"/>
                </a:rPr>
                <a:t>With custom loss </a:t>
              </a:r>
            </a:p>
            <a:p>
              <a:pPr>
                <a:buClr>
                  <a:schemeClr val="bg1"/>
                </a:buClr>
              </a:pPr>
              <a:r>
                <a:rPr lang="en-US" sz="1600" dirty="0">
                  <a:solidFill>
                    <a:schemeClr val="bg1"/>
                  </a:solidFill>
                  <a:latin typeface="+mn-lt"/>
                </a:rPr>
                <a:t>functions</a:t>
              </a:r>
            </a:p>
            <a:p>
              <a:pPr>
                <a:buClr>
                  <a:schemeClr val="bg1"/>
                </a:buClr>
              </a:pPr>
              <a:endParaRPr lang="en-US" sz="1600" dirty="0">
                <a:solidFill>
                  <a:schemeClr val="bg1"/>
                </a:solidFill>
                <a:latin typeface="+mn-lt"/>
              </a:endParaRPr>
            </a:p>
          </p:txBody>
        </p:sp>
      </p:grpSp>
    </p:spTree>
    <p:extLst>
      <p:ext uri="{BB962C8B-B14F-4D97-AF65-F5344CB8AC3E}">
        <p14:creationId xmlns:p14="http://schemas.microsoft.com/office/powerpoint/2010/main" val="3684440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809;p40">
            <a:extLst>
              <a:ext uri="{FF2B5EF4-FFF2-40B4-BE49-F238E27FC236}">
                <a16:creationId xmlns:a16="http://schemas.microsoft.com/office/drawing/2014/main" id="{C956859F-CB05-4093-9FC1-C55E187A01D5}"/>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XGBoost Parameters</a:t>
            </a:r>
            <a:endParaRPr lang="en-US" dirty="0"/>
          </a:p>
        </p:txBody>
      </p:sp>
      <p:pic>
        <p:nvPicPr>
          <p:cNvPr id="106" name="Picture 105">
            <a:extLst>
              <a:ext uri="{FF2B5EF4-FFF2-40B4-BE49-F238E27FC236}">
                <a16:creationId xmlns:a16="http://schemas.microsoft.com/office/drawing/2014/main" id="{E97F6ED1-7B65-402F-93A3-9DB3090F428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766926" y="885621"/>
            <a:ext cx="4648884" cy="253920"/>
          </a:xfrm>
          <a:prstGeom prst="rect">
            <a:avLst/>
          </a:prstGeom>
        </p:spPr>
      </p:pic>
      <p:grpSp>
        <p:nvGrpSpPr>
          <p:cNvPr id="4" name="Group 3">
            <a:extLst>
              <a:ext uri="{FF2B5EF4-FFF2-40B4-BE49-F238E27FC236}">
                <a16:creationId xmlns:a16="http://schemas.microsoft.com/office/drawing/2014/main" id="{63952A20-B573-4165-9365-F3A8A2FE857B}"/>
              </a:ext>
            </a:extLst>
          </p:cNvPr>
          <p:cNvGrpSpPr/>
          <p:nvPr/>
        </p:nvGrpSpPr>
        <p:grpSpPr>
          <a:xfrm>
            <a:off x="3932709" y="1057071"/>
            <a:ext cx="8471949" cy="8124982"/>
            <a:chOff x="3932709" y="885621"/>
            <a:chExt cx="8471949" cy="8124982"/>
          </a:xfrm>
        </p:grpSpPr>
        <p:grpSp>
          <p:nvGrpSpPr>
            <p:cNvPr id="55" name="Group 54">
              <a:extLst>
                <a:ext uri="{FF2B5EF4-FFF2-40B4-BE49-F238E27FC236}">
                  <a16:creationId xmlns:a16="http://schemas.microsoft.com/office/drawing/2014/main" id="{FB8D1DE3-851A-464B-9C26-CA046EA55C19}"/>
                </a:ext>
              </a:extLst>
            </p:cNvPr>
            <p:cNvGrpSpPr/>
            <p:nvPr/>
          </p:nvGrpSpPr>
          <p:grpSpPr>
            <a:xfrm>
              <a:off x="3932709" y="885621"/>
              <a:ext cx="8442010" cy="8124982"/>
              <a:chOff x="1947315" y="867429"/>
              <a:chExt cx="5249370" cy="5125479"/>
            </a:xfrm>
          </p:grpSpPr>
          <p:sp>
            <p:nvSpPr>
              <p:cNvPr id="56" name="Freeform 97">
                <a:extLst>
                  <a:ext uri="{FF2B5EF4-FFF2-40B4-BE49-F238E27FC236}">
                    <a16:creationId xmlns:a16="http://schemas.microsoft.com/office/drawing/2014/main" id="{295BA6C4-57B2-4B4D-90D5-9E79BF0A409F}"/>
                  </a:ext>
                </a:extLst>
              </p:cNvPr>
              <p:cNvSpPr/>
              <p:nvPr/>
            </p:nvSpPr>
            <p:spPr>
              <a:xfrm>
                <a:off x="1947315" y="3910308"/>
                <a:ext cx="3669459" cy="1962648"/>
              </a:xfrm>
              <a:custGeom>
                <a:avLst/>
                <a:gdLst>
                  <a:gd name="connsiteX0" fmla="*/ 981324 w 3669459"/>
                  <a:gd name="connsiteY0" fmla="*/ 0 h 1962648"/>
                  <a:gd name="connsiteX1" fmla="*/ 1529992 w 3669459"/>
                  <a:gd name="connsiteY1" fmla="*/ 167595 h 1962648"/>
                  <a:gd name="connsiteX2" fmla="*/ 1672324 w 3669459"/>
                  <a:gd name="connsiteY2" fmla="*/ 285030 h 1962648"/>
                  <a:gd name="connsiteX3" fmla="*/ 1738059 w 3669459"/>
                  <a:gd name="connsiteY3" fmla="*/ 334803 h 1962648"/>
                  <a:gd name="connsiteX4" fmla="*/ 2674656 w 3669459"/>
                  <a:gd name="connsiteY4" fmla="*/ 627088 h 1962648"/>
                  <a:gd name="connsiteX5" fmla="*/ 3401688 w 3669459"/>
                  <a:gd name="connsiteY5" fmla="*/ 458222 h 1962648"/>
                  <a:gd name="connsiteX6" fmla="*/ 3432627 w 3669459"/>
                  <a:gd name="connsiteY6" fmla="*/ 441508 h 1962648"/>
                  <a:gd name="connsiteX7" fmla="*/ 3430799 w 3669459"/>
                  <a:gd name="connsiteY7" fmla="*/ 653070 h 1962648"/>
                  <a:gd name="connsiteX8" fmla="*/ 3420561 w 3669459"/>
                  <a:gd name="connsiteY8" fmla="*/ 734885 h 1962648"/>
                  <a:gd name="connsiteX9" fmla="*/ 3390026 w 3669459"/>
                  <a:gd name="connsiteY9" fmla="*/ 916866 h 1962648"/>
                  <a:gd name="connsiteX10" fmla="*/ 3519218 w 3669459"/>
                  <a:gd name="connsiteY10" fmla="*/ 1475824 h 1962648"/>
                  <a:gd name="connsiteX11" fmla="*/ 3635370 w 3669459"/>
                  <a:gd name="connsiteY11" fmla="*/ 1637130 h 1962648"/>
                  <a:gd name="connsiteX12" fmla="*/ 3669459 w 3669459"/>
                  <a:gd name="connsiteY12" fmla="*/ 1671916 h 1962648"/>
                  <a:gd name="connsiteX13" fmla="*/ 3611254 w 3669459"/>
                  <a:gd name="connsiteY13" fmla="*/ 1627845 h 1962648"/>
                  <a:gd name="connsiteX14" fmla="*/ 2674657 w 3669459"/>
                  <a:gd name="connsiteY14" fmla="*/ 1335560 h 1962648"/>
                  <a:gd name="connsiteX15" fmla="*/ 1738060 w 3669459"/>
                  <a:gd name="connsiteY15" fmla="*/ 1627845 h 1962648"/>
                  <a:gd name="connsiteX16" fmla="*/ 1672313 w 3669459"/>
                  <a:gd name="connsiteY16" fmla="*/ 1677627 h 1962648"/>
                  <a:gd name="connsiteX17" fmla="*/ 1529992 w 3669459"/>
                  <a:gd name="connsiteY17" fmla="*/ 1795053 h 1962648"/>
                  <a:gd name="connsiteX18" fmla="*/ 981324 w 3669459"/>
                  <a:gd name="connsiteY18" fmla="*/ 1962648 h 1962648"/>
                  <a:gd name="connsiteX19" fmla="*/ 0 w 3669459"/>
                  <a:gd name="connsiteY19" fmla="*/ 981324 h 1962648"/>
                  <a:gd name="connsiteX20" fmla="*/ 981324 w 3669459"/>
                  <a:gd name="connsiteY20" fmla="*/ 0 h 19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69459" h="1962648">
                    <a:moveTo>
                      <a:pt x="981324" y="0"/>
                    </a:moveTo>
                    <a:cubicBezTo>
                      <a:pt x="1184563" y="0"/>
                      <a:pt x="1373371" y="61784"/>
                      <a:pt x="1529992" y="167595"/>
                    </a:cubicBezTo>
                    <a:lnTo>
                      <a:pt x="1672324" y="285030"/>
                    </a:lnTo>
                    <a:lnTo>
                      <a:pt x="1738059" y="334803"/>
                    </a:lnTo>
                    <a:cubicBezTo>
                      <a:pt x="2003912" y="519098"/>
                      <a:pt x="2326673" y="627088"/>
                      <a:pt x="2674656" y="627088"/>
                    </a:cubicBezTo>
                    <a:cubicBezTo>
                      <a:pt x="2935644" y="627088"/>
                      <a:pt x="3182443" y="566344"/>
                      <a:pt x="3401688" y="458222"/>
                    </a:cubicBezTo>
                    <a:lnTo>
                      <a:pt x="3432627" y="441508"/>
                    </a:lnTo>
                    <a:lnTo>
                      <a:pt x="3430799" y="653070"/>
                    </a:lnTo>
                    <a:lnTo>
                      <a:pt x="3420561" y="734885"/>
                    </a:lnTo>
                    <a:lnTo>
                      <a:pt x="3390026" y="916866"/>
                    </a:lnTo>
                    <a:cubicBezTo>
                      <a:pt x="3376701" y="1105409"/>
                      <a:pt x="3417599" y="1299814"/>
                      <a:pt x="3519218" y="1475824"/>
                    </a:cubicBezTo>
                    <a:cubicBezTo>
                      <a:pt x="3553091" y="1534494"/>
                      <a:pt x="3592108" y="1588343"/>
                      <a:pt x="3635370" y="1637130"/>
                    </a:cubicBezTo>
                    <a:lnTo>
                      <a:pt x="3669459" y="1671916"/>
                    </a:lnTo>
                    <a:lnTo>
                      <a:pt x="3611254" y="1627845"/>
                    </a:lnTo>
                    <a:cubicBezTo>
                      <a:pt x="3345400" y="1443550"/>
                      <a:pt x="3022640" y="1335560"/>
                      <a:pt x="2674657" y="1335560"/>
                    </a:cubicBezTo>
                    <a:cubicBezTo>
                      <a:pt x="2326674" y="1335560"/>
                      <a:pt x="2003913" y="1443550"/>
                      <a:pt x="1738060" y="1627845"/>
                    </a:cubicBezTo>
                    <a:lnTo>
                      <a:pt x="1672313" y="1677627"/>
                    </a:lnTo>
                    <a:lnTo>
                      <a:pt x="1529992" y="1795053"/>
                    </a:lnTo>
                    <a:cubicBezTo>
                      <a:pt x="1373371" y="1900864"/>
                      <a:pt x="1184563" y="1962648"/>
                      <a:pt x="981324" y="1962648"/>
                    </a:cubicBezTo>
                    <a:cubicBezTo>
                      <a:pt x="439354" y="1962648"/>
                      <a:pt x="0" y="1523294"/>
                      <a:pt x="0" y="981324"/>
                    </a:cubicBezTo>
                    <a:cubicBezTo>
                      <a:pt x="0" y="439354"/>
                      <a:pt x="439354" y="0"/>
                      <a:pt x="981324" y="0"/>
                    </a:cubicBezTo>
                    <a:close/>
                  </a:path>
                </a:pathLst>
              </a:custGeom>
              <a:gradFill flip="none" rotWithShape="1">
                <a:gsLst>
                  <a:gs pos="0">
                    <a:srgbClr val="052535"/>
                  </a:gs>
                  <a:gs pos="14000">
                    <a:srgbClr val="2998CD">
                      <a:shade val="67500"/>
                      <a:satMod val="115000"/>
                    </a:srgbClr>
                  </a:gs>
                  <a:gs pos="100000">
                    <a:srgbClr val="2998CD">
                      <a:shade val="100000"/>
                      <a:satMod val="115000"/>
                    </a:srgbClr>
                  </a:gs>
                </a:gsLst>
                <a:lin ang="10800000" scaled="1"/>
                <a:tileRect/>
              </a:gradFill>
              <a:ln w="31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Freeform 98">
                <a:extLst>
                  <a:ext uri="{FF2B5EF4-FFF2-40B4-BE49-F238E27FC236}">
                    <a16:creationId xmlns:a16="http://schemas.microsoft.com/office/drawing/2014/main" id="{003849D3-C5AD-4C5C-B720-EF910C4DE206}"/>
                  </a:ext>
                </a:extLst>
              </p:cNvPr>
              <p:cNvSpPr/>
              <p:nvPr/>
            </p:nvSpPr>
            <p:spPr>
              <a:xfrm rot="18000000">
                <a:off x="2365702" y="1716674"/>
                <a:ext cx="3661137" cy="1962648"/>
              </a:xfrm>
              <a:custGeom>
                <a:avLst/>
                <a:gdLst>
                  <a:gd name="connsiteX0" fmla="*/ 3542697 w 3661137"/>
                  <a:gd name="connsiteY0" fmla="*/ 513567 h 1962648"/>
                  <a:gd name="connsiteX1" fmla="*/ 3661137 w 3661137"/>
                  <a:gd name="connsiteY1" fmla="*/ 981324 h 1962648"/>
                  <a:gd name="connsiteX2" fmla="*/ 2679813 w 3661137"/>
                  <a:gd name="connsiteY2" fmla="*/ 1962648 h 1962648"/>
                  <a:gd name="connsiteX3" fmla="*/ 2131146 w 3661137"/>
                  <a:gd name="connsiteY3" fmla="*/ 1795053 h 1962648"/>
                  <a:gd name="connsiteX4" fmla="*/ 2080866 w 3661137"/>
                  <a:gd name="connsiteY4" fmla="*/ 1753569 h 1962648"/>
                  <a:gd name="connsiteX5" fmla="*/ 2080866 w 3661137"/>
                  <a:gd name="connsiteY5" fmla="*/ 1754514 h 1962648"/>
                  <a:gd name="connsiteX6" fmla="*/ 2069586 w 3661137"/>
                  <a:gd name="connsiteY6" fmla="*/ 1744262 h 1962648"/>
                  <a:gd name="connsiteX7" fmla="*/ 1988824 w 3661137"/>
                  <a:gd name="connsiteY7" fmla="*/ 1677627 h 1962648"/>
                  <a:gd name="connsiteX8" fmla="*/ 1923077 w 3661137"/>
                  <a:gd name="connsiteY8" fmla="*/ 1627845 h 1962648"/>
                  <a:gd name="connsiteX9" fmla="*/ 986480 w 3661137"/>
                  <a:gd name="connsiteY9" fmla="*/ 1335560 h 1962648"/>
                  <a:gd name="connsiteX10" fmla="*/ 259448 w 3661137"/>
                  <a:gd name="connsiteY10" fmla="*/ 1504426 h 1962648"/>
                  <a:gd name="connsiteX11" fmla="*/ 232148 w 3661137"/>
                  <a:gd name="connsiteY11" fmla="*/ 1519174 h 1962648"/>
                  <a:gd name="connsiteX12" fmla="*/ 229731 w 3661137"/>
                  <a:gd name="connsiteY12" fmla="*/ 1433762 h 1962648"/>
                  <a:gd name="connsiteX13" fmla="*/ 235281 w 3661137"/>
                  <a:gd name="connsiteY13" fmla="*/ 1312431 h 1962648"/>
                  <a:gd name="connsiteX14" fmla="*/ 245518 w 3661137"/>
                  <a:gd name="connsiteY14" fmla="*/ 1230617 h 1962648"/>
                  <a:gd name="connsiteX15" fmla="*/ 276054 w 3661137"/>
                  <a:gd name="connsiteY15" fmla="*/ 1048636 h 1962648"/>
                  <a:gd name="connsiteX16" fmla="*/ 146862 w 3661137"/>
                  <a:gd name="connsiteY16" fmla="*/ 489678 h 1962648"/>
                  <a:gd name="connsiteX17" fmla="*/ 30710 w 3661137"/>
                  <a:gd name="connsiteY17" fmla="*/ 328372 h 1962648"/>
                  <a:gd name="connsiteX18" fmla="*/ 0 w 3661137"/>
                  <a:gd name="connsiteY18" fmla="*/ 297033 h 1962648"/>
                  <a:gd name="connsiteX19" fmla="*/ 49882 w 3661137"/>
                  <a:gd name="connsiteY19" fmla="*/ 334803 h 1962648"/>
                  <a:gd name="connsiteX20" fmla="*/ 986479 w 3661137"/>
                  <a:gd name="connsiteY20" fmla="*/ 627088 h 1962648"/>
                  <a:gd name="connsiteX21" fmla="*/ 1923076 w 3661137"/>
                  <a:gd name="connsiteY21" fmla="*/ 334803 h 1962648"/>
                  <a:gd name="connsiteX22" fmla="*/ 1988836 w 3661137"/>
                  <a:gd name="connsiteY22" fmla="*/ 285012 h 1962648"/>
                  <a:gd name="connsiteX23" fmla="*/ 2069574 w 3661137"/>
                  <a:gd name="connsiteY23" fmla="*/ 218396 h 1962648"/>
                  <a:gd name="connsiteX24" fmla="*/ 2080866 w 3661137"/>
                  <a:gd name="connsiteY24" fmla="*/ 208133 h 1962648"/>
                  <a:gd name="connsiteX25" fmla="*/ 2080866 w 3661137"/>
                  <a:gd name="connsiteY25" fmla="*/ 209080 h 1962648"/>
                  <a:gd name="connsiteX26" fmla="*/ 2131146 w 3661137"/>
                  <a:gd name="connsiteY26" fmla="*/ 167595 h 1962648"/>
                  <a:gd name="connsiteX27" fmla="*/ 2679813 w 3661137"/>
                  <a:gd name="connsiteY27" fmla="*/ 0 h 1962648"/>
                  <a:gd name="connsiteX28" fmla="*/ 3542697 w 3661137"/>
                  <a:gd name="connsiteY28" fmla="*/ 513567 h 19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661137" h="1962648">
                    <a:moveTo>
                      <a:pt x="3542697" y="513567"/>
                    </a:moveTo>
                    <a:cubicBezTo>
                      <a:pt x="3618231" y="652614"/>
                      <a:pt x="3661137" y="811958"/>
                      <a:pt x="3661137" y="981324"/>
                    </a:cubicBezTo>
                    <a:cubicBezTo>
                      <a:pt x="3661137" y="1523294"/>
                      <a:pt x="3221783" y="1962648"/>
                      <a:pt x="2679813" y="1962648"/>
                    </a:cubicBezTo>
                    <a:cubicBezTo>
                      <a:pt x="2476574" y="1962648"/>
                      <a:pt x="2287766" y="1900864"/>
                      <a:pt x="2131146" y="1795053"/>
                    </a:cubicBezTo>
                    <a:lnTo>
                      <a:pt x="2080866" y="1753569"/>
                    </a:lnTo>
                    <a:lnTo>
                      <a:pt x="2080866" y="1754514"/>
                    </a:lnTo>
                    <a:lnTo>
                      <a:pt x="2069586" y="1744262"/>
                    </a:lnTo>
                    <a:lnTo>
                      <a:pt x="1988824" y="1677627"/>
                    </a:lnTo>
                    <a:lnTo>
                      <a:pt x="1923077" y="1627845"/>
                    </a:lnTo>
                    <a:cubicBezTo>
                      <a:pt x="1657223" y="1443550"/>
                      <a:pt x="1334463" y="1335560"/>
                      <a:pt x="986480" y="1335560"/>
                    </a:cubicBezTo>
                    <a:cubicBezTo>
                      <a:pt x="725493" y="1335560"/>
                      <a:pt x="478693" y="1396304"/>
                      <a:pt x="259448" y="1504426"/>
                    </a:cubicBezTo>
                    <a:lnTo>
                      <a:pt x="232148" y="1519174"/>
                    </a:lnTo>
                    <a:lnTo>
                      <a:pt x="229731" y="1433762"/>
                    </a:lnTo>
                    <a:cubicBezTo>
                      <a:pt x="230089" y="1393201"/>
                      <a:pt x="231946" y="1352729"/>
                      <a:pt x="235281" y="1312431"/>
                    </a:cubicBezTo>
                    <a:lnTo>
                      <a:pt x="245518" y="1230617"/>
                    </a:lnTo>
                    <a:lnTo>
                      <a:pt x="276054" y="1048636"/>
                    </a:lnTo>
                    <a:cubicBezTo>
                      <a:pt x="289379" y="860093"/>
                      <a:pt x="248481" y="665688"/>
                      <a:pt x="146862" y="489678"/>
                    </a:cubicBezTo>
                    <a:cubicBezTo>
                      <a:pt x="112989" y="431008"/>
                      <a:pt x="73972" y="377159"/>
                      <a:pt x="30710" y="328372"/>
                    </a:cubicBezTo>
                    <a:lnTo>
                      <a:pt x="0" y="297033"/>
                    </a:lnTo>
                    <a:lnTo>
                      <a:pt x="49882" y="334803"/>
                    </a:lnTo>
                    <a:cubicBezTo>
                      <a:pt x="315735" y="519098"/>
                      <a:pt x="638496" y="627088"/>
                      <a:pt x="986479" y="627088"/>
                    </a:cubicBezTo>
                    <a:cubicBezTo>
                      <a:pt x="1334462" y="627088"/>
                      <a:pt x="1657223" y="519098"/>
                      <a:pt x="1923076" y="334803"/>
                    </a:cubicBezTo>
                    <a:lnTo>
                      <a:pt x="1988836" y="285012"/>
                    </a:lnTo>
                    <a:lnTo>
                      <a:pt x="2069574" y="218396"/>
                    </a:lnTo>
                    <a:lnTo>
                      <a:pt x="2080866" y="208133"/>
                    </a:lnTo>
                    <a:lnTo>
                      <a:pt x="2080866" y="209080"/>
                    </a:lnTo>
                    <a:lnTo>
                      <a:pt x="2131146" y="167595"/>
                    </a:lnTo>
                    <a:cubicBezTo>
                      <a:pt x="2287766" y="61784"/>
                      <a:pt x="2476574" y="0"/>
                      <a:pt x="2679813" y="0"/>
                    </a:cubicBezTo>
                    <a:cubicBezTo>
                      <a:pt x="3052418" y="0"/>
                      <a:pt x="3376520" y="207663"/>
                      <a:pt x="3542697" y="513567"/>
                    </a:cubicBezTo>
                    <a:close/>
                  </a:path>
                </a:pathLst>
              </a:custGeom>
              <a:gradFill flip="none" rotWithShape="1">
                <a:gsLst>
                  <a:gs pos="0">
                    <a:srgbClr val="601200"/>
                  </a:gs>
                  <a:gs pos="11000">
                    <a:srgbClr val="DE3F18">
                      <a:shade val="67500"/>
                      <a:satMod val="115000"/>
                    </a:srgbClr>
                  </a:gs>
                  <a:gs pos="100000">
                    <a:srgbClr val="DE3F18">
                      <a:shade val="100000"/>
                      <a:satMod val="115000"/>
                    </a:srgbClr>
                  </a:gs>
                </a:gsLst>
                <a:lin ang="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8" name="Freeform 99">
                <a:extLst>
                  <a:ext uri="{FF2B5EF4-FFF2-40B4-BE49-F238E27FC236}">
                    <a16:creationId xmlns:a16="http://schemas.microsoft.com/office/drawing/2014/main" id="{8FEBFA93-F5B6-4290-A1AE-5B4DD3F71285}"/>
                  </a:ext>
                </a:extLst>
              </p:cNvPr>
              <p:cNvSpPr/>
              <p:nvPr/>
            </p:nvSpPr>
            <p:spPr>
              <a:xfrm rot="14400000">
                <a:off x="4035023" y="3163569"/>
                <a:ext cx="3696030" cy="1962648"/>
              </a:xfrm>
              <a:custGeom>
                <a:avLst/>
                <a:gdLst>
                  <a:gd name="connsiteX0" fmla="*/ 3696030 w 3696030"/>
                  <a:gd name="connsiteY0" fmla="*/ 1693327 h 1962648"/>
                  <a:gd name="connsiteX1" fmla="*/ 3677001 w 3696030"/>
                  <a:gd name="connsiteY1" fmla="*/ 1677627 h 1962648"/>
                  <a:gd name="connsiteX2" fmla="*/ 3611254 w 3696030"/>
                  <a:gd name="connsiteY2" fmla="*/ 1627845 h 1962648"/>
                  <a:gd name="connsiteX3" fmla="*/ 2674657 w 3696030"/>
                  <a:gd name="connsiteY3" fmla="*/ 1335560 h 1962648"/>
                  <a:gd name="connsiteX4" fmla="*/ 1738060 w 3696030"/>
                  <a:gd name="connsiteY4" fmla="*/ 1627845 h 1962648"/>
                  <a:gd name="connsiteX5" fmla="*/ 1672313 w 3696030"/>
                  <a:gd name="connsiteY5" fmla="*/ 1677627 h 1962648"/>
                  <a:gd name="connsiteX6" fmla="*/ 1529992 w 3696030"/>
                  <a:gd name="connsiteY6" fmla="*/ 1795053 h 1962648"/>
                  <a:gd name="connsiteX7" fmla="*/ 981324 w 3696030"/>
                  <a:gd name="connsiteY7" fmla="*/ 1962648 h 1962648"/>
                  <a:gd name="connsiteX8" fmla="*/ 0 w 3696030"/>
                  <a:gd name="connsiteY8" fmla="*/ 981324 h 1962648"/>
                  <a:gd name="connsiteX9" fmla="*/ 981324 w 3696030"/>
                  <a:gd name="connsiteY9" fmla="*/ 0 h 1962648"/>
                  <a:gd name="connsiteX10" fmla="*/ 1529992 w 3696030"/>
                  <a:gd name="connsiteY10" fmla="*/ 167595 h 1962648"/>
                  <a:gd name="connsiteX11" fmla="*/ 1672324 w 3696030"/>
                  <a:gd name="connsiteY11" fmla="*/ 285030 h 1962648"/>
                  <a:gd name="connsiteX12" fmla="*/ 1738059 w 3696030"/>
                  <a:gd name="connsiteY12" fmla="*/ 334803 h 1962648"/>
                  <a:gd name="connsiteX13" fmla="*/ 2674656 w 3696030"/>
                  <a:gd name="connsiteY13" fmla="*/ 627088 h 1962648"/>
                  <a:gd name="connsiteX14" fmla="*/ 3401688 w 3696030"/>
                  <a:gd name="connsiteY14" fmla="*/ 458222 h 1962648"/>
                  <a:gd name="connsiteX15" fmla="*/ 3433935 w 3696030"/>
                  <a:gd name="connsiteY15" fmla="*/ 440802 h 1962648"/>
                  <a:gd name="connsiteX16" fmla="*/ 3436347 w 3696030"/>
                  <a:gd name="connsiteY16" fmla="*/ 526033 h 1962648"/>
                  <a:gd name="connsiteX17" fmla="*/ 3430797 w 3696030"/>
                  <a:gd name="connsiteY17" fmla="*/ 647364 h 1962648"/>
                  <a:gd name="connsiteX18" fmla="*/ 3420558 w 3696030"/>
                  <a:gd name="connsiteY18" fmla="*/ 729194 h 1962648"/>
                  <a:gd name="connsiteX19" fmla="*/ 3403231 w 3696030"/>
                  <a:gd name="connsiteY19" fmla="*/ 832453 h 1962648"/>
                  <a:gd name="connsiteX20" fmla="*/ 3399993 w 3696030"/>
                  <a:gd name="connsiteY20" fmla="*/ 847348 h 1962648"/>
                  <a:gd name="connsiteX21" fmla="*/ 3400811 w 3696030"/>
                  <a:gd name="connsiteY21" fmla="*/ 846875 h 1962648"/>
                  <a:gd name="connsiteX22" fmla="*/ 3390025 w 3696030"/>
                  <a:gd name="connsiteY22" fmla="*/ 911161 h 1962648"/>
                  <a:gd name="connsiteX23" fmla="*/ 3519217 w 3696030"/>
                  <a:gd name="connsiteY23" fmla="*/ 1470118 h 1962648"/>
                  <a:gd name="connsiteX24" fmla="*/ 3635368 w 3696030"/>
                  <a:gd name="connsiteY24" fmla="*/ 1631424 h 1962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696030" h="1962648">
                    <a:moveTo>
                      <a:pt x="3696030" y="1693327"/>
                    </a:moveTo>
                    <a:lnTo>
                      <a:pt x="3677001" y="1677627"/>
                    </a:lnTo>
                    <a:lnTo>
                      <a:pt x="3611254" y="1627845"/>
                    </a:lnTo>
                    <a:cubicBezTo>
                      <a:pt x="3345400" y="1443550"/>
                      <a:pt x="3022640" y="1335560"/>
                      <a:pt x="2674657" y="1335560"/>
                    </a:cubicBezTo>
                    <a:cubicBezTo>
                      <a:pt x="2326674" y="1335560"/>
                      <a:pt x="2003913" y="1443550"/>
                      <a:pt x="1738060" y="1627845"/>
                    </a:cubicBezTo>
                    <a:lnTo>
                      <a:pt x="1672313" y="1677627"/>
                    </a:lnTo>
                    <a:lnTo>
                      <a:pt x="1529992" y="1795053"/>
                    </a:lnTo>
                    <a:cubicBezTo>
                      <a:pt x="1373371" y="1900864"/>
                      <a:pt x="1184563" y="1962648"/>
                      <a:pt x="981324" y="1962648"/>
                    </a:cubicBezTo>
                    <a:cubicBezTo>
                      <a:pt x="439354" y="1962649"/>
                      <a:pt x="0" y="1523294"/>
                      <a:pt x="0" y="981324"/>
                    </a:cubicBezTo>
                    <a:cubicBezTo>
                      <a:pt x="0" y="439354"/>
                      <a:pt x="439354" y="0"/>
                      <a:pt x="981324" y="0"/>
                    </a:cubicBezTo>
                    <a:cubicBezTo>
                      <a:pt x="1184563" y="0"/>
                      <a:pt x="1373371" y="61784"/>
                      <a:pt x="1529992" y="167595"/>
                    </a:cubicBezTo>
                    <a:lnTo>
                      <a:pt x="1672324" y="285030"/>
                    </a:lnTo>
                    <a:lnTo>
                      <a:pt x="1738059" y="334803"/>
                    </a:lnTo>
                    <a:cubicBezTo>
                      <a:pt x="2003912" y="519098"/>
                      <a:pt x="2326673" y="627088"/>
                      <a:pt x="2674656" y="627088"/>
                    </a:cubicBezTo>
                    <a:cubicBezTo>
                      <a:pt x="2935643" y="627088"/>
                      <a:pt x="3182443" y="566344"/>
                      <a:pt x="3401688" y="458222"/>
                    </a:cubicBezTo>
                    <a:lnTo>
                      <a:pt x="3433935" y="440802"/>
                    </a:lnTo>
                    <a:lnTo>
                      <a:pt x="3436347" y="526033"/>
                    </a:lnTo>
                    <a:cubicBezTo>
                      <a:pt x="3435989" y="566594"/>
                      <a:pt x="3434131" y="607066"/>
                      <a:pt x="3430797" y="647364"/>
                    </a:cubicBezTo>
                    <a:lnTo>
                      <a:pt x="3420558" y="729194"/>
                    </a:lnTo>
                    <a:lnTo>
                      <a:pt x="3403231" y="832453"/>
                    </a:lnTo>
                    <a:lnTo>
                      <a:pt x="3399993" y="847348"/>
                    </a:lnTo>
                    <a:lnTo>
                      <a:pt x="3400811" y="846875"/>
                    </a:lnTo>
                    <a:lnTo>
                      <a:pt x="3390025" y="911161"/>
                    </a:lnTo>
                    <a:cubicBezTo>
                      <a:pt x="3376700" y="1099703"/>
                      <a:pt x="3417597" y="1294108"/>
                      <a:pt x="3519217" y="1470118"/>
                    </a:cubicBezTo>
                    <a:cubicBezTo>
                      <a:pt x="3553090" y="1528788"/>
                      <a:pt x="3592106" y="1582637"/>
                      <a:pt x="3635368" y="1631424"/>
                    </a:cubicBezTo>
                    <a:close/>
                  </a:path>
                </a:pathLst>
              </a:custGeom>
              <a:gradFill flip="none" rotWithShape="1">
                <a:gsLst>
                  <a:gs pos="0">
                    <a:srgbClr val="303600"/>
                  </a:gs>
                  <a:gs pos="12000">
                    <a:srgbClr val="A1B400">
                      <a:shade val="67500"/>
                      <a:satMod val="115000"/>
                    </a:srgbClr>
                  </a:gs>
                  <a:gs pos="100000">
                    <a:srgbClr val="A1B400">
                      <a:shade val="100000"/>
                      <a:satMod val="115000"/>
                    </a:srgbClr>
                  </a:gs>
                </a:gsLst>
                <a:lin ang="10800000" scaled="0"/>
                <a:tileRect/>
              </a:gradFill>
              <a:ln w="3175"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Oval 58">
                <a:extLst>
                  <a:ext uri="{FF2B5EF4-FFF2-40B4-BE49-F238E27FC236}">
                    <a16:creationId xmlns:a16="http://schemas.microsoft.com/office/drawing/2014/main" id="{0D30B946-9EBC-4C60-83AD-0C65C28679FA}"/>
                  </a:ext>
                </a:extLst>
              </p:cNvPr>
              <p:cNvSpPr/>
              <p:nvPr/>
            </p:nvSpPr>
            <p:spPr>
              <a:xfrm rot="14400000">
                <a:off x="3742747" y="1082229"/>
                <a:ext cx="1760604" cy="176060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Oval 59">
                <a:extLst>
                  <a:ext uri="{FF2B5EF4-FFF2-40B4-BE49-F238E27FC236}">
                    <a16:creationId xmlns:a16="http://schemas.microsoft.com/office/drawing/2014/main" id="{9B236A27-D48D-49D0-95C7-6AB8DE6867A5}"/>
                  </a:ext>
                </a:extLst>
              </p:cNvPr>
              <p:cNvSpPr/>
              <p:nvPr/>
            </p:nvSpPr>
            <p:spPr>
              <a:xfrm rot="14400000">
                <a:off x="5436081" y="4015167"/>
                <a:ext cx="1760604" cy="176060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Oval 60">
                <a:extLst>
                  <a:ext uri="{FF2B5EF4-FFF2-40B4-BE49-F238E27FC236}">
                    <a16:creationId xmlns:a16="http://schemas.microsoft.com/office/drawing/2014/main" id="{4E03EBD1-736A-445F-A06D-96E89BCAA64F}"/>
                  </a:ext>
                </a:extLst>
              </p:cNvPr>
              <p:cNvSpPr/>
              <p:nvPr/>
            </p:nvSpPr>
            <p:spPr>
              <a:xfrm rot="18000000">
                <a:off x="2047257" y="4015167"/>
                <a:ext cx="1760604" cy="1760604"/>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62" name="Group 61">
                <a:extLst>
                  <a:ext uri="{FF2B5EF4-FFF2-40B4-BE49-F238E27FC236}">
                    <a16:creationId xmlns:a16="http://schemas.microsoft.com/office/drawing/2014/main" id="{6E69B48E-BA9B-41FD-BF43-79F93AFD7C57}"/>
                  </a:ext>
                </a:extLst>
              </p:cNvPr>
              <p:cNvGrpSpPr/>
              <p:nvPr/>
            </p:nvGrpSpPr>
            <p:grpSpPr>
              <a:xfrm>
                <a:off x="3766156" y="1053880"/>
                <a:ext cx="1850618" cy="1264789"/>
                <a:chOff x="5292215" y="1053880"/>
                <a:chExt cx="1850618" cy="1264789"/>
              </a:xfrm>
            </p:grpSpPr>
            <p:grpSp>
              <p:nvGrpSpPr>
                <p:cNvPr id="73" name="Group 72">
                  <a:extLst>
                    <a:ext uri="{FF2B5EF4-FFF2-40B4-BE49-F238E27FC236}">
                      <a16:creationId xmlns:a16="http://schemas.microsoft.com/office/drawing/2014/main" id="{57BBA6BF-160F-4AF1-A8BF-DC3268246E17}"/>
                    </a:ext>
                  </a:extLst>
                </p:cNvPr>
                <p:cNvGrpSpPr/>
                <p:nvPr/>
              </p:nvGrpSpPr>
              <p:grpSpPr>
                <a:xfrm>
                  <a:off x="5292215" y="1731909"/>
                  <a:ext cx="1850618" cy="586760"/>
                  <a:chOff x="1785845" y="4225823"/>
                  <a:chExt cx="2202859" cy="586760"/>
                </a:xfrm>
              </p:grpSpPr>
              <p:sp>
                <p:nvSpPr>
                  <p:cNvPr id="75" name="Rectangle 74">
                    <a:extLst>
                      <a:ext uri="{FF2B5EF4-FFF2-40B4-BE49-F238E27FC236}">
                        <a16:creationId xmlns:a16="http://schemas.microsoft.com/office/drawing/2014/main" id="{A407B719-5825-42D9-8C14-F75A88B605AC}"/>
                      </a:ext>
                    </a:extLst>
                  </p:cNvPr>
                  <p:cNvSpPr/>
                  <p:nvPr/>
                </p:nvSpPr>
                <p:spPr>
                  <a:xfrm>
                    <a:off x="1854153" y="4560182"/>
                    <a:ext cx="1903363" cy="252401"/>
                  </a:xfrm>
                  <a:prstGeom prst="rect">
                    <a:avLst/>
                  </a:prstGeom>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mj-lt"/>
                        <a:ea typeface="+mn-ea"/>
                        <a:cs typeface="+mn-cs"/>
                      </a:rPr>
                      <a:t>Number</a:t>
                    </a:r>
                    <a:r>
                      <a:rPr lang="en-US" sz="2000" kern="1200" dirty="0">
                        <a:solidFill>
                          <a:prstClr val="black">
                            <a:lumMod val="75000"/>
                            <a:lumOff val="25000"/>
                          </a:prstClr>
                        </a:solidFill>
                        <a:latin typeface="+mj-lt"/>
                        <a:ea typeface="+mn-ea"/>
                        <a:cs typeface="+mn-cs"/>
                      </a:rPr>
                      <a:t> </a:t>
                    </a:r>
                    <a:r>
                      <a:rPr kumimoji="0" lang="en-US" sz="2000" b="0" i="0" u="none" strike="noStrike" kern="1200" cap="none" spc="0" normalizeH="0" baseline="0" noProof="0" dirty="0">
                        <a:ln>
                          <a:noFill/>
                        </a:ln>
                        <a:solidFill>
                          <a:prstClr val="black">
                            <a:lumMod val="75000"/>
                            <a:lumOff val="25000"/>
                          </a:prstClr>
                        </a:solidFill>
                        <a:effectLst/>
                        <a:uLnTx/>
                        <a:uFillTx/>
                        <a:latin typeface="+mj-lt"/>
                        <a:ea typeface="+mn-ea"/>
                        <a:cs typeface="+mn-cs"/>
                      </a:rPr>
                      <a:t>of threads</a:t>
                    </a:r>
                  </a:p>
                </p:txBody>
              </p:sp>
              <p:sp>
                <p:nvSpPr>
                  <p:cNvPr id="79" name="Rectangle 78">
                    <a:extLst>
                      <a:ext uri="{FF2B5EF4-FFF2-40B4-BE49-F238E27FC236}">
                        <a16:creationId xmlns:a16="http://schemas.microsoft.com/office/drawing/2014/main" id="{98C52E28-06EB-4690-B98F-61C4E3D2BAA5}"/>
                      </a:ext>
                    </a:extLst>
                  </p:cNvPr>
                  <p:cNvSpPr/>
                  <p:nvPr/>
                </p:nvSpPr>
                <p:spPr>
                  <a:xfrm>
                    <a:off x="1785845" y="4225823"/>
                    <a:ext cx="2202859" cy="269056"/>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mj-lt"/>
                        <a:ea typeface="+mn-ea"/>
                        <a:cs typeface="+mn-cs"/>
                      </a:rPr>
                      <a:t>General Parameters</a:t>
                    </a:r>
                  </a:p>
                </p:txBody>
              </p:sp>
            </p:grpSp>
            <p:sp>
              <p:nvSpPr>
                <p:cNvPr id="74" name="TextBox 73">
                  <a:extLst>
                    <a:ext uri="{FF2B5EF4-FFF2-40B4-BE49-F238E27FC236}">
                      <a16:creationId xmlns:a16="http://schemas.microsoft.com/office/drawing/2014/main" id="{A53BEE1A-C0C4-4E16-B69D-0AC3B4567645}"/>
                    </a:ext>
                  </a:extLst>
                </p:cNvPr>
                <p:cNvSpPr txBox="1"/>
                <p:nvPr/>
              </p:nvSpPr>
              <p:spPr>
                <a:xfrm>
                  <a:off x="5881246" y="1053880"/>
                  <a:ext cx="535724" cy="9233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1</a:t>
                  </a:r>
                </a:p>
              </p:txBody>
            </p:sp>
          </p:grpSp>
          <p:sp>
            <p:nvSpPr>
              <p:cNvPr id="70" name="TextBox 69">
                <a:extLst>
                  <a:ext uri="{FF2B5EF4-FFF2-40B4-BE49-F238E27FC236}">
                    <a16:creationId xmlns:a16="http://schemas.microsoft.com/office/drawing/2014/main" id="{7D815482-6F73-40A7-8B3C-763EC769DF15}"/>
                  </a:ext>
                </a:extLst>
              </p:cNvPr>
              <p:cNvSpPr txBox="1"/>
              <p:nvPr/>
            </p:nvSpPr>
            <p:spPr>
              <a:xfrm>
                <a:off x="6001166" y="3837537"/>
                <a:ext cx="535724" cy="9233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2</a:t>
                </a:r>
              </a:p>
            </p:txBody>
          </p:sp>
          <p:sp>
            <p:nvSpPr>
              <p:cNvPr id="66" name="TextBox 65">
                <a:extLst>
                  <a:ext uri="{FF2B5EF4-FFF2-40B4-BE49-F238E27FC236}">
                    <a16:creationId xmlns:a16="http://schemas.microsoft.com/office/drawing/2014/main" id="{429CD77E-A67F-4F09-A831-B98000CA45FE}"/>
                  </a:ext>
                </a:extLst>
              </p:cNvPr>
              <p:cNvSpPr txBox="1"/>
              <p:nvPr/>
            </p:nvSpPr>
            <p:spPr>
              <a:xfrm>
                <a:off x="2659696" y="3857705"/>
                <a:ext cx="535724" cy="923330"/>
              </a:xfrm>
              <a:prstGeom prst="rect">
                <a:avLst/>
              </a:prstGeom>
              <a:noFill/>
            </p:spPr>
            <p:txBody>
              <a:bodyPr wrap="none" rtlCol="0"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rPr>
                  <a:t>3</a:t>
                </a:r>
              </a:p>
            </p:txBody>
          </p:sp>
        </p:grpSp>
        <p:sp>
          <p:nvSpPr>
            <p:cNvPr id="80" name="Rectangle 79">
              <a:extLst>
                <a:ext uri="{FF2B5EF4-FFF2-40B4-BE49-F238E27FC236}">
                  <a16:creationId xmlns:a16="http://schemas.microsoft.com/office/drawing/2014/main" id="{63C83D3D-3461-4C8A-8E2C-A3B1EB899125}"/>
                </a:ext>
              </a:extLst>
            </p:cNvPr>
            <p:cNvSpPr/>
            <p:nvPr/>
          </p:nvSpPr>
          <p:spPr>
            <a:xfrm>
              <a:off x="9586049" y="6889470"/>
              <a:ext cx="2745945"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mj-lt"/>
                  <a:ea typeface="+mn-ea"/>
                  <a:cs typeface="+mn-cs"/>
                </a:rPr>
                <a:t>Booster Parameters</a:t>
              </a:r>
            </a:p>
          </p:txBody>
        </p:sp>
        <p:sp>
          <p:nvSpPr>
            <p:cNvPr id="107" name="Rectangle 106">
              <a:extLst>
                <a:ext uri="{FF2B5EF4-FFF2-40B4-BE49-F238E27FC236}">
                  <a16:creationId xmlns:a16="http://schemas.microsoft.com/office/drawing/2014/main" id="{53288665-3B66-41B9-8429-44EACF5BDC24}"/>
                </a:ext>
              </a:extLst>
            </p:cNvPr>
            <p:cNvSpPr/>
            <p:nvPr/>
          </p:nvSpPr>
          <p:spPr>
            <a:xfrm>
              <a:off x="9881401" y="7362064"/>
              <a:ext cx="2523257" cy="707886"/>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mj-lt"/>
                  <a:ea typeface="+mn-ea"/>
                  <a:cs typeface="+mn-cs"/>
                </a:rPr>
                <a:t>Step size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2000" kern="1200" dirty="0">
                  <a:solidFill>
                    <a:prstClr val="black">
                      <a:lumMod val="75000"/>
                      <a:lumOff val="25000"/>
                    </a:prstClr>
                  </a:solidFill>
                  <a:latin typeface="+mj-lt"/>
                  <a:ea typeface="+mn-ea"/>
                  <a:cs typeface="+mn-cs"/>
                </a:rPr>
                <a:t>R</a:t>
              </a:r>
              <a:r>
                <a:rPr lang="en-US" sz="2000" kern="1200" dirty="0" err="1">
                  <a:solidFill>
                    <a:prstClr val="black">
                      <a:lumMod val="75000"/>
                      <a:lumOff val="25000"/>
                    </a:prstClr>
                  </a:solidFill>
                  <a:latin typeface="+mj-lt"/>
                  <a:ea typeface="+mn-ea"/>
                  <a:cs typeface="+mn-cs"/>
                </a:rPr>
                <a:t>egularization</a:t>
              </a:r>
              <a:endParaRPr kumimoji="0" lang="en-US" sz="2000" b="0" i="0" u="none" strike="noStrike" kern="1200" cap="none" spc="0" normalizeH="0" baseline="0" noProof="0" dirty="0">
                <a:ln>
                  <a:noFill/>
                </a:ln>
                <a:solidFill>
                  <a:prstClr val="black">
                    <a:lumMod val="75000"/>
                    <a:lumOff val="25000"/>
                  </a:prstClr>
                </a:solidFill>
                <a:effectLst/>
                <a:uLnTx/>
                <a:uFillTx/>
                <a:latin typeface="+mj-lt"/>
                <a:ea typeface="+mn-ea"/>
                <a:cs typeface="+mn-cs"/>
              </a:endParaRPr>
            </a:p>
          </p:txBody>
        </p:sp>
        <p:sp>
          <p:nvSpPr>
            <p:cNvPr id="108" name="Rectangle 107">
              <a:extLst>
                <a:ext uri="{FF2B5EF4-FFF2-40B4-BE49-F238E27FC236}">
                  <a16:creationId xmlns:a16="http://schemas.microsoft.com/office/drawing/2014/main" id="{E29EA00A-0561-4E2F-8A5C-2A7BA35EF93C}"/>
                </a:ext>
              </a:extLst>
            </p:cNvPr>
            <p:cNvSpPr/>
            <p:nvPr/>
          </p:nvSpPr>
          <p:spPr>
            <a:xfrm>
              <a:off x="4361887" y="6899762"/>
              <a:ext cx="2318263" cy="40011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mj-lt"/>
                  <a:ea typeface="+mn-ea"/>
                  <a:cs typeface="+mn-cs"/>
                </a:rPr>
                <a:t>Task Parameters</a:t>
              </a:r>
            </a:p>
          </p:txBody>
        </p:sp>
        <p:sp>
          <p:nvSpPr>
            <p:cNvPr id="109" name="Rectangle 108">
              <a:extLst>
                <a:ext uri="{FF2B5EF4-FFF2-40B4-BE49-F238E27FC236}">
                  <a16:creationId xmlns:a16="http://schemas.microsoft.com/office/drawing/2014/main" id="{92DD2B6E-6D08-4D96-A4DE-6C58818E0B76}"/>
                </a:ext>
              </a:extLst>
            </p:cNvPr>
            <p:cNvSpPr/>
            <p:nvPr/>
          </p:nvSpPr>
          <p:spPr>
            <a:xfrm>
              <a:off x="4212689" y="7374108"/>
              <a:ext cx="2861774" cy="707886"/>
            </a:xfrm>
            <a:prstGeom prst="rect">
              <a:avLst/>
            </a:prstGeom>
          </p:spPr>
          <p:txBody>
            <a:bodyPr wrap="square">
              <a:spAutoFit/>
            </a:bodyPr>
            <a:lstStyle/>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mj-lt"/>
                  <a:ea typeface="+mn-ea"/>
                  <a:cs typeface="+mn-cs"/>
                </a:rPr>
                <a:t>Objective</a:t>
              </a:r>
            </a:p>
            <a:p>
              <a:pPr marL="342900" marR="0" lvl="0" indent="-34290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lumMod val="75000"/>
                      <a:lumOff val="25000"/>
                    </a:prstClr>
                  </a:solidFill>
                  <a:effectLst/>
                  <a:uLnTx/>
                  <a:uFillTx/>
                  <a:latin typeface="+mj-lt"/>
                  <a:ea typeface="+mn-ea"/>
                  <a:cs typeface="+mn-cs"/>
                </a:rPr>
                <a:t>Evaluation metric</a:t>
              </a:r>
              <a:endParaRPr kumimoji="0" lang="en-US" sz="2000" b="0" i="0" u="none" strike="noStrike" kern="1200" cap="none" spc="0" normalizeH="0" baseline="0" noProof="0" dirty="0">
                <a:ln>
                  <a:noFill/>
                </a:ln>
                <a:solidFill>
                  <a:prstClr val="black">
                    <a:lumMod val="75000"/>
                    <a:lumOff val="25000"/>
                  </a:prstClr>
                </a:solidFill>
                <a:effectLst/>
                <a:uLnTx/>
                <a:uFillTx/>
                <a:latin typeface="+mj-lt"/>
                <a:ea typeface="+mn-ea"/>
                <a:cs typeface="+mn-cs"/>
              </a:endParaRPr>
            </a:p>
          </p:txBody>
        </p:sp>
      </p:grpSp>
    </p:spTree>
    <p:extLst>
      <p:ext uri="{BB962C8B-B14F-4D97-AF65-F5344CB8AC3E}">
        <p14:creationId xmlns:p14="http://schemas.microsoft.com/office/powerpoint/2010/main" val="3642141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1"/>
          <p:cNvSpPr txBox="1">
            <a:spLocks noGrp="1"/>
          </p:cNvSpPr>
          <p:nvPr>
            <p:ph type="body" idx="1"/>
          </p:nvPr>
        </p:nvSpPr>
        <p:spPr>
          <a:xfrm>
            <a:off x="5249459" y="3083003"/>
            <a:ext cx="8946989" cy="5862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F3F3F"/>
              </a:buClr>
              <a:buSzPts val="2200"/>
              <a:buFont typeface="Arial"/>
              <a:buNone/>
            </a:pPr>
            <a:r>
              <a:rPr lang="en-IN" sz="2000" dirty="0">
                <a:solidFill>
                  <a:schemeClr val="tx1">
                    <a:lumMod val="65000"/>
                    <a:lumOff val="35000"/>
                  </a:schemeClr>
                </a:solidFill>
              </a:rPr>
              <a:t>Explain ensemble learning</a:t>
            </a:r>
            <a:endParaRPr sz="2000" dirty="0">
              <a:solidFill>
                <a:schemeClr val="tx1">
                  <a:lumMod val="65000"/>
                  <a:lumOff val="35000"/>
                </a:schemeClr>
              </a:solidFill>
            </a:endParaRPr>
          </a:p>
        </p:txBody>
      </p:sp>
      <p:sp>
        <p:nvSpPr>
          <p:cNvPr id="413" name="Google Shape;413;p21"/>
          <p:cNvSpPr txBox="1">
            <a:spLocks noGrp="1"/>
          </p:cNvSpPr>
          <p:nvPr>
            <p:ph type="body" idx="2"/>
          </p:nvPr>
        </p:nvSpPr>
        <p:spPr>
          <a:xfrm>
            <a:off x="5249459" y="4133382"/>
            <a:ext cx="8946989" cy="5862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1000"/>
              </a:spcBef>
              <a:spcAft>
                <a:spcPts val="0"/>
              </a:spcAft>
              <a:buClr>
                <a:srgbClr val="3F3F3F"/>
              </a:buClr>
              <a:buSzPts val="2200"/>
              <a:buFont typeface="Arial"/>
              <a:buNone/>
            </a:pPr>
            <a:r>
              <a:rPr lang="en-IN" sz="2000" dirty="0">
                <a:solidFill>
                  <a:schemeClr val="tx1">
                    <a:lumMod val="65000"/>
                    <a:lumOff val="35000"/>
                  </a:schemeClr>
                </a:solidFill>
              </a:rPr>
              <a:t>Evaluate performance of boosting models</a:t>
            </a:r>
            <a:endParaRPr sz="2000" dirty="0">
              <a:solidFill>
                <a:schemeClr val="tx1">
                  <a:lumMod val="65000"/>
                  <a:lumOff val="35000"/>
                </a:schemeClr>
              </a:solidFill>
            </a:endParaRPr>
          </a:p>
        </p:txBody>
      </p:sp>
      <p:pic>
        <p:nvPicPr>
          <p:cNvPr id="416" name="Google Shape;416;p21"/>
          <p:cNvPicPr preferRelativeResize="0"/>
          <p:nvPr/>
        </p:nvPicPr>
        <p:blipFill rotWithShape="1">
          <a:blip r:embed="rId3">
            <a:alphaModFix/>
          </a:blip>
          <a:srcRect l="19927" t="20892" r="25876" b="23651"/>
          <a:stretch/>
        </p:blipFill>
        <p:spPr>
          <a:xfrm>
            <a:off x="4558933" y="3125756"/>
            <a:ext cx="457415" cy="457200"/>
          </a:xfrm>
          <a:prstGeom prst="rect">
            <a:avLst/>
          </a:prstGeom>
          <a:noFill/>
          <a:ln>
            <a:noFill/>
          </a:ln>
        </p:spPr>
      </p:pic>
      <p:pic>
        <p:nvPicPr>
          <p:cNvPr id="417" name="Google Shape;417;p21"/>
          <p:cNvPicPr preferRelativeResize="0"/>
          <p:nvPr/>
        </p:nvPicPr>
        <p:blipFill rotWithShape="1">
          <a:blip r:embed="rId3">
            <a:alphaModFix/>
          </a:blip>
          <a:srcRect l="19927" t="20892" r="25876" b="23651"/>
          <a:stretch/>
        </p:blipFill>
        <p:spPr>
          <a:xfrm>
            <a:off x="4558932" y="4253929"/>
            <a:ext cx="457415" cy="457200"/>
          </a:xfrm>
          <a:prstGeom prst="rect">
            <a:avLst/>
          </a:prstGeom>
          <a:noFill/>
          <a:ln>
            <a:noFill/>
          </a:ln>
        </p:spPr>
      </p:pic>
      <p:sp>
        <p:nvSpPr>
          <p:cNvPr id="420" name="Google Shape;420;p21"/>
          <p:cNvSpPr txBox="1"/>
          <p:nvPr/>
        </p:nvSpPr>
        <p:spPr>
          <a:xfrm>
            <a:off x="4558932" y="1991425"/>
            <a:ext cx="8946989" cy="5862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2200"/>
              <a:buFont typeface="Arial"/>
              <a:buNone/>
            </a:pPr>
            <a:r>
              <a:rPr lang="en-US" sz="2000" dirty="0">
                <a:solidFill>
                  <a:schemeClr val="tx1">
                    <a:lumMod val="65000"/>
                    <a:lumOff val="35000"/>
                  </a:schemeClr>
                </a:solidFill>
                <a:latin typeface="Open Sans"/>
                <a:ea typeface="Open Sans"/>
                <a:cs typeface="Open Sans"/>
                <a:sym typeface="Open Sans"/>
              </a:rPr>
              <a:t>By the end of this lesson, you will be able to:</a:t>
            </a:r>
            <a:endParaRPr sz="2000" dirty="0">
              <a:solidFill>
                <a:schemeClr val="tx1">
                  <a:lumMod val="65000"/>
                  <a:lumOff val="3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C83E65CA-92E0-4F1C-9290-75D5A4576B20}"/>
              </a:ext>
            </a:extLst>
          </p:cNvPr>
          <p:cNvGrpSpPr/>
          <p:nvPr/>
        </p:nvGrpSpPr>
        <p:grpSpPr>
          <a:xfrm>
            <a:off x="1510560" y="2161309"/>
            <a:ext cx="14055021" cy="6558440"/>
            <a:chOff x="679287" y="1489346"/>
            <a:chExt cx="14670036" cy="6960447"/>
          </a:xfrm>
        </p:grpSpPr>
        <p:grpSp>
          <p:nvGrpSpPr>
            <p:cNvPr id="103" name="Group 102">
              <a:extLst>
                <a:ext uri="{FF2B5EF4-FFF2-40B4-BE49-F238E27FC236}">
                  <a16:creationId xmlns:a16="http://schemas.microsoft.com/office/drawing/2014/main" id="{0BEF8B25-519D-40AC-A1DA-E45FEAED1CBE}"/>
                </a:ext>
              </a:extLst>
            </p:cNvPr>
            <p:cNvGrpSpPr/>
            <p:nvPr/>
          </p:nvGrpSpPr>
          <p:grpSpPr>
            <a:xfrm>
              <a:off x="679287" y="1489346"/>
              <a:ext cx="4342725" cy="6953250"/>
              <a:chOff x="679287" y="1489346"/>
              <a:chExt cx="4342725" cy="6953250"/>
            </a:xfrm>
          </p:grpSpPr>
          <p:grpSp>
            <p:nvGrpSpPr>
              <p:cNvPr id="81" name="Group 80">
                <a:extLst>
                  <a:ext uri="{FF2B5EF4-FFF2-40B4-BE49-F238E27FC236}">
                    <a16:creationId xmlns:a16="http://schemas.microsoft.com/office/drawing/2014/main" id="{A95690E2-8B0B-4066-B6DB-6998595C861B}"/>
                  </a:ext>
                </a:extLst>
              </p:cNvPr>
              <p:cNvGrpSpPr/>
              <p:nvPr/>
            </p:nvGrpSpPr>
            <p:grpSpPr>
              <a:xfrm>
                <a:off x="1134036" y="3518155"/>
                <a:ext cx="3458775" cy="4380360"/>
                <a:chOff x="785726" y="1907480"/>
                <a:chExt cx="3647104" cy="5061708"/>
              </a:xfrm>
            </p:grpSpPr>
            <p:sp>
              <p:nvSpPr>
                <p:cNvPr id="94" name="TextBox 93">
                  <a:extLst>
                    <a:ext uri="{FF2B5EF4-FFF2-40B4-BE49-F238E27FC236}">
                      <a16:creationId xmlns:a16="http://schemas.microsoft.com/office/drawing/2014/main" id="{783807C4-FB6D-431B-9088-F7F9A8CE8B2E}"/>
                    </a:ext>
                  </a:extLst>
                </p:cNvPr>
                <p:cNvSpPr txBox="1"/>
                <p:nvPr/>
              </p:nvSpPr>
              <p:spPr>
                <a:xfrm>
                  <a:off x="1242959" y="1907480"/>
                  <a:ext cx="2202767" cy="641665"/>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mj-lt"/>
                      <a:ea typeface="+mn-ea"/>
                      <a:cs typeface="+mn-cs"/>
                    </a:rPr>
                    <a:t>System  </a:t>
                  </a:r>
                </a:p>
              </p:txBody>
            </p:sp>
            <p:sp>
              <p:nvSpPr>
                <p:cNvPr id="95" name="TextBox 94">
                  <a:extLst>
                    <a:ext uri="{FF2B5EF4-FFF2-40B4-BE49-F238E27FC236}">
                      <a16:creationId xmlns:a16="http://schemas.microsoft.com/office/drawing/2014/main" id="{74234613-F5E2-41DF-A59F-D85992453F0E}"/>
                    </a:ext>
                  </a:extLst>
                </p:cNvPr>
                <p:cNvSpPr txBox="1"/>
                <p:nvPr/>
              </p:nvSpPr>
              <p:spPr>
                <a:xfrm>
                  <a:off x="785726" y="2950346"/>
                  <a:ext cx="3647104" cy="4018842"/>
                </a:xfrm>
                <a:prstGeom prst="rect">
                  <a:avLst/>
                </a:prstGeom>
                <a:noFill/>
              </p:spPr>
              <p:txBody>
                <a:bodyPr wrap="square" lIns="0" rIns="0" rtlCol="0" anchor="t">
                  <a:spAutoFit/>
                </a:bodyPr>
                <a:lstStyle/>
                <a:p>
                  <a:pPr fontAlgn="base"/>
                  <a:r>
                    <a:rPr lang="en-IN" sz="2000" b="1" dirty="0">
                      <a:latin typeface="+mj-lt"/>
                    </a:rPr>
                    <a:t>Parallelization</a:t>
                  </a:r>
                  <a:r>
                    <a:rPr lang="en-IN" sz="2000" dirty="0">
                      <a:latin typeface="+mj-lt"/>
                    </a:rPr>
                    <a:t> </a:t>
                  </a:r>
                </a:p>
                <a:p>
                  <a:pPr fontAlgn="base"/>
                  <a:r>
                    <a:rPr lang="en-IN" sz="2000" dirty="0">
                      <a:latin typeface="+mj-lt"/>
                    </a:rPr>
                    <a:t> Tree construction using all</a:t>
                  </a:r>
                </a:p>
                <a:p>
                  <a:pPr fontAlgn="base"/>
                  <a:r>
                    <a:rPr lang="en-IN" sz="2000" dirty="0">
                      <a:latin typeface="+mj-lt"/>
                    </a:rPr>
                    <a:t> CPU cores while training</a:t>
                  </a:r>
                </a:p>
                <a:p>
                  <a:pPr fontAlgn="base"/>
                  <a:endParaRPr lang="en-IN" sz="2000" dirty="0">
                    <a:latin typeface="+mj-lt"/>
                  </a:endParaRPr>
                </a:p>
                <a:p>
                  <a:pPr fontAlgn="base"/>
                  <a:r>
                    <a:rPr lang="en-IN" sz="2000" b="1" dirty="0">
                      <a:latin typeface="+mj-lt"/>
                    </a:rPr>
                    <a:t>Distributed Computing</a:t>
                  </a:r>
                  <a:r>
                    <a:rPr lang="en-IN" sz="2000" dirty="0">
                      <a:latin typeface="+mj-lt"/>
                    </a:rPr>
                    <a:t> </a:t>
                  </a:r>
                </a:p>
                <a:p>
                  <a:pPr fontAlgn="base"/>
                  <a:r>
                    <a:rPr lang="en-IN" sz="2000" dirty="0">
                      <a:latin typeface="+mj-lt"/>
                    </a:rPr>
                    <a:t> Training very large models</a:t>
                  </a:r>
                </a:p>
                <a:p>
                  <a:pPr fontAlgn="base"/>
                  <a:r>
                    <a:rPr lang="en-IN" sz="2000" dirty="0">
                      <a:latin typeface="+mj-lt"/>
                    </a:rPr>
                    <a:t> using a cluster of machines</a:t>
                  </a:r>
                </a:p>
                <a:p>
                  <a:pPr fontAlgn="base"/>
                  <a:endParaRPr lang="en-IN" sz="2000" dirty="0">
                    <a:latin typeface="+mj-lt"/>
                  </a:endParaRPr>
                </a:p>
                <a:p>
                  <a:pPr fontAlgn="base"/>
                  <a:r>
                    <a:rPr lang="en-IN" sz="2000" b="1" dirty="0">
                      <a:latin typeface="+mj-lt"/>
                    </a:rPr>
                    <a:t>Cache Optimization</a:t>
                  </a:r>
                  <a:r>
                    <a:rPr lang="en-IN" sz="2000" dirty="0">
                      <a:latin typeface="+mj-lt"/>
                    </a:rPr>
                    <a:t> </a:t>
                  </a:r>
                </a:p>
                <a:p>
                  <a:pPr fontAlgn="base"/>
                  <a:r>
                    <a:rPr lang="en-IN" sz="2000" dirty="0">
                      <a:latin typeface="+mj-lt"/>
                    </a:rPr>
                    <a:t>Data structures make best use of hardware</a:t>
                  </a:r>
                </a:p>
              </p:txBody>
            </p:sp>
          </p:grpSp>
          <p:grpSp>
            <p:nvGrpSpPr>
              <p:cNvPr id="99" name="Group 98">
                <a:extLst>
                  <a:ext uri="{FF2B5EF4-FFF2-40B4-BE49-F238E27FC236}">
                    <a16:creationId xmlns:a16="http://schemas.microsoft.com/office/drawing/2014/main" id="{8AC4A8CD-96BB-4583-85A7-6B8BC8B62920}"/>
                  </a:ext>
                </a:extLst>
              </p:cNvPr>
              <p:cNvGrpSpPr/>
              <p:nvPr/>
            </p:nvGrpSpPr>
            <p:grpSpPr>
              <a:xfrm>
                <a:off x="1846088" y="1735304"/>
                <a:ext cx="1948333" cy="1398120"/>
                <a:chOff x="2611073" y="1724870"/>
                <a:chExt cx="1948333" cy="1398120"/>
              </a:xfrm>
            </p:grpSpPr>
            <p:sp>
              <p:nvSpPr>
                <p:cNvPr id="77" name="Cercle">
                  <a:extLst>
                    <a:ext uri="{FF2B5EF4-FFF2-40B4-BE49-F238E27FC236}">
                      <a16:creationId xmlns:a16="http://schemas.microsoft.com/office/drawing/2014/main" id="{A2AB5041-D2E2-48E0-9729-9454200A14EE}"/>
                    </a:ext>
                  </a:extLst>
                </p:cNvPr>
                <p:cNvSpPr/>
                <p:nvPr/>
              </p:nvSpPr>
              <p:spPr>
                <a:xfrm>
                  <a:off x="2611073" y="1724870"/>
                  <a:ext cx="1532167" cy="1398120"/>
                </a:xfrm>
                <a:prstGeom prst="ellipse">
                  <a:avLst/>
                </a:prstGeom>
                <a:solidFill>
                  <a:srgbClr val="013D4D">
                    <a:lumMod val="75000"/>
                    <a:lumOff val="25000"/>
                  </a:srgbClr>
                </a:solidFill>
                <a:ln w="25400" cap="flat">
                  <a:noFill/>
                  <a:prstDash val="solid"/>
                  <a:miter lim="400000"/>
                </a:ln>
                <a:effectLst>
                  <a:innerShdw dist="88900" dir="3000000">
                    <a:prstClr val="black">
                      <a:alpha val="50000"/>
                    </a:prstClr>
                  </a:innerShdw>
                </a:effectLst>
                <a:sp3d/>
              </p:spPr>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6" name="Graphic 85" descr="Rocket">
                  <a:extLst>
                    <a:ext uri="{FF2B5EF4-FFF2-40B4-BE49-F238E27FC236}">
                      <a16:creationId xmlns:a16="http://schemas.microsoft.com/office/drawing/2014/main" id="{CE0F9E1A-E062-4BE3-BB55-F2DE6176F2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44325" y="1937716"/>
                  <a:ext cx="1065661" cy="972429"/>
                </a:xfrm>
                <a:prstGeom prst="rect">
                  <a:avLst/>
                </a:prstGeom>
              </p:spPr>
            </p:pic>
            <p:sp>
              <p:nvSpPr>
                <p:cNvPr id="87" name="Oval 86">
                  <a:extLst>
                    <a:ext uri="{FF2B5EF4-FFF2-40B4-BE49-F238E27FC236}">
                      <a16:creationId xmlns:a16="http://schemas.microsoft.com/office/drawing/2014/main" id="{C26AAC3B-6653-48A5-9E8D-DD7299AAAD1B}"/>
                    </a:ext>
                  </a:extLst>
                </p:cNvPr>
                <p:cNvSpPr/>
                <p:nvPr/>
              </p:nvSpPr>
              <p:spPr>
                <a:xfrm>
                  <a:off x="3804556" y="2011785"/>
                  <a:ext cx="754850" cy="688810"/>
                </a:xfrm>
                <a:prstGeom prst="ellipse">
                  <a:avLst/>
                </a:prstGeom>
                <a:solidFill>
                  <a:srgbClr val="012A35"/>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01</a:t>
                  </a:r>
                </a:p>
              </p:txBody>
            </p:sp>
          </p:grpSp>
          <p:sp>
            <p:nvSpPr>
              <p:cNvPr id="96" name="Rectangle 95">
                <a:extLst>
                  <a:ext uri="{FF2B5EF4-FFF2-40B4-BE49-F238E27FC236}">
                    <a16:creationId xmlns:a16="http://schemas.microsoft.com/office/drawing/2014/main" id="{89736841-6B64-4116-A6B7-E1963243F00F}"/>
                  </a:ext>
                </a:extLst>
              </p:cNvPr>
              <p:cNvSpPr/>
              <p:nvPr/>
            </p:nvSpPr>
            <p:spPr>
              <a:xfrm>
                <a:off x="679287" y="1489346"/>
                <a:ext cx="4342725" cy="6953250"/>
              </a:xfrm>
              <a:prstGeom prst="rect">
                <a:avLst/>
              </a:prstGeom>
              <a:noFill/>
              <a:ln w="28575">
                <a:solidFill>
                  <a:srgbClr val="0291B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2" name="Group 101">
              <a:extLst>
                <a:ext uri="{FF2B5EF4-FFF2-40B4-BE49-F238E27FC236}">
                  <a16:creationId xmlns:a16="http://schemas.microsoft.com/office/drawing/2014/main" id="{B7EDBEF8-3CCD-4A2A-837B-CFF4940DC90F}"/>
                </a:ext>
              </a:extLst>
            </p:cNvPr>
            <p:cNvGrpSpPr/>
            <p:nvPr/>
          </p:nvGrpSpPr>
          <p:grpSpPr>
            <a:xfrm>
              <a:off x="5910384" y="1496543"/>
              <a:ext cx="4342725" cy="6953250"/>
              <a:chOff x="6215645" y="1496543"/>
              <a:chExt cx="4342725" cy="6953250"/>
            </a:xfrm>
          </p:grpSpPr>
          <p:grpSp>
            <p:nvGrpSpPr>
              <p:cNvPr id="82" name="Group 81">
                <a:extLst>
                  <a:ext uri="{FF2B5EF4-FFF2-40B4-BE49-F238E27FC236}">
                    <a16:creationId xmlns:a16="http://schemas.microsoft.com/office/drawing/2014/main" id="{EA50A686-D729-4132-9575-2DD5D531AF06}"/>
                  </a:ext>
                </a:extLst>
              </p:cNvPr>
              <p:cNvGrpSpPr/>
              <p:nvPr/>
            </p:nvGrpSpPr>
            <p:grpSpPr>
              <a:xfrm>
                <a:off x="6679314" y="3620656"/>
                <a:ext cx="3280504" cy="4277859"/>
                <a:chOff x="1105753" y="2097301"/>
                <a:chExt cx="3459127" cy="4943263"/>
              </a:xfrm>
            </p:grpSpPr>
            <p:sp>
              <p:nvSpPr>
                <p:cNvPr id="92" name="TextBox 91">
                  <a:extLst>
                    <a:ext uri="{FF2B5EF4-FFF2-40B4-BE49-F238E27FC236}">
                      <a16:creationId xmlns:a16="http://schemas.microsoft.com/office/drawing/2014/main" id="{D5E78125-DF51-44A6-9B46-95E4C5A9E638}"/>
                    </a:ext>
                  </a:extLst>
                </p:cNvPr>
                <p:cNvSpPr txBox="1"/>
                <p:nvPr/>
              </p:nvSpPr>
              <p:spPr>
                <a:xfrm>
                  <a:off x="1238480" y="2097301"/>
                  <a:ext cx="2937088" cy="523220"/>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mj-lt"/>
                      <a:ea typeface="+mn-ea"/>
                      <a:cs typeface="+mn-cs"/>
                    </a:rPr>
                    <a:t>ALGORITHM</a:t>
                  </a:r>
                </a:p>
              </p:txBody>
            </p:sp>
            <p:sp>
              <p:nvSpPr>
                <p:cNvPr id="93" name="TextBox 92">
                  <a:extLst>
                    <a:ext uri="{FF2B5EF4-FFF2-40B4-BE49-F238E27FC236}">
                      <a16:creationId xmlns:a16="http://schemas.microsoft.com/office/drawing/2014/main" id="{FBEB4CBD-500C-4470-AC5A-A539B0DA1EA0}"/>
                    </a:ext>
                  </a:extLst>
                </p:cNvPr>
                <p:cNvSpPr txBox="1"/>
                <p:nvPr/>
              </p:nvSpPr>
              <p:spPr>
                <a:xfrm>
                  <a:off x="1105753" y="3021720"/>
                  <a:ext cx="3459127" cy="4018844"/>
                </a:xfrm>
                <a:prstGeom prst="rect">
                  <a:avLst/>
                </a:prstGeom>
                <a:noFill/>
              </p:spPr>
              <p:txBody>
                <a:bodyPr wrap="square" lIns="0" rIns="0" rtlCol="0" anchor="t">
                  <a:spAutoFit/>
                </a:bodyPr>
                <a:lstStyle/>
                <a:p>
                  <a:pPr fontAlgn="base"/>
                  <a:r>
                    <a:rPr lang="en-IN" sz="2000" b="1" dirty="0">
                      <a:latin typeface="+mj-lt"/>
                    </a:rPr>
                    <a:t>Sparse </a:t>
                  </a:r>
                  <a:r>
                    <a:rPr lang="en-IN" sz="2000" dirty="0">
                      <a:latin typeface="+mj-lt"/>
                    </a:rPr>
                    <a:t> </a:t>
                  </a:r>
                  <a:r>
                    <a:rPr lang="en-IN" sz="2000" b="1" dirty="0"/>
                    <a:t>Aware </a:t>
                  </a:r>
                </a:p>
                <a:p>
                  <a:pPr fontAlgn="base"/>
                  <a:r>
                    <a:rPr lang="en-IN" sz="2000" dirty="0">
                      <a:latin typeface="+mj-lt"/>
                    </a:rPr>
                    <a:t>Automatic handling of missing data values</a:t>
                  </a:r>
                </a:p>
                <a:p>
                  <a:pPr fontAlgn="base"/>
                  <a:endParaRPr lang="en-IN" sz="2000" dirty="0">
                    <a:latin typeface="+mj-lt"/>
                  </a:endParaRPr>
                </a:p>
                <a:p>
                  <a:pPr fontAlgn="base"/>
                  <a:r>
                    <a:rPr lang="en-IN" sz="2000" b="1" dirty="0">
                      <a:latin typeface="+mj-lt"/>
                    </a:rPr>
                    <a:t>Block Structure</a:t>
                  </a:r>
                  <a:r>
                    <a:rPr lang="en-IN" sz="2000" dirty="0">
                      <a:latin typeface="+mj-lt"/>
                    </a:rPr>
                    <a:t>  </a:t>
                  </a:r>
                </a:p>
                <a:p>
                  <a:pPr fontAlgn="base"/>
                  <a:r>
                    <a:rPr lang="en-IN" sz="2000" dirty="0">
                      <a:latin typeface="+mj-lt"/>
                    </a:rPr>
                    <a:t>Supports the parallelization of tree construction</a:t>
                  </a:r>
                </a:p>
                <a:p>
                  <a:pPr fontAlgn="base"/>
                  <a:endParaRPr lang="en-IN" sz="2000" dirty="0">
                    <a:latin typeface="+mj-lt"/>
                  </a:endParaRPr>
                </a:p>
                <a:p>
                  <a:pPr fontAlgn="base"/>
                  <a:r>
                    <a:rPr lang="en-IN" sz="2000" b="1" dirty="0">
                      <a:latin typeface="+mj-lt"/>
                    </a:rPr>
                    <a:t>Continued Training</a:t>
                  </a:r>
                  <a:r>
                    <a:rPr lang="en-IN" sz="2000" dirty="0">
                      <a:latin typeface="+mj-lt"/>
                    </a:rPr>
                    <a:t> </a:t>
                  </a:r>
                </a:p>
                <a:p>
                  <a:pPr fontAlgn="base"/>
                  <a:r>
                    <a:rPr lang="en-IN" sz="2000" dirty="0">
                      <a:latin typeface="+mj-lt"/>
                    </a:rPr>
                    <a:t>To boost an already fitted model on new data</a:t>
                  </a:r>
                </a:p>
              </p:txBody>
            </p:sp>
          </p:grpSp>
          <p:grpSp>
            <p:nvGrpSpPr>
              <p:cNvPr id="100" name="Group 99">
                <a:extLst>
                  <a:ext uri="{FF2B5EF4-FFF2-40B4-BE49-F238E27FC236}">
                    <a16:creationId xmlns:a16="http://schemas.microsoft.com/office/drawing/2014/main" id="{3A715E65-D800-4B32-A0AC-764393E301AB}"/>
                  </a:ext>
                </a:extLst>
              </p:cNvPr>
              <p:cNvGrpSpPr/>
              <p:nvPr/>
            </p:nvGrpSpPr>
            <p:grpSpPr>
              <a:xfrm>
                <a:off x="7419900" y="1735304"/>
                <a:ext cx="2018453" cy="1399816"/>
                <a:chOff x="6663873" y="1733608"/>
                <a:chExt cx="2018453" cy="1399816"/>
              </a:xfrm>
            </p:grpSpPr>
            <p:sp>
              <p:nvSpPr>
                <p:cNvPr id="76" name="Cercle">
                  <a:extLst>
                    <a:ext uri="{FF2B5EF4-FFF2-40B4-BE49-F238E27FC236}">
                      <a16:creationId xmlns:a16="http://schemas.microsoft.com/office/drawing/2014/main" id="{B0924A93-1D4D-4DE2-AFF3-105CC237410D}"/>
                    </a:ext>
                  </a:extLst>
                </p:cNvPr>
                <p:cNvSpPr/>
                <p:nvPr/>
              </p:nvSpPr>
              <p:spPr>
                <a:xfrm>
                  <a:off x="6663873" y="1733608"/>
                  <a:ext cx="1534026" cy="1399816"/>
                </a:xfrm>
                <a:prstGeom prst="ellipse">
                  <a:avLst/>
                </a:prstGeom>
                <a:solidFill>
                  <a:srgbClr val="00A891"/>
                </a:solidFill>
                <a:ln w="25400" cap="flat">
                  <a:noFill/>
                  <a:prstDash val="solid"/>
                  <a:miter lim="400000"/>
                </a:ln>
                <a:effectLst>
                  <a:innerShdw dist="88900" dir="3000000">
                    <a:prstClr val="black">
                      <a:alpha val="50000"/>
                    </a:prstClr>
                  </a:innerShdw>
                </a:effectLst>
                <a:sp3d/>
              </p:spPr>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5" name="Graphic 84" descr="Lightbulb">
                  <a:extLst>
                    <a:ext uri="{FF2B5EF4-FFF2-40B4-BE49-F238E27FC236}">
                      <a16:creationId xmlns:a16="http://schemas.microsoft.com/office/drawing/2014/main" id="{1A61837C-61B8-4F29-98A1-35B0091DE0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98056" y="1947301"/>
                  <a:ext cx="1065661" cy="972429"/>
                </a:xfrm>
                <a:prstGeom prst="rect">
                  <a:avLst/>
                </a:prstGeom>
              </p:spPr>
            </p:pic>
            <p:sp>
              <p:nvSpPr>
                <p:cNvPr id="88" name="Oval 87">
                  <a:extLst>
                    <a:ext uri="{FF2B5EF4-FFF2-40B4-BE49-F238E27FC236}">
                      <a16:creationId xmlns:a16="http://schemas.microsoft.com/office/drawing/2014/main" id="{22FB6CC8-88C4-4EFD-9C65-889BC123FD7D}"/>
                    </a:ext>
                  </a:extLst>
                </p:cNvPr>
                <p:cNvSpPr/>
                <p:nvPr/>
              </p:nvSpPr>
              <p:spPr>
                <a:xfrm>
                  <a:off x="7927475" y="2056823"/>
                  <a:ext cx="754851" cy="688810"/>
                </a:xfrm>
                <a:prstGeom prst="ellipse">
                  <a:avLst/>
                </a:prstGeom>
                <a:solidFill>
                  <a:srgbClr val="00A891">
                    <a:lumMod val="50000"/>
                  </a:srgbClr>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02</a:t>
                  </a:r>
                </a:p>
              </p:txBody>
            </p:sp>
          </p:grpSp>
          <p:sp>
            <p:nvSpPr>
              <p:cNvPr id="97" name="Rectangle 96">
                <a:extLst>
                  <a:ext uri="{FF2B5EF4-FFF2-40B4-BE49-F238E27FC236}">
                    <a16:creationId xmlns:a16="http://schemas.microsoft.com/office/drawing/2014/main" id="{96D09A19-6571-48B5-B1AF-D11520F90828}"/>
                  </a:ext>
                </a:extLst>
              </p:cNvPr>
              <p:cNvSpPr/>
              <p:nvPr/>
            </p:nvSpPr>
            <p:spPr>
              <a:xfrm>
                <a:off x="6215645" y="1496543"/>
                <a:ext cx="4342725" cy="6953250"/>
              </a:xfrm>
              <a:prstGeom prst="rect">
                <a:avLst/>
              </a:prstGeom>
              <a:noFill/>
              <a:ln w="28575">
                <a:solidFill>
                  <a:srgbClr val="00A8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4" name="Group 103">
              <a:extLst>
                <a:ext uri="{FF2B5EF4-FFF2-40B4-BE49-F238E27FC236}">
                  <a16:creationId xmlns:a16="http://schemas.microsoft.com/office/drawing/2014/main" id="{1892FC8D-0CBC-4FD5-B55D-B0A9F0BE890B}"/>
                </a:ext>
              </a:extLst>
            </p:cNvPr>
            <p:cNvGrpSpPr/>
            <p:nvPr/>
          </p:nvGrpSpPr>
          <p:grpSpPr>
            <a:xfrm>
              <a:off x="11006598" y="1496543"/>
              <a:ext cx="4342725" cy="6953250"/>
              <a:chOff x="11006598" y="1496543"/>
              <a:chExt cx="4342725" cy="6953250"/>
            </a:xfrm>
          </p:grpSpPr>
          <p:grpSp>
            <p:nvGrpSpPr>
              <p:cNvPr id="83" name="Group 82">
                <a:extLst>
                  <a:ext uri="{FF2B5EF4-FFF2-40B4-BE49-F238E27FC236}">
                    <a16:creationId xmlns:a16="http://schemas.microsoft.com/office/drawing/2014/main" id="{7BD3B9AB-703A-4EA7-ABB8-07624DC54E90}"/>
                  </a:ext>
                </a:extLst>
              </p:cNvPr>
              <p:cNvGrpSpPr/>
              <p:nvPr/>
            </p:nvGrpSpPr>
            <p:grpSpPr>
              <a:xfrm>
                <a:off x="11198845" y="3547342"/>
                <a:ext cx="4150478" cy="4044398"/>
                <a:chOff x="1113793" y="1917794"/>
                <a:chExt cx="4616242" cy="4673486"/>
              </a:xfrm>
            </p:grpSpPr>
            <p:sp>
              <p:nvSpPr>
                <p:cNvPr id="90" name="TextBox 89">
                  <a:extLst>
                    <a:ext uri="{FF2B5EF4-FFF2-40B4-BE49-F238E27FC236}">
                      <a16:creationId xmlns:a16="http://schemas.microsoft.com/office/drawing/2014/main" id="{01AA0882-F862-4F08-A9CA-4D91F6003B3D}"/>
                    </a:ext>
                  </a:extLst>
                </p:cNvPr>
                <p:cNvSpPr txBox="1"/>
                <p:nvPr/>
              </p:nvSpPr>
              <p:spPr>
                <a:xfrm>
                  <a:off x="2146500" y="1917794"/>
                  <a:ext cx="2030386" cy="604605"/>
                </a:xfrm>
                <a:prstGeom prst="rect">
                  <a:avLst/>
                </a:prstGeom>
                <a:noFill/>
              </p:spPr>
              <p:txBody>
                <a:bodyPr wrap="square" lIns="0" rIns="0" rtlCol="0" anchor="b">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all" spc="0" normalizeH="0" baseline="0" noProof="0" dirty="0">
                      <a:ln>
                        <a:noFill/>
                      </a:ln>
                      <a:solidFill>
                        <a:prstClr val="black"/>
                      </a:solidFill>
                      <a:effectLst/>
                      <a:uLnTx/>
                      <a:uFillTx/>
                      <a:latin typeface="+mj-lt"/>
                      <a:ea typeface="+mn-ea"/>
                      <a:cs typeface="+mn-cs"/>
                    </a:rPr>
                    <a:t>Models</a:t>
                  </a:r>
                </a:p>
              </p:txBody>
            </p:sp>
            <p:sp>
              <p:nvSpPr>
                <p:cNvPr id="91" name="TextBox 90">
                  <a:extLst>
                    <a:ext uri="{FF2B5EF4-FFF2-40B4-BE49-F238E27FC236}">
                      <a16:creationId xmlns:a16="http://schemas.microsoft.com/office/drawing/2014/main" id="{8D46C78E-6A68-4720-9FCD-9256316380C5}"/>
                    </a:ext>
                  </a:extLst>
                </p:cNvPr>
                <p:cNvSpPr txBox="1"/>
                <p:nvPr/>
              </p:nvSpPr>
              <p:spPr>
                <a:xfrm>
                  <a:off x="1113793" y="2928086"/>
                  <a:ext cx="4616242" cy="3663194"/>
                </a:xfrm>
                <a:prstGeom prst="rect">
                  <a:avLst/>
                </a:prstGeom>
                <a:noFill/>
              </p:spPr>
              <p:txBody>
                <a:bodyPr wrap="square" lIns="0" rIns="0" rtlCol="0" anchor="t">
                  <a:spAutoFit/>
                </a:bodyPr>
                <a:lstStyle/>
                <a:p>
                  <a:pPr fontAlgn="base"/>
                  <a:r>
                    <a:rPr lang="en-IN" sz="2000" b="1" dirty="0">
                      <a:latin typeface="+mj-lt"/>
                    </a:rPr>
                    <a:t>Gradient Boosting</a:t>
                  </a:r>
                  <a:r>
                    <a:rPr lang="en-IN" sz="2000" dirty="0">
                      <a:latin typeface="+mj-lt"/>
                    </a:rPr>
                    <a:t> </a:t>
                  </a:r>
                </a:p>
                <a:p>
                  <a:pPr fontAlgn="base"/>
                  <a:r>
                    <a:rPr lang="en-IN" sz="2000" dirty="0">
                      <a:latin typeface="+mj-lt"/>
                    </a:rPr>
                    <a:t>Gradient boosting machine algorithm including learning rate</a:t>
                  </a:r>
                </a:p>
                <a:p>
                  <a:pPr fontAlgn="base"/>
                  <a:endParaRPr lang="en-IN" sz="2000" dirty="0">
                    <a:latin typeface="+mj-lt"/>
                  </a:endParaRPr>
                </a:p>
                <a:p>
                  <a:pPr fontAlgn="base"/>
                  <a:r>
                    <a:rPr lang="en-IN" sz="2000" b="1" dirty="0">
                      <a:latin typeface="+mj-lt"/>
                    </a:rPr>
                    <a:t>Stochastic Gradient Boosting</a:t>
                  </a:r>
                  <a:r>
                    <a:rPr lang="en-IN" sz="2000" dirty="0">
                      <a:latin typeface="+mj-lt"/>
                    </a:rPr>
                    <a:t> </a:t>
                  </a:r>
                </a:p>
                <a:p>
                  <a:pPr fontAlgn="base"/>
                  <a:r>
                    <a:rPr lang="en-IN" sz="2000" dirty="0">
                      <a:latin typeface="+mj-lt"/>
                    </a:rPr>
                    <a:t>Sub-sampling at the row, column and column per split levels</a:t>
                  </a:r>
                </a:p>
                <a:p>
                  <a:pPr fontAlgn="base"/>
                  <a:endParaRPr lang="en-IN" sz="2000" dirty="0">
                    <a:latin typeface="+mj-lt"/>
                  </a:endParaRPr>
                </a:p>
                <a:p>
                  <a:pPr fontAlgn="base"/>
                  <a:r>
                    <a:rPr lang="en-IN" sz="2000" b="1" dirty="0">
                      <a:latin typeface="+mj-lt"/>
                    </a:rPr>
                    <a:t>Regularized Gradient Boosting</a:t>
                  </a:r>
                  <a:r>
                    <a:rPr lang="en-IN" sz="2000" dirty="0">
                      <a:latin typeface="+mj-lt"/>
                    </a:rPr>
                    <a:t> </a:t>
                  </a:r>
                </a:p>
                <a:p>
                  <a:pPr fontAlgn="base"/>
                  <a:r>
                    <a:rPr lang="en-IN" sz="2000" dirty="0">
                      <a:latin typeface="+mj-lt"/>
                    </a:rPr>
                    <a:t>With both L1 and L2 regularization</a:t>
                  </a:r>
                </a:p>
              </p:txBody>
            </p:sp>
          </p:grpSp>
          <p:grpSp>
            <p:nvGrpSpPr>
              <p:cNvPr id="101" name="Group 100">
                <a:extLst>
                  <a:ext uri="{FF2B5EF4-FFF2-40B4-BE49-F238E27FC236}">
                    <a16:creationId xmlns:a16="http://schemas.microsoft.com/office/drawing/2014/main" id="{E22E0584-79F7-4E88-928B-AD0069FB3EBA}"/>
                  </a:ext>
                </a:extLst>
              </p:cNvPr>
              <p:cNvGrpSpPr/>
              <p:nvPr/>
            </p:nvGrpSpPr>
            <p:grpSpPr>
              <a:xfrm>
                <a:off x="12178225" y="1735304"/>
                <a:ext cx="2076407" cy="1398347"/>
                <a:chOff x="10600028" y="1724757"/>
                <a:chExt cx="2076407" cy="1398347"/>
              </a:xfrm>
            </p:grpSpPr>
            <p:sp>
              <p:nvSpPr>
                <p:cNvPr id="78" name="Figure">
                  <a:extLst>
                    <a:ext uri="{FF2B5EF4-FFF2-40B4-BE49-F238E27FC236}">
                      <a16:creationId xmlns:a16="http://schemas.microsoft.com/office/drawing/2014/main" id="{AD2BC8A6-A77B-4CE2-9420-0B4ECBE2B050}"/>
                    </a:ext>
                  </a:extLst>
                </p:cNvPr>
                <p:cNvSpPr/>
                <p:nvPr/>
              </p:nvSpPr>
              <p:spPr>
                <a:xfrm>
                  <a:off x="10600028" y="1724757"/>
                  <a:ext cx="1532416" cy="1398347"/>
                </a:xfrm>
                <a:prstGeom prst="ellipse">
                  <a:avLst/>
                </a:prstGeom>
                <a:solidFill>
                  <a:srgbClr val="D9126B"/>
                </a:solidFill>
                <a:ln w="25400" cap="flat">
                  <a:noFill/>
                  <a:prstDash val="solid"/>
                  <a:miter lim="400000"/>
                </a:ln>
                <a:effectLst>
                  <a:innerShdw dist="88900" dir="3000000">
                    <a:prstClr val="black">
                      <a:alpha val="50000"/>
                    </a:prstClr>
                  </a:innerShdw>
                </a:effectLst>
                <a:sp3d/>
              </p:spPr>
              <p:txBody>
                <a:bodyPr rot="0" spcFirstLastPara="1" vertOverflow="overflow" horzOverflow="overflow" vert="horz" wrap="square" lIns="38100" tIns="38100" rIns="38100" bIns="38100"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pic>
              <p:nvPicPr>
                <p:cNvPr id="84" name="Graphic 83" descr="Puzzle">
                  <a:extLst>
                    <a:ext uri="{FF2B5EF4-FFF2-40B4-BE49-F238E27FC236}">
                      <a16:creationId xmlns:a16="http://schemas.microsoft.com/office/drawing/2014/main" id="{7494B240-D9DC-4263-A113-ECBBD49D41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33406" y="1937716"/>
                  <a:ext cx="1065661" cy="972429"/>
                </a:xfrm>
                <a:prstGeom prst="rect">
                  <a:avLst/>
                </a:prstGeom>
              </p:spPr>
            </p:pic>
            <p:sp>
              <p:nvSpPr>
                <p:cNvPr id="89" name="Oval 88">
                  <a:extLst>
                    <a:ext uri="{FF2B5EF4-FFF2-40B4-BE49-F238E27FC236}">
                      <a16:creationId xmlns:a16="http://schemas.microsoft.com/office/drawing/2014/main" id="{A46CA106-00B7-4893-AB85-08698D296CA0}"/>
                    </a:ext>
                  </a:extLst>
                </p:cNvPr>
                <p:cNvSpPr/>
                <p:nvPr/>
              </p:nvSpPr>
              <p:spPr>
                <a:xfrm>
                  <a:off x="11921585" y="2056823"/>
                  <a:ext cx="754850" cy="688810"/>
                </a:xfrm>
                <a:prstGeom prst="ellipse">
                  <a:avLst/>
                </a:prstGeom>
                <a:solidFill>
                  <a:srgbClr val="D9126B">
                    <a:lumMod val="50000"/>
                  </a:srgbClr>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white"/>
                      </a:solidFill>
                      <a:effectLst/>
                      <a:uLnTx/>
                      <a:uFillTx/>
                      <a:latin typeface="Calibri" panose="020F0502020204030204"/>
                      <a:ea typeface="+mn-ea"/>
                      <a:cs typeface="+mn-cs"/>
                    </a:rPr>
                    <a:t>03</a:t>
                  </a:r>
                </a:p>
              </p:txBody>
            </p:sp>
          </p:grpSp>
          <p:sp>
            <p:nvSpPr>
              <p:cNvPr id="98" name="Rectangle 97">
                <a:extLst>
                  <a:ext uri="{FF2B5EF4-FFF2-40B4-BE49-F238E27FC236}">
                    <a16:creationId xmlns:a16="http://schemas.microsoft.com/office/drawing/2014/main" id="{D036F979-BBC6-4412-AFB5-2601F0F4BFCF}"/>
                  </a:ext>
                </a:extLst>
              </p:cNvPr>
              <p:cNvSpPr/>
              <p:nvPr/>
            </p:nvSpPr>
            <p:spPr>
              <a:xfrm>
                <a:off x="11006598" y="1496543"/>
                <a:ext cx="4342725" cy="6953250"/>
              </a:xfrm>
              <a:prstGeom prst="rect">
                <a:avLst/>
              </a:prstGeom>
              <a:noFill/>
              <a:ln w="28575">
                <a:solidFill>
                  <a:srgbClr val="D912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105" name="Google Shape;809;p40">
            <a:extLst>
              <a:ext uri="{FF2B5EF4-FFF2-40B4-BE49-F238E27FC236}">
                <a16:creationId xmlns:a16="http://schemas.microsoft.com/office/drawing/2014/main" id="{C956859F-CB05-4093-9FC1-C55E187A01D5}"/>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XGBoost Library Features</a:t>
            </a:r>
            <a:endParaRPr lang="en-US" dirty="0"/>
          </a:p>
        </p:txBody>
      </p:sp>
      <p:pic>
        <p:nvPicPr>
          <p:cNvPr id="106" name="Picture 105">
            <a:extLst>
              <a:ext uri="{FF2B5EF4-FFF2-40B4-BE49-F238E27FC236}">
                <a16:creationId xmlns:a16="http://schemas.microsoft.com/office/drawing/2014/main" id="{E97F6ED1-7B65-402F-93A3-9DB3090F4289}"/>
              </a:ext>
            </a:extLst>
          </p:cNvPr>
          <p:cNvPicPr>
            <a:picLocks/>
          </p:cNvPicPr>
          <p:nvPr/>
        </p:nvPicPr>
        <p:blipFill>
          <a:blip r:embed="rId9" cstate="print">
            <a:extLst>
              <a:ext uri="{28A0092B-C50C-407E-A947-70E740481C1C}">
                <a14:useLocalDpi xmlns:a14="http://schemas.microsoft.com/office/drawing/2010/main" val="0"/>
              </a:ext>
            </a:extLst>
          </a:blip>
          <a:stretch>
            <a:fillRect/>
          </a:stretch>
        </p:blipFill>
        <p:spPr>
          <a:xfrm>
            <a:off x="5059882" y="885621"/>
            <a:ext cx="6187664" cy="253920"/>
          </a:xfrm>
          <a:prstGeom prst="rect">
            <a:avLst/>
          </a:prstGeom>
        </p:spPr>
      </p:pic>
      <p:sp>
        <p:nvSpPr>
          <p:cNvPr id="32" name="Rectangle 31">
            <a:extLst>
              <a:ext uri="{FF2B5EF4-FFF2-40B4-BE49-F238E27FC236}">
                <a16:creationId xmlns:a16="http://schemas.microsoft.com/office/drawing/2014/main" id="{B6DA8D41-5A7D-4E80-9D82-217443B55582}"/>
              </a:ext>
            </a:extLst>
          </p:cNvPr>
          <p:cNvSpPr/>
          <p:nvPr/>
        </p:nvSpPr>
        <p:spPr>
          <a:xfrm>
            <a:off x="2041741" y="1300105"/>
            <a:ext cx="13253949" cy="400110"/>
          </a:xfrm>
          <a:prstGeom prst="rect">
            <a:avLst/>
          </a:prstGeom>
        </p:spPr>
        <p:txBody>
          <a:bodyPr wrap="none">
            <a:spAutoFit/>
          </a:bodyPr>
          <a:lstStyle/>
          <a:p>
            <a:r>
              <a:rPr lang="en-IN" sz="2000" dirty="0">
                <a:latin typeface="+mj-lt"/>
              </a:rPr>
              <a:t>XGBoost library features tools are built for the sole purpose of model performance and computational speed.</a:t>
            </a:r>
            <a:endParaRPr lang="en-US" sz="2000" dirty="0">
              <a:latin typeface="+mj-lt"/>
            </a:endParaRPr>
          </a:p>
        </p:txBody>
      </p:sp>
    </p:spTree>
    <p:extLst>
      <p:ext uri="{BB962C8B-B14F-4D97-AF65-F5344CB8AC3E}">
        <p14:creationId xmlns:p14="http://schemas.microsoft.com/office/powerpoint/2010/main" val="2232490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809;p40">
            <a:extLst>
              <a:ext uri="{FF2B5EF4-FFF2-40B4-BE49-F238E27FC236}">
                <a16:creationId xmlns:a16="http://schemas.microsoft.com/office/drawing/2014/main" id="{C956859F-CB05-4093-9FC1-C55E187A01D5}"/>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General Parameters</a:t>
            </a:r>
            <a:endParaRPr lang="en-US" dirty="0"/>
          </a:p>
        </p:txBody>
      </p:sp>
      <p:pic>
        <p:nvPicPr>
          <p:cNvPr id="106" name="Picture 105">
            <a:extLst>
              <a:ext uri="{FF2B5EF4-FFF2-40B4-BE49-F238E27FC236}">
                <a16:creationId xmlns:a16="http://schemas.microsoft.com/office/drawing/2014/main" id="{E97F6ED1-7B65-402F-93A3-9DB3090F428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29272" y="885621"/>
            <a:ext cx="4648884" cy="253920"/>
          </a:xfrm>
          <a:prstGeom prst="rect">
            <a:avLst/>
          </a:prstGeom>
        </p:spPr>
      </p:pic>
      <p:sp>
        <p:nvSpPr>
          <p:cNvPr id="6" name="Rectangle 5">
            <a:extLst>
              <a:ext uri="{FF2B5EF4-FFF2-40B4-BE49-F238E27FC236}">
                <a16:creationId xmlns:a16="http://schemas.microsoft.com/office/drawing/2014/main" id="{71170607-F6D0-4DC8-8116-A11D223FFD30}"/>
              </a:ext>
            </a:extLst>
          </p:cNvPr>
          <p:cNvSpPr/>
          <p:nvPr/>
        </p:nvSpPr>
        <p:spPr>
          <a:xfrm>
            <a:off x="2082800" y="2114431"/>
            <a:ext cx="10871200" cy="5121467"/>
          </a:xfrm>
          <a:prstGeom prst="rect">
            <a:avLst/>
          </a:prstGeom>
          <a:ln w="28575">
            <a:solidFill>
              <a:srgbClr val="DA8C66"/>
            </a:solidFill>
          </a:ln>
        </p:spPr>
        <p:txBody>
          <a:bodyPr wrap="square">
            <a:spAutoFit/>
          </a:bodyPr>
          <a:lstStyle/>
          <a:p>
            <a:pPr marL="285750" indent="-285750">
              <a:lnSpc>
                <a:spcPct val="150000"/>
              </a:lnSpc>
              <a:buFont typeface="Arial" panose="020B0604020202020204" pitchFamily="34" charset="0"/>
              <a:buChar char="•"/>
            </a:pPr>
            <a:r>
              <a:rPr lang="en-IN" sz="2000" dirty="0" err="1">
                <a:solidFill>
                  <a:schemeClr val="accent2">
                    <a:lumMod val="75000"/>
                  </a:schemeClr>
                </a:solidFill>
                <a:latin typeface="+mj-lt"/>
              </a:rPr>
              <a:t>nthread</a:t>
            </a:r>
            <a:endParaRPr lang="en-IN" sz="2000" dirty="0">
              <a:solidFill>
                <a:schemeClr val="accent2">
                  <a:lumMod val="75000"/>
                </a:schemeClr>
              </a:solidFill>
              <a:latin typeface="+mj-lt"/>
            </a:endParaRPr>
          </a:p>
          <a:p>
            <a:pPr>
              <a:lnSpc>
                <a:spcPct val="150000"/>
              </a:lnSpc>
            </a:pPr>
            <a:r>
              <a:rPr lang="en-IN" sz="2000" dirty="0">
                <a:latin typeface="+mj-lt"/>
              </a:rPr>
              <a:t>            - Number of parallel threads</a:t>
            </a:r>
          </a:p>
          <a:p>
            <a:pPr>
              <a:lnSpc>
                <a:spcPct val="150000"/>
              </a:lnSpc>
            </a:pPr>
            <a:r>
              <a:rPr lang="en-IN" sz="2000" dirty="0">
                <a:latin typeface="+mj-lt"/>
              </a:rPr>
              <a:t>            - If no value is entered, algorithm automatically detects the number of cores and</a:t>
            </a:r>
            <a:br>
              <a:rPr lang="en-IN" sz="2000" dirty="0">
                <a:latin typeface="+mj-lt"/>
              </a:rPr>
            </a:br>
            <a:r>
              <a:rPr lang="en-IN" sz="2000" dirty="0">
                <a:latin typeface="+mj-lt"/>
              </a:rPr>
              <a:t>              runs on all the cores</a:t>
            </a:r>
          </a:p>
          <a:p>
            <a:pPr marL="285750" indent="-285750">
              <a:lnSpc>
                <a:spcPct val="150000"/>
              </a:lnSpc>
              <a:buFont typeface="Arial" panose="020B0604020202020204" pitchFamily="34" charset="0"/>
              <a:buChar char="•"/>
            </a:pPr>
            <a:r>
              <a:rPr lang="en-IN" sz="2000" dirty="0">
                <a:solidFill>
                  <a:schemeClr val="accent2">
                    <a:lumMod val="75000"/>
                  </a:schemeClr>
                </a:solidFill>
                <a:latin typeface="+mj-lt"/>
              </a:rPr>
              <a:t>booster</a:t>
            </a:r>
          </a:p>
          <a:p>
            <a:pPr>
              <a:lnSpc>
                <a:spcPct val="150000"/>
              </a:lnSpc>
            </a:pPr>
            <a:r>
              <a:rPr lang="en-IN" sz="2000" dirty="0">
                <a:latin typeface="+mj-lt"/>
              </a:rPr>
              <a:t>            - </a:t>
            </a:r>
            <a:r>
              <a:rPr lang="en-IN" sz="2000" dirty="0" err="1">
                <a:latin typeface="+mj-lt"/>
              </a:rPr>
              <a:t>gbtree</a:t>
            </a:r>
            <a:r>
              <a:rPr lang="en-IN" sz="2000" dirty="0">
                <a:latin typeface="+mj-lt"/>
              </a:rPr>
              <a:t>: tree-based model</a:t>
            </a:r>
          </a:p>
          <a:p>
            <a:pPr>
              <a:lnSpc>
                <a:spcPct val="150000"/>
              </a:lnSpc>
            </a:pPr>
            <a:r>
              <a:rPr lang="en-IN" sz="2000" dirty="0">
                <a:latin typeface="+mj-lt"/>
              </a:rPr>
              <a:t>            - </a:t>
            </a:r>
            <a:r>
              <a:rPr lang="en-IN" sz="2000" dirty="0" err="1">
                <a:latin typeface="+mj-lt"/>
              </a:rPr>
              <a:t>gblinear</a:t>
            </a:r>
            <a:r>
              <a:rPr lang="en-IN" sz="2000" dirty="0">
                <a:latin typeface="+mj-lt"/>
              </a:rPr>
              <a:t>: linear function</a:t>
            </a:r>
          </a:p>
          <a:p>
            <a:pPr>
              <a:lnSpc>
                <a:spcPct val="150000"/>
              </a:lnSpc>
            </a:pPr>
            <a:endParaRPr lang="en-IN" sz="2000" dirty="0">
              <a:latin typeface="+mj-lt"/>
            </a:endParaRPr>
          </a:p>
          <a:p>
            <a:pPr marL="285750" indent="-285750">
              <a:lnSpc>
                <a:spcPct val="150000"/>
              </a:lnSpc>
              <a:buFont typeface="Arial" panose="020B0604020202020204" pitchFamily="34" charset="0"/>
              <a:buChar char="•"/>
            </a:pPr>
            <a:r>
              <a:rPr lang="en-IN" sz="2000" dirty="0">
                <a:solidFill>
                  <a:schemeClr val="accent2">
                    <a:lumMod val="75000"/>
                  </a:schemeClr>
                </a:solidFill>
                <a:latin typeface="+mj-lt"/>
              </a:rPr>
              <a:t>Silent [default =0]</a:t>
            </a:r>
          </a:p>
          <a:p>
            <a:pPr>
              <a:lnSpc>
                <a:spcPct val="150000"/>
              </a:lnSpc>
            </a:pPr>
            <a:r>
              <a:rPr lang="en-IN" sz="2000" dirty="0">
                <a:latin typeface="+mj-lt"/>
              </a:rPr>
              <a:t>            - if set to 1, no running messages will be printed.</a:t>
            </a:r>
          </a:p>
          <a:p>
            <a:pPr>
              <a:lnSpc>
                <a:spcPct val="150000"/>
              </a:lnSpc>
            </a:pPr>
            <a:r>
              <a:rPr lang="en-IN" sz="2000" dirty="0">
                <a:latin typeface="+mj-lt"/>
              </a:rPr>
              <a:t>              Hence, keep it ‘0’ as the messages might help in understanding the model</a:t>
            </a:r>
            <a:endParaRPr lang="en-US" sz="2000" dirty="0">
              <a:latin typeface="+mj-lt"/>
            </a:endParaRPr>
          </a:p>
        </p:txBody>
      </p:sp>
      <p:sp>
        <p:nvSpPr>
          <p:cNvPr id="9" name="Rectangle 8">
            <a:extLst>
              <a:ext uri="{FF2B5EF4-FFF2-40B4-BE49-F238E27FC236}">
                <a16:creationId xmlns:a16="http://schemas.microsoft.com/office/drawing/2014/main" id="{799566CC-9E9D-42E1-8549-7950CA5C4508}"/>
              </a:ext>
            </a:extLst>
          </p:cNvPr>
          <p:cNvSpPr/>
          <p:nvPr/>
        </p:nvSpPr>
        <p:spPr>
          <a:xfrm>
            <a:off x="4431232" y="1307938"/>
            <a:ext cx="7529625" cy="400110"/>
          </a:xfrm>
          <a:prstGeom prst="rect">
            <a:avLst/>
          </a:prstGeom>
        </p:spPr>
        <p:txBody>
          <a:bodyPr wrap="none">
            <a:spAutoFit/>
          </a:bodyPr>
          <a:lstStyle/>
          <a:p>
            <a:r>
              <a:rPr lang="en-US" sz="2000" dirty="0">
                <a:latin typeface="+mj-lt"/>
              </a:rPr>
              <a:t>General parameters guide the overall functioning of XGBoost </a:t>
            </a:r>
          </a:p>
        </p:txBody>
      </p:sp>
    </p:spTree>
    <p:extLst>
      <p:ext uri="{BB962C8B-B14F-4D97-AF65-F5344CB8AC3E}">
        <p14:creationId xmlns:p14="http://schemas.microsoft.com/office/powerpoint/2010/main" val="3972294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809;p40">
            <a:extLst>
              <a:ext uri="{FF2B5EF4-FFF2-40B4-BE49-F238E27FC236}">
                <a16:creationId xmlns:a16="http://schemas.microsoft.com/office/drawing/2014/main" id="{C956859F-CB05-4093-9FC1-C55E187A01D5}"/>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Booster Parameters</a:t>
            </a:r>
            <a:endParaRPr lang="en-US" dirty="0"/>
          </a:p>
        </p:txBody>
      </p:sp>
      <p:pic>
        <p:nvPicPr>
          <p:cNvPr id="106" name="Picture 105">
            <a:extLst>
              <a:ext uri="{FF2B5EF4-FFF2-40B4-BE49-F238E27FC236}">
                <a16:creationId xmlns:a16="http://schemas.microsoft.com/office/drawing/2014/main" id="{E97F6ED1-7B65-402F-93A3-9DB3090F428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96828" y="885621"/>
            <a:ext cx="5113772" cy="253920"/>
          </a:xfrm>
          <a:prstGeom prst="rect">
            <a:avLst/>
          </a:prstGeom>
        </p:spPr>
      </p:pic>
      <p:sp>
        <p:nvSpPr>
          <p:cNvPr id="6" name="Rectangle 5">
            <a:extLst>
              <a:ext uri="{FF2B5EF4-FFF2-40B4-BE49-F238E27FC236}">
                <a16:creationId xmlns:a16="http://schemas.microsoft.com/office/drawing/2014/main" id="{71170607-F6D0-4DC8-8116-A11D223FFD30}"/>
              </a:ext>
            </a:extLst>
          </p:cNvPr>
          <p:cNvSpPr/>
          <p:nvPr/>
        </p:nvSpPr>
        <p:spPr>
          <a:xfrm>
            <a:off x="1873250" y="2304931"/>
            <a:ext cx="10871200" cy="5721631"/>
          </a:xfrm>
          <a:prstGeom prst="rect">
            <a:avLst/>
          </a:prstGeom>
          <a:ln w="28575">
            <a:solidFill>
              <a:srgbClr val="DA8C66"/>
            </a:solidFill>
          </a:ln>
        </p:spPr>
        <p:txBody>
          <a:bodyPr wrap="square">
            <a:spAutoFit/>
          </a:bodyPr>
          <a:lstStyle/>
          <a:p>
            <a:pPr marL="285750" indent="-285750">
              <a:lnSpc>
                <a:spcPct val="150000"/>
              </a:lnSpc>
              <a:buFont typeface="Arial" panose="020B0604020202020204" pitchFamily="34" charset="0"/>
              <a:buChar char="•"/>
            </a:pPr>
            <a:r>
              <a:rPr lang="en-IN" sz="2000" dirty="0">
                <a:solidFill>
                  <a:schemeClr val="accent2">
                    <a:lumMod val="75000"/>
                  </a:schemeClr>
                </a:solidFill>
                <a:latin typeface="+mj-lt"/>
              </a:rPr>
              <a:t>eta</a:t>
            </a:r>
          </a:p>
          <a:p>
            <a:pPr>
              <a:lnSpc>
                <a:spcPct val="150000"/>
              </a:lnSpc>
            </a:pPr>
            <a:r>
              <a:rPr lang="en-IN" sz="2000" dirty="0">
                <a:latin typeface="+mj-lt"/>
              </a:rPr>
              <a:t>            - Step size shrinkage is used in update to prevent overfitting</a:t>
            </a:r>
          </a:p>
          <a:p>
            <a:pPr>
              <a:lnSpc>
                <a:spcPct val="150000"/>
              </a:lnSpc>
            </a:pPr>
            <a:r>
              <a:rPr lang="en-IN" sz="2000" dirty="0">
                <a:latin typeface="+mj-lt"/>
              </a:rPr>
              <a:t>            - Range in [0,1], default 0.3</a:t>
            </a:r>
          </a:p>
          <a:p>
            <a:pPr marL="285750" indent="-285750">
              <a:lnSpc>
                <a:spcPct val="150000"/>
              </a:lnSpc>
              <a:buFont typeface="Arial" panose="020B0604020202020204" pitchFamily="34" charset="0"/>
              <a:buChar char="•"/>
            </a:pPr>
            <a:r>
              <a:rPr lang="en-IN" sz="2000" dirty="0">
                <a:solidFill>
                  <a:schemeClr val="accent2">
                    <a:lumMod val="75000"/>
                  </a:schemeClr>
                </a:solidFill>
                <a:latin typeface="+mj-lt"/>
              </a:rPr>
              <a:t>gamma</a:t>
            </a:r>
          </a:p>
          <a:p>
            <a:pPr>
              <a:lnSpc>
                <a:spcPct val="150000"/>
              </a:lnSpc>
            </a:pPr>
            <a:r>
              <a:rPr lang="en-IN" sz="2000" dirty="0">
                <a:latin typeface="+mj-lt"/>
              </a:rPr>
              <a:t>            - Minimum loss reduction required to make a split</a:t>
            </a:r>
          </a:p>
          <a:p>
            <a:pPr>
              <a:lnSpc>
                <a:spcPct val="150000"/>
              </a:lnSpc>
            </a:pPr>
            <a:r>
              <a:rPr lang="en-IN" sz="2000" dirty="0">
                <a:latin typeface="+mj-lt"/>
              </a:rPr>
              <a:t>            - Range [0,∞ ], default 0</a:t>
            </a:r>
          </a:p>
          <a:p>
            <a:pPr marL="285750" indent="-285750">
              <a:lnSpc>
                <a:spcPct val="150000"/>
              </a:lnSpc>
              <a:buFont typeface="Arial" panose="020B0604020202020204" pitchFamily="34" charset="0"/>
              <a:buChar char="•"/>
            </a:pPr>
            <a:r>
              <a:rPr lang="en-IN" sz="2000" dirty="0" err="1">
                <a:solidFill>
                  <a:schemeClr val="accent2">
                    <a:lumMod val="75000"/>
                  </a:schemeClr>
                </a:solidFill>
                <a:latin typeface="+mj-lt"/>
              </a:rPr>
              <a:t>max_depth</a:t>
            </a:r>
            <a:endParaRPr lang="en-IN" sz="2000" dirty="0">
              <a:solidFill>
                <a:schemeClr val="accent2">
                  <a:lumMod val="75000"/>
                </a:schemeClr>
              </a:solidFill>
              <a:latin typeface="+mj-lt"/>
            </a:endParaRPr>
          </a:p>
          <a:p>
            <a:pPr>
              <a:lnSpc>
                <a:spcPct val="150000"/>
              </a:lnSpc>
            </a:pPr>
            <a:r>
              <a:rPr lang="en-IN" sz="2000" dirty="0">
                <a:latin typeface="+mj-lt"/>
              </a:rPr>
              <a:t>            - Maximum depth of a tree</a:t>
            </a:r>
          </a:p>
          <a:p>
            <a:pPr>
              <a:lnSpc>
                <a:spcPct val="150000"/>
              </a:lnSpc>
            </a:pPr>
            <a:r>
              <a:rPr lang="en-IN" sz="2000" dirty="0">
                <a:latin typeface="+mj-lt"/>
              </a:rPr>
              <a:t>            - Range [1, ∞ ], default 6</a:t>
            </a:r>
          </a:p>
          <a:p>
            <a:pPr marL="342900" indent="-342900">
              <a:lnSpc>
                <a:spcPct val="150000"/>
              </a:lnSpc>
              <a:buFont typeface="Arial" panose="020B0604020202020204" pitchFamily="34" charset="0"/>
              <a:buChar char="•"/>
            </a:pPr>
            <a:r>
              <a:rPr lang="en-IN" sz="2000" dirty="0">
                <a:solidFill>
                  <a:schemeClr val="accent2">
                    <a:lumMod val="75000"/>
                  </a:schemeClr>
                </a:solidFill>
                <a:latin typeface="+mj-lt"/>
              </a:rPr>
              <a:t>m</a:t>
            </a:r>
            <a:r>
              <a:rPr lang="en-US" sz="2000" dirty="0" err="1">
                <a:solidFill>
                  <a:schemeClr val="accent2">
                    <a:lumMod val="75000"/>
                  </a:schemeClr>
                </a:solidFill>
                <a:latin typeface="+mj-lt"/>
              </a:rPr>
              <a:t>in_child_weight</a:t>
            </a:r>
            <a:br>
              <a:rPr lang="en-IN" sz="2000" dirty="0">
                <a:latin typeface="+mj-lt"/>
              </a:rPr>
            </a:br>
            <a:r>
              <a:rPr lang="en-IN" sz="2000" dirty="0">
                <a:latin typeface="+mj-lt"/>
              </a:rPr>
              <a:t>       - Minimum sum of instance weight needed in a child</a:t>
            </a:r>
          </a:p>
          <a:p>
            <a:pPr>
              <a:lnSpc>
                <a:spcPct val="150000"/>
              </a:lnSpc>
            </a:pPr>
            <a:r>
              <a:rPr lang="en-IN" sz="2000" dirty="0">
                <a:latin typeface="+mj-lt"/>
              </a:rPr>
              <a:t>            - Range [0, ∞], default 1</a:t>
            </a:r>
            <a:endParaRPr lang="en-US" sz="2000" dirty="0">
              <a:latin typeface="+mj-lt"/>
            </a:endParaRPr>
          </a:p>
        </p:txBody>
      </p:sp>
      <p:sp>
        <p:nvSpPr>
          <p:cNvPr id="9" name="Rectangle 8">
            <a:extLst>
              <a:ext uri="{FF2B5EF4-FFF2-40B4-BE49-F238E27FC236}">
                <a16:creationId xmlns:a16="http://schemas.microsoft.com/office/drawing/2014/main" id="{799566CC-9E9D-42E1-8549-7950CA5C4508}"/>
              </a:ext>
            </a:extLst>
          </p:cNvPr>
          <p:cNvSpPr/>
          <p:nvPr/>
        </p:nvSpPr>
        <p:spPr>
          <a:xfrm>
            <a:off x="4431232" y="1307938"/>
            <a:ext cx="9148658" cy="400110"/>
          </a:xfrm>
          <a:prstGeom prst="rect">
            <a:avLst/>
          </a:prstGeom>
        </p:spPr>
        <p:txBody>
          <a:bodyPr wrap="none">
            <a:spAutoFit/>
          </a:bodyPr>
          <a:lstStyle/>
          <a:p>
            <a:r>
              <a:rPr lang="en-US" sz="2000" dirty="0">
                <a:latin typeface="+mj-lt"/>
              </a:rPr>
              <a:t>Booster parameters guide </a:t>
            </a:r>
            <a:r>
              <a:rPr lang="en-IN" sz="2000" dirty="0">
                <a:latin typeface="+mj-lt"/>
              </a:rPr>
              <a:t>individual booster (Tree/Regression) at each step</a:t>
            </a:r>
            <a:endParaRPr lang="en-US" sz="2000" dirty="0">
              <a:latin typeface="+mj-lt"/>
            </a:endParaRPr>
          </a:p>
        </p:txBody>
      </p:sp>
      <p:sp>
        <p:nvSpPr>
          <p:cNvPr id="7" name="Rectangle 6">
            <a:extLst>
              <a:ext uri="{FF2B5EF4-FFF2-40B4-BE49-F238E27FC236}">
                <a16:creationId xmlns:a16="http://schemas.microsoft.com/office/drawing/2014/main" id="{14E17E1A-00DA-4C2B-BAB6-D24BB259F815}"/>
              </a:ext>
            </a:extLst>
          </p:cNvPr>
          <p:cNvSpPr/>
          <p:nvPr/>
        </p:nvSpPr>
        <p:spPr>
          <a:xfrm>
            <a:off x="1739900" y="1866552"/>
            <a:ext cx="3530134" cy="400110"/>
          </a:xfrm>
          <a:prstGeom prst="rect">
            <a:avLst/>
          </a:prstGeom>
        </p:spPr>
        <p:txBody>
          <a:bodyPr wrap="none">
            <a:spAutoFit/>
          </a:bodyPr>
          <a:lstStyle/>
          <a:p>
            <a:r>
              <a:rPr lang="en-IN" sz="2000" dirty="0">
                <a:latin typeface="+mj-lt"/>
              </a:rPr>
              <a:t>Parameters for tree booster</a:t>
            </a:r>
            <a:endParaRPr lang="en-US" sz="2000" dirty="0">
              <a:latin typeface="+mj-lt"/>
            </a:endParaRPr>
          </a:p>
        </p:txBody>
      </p:sp>
    </p:spTree>
    <p:extLst>
      <p:ext uri="{BB962C8B-B14F-4D97-AF65-F5344CB8AC3E}">
        <p14:creationId xmlns:p14="http://schemas.microsoft.com/office/powerpoint/2010/main" val="3318559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809;p40">
            <a:extLst>
              <a:ext uri="{FF2B5EF4-FFF2-40B4-BE49-F238E27FC236}">
                <a16:creationId xmlns:a16="http://schemas.microsoft.com/office/drawing/2014/main" id="{C956859F-CB05-4093-9FC1-C55E187A01D5}"/>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Booster Parameters (Contd.)</a:t>
            </a:r>
            <a:endParaRPr lang="en-US" dirty="0"/>
          </a:p>
        </p:txBody>
      </p:sp>
      <p:pic>
        <p:nvPicPr>
          <p:cNvPr id="106" name="Picture 105">
            <a:extLst>
              <a:ext uri="{FF2B5EF4-FFF2-40B4-BE49-F238E27FC236}">
                <a16:creationId xmlns:a16="http://schemas.microsoft.com/office/drawing/2014/main" id="{E97F6ED1-7B65-402F-93A3-9DB3090F428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9882" y="885621"/>
            <a:ext cx="6187664" cy="253920"/>
          </a:xfrm>
          <a:prstGeom prst="rect">
            <a:avLst/>
          </a:prstGeom>
        </p:spPr>
      </p:pic>
      <p:sp>
        <p:nvSpPr>
          <p:cNvPr id="6" name="Rectangle 5">
            <a:extLst>
              <a:ext uri="{FF2B5EF4-FFF2-40B4-BE49-F238E27FC236}">
                <a16:creationId xmlns:a16="http://schemas.microsoft.com/office/drawing/2014/main" id="{71170607-F6D0-4DC8-8116-A11D223FFD30}"/>
              </a:ext>
            </a:extLst>
          </p:cNvPr>
          <p:cNvSpPr/>
          <p:nvPr/>
        </p:nvSpPr>
        <p:spPr>
          <a:xfrm>
            <a:off x="1873250" y="2304931"/>
            <a:ext cx="10871200" cy="4198137"/>
          </a:xfrm>
          <a:prstGeom prst="rect">
            <a:avLst/>
          </a:prstGeom>
          <a:ln w="28575">
            <a:solidFill>
              <a:srgbClr val="DA8C66"/>
            </a:solidFill>
          </a:ln>
        </p:spPr>
        <p:txBody>
          <a:bodyPr wrap="square">
            <a:spAutoFit/>
          </a:bodyPr>
          <a:lstStyle/>
          <a:p>
            <a:pPr marL="285750" indent="-285750">
              <a:lnSpc>
                <a:spcPct val="150000"/>
              </a:lnSpc>
              <a:buFont typeface="Arial" panose="020B0604020202020204" pitchFamily="34" charset="0"/>
              <a:buChar char="•"/>
            </a:pPr>
            <a:r>
              <a:rPr lang="en-IN" sz="2000" dirty="0" err="1">
                <a:solidFill>
                  <a:schemeClr val="accent2">
                    <a:lumMod val="75000"/>
                  </a:schemeClr>
                </a:solidFill>
                <a:latin typeface="+mj-lt"/>
              </a:rPr>
              <a:t>max_delta_step</a:t>
            </a:r>
            <a:endParaRPr lang="en-IN" sz="2000" dirty="0">
              <a:solidFill>
                <a:schemeClr val="accent2">
                  <a:lumMod val="75000"/>
                </a:schemeClr>
              </a:solidFill>
              <a:latin typeface="+mj-lt"/>
            </a:endParaRPr>
          </a:p>
          <a:p>
            <a:pPr>
              <a:lnSpc>
                <a:spcPct val="150000"/>
              </a:lnSpc>
            </a:pPr>
            <a:r>
              <a:rPr lang="en-IN" sz="2000" dirty="0">
                <a:latin typeface="+mj-lt"/>
              </a:rPr>
              <a:t>            - Maximum delta step allowed in each tree's weight estimation           </a:t>
            </a:r>
          </a:p>
          <a:p>
            <a:pPr>
              <a:lnSpc>
                <a:spcPct val="150000"/>
              </a:lnSpc>
            </a:pPr>
            <a:r>
              <a:rPr lang="en-IN" sz="2000" dirty="0">
                <a:latin typeface="+mj-lt"/>
              </a:rPr>
              <a:t>            - Range in [0, ∞ ], default 0</a:t>
            </a:r>
          </a:p>
          <a:p>
            <a:pPr marL="285750" indent="-285750">
              <a:lnSpc>
                <a:spcPct val="150000"/>
              </a:lnSpc>
              <a:buFont typeface="Arial" panose="020B0604020202020204" pitchFamily="34" charset="0"/>
              <a:buChar char="•"/>
            </a:pPr>
            <a:r>
              <a:rPr lang="en-IN" sz="2000" dirty="0">
                <a:solidFill>
                  <a:schemeClr val="accent2">
                    <a:lumMod val="75000"/>
                  </a:schemeClr>
                </a:solidFill>
                <a:latin typeface="+mj-lt"/>
              </a:rPr>
              <a:t>subsample</a:t>
            </a:r>
          </a:p>
          <a:p>
            <a:pPr>
              <a:lnSpc>
                <a:spcPct val="150000"/>
              </a:lnSpc>
            </a:pPr>
            <a:r>
              <a:rPr lang="en-IN" sz="2000" dirty="0">
                <a:latin typeface="+mj-lt"/>
              </a:rPr>
              <a:t>            - Subsample ratio of the training instance</a:t>
            </a:r>
          </a:p>
          <a:p>
            <a:pPr>
              <a:lnSpc>
                <a:spcPct val="150000"/>
              </a:lnSpc>
            </a:pPr>
            <a:r>
              <a:rPr lang="en-IN" sz="2000" dirty="0">
                <a:latin typeface="+mj-lt"/>
              </a:rPr>
              <a:t>            - Range [0,1 ], default 1</a:t>
            </a:r>
          </a:p>
          <a:p>
            <a:pPr marL="285750" indent="-285750">
              <a:lnSpc>
                <a:spcPct val="150000"/>
              </a:lnSpc>
              <a:buFont typeface="Arial" panose="020B0604020202020204" pitchFamily="34" charset="0"/>
              <a:buChar char="•"/>
            </a:pPr>
            <a:r>
              <a:rPr lang="en-IN" sz="2000" dirty="0" err="1">
                <a:solidFill>
                  <a:schemeClr val="accent2">
                    <a:lumMod val="75000"/>
                  </a:schemeClr>
                </a:solidFill>
                <a:latin typeface="+mj-lt"/>
              </a:rPr>
              <a:t>Colsample_bytree</a:t>
            </a:r>
            <a:endParaRPr lang="en-IN" sz="2000" dirty="0">
              <a:solidFill>
                <a:schemeClr val="accent2">
                  <a:lumMod val="75000"/>
                </a:schemeClr>
              </a:solidFill>
              <a:latin typeface="+mj-lt"/>
            </a:endParaRPr>
          </a:p>
          <a:p>
            <a:pPr>
              <a:lnSpc>
                <a:spcPct val="150000"/>
              </a:lnSpc>
            </a:pPr>
            <a:r>
              <a:rPr lang="en-IN" sz="2000" dirty="0">
                <a:latin typeface="+mj-lt"/>
              </a:rPr>
              <a:t>            - Subsample ratio of columns when constructing each tree</a:t>
            </a:r>
          </a:p>
          <a:p>
            <a:pPr>
              <a:lnSpc>
                <a:spcPct val="150000"/>
              </a:lnSpc>
            </a:pPr>
            <a:r>
              <a:rPr lang="en-IN" sz="2000" dirty="0">
                <a:latin typeface="+mj-lt"/>
              </a:rPr>
              <a:t>            - Range [0, 1 ], default 1</a:t>
            </a:r>
          </a:p>
        </p:txBody>
      </p:sp>
      <p:sp>
        <p:nvSpPr>
          <p:cNvPr id="7" name="Rectangle 6">
            <a:extLst>
              <a:ext uri="{FF2B5EF4-FFF2-40B4-BE49-F238E27FC236}">
                <a16:creationId xmlns:a16="http://schemas.microsoft.com/office/drawing/2014/main" id="{14E17E1A-00DA-4C2B-BAB6-D24BB259F815}"/>
              </a:ext>
            </a:extLst>
          </p:cNvPr>
          <p:cNvSpPr/>
          <p:nvPr/>
        </p:nvSpPr>
        <p:spPr>
          <a:xfrm>
            <a:off x="1739900" y="1866552"/>
            <a:ext cx="3530134" cy="400110"/>
          </a:xfrm>
          <a:prstGeom prst="rect">
            <a:avLst/>
          </a:prstGeom>
        </p:spPr>
        <p:txBody>
          <a:bodyPr wrap="none">
            <a:spAutoFit/>
          </a:bodyPr>
          <a:lstStyle/>
          <a:p>
            <a:r>
              <a:rPr lang="en-IN" sz="2000" dirty="0">
                <a:latin typeface="+mj-lt"/>
              </a:rPr>
              <a:t>Parameters for tree booster</a:t>
            </a:r>
            <a:endParaRPr lang="en-US" sz="2000" dirty="0">
              <a:latin typeface="+mj-lt"/>
            </a:endParaRPr>
          </a:p>
        </p:txBody>
      </p:sp>
    </p:spTree>
    <p:extLst>
      <p:ext uri="{BB962C8B-B14F-4D97-AF65-F5344CB8AC3E}">
        <p14:creationId xmlns:p14="http://schemas.microsoft.com/office/powerpoint/2010/main" val="2734004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809;p40">
            <a:extLst>
              <a:ext uri="{FF2B5EF4-FFF2-40B4-BE49-F238E27FC236}">
                <a16:creationId xmlns:a16="http://schemas.microsoft.com/office/drawing/2014/main" id="{C956859F-CB05-4093-9FC1-C55E187A01D5}"/>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Booster Parameters (Contd.)</a:t>
            </a:r>
            <a:endParaRPr lang="en-US" dirty="0"/>
          </a:p>
        </p:txBody>
      </p:sp>
      <p:pic>
        <p:nvPicPr>
          <p:cNvPr id="106" name="Picture 105">
            <a:extLst>
              <a:ext uri="{FF2B5EF4-FFF2-40B4-BE49-F238E27FC236}">
                <a16:creationId xmlns:a16="http://schemas.microsoft.com/office/drawing/2014/main" id="{E97F6ED1-7B65-402F-93A3-9DB3090F428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059882" y="885621"/>
            <a:ext cx="6187664" cy="253920"/>
          </a:xfrm>
          <a:prstGeom prst="rect">
            <a:avLst/>
          </a:prstGeom>
        </p:spPr>
      </p:pic>
      <p:sp>
        <p:nvSpPr>
          <p:cNvPr id="6" name="Rectangle 5">
            <a:extLst>
              <a:ext uri="{FF2B5EF4-FFF2-40B4-BE49-F238E27FC236}">
                <a16:creationId xmlns:a16="http://schemas.microsoft.com/office/drawing/2014/main" id="{71170607-F6D0-4DC8-8116-A11D223FFD30}"/>
              </a:ext>
            </a:extLst>
          </p:cNvPr>
          <p:cNvSpPr/>
          <p:nvPr/>
        </p:nvSpPr>
        <p:spPr>
          <a:xfrm>
            <a:off x="1873250" y="2304931"/>
            <a:ext cx="10871200" cy="4334969"/>
          </a:xfrm>
          <a:prstGeom prst="rect">
            <a:avLst/>
          </a:prstGeom>
          <a:ln w="28575">
            <a:solidFill>
              <a:srgbClr val="DA8C66"/>
            </a:solidFill>
          </a:ln>
        </p:spPr>
        <p:txBody>
          <a:bodyPr wrap="square">
            <a:spAutoFit/>
          </a:bodyPr>
          <a:lstStyle/>
          <a:p>
            <a:pPr marL="285750" indent="-285750">
              <a:lnSpc>
                <a:spcPct val="150000"/>
              </a:lnSpc>
              <a:buFont typeface="Arial" panose="020B0604020202020204" pitchFamily="34" charset="0"/>
              <a:buChar char="•"/>
            </a:pPr>
            <a:r>
              <a:rPr lang="en-IN" sz="2000" dirty="0">
                <a:solidFill>
                  <a:schemeClr val="accent2">
                    <a:lumMod val="75000"/>
                  </a:schemeClr>
                </a:solidFill>
                <a:latin typeface="+mj-lt"/>
              </a:rPr>
              <a:t>lambda</a:t>
            </a:r>
          </a:p>
          <a:p>
            <a:pPr>
              <a:lnSpc>
                <a:spcPct val="150000"/>
              </a:lnSpc>
            </a:pPr>
            <a:r>
              <a:rPr lang="en-IN" sz="2000" dirty="0">
                <a:latin typeface="+mj-lt"/>
              </a:rPr>
              <a:t>            - L2 regularization term on weights</a:t>
            </a:r>
          </a:p>
          <a:p>
            <a:pPr>
              <a:lnSpc>
                <a:spcPct val="150000"/>
              </a:lnSpc>
            </a:pPr>
            <a:r>
              <a:rPr lang="en-IN" sz="2000" dirty="0">
                <a:latin typeface="+mj-lt"/>
              </a:rPr>
              <a:t>            - default 0</a:t>
            </a:r>
          </a:p>
          <a:p>
            <a:pPr marL="285750" indent="-285750">
              <a:lnSpc>
                <a:spcPct val="150000"/>
              </a:lnSpc>
              <a:buFont typeface="Arial" panose="020B0604020202020204" pitchFamily="34" charset="0"/>
              <a:buChar char="•"/>
            </a:pPr>
            <a:r>
              <a:rPr lang="en-IN" sz="2000" dirty="0">
                <a:solidFill>
                  <a:schemeClr val="accent2">
                    <a:lumMod val="75000"/>
                  </a:schemeClr>
                </a:solidFill>
                <a:latin typeface="+mj-lt"/>
              </a:rPr>
              <a:t>alpha</a:t>
            </a:r>
          </a:p>
          <a:p>
            <a:pPr>
              <a:lnSpc>
                <a:spcPct val="150000"/>
              </a:lnSpc>
            </a:pPr>
            <a:r>
              <a:rPr lang="en-IN" sz="2000" dirty="0">
                <a:latin typeface="+mj-lt"/>
              </a:rPr>
              <a:t>            - L1 regularization term on weights</a:t>
            </a:r>
          </a:p>
          <a:p>
            <a:pPr>
              <a:lnSpc>
                <a:spcPct val="150000"/>
              </a:lnSpc>
            </a:pPr>
            <a:r>
              <a:rPr lang="en-IN" sz="2000" dirty="0">
                <a:latin typeface="+mj-lt"/>
              </a:rPr>
              <a:t>            - default 0</a:t>
            </a:r>
          </a:p>
          <a:p>
            <a:pPr marL="285750" indent="-285750">
              <a:lnSpc>
                <a:spcPct val="150000"/>
              </a:lnSpc>
              <a:buFont typeface="Arial" panose="020B0604020202020204" pitchFamily="34" charset="0"/>
              <a:buChar char="•"/>
            </a:pPr>
            <a:r>
              <a:rPr lang="en-IN" sz="2000" dirty="0" err="1">
                <a:solidFill>
                  <a:schemeClr val="accent2">
                    <a:lumMod val="75000"/>
                  </a:schemeClr>
                </a:solidFill>
                <a:latin typeface="+mj-lt"/>
              </a:rPr>
              <a:t>Lambda_bias</a:t>
            </a:r>
            <a:endParaRPr lang="en-IN" sz="2000" dirty="0">
              <a:solidFill>
                <a:schemeClr val="accent2">
                  <a:lumMod val="75000"/>
                </a:schemeClr>
              </a:solidFill>
              <a:latin typeface="+mj-lt"/>
            </a:endParaRPr>
          </a:p>
          <a:p>
            <a:pPr>
              <a:lnSpc>
                <a:spcPct val="150000"/>
              </a:lnSpc>
            </a:pPr>
            <a:r>
              <a:rPr lang="en-IN" sz="2000" dirty="0">
                <a:latin typeface="+mj-lt"/>
              </a:rPr>
              <a:t>            - L2 regularization term on bias</a:t>
            </a:r>
          </a:p>
          <a:p>
            <a:pPr>
              <a:lnSpc>
                <a:spcPct val="150000"/>
              </a:lnSpc>
            </a:pPr>
            <a:r>
              <a:rPr lang="en-IN" sz="2000" dirty="0">
                <a:latin typeface="+mj-lt"/>
              </a:rPr>
              <a:t>            - default 0</a:t>
            </a:r>
          </a:p>
        </p:txBody>
      </p:sp>
      <p:sp>
        <p:nvSpPr>
          <p:cNvPr id="7" name="Rectangle 6">
            <a:extLst>
              <a:ext uri="{FF2B5EF4-FFF2-40B4-BE49-F238E27FC236}">
                <a16:creationId xmlns:a16="http://schemas.microsoft.com/office/drawing/2014/main" id="{14E17E1A-00DA-4C2B-BAB6-D24BB259F815}"/>
              </a:ext>
            </a:extLst>
          </p:cNvPr>
          <p:cNvSpPr/>
          <p:nvPr/>
        </p:nvSpPr>
        <p:spPr>
          <a:xfrm>
            <a:off x="1739900" y="1866552"/>
            <a:ext cx="3860352" cy="400110"/>
          </a:xfrm>
          <a:prstGeom prst="rect">
            <a:avLst/>
          </a:prstGeom>
        </p:spPr>
        <p:txBody>
          <a:bodyPr wrap="none">
            <a:spAutoFit/>
          </a:bodyPr>
          <a:lstStyle/>
          <a:p>
            <a:r>
              <a:rPr lang="en-IN" sz="2000" dirty="0">
                <a:latin typeface="+mj-lt"/>
              </a:rPr>
              <a:t>Parameters for Linear booster</a:t>
            </a:r>
            <a:endParaRPr lang="en-US" sz="2000" dirty="0">
              <a:latin typeface="+mj-lt"/>
            </a:endParaRPr>
          </a:p>
        </p:txBody>
      </p:sp>
    </p:spTree>
    <p:extLst>
      <p:ext uri="{BB962C8B-B14F-4D97-AF65-F5344CB8AC3E}">
        <p14:creationId xmlns:p14="http://schemas.microsoft.com/office/powerpoint/2010/main" val="3369348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809;p40">
            <a:extLst>
              <a:ext uri="{FF2B5EF4-FFF2-40B4-BE49-F238E27FC236}">
                <a16:creationId xmlns:a16="http://schemas.microsoft.com/office/drawing/2014/main" id="{C956859F-CB05-4093-9FC1-C55E187A01D5}"/>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Task Parameters </a:t>
            </a:r>
            <a:endParaRPr lang="en-US" dirty="0"/>
          </a:p>
        </p:txBody>
      </p:sp>
      <p:pic>
        <p:nvPicPr>
          <p:cNvPr id="106" name="Picture 105">
            <a:extLst>
              <a:ext uri="{FF2B5EF4-FFF2-40B4-BE49-F238E27FC236}">
                <a16:creationId xmlns:a16="http://schemas.microsoft.com/office/drawing/2014/main" id="{E97F6ED1-7B65-402F-93A3-9DB3090F4289}"/>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32688" y="885621"/>
            <a:ext cx="3842053" cy="253920"/>
          </a:xfrm>
          <a:prstGeom prst="rect">
            <a:avLst/>
          </a:prstGeom>
        </p:spPr>
      </p:pic>
      <p:sp>
        <p:nvSpPr>
          <p:cNvPr id="6" name="Rectangle 5">
            <a:extLst>
              <a:ext uri="{FF2B5EF4-FFF2-40B4-BE49-F238E27FC236}">
                <a16:creationId xmlns:a16="http://schemas.microsoft.com/office/drawing/2014/main" id="{71170607-F6D0-4DC8-8116-A11D223FFD30}"/>
              </a:ext>
            </a:extLst>
          </p:cNvPr>
          <p:cNvSpPr/>
          <p:nvPr/>
        </p:nvSpPr>
        <p:spPr>
          <a:xfrm>
            <a:off x="1873249" y="2304931"/>
            <a:ext cx="13100051" cy="5121467"/>
          </a:xfrm>
          <a:prstGeom prst="rect">
            <a:avLst/>
          </a:prstGeom>
          <a:ln w="28575">
            <a:solidFill>
              <a:srgbClr val="DA8C66"/>
            </a:solidFill>
          </a:ln>
        </p:spPr>
        <p:txBody>
          <a:bodyPr wrap="square">
            <a:spAutoFit/>
          </a:bodyPr>
          <a:lstStyle/>
          <a:p>
            <a:pPr>
              <a:lnSpc>
                <a:spcPct val="150000"/>
              </a:lnSpc>
            </a:pPr>
            <a:r>
              <a:rPr lang="en-IN" sz="2000" dirty="0">
                <a:solidFill>
                  <a:schemeClr val="tx1"/>
                </a:solidFill>
                <a:latin typeface="+mj-lt"/>
              </a:rPr>
              <a:t>1. Objectives [default = </a:t>
            </a:r>
            <a:r>
              <a:rPr lang="en-IN" sz="2000" dirty="0" err="1">
                <a:solidFill>
                  <a:srgbClr val="C55A11"/>
                </a:solidFill>
                <a:latin typeface="+mj-lt"/>
              </a:rPr>
              <a:t>reg:linear</a:t>
            </a:r>
            <a:r>
              <a:rPr lang="en-IN" sz="2000" dirty="0">
                <a:solidFill>
                  <a:schemeClr val="tx1"/>
                </a:solidFill>
                <a:latin typeface="+mj-lt"/>
              </a:rPr>
              <a:t>]</a:t>
            </a:r>
          </a:p>
          <a:p>
            <a:pPr marL="285750" lvl="6" indent="-285750">
              <a:lnSpc>
                <a:spcPct val="150000"/>
              </a:lnSpc>
              <a:buFont typeface="Arial" panose="020B0604020202020204" pitchFamily="34" charset="0"/>
              <a:buChar char="•"/>
            </a:pPr>
            <a:r>
              <a:rPr lang="en-IN" sz="2000" dirty="0">
                <a:solidFill>
                  <a:schemeClr val="accent2">
                    <a:lumMod val="75000"/>
                  </a:schemeClr>
                </a:solidFill>
                <a:latin typeface="+mj-lt"/>
              </a:rPr>
              <a:t>"</a:t>
            </a:r>
            <a:r>
              <a:rPr lang="en-IN" sz="2000" dirty="0" err="1">
                <a:solidFill>
                  <a:schemeClr val="accent2">
                    <a:lumMod val="75000"/>
                  </a:schemeClr>
                </a:solidFill>
                <a:latin typeface="+mj-lt"/>
              </a:rPr>
              <a:t>binary:logistic</a:t>
            </a:r>
            <a:r>
              <a:rPr lang="en-IN" sz="2000" dirty="0">
                <a:solidFill>
                  <a:schemeClr val="accent2">
                    <a:lumMod val="75000"/>
                  </a:schemeClr>
                </a:solidFill>
                <a:latin typeface="+mj-lt"/>
              </a:rPr>
              <a:t>": </a:t>
            </a:r>
            <a:r>
              <a:rPr lang="en-IN" sz="2000" dirty="0">
                <a:solidFill>
                  <a:schemeClr val="tx1"/>
                </a:solidFill>
                <a:latin typeface="+mj-lt"/>
              </a:rPr>
              <a:t>logistic</a:t>
            </a:r>
            <a:r>
              <a:rPr lang="en-IN" sz="2000" dirty="0">
                <a:solidFill>
                  <a:schemeClr val="accent2">
                    <a:lumMod val="75000"/>
                  </a:schemeClr>
                </a:solidFill>
                <a:latin typeface="+mj-lt"/>
              </a:rPr>
              <a:t> </a:t>
            </a:r>
            <a:r>
              <a:rPr lang="en-IN" sz="2000" dirty="0">
                <a:solidFill>
                  <a:schemeClr val="tx1"/>
                </a:solidFill>
                <a:latin typeface="+mj-lt"/>
              </a:rPr>
              <a:t>regression for binary classification, output is probability not class</a:t>
            </a:r>
          </a:p>
          <a:p>
            <a:pPr marL="285750" lvl="6" indent="-285750">
              <a:lnSpc>
                <a:spcPct val="150000"/>
              </a:lnSpc>
              <a:buFont typeface="Arial" panose="020B0604020202020204" pitchFamily="34" charset="0"/>
              <a:buChar char="•"/>
            </a:pPr>
            <a:r>
              <a:rPr lang="en-IN" sz="2000" dirty="0">
                <a:solidFill>
                  <a:schemeClr val="accent2">
                    <a:lumMod val="75000"/>
                  </a:schemeClr>
                </a:solidFill>
                <a:latin typeface="+mj-lt"/>
              </a:rPr>
              <a:t>"</a:t>
            </a:r>
            <a:r>
              <a:rPr lang="en-IN" sz="2000" dirty="0" err="1">
                <a:solidFill>
                  <a:schemeClr val="accent2">
                    <a:lumMod val="75000"/>
                  </a:schemeClr>
                </a:solidFill>
                <a:latin typeface="+mj-lt"/>
              </a:rPr>
              <a:t>multi:softmax</a:t>
            </a:r>
            <a:r>
              <a:rPr lang="en-IN" sz="2000" dirty="0">
                <a:solidFill>
                  <a:schemeClr val="accent2">
                    <a:lumMod val="75000"/>
                  </a:schemeClr>
                </a:solidFill>
                <a:latin typeface="+mj-lt"/>
              </a:rPr>
              <a:t>": </a:t>
            </a:r>
            <a:r>
              <a:rPr lang="en-IN" sz="2000" dirty="0">
                <a:solidFill>
                  <a:schemeClr val="tx1"/>
                </a:solidFill>
                <a:latin typeface="+mj-lt"/>
              </a:rPr>
              <a:t>multiclass classification using the </a:t>
            </a:r>
            <a:r>
              <a:rPr lang="en-IN" sz="2000" dirty="0" err="1">
                <a:solidFill>
                  <a:schemeClr val="tx1"/>
                </a:solidFill>
                <a:latin typeface="+mj-lt"/>
              </a:rPr>
              <a:t>softmax</a:t>
            </a:r>
            <a:r>
              <a:rPr lang="en-IN" sz="2000" dirty="0">
                <a:solidFill>
                  <a:schemeClr val="tx1"/>
                </a:solidFill>
                <a:latin typeface="+mj-lt"/>
              </a:rPr>
              <a:t> objective, need to specify </a:t>
            </a:r>
            <a:r>
              <a:rPr lang="en-IN" sz="2000" dirty="0" err="1">
                <a:solidFill>
                  <a:schemeClr val="accent2">
                    <a:lumMod val="75000"/>
                  </a:schemeClr>
                </a:solidFill>
                <a:latin typeface="+mj-lt"/>
              </a:rPr>
              <a:t>num_class</a:t>
            </a:r>
            <a:endParaRPr lang="en-IN" sz="2000" dirty="0">
              <a:solidFill>
                <a:schemeClr val="accent2">
                  <a:lumMod val="75000"/>
                </a:schemeClr>
              </a:solidFill>
              <a:latin typeface="+mj-lt"/>
            </a:endParaRPr>
          </a:p>
          <a:p>
            <a:pPr marL="285750" lvl="6" indent="-285750">
              <a:lnSpc>
                <a:spcPct val="150000"/>
              </a:lnSpc>
              <a:buFont typeface="Arial" panose="020B0604020202020204" pitchFamily="34" charset="0"/>
              <a:buChar char="•"/>
            </a:pPr>
            <a:endParaRPr lang="en-IN" sz="2000" dirty="0">
              <a:solidFill>
                <a:schemeClr val="accent2">
                  <a:lumMod val="75000"/>
                </a:schemeClr>
              </a:solidFill>
              <a:latin typeface="+mj-lt"/>
            </a:endParaRPr>
          </a:p>
          <a:p>
            <a:pPr lvl="6">
              <a:lnSpc>
                <a:spcPct val="150000"/>
              </a:lnSpc>
            </a:pPr>
            <a:r>
              <a:rPr lang="en-IN" sz="2000" dirty="0">
                <a:solidFill>
                  <a:schemeClr val="tx1"/>
                </a:solidFill>
                <a:latin typeface="+mj-lt"/>
              </a:rPr>
              <a:t>2. Evaluation Metric</a:t>
            </a:r>
          </a:p>
          <a:p>
            <a:pPr marL="342900" lvl="6" indent="-342900">
              <a:lnSpc>
                <a:spcPct val="150000"/>
              </a:lnSpc>
              <a:buFont typeface="Arial" panose="020B0604020202020204" pitchFamily="34" charset="0"/>
              <a:buChar char="•"/>
            </a:pPr>
            <a:r>
              <a:rPr lang="en-IN" sz="2000" dirty="0">
                <a:solidFill>
                  <a:schemeClr val="accent2">
                    <a:lumMod val="75000"/>
                  </a:schemeClr>
                </a:solidFill>
                <a:latin typeface="+mj-lt"/>
              </a:rPr>
              <a:t>"</a:t>
            </a:r>
            <a:r>
              <a:rPr lang="en-IN" sz="2000" dirty="0" err="1">
                <a:solidFill>
                  <a:schemeClr val="accent2">
                    <a:lumMod val="75000"/>
                  </a:schemeClr>
                </a:solidFill>
                <a:latin typeface="+mj-lt"/>
              </a:rPr>
              <a:t>rmse</a:t>
            </a:r>
            <a:r>
              <a:rPr lang="en-IN" sz="2000" dirty="0">
                <a:solidFill>
                  <a:schemeClr val="accent2">
                    <a:lumMod val="75000"/>
                  </a:schemeClr>
                </a:solidFill>
                <a:latin typeface="+mj-lt"/>
              </a:rPr>
              <a:t>"</a:t>
            </a:r>
          </a:p>
          <a:p>
            <a:pPr marL="342900" lvl="6" indent="-342900">
              <a:lnSpc>
                <a:spcPct val="150000"/>
              </a:lnSpc>
              <a:buFont typeface="Arial" panose="020B0604020202020204" pitchFamily="34" charset="0"/>
              <a:buChar char="•"/>
            </a:pPr>
            <a:r>
              <a:rPr lang="en-IN" sz="2000" dirty="0">
                <a:solidFill>
                  <a:schemeClr val="accent2">
                    <a:lumMod val="75000"/>
                  </a:schemeClr>
                </a:solidFill>
                <a:latin typeface="+mj-lt"/>
              </a:rPr>
              <a:t>"</a:t>
            </a:r>
            <a:r>
              <a:rPr lang="en-IN" sz="2000" dirty="0" err="1">
                <a:solidFill>
                  <a:schemeClr val="accent2">
                    <a:lumMod val="75000"/>
                  </a:schemeClr>
                </a:solidFill>
                <a:latin typeface="+mj-lt"/>
              </a:rPr>
              <a:t>logloss</a:t>
            </a:r>
            <a:r>
              <a:rPr lang="en-IN" sz="2000" dirty="0">
                <a:solidFill>
                  <a:schemeClr val="accent2">
                    <a:lumMod val="75000"/>
                  </a:schemeClr>
                </a:solidFill>
                <a:latin typeface="+mj-lt"/>
              </a:rPr>
              <a:t>"</a:t>
            </a:r>
          </a:p>
          <a:p>
            <a:pPr marL="342900" lvl="6" indent="-342900">
              <a:lnSpc>
                <a:spcPct val="150000"/>
              </a:lnSpc>
              <a:buFont typeface="Arial" panose="020B0604020202020204" pitchFamily="34" charset="0"/>
              <a:buChar char="•"/>
            </a:pPr>
            <a:r>
              <a:rPr lang="en-IN" sz="2000" dirty="0">
                <a:solidFill>
                  <a:schemeClr val="accent2">
                    <a:lumMod val="75000"/>
                  </a:schemeClr>
                </a:solidFill>
                <a:latin typeface="+mj-lt"/>
              </a:rPr>
              <a:t>"error"</a:t>
            </a:r>
          </a:p>
          <a:p>
            <a:pPr marL="342900" lvl="6" indent="-342900">
              <a:lnSpc>
                <a:spcPct val="150000"/>
              </a:lnSpc>
              <a:buFont typeface="Arial" panose="020B0604020202020204" pitchFamily="34" charset="0"/>
              <a:buChar char="•"/>
            </a:pPr>
            <a:r>
              <a:rPr lang="en-IN" sz="2000" dirty="0">
                <a:solidFill>
                  <a:schemeClr val="accent2">
                    <a:lumMod val="75000"/>
                  </a:schemeClr>
                </a:solidFill>
                <a:latin typeface="+mj-lt"/>
              </a:rPr>
              <a:t>"</a:t>
            </a:r>
            <a:r>
              <a:rPr lang="en-IN" sz="2000" dirty="0" err="1">
                <a:solidFill>
                  <a:schemeClr val="accent2">
                    <a:lumMod val="75000"/>
                  </a:schemeClr>
                </a:solidFill>
                <a:latin typeface="+mj-lt"/>
              </a:rPr>
              <a:t>auc</a:t>
            </a:r>
            <a:r>
              <a:rPr lang="en-IN" sz="2000" dirty="0">
                <a:solidFill>
                  <a:schemeClr val="accent2">
                    <a:lumMod val="75000"/>
                  </a:schemeClr>
                </a:solidFill>
                <a:latin typeface="+mj-lt"/>
              </a:rPr>
              <a:t>"</a:t>
            </a:r>
          </a:p>
          <a:p>
            <a:pPr marL="342900" lvl="6" indent="-342900">
              <a:lnSpc>
                <a:spcPct val="150000"/>
              </a:lnSpc>
              <a:buFont typeface="Arial" panose="020B0604020202020204" pitchFamily="34" charset="0"/>
              <a:buChar char="•"/>
            </a:pPr>
            <a:r>
              <a:rPr lang="en-IN" sz="2000" dirty="0">
                <a:solidFill>
                  <a:schemeClr val="accent2">
                    <a:lumMod val="75000"/>
                  </a:schemeClr>
                </a:solidFill>
                <a:latin typeface="+mj-lt"/>
              </a:rPr>
              <a:t>"</a:t>
            </a:r>
            <a:r>
              <a:rPr lang="en-IN" sz="2000" dirty="0" err="1">
                <a:solidFill>
                  <a:schemeClr val="accent2">
                    <a:lumMod val="75000"/>
                  </a:schemeClr>
                </a:solidFill>
                <a:latin typeface="+mj-lt"/>
              </a:rPr>
              <a:t>merror</a:t>
            </a:r>
            <a:r>
              <a:rPr lang="en-IN" sz="2000" dirty="0">
                <a:solidFill>
                  <a:schemeClr val="accent2">
                    <a:lumMod val="75000"/>
                  </a:schemeClr>
                </a:solidFill>
                <a:latin typeface="+mj-lt"/>
              </a:rPr>
              <a:t>"</a:t>
            </a:r>
          </a:p>
          <a:p>
            <a:pPr marL="342900" lvl="6" indent="-342900">
              <a:lnSpc>
                <a:spcPct val="150000"/>
              </a:lnSpc>
              <a:buFont typeface="Arial" panose="020B0604020202020204" pitchFamily="34" charset="0"/>
              <a:buChar char="•"/>
            </a:pPr>
            <a:r>
              <a:rPr lang="en-IN" sz="2000" dirty="0">
                <a:solidFill>
                  <a:schemeClr val="accent2">
                    <a:lumMod val="75000"/>
                  </a:schemeClr>
                </a:solidFill>
                <a:latin typeface="+mj-lt"/>
              </a:rPr>
              <a:t>"</a:t>
            </a:r>
            <a:r>
              <a:rPr lang="en-IN" sz="2000" dirty="0" err="1">
                <a:solidFill>
                  <a:schemeClr val="accent2">
                    <a:lumMod val="75000"/>
                  </a:schemeClr>
                </a:solidFill>
                <a:latin typeface="+mj-lt"/>
              </a:rPr>
              <a:t>mlogloss</a:t>
            </a:r>
            <a:r>
              <a:rPr lang="en-IN" sz="2000" dirty="0">
                <a:solidFill>
                  <a:schemeClr val="accent2">
                    <a:lumMod val="75000"/>
                  </a:schemeClr>
                </a:solidFill>
                <a:latin typeface="+mj-lt"/>
              </a:rPr>
              <a:t>"</a:t>
            </a:r>
          </a:p>
        </p:txBody>
      </p:sp>
      <p:sp>
        <p:nvSpPr>
          <p:cNvPr id="8" name="Rectangle 7">
            <a:extLst>
              <a:ext uri="{FF2B5EF4-FFF2-40B4-BE49-F238E27FC236}">
                <a16:creationId xmlns:a16="http://schemas.microsoft.com/office/drawing/2014/main" id="{2980EECE-9E05-42AC-B021-BAE516AA7283}"/>
              </a:ext>
            </a:extLst>
          </p:cNvPr>
          <p:cNvSpPr/>
          <p:nvPr/>
        </p:nvSpPr>
        <p:spPr>
          <a:xfrm>
            <a:off x="3402532" y="1322126"/>
            <a:ext cx="9398727" cy="400110"/>
          </a:xfrm>
          <a:prstGeom prst="rect">
            <a:avLst/>
          </a:prstGeom>
        </p:spPr>
        <p:txBody>
          <a:bodyPr wrap="none">
            <a:spAutoFit/>
          </a:bodyPr>
          <a:lstStyle/>
          <a:p>
            <a:r>
              <a:rPr lang="en-US" sz="2000" dirty="0">
                <a:latin typeface="+mj-lt"/>
              </a:rPr>
              <a:t>Task parameters guide </a:t>
            </a:r>
            <a:r>
              <a:rPr lang="en-IN" sz="2000" dirty="0">
                <a:latin typeface="+mj-lt"/>
              </a:rPr>
              <a:t>optimization objective to be calculated at each step</a:t>
            </a:r>
            <a:endParaRPr lang="en-US" sz="2000" dirty="0">
              <a:latin typeface="+mj-lt"/>
            </a:endParaRPr>
          </a:p>
        </p:txBody>
      </p:sp>
      <p:grpSp>
        <p:nvGrpSpPr>
          <p:cNvPr id="10" name="Group 9">
            <a:extLst>
              <a:ext uri="{FF2B5EF4-FFF2-40B4-BE49-F238E27FC236}">
                <a16:creationId xmlns:a16="http://schemas.microsoft.com/office/drawing/2014/main" id="{3CD922AB-46F9-420F-B946-B5F86B82B4DE}"/>
              </a:ext>
            </a:extLst>
          </p:cNvPr>
          <p:cNvGrpSpPr/>
          <p:nvPr/>
        </p:nvGrpSpPr>
        <p:grpSpPr>
          <a:xfrm>
            <a:off x="3235164" y="8078471"/>
            <a:ext cx="10376219" cy="682842"/>
            <a:chOff x="3965289" y="7702835"/>
            <a:chExt cx="10376219" cy="682842"/>
          </a:xfrm>
        </p:grpSpPr>
        <p:grpSp>
          <p:nvGrpSpPr>
            <p:cNvPr id="11" name="Group 10">
              <a:extLst>
                <a:ext uri="{FF2B5EF4-FFF2-40B4-BE49-F238E27FC236}">
                  <a16:creationId xmlns:a16="http://schemas.microsoft.com/office/drawing/2014/main" id="{8A761A6F-7EEE-4B71-8F4D-1AB032A5C400}"/>
                </a:ext>
              </a:extLst>
            </p:cNvPr>
            <p:cNvGrpSpPr/>
            <p:nvPr/>
          </p:nvGrpSpPr>
          <p:grpSpPr>
            <a:xfrm>
              <a:off x="4342009" y="7736822"/>
              <a:ext cx="9999499" cy="586438"/>
              <a:chOff x="3518353" y="7042786"/>
              <a:chExt cx="12146398" cy="586438"/>
            </a:xfrm>
          </p:grpSpPr>
          <p:sp>
            <p:nvSpPr>
              <p:cNvPr id="15" name="Rounded Rectangle 41">
                <a:extLst>
                  <a:ext uri="{FF2B5EF4-FFF2-40B4-BE49-F238E27FC236}">
                    <a16:creationId xmlns:a16="http://schemas.microsoft.com/office/drawing/2014/main" id="{19346EFE-8329-42E4-A52E-30FAB66B1919}"/>
                  </a:ext>
                </a:extLst>
              </p:cNvPr>
              <p:cNvSpPr/>
              <p:nvPr/>
            </p:nvSpPr>
            <p:spPr>
              <a:xfrm>
                <a:off x="3518353" y="7042786"/>
                <a:ext cx="12146398" cy="586438"/>
              </a:xfrm>
              <a:prstGeom prst="round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16" name="Rectangle 15">
                <a:extLst>
                  <a:ext uri="{FF2B5EF4-FFF2-40B4-BE49-F238E27FC236}">
                    <a16:creationId xmlns:a16="http://schemas.microsoft.com/office/drawing/2014/main" id="{D0397376-A8DD-4AED-B9E3-08A587DDBCEF}"/>
                  </a:ext>
                </a:extLst>
              </p:cNvPr>
              <p:cNvSpPr/>
              <p:nvPr/>
            </p:nvSpPr>
            <p:spPr>
              <a:xfrm>
                <a:off x="4008422" y="7139919"/>
                <a:ext cx="11579859" cy="400110"/>
              </a:xfrm>
              <a:prstGeom prst="rect">
                <a:avLst/>
              </a:prstGeom>
              <a:ln>
                <a:noFill/>
              </a:ln>
            </p:spPr>
            <p:txBody>
              <a:bodyPr wrap="square">
                <a:spAutoFit/>
              </a:bodyPr>
              <a:lstStyle/>
              <a:p>
                <a:pPr algn="ctr"/>
                <a:r>
                  <a:rPr lang="en-IN" sz="2000" dirty="0">
                    <a:solidFill>
                      <a:srgbClr val="595858"/>
                    </a:solidFill>
                    <a:latin typeface="+mj-lt"/>
                  </a:rPr>
                  <a:t>https://xgboost.readthedocs.io/en/latest/parameter.html</a:t>
                </a:r>
              </a:p>
            </p:txBody>
          </p:sp>
        </p:grpSp>
        <p:grpSp>
          <p:nvGrpSpPr>
            <p:cNvPr id="12" name="Group 11">
              <a:extLst>
                <a:ext uri="{FF2B5EF4-FFF2-40B4-BE49-F238E27FC236}">
                  <a16:creationId xmlns:a16="http://schemas.microsoft.com/office/drawing/2014/main" id="{0E608D9E-DC4C-4A34-96A8-F250396DB3CE}"/>
                </a:ext>
              </a:extLst>
            </p:cNvPr>
            <p:cNvGrpSpPr/>
            <p:nvPr/>
          </p:nvGrpSpPr>
          <p:grpSpPr>
            <a:xfrm>
              <a:off x="3965289" y="7702835"/>
              <a:ext cx="753442" cy="682842"/>
              <a:chOff x="4580557" y="7535983"/>
              <a:chExt cx="914505" cy="812882"/>
            </a:xfrm>
          </p:grpSpPr>
          <p:sp>
            <p:nvSpPr>
              <p:cNvPr id="13" name="Oval 12">
                <a:extLst>
                  <a:ext uri="{FF2B5EF4-FFF2-40B4-BE49-F238E27FC236}">
                    <a16:creationId xmlns:a16="http://schemas.microsoft.com/office/drawing/2014/main" id="{744C3A62-7AB6-4F0F-AB2A-5FC237E8E294}"/>
                  </a:ext>
                </a:extLst>
              </p:cNvPr>
              <p:cNvSpPr/>
              <p:nvPr/>
            </p:nvSpPr>
            <p:spPr>
              <a:xfrm>
                <a:off x="4580557" y="7535983"/>
                <a:ext cx="914505" cy="8128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36CE16E1-18A1-42D0-8633-24BC287D6782}"/>
                  </a:ext>
                </a:extLst>
              </p:cNvPr>
              <p:cNvSpPr/>
              <p:nvPr/>
            </p:nvSpPr>
            <p:spPr>
              <a:xfrm>
                <a:off x="4961394" y="7593360"/>
                <a:ext cx="152829" cy="698119"/>
              </a:xfrm>
              <a:prstGeom prst="rect">
                <a:avLst/>
              </a:prstGeom>
            </p:spPr>
            <p:txBody>
              <a:bodyPr wrap="square">
                <a:spAutoFit/>
              </a:bodyPr>
              <a:lstStyle/>
              <a:p>
                <a:pPr algn="ctr"/>
                <a:r>
                  <a:rPr lang="en-IN" sz="3400" b="1" dirty="0" err="1">
                    <a:solidFill>
                      <a:schemeClr val="bg1"/>
                    </a:solidFill>
                    <a:latin typeface="+mj-lt"/>
                  </a:rPr>
                  <a:t>i</a:t>
                </a:r>
                <a:endParaRPr lang="en-US" sz="3400" b="1" dirty="0">
                  <a:solidFill>
                    <a:schemeClr val="bg1"/>
                  </a:solidFill>
                  <a:latin typeface="+mj-lt"/>
                </a:endParaRPr>
              </a:p>
            </p:txBody>
          </p:sp>
        </p:grpSp>
      </p:grpSp>
    </p:spTree>
    <p:extLst>
      <p:ext uri="{BB962C8B-B14F-4D97-AF65-F5344CB8AC3E}">
        <p14:creationId xmlns:p14="http://schemas.microsoft.com/office/powerpoint/2010/main" val="3694645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sz="3200" i="0" u="none" strike="noStrike" cap="none" dirty="0">
                <a:solidFill>
                  <a:schemeClr val="lt1"/>
                </a:solidFill>
                <a:latin typeface="Open Sans ExtraBold"/>
                <a:ea typeface="Open Sans ExtraBold"/>
                <a:cs typeface="Open Sans ExtraBold"/>
                <a:sym typeface="Open Sans ExtraBold"/>
              </a:rPr>
              <a:t>Assisted Practice  </a:t>
            </a:r>
            <a:endParaRPr dirty="0"/>
          </a:p>
        </p:txBody>
      </p:sp>
      <p:sp>
        <p:nvSpPr>
          <p:cNvPr id="1047" name="Google Shape;1047;p4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1" i="0" u="none" strike="noStrike" cap="none" dirty="0">
                <a:solidFill>
                  <a:srgbClr val="0F547B"/>
                </a:solidFill>
                <a:latin typeface="Open Sans SemiBold"/>
                <a:ea typeface="Open Sans SemiBold"/>
                <a:cs typeface="Open Sans SemiBold"/>
                <a:sym typeface="Open Sans SemiBold"/>
              </a:rPr>
              <a:t>Boosting</a:t>
            </a:r>
            <a:endParaRPr sz="2800" b="1" i="0" u="none" strike="noStrike" cap="none" dirty="0">
              <a:solidFill>
                <a:srgbClr val="0F547B"/>
              </a:solidFill>
              <a:latin typeface="Open Sans SemiBold"/>
              <a:ea typeface="Open Sans SemiBold"/>
              <a:cs typeface="Open Sans SemiBold"/>
              <a:sym typeface="Open Sans SemiBold"/>
            </a:endParaRPr>
          </a:p>
        </p:txBody>
      </p:sp>
      <p:sp>
        <p:nvSpPr>
          <p:cNvPr id="1048" name="Google Shape;1048;p46"/>
          <p:cNvSpPr txBox="1"/>
          <p:nvPr/>
        </p:nvSpPr>
        <p:spPr>
          <a:xfrm>
            <a:off x="12771118" y="2441493"/>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15 mins.</a:t>
            </a:r>
            <a:endParaRPr dirty="0"/>
          </a:p>
        </p:txBody>
      </p:sp>
      <p:sp>
        <p:nvSpPr>
          <p:cNvPr id="1049" name="Google Shape;1049;p46"/>
          <p:cNvSpPr txBox="1"/>
          <p:nvPr/>
        </p:nvSpPr>
        <p:spPr>
          <a:xfrm>
            <a:off x="926740" y="5129267"/>
            <a:ext cx="14465660" cy="2575463"/>
          </a:xfrm>
          <a:prstGeom prst="rect">
            <a:avLst/>
          </a:prstGeom>
          <a:noFill/>
          <a:ln>
            <a:noFill/>
          </a:ln>
        </p:spPr>
        <p:txBody>
          <a:bodyPr spcFirstLastPara="1" wrap="square" lIns="91425" tIns="45700" rIns="91425" bIns="45700" anchor="ctr" anchorCtr="0">
            <a:noAutofit/>
          </a:bodyPr>
          <a:lstStyle/>
          <a:p>
            <a:pPr lvl="0">
              <a:lnSpc>
                <a:spcPct val="90000"/>
              </a:lnSpc>
            </a:pPr>
            <a:r>
              <a:rPr lang="en-US" sz="2000" b="1" dirty="0">
                <a:solidFill>
                  <a:schemeClr val="dk1"/>
                </a:solidFill>
                <a:latin typeface="+mj-lt"/>
                <a:ea typeface="Open Sans"/>
                <a:cs typeface="Open Sans"/>
                <a:sym typeface="Open Sans"/>
              </a:rPr>
              <a:t>Problem Statement</a:t>
            </a:r>
            <a:r>
              <a:rPr lang="en-US" sz="2000" dirty="0">
                <a:solidFill>
                  <a:schemeClr val="dk1"/>
                </a:solidFill>
                <a:latin typeface="+mj-lt"/>
                <a:ea typeface="Open Sans"/>
                <a:cs typeface="Open Sans"/>
                <a:sym typeface="Open Sans"/>
              </a:rPr>
              <a:t>:  The </a:t>
            </a:r>
            <a:r>
              <a:rPr lang="en-US" sz="2000" i="1" dirty="0">
                <a:solidFill>
                  <a:schemeClr val="dk1"/>
                </a:solidFill>
                <a:latin typeface="+mj-lt"/>
                <a:ea typeface="Open Sans"/>
                <a:cs typeface="Open Sans"/>
                <a:sym typeface="Open Sans"/>
              </a:rPr>
              <a:t>Pima Indians Diabetes </a:t>
            </a:r>
            <a:r>
              <a:rPr lang="en-US" sz="2000" dirty="0">
                <a:solidFill>
                  <a:schemeClr val="dk1"/>
                </a:solidFill>
                <a:latin typeface="+mj-lt"/>
                <a:ea typeface="Open Sans"/>
                <a:cs typeface="Open Sans"/>
                <a:sym typeface="Open Sans"/>
              </a:rPr>
              <a:t>dataset has diagnostic measures like BMI, blood pressure </a:t>
            </a:r>
            <a:r>
              <a:rPr lang="en-IN" sz="2000" dirty="0">
                <a:solidFill>
                  <a:schemeClr val="dk1"/>
                </a:solidFill>
                <a:latin typeface="+mj-lt"/>
                <a:ea typeface="Open Sans"/>
                <a:cs typeface="Open Sans"/>
                <a:sym typeface="Open Sans"/>
              </a:rPr>
              <a:t>of female patients of more than 21 years old.</a:t>
            </a:r>
          </a:p>
          <a:p>
            <a:pPr lvl="0">
              <a:lnSpc>
                <a:spcPct val="90000"/>
              </a:lnSpc>
            </a:pPr>
            <a:endParaRPr lang="en-IN" sz="2000" dirty="0">
              <a:solidFill>
                <a:schemeClr val="dk1"/>
              </a:solidFill>
              <a:latin typeface="+mj-lt"/>
              <a:ea typeface="Open Sans"/>
              <a:cs typeface="Open Sans"/>
              <a:sym typeface="Open Sans"/>
            </a:endParaRPr>
          </a:p>
          <a:p>
            <a:pPr lvl="0">
              <a:lnSpc>
                <a:spcPct val="90000"/>
              </a:lnSpc>
            </a:pPr>
            <a:r>
              <a:rPr lang="en-IN" sz="2000" b="1" dirty="0">
                <a:solidFill>
                  <a:schemeClr val="dk1"/>
                </a:solidFill>
                <a:latin typeface="+mj-lt"/>
                <a:ea typeface="Open Sans"/>
                <a:cs typeface="Open Sans"/>
                <a:sym typeface="Open Sans"/>
              </a:rPr>
              <a:t>Objective:</a:t>
            </a:r>
          </a:p>
          <a:p>
            <a:pPr lvl="0">
              <a:lnSpc>
                <a:spcPct val="90000"/>
              </a:lnSpc>
            </a:pPr>
            <a:endParaRPr lang="en-IN" sz="2000" b="1" dirty="0">
              <a:solidFill>
                <a:schemeClr val="dk1"/>
              </a:solidFill>
              <a:latin typeface="+mj-lt"/>
              <a:ea typeface="Open Sans"/>
              <a:cs typeface="Open Sans"/>
              <a:sym typeface="Open Sans"/>
            </a:endParaRPr>
          </a:p>
          <a:p>
            <a:pPr marL="342900" lvl="0" indent="-342900">
              <a:lnSpc>
                <a:spcPct val="90000"/>
              </a:lnSpc>
              <a:buFont typeface="Arial" panose="020B0604020202020204" pitchFamily="34" charset="0"/>
              <a:buChar char="•"/>
            </a:pPr>
            <a:r>
              <a:rPr lang="en-IN" sz="2000" dirty="0">
                <a:solidFill>
                  <a:schemeClr val="dk1"/>
                </a:solidFill>
                <a:latin typeface="+mj-lt"/>
                <a:ea typeface="Open Sans"/>
                <a:cs typeface="Open Sans"/>
                <a:sym typeface="Open Sans"/>
              </a:rPr>
              <a:t>Classify whether the person is diabetic with maximum accuracy</a:t>
            </a:r>
          </a:p>
          <a:p>
            <a:pPr marL="342900" lvl="0" indent="-342900">
              <a:lnSpc>
                <a:spcPct val="90000"/>
              </a:lnSpc>
              <a:buFont typeface="Arial" panose="020B0604020202020204" pitchFamily="34" charset="0"/>
              <a:buChar char="•"/>
            </a:pPr>
            <a:endParaRPr sz="2000" b="1" dirty="0">
              <a:solidFill>
                <a:schemeClr val="dk1"/>
              </a:solidFill>
              <a:latin typeface="+mj-lt"/>
              <a:ea typeface="Open Sans"/>
              <a:cs typeface="Open Sans"/>
              <a:sym typeface="Open Sans"/>
            </a:endParaRPr>
          </a:p>
          <a:p>
            <a:pPr marL="0" marR="0" lvl="0" indent="0" algn="l" rtl="0">
              <a:lnSpc>
                <a:spcPct val="90000"/>
              </a:lnSpc>
              <a:spcBef>
                <a:spcPts val="0"/>
              </a:spcBef>
              <a:spcAft>
                <a:spcPts val="0"/>
              </a:spcAft>
              <a:buNone/>
            </a:pPr>
            <a:r>
              <a:rPr lang="en-US" sz="2000" b="1" dirty="0">
                <a:solidFill>
                  <a:schemeClr val="dk1"/>
                </a:solidFill>
                <a:latin typeface="+mj-lt"/>
                <a:ea typeface="Open Sans"/>
                <a:cs typeface="Open Sans"/>
                <a:sym typeface="Open Sans"/>
              </a:rPr>
              <a:t>Access: </a:t>
            </a:r>
            <a:r>
              <a:rPr lang="en-US" sz="2000" dirty="0">
                <a:solidFill>
                  <a:schemeClr val="dk1"/>
                </a:solidFill>
                <a:latin typeface="+mj-lt"/>
                <a:ea typeface="Open Sans"/>
                <a:cs typeface="Open Sans"/>
                <a:sym typeface="Open Sans"/>
              </a:rPr>
              <a:t>Click on the Labs tab on the left side panel of the LMS. Copy or note the username and password that are generated. Click on the Launch Lab button. On the page that appears, enter the username and password in the respective fields, and click Login.</a:t>
            </a:r>
            <a:endParaRPr sz="2000" dirty="0">
              <a:latin typeface="+mj-lt"/>
            </a:endParaRPr>
          </a:p>
          <a:p>
            <a:pPr marL="0" marR="0" lvl="0" indent="0" algn="l" rtl="0">
              <a:lnSpc>
                <a:spcPct val="90000"/>
              </a:lnSpc>
              <a:spcBef>
                <a:spcPts val="0"/>
              </a:spcBef>
              <a:spcAft>
                <a:spcPts val="0"/>
              </a:spcAft>
              <a:buClr>
                <a:schemeClr val="dk1"/>
              </a:buClr>
              <a:buSzPts val="700"/>
              <a:buFont typeface="Arial"/>
              <a:buNone/>
            </a:pPr>
            <a:endParaRPr sz="2000" dirty="0">
              <a:solidFill>
                <a:schemeClr val="dk1"/>
              </a:solidFill>
              <a:latin typeface="+mj-lt"/>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sz="3200" i="0" u="none" strike="noStrike" cap="none" dirty="0">
                <a:solidFill>
                  <a:schemeClr val="lt1"/>
                </a:solidFill>
                <a:latin typeface="Open Sans ExtraBold"/>
                <a:ea typeface="Open Sans ExtraBold"/>
                <a:cs typeface="Open Sans ExtraBold"/>
                <a:sym typeface="Open Sans ExtraBold"/>
              </a:rPr>
              <a:t>Unassisted Practice  </a:t>
            </a:r>
            <a:endParaRPr dirty="0"/>
          </a:p>
        </p:txBody>
      </p:sp>
      <p:sp>
        <p:nvSpPr>
          <p:cNvPr id="1047" name="Google Shape;1047;p4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lvl="0" indent="0">
              <a:spcBef>
                <a:spcPts val="0"/>
              </a:spcBef>
              <a:buSzPts val="700"/>
            </a:pPr>
            <a:r>
              <a:rPr lang="en-US" b="1" dirty="0"/>
              <a:t>Boosting</a:t>
            </a:r>
            <a:endParaRPr sz="2800" b="1" i="0" u="none" strike="noStrike" cap="none" dirty="0">
              <a:solidFill>
                <a:srgbClr val="0F547B"/>
              </a:solidFill>
              <a:latin typeface="Open Sans SemiBold"/>
              <a:ea typeface="Open Sans SemiBold"/>
              <a:cs typeface="Open Sans SemiBold"/>
              <a:sym typeface="Open Sans SemiBold"/>
            </a:endParaRPr>
          </a:p>
        </p:txBody>
      </p:sp>
      <p:sp>
        <p:nvSpPr>
          <p:cNvPr id="1048" name="Google Shape;1048;p46"/>
          <p:cNvSpPr txBox="1"/>
          <p:nvPr/>
        </p:nvSpPr>
        <p:spPr>
          <a:xfrm>
            <a:off x="12771118" y="2441493"/>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a:t>
            </a:r>
            <a:r>
              <a:rPr lang="en-US" sz="2800" dirty="0">
                <a:solidFill>
                  <a:srgbClr val="0F547B"/>
                </a:solidFill>
                <a:latin typeface="Open Sans SemiBold"/>
                <a:ea typeface="Open Sans SemiBold"/>
                <a:cs typeface="Open Sans SemiBold"/>
                <a:sym typeface="Open Sans SemiBold"/>
              </a:rPr>
              <a:t>20</a:t>
            </a:r>
            <a:r>
              <a:rPr lang="en-US" sz="2800" b="0" i="0" u="none" strike="noStrike" cap="none" dirty="0">
                <a:solidFill>
                  <a:srgbClr val="0F547B"/>
                </a:solidFill>
                <a:latin typeface="Open Sans SemiBold"/>
                <a:ea typeface="Open Sans SemiBold"/>
                <a:cs typeface="Open Sans SemiBold"/>
                <a:sym typeface="Open Sans SemiBold"/>
              </a:rPr>
              <a:t> mins.</a:t>
            </a:r>
            <a:endParaRPr dirty="0"/>
          </a:p>
        </p:txBody>
      </p:sp>
      <p:sp>
        <p:nvSpPr>
          <p:cNvPr id="1049" name="Google Shape;1049;p46"/>
          <p:cNvSpPr txBox="1"/>
          <p:nvPr/>
        </p:nvSpPr>
        <p:spPr>
          <a:xfrm>
            <a:off x="926739" y="5129267"/>
            <a:ext cx="14574517" cy="2575463"/>
          </a:xfrm>
          <a:prstGeom prst="rect">
            <a:avLst/>
          </a:prstGeom>
          <a:noFill/>
          <a:ln>
            <a:noFill/>
          </a:ln>
        </p:spPr>
        <p:txBody>
          <a:bodyPr spcFirstLastPara="1" wrap="square" lIns="91425" tIns="45700" rIns="91425" bIns="45700" anchor="ctr" anchorCtr="0">
            <a:noAutofit/>
          </a:bodyPr>
          <a:lstStyle/>
          <a:p>
            <a:pPr lvl="0">
              <a:lnSpc>
                <a:spcPct val="90000"/>
              </a:lnSpc>
            </a:pPr>
            <a:r>
              <a:rPr lang="en-US" sz="2000" b="1" dirty="0">
                <a:latin typeface="Open Sans"/>
                <a:ea typeface="Open Sans"/>
                <a:cs typeface="Open Sans"/>
                <a:sym typeface="Open Sans"/>
              </a:rPr>
              <a:t>Problem Statement: </a:t>
            </a:r>
            <a:r>
              <a:rPr lang="en-IN" sz="2000" dirty="0">
                <a:latin typeface="Open Sans"/>
                <a:ea typeface="Open Sans"/>
                <a:cs typeface="Open Sans"/>
                <a:sym typeface="Open Sans"/>
              </a:rPr>
              <a:t>The Iris plant has 3 species : Iris </a:t>
            </a:r>
            <a:r>
              <a:rPr lang="en-IN" sz="2000" dirty="0" err="1">
                <a:latin typeface="Open Sans"/>
                <a:ea typeface="Open Sans"/>
                <a:cs typeface="Open Sans"/>
                <a:sym typeface="Open Sans"/>
              </a:rPr>
              <a:t>Setosa</a:t>
            </a:r>
            <a:r>
              <a:rPr lang="en-IN" sz="2000" dirty="0">
                <a:latin typeface="Open Sans"/>
                <a:ea typeface="Open Sans"/>
                <a:cs typeface="Open Sans"/>
                <a:sym typeface="Open Sans"/>
              </a:rPr>
              <a:t>, Iris Versicolour, Iris Virginica </a:t>
            </a:r>
          </a:p>
          <a:p>
            <a:pPr lvl="0">
              <a:lnSpc>
                <a:spcPct val="90000"/>
              </a:lnSpc>
            </a:pPr>
            <a:r>
              <a:rPr lang="en-IN" sz="2000" dirty="0">
                <a:latin typeface="Open Sans"/>
                <a:ea typeface="Open Sans"/>
                <a:cs typeface="Open Sans"/>
                <a:sym typeface="Open Sans"/>
              </a:rPr>
              <a:t>One class is linearly separable from the other two whereas the latter are not linearly separable from each other.</a:t>
            </a:r>
          </a:p>
          <a:p>
            <a:pPr lvl="0">
              <a:lnSpc>
                <a:spcPct val="90000"/>
              </a:lnSpc>
            </a:pPr>
            <a:endParaRPr lang="en-IN" sz="2000" dirty="0">
              <a:latin typeface="Open Sans"/>
              <a:ea typeface="Open Sans"/>
              <a:cs typeface="Open Sans"/>
              <a:sym typeface="Open Sans"/>
            </a:endParaRPr>
          </a:p>
          <a:p>
            <a:pPr lvl="0">
              <a:lnSpc>
                <a:spcPct val="90000"/>
              </a:lnSpc>
            </a:pPr>
            <a:endParaRPr lang="en-IN" sz="2000" dirty="0">
              <a:latin typeface="Open Sans"/>
              <a:ea typeface="Open Sans"/>
              <a:cs typeface="Open Sans"/>
              <a:sym typeface="Open Sans"/>
            </a:endParaRPr>
          </a:p>
          <a:p>
            <a:pPr lvl="0">
              <a:lnSpc>
                <a:spcPct val="90000"/>
              </a:lnSpc>
            </a:pPr>
            <a:r>
              <a:rPr lang="en-IN" sz="2000" b="1" dirty="0">
                <a:latin typeface="Open Sans"/>
                <a:ea typeface="Open Sans"/>
                <a:cs typeface="Open Sans"/>
                <a:sym typeface="Open Sans"/>
              </a:rPr>
              <a:t>Objective:</a:t>
            </a:r>
          </a:p>
          <a:p>
            <a:pPr lvl="0">
              <a:lnSpc>
                <a:spcPct val="90000"/>
              </a:lnSpc>
            </a:pPr>
            <a:endParaRPr lang="en-IN" sz="2000" b="1" dirty="0">
              <a:latin typeface="Open Sans"/>
              <a:ea typeface="Open Sans"/>
              <a:cs typeface="Open Sans"/>
              <a:sym typeface="Open Sans"/>
            </a:endParaRPr>
          </a:p>
          <a:p>
            <a:pPr marL="342900" lvl="0" indent="-342900">
              <a:lnSpc>
                <a:spcPct val="90000"/>
              </a:lnSpc>
              <a:buFont typeface="Arial" panose="020B0604020202020204" pitchFamily="34" charset="0"/>
              <a:buChar char="•"/>
            </a:pPr>
            <a:r>
              <a:rPr lang="en-IN" sz="2000" dirty="0">
                <a:latin typeface="Open Sans"/>
                <a:ea typeface="Open Sans"/>
                <a:cs typeface="Open Sans"/>
                <a:sym typeface="Open Sans"/>
              </a:rPr>
              <a:t>Import the iris dataset using </a:t>
            </a:r>
            <a:r>
              <a:rPr lang="en-IN" sz="2000" dirty="0" err="1">
                <a:latin typeface="Open Sans"/>
                <a:ea typeface="Open Sans"/>
                <a:cs typeface="Open Sans"/>
                <a:sym typeface="Open Sans"/>
              </a:rPr>
              <a:t>sklearn</a:t>
            </a:r>
            <a:endParaRPr lang="en-IN" sz="2000" dirty="0">
              <a:latin typeface="Open Sans"/>
              <a:ea typeface="Open Sans"/>
              <a:cs typeface="Open Sans"/>
              <a:sym typeface="Open Sans"/>
            </a:endParaRPr>
          </a:p>
          <a:p>
            <a:pPr marL="342900" lvl="0" indent="-342900">
              <a:lnSpc>
                <a:spcPct val="90000"/>
              </a:lnSpc>
              <a:buFont typeface="Arial" panose="020B0604020202020204" pitchFamily="34" charset="0"/>
              <a:buChar char="•"/>
            </a:pPr>
            <a:r>
              <a:rPr lang="en-IN" sz="2000" dirty="0">
                <a:latin typeface="Open Sans"/>
                <a:ea typeface="Open Sans"/>
                <a:cs typeface="Open Sans"/>
                <a:sym typeface="Open Sans"/>
              </a:rPr>
              <a:t>Build a classification model using AdaBoost and XGBoost</a:t>
            </a:r>
          </a:p>
          <a:p>
            <a:pPr marL="342900" lvl="0" indent="-342900">
              <a:lnSpc>
                <a:spcPct val="90000"/>
              </a:lnSpc>
              <a:buFont typeface="Arial" panose="020B0604020202020204" pitchFamily="34" charset="0"/>
              <a:buChar char="•"/>
            </a:pPr>
            <a:r>
              <a:rPr lang="en-IN" sz="2000" dirty="0">
                <a:latin typeface="Open Sans"/>
                <a:ea typeface="Open Sans"/>
                <a:cs typeface="Open Sans"/>
                <a:sym typeface="Open Sans"/>
              </a:rPr>
              <a:t>Compare accuracy of both the models</a:t>
            </a:r>
          </a:p>
          <a:p>
            <a:pPr marL="342900" lvl="0" indent="-342900">
              <a:lnSpc>
                <a:spcPct val="90000"/>
              </a:lnSpc>
              <a:buFont typeface="Arial" panose="020B0604020202020204" pitchFamily="34" charset="0"/>
              <a:buChar char="•"/>
            </a:pPr>
            <a:endParaRPr sz="2000" b="1" dirty="0">
              <a:solidFill>
                <a:schemeClr val="dk1"/>
              </a:solidFill>
              <a:latin typeface="+mj-lt"/>
              <a:ea typeface="Open Sans"/>
              <a:cs typeface="Open Sans"/>
              <a:sym typeface="Open Sans"/>
            </a:endParaRPr>
          </a:p>
          <a:p>
            <a:pPr marL="0" marR="0" lvl="0" indent="0" algn="l" rtl="0">
              <a:lnSpc>
                <a:spcPct val="90000"/>
              </a:lnSpc>
              <a:spcBef>
                <a:spcPts val="0"/>
              </a:spcBef>
              <a:spcAft>
                <a:spcPts val="0"/>
              </a:spcAft>
              <a:buNone/>
            </a:pPr>
            <a:r>
              <a:rPr lang="en-US" sz="2000" b="1" dirty="0">
                <a:solidFill>
                  <a:schemeClr val="dk1"/>
                </a:solidFill>
                <a:latin typeface="+mj-lt"/>
                <a:ea typeface="Open Sans"/>
                <a:cs typeface="Open Sans"/>
                <a:sym typeface="Open Sans"/>
              </a:rPr>
              <a:t>Access: </a:t>
            </a:r>
            <a:r>
              <a:rPr lang="en-US" sz="2000" dirty="0">
                <a:solidFill>
                  <a:schemeClr val="dk1"/>
                </a:solidFill>
                <a:latin typeface="+mj-lt"/>
                <a:ea typeface="Open Sans"/>
                <a:cs typeface="Open Sans"/>
                <a:sym typeface="Open Sans"/>
              </a:rPr>
              <a:t>Click on the Labs tab on the left side panel of the LMS. Copy or note the username and password that are generated. Click on the Launch Lab button. On the page that appears, enter the username and password in the respective fields, and click Login.</a:t>
            </a:r>
            <a:endParaRPr sz="2000" dirty="0">
              <a:latin typeface="+mj-lt"/>
            </a:endParaRPr>
          </a:p>
          <a:p>
            <a:pPr marL="0" marR="0" lvl="0" indent="0" algn="l" rtl="0">
              <a:lnSpc>
                <a:spcPct val="90000"/>
              </a:lnSpc>
              <a:spcBef>
                <a:spcPts val="0"/>
              </a:spcBef>
              <a:spcAft>
                <a:spcPts val="0"/>
              </a:spcAft>
              <a:buClr>
                <a:schemeClr val="dk1"/>
              </a:buClr>
              <a:buSzPts val="700"/>
              <a:buFont typeface="Arial"/>
              <a:buNone/>
            </a:pPr>
            <a:endParaRPr sz="2000" dirty="0">
              <a:solidFill>
                <a:schemeClr val="dk1"/>
              </a:solidFill>
              <a:latin typeface="+mj-lt"/>
              <a:ea typeface="Calibri"/>
              <a:cs typeface="Calibri"/>
              <a:sym typeface="Calibri"/>
            </a:endParaRPr>
          </a:p>
        </p:txBody>
      </p:sp>
    </p:spTree>
    <p:extLst>
      <p:ext uri="{BB962C8B-B14F-4D97-AF65-F5344CB8AC3E}">
        <p14:creationId xmlns:p14="http://schemas.microsoft.com/office/powerpoint/2010/main" val="3583167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1: Data Import</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6003782" y="829986"/>
            <a:ext cx="4307507" cy="253919"/>
          </a:xfrm>
          <a:prstGeom prst="rect">
            <a:avLst/>
          </a:prstGeom>
          <a:noFill/>
          <a:ln>
            <a:noFill/>
          </a:ln>
        </p:spPr>
      </p:pic>
      <p:grpSp>
        <p:nvGrpSpPr>
          <p:cNvPr id="14" name="Group 13">
            <a:extLst>
              <a:ext uri="{FF2B5EF4-FFF2-40B4-BE49-F238E27FC236}">
                <a16:creationId xmlns:a16="http://schemas.microsoft.com/office/drawing/2014/main" id="{A9D4947D-4E9C-4209-8959-8D96142185CE}"/>
              </a:ext>
            </a:extLst>
          </p:cNvPr>
          <p:cNvGrpSpPr/>
          <p:nvPr/>
        </p:nvGrpSpPr>
        <p:grpSpPr>
          <a:xfrm>
            <a:off x="769956" y="1308465"/>
            <a:ext cx="14315259" cy="4590042"/>
            <a:chOff x="731856" y="1082278"/>
            <a:chExt cx="14315259" cy="4590042"/>
          </a:xfrm>
        </p:grpSpPr>
        <p:grpSp>
          <p:nvGrpSpPr>
            <p:cNvPr id="17" name="Group 16">
              <a:extLst>
                <a:ext uri="{FF2B5EF4-FFF2-40B4-BE49-F238E27FC236}">
                  <a16:creationId xmlns:a16="http://schemas.microsoft.com/office/drawing/2014/main" id="{DB40B3A3-ED39-4DBC-9A3B-ADBF52B83D08}"/>
                </a:ext>
              </a:extLst>
            </p:cNvPr>
            <p:cNvGrpSpPr/>
            <p:nvPr/>
          </p:nvGrpSpPr>
          <p:grpSpPr>
            <a:xfrm>
              <a:off x="7109634" y="1082278"/>
              <a:ext cx="1559705" cy="862158"/>
              <a:chOff x="7530784" y="3794728"/>
              <a:chExt cx="1194432" cy="685800"/>
            </a:xfrm>
          </p:grpSpPr>
          <p:sp>
            <p:nvSpPr>
              <p:cNvPr id="23" name="Rounded Rectangle 124">
                <a:extLst>
                  <a:ext uri="{FF2B5EF4-FFF2-40B4-BE49-F238E27FC236}">
                    <a16:creationId xmlns:a16="http://schemas.microsoft.com/office/drawing/2014/main" id="{FF594F76-4381-4659-A4B7-C5CA170AC554}"/>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25">
                <a:extLst>
                  <a:ext uri="{FF2B5EF4-FFF2-40B4-BE49-F238E27FC236}">
                    <a16:creationId xmlns:a16="http://schemas.microsoft.com/office/drawing/2014/main" id="{CC1EF2AE-9919-42C0-A618-2898B0FD11F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7C9A2BB4-B507-4E32-B796-B8AF1EF34573}"/>
                </a:ext>
              </a:extLst>
            </p:cNvPr>
            <p:cNvGrpSpPr/>
            <p:nvPr/>
          </p:nvGrpSpPr>
          <p:grpSpPr>
            <a:xfrm>
              <a:off x="731856" y="1942808"/>
              <a:ext cx="14315259" cy="3578141"/>
              <a:chOff x="3533641" y="4914900"/>
              <a:chExt cx="9576000" cy="3766537"/>
            </a:xfrm>
          </p:grpSpPr>
          <p:sp>
            <p:nvSpPr>
              <p:cNvPr id="19" name="Rectangle 18">
                <a:extLst>
                  <a:ext uri="{FF2B5EF4-FFF2-40B4-BE49-F238E27FC236}">
                    <a16:creationId xmlns:a16="http://schemas.microsoft.com/office/drawing/2014/main" id="{3C461517-1CFE-40B3-BC2A-B73DBBCA712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ourier New" panose="02070309020205020404" pitchFamily="49" charset="0"/>
                    <a:cs typeface="Courier New" panose="02070309020205020404" pitchFamily="49" charset="0"/>
                  </a:rPr>
                  <a:t>iris = </a:t>
                </a:r>
                <a:r>
                  <a:rPr lang="en-US" sz="2000" dirty="0" err="1">
                    <a:latin typeface="Courier New" panose="02070309020205020404" pitchFamily="49" charset="0"/>
                    <a:cs typeface="Courier New" panose="02070309020205020404" pitchFamily="49" charset="0"/>
                  </a:rPr>
                  <a:t>datasets.load_iris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iris.data</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iris.target</a:t>
                </a:r>
                <a:endParaRPr lang="en-US" sz="2000" dirty="0">
                  <a:latin typeface="Courier New" panose="02070309020205020404" pitchFamily="49" charset="0"/>
                  <a:cs typeface="Courier New" panose="02070309020205020404" pitchFamily="49" charset="0"/>
                </a:endParaRPr>
              </a:p>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20" name="Straight Connector 19">
                <a:extLst>
                  <a:ext uri="{FF2B5EF4-FFF2-40B4-BE49-F238E27FC236}">
                    <a16:creationId xmlns:a16="http://schemas.microsoft.com/office/drawing/2014/main" id="{6655A2F9-9FD4-4964-8D31-3F420696484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1" name="Isosceles Triangle 20">
                <a:extLst>
                  <a:ext uri="{FF2B5EF4-FFF2-40B4-BE49-F238E27FC236}">
                    <a16:creationId xmlns:a16="http://schemas.microsoft.com/office/drawing/2014/main" id="{3BCC55D0-5084-4DD0-BFE3-80484CADF022}"/>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ADF29E02-9DF8-47B3-8B2E-916A874CF2D9}"/>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2" name="TextBox 11">
              <a:extLst>
                <a:ext uri="{FF2B5EF4-FFF2-40B4-BE49-F238E27FC236}">
                  <a16:creationId xmlns:a16="http://schemas.microsoft.com/office/drawing/2014/main" id="{729F1BCF-30BB-4A27-8A0D-3F86381CAE11}"/>
                </a:ext>
              </a:extLst>
            </p:cNvPr>
            <p:cNvSpPr txBox="1"/>
            <p:nvPr/>
          </p:nvSpPr>
          <p:spPr>
            <a:xfrm>
              <a:off x="1497014" y="2809998"/>
              <a:ext cx="10639876" cy="2862322"/>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sklearn.ensemble</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AdaBoostClassifier</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a:t>
              </a:r>
              <a:r>
                <a:rPr lang="en-US" sz="2000" dirty="0">
                  <a:latin typeface="Courier New" panose="02070309020205020404" pitchFamily="49" charset="0"/>
                  <a:cs typeface="Courier New" panose="02070309020205020404" pitchFamily="49" charset="0"/>
                </a:rPr>
                <a:t> import datasets</a:t>
              </a: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sklearn.model_selection</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train_test_split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a:t>
              </a:r>
              <a:r>
                <a:rPr lang="en-US" sz="2000" dirty="0">
                  <a:latin typeface="Courier New" panose="02070309020205020404" pitchFamily="49" charset="0"/>
                  <a:cs typeface="Courier New" panose="02070309020205020404" pitchFamily="49" charset="0"/>
                </a:rPr>
                <a:t> import metrics</a:t>
              </a:r>
            </a:p>
            <a:p>
              <a:endParaRPr lang="en-IN"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iris = </a:t>
              </a:r>
              <a:r>
                <a:rPr lang="en-US" sz="2000" dirty="0" err="1">
                  <a:latin typeface="Courier New" panose="02070309020205020404" pitchFamily="49" charset="0"/>
                  <a:cs typeface="Courier New" panose="02070309020205020404" pitchFamily="49" charset="0"/>
                </a:rPr>
                <a:t>datasets.load_iris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iris.data</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iris.target</a:t>
              </a:r>
              <a:endParaRPr lang="en-US" sz="2000" dirty="0">
                <a:latin typeface="Courier New" panose="02070309020205020404" pitchFamily="49" charset="0"/>
                <a:cs typeface="Courier New" panose="02070309020205020404" pitchFamily="49" charset="0"/>
              </a:endParaRPr>
            </a:p>
            <a:p>
              <a:endParaRPr lang="en-US" sz="2000" dirty="0">
                <a:latin typeface="Courier New" panose="02070309020205020404" pitchFamily="49" charset="0"/>
                <a:cs typeface="Courier New" panose="02070309020205020404" pitchFamily="49" charset="0"/>
              </a:endParaRPr>
            </a:p>
          </p:txBody>
        </p:sp>
      </p:grpSp>
      <p:grpSp>
        <p:nvGrpSpPr>
          <p:cNvPr id="39" name="Group 38">
            <a:extLst>
              <a:ext uri="{FF2B5EF4-FFF2-40B4-BE49-F238E27FC236}">
                <a16:creationId xmlns:a16="http://schemas.microsoft.com/office/drawing/2014/main" id="{F482E57D-B382-4875-9720-C69D9692EFD8}"/>
              </a:ext>
            </a:extLst>
          </p:cNvPr>
          <p:cNvGrpSpPr/>
          <p:nvPr/>
        </p:nvGrpSpPr>
        <p:grpSpPr>
          <a:xfrm>
            <a:off x="769957" y="6032061"/>
            <a:ext cx="14315259" cy="1368765"/>
            <a:chOff x="3533641" y="5513437"/>
            <a:chExt cx="9576000" cy="3168000"/>
          </a:xfrm>
        </p:grpSpPr>
        <p:sp>
          <p:nvSpPr>
            <p:cNvPr id="41" name="Rectangle 40">
              <a:extLst>
                <a:ext uri="{FF2B5EF4-FFF2-40B4-BE49-F238E27FC236}">
                  <a16:creationId xmlns:a16="http://schemas.microsoft.com/office/drawing/2014/main" id="{2CA09FEC-812B-4DB9-8C01-AA3B492C7F3A}"/>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ourier New" panose="02070309020205020404" pitchFamily="49" charset="0"/>
                  <a:cs typeface="Courier New" panose="02070309020205020404" pitchFamily="49" charset="0"/>
                </a:rPr>
                <a:t>iris = </a:t>
              </a:r>
              <a:r>
                <a:rPr lang="en-US" sz="2000" dirty="0" err="1">
                  <a:latin typeface="Courier New" panose="02070309020205020404" pitchFamily="49" charset="0"/>
                  <a:cs typeface="Courier New" panose="02070309020205020404" pitchFamily="49" charset="0"/>
                </a:rPr>
                <a:t>datasets.load_iris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iris.data</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iris.target</a:t>
              </a:r>
              <a:endParaRPr lang="en-US" sz="2000" dirty="0">
                <a:latin typeface="Courier New" panose="02070309020205020404" pitchFamily="49" charset="0"/>
                <a:cs typeface="Courier New" panose="02070309020205020404" pitchFamily="49" charset="0"/>
              </a:endParaRPr>
            </a:p>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82B687CE-FA42-4B0A-83C2-295C3B6DD39F}"/>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2000" dirty="0">
                  <a:solidFill>
                    <a:schemeClr val="tx1"/>
                  </a:solidFill>
                  <a:latin typeface="Courier New" panose="02070309020205020404" pitchFamily="49" charset="0"/>
                  <a:cs typeface="Courier New" panose="02070309020205020404" pitchFamily="49" charset="0"/>
                </a:rPr>
                <a:t>    </a:t>
              </a:r>
              <a:r>
                <a:rPr lang="en-IN" altLang="en-US" sz="2000" dirty="0" err="1">
                  <a:solidFill>
                    <a:schemeClr val="tx1"/>
                  </a:solidFill>
                  <a:latin typeface="Courier New" panose="02070309020205020404" pitchFamily="49" charset="0"/>
                  <a:cs typeface="Courier New" panose="02070309020205020404" pitchFamily="49" charset="0"/>
                </a:rPr>
                <a:t>X_train</a:t>
              </a:r>
              <a:r>
                <a:rPr lang="en-IN" altLang="en-US" sz="2000" dirty="0">
                  <a:solidFill>
                    <a:schemeClr val="tx1"/>
                  </a:solidFill>
                  <a:latin typeface="Courier New" panose="02070309020205020404" pitchFamily="49" charset="0"/>
                  <a:cs typeface="Courier New" panose="02070309020205020404" pitchFamily="49" charset="0"/>
                </a:rPr>
                <a:t>, </a:t>
              </a:r>
              <a:r>
                <a:rPr lang="en-IN" altLang="en-US" sz="2000" dirty="0" err="1">
                  <a:solidFill>
                    <a:schemeClr val="tx1"/>
                  </a:solidFill>
                  <a:latin typeface="Courier New" panose="02070309020205020404" pitchFamily="49" charset="0"/>
                  <a:cs typeface="Courier New" panose="02070309020205020404" pitchFamily="49" charset="0"/>
                </a:rPr>
                <a:t>X_test</a:t>
              </a:r>
              <a:r>
                <a:rPr lang="en-IN" altLang="en-US" sz="2000" dirty="0">
                  <a:solidFill>
                    <a:schemeClr val="tx1"/>
                  </a:solidFill>
                  <a:latin typeface="Courier New" panose="02070309020205020404" pitchFamily="49" charset="0"/>
                  <a:cs typeface="Courier New" panose="02070309020205020404" pitchFamily="49" charset="0"/>
                </a:rPr>
                <a:t>, </a:t>
              </a:r>
              <a:r>
                <a:rPr lang="en-IN" altLang="en-US" sz="2000" dirty="0" err="1">
                  <a:solidFill>
                    <a:schemeClr val="tx1"/>
                  </a:solidFill>
                  <a:latin typeface="Courier New" panose="02070309020205020404" pitchFamily="49" charset="0"/>
                  <a:cs typeface="Courier New" panose="02070309020205020404" pitchFamily="49" charset="0"/>
                </a:rPr>
                <a:t>y_train</a:t>
              </a:r>
              <a:r>
                <a:rPr lang="en-IN" altLang="en-US" sz="2000" dirty="0">
                  <a:solidFill>
                    <a:schemeClr val="tx1"/>
                  </a:solidFill>
                  <a:latin typeface="Courier New" panose="02070309020205020404" pitchFamily="49" charset="0"/>
                  <a:cs typeface="Courier New" panose="02070309020205020404" pitchFamily="49" charset="0"/>
                </a:rPr>
                <a:t>, </a:t>
              </a:r>
              <a:r>
                <a:rPr lang="en-IN" altLang="en-US" sz="2000" dirty="0" err="1">
                  <a:solidFill>
                    <a:schemeClr val="tx1"/>
                  </a:solidFill>
                  <a:latin typeface="Courier New" panose="02070309020205020404" pitchFamily="49" charset="0"/>
                  <a:cs typeface="Courier New" panose="02070309020205020404" pitchFamily="49" charset="0"/>
                </a:rPr>
                <a:t>y_test</a:t>
              </a:r>
              <a:r>
                <a:rPr lang="en-IN" altLang="en-US" sz="2000" dirty="0">
                  <a:solidFill>
                    <a:schemeClr val="tx1"/>
                  </a:solidFill>
                  <a:latin typeface="Courier New" panose="02070309020205020404" pitchFamily="49" charset="0"/>
                  <a:cs typeface="Courier New" panose="02070309020205020404" pitchFamily="49" charset="0"/>
                </a:rPr>
                <a:t> = </a:t>
              </a:r>
              <a:r>
                <a:rPr lang="en-IN" altLang="en-US" sz="2000" dirty="0" err="1">
                  <a:solidFill>
                    <a:schemeClr val="tx1"/>
                  </a:solidFill>
                  <a:latin typeface="Courier New" panose="02070309020205020404" pitchFamily="49" charset="0"/>
                  <a:cs typeface="Courier New" panose="02070309020205020404" pitchFamily="49" charset="0"/>
                </a:rPr>
                <a:t>train_test_split</a:t>
              </a:r>
              <a:r>
                <a:rPr lang="en-IN" altLang="en-US" sz="2000" dirty="0">
                  <a:solidFill>
                    <a:schemeClr val="tx1"/>
                  </a:solidFill>
                  <a:latin typeface="Courier New" panose="02070309020205020404" pitchFamily="49" charset="0"/>
                  <a:cs typeface="Courier New" panose="02070309020205020404" pitchFamily="49" charset="0"/>
                </a:rPr>
                <a:t>(X, y, </a:t>
              </a:r>
              <a:r>
                <a:rPr lang="en-IN" altLang="en-US" sz="2000" dirty="0" err="1">
                  <a:solidFill>
                    <a:schemeClr val="tx1"/>
                  </a:solidFill>
                  <a:latin typeface="Courier New" panose="02070309020205020404" pitchFamily="49" charset="0"/>
                  <a:cs typeface="Courier New" panose="02070309020205020404" pitchFamily="49" charset="0"/>
                </a:rPr>
                <a:t>test_size</a:t>
              </a:r>
              <a:r>
                <a:rPr lang="en-IN" altLang="en-US" sz="2000" dirty="0">
                  <a:solidFill>
                    <a:schemeClr val="tx1"/>
                  </a:solidFill>
                  <a:latin typeface="Courier New" panose="02070309020205020404" pitchFamily="49" charset="0"/>
                  <a:cs typeface="Courier New" panose="02070309020205020404" pitchFamily="49" charset="0"/>
                </a:rPr>
                <a:t>=0.3)</a:t>
              </a:r>
              <a:endParaRPr lang="en-US" altLang="en-US" sz="2000"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56162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2: Classifier</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5807456" y="829986"/>
            <a:ext cx="4738258" cy="253919"/>
          </a:xfrm>
          <a:prstGeom prst="rect">
            <a:avLst/>
          </a:prstGeom>
          <a:noFill/>
          <a:ln>
            <a:noFill/>
          </a:ln>
        </p:spPr>
      </p:pic>
      <p:grpSp>
        <p:nvGrpSpPr>
          <p:cNvPr id="16" name="Group 15">
            <a:extLst>
              <a:ext uri="{FF2B5EF4-FFF2-40B4-BE49-F238E27FC236}">
                <a16:creationId xmlns:a16="http://schemas.microsoft.com/office/drawing/2014/main" id="{E8BAF0C2-DBB0-4B74-9828-FE6FB50BD6AC}"/>
              </a:ext>
            </a:extLst>
          </p:cNvPr>
          <p:cNvGrpSpPr/>
          <p:nvPr/>
        </p:nvGrpSpPr>
        <p:grpSpPr>
          <a:xfrm>
            <a:off x="7109634" y="1082278"/>
            <a:ext cx="1559705" cy="862158"/>
            <a:chOff x="7530784" y="3794728"/>
            <a:chExt cx="1194432" cy="685800"/>
          </a:xfrm>
        </p:grpSpPr>
        <p:sp>
          <p:nvSpPr>
            <p:cNvPr id="28" name="Rounded Rectangle 124">
              <a:extLst>
                <a:ext uri="{FF2B5EF4-FFF2-40B4-BE49-F238E27FC236}">
                  <a16:creationId xmlns:a16="http://schemas.microsoft.com/office/drawing/2014/main" id="{E7A646D0-96CB-4CB9-A680-6ABD588BE49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25">
              <a:extLst>
                <a:ext uri="{FF2B5EF4-FFF2-40B4-BE49-F238E27FC236}">
                  <a16:creationId xmlns:a16="http://schemas.microsoft.com/office/drawing/2014/main" id="{97B6F422-684D-4CB5-901C-A2902A8C4F9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2" name="Group 1">
            <a:extLst>
              <a:ext uri="{FF2B5EF4-FFF2-40B4-BE49-F238E27FC236}">
                <a16:creationId xmlns:a16="http://schemas.microsoft.com/office/drawing/2014/main" id="{29B67A52-1001-4641-9386-56D2FEEACA3D}"/>
              </a:ext>
            </a:extLst>
          </p:cNvPr>
          <p:cNvGrpSpPr/>
          <p:nvPr/>
        </p:nvGrpSpPr>
        <p:grpSpPr>
          <a:xfrm>
            <a:off x="884256" y="5125812"/>
            <a:ext cx="14584344" cy="2506387"/>
            <a:chOff x="731856" y="2511407"/>
            <a:chExt cx="14315259" cy="3009542"/>
          </a:xfrm>
        </p:grpSpPr>
        <p:grpSp>
          <p:nvGrpSpPr>
            <p:cNvPr id="18" name="Group 17">
              <a:extLst>
                <a:ext uri="{FF2B5EF4-FFF2-40B4-BE49-F238E27FC236}">
                  <a16:creationId xmlns:a16="http://schemas.microsoft.com/office/drawing/2014/main" id="{4E8B9A44-B506-4508-AE4A-A8B6F3BEE8DE}"/>
                </a:ext>
              </a:extLst>
            </p:cNvPr>
            <p:cNvGrpSpPr/>
            <p:nvPr/>
          </p:nvGrpSpPr>
          <p:grpSpPr>
            <a:xfrm>
              <a:off x="731856" y="2511407"/>
              <a:ext cx="14315259" cy="3009542"/>
              <a:chOff x="3533641" y="5513437"/>
              <a:chExt cx="9576000" cy="3168000"/>
            </a:xfrm>
          </p:grpSpPr>
          <p:sp>
            <p:nvSpPr>
              <p:cNvPr id="21" name="Rectangle 20">
                <a:extLst>
                  <a:ext uri="{FF2B5EF4-FFF2-40B4-BE49-F238E27FC236}">
                    <a16:creationId xmlns:a16="http://schemas.microsoft.com/office/drawing/2014/main" id="{4478DF6D-D63F-442B-A0DE-C7D2E9B8017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FC52017-3DFD-4AE0-81CC-1B921EF8727B}"/>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9" name="TextBox 18">
              <a:extLst>
                <a:ext uri="{FF2B5EF4-FFF2-40B4-BE49-F238E27FC236}">
                  <a16:creationId xmlns:a16="http://schemas.microsoft.com/office/drawing/2014/main" id="{0202FB82-AAD5-4B27-83FD-8390E1077700}"/>
                </a:ext>
              </a:extLst>
            </p:cNvPr>
            <p:cNvSpPr txBox="1"/>
            <p:nvPr/>
          </p:nvSpPr>
          <p:spPr>
            <a:xfrm>
              <a:off x="1441453" y="2890036"/>
              <a:ext cx="10639876" cy="2328243"/>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sklearn</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svm</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xgboost</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XGBClassifier</a:t>
              </a:r>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clf</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XGBClassifier</a:t>
              </a:r>
              <a:r>
                <a:rPr lang="en-US" sz="2000" dirty="0">
                  <a:latin typeface="Courier New" panose="02070309020205020404" pitchFamily="49" charset="0"/>
                  <a:cs typeface="Courier New" panose="02070309020205020404" pitchFamily="49" charset="0"/>
                </a:rPr>
                <a:t>()</a:t>
              </a:r>
            </a:p>
            <a:p>
              <a:r>
                <a:rPr lang="fr-FR" sz="2000" dirty="0" err="1">
                  <a:latin typeface="Courier New" panose="02070309020205020404" pitchFamily="49" charset="0"/>
                  <a:cs typeface="Courier New" panose="02070309020205020404" pitchFamily="49" charset="0"/>
                </a:rPr>
                <a:t>clf.fit</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X_train</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y_train</a:t>
              </a:r>
              <a:r>
                <a:rPr lang="fr-FR" sz="2000" dirty="0">
                  <a:latin typeface="Courier New" panose="02070309020205020404" pitchFamily="49" charset="0"/>
                  <a:cs typeface="Courier New" panose="02070309020205020404" pitchFamily="49" charset="0"/>
                </a:rPr>
                <a:t>)</a:t>
              </a:r>
            </a:p>
            <a:p>
              <a:r>
                <a:rPr lang="en-IN" sz="2000" dirty="0">
                  <a:latin typeface="Courier New" panose="02070309020205020404" pitchFamily="49" charset="0"/>
                  <a:cs typeface="Courier New" panose="02070309020205020404" pitchFamily="49" charset="0"/>
                </a:rPr>
                <a:t>y_pred2 = </a:t>
              </a:r>
              <a:r>
                <a:rPr lang="en-IN" sz="2000" dirty="0" err="1">
                  <a:latin typeface="Courier New" panose="02070309020205020404" pitchFamily="49" charset="0"/>
                  <a:cs typeface="Courier New" panose="02070309020205020404" pitchFamily="49" charset="0"/>
                </a:rPr>
                <a:t>clf.predict</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X_test</a:t>
              </a:r>
              <a:r>
                <a:rPr lang="en-IN" sz="2000" dirty="0">
                  <a:latin typeface="Courier New" panose="02070309020205020404" pitchFamily="49" charset="0"/>
                  <a:cs typeface="Courier New" panose="02070309020205020404" pitchFamily="49" charset="0"/>
                </a:rPr>
                <a:t>)</a:t>
              </a:r>
            </a:p>
            <a:p>
              <a:r>
                <a:rPr lang="en-IN" sz="2000" dirty="0">
                  <a:latin typeface="Courier New" panose="02070309020205020404" pitchFamily="49" charset="0"/>
                  <a:cs typeface="Courier New" panose="02070309020205020404" pitchFamily="49" charset="0"/>
                </a:rPr>
                <a:t>print(</a:t>
              </a:r>
              <a:r>
                <a:rPr lang="en-IN" sz="2000" dirty="0" err="1">
                  <a:latin typeface="Courier New" panose="02070309020205020404" pitchFamily="49" charset="0"/>
                  <a:cs typeface="Courier New" panose="02070309020205020404" pitchFamily="49" charset="0"/>
                </a:rPr>
                <a:t>metrics.accuracy_score</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y_test</a:t>
              </a:r>
              <a:r>
                <a:rPr lang="en-IN" sz="2000" dirty="0">
                  <a:latin typeface="Courier New" panose="02070309020205020404" pitchFamily="49" charset="0"/>
                  <a:cs typeface="Courier New" panose="02070309020205020404" pitchFamily="49" charset="0"/>
                </a:rPr>
                <a:t>, y_pred2))</a:t>
              </a:r>
              <a:endParaRPr lang="en-US" sz="2000" dirty="0">
                <a:latin typeface="Courier New" panose="02070309020205020404" pitchFamily="49" charset="0"/>
                <a:cs typeface="Courier New" panose="02070309020205020404" pitchFamily="49" charset="0"/>
              </a:endParaRPr>
            </a:p>
          </p:txBody>
        </p:sp>
      </p:grpSp>
      <p:pic>
        <p:nvPicPr>
          <p:cNvPr id="5" name="Picture 4">
            <a:extLst>
              <a:ext uri="{FF2B5EF4-FFF2-40B4-BE49-F238E27FC236}">
                <a16:creationId xmlns:a16="http://schemas.microsoft.com/office/drawing/2014/main" id="{4B52EBD6-9738-430A-A80A-944CDFFBD512}"/>
              </a:ext>
            </a:extLst>
          </p:cNvPr>
          <p:cNvPicPr>
            <a:picLocks noChangeAspect="1"/>
          </p:cNvPicPr>
          <p:nvPr/>
        </p:nvPicPr>
        <p:blipFill>
          <a:blip r:embed="rId4"/>
          <a:stretch>
            <a:fillRect/>
          </a:stretch>
        </p:blipFill>
        <p:spPr>
          <a:xfrm>
            <a:off x="857732" y="4239307"/>
            <a:ext cx="6238875" cy="619125"/>
          </a:xfrm>
          <a:prstGeom prst="rect">
            <a:avLst/>
          </a:prstGeom>
        </p:spPr>
      </p:pic>
      <p:grpSp>
        <p:nvGrpSpPr>
          <p:cNvPr id="17" name="Group 16">
            <a:extLst>
              <a:ext uri="{FF2B5EF4-FFF2-40B4-BE49-F238E27FC236}">
                <a16:creationId xmlns:a16="http://schemas.microsoft.com/office/drawing/2014/main" id="{39AFD99D-FD15-43AE-860A-8F2BEC9F83F6}"/>
              </a:ext>
            </a:extLst>
          </p:cNvPr>
          <p:cNvGrpSpPr/>
          <p:nvPr/>
        </p:nvGrpSpPr>
        <p:grpSpPr>
          <a:xfrm>
            <a:off x="731856" y="1961712"/>
            <a:ext cx="14315259" cy="2286292"/>
            <a:chOff x="731856" y="1942808"/>
            <a:chExt cx="14315259" cy="3578141"/>
          </a:xfrm>
        </p:grpSpPr>
        <p:grpSp>
          <p:nvGrpSpPr>
            <p:cNvPr id="20" name="Group 19">
              <a:extLst>
                <a:ext uri="{FF2B5EF4-FFF2-40B4-BE49-F238E27FC236}">
                  <a16:creationId xmlns:a16="http://schemas.microsoft.com/office/drawing/2014/main" id="{E902D6D9-296F-4B00-8637-30A28FFA5185}"/>
                </a:ext>
              </a:extLst>
            </p:cNvPr>
            <p:cNvGrpSpPr/>
            <p:nvPr/>
          </p:nvGrpSpPr>
          <p:grpSpPr>
            <a:xfrm>
              <a:off x="731856" y="1942808"/>
              <a:ext cx="14315259" cy="3578141"/>
              <a:chOff x="3533641" y="4914900"/>
              <a:chExt cx="9576000" cy="3766537"/>
            </a:xfrm>
          </p:grpSpPr>
          <p:sp>
            <p:nvSpPr>
              <p:cNvPr id="24" name="Rectangle 23">
                <a:extLst>
                  <a:ext uri="{FF2B5EF4-FFF2-40B4-BE49-F238E27FC236}">
                    <a16:creationId xmlns:a16="http://schemas.microsoft.com/office/drawing/2014/main" id="{B8966D36-C803-4C8A-8921-9F8B69A0945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25" name="Straight Connector 24">
                <a:extLst>
                  <a:ext uri="{FF2B5EF4-FFF2-40B4-BE49-F238E27FC236}">
                    <a16:creationId xmlns:a16="http://schemas.microsoft.com/office/drawing/2014/main" id="{DF64CD58-1B12-4773-BC0E-086E0339BB5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0" name="Isosceles Triangle 29">
                <a:extLst>
                  <a:ext uri="{FF2B5EF4-FFF2-40B4-BE49-F238E27FC236}">
                    <a16:creationId xmlns:a16="http://schemas.microsoft.com/office/drawing/2014/main" id="{227B19BC-6F71-4B3F-AFAE-50E30BE535A3}"/>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67FCBD5-8AC9-4B19-A015-C7EF72E1889B}"/>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23" name="TextBox 22">
              <a:extLst>
                <a:ext uri="{FF2B5EF4-FFF2-40B4-BE49-F238E27FC236}">
                  <a16:creationId xmlns:a16="http://schemas.microsoft.com/office/drawing/2014/main" id="{C527E3A0-7FBE-47E7-BDBF-CE0DA3CD2971}"/>
                </a:ext>
              </a:extLst>
            </p:cNvPr>
            <p:cNvSpPr txBox="1"/>
            <p:nvPr/>
          </p:nvSpPr>
          <p:spPr>
            <a:xfrm>
              <a:off x="1441453" y="2890035"/>
              <a:ext cx="10639876" cy="1323439"/>
            </a:xfrm>
            <a:prstGeom prst="rect">
              <a:avLst/>
            </a:prstGeom>
            <a:noFill/>
          </p:spPr>
          <p:txBody>
            <a:bodyPr wrap="square" rtlCol="0">
              <a:spAutoFit/>
            </a:bodyPr>
            <a:lstStyle/>
            <a:p>
              <a:r>
                <a:rPr lang="en-US" sz="2000" dirty="0" err="1">
                  <a:latin typeface="Courier New" panose="02070309020205020404" pitchFamily="49" charset="0"/>
                  <a:cs typeface="Courier New" panose="02070309020205020404" pitchFamily="49" charset="0"/>
                </a:rPr>
                <a:t>abc</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AdaBoostClassifier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n_estimators</a:t>
              </a:r>
              <a:r>
                <a:rPr lang="en-US" sz="2000" dirty="0">
                  <a:latin typeface="Courier New" panose="02070309020205020404" pitchFamily="49" charset="0"/>
                  <a:cs typeface="Courier New" panose="02070309020205020404" pitchFamily="49" charset="0"/>
                </a:rPr>
                <a:t>=50, </a:t>
              </a:r>
              <a:r>
                <a:rPr lang="en-US" sz="2000" dirty="0" err="1">
                  <a:latin typeface="Courier New" panose="02070309020205020404" pitchFamily="49" charset="0"/>
                  <a:cs typeface="Courier New" panose="02070309020205020404" pitchFamily="49" charset="0"/>
                </a:rPr>
                <a:t>learning_rate</a:t>
              </a:r>
              <a:r>
                <a:rPr lang="en-US" sz="2000" dirty="0">
                  <a:latin typeface="Courier New" panose="02070309020205020404" pitchFamily="49" charset="0"/>
                  <a:cs typeface="Courier New" panose="02070309020205020404" pitchFamily="49" charset="0"/>
                </a:rPr>
                <a:t>=1)</a:t>
              </a:r>
            </a:p>
            <a:p>
              <a:r>
                <a:rPr lang="en-US" sz="2000" dirty="0">
                  <a:latin typeface="Courier New" panose="02070309020205020404" pitchFamily="49" charset="0"/>
                  <a:cs typeface="Courier New" panose="02070309020205020404" pitchFamily="49" charset="0"/>
                </a:rPr>
                <a:t>model = </a:t>
              </a:r>
              <a:r>
                <a:rPr lang="en-US" sz="2000" dirty="0" err="1">
                  <a:latin typeface="Courier New" panose="02070309020205020404" pitchFamily="49" charset="0"/>
                  <a:cs typeface="Courier New" panose="02070309020205020404" pitchFamily="49" charset="0"/>
                </a:rPr>
                <a:t>abc.fit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X_train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y_train</a:t>
              </a:r>
              <a:r>
                <a:rPr lang="en-US" sz="2000" dirty="0">
                  <a:latin typeface="Courier New" panose="02070309020205020404" pitchFamily="49" charset="0"/>
                  <a:cs typeface="Courier New" panose="02070309020205020404" pitchFamily="49" charset="0"/>
                </a:rPr>
                <a:t>)</a:t>
              </a:r>
            </a:p>
            <a:p>
              <a:r>
                <a:rPr lang="en-US" sz="2000" dirty="0" err="1">
                  <a:latin typeface="Courier New" panose="02070309020205020404" pitchFamily="49" charset="0"/>
                  <a:cs typeface="Courier New" panose="02070309020205020404" pitchFamily="49" charset="0"/>
                </a:rPr>
                <a:t>y_pred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model.predict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X_test</a:t>
              </a:r>
              <a:r>
                <a:rPr lang="en-US" sz="2000" dirty="0">
                  <a:latin typeface="Courier New" panose="02070309020205020404" pitchFamily="49" charset="0"/>
                  <a:cs typeface="Courier New" panose="02070309020205020404" pitchFamily="49" charset="0"/>
                </a:rPr>
                <a:t>)</a:t>
              </a:r>
            </a:p>
            <a:p>
              <a:r>
                <a:rPr lang="en-IN" sz="2000" dirty="0">
                  <a:latin typeface="Courier New" panose="02070309020205020404" pitchFamily="49" charset="0"/>
                  <a:cs typeface="Courier New" panose="02070309020205020404" pitchFamily="49" charset="0"/>
                </a:rPr>
                <a:t>print("Accuracy:",</a:t>
              </a:r>
              <a:r>
                <a:rPr lang="en-IN" sz="2000" dirty="0" err="1">
                  <a:latin typeface="Courier New" panose="02070309020205020404" pitchFamily="49" charset="0"/>
                  <a:cs typeface="Courier New" panose="02070309020205020404" pitchFamily="49" charset="0"/>
                </a:rPr>
                <a:t>metrics.accuracy_score</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y_test</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y_pred</a:t>
              </a:r>
              <a:r>
                <a:rPr lang="en-IN"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grpSp>
      <p:pic>
        <p:nvPicPr>
          <p:cNvPr id="7" name="Picture 6">
            <a:extLst>
              <a:ext uri="{FF2B5EF4-FFF2-40B4-BE49-F238E27FC236}">
                <a16:creationId xmlns:a16="http://schemas.microsoft.com/office/drawing/2014/main" id="{1286FBE8-09C7-4965-9FC5-66CFD1487731}"/>
              </a:ext>
            </a:extLst>
          </p:cNvPr>
          <p:cNvPicPr>
            <a:picLocks noChangeAspect="1"/>
          </p:cNvPicPr>
          <p:nvPr/>
        </p:nvPicPr>
        <p:blipFill>
          <a:blip r:embed="rId5"/>
          <a:stretch>
            <a:fillRect/>
          </a:stretch>
        </p:blipFill>
        <p:spPr>
          <a:xfrm>
            <a:off x="884256" y="7798606"/>
            <a:ext cx="5301799" cy="629027"/>
          </a:xfrm>
          <a:prstGeom prst="rect">
            <a:avLst/>
          </a:prstGeom>
        </p:spPr>
      </p:pic>
    </p:spTree>
    <p:extLst>
      <p:ext uri="{BB962C8B-B14F-4D97-AF65-F5344CB8AC3E}">
        <p14:creationId xmlns:p14="http://schemas.microsoft.com/office/powerpoint/2010/main" val="238094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Ensemble Learning</a:t>
            </a:r>
            <a:endParaRPr dirty="0"/>
          </a:p>
        </p:txBody>
      </p:sp>
      <p:sp>
        <p:nvSpPr>
          <p:cNvPr id="426" name="Google Shape;426;p22"/>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2800"/>
              <a:buFont typeface="Arial"/>
              <a:buNone/>
            </a:pPr>
            <a:r>
              <a:rPr lang="en-IN" dirty="0"/>
              <a:t>Topic 1: Overview</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Ensemble Learning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dirty="0"/>
              <a:t>Topic 3: </a:t>
            </a:r>
            <a:r>
              <a:rPr lang="en-US" sz="2800" b="0" i="0" u="none" strike="noStrike" cap="none" dirty="0">
                <a:solidFill>
                  <a:srgbClr val="0F547B"/>
                </a:solidFill>
                <a:latin typeface="Open Sans SemiBold"/>
                <a:ea typeface="Open Sans SemiBold"/>
                <a:cs typeface="Open Sans SemiBold"/>
                <a:sym typeface="Open Sans SemiBold"/>
              </a:rPr>
              <a:t>Model Selection</a:t>
            </a:r>
          </a:p>
        </p:txBody>
      </p:sp>
    </p:spTree>
    <p:extLst>
      <p:ext uri="{BB962C8B-B14F-4D97-AF65-F5344CB8AC3E}">
        <p14:creationId xmlns:p14="http://schemas.microsoft.com/office/powerpoint/2010/main" val="32108976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7EAC6B1-BB66-489C-BF1B-BBF68422644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Model Evaluation</a:t>
            </a:r>
          </a:p>
        </p:txBody>
      </p:sp>
      <p:pic>
        <p:nvPicPr>
          <p:cNvPr id="4" name="Shape 375">
            <a:extLst>
              <a:ext uri="{FF2B5EF4-FFF2-40B4-BE49-F238E27FC236}">
                <a16:creationId xmlns:a16="http://schemas.microsoft.com/office/drawing/2014/main" id="{6C6F05B5-6171-43B4-BCDA-140B40717FC7}"/>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sp>
        <p:nvSpPr>
          <p:cNvPr id="5" name="Rectangle: Rounded Corners 4">
            <a:extLst>
              <a:ext uri="{FF2B5EF4-FFF2-40B4-BE49-F238E27FC236}">
                <a16:creationId xmlns:a16="http://schemas.microsoft.com/office/drawing/2014/main" id="{25B78DD2-B818-4320-9449-A9569A8EC2DC}"/>
              </a:ext>
            </a:extLst>
          </p:cNvPr>
          <p:cNvSpPr/>
          <p:nvPr/>
        </p:nvSpPr>
        <p:spPr>
          <a:xfrm>
            <a:off x="3812403"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Models can be evaluated based on their measure of performance</a:t>
            </a:r>
          </a:p>
        </p:txBody>
      </p:sp>
      <p:grpSp>
        <p:nvGrpSpPr>
          <p:cNvPr id="54" name="Group 53">
            <a:extLst>
              <a:ext uri="{FF2B5EF4-FFF2-40B4-BE49-F238E27FC236}">
                <a16:creationId xmlns:a16="http://schemas.microsoft.com/office/drawing/2014/main" id="{B964913A-693C-436E-99BF-DC61B7E2D0D3}"/>
              </a:ext>
            </a:extLst>
          </p:cNvPr>
          <p:cNvGrpSpPr/>
          <p:nvPr/>
        </p:nvGrpSpPr>
        <p:grpSpPr>
          <a:xfrm>
            <a:off x="1455904" y="3203467"/>
            <a:ext cx="13458221" cy="4081215"/>
            <a:chOff x="1093521" y="3322737"/>
            <a:chExt cx="13458221" cy="4081215"/>
          </a:xfrm>
        </p:grpSpPr>
        <p:pic>
          <p:nvPicPr>
            <p:cNvPr id="15" name="Picture 14">
              <a:extLst>
                <a:ext uri="{FF2B5EF4-FFF2-40B4-BE49-F238E27FC236}">
                  <a16:creationId xmlns:a16="http://schemas.microsoft.com/office/drawing/2014/main" id="{C7FEECD8-B03A-4D91-9C96-9584B76A5142}"/>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1093521" y="3509752"/>
              <a:ext cx="6008061" cy="3894200"/>
            </a:xfrm>
            <a:prstGeom prst="rect">
              <a:avLst/>
            </a:prstGeom>
            <a:ln>
              <a:noFill/>
            </a:ln>
            <a:effectLst>
              <a:softEdge rad="635000"/>
            </a:effectLst>
          </p:spPr>
        </p:pic>
        <p:cxnSp>
          <p:nvCxnSpPr>
            <p:cNvPr id="16" name="Straight Connector 15">
              <a:extLst>
                <a:ext uri="{FF2B5EF4-FFF2-40B4-BE49-F238E27FC236}">
                  <a16:creationId xmlns:a16="http://schemas.microsoft.com/office/drawing/2014/main" id="{58E7334B-F055-4D49-B974-1AE0616E6AA4}"/>
                </a:ext>
              </a:extLst>
            </p:cNvPr>
            <p:cNvCxnSpPr/>
            <p:nvPr/>
          </p:nvCxnSpPr>
          <p:spPr>
            <a:xfrm flipV="1">
              <a:off x="1723611" y="7045714"/>
              <a:ext cx="1004570" cy="184440"/>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47FAF-1D62-4546-8B4F-B0217691789F}"/>
                </a:ext>
              </a:extLst>
            </p:cNvPr>
            <p:cNvCxnSpPr/>
            <p:nvPr/>
          </p:nvCxnSpPr>
          <p:spPr>
            <a:xfrm flipV="1">
              <a:off x="2728181" y="6710627"/>
              <a:ext cx="538480" cy="332512"/>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239E871-EB6B-4A97-8187-AB714D26ABD2}"/>
                </a:ext>
              </a:extLst>
            </p:cNvPr>
            <p:cNvCxnSpPr/>
            <p:nvPr/>
          </p:nvCxnSpPr>
          <p:spPr>
            <a:xfrm flipV="1">
              <a:off x="3266661" y="5904168"/>
              <a:ext cx="1282700" cy="806459"/>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950D0F7-805B-442F-AA53-A33A4E4B5373}"/>
                </a:ext>
              </a:extLst>
            </p:cNvPr>
            <p:cNvCxnSpPr/>
            <p:nvPr/>
          </p:nvCxnSpPr>
          <p:spPr>
            <a:xfrm flipV="1">
              <a:off x="4549361" y="4647428"/>
              <a:ext cx="538480" cy="1256740"/>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C50F47-1704-450B-9CF6-C4A6BA4C45AF}"/>
                </a:ext>
              </a:extLst>
            </p:cNvPr>
            <p:cNvCxnSpPr/>
            <p:nvPr/>
          </p:nvCxnSpPr>
          <p:spPr>
            <a:xfrm flipV="1">
              <a:off x="5087841" y="4164828"/>
              <a:ext cx="883920" cy="482600"/>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60F6F44-1F82-4D55-99F4-F340E8586C24}"/>
                </a:ext>
              </a:extLst>
            </p:cNvPr>
            <p:cNvCxnSpPr/>
            <p:nvPr/>
          </p:nvCxnSpPr>
          <p:spPr>
            <a:xfrm flipV="1">
              <a:off x="5971761" y="3322737"/>
              <a:ext cx="762000" cy="842091"/>
            </a:xfrm>
            <a:prstGeom prst="line">
              <a:avLst/>
            </a:prstGeom>
            <a:ln w="88900" cap="rnd">
              <a:solidFill>
                <a:schemeClr val="accent3">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946AA743-18C3-468F-BA05-BDB4DAE750AC}"/>
                </a:ext>
              </a:extLst>
            </p:cNvPr>
            <p:cNvPicPr>
              <a:picLocks noChangeAspect="1"/>
            </p:cNvPicPr>
            <p:nvPr/>
          </p:nvPicPr>
          <p:blipFill>
            <a:blip r:embed="rId4">
              <a:lum bright="70000" contrast="-70000"/>
              <a:extLst>
                <a:ext uri="{BEBA8EAE-BF5A-486C-A8C5-ECC9F3942E4B}">
                  <a14:imgProps xmlns:a14="http://schemas.microsoft.com/office/drawing/2010/main">
                    <a14:imgLayer r:embed="rId5">
                      <a14:imgEffect>
                        <a14:sharpenSoften amount="-25000"/>
                      </a14:imgEffect>
                    </a14:imgLayer>
                  </a14:imgProps>
                </a:ext>
                <a:ext uri="{28A0092B-C50C-407E-A947-70E740481C1C}">
                  <a14:useLocalDpi xmlns:a14="http://schemas.microsoft.com/office/drawing/2010/main" val="0"/>
                </a:ext>
              </a:extLst>
            </a:blip>
            <a:stretch>
              <a:fillRect/>
            </a:stretch>
          </p:blipFill>
          <p:spPr>
            <a:xfrm>
              <a:off x="8543681" y="3509752"/>
              <a:ext cx="6008061" cy="3894200"/>
            </a:xfrm>
            <a:prstGeom prst="rect">
              <a:avLst/>
            </a:prstGeom>
            <a:ln>
              <a:noFill/>
            </a:ln>
            <a:effectLst>
              <a:softEdge rad="635000"/>
            </a:effectLst>
          </p:spPr>
        </p:pic>
        <p:cxnSp>
          <p:nvCxnSpPr>
            <p:cNvPr id="30" name="Straight Connector 29">
              <a:extLst>
                <a:ext uri="{FF2B5EF4-FFF2-40B4-BE49-F238E27FC236}">
                  <a16:creationId xmlns:a16="http://schemas.microsoft.com/office/drawing/2014/main" id="{5CB48914-570E-49D5-9295-D76AD92A3EE3}"/>
                </a:ext>
              </a:extLst>
            </p:cNvPr>
            <p:cNvCxnSpPr>
              <a:cxnSpLocks/>
            </p:cNvCxnSpPr>
            <p:nvPr/>
          </p:nvCxnSpPr>
          <p:spPr>
            <a:xfrm flipV="1">
              <a:off x="9173771" y="7045714"/>
              <a:ext cx="1004570" cy="184440"/>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AAA0FF9-0E9F-40CE-87DA-E0D9B979F631}"/>
                </a:ext>
              </a:extLst>
            </p:cNvPr>
            <p:cNvCxnSpPr>
              <a:cxnSpLocks/>
            </p:cNvCxnSpPr>
            <p:nvPr/>
          </p:nvCxnSpPr>
          <p:spPr>
            <a:xfrm flipV="1">
              <a:off x="10178341" y="6710627"/>
              <a:ext cx="538480" cy="332512"/>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1089E8-EB70-468E-9569-FB5FAC58F41B}"/>
                </a:ext>
              </a:extLst>
            </p:cNvPr>
            <p:cNvCxnSpPr>
              <a:cxnSpLocks/>
            </p:cNvCxnSpPr>
            <p:nvPr/>
          </p:nvCxnSpPr>
          <p:spPr>
            <a:xfrm flipV="1">
              <a:off x="10716821" y="5904168"/>
              <a:ext cx="1282700" cy="806460"/>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22A3B35-6D8C-48E1-B465-555AC8F18246}"/>
                </a:ext>
              </a:extLst>
            </p:cNvPr>
            <p:cNvCxnSpPr>
              <a:cxnSpLocks/>
            </p:cNvCxnSpPr>
            <p:nvPr/>
          </p:nvCxnSpPr>
          <p:spPr>
            <a:xfrm flipV="1">
              <a:off x="11999521" y="4647428"/>
              <a:ext cx="538480" cy="1256740"/>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1E604E5-48DA-4286-93C2-2621B3029D51}"/>
                </a:ext>
              </a:extLst>
            </p:cNvPr>
            <p:cNvCxnSpPr>
              <a:cxnSpLocks/>
            </p:cNvCxnSpPr>
            <p:nvPr/>
          </p:nvCxnSpPr>
          <p:spPr>
            <a:xfrm flipV="1">
              <a:off x="12557627" y="4164828"/>
              <a:ext cx="864294" cy="482600"/>
            </a:xfrm>
            <a:prstGeom prst="line">
              <a:avLst/>
            </a:prstGeom>
            <a:ln w="88900" cap="rnd">
              <a:solidFill>
                <a:schemeClr val="accent3">
                  <a:lumMod val="75000"/>
                </a:schemeClr>
              </a:solidFill>
              <a:round/>
              <a:tailEnd type="oval" w="sm" len="sm"/>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CCF37C7-3C65-42FF-B1E2-33A42D30B9F3}"/>
                </a:ext>
              </a:extLst>
            </p:cNvPr>
            <p:cNvCxnSpPr>
              <a:cxnSpLocks/>
            </p:cNvCxnSpPr>
            <p:nvPr/>
          </p:nvCxnSpPr>
          <p:spPr>
            <a:xfrm>
              <a:off x="13468138" y="4172887"/>
              <a:ext cx="1023923" cy="1102911"/>
            </a:xfrm>
            <a:prstGeom prst="line">
              <a:avLst/>
            </a:prstGeom>
            <a:ln w="88900" cap="rnd">
              <a:solidFill>
                <a:schemeClr val="accent3">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grpSp>
          <p:nvGrpSpPr>
            <p:cNvPr id="6" name="Group 166">
              <a:extLst>
                <a:ext uri="{FF2B5EF4-FFF2-40B4-BE49-F238E27FC236}">
                  <a16:creationId xmlns:a16="http://schemas.microsoft.com/office/drawing/2014/main" id="{BC2BFAF4-B71F-45AE-A15E-DAE52963FFF4}"/>
                </a:ext>
              </a:extLst>
            </p:cNvPr>
            <p:cNvGrpSpPr>
              <a:grpSpLocks noChangeAspect="1"/>
            </p:cNvGrpSpPr>
            <p:nvPr/>
          </p:nvGrpSpPr>
          <p:grpSpPr bwMode="auto">
            <a:xfrm>
              <a:off x="1492238" y="3481157"/>
              <a:ext cx="1235401" cy="2032136"/>
              <a:chOff x="-11209" y="-836"/>
              <a:chExt cx="6683" cy="10993"/>
            </a:xfrm>
          </p:grpSpPr>
          <p:sp>
            <p:nvSpPr>
              <p:cNvPr id="7" name="Freeform 167">
                <a:extLst>
                  <a:ext uri="{FF2B5EF4-FFF2-40B4-BE49-F238E27FC236}">
                    <a16:creationId xmlns:a16="http://schemas.microsoft.com/office/drawing/2014/main" id="{70718B92-0578-46B3-8C6F-4727984D3987}"/>
                  </a:ext>
                </a:extLst>
              </p:cNvPr>
              <p:cNvSpPr>
                <a:spLocks/>
              </p:cNvSpPr>
              <p:nvPr/>
            </p:nvSpPr>
            <p:spPr bwMode="auto">
              <a:xfrm>
                <a:off x="-11105" y="3773"/>
                <a:ext cx="3854" cy="6384"/>
              </a:xfrm>
              <a:custGeom>
                <a:avLst/>
                <a:gdLst>
                  <a:gd name="T0" fmla="*/ 2748 w 3854"/>
                  <a:gd name="T1" fmla="*/ 6384 h 6384"/>
                  <a:gd name="T2" fmla="*/ 1549 w 3854"/>
                  <a:gd name="T3" fmla="*/ 5200 h 6384"/>
                  <a:gd name="T4" fmla="*/ 0 w 3854"/>
                  <a:gd name="T5" fmla="*/ 5866 h 6384"/>
                  <a:gd name="T6" fmla="*/ 1104 w 3854"/>
                  <a:gd name="T7" fmla="*/ 0 h 6384"/>
                  <a:gd name="T8" fmla="*/ 3854 w 3854"/>
                  <a:gd name="T9" fmla="*/ 517 h 6384"/>
                  <a:gd name="T10" fmla="*/ 2748 w 3854"/>
                  <a:gd name="T11" fmla="*/ 6384 h 6384"/>
                </a:gdLst>
                <a:ahLst/>
                <a:cxnLst>
                  <a:cxn ang="0">
                    <a:pos x="T0" y="T1"/>
                  </a:cxn>
                  <a:cxn ang="0">
                    <a:pos x="T2" y="T3"/>
                  </a:cxn>
                  <a:cxn ang="0">
                    <a:pos x="T4" y="T5"/>
                  </a:cxn>
                  <a:cxn ang="0">
                    <a:pos x="T6" y="T7"/>
                  </a:cxn>
                  <a:cxn ang="0">
                    <a:pos x="T8" y="T9"/>
                  </a:cxn>
                  <a:cxn ang="0">
                    <a:pos x="T10" y="T11"/>
                  </a:cxn>
                </a:cxnLst>
                <a:rect l="0" t="0" r="r" b="b"/>
                <a:pathLst>
                  <a:path w="3854" h="6384">
                    <a:moveTo>
                      <a:pt x="2748" y="6384"/>
                    </a:moveTo>
                    <a:lnTo>
                      <a:pt x="1549" y="5200"/>
                    </a:lnTo>
                    <a:lnTo>
                      <a:pt x="0" y="5866"/>
                    </a:lnTo>
                    <a:lnTo>
                      <a:pt x="1104" y="0"/>
                    </a:lnTo>
                    <a:lnTo>
                      <a:pt x="3854" y="517"/>
                    </a:lnTo>
                    <a:lnTo>
                      <a:pt x="2748" y="6384"/>
                    </a:lnTo>
                    <a:close/>
                  </a:path>
                </a:pathLst>
              </a:custGeom>
              <a:solidFill>
                <a:srgbClr val="FCDF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 name="Freeform 168">
                <a:extLst>
                  <a:ext uri="{FF2B5EF4-FFF2-40B4-BE49-F238E27FC236}">
                    <a16:creationId xmlns:a16="http://schemas.microsoft.com/office/drawing/2014/main" id="{B6ACBAD0-D03E-46F6-B59E-3003B4EEA499}"/>
                  </a:ext>
                </a:extLst>
              </p:cNvPr>
              <p:cNvSpPr>
                <a:spLocks/>
              </p:cNvSpPr>
              <p:nvPr/>
            </p:nvSpPr>
            <p:spPr bwMode="auto">
              <a:xfrm>
                <a:off x="-8386" y="3773"/>
                <a:ext cx="3852" cy="6384"/>
              </a:xfrm>
              <a:custGeom>
                <a:avLst/>
                <a:gdLst>
                  <a:gd name="T0" fmla="*/ 1105 w 3852"/>
                  <a:gd name="T1" fmla="*/ 6384 h 6384"/>
                  <a:gd name="T2" fmla="*/ 2304 w 3852"/>
                  <a:gd name="T3" fmla="*/ 5200 h 6384"/>
                  <a:gd name="T4" fmla="*/ 3852 w 3852"/>
                  <a:gd name="T5" fmla="*/ 5866 h 6384"/>
                  <a:gd name="T6" fmla="*/ 2748 w 3852"/>
                  <a:gd name="T7" fmla="*/ 0 h 6384"/>
                  <a:gd name="T8" fmla="*/ 0 w 3852"/>
                  <a:gd name="T9" fmla="*/ 517 h 6384"/>
                  <a:gd name="T10" fmla="*/ 1105 w 3852"/>
                  <a:gd name="T11" fmla="*/ 6384 h 6384"/>
                </a:gdLst>
                <a:ahLst/>
                <a:cxnLst>
                  <a:cxn ang="0">
                    <a:pos x="T0" y="T1"/>
                  </a:cxn>
                  <a:cxn ang="0">
                    <a:pos x="T2" y="T3"/>
                  </a:cxn>
                  <a:cxn ang="0">
                    <a:pos x="T4" y="T5"/>
                  </a:cxn>
                  <a:cxn ang="0">
                    <a:pos x="T6" y="T7"/>
                  </a:cxn>
                  <a:cxn ang="0">
                    <a:pos x="T8" y="T9"/>
                  </a:cxn>
                  <a:cxn ang="0">
                    <a:pos x="T10" y="T11"/>
                  </a:cxn>
                </a:cxnLst>
                <a:rect l="0" t="0" r="r" b="b"/>
                <a:pathLst>
                  <a:path w="3852" h="6384">
                    <a:moveTo>
                      <a:pt x="1105" y="6384"/>
                    </a:moveTo>
                    <a:lnTo>
                      <a:pt x="2304" y="5200"/>
                    </a:lnTo>
                    <a:lnTo>
                      <a:pt x="3852" y="5866"/>
                    </a:lnTo>
                    <a:lnTo>
                      <a:pt x="2748" y="0"/>
                    </a:lnTo>
                    <a:lnTo>
                      <a:pt x="0" y="517"/>
                    </a:lnTo>
                    <a:lnTo>
                      <a:pt x="1105" y="6384"/>
                    </a:lnTo>
                    <a:close/>
                  </a:path>
                </a:pathLst>
              </a:custGeom>
              <a:solidFill>
                <a:srgbClr val="FFC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 name="Freeform 169">
                <a:extLst>
                  <a:ext uri="{FF2B5EF4-FFF2-40B4-BE49-F238E27FC236}">
                    <a16:creationId xmlns:a16="http://schemas.microsoft.com/office/drawing/2014/main" id="{84F730B1-A19F-4DBF-A630-C158A2E3A763}"/>
                  </a:ext>
                </a:extLst>
              </p:cNvPr>
              <p:cNvSpPr>
                <a:spLocks/>
              </p:cNvSpPr>
              <p:nvPr/>
            </p:nvSpPr>
            <p:spPr bwMode="auto">
              <a:xfrm>
                <a:off x="-10271" y="3773"/>
                <a:ext cx="3020" cy="2628"/>
              </a:xfrm>
              <a:custGeom>
                <a:avLst/>
                <a:gdLst>
                  <a:gd name="T0" fmla="*/ 0 w 3020"/>
                  <a:gd name="T1" fmla="*/ 1430 h 2628"/>
                  <a:gd name="T2" fmla="*/ 246 w 3020"/>
                  <a:gd name="T3" fmla="*/ 1529 h 2628"/>
                  <a:gd name="T4" fmla="*/ 752 w 3020"/>
                  <a:gd name="T5" fmla="*/ 2250 h 2628"/>
                  <a:gd name="T6" fmla="*/ 1632 w 3020"/>
                  <a:gd name="T7" fmla="*/ 2198 h 2628"/>
                  <a:gd name="T8" fmla="*/ 2403 w 3020"/>
                  <a:gd name="T9" fmla="*/ 2628 h 2628"/>
                  <a:gd name="T10" fmla="*/ 2647 w 3020"/>
                  <a:gd name="T11" fmla="*/ 2491 h 2628"/>
                  <a:gd name="T12" fmla="*/ 3020 w 3020"/>
                  <a:gd name="T13" fmla="*/ 517 h 2628"/>
                  <a:gd name="T14" fmla="*/ 270 w 3020"/>
                  <a:gd name="T15" fmla="*/ 0 h 2628"/>
                  <a:gd name="T16" fmla="*/ 0 w 3020"/>
                  <a:gd name="T17" fmla="*/ 1430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0" h="2628">
                    <a:moveTo>
                      <a:pt x="0" y="1430"/>
                    </a:moveTo>
                    <a:lnTo>
                      <a:pt x="246" y="1529"/>
                    </a:lnTo>
                    <a:lnTo>
                      <a:pt x="752" y="2250"/>
                    </a:lnTo>
                    <a:lnTo>
                      <a:pt x="1632" y="2198"/>
                    </a:lnTo>
                    <a:lnTo>
                      <a:pt x="2403" y="2628"/>
                    </a:lnTo>
                    <a:lnTo>
                      <a:pt x="2647" y="2491"/>
                    </a:lnTo>
                    <a:lnTo>
                      <a:pt x="3020" y="517"/>
                    </a:lnTo>
                    <a:lnTo>
                      <a:pt x="270" y="0"/>
                    </a:lnTo>
                    <a:lnTo>
                      <a:pt x="0" y="1430"/>
                    </a:lnTo>
                    <a:close/>
                  </a:path>
                </a:pathLst>
              </a:custGeom>
              <a:solidFill>
                <a:srgbClr val="FFC7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 name="Freeform 170">
                <a:extLst>
                  <a:ext uri="{FF2B5EF4-FFF2-40B4-BE49-F238E27FC236}">
                    <a16:creationId xmlns:a16="http://schemas.microsoft.com/office/drawing/2014/main" id="{8248F806-41A4-4572-8AA6-385EDEA42FAF}"/>
                  </a:ext>
                </a:extLst>
              </p:cNvPr>
              <p:cNvSpPr>
                <a:spLocks/>
              </p:cNvSpPr>
              <p:nvPr/>
            </p:nvSpPr>
            <p:spPr bwMode="auto">
              <a:xfrm>
                <a:off x="-8386" y="3773"/>
                <a:ext cx="3011" cy="2628"/>
              </a:xfrm>
              <a:custGeom>
                <a:avLst/>
                <a:gdLst>
                  <a:gd name="T0" fmla="*/ 3011 w 3011"/>
                  <a:gd name="T1" fmla="*/ 1392 h 2628"/>
                  <a:gd name="T2" fmla="*/ 2748 w 3011"/>
                  <a:gd name="T3" fmla="*/ 0 h 2628"/>
                  <a:gd name="T4" fmla="*/ 0 w 3011"/>
                  <a:gd name="T5" fmla="*/ 517 h 2628"/>
                  <a:gd name="T6" fmla="*/ 383 w 3011"/>
                  <a:gd name="T7" fmla="*/ 2553 h 2628"/>
                  <a:gd name="T8" fmla="*/ 518 w 3011"/>
                  <a:gd name="T9" fmla="*/ 2628 h 2628"/>
                  <a:gd name="T10" fmla="*/ 1287 w 3011"/>
                  <a:gd name="T11" fmla="*/ 2198 h 2628"/>
                  <a:gd name="T12" fmla="*/ 2166 w 3011"/>
                  <a:gd name="T13" fmla="*/ 2250 h 2628"/>
                  <a:gd name="T14" fmla="*/ 2675 w 3011"/>
                  <a:gd name="T15" fmla="*/ 1529 h 2628"/>
                  <a:gd name="T16" fmla="*/ 3011 w 3011"/>
                  <a:gd name="T17" fmla="*/ 1392 h 26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11" h="2628">
                    <a:moveTo>
                      <a:pt x="3011" y="1392"/>
                    </a:moveTo>
                    <a:lnTo>
                      <a:pt x="2748" y="0"/>
                    </a:lnTo>
                    <a:lnTo>
                      <a:pt x="0" y="517"/>
                    </a:lnTo>
                    <a:lnTo>
                      <a:pt x="383" y="2553"/>
                    </a:lnTo>
                    <a:lnTo>
                      <a:pt x="518" y="2628"/>
                    </a:lnTo>
                    <a:lnTo>
                      <a:pt x="1287" y="2198"/>
                    </a:lnTo>
                    <a:lnTo>
                      <a:pt x="2166" y="2250"/>
                    </a:lnTo>
                    <a:lnTo>
                      <a:pt x="2675" y="1529"/>
                    </a:lnTo>
                    <a:lnTo>
                      <a:pt x="3011" y="1392"/>
                    </a:lnTo>
                    <a:close/>
                  </a:path>
                </a:pathLst>
              </a:custGeom>
              <a:solidFill>
                <a:srgbClr val="FDB92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71">
                <a:extLst>
                  <a:ext uri="{FF2B5EF4-FFF2-40B4-BE49-F238E27FC236}">
                    <a16:creationId xmlns:a16="http://schemas.microsoft.com/office/drawing/2014/main" id="{F8737C9B-128C-4C37-A486-225D4A01BC93}"/>
                  </a:ext>
                </a:extLst>
              </p:cNvPr>
              <p:cNvSpPr>
                <a:spLocks/>
              </p:cNvSpPr>
              <p:nvPr/>
            </p:nvSpPr>
            <p:spPr bwMode="auto">
              <a:xfrm>
                <a:off x="-11209" y="-836"/>
                <a:ext cx="6683" cy="6861"/>
              </a:xfrm>
              <a:custGeom>
                <a:avLst/>
                <a:gdLst>
                  <a:gd name="T0" fmla="*/ 3341 w 6683"/>
                  <a:gd name="T1" fmla="*/ 0 h 6861"/>
                  <a:gd name="T2" fmla="*/ 4034 w 6683"/>
                  <a:gd name="T3" fmla="*/ 387 h 6861"/>
                  <a:gd name="T4" fmla="*/ 4826 w 6683"/>
                  <a:gd name="T5" fmla="*/ 338 h 6861"/>
                  <a:gd name="T6" fmla="*/ 5285 w 6683"/>
                  <a:gd name="T7" fmla="*/ 1000 h 6861"/>
                  <a:gd name="T8" fmla="*/ 6020 w 6683"/>
                  <a:gd name="T9" fmla="*/ 1300 h 6861"/>
                  <a:gd name="T10" fmla="*/ 6150 w 6683"/>
                  <a:gd name="T11" fmla="*/ 2084 h 6861"/>
                  <a:gd name="T12" fmla="*/ 6683 w 6683"/>
                  <a:gd name="T13" fmla="*/ 2673 h 6861"/>
                  <a:gd name="T14" fmla="*/ 6458 w 6683"/>
                  <a:gd name="T15" fmla="*/ 3436 h 6861"/>
                  <a:gd name="T16" fmla="*/ 6683 w 6683"/>
                  <a:gd name="T17" fmla="*/ 4198 h 6861"/>
                  <a:gd name="T18" fmla="*/ 6150 w 6683"/>
                  <a:gd name="T19" fmla="*/ 4788 h 6861"/>
                  <a:gd name="T20" fmla="*/ 6020 w 6683"/>
                  <a:gd name="T21" fmla="*/ 5571 h 6861"/>
                  <a:gd name="T22" fmla="*/ 5285 w 6683"/>
                  <a:gd name="T23" fmla="*/ 5873 h 6861"/>
                  <a:gd name="T24" fmla="*/ 4826 w 6683"/>
                  <a:gd name="T25" fmla="*/ 6523 h 6861"/>
                  <a:gd name="T26" fmla="*/ 4034 w 6683"/>
                  <a:gd name="T27" fmla="*/ 6474 h 6861"/>
                  <a:gd name="T28" fmla="*/ 3341 w 6683"/>
                  <a:gd name="T29" fmla="*/ 6861 h 6861"/>
                  <a:gd name="T30" fmla="*/ 2646 w 6683"/>
                  <a:gd name="T31" fmla="*/ 6474 h 6861"/>
                  <a:gd name="T32" fmla="*/ 1854 w 6683"/>
                  <a:gd name="T33" fmla="*/ 6523 h 6861"/>
                  <a:gd name="T34" fmla="*/ 1395 w 6683"/>
                  <a:gd name="T35" fmla="*/ 5873 h 6861"/>
                  <a:gd name="T36" fmla="*/ 659 w 6683"/>
                  <a:gd name="T37" fmla="*/ 5571 h 6861"/>
                  <a:gd name="T38" fmla="*/ 532 w 6683"/>
                  <a:gd name="T39" fmla="*/ 4788 h 6861"/>
                  <a:gd name="T40" fmla="*/ 0 w 6683"/>
                  <a:gd name="T41" fmla="*/ 4198 h 6861"/>
                  <a:gd name="T42" fmla="*/ 222 w 6683"/>
                  <a:gd name="T43" fmla="*/ 3436 h 6861"/>
                  <a:gd name="T44" fmla="*/ 0 w 6683"/>
                  <a:gd name="T45" fmla="*/ 2673 h 6861"/>
                  <a:gd name="T46" fmla="*/ 532 w 6683"/>
                  <a:gd name="T47" fmla="*/ 2084 h 6861"/>
                  <a:gd name="T48" fmla="*/ 659 w 6683"/>
                  <a:gd name="T49" fmla="*/ 1300 h 6861"/>
                  <a:gd name="T50" fmla="*/ 1395 w 6683"/>
                  <a:gd name="T51" fmla="*/ 1000 h 6861"/>
                  <a:gd name="T52" fmla="*/ 1854 w 6683"/>
                  <a:gd name="T53" fmla="*/ 338 h 6861"/>
                  <a:gd name="T54" fmla="*/ 2646 w 6683"/>
                  <a:gd name="T55" fmla="*/ 387 h 6861"/>
                  <a:gd name="T56" fmla="*/ 3341 w 6683"/>
                  <a:gd name="T57" fmla="*/ 0 h 6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683" h="6861">
                    <a:moveTo>
                      <a:pt x="3341" y="0"/>
                    </a:moveTo>
                    <a:lnTo>
                      <a:pt x="4034" y="387"/>
                    </a:lnTo>
                    <a:lnTo>
                      <a:pt x="4826" y="338"/>
                    </a:lnTo>
                    <a:lnTo>
                      <a:pt x="5285" y="1000"/>
                    </a:lnTo>
                    <a:lnTo>
                      <a:pt x="6020" y="1300"/>
                    </a:lnTo>
                    <a:lnTo>
                      <a:pt x="6150" y="2084"/>
                    </a:lnTo>
                    <a:lnTo>
                      <a:pt x="6683" y="2673"/>
                    </a:lnTo>
                    <a:lnTo>
                      <a:pt x="6458" y="3436"/>
                    </a:lnTo>
                    <a:lnTo>
                      <a:pt x="6683" y="4198"/>
                    </a:lnTo>
                    <a:lnTo>
                      <a:pt x="6150" y="4788"/>
                    </a:lnTo>
                    <a:lnTo>
                      <a:pt x="6020" y="5571"/>
                    </a:lnTo>
                    <a:lnTo>
                      <a:pt x="5285" y="5873"/>
                    </a:lnTo>
                    <a:lnTo>
                      <a:pt x="4826" y="6523"/>
                    </a:lnTo>
                    <a:lnTo>
                      <a:pt x="4034" y="6474"/>
                    </a:lnTo>
                    <a:lnTo>
                      <a:pt x="3341" y="6861"/>
                    </a:lnTo>
                    <a:lnTo>
                      <a:pt x="2646" y="6474"/>
                    </a:lnTo>
                    <a:lnTo>
                      <a:pt x="1854" y="6523"/>
                    </a:lnTo>
                    <a:lnTo>
                      <a:pt x="1395" y="5873"/>
                    </a:lnTo>
                    <a:lnTo>
                      <a:pt x="659" y="5571"/>
                    </a:lnTo>
                    <a:lnTo>
                      <a:pt x="532" y="4788"/>
                    </a:lnTo>
                    <a:lnTo>
                      <a:pt x="0" y="4198"/>
                    </a:lnTo>
                    <a:lnTo>
                      <a:pt x="222" y="3436"/>
                    </a:lnTo>
                    <a:lnTo>
                      <a:pt x="0" y="2673"/>
                    </a:lnTo>
                    <a:lnTo>
                      <a:pt x="532" y="2084"/>
                    </a:lnTo>
                    <a:lnTo>
                      <a:pt x="659" y="1300"/>
                    </a:lnTo>
                    <a:lnTo>
                      <a:pt x="1395" y="1000"/>
                    </a:lnTo>
                    <a:lnTo>
                      <a:pt x="1854" y="338"/>
                    </a:lnTo>
                    <a:lnTo>
                      <a:pt x="2646" y="387"/>
                    </a:lnTo>
                    <a:lnTo>
                      <a:pt x="3341" y="0"/>
                    </a:lnTo>
                    <a:close/>
                  </a:path>
                </a:pathLst>
              </a:custGeom>
              <a:solidFill>
                <a:srgbClr val="5657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72">
                <a:extLst>
                  <a:ext uri="{FF2B5EF4-FFF2-40B4-BE49-F238E27FC236}">
                    <a16:creationId xmlns:a16="http://schemas.microsoft.com/office/drawing/2014/main" id="{54148461-35E7-40BA-9CD6-8CA9CAD01754}"/>
                  </a:ext>
                </a:extLst>
              </p:cNvPr>
              <p:cNvSpPr>
                <a:spLocks/>
              </p:cNvSpPr>
              <p:nvPr/>
            </p:nvSpPr>
            <p:spPr bwMode="auto">
              <a:xfrm>
                <a:off x="-10673" y="-286"/>
                <a:ext cx="5610" cy="5761"/>
              </a:xfrm>
              <a:custGeom>
                <a:avLst/>
                <a:gdLst>
                  <a:gd name="T0" fmla="*/ 2805 w 5610"/>
                  <a:gd name="T1" fmla="*/ 0 h 5761"/>
                  <a:gd name="T2" fmla="*/ 3387 w 5610"/>
                  <a:gd name="T3" fmla="*/ 324 h 5761"/>
                  <a:gd name="T4" fmla="*/ 4051 w 5610"/>
                  <a:gd name="T5" fmla="*/ 284 h 5761"/>
                  <a:gd name="T6" fmla="*/ 4437 w 5610"/>
                  <a:gd name="T7" fmla="*/ 830 h 5761"/>
                  <a:gd name="T8" fmla="*/ 5054 w 5610"/>
                  <a:gd name="T9" fmla="*/ 1092 h 5761"/>
                  <a:gd name="T10" fmla="*/ 5163 w 5610"/>
                  <a:gd name="T11" fmla="*/ 1750 h 5761"/>
                  <a:gd name="T12" fmla="*/ 5610 w 5610"/>
                  <a:gd name="T13" fmla="*/ 2246 h 5761"/>
                  <a:gd name="T14" fmla="*/ 5421 w 5610"/>
                  <a:gd name="T15" fmla="*/ 2886 h 5761"/>
                  <a:gd name="T16" fmla="*/ 5610 w 5610"/>
                  <a:gd name="T17" fmla="*/ 3525 h 5761"/>
                  <a:gd name="T18" fmla="*/ 5163 w 5610"/>
                  <a:gd name="T19" fmla="*/ 4021 h 5761"/>
                  <a:gd name="T20" fmla="*/ 5054 w 5610"/>
                  <a:gd name="T21" fmla="*/ 4678 h 5761"/>
                  <a:gd name="T22" fmla="*/ 4437 w 5610"/>
                  <a:gd name="T23" fmla="*/ 4931 h 5761"/>
                  <a:gd name="T24" fmla="*/ 4051 w 5610"/>
                  <a:gd name="T25" fmla="*/ 5477 h 5761"/>
                  <a:gd name="T26" fmla="*/ 3387 w 5610"/>
                  <a:gd name="T27" fmla="*/ 5437 h 5761"/>
                  <a:gd name="T28" fmla="*/ 2805 w 5610"/>
                  <a:gd name="T29" fmla="*/ 5761 h 5761"/>
                  <a:gd name="T30" fmla="*/ 2221 w 5610"/>
                  <a:gd name="T31" fmla="*/ 5437 h 5761"/>
                  <a:gd name="T32" fmla="*/ 1556 w 5610"/>
                  <a:gd name="T33" fmla="*/ 5477 h 5761"/>
                  <a:gd name="T34" fmla="*/ 1171 w 5610"/>
                  <a:gd name="T35" fmla="*/ 4931 h 5761"/>
                  <a:gd name="T36" fmla="*/ 554 w 5610"/>
                  <a:gd name="T37" fmla="*/ 4678 h 5761"/>
                  <a:gd name="T38" fmla="*/ 445 w 5610"/>
                  <a:gd name="T39" fmla="*/ 4021 h 5761"/>
                  <a:gd name="T40" fmla="*/ 0 w 5610"/>
                  <a:gd name="T41" fmla="*/ 3525 h 5761"/>
                  <a:gd name="T42" fmla="*/ 187 w 5610"/>
                  <a:gd name="T43" fmla="*/ 2886 h 5761"/>
                  <a:gd name="T44" fmla="*/ 0 w 5610"/>
                  <a:gd name="T45" fmla="*/ 2246 h 5761"/>
                  <a:gd name="T46" fmla="*/ 445 w 5610"/>
                  <a:gd name="T47" fmla="*/ 1750 h 5761"/>
                  <a:gd name="T48" fmla="*/ 554 w 5610"/>
                  <a:gd name="T49" fmla="*/ 1092 h 5761"/>
                  <a:gd name="T50" fmla="*/ 1171 w 5610"/>
                  <a:gd name="T51" fmla="*/ 830 h 5761"/>
                  <a:gd name="T52" fmla="*/ 1556 w 5610"/>
                  <a:gd name="T53" fmla="*/ 284 h 5761"/>
                  <a:gd name="T54" fmla="*/ 2221 w 5610"/>
                  <a:gd name="T55" fmla="*/ 324 h 5761"/>
                  <a:gd name="T56" fmla="*/ 2805 w 5610"/>
                  <a:gd name="T57" fmla="*/ 0 h 57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610" h="5761">
                    <a:moveTo>
                      <a:pt x="2805" y="0"/>
                    </a:moveTo>
                    <a:lnTo>
                      <a:pt x="3387" y="324"/>
                    </a:lnTo>
                    <a:lnTo>
                      <a:pt x="4051" y="284"/>
                    </a:lnTo>
                    <a:lnTo>
                      <a:pt x="4437" y="830"/>
                    </a:lnTo>
                    <a:lnTo>
                      <a:pt x="5054" y="1092"/>
                    </a:lnTo>
                    <a:lnTo>
                      <a:pt x="5163" y="1750"/>
                    </a:lnTo>
                    <a:lnTo>
                      <a:pt x="5610" y="2246"/>
                    </a:lnTo>
                    <a:lnTo>
                      <a:pt x="5421" y="2886"/>
                    </a:lnTo>
                    <a:lnTo>
                      <a:pt x="5610" y="3525"/>
                    </a:lnTo>
                    <a:lnTo>
                      <a:pt x="5163" y="4021"/>
                    </a:lnTo>
                    <a:lnTo>
                      <a:pt x="5054" y="4678"/>
                    </a:lnTo>
                    <a:lnTo>
                      <a:pt x="4437" y="4931"/>
                    </a:lnTo>
                    <a:lnTo>
                      <a:pt x="4051" y="5477"/>
                    </a:lnTo>
                    <a:lnTo>
                      <a:pt x="3387" y="5437"/>
                    </a:lnTo>
                    <a:lnTo>
                      <a:pt x="2805" y="5761"/>
                    </a:lnTo>
                    <a:lnTo>
                      <a:pt x="2221" y="5437"/>
                    </a:lnTo>
                    <a:lnTo>
                      <a:pt x="1556" y="5477"/>
                    </a:lnTo>
                    <a:lnTo>
                      <a:pt x="1171" y="4931"/>
                    </a:lnTo>
                    <a:lnTo>
                      <a:pt x="554" y="4678"/>
                    </a:lnTo>
                    <a:lnTo>
                      <a:pt x="445" y="4021"/>
                    </a:lnTo>
                    <a:lnTo>
                      <a:pt x="0" y="3525"/>
                    </a:lnTo>
                    <a:lnTo>
                      <a:pt x="187" y="2886"/>
                    </a:lnTo>
                    <a:lnTo>
                      <a:pt x="0" y="2246"/>
                    </a:lnTo>
                    <a:lnTo>
                      <a:pt x="445" y="1750"/>
                    </a:lnTo>
                    <a:lnTo>
                      <a:pt x="554" y="1092"/>
                    </a:lnTo>
                    <a:lnTo>
                      <a:pt x="1171" y="830"/>
                    </a:lnTo>
                    <a:lnTo>
                      <a:pt x="1556" y="284"/>
                    </a:lnTo>
                    <a:lnTo>
                      <a:pt x="2221" y="324"/>
                    </a:lnTo>
                    <a:lnTo>
                      <a:pt x="2805" y="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73">
                <a:extLst>
                  <a:ext uri="{FF2B5EF4-FFF2-40B4-BE49-F238E27FC236}">
                    <a16:creationId xmlns:a16="http://schemas.microsoft.com/office/drawing/2014/main" id="{8F7A2BDD-3187-45EF-B5F1-D7892E848DF4}"/>
                  </a:ext>
                </a:extLst>
              </p:cNvPr>
              <p:cNvSpPr>
                <a:spLocks/>
              </p:cNvSpPr>
              <p:nvPr/>
            </p:nvSpPr>
            <p:spPr bwMode="auto">
              <a:xfrm>
                <a:off x="-10502" y="-111"/>
                <a:ext cx="5266" cy="5411"/>
              </a:xfrm>
              <a:custGeom>
                <a:avLst/>
                <a:gdLst>
                  <a:gd name="T0" fmla="*/ 2634 w 5266"/>
                  <a:gd name="T1" fmla="*/ 0 h 5411"/>
                  <a:gd name="T2" fmla="*/ 3180 w 5266"/>
                  <a:gd name="T3" fmla="*/ 305 h 5411"/>
                  <a:gd name="T4" fmla="*/ 3805 w 5266"/>
                  <a:gd name="T5" fmla="*/ 267 h 5411"/>
                  <a:gd name="T6" fmla="*/ 4164 w 5266"/>
                  <a:gd name="T7" fmla="*/ 780 h 5411"/>
                  <a:gd name="T8" fmla="*/ 4746 w 5266"/>
                  <a:gd name="T9" fmla="*/ 1026 h 5411"/>
                  <a:gd name="T10" fmla="*/ 4848 w 5266"/>
                  <a:gd name="T11" fmla="*/ 1645 h 5411"/>
                  <a:gd name="T12" fmla="*/ 5266 w 5266"/>
                  <a:gd name="T13" fmla="*/ 2109 h 5411"/>
                  <a:gd name="T14" fmla="*/ 5091 w 5266"/>
                  <a:gd name="T15" fmla="*/ 2711 h 5411"/>
                  <a:gd name="T16" fmla="*/ 5266 w 5266"/>
                  <a:gd name="T17" fmla="*/ 3312 h 5411"/>
                  <a:gd name="T18" fmla="*/ 4848 w 5266"/>
                  <a:gd name="T19" fmla="*/ 3775 h 5411"/>
                  <a:gd name="T20" fmla="*/ 4746 w 5266"/>
                  <a:gd name="T21" fmla="*/ 4394 h 5411"/>
                  <a:gd name="T22" fmla="*/ 4164 w 5266"/>
                  <a:gd name="T23" fmla="*/ 4631 h 5411"/>
                  <a:gd name="T24" fmla="*/ 3805 w 5266"/>
                  <a:gd name="T25" fmla="*/ 5144 h 5411"/>
                  <a:gd name="T26" fmla="*/ 3180 w 5266"/>
                  <a:gd name="T27" fmla="*/ 5106 h 5411"/>
                  <a:gd name="T28" fmla="*/ 2634 w 5266"/>
                  <a:gd name="T29" fmla="*/ 5411 h 5411"/>
                  <a:gd name="T30" fmla="*/ 2085 w 5266"/>
                  <a:gd name="T31" fmla="*/ 5106 h 5411"/>
                  <a:gd name="T32" fmla="*/ 1461 w 5266"/>
                  <a:gd name="T33" fmla="*/ 5144 h 5411"/>
                  <a:gd name="T34" fmla="*/ 1102 w 5266"/>
                  <a:gd name="T35" fmla="*/ 4631 h 5411"/>
                  <a:gd name="T36" fmla="*/ 522 w 5266"/>
                  <a:gd name="T37" fmla="*/ 4394 h 5411"/>
                  <a:gd name="T38" fmla="*/ 418 w 5266"/>
                  <a:gd name="T39" fmla="*/ 3775 h 5411"/>
                  <a:gd name="T40" fmla="*/ 0 w 5266"/>
                  <a:gd name="T41" fmla="*/ 3312 h 5411"/>
                  <a:gd name="T42" fmla="*/ 175 w 5266"/>
                  <a:gd name="T43" fmla="*/ 2711 h 5411"/>
                  <a:gd name="T44" fmla="*/ 0 w 5266"/>
                  <a:gd name="T45" fmla="*/ 2109 h 5411"/>
                  <a:gd name="T46" fmla="*/ 418 w 5266"/>
                  <a:gd name="T47" fmla="*/ 1645 h 5411"/>
                  <a:gd name="T48" fmla="*/ 522 w 5266"/>
                  <a:gd name="T49" fmla="*/ 1026 h 5411"/>
                  <a:gd name="T50" fmla="*/ 1102 w 5266"/>
                  <a:gd name="T51" fmla="*/ 780 h 5411"/>
                  <a:gd name="T52" fmla="*/ 1461 w 5266"/>
                  <a:gd name="T53" fmla="*/ 267 h 5411"/>
                  <a:gd name="T54" fmla="*/ 2085 w 5266"/>
                  <a:gd name="T55" fmla="*/ 305 h 5411"/>
                  <a:gd name="T56" fmla="*/ 2634 w 5266"/>
                  <a:gd name="T57" fmla="*/ 0 h 5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66" h="5411">
                    <a:moveTo>
                      <a:pt x="2634" y="0"/>
                    </a:moveTo>
                    <a:lnTo>
                      <a:pt x="3180" y="305"/>
                    </a:lnTo>
                    <a:lnTo>
                      <a:pt x="3805" y="267"/>
                    </a:lnTo>
                    <a:lnTo>
                      <a:pt x="4164" y="780"/>
                    </a:lnTo>
                    <a:lnTo>
                      <a:pt x="4746" y="1026"/>
                    </a:lnTo>
                    <a:lnTo>
                      <a:pt x="4848" y="1645"/>
                    </a:lnTo>
                    <a:lnTo>
                      <a:pt x="5266" y="2109"/>
                    </a:lnTo>
                    <a:lnTo>
                      <a:pt x="5091" y="2711"/>
                    </a:lnTo>
                    <a:lnTo>
                      <a:pt x="5266" y="3312"/>
                    </a:lnTo>
                    <a:lnTo>
                      <a:pt x="4848" y="3775"/>
                    </a:lnTo>
                    <a:lnTo>
                      <a:pt x="4746" y="4394"/>
                    </a:lnTo>
                    <a:lnTo>
                      <a:pt x="4164" y="4631"/>
                    </a:lnTo>
                    <a:lnTo>
                      <a:pt x="3805" y="5144"/>
                    </a:lnTo>
                    <a:lnTo>
                      <a:pt x="3180" y="5106"/>
                    </a:lnTo>
                    <a:lnTo>
                      <a:pt x="2634" y="5411"/>
                    </a:lnTo>
                    <a:lnTo>
                      <a:pt x="2085" y="5106"/>
                    </a:lnTo>
                    <a:lnTo>
                      <a:pt x="1461" y="5144"/>
                    </a:lnTo>
                    <a:lnTo>
                      <a:pt x="1102" y="4631"/>
                    </a:lnTo>
                    <a:lnTo>
                      <a:pt x="522" y="4394"/>
                    </a:lnTo>
                    <a:lnTo>
                      <a:pt x="418" y="3775"/>
                    </a:lnTo>
                    <a:lnTo>
                      <a:pt x="0" y="3312"/>
                    </a:lnTo>
                    <a:lnTo>
                      <a:pt x="175" y="2711"/>
                    </a:lnTo>
                    <a:lnTo>
                      <a:pt x="0" y="2109"/>
                    </a:lnTo>
                    <a:lnTo>
                      <a:pt x="418" y="1645"/>
                    </a:lnTo>
                    <a:lnTo>
                      <a:pt x="522" y="1026"/>
                    </a:lnTo>
                    <a:lnTo>
                      <a:pt x="1102" y="780"/>
                    </a:lnTo>
                    <a:lnTo>
                      <a:pt x="1461" y="267"/>
                    </a:lnTo>
                    <a:lnTo>
                      <a:pt x="2085" y="305"/>
                    </a:lnTo>
                    <a:lnTo>
                      <a:pt x="2634" y="0"/>
                    </a:lnTo>
                    <a:close/>
                  </a:path>
                </a:pathLst>
              </a:custGeom>
              <a:solidFill>
                <a:srgbClr val="E8E6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spTree>
    <p:extLst>
      <p:ext uri="{BB962C8B-B14F-4D97-AF65-F5344CB8AC3E}">
        <p14:creationId xmlns:p14="http://schemas.microsoft.com/office/powerpoint/2010/main" val="3298533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BF57A57-1BD5-4A77-9588-51A083D37A7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Assessing Model Performance</a:t>
            </a:r>
          </a:p>
        </p:txBody>
      </p:sp>
      <p:pic>
        <p:nvPicPr>
          <p:cNvPr id="4" name="Shape 375">
            <a:extLst>
              <a:ext uri="{FF2B5EF4-FFF2-40B4-BE49-F238E27FC236}">
                <a16:creationId xmlns:a16="http://schemas.microsoft.com/office/drawing/2014/main" id="{0F319D36-6093-46C5-813B-9A8D90CB330F}"/>
              </a:ext>
            </a:extLst>
          </p:cNvPr>
          <p:cNvPicPr preferRelativeResize="0"/>
          <p:nvPr/>
        </p:nvPicPr>
        <p:blipFill rotWithShape="1">
          <a:blip r:embed="rId3">
            <a:alphaModFix/>
          </a:blip>
          <a:srcRect/>
          <a:stretch/>
        </p:blipFill>
        <p:spPr>
          <a:xfrm>
            <a:off x="4980571" y="804010"/>
            <a:ext cx="6450452" cy="253919"/>
          </a:xfrm>
          <a:prstGeom prst="rect">
            <a:avLst/>
          </a:prstGeom>
          <a:noFill/>
          <a:ln>
            <a:noFill/>
          </a:ln>
        </p:spPr>
      </p:pic>
      <p:grpSp>
        <p:nvGrpSpPr>
          <p:cNvPr id="90" name="Group 89">
            <a:extLst>
              <a:ext uri="{FF2B5EF4-FFF2-40B4-BE49-F238E27FC236}">
                <a16:creationId xmlns:a16="http://schemas.microsoft.com/office/drawing/2014/main" id="{847DC7EB-58F7-4C00-BEF0-722455848230}"/>
              </a:ext>
            </a:extLst>
          </p:cNvPr>
          <p:cNvGrpSpPr/>
          <p:nvPr/>
        </p:nvGrpSpPr>
        <p:grpSpPr>
          <a:xfrm>
            <a:off x="415636" y="2825284"/>
            <a:ext cx="15505105" cy="2532498"/>
            <a:chOff x="415636" y="2606624"/>
            <a:chExt cx="15505105" cy="2532498"/>
          </a:xfrm>
        </p:grpSpPr>
        <p:grpSp>
          <p:nvGrpSpPr>
            <p:cNvPr id="39" name="Group 38">
              <a:extLst>
                <a:ext uri="{FF2B5EF4-FFF2-40B4-BE49-F238E27FC236}">
                  <a16:creationId xmlns:a16="http://schemas.microsoft.com/office/drawing/2014/main" id="{B0C1A46A-73AF-4336-9C66-0DB1FA869597}"/>
                </a:ext>
              </a:extLst>
            </p:cNvPr>
            <p:cNvGrpSpPr/>
            <p:nvPr/>
          </p:nvGrpSpPr>
          <p:grpSpPr>
            <a:xfrm>
              <a:off x="11597593" y="2829451"/>
              <a:ext cx="4323148" cy="2309671"/>
              <a:chOff x="11223924" y="2914152"/>
              <a:chExt cx="4323148" cy="2309671"/>
            </a:xfrm>
          </p:grpSpPr>
          <p:sp>
            <p:nvSpPr>
              <p:cNvPr id="40" name="TextBox 39">
                <a:extLst>
                  <a:ext uri="{FF2B5EF4-FFF2-40B4-BE49-F238E27FC236}">
                    <a16:creationId xmlns:a16="http://schemas.microsoft.com/office/drawing/2014/main" id="{F33EEFDF-468A-4B60-B29C-611C338A0AAA}"/>
                  </a:ext>
                </a:extLst>
              </p:cNvPr>
              <p:cNvSpPr txBox="1"/>
              <p:nvPr/>
            </p:nvSpPr>
            <p:spPr>
              <a:xfrm>
                <a:off x="11223924" y="3286778"/>
                <a:ext cx="4323148" cy="1937045"/>
              </a:xfrm>
              <a:prstGeom prst="rect">
                <a:avLst/>
              </a:prstGeom>
              <a:noFill/>
              <a:ln>
                <a:noFill/>
              </a:ln>
            </p:spPr>
            <p:txBody>
              <a:bodyPr wrap="square" lIns="146278" tIns="73140" rIns="146278" bIns="73140" rtlCol="0">
                <a:spAutoFit/>
              </a:bodyPr>
              <a:lstStyle/>
              <a:p>
                <a:pPr marL="342900" indent="-342900" defTabSz="1219180">
                  <a:lnSpc>
                    <a:spcPct val="150000"/>
                  </a:lnSpc>
                  <a:buFont typeface="Wingdings" panose="05000000000000000000" pitchFamily="2" charset="2"/>
                  <a:buChar char="§"/>
                </a:pPr>
                <a:r>
                  <a:rPr lang="en-IN" sz="2000" dirty="0">
                    <a:solidFill>
                      <a:schemeClr val="tx1">
                        <a:lumMod val="65000"/>
                        <a:lumOff val="35000"/>
                      </a:schemeClr>
                    </a:solidFill>
                    <a:latin typeface="Open Sans" panose="020B0606030504020204"/>
                  </a:rPr>
                  <a:t>Sets of train/test splits created</a:t>
                </a:r>
              </a:p>
              <a:p>
                <a:pPr marL="342900" indent="-342900" defTabSz="1219180">
                  <a:lnSpc>
                    <a:spcPct val="150000"/>
                  </a:lnSpc>
                  <a:buFont typeface="Wingdings" panose="05000000000000000000" pitchFamily="2" charset="2"/>
                  <a:buChar char="§"/>
                </a:pPr>
                <a:r>
                  <a:rPr lang="en-IN" sz="2000" dirty="0">
                    <a:solidFill>
                      <a:schemeClr val="tx1">
                        <a:lumMod val="65000"/>
                        <a:lumOff val="35000"/>
                      </a:schemeClr>
                    </a:solidFill>
                    <a:latin typeface="Open Sans" panose="020B0606030504020204"/>
                  </a:rPr>
                  <a:t>Accuracy for each set is checked</a:t>
                </a:r>
              </a:p>
              <a:p>
                <a:pPr marL="342900" indent="-342900" defTabSz="1219180">
                  <a:lnSpc>
                    <a:spcPct val="150000"/>
                  </a:lnSpc>
                  <a:buFont typeface="Wingdings" panose="05000000000000000000" pitchFamily="2" charset="2"/>
                  <a:buChar char="§"/>
                </a:pPr>
                <a:r>
                  <a:rPr lang="en-IN" sz="2000" dirty="0">
                    <a:solidFill>
                      <a:schemeClr val="tx1">
                        <a:lumMod val="65000"/>
                        <a:lumOff val="35000"/>
                      </a:schemeClr>
                    </a:solidFill>
                    <a:latin typeface="Open Sans" panose="020B0606030504020204"/>
                  </a:rPr>
                  <a:t>Results are averaged</a:t>
                </a:r>
                <a:endParaRPr lang="en-US" sz="2000" dirty="0">
                  <a:solidFill>
                    <a:schemeClr val="tx1">
                      <a:lumMod val="65000"/>
                      <a:lumOff val="35000"/>
                    </a:schemeClr>
                  </a:solidFill>
                  <a:latin typeface="Open Sans" panose="020B0606030504020204"/>
                  <a:cs typeface="Lato Light"/>
                </a:endParaRPr>
              </a:p>
            </p:txBody>
          </p:sp>
          <p:sp>
            <p:nvSpPr>
              <p:cNvPr id="41" name="TextBox 40">
                <a:extLst>
                  <a:ext uri="{FF2B5EF4-FFF2-40B4-BE49-F238E27FC236}">
                    <a16:creationId xmlns:a16="http://schemas.microsoft.com/office/drawing/2014/main" id="{E3FC9BD9-AD01-4916-AB84-A8DBDD7AD452}"/>
                  </a:ext>
                </a:extLst>
              </p:cNvPr>
              <p:cNvSpPr txBox="1"/>
              <p:nvPr/>
            </p:nvSpPr>
            <p:spPr>
              <a:xfrm>
                <a:off x="11483678" y="2914152"/>
                <a:ext cx="2960825" cy="451316"/>
              </a:xfrm>
              <a:prstGeom prst="rect">
                <a:avLst/>
              </a:prstGeom>
              <a:noFill/>
              <a:ln>
                <a:noFill/>
              </a:ln>
            </p:spPr>
            <p:txBody>
              <a:bodyPr wrap="none" lIns="121895" tIns="60947" rIns="121895" bIns="60947" rtlCol="0">
                <a:spAutoFit/>
              </a:bodyPr>
              <a:lstStyle/>
              <a:p>
                <a:pPr defTabSz="1219180"/>
                <a:r>
                  <a:rPr lang="en-IN" sz="2133" b="1" dirty="0">
                    <a:solidFill>
                      <a:srgbClr val="445469"/>
                    </a:solidFill>
                    <a:latin typeface="Open Sans" panose="020B0606030504020204"/>
                  </a:rPr>
                  <a:t>Cross Validation Split</a:t>
                </a:r>
                <a:endParaRPr lang="id-ID" sz="2133" b="1" dirty="0">
                  <a:solidFill>
                    <a:srgbClr val="445469"/>
                  </a:solidFill>
                  <a:latin typeface="Open Sans" panose="020B0606030504020204"/>
                </a:endParaRPr>
              </a:p>
            </p:txBody>
          </p:sp>
        </p:grpSp>
        <p:sp>
          <p:nvSpPr>
            <p:cNvPr id="42" name="TextBox 41">
              <a:extLst>
                <a:ext uri="{FF2B5EF4-FFF2-40B4-BE49-F238E27FC236}">
                  <a16:creationId xmlns:a16="http://schemas.microsoft.com/office/drawing/2014/main" id="{E70D0828-E156-42A3-8587-2E27F654B9B6}"/>
                </a:ext>
              </a:extLst>
            </p:cNvPr>
            <p:cNvSpPr txBox="1"/>
            <p:nvPr/>
          </p:nvSpPr>
          <p:spPr>
            <a:xfrm>
              <a:off x="415636" y="3252933"/>
              <a:ext cx="4797849" cy="1483523"/>
            </a:xfrm>
            <a:prstGeom prst="rect">
              <a:avLst/>
            </a:prstGeom>
            <a:noFill/>
            <a:ln>
              <a:noFill/>
            </a:ln>
          </p:spPr>
          <p:txBody>
            <a:bodyPr wrap="square" lIns="146278" tIns="73140" rIns="146278" bIns="73140" rtlCol="0">
              <a:spAutoFit/>
            </a:bodyPr>
            <a:lstStyle/>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Open Sans" panose="020B0606030504020204"/>
                </a:rPr>
                <a:t>Divide the training dataset</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Open Sans" panose="020B0606030504020204"/>
                </a:rPr>
                <a:t>Train on the first training set</a:t>
              </a:r>
            </a:p>
            <a:p>
              <a:pPr marL="342900" lvl="1" indent="-342900">
                <a:lnSpc>
                  <a:spcPct val="150000"/>
                </a:lnSpc>
                <a:buFont typeface="Arial" panose="020B0604020202020204" pitchFamily="34" charset="0"/>
                <a:buChar char="•"/>
              </a:pPr>
              <a:r>
                <a:rPr lang="en-US" sz="2000" dirty="0">
                  <a:solidFill>
                    <a:schemeClr val="tx1">
                      <a:lumMod val="65000"/>
                      <a:lumOff val="35000"/>
                    </a:schemeClr>
                  </a:solidFill>
                  <a:latin typeface="Open Sans" panose="020B0606030504020204"/>
                </a:rPr>
                <a:t>Test on the second set</a:t>
              </a:r>
            </a:p>
          </p:txBody>
        </p:sp>
        <p:sp>
          <p:nvSpPr>
            <p:cNvPr id="43" name="TextBox 42">
              <a:extLst>
                <a:ext uri="{FF2B5EF4-FFF2-40B4-BE49-F238E27FC236}">
                  <a16:creationId xmlns:a16="http://schemas.microsoft.com/office/drawing/2014/main" id="{D458E7F9-24B1-4BAA-A93D-CE760C6EF20F}"/>
                </a:ext>
              </a:extLst>
            </p:cNvPr>
            <p:cNvSpPr txBox="1"/>
            <p:nvPr/>
          </p:nvSpPr>
          <p:spPr>
            <a:xfrm>
              <a:off x="1528987" y="2874423"/>
              <a:ext cx="2174327" cy="451316"/>
            </a:xfrm>
            <a:prstGeom prst="rect">
              <a:avLst/>
            </a:prstGeom>
            <a:noFill/>
            <a:ln>
              <a:noFill/>
            </a:ln>
          </p:spPr>
          <p:txBody>
            <a:bodyPr wrap="none" lIns="121895" tIns="60947" rIns="121895" bIns="60947" rtlCol="0">
              <a:spAutoFit/>
            </a:bodyPr>
            <a:lstStyle/>
            <a:p>
              <a:pPr algn="r" defTabSz="1219180"/>
              <a:r>
                <a:rPr lang="en-IN" sz="2133" b="1" dirty="0">
                  <a:solidFill>
                    <a:srgbClr val="445469"/>
                  </a:solidFill>
                  <a:latin typeface="Open Sans" panose="020B0606030504020204"/>
                </a:rPr>
                <a:t>Train/Test Split</a:t>
              </a:r>
              <a:endParaRPr lang="id-ID" sz="2133" b="1" dirty="0">
                <a:solidFill>
                  <a:srgbClr val="445469"/>
                </a:solidFill>
                <a:latin typeface="Open Sans" panose="020B0606030504020204"/>
              </a:endParaRPr>
            </a:p>
          </p:txBody>
        </p:sp>
        <p:pic>
          <p:nvPicPr>
            <p:cNvPr id="52" name="Picture 51">
              <a:extLst>
                <a:ext uri="{FF2B5EF4-FFF2-40B4-BE49-F238E27FC236}">
                  <a16:creationId xmlns:a16="http://schemas.microsoft.com/office/drawing/2014/main" id="{B468B037-97B6-4CB0-BB44-8ED92734E5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2585" y="3935070"/>
              <a:ext cx="1018539" cy="1023520"/>
            </a:xfrm>
            <a:prstGeom prst="rect">
              <a:avLst/>
            </a:prstGeom>
          </p:spPr>
        </p:pic>
        <p:grpSp>
          <p:nvGrpSpPr>
            <p:cNvPr id="53" name="Group 52">
              <a:extLst>
                <a:ext uri="{FF2B5EF4-FFF2-40B4-BE49-F238E27FC236}">
                  <a16:creationId xmlns:a16="http://schemas.microsoft.com/office/drawing/2014/main" id="{6A65C0A7-BBBB-4FD3-B4AE-34C076865A7F}"/>
                </a:ext>
              </a:extLst>
            </p:cNvPr>
            <p:cNvGrpSpPr/>
            <p:nvPr/>
          </p:nvGrpSpPr>
          <p:grpSpPr>
            <a:xfrm rot="21436864">
              <a:off x="8511520" y="3607103"/>
              <a:ext cx="692972" cy="598589"/>
              <a:chOff x="8794394" y="4190346"/>
              <a:chExt cx="2276098" cy="1966095"/>
            </a:xfrm>
          </p:grpSpPr>
          <p:sp>
            <p:nvSpPr>
              <p:cNvPr id="54" name="Trapezoid 53">
                <a:extLst>
                  <a:ext uri="{FF2B5EF4-FFF2-40B4-BE49-F238E27FC236}">
                    <a16:creationId xmlns:a16="http://schemas.microsoft.com/office/drawing/2014/main" id="{58FD3799-F616-415A-8A49-13C1203089AC}"/>
                  </a:ext>
                </a:extLst>
              </p:cNvPr>
              <p:cNvSpPr/>
              <p:nvPr/>
            </p:nvSpPr>
            <p:spPr>
              <a:xfrm rot="15042728">
                <a:off x="9076767" y="4162716"/>
                <a:ext cx="1711352" cy="2276098"/>
              </a:xfrm>
              <a:prstGeom prst="trapezoid">
                <a:avLst/>
              </a:prstGeom>
              <a:solidFill>
                <a:srgbClr val="FFE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55" name="Group 54">
                <a:extLst>
                  <a:ext uri="{FF2B5EF4-FFF2-40B4-BE49-F238E27FC236}">
                    <a16:creationId xmlns:a16="http://schemas.microsoft.com/office/drawing/2014/main" id="{CE50B274-D0D3-4689-A9A3-E07697582F7C}"/>
                  </a:ext>
                </a:extLst>
              </p:cNvPr>
              <p:cNvGrpSpPr/>
              <p:nvPr/>
            </p:nvGrpSpPr>
            <p:grpSpPr>
              <a:xfrm>
                <a:off x="9688789" y="4190346"/>
                <a:ext cx="1355877" cy="1814114"/>
                <a:chOff x="9688789" y="4190346"/>
                <a:chExt cx="1355877" cy="1814114"/>
              </a:xfrm>
            </p:grpSpPr>
            <p:sp>
              <p:nvSpPr>
                <p:cNvPr id="56" name="Trapezoid 110">
                  <a:extLst>
                    <a:ext uri="{FF2B5EF4-FFF2-40B4-BE49-F238E27FC236}">
                      <a16:creationId xmlns:a16="http://schemas.microsoft.com/office/drawing/2014/main" id="{64DE205F-A56A-4D9B-BFD6-AD40D9024B4E}"/>
                    </a:ext>
                  </a:extLst>
                </p:cNvPr>
                <p:cNvSpPr/>
                <p:nvPr/>
              </p:nvSpPr>
              <p:spPr>
                <a:xfrm rot="15042728">
                  <a:off x="9511052" y="4470845"/>
                  <a:ext cx="1711352" cy="1355877"/>
                </a:xfrm>
                <a:custGeom>
                  <a:avLst/>
                  <a:gdLst>
                    <a:gd name="connsiteX0" fmla="*/ 0 w 1711352"/>
                    <a:gd name="connsiteY0" fmla="*/ 1315867 h 1315867"/>
                    <a:gd name="connsiteX1" fmla="*/ 328967 w 1711352"/>
                    <a:gd name="connsiteY1" fmla="*/ 0 h 1315867"/>
                    <a:gd name="connsiteX2" fmla="*/ 1382385 w 1711352"/>
                    <a:gd name="connsiteY2" fmla="*/ 0 h 1315867"/>
                    <a:gd name="connsiteX3" fmla="*/ 1711352 w 1711352"/>
                    <a:gd name="connsiteY3" fmla="*/ 1315867 h 1315867"/>
                    <a:gd name="connsiteX4" fmla="*/ 0 w 1711352"/>
                    <a:gd name="connsiteY4" fmla="*/ 1315867 h 1315867"/>
                    <a:gd name="connsiteX0" fmla="*/ 0 w 1711352"/>
                    <a:gd name="connsiteY0" fmla="*/ 1355877 h 1355877"/>
                    <a:gd name="connsiteX1" fmla="*/ 328967 w 1711352"/>
                    <a:gd name="connsiteY1" fmla="*/ 40010 h 1355877"/>
                    <a:gd name="connsiteX2" fmla="*/ 1460299 w 1711352"/>
                    <a:gd name="connsiteY2" fmla="*/ 0 h 1355877"/>
                    <a:gd name="connsiteX3" fmla="*/ 1711352 w 1711352"/>
                    <a:gd name="connsiteY3" fmla="*/ 1355877 h 1355877"/>
                    <a:gd name="connsiteX4" fmla="*/ 0 w 1711352"/>
                    <a:gd name="connsiteY4" fmla="*/ 1355877 h 1355877"/>
                    <a:gd name="connsiteX0" fmla="*/ 0 w 1711352"/>
                    <a:gd name="connsiteY0" fmla="*/ 1355877 h 1355877"/>
                    <a:gd name="connsiteX1" fmla="*/ 251050 w 1711352"/>
                    <a:gd name="connsiteY1" fmla="*/ 12742 h 1355877"/>
                    <a:gd name="connsiteX2" fmla="*/ 1460299 w 1711352"/>
                    <a:gd name="connsiteY2" fmla="*/ 0 h 1355877"/>
                    <a:gd name="connsiteX3" fmla="*/ 1711352 w 1711352"/>
                    <a:gd name="connsiteY3" fmla="*/ 1355877 h 1355877"/>
                    <a:gd name="connsiteX4" fmla="*/ 0 w 1711352"/>
                    <a:gd name="connsiteY4" fmla="*/ 1355877 h 1355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52" h="1355877">
                      <a:moveTo>
                        <a:pt x="0" y="1355877"/>
                      </a:moveTo>
                      <a:lnTo>
                        <a:pt x="251050" y="12742"/>
                      </a:lnTo>
                      <a:lnTo>
                        <a:pt x="1460299" y="0"/>
                      </a:lnTo>
                      <a:lnTo>
                        <a:pt x="1711352" y="1355877"/>
                      </a:lnTo>
                      <a:lnTo>
                        <a:pt x="0" y="1355877"/>
                      </a:lnTo>
                      <a:close/>
                    </a:path>
                  </a:pathLst>
                </a:custGeom>
                <a:solidFill>
                  <a:srgbClr val="FFF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Trapezoid 111">
                  <a:extLst>
                    <a:ext uri="{FF2B5EF4-FFF2-40B4-BE49-F238E27FC236}">
                      <a16:creationId xmlns:a16="http://schemas.microsoft.com/office/drawing/2014/main" id="{FA50945E-3E23-455C-B1BF-C0C0B685DD7F}"/>
                    </a:ext>
                  </a:extLst>
                </p:cNvPr>
                <p:cNvSpPr/>
                <p:nvPr/>
              </p:nvSpPr>
              <p:spPr>
                <a:xfrm rot="15042728">
                  <a:off x="9804693" y="4679186"/>
                  <a:ext cx="1711352" cy="733671"/>
                </a:xfrm>
                <a:custGeom>
                  <a:avLst/>
                  <a:gdLst>
                    <a:gd name="connsiteX0" fmla="*/ 0 w 1711352"/>
                    <a:gd name="connsiteY0" fmla="*/ 696585 h 696585"/>
                    <a:gd name="connsiteX1" fmla="*/ 174146 w 1711352"/>
                    <a:gd name="connsiteY1" fmla="*/ 0 h 696585"/>
                    <a:gd name="connsiteX2" fmla="*/ 1537206 w 1711352"/>
                    <a:gd name="connsiteY2" fmla="*/ 0 h 696585"/>
                    <a:gd name="connsiteX3" fmla="*/ 1711352 w 1711352"/>
                    <a:gd name="connsiteY3" fmla="*/ 696585 h 696585"/>
                    <a:gd name="connsiteX4" fmla="*/ 0 w 1711352"/>
                    <a:gd name="connsiteY4" fmla="*/ 696585 h 696585"/>
                    <a:gd name="connsiteX0" fmla="*/ 0 w 1711352"/>
                    <a:gd name="connsiteY0" fmla="*/ 733671 h 733671"/>
                    <a:gd name="connsiteX1" fmla="*/ 174146 w 1711352"/>
                    <a:gd name="connsiteY1" fmla="*/ 37086 h 733671"/>
                    <a:gd name="connsiteX2" fmla="*/ 1575413 w 1711352"/>
                    <a:gd name="connsiteY2" fmla="*/ 0 h 733671"/>
                    <a:gd name="connsiteX3" fmla="*/ 1711352 w 1711352"/>
                    <a:gd name="connsiteY3" fmla="*/ 733671 h 733671"/>
                    <a:gd name="connsiteX4" fmla="*/ 0 w 1711352"/>
                    <a:gd name="connsiteY4" fmla="*/ 733671 h 733671"/>
                    <a:gd name="connsiteX0" fmla="*/ 0 w 1711352"/>
                    <a:gd name="connsiteY0" fmla="*/ 733671 h 733671"/>
                    <a:gd name="connsiteX1" fmla="*/ 131554 w 1711352"/>
                    <a:gd name="connsiteY1" fmla="*/ 14611 h 733671"/>
                    <a:gd name="connsiteX2" fmla="*/ 1575413 w 1711352"/>
                    <a:gd name="connsiteY2" fmla="*/ 0 h 733671"/>
                    <a:gd name="connsiteX3" fmla="*/ 1711352 w 1711352"/>
                    <a:gd name="connsiteY3" fmla="*/ 733671 h 733671"/>
                    <a:gd name="connsiteX4" fmla="*/ 0 w 1711352"/>
                    <a:gd name="connsiteY4" fmla="*/ 733671 h 733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52" h="733671">
                      <a:moveTo>
                        <a:pt x="0" y="733671"/>
                      </a:moveTo>
                      <a:lnTo>
                        <a:pt x="131554" y="14611"/>
                      </a:lnTo>
                      <a:lnTo>
                        <a:pt x="1575413" y="0"/>
                      </a:lnTo>
                      <a:lnTo>
                        <a:pt x="1711352" y="733671"/>
                      </a:lnTo>
                      <a:lnTo>
                        <a:pt x="0" y="733671"/>
                      </a:lnTo>
                      <a:close/>
                    </a:path>
                  </a:pathLst>
                </a:custGeom>
                <a:solidFill>
                  <a:srgbClr val="FFF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pic>
          <p:nvPicPr>
            <p:cNvPr id="58" name="Picture 57">
              <a:extLst>
                <a:ext uri="{FF2B5EF4-FFF2-40B4-BE49-F238E27FC236}">
                  <a16:creationId xmlns:a16="http://schemas.microsoft.com/office/drawing/2014/main" id="{8D377F88-6D09-4910-9DD9-6AD2E7F108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577700" y="3928853"/>
              <a:ext cx="1018539" cy="1023520"/>
            </a:xfrm>
            <a:prstGeom prst="rect">
              <a:avLst/>
            </a:prstGeom>
          </p:spPr>
        </p:pic>
        <p:grpSp>
          <p:nvGrpSpPr>
            <p:cNvPr id="59" name="Group 58">
              <a:extLst>
                <a:ext uri="{FF2B5EF4-FFF2-40B4-BE49-F238E27FC236}">
                  <a16:creationId xmlns:a16="http://schemas.microsoft.com/office/drawing/2014/main" id="{800E8F5C-9D7A-4244-8D45-F4C721159924}"/>
                </a:ext>
              </a:extLst>
            </p:cNvPr>
            <p:cNvGrpSpPr/>
            <p:nvPr/>
          </p:nvGrpSpPr>
          <p:grpSpPr>
            <a:xfrm rot="163136" flipH="1">
              <a:off x="6953119" y="3614572"/>
              <a:ext cx="692972" cy="598589"/>
              <a:chOff x="8794394" y="4190346"/>
              <a:chExt cx="2276098" cy="1966095"/>
            </a:xfrm>
          </p:grpSpPr>
          <p:sp>
            <p:nvSpPr>
              <p:cNvPr id="60" name="Trapezoid 59">
                <a:extLst>
                  <a:ext uri="{FF2B5EF4-FFF2-40B4-BE49-F238E27FC236}">
                    <a16:creationId xmlns:a16="http://schemas.microsoft.com/office/drawing/2014/main" id="{60E42831-6F86-4B86-A046-33CB150004F0}"/>
                  </a:ext>
                </a:extLst>
              </p:cNvPr>
              <p:cNvSpPr/>
              <p:nvPr/>
            </p:nvSpPr>
            <p:spPr>
              <a:xfrm rot="15042728">
                <a:off x="9076767" y="4162716"/>
                <a:ext cx="1711352" cy="2276098"/>
              </a:xfrm>
              <a:prstGeom prst="trapezoid">
                <a:avLst/>
              </a:prstGeom>
              <a:solidFill>
                <a:srgbClr val="FFE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1" name="Group 60">
                <a:extLst>
                  <a:ext uri="{FF2B5EF4-FFF2-40B4-BE49-F238E27FC236}">
                    <a16:creationId xmlns:a16="http://schemas.microsoft.com/office/drawing/2014/main" id="{28B9255A-DB8A-4978-8694-A100F6CA710A}"/>
                  </a:ext>
                </a:extLst>
              </p:cNvPr>
              <p:cNvGrpSpPr/>
              <p:nvPr/>
            </p:nvGrpSpPr>
            <p:grpSpPr>
              <a:xfrm>
                <a:off x="9688789" y="4190346"/>
                <a:ext cx="1355877" cy="1814114"/>
                <a:chOff x="9688789" y="4190346"/>
                <a:chExt cx="1355877" cy="1814114"/>
              </a:xfrm>
            </p:grpSpPr>
            <p:sp>
              <p:nvSpPr>
                <p:cNvPr id="62" name="Trapezoid 110">
                  <a:extLst>
                    <a:ext uri="{FF2B5EF4-FFF2-40B4-BE49-F238E27FC236}">
                      <a16:creationId xmlns:a16="http://schemas.microsoft.com/office/drawing/2014/main" id="{644D7719-55FD-48C4-B9DE-52D640645B27}"/>
                    </a:ext>
                  </a:extLst>
                </p:cNvPr>
                <p:cNvSpPr/>
                <p:nvPr/>
              </p:nvSpPr>
              <p:spPr>
                <a:xfrm rot="15042728">
                  <a:off x="9511052" y="4470845"/>
                  <a:ext cx="1711352" cy="1355877"/>
                </a:xfrm>
                <a:custGeom>
                  <a:avLst/>
                  <a:gdLst>
                    <a:gd name="connsiteX0" fmla="*/ 0 w 1711352"/>
                    <a:gd name="connsiteY0" fmla="*/ 1315867 h 1315867"/>
                    <a:gd name="connsiteX1" fmla="*/ 328967 w 1711352"/>
                    <a:gd name="connsiteY1" fmla="*/ 0 h 1315867"/>
                    <a:gd name="connsiteX2" fmla="*/ 1382385 w 1711352"/>
                    <a:gd name="connsiteY2" fmla="*/ 0 h 1315867"/>
                    <a:gd name="connsiteX3" fmla="*/ 1711352 w 1711352"/>
                    <a:gd name="connsiteY3" fmla="*/ 1315867 h 1315867"/>
                    <a:gd name="connsiteX4" fmla="*/ 0 w 1711352"/>
                    <a:gd name="connsiteY4" fmla="*/ 1315867 h 1315867"/>
                    <a:gd name="connsiteX0" fmla="*/ 0 w 1711352"/>
                    <a:gd name="connsiteY0" fmla="*/ 1355877 h 1355877"/>
                    <a:gd name="connsiteX1" fmla="*/ 328967 w 1711352"/>
                    <a:gd name="connsiteY1" fmla="*/ 40010 h 1355877"/>
                    <a:gd name="connsiteX2" fmla="*/ 1460299 w 1711352"/>
                    <a:gd name="connsiteY2" fmla="*/ 0 h 1355877"/>
                    <a:gd name="connsiteX3" fmla="*/ 1711352 w 1711352"/>
                    <a:gd name="connsiteY3" fmla="*/ 1355877 h 1355877"/>
                    <a:gd name="connsiteX4" fmla="*/ 0 w 1711352"/>
                    <a:gd name="connsiteY4" fmla="*/ 1355877 h 1355877"/>
                    <a:gd name="connsiteX0" fmla="*/ 0 w 1711352"/>
                    <a:gd name="connsiteY0" fmla="*/ 1355877 h 1355877"/>
                    <a:gd name="connsiteX1" fmla="*/ 251050 w 1711352"/>
                    <a:gd name="connsiteY1" fmla="*/ 12742 h 1355877"/>
                    <a:gd name="connsiteX2" fmla="*/ 1460299 w 1711352"/>
                    <a:gd name="connsiteY2" fmla="*/ 0 h 1355877"/>
                    <a:gd name="connsiteX3" fmla="*/ 1711352 w 1711352"/>
                    <a:gd name="connsiteY3" fmla="*/ 1355877 h 1355877"/>
                    <a:gd name="connsiteX4" fmla="*/ 0 w 1711352"/>
                    <a:gd name="connsiteY4" fmla="*/ 1355877 h 1355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52" h="1355877">
                      <a:moveTo>
                        <a:pt x="0" y="1355877"/>
                      </a:moveTo>
                      <a:lnTo>
                        <a:pt x="251050" y="12742"/>
                      </a:lnTo>
                      <a:lnTo>
                        <a:pt x="1460299" y="0"/>
                      </a:lnTo>
                      <a:lnTo>
                        <a:pt x="1711352" y="1355877"/>
                      </a:lnTo>
                      <a:lnTo>
                        <a:pt x="0" y="1355877"/>
                      </a:lnTo>
                      <a:close/>
                    </a:path>
                  </a:pathLst>
                </a:custGeom>
                <a:solidFill>
                  <a:srgbClr val="FFF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3" name="Trapezoid 111">
                  <a:extLst>
                    <a:ext uri="{FF2B5EF4-FFF2-40B4-BE49-F238E27FC236}">
                      <a16:creationId xmlns:a16="http://schemas.microsoft.com/office/drawing/2014/main" id="{CF07C8C3-61DB-4B4B-90D5-82ECAA02B2F1}"/>
                    </a:ext>
                  </a:extLst>
                </p:cNvPr>
                <p:cNvSpPr/>
                <p:nvPr/>
              </p:nvSpPr>
              <p:spPr>
                <a:xfrm rot="15042728">
                  <a:off x="9804693" y="4679186"/>
                  <a:ext cx="1711352" cy="733671"/>
                </a:xfrm>
                <a:custGeom>
                  <a:avLst/>
                  <a:gdLst>
                    <a:gd name="connsiteX0" fmla="*/ 0 w 1711352"/>
                    <a:gd name="connsiteY0" fmla="*/ 696585 h 696585"/>
                    <a:gd name="connsiteX1" fmla="*/ 174146 w 1711352"/>
                    <a:gd name="connsiteY1" fmla="*/ 0 h 696585"/>
                    <a:gd name="connsiteX2" fmla="*/ 1537206 w 1711352"/>
                    <a:gd name="connsiteY2" fmla="*/ 0 h 696585"/>
                    <a:gd name="connsiteX3" fmla="*/ 1711352 w 1711352"/>
                    <a:gd name="connsiteY3" fmla="*/ 696585 h 696585"/>
                    <a:gd name="connsiteX4" fmla="*/ 0 w 1711352"/>
                    <a:gd name="connsiteY4" fmla="*/ 696585 h 696585"/>
                    <a:gd name="connsiteX0" fmla="*/ 0 w 1711352"/>
                    <a:gd name="connsiteY0" fmla="*/ 733671 h 733671"/>
                    <a:gd name="connsiteX1" fmla="*/ 174146 w 1711352"/>
                    <a:gd name="connsiteY1" fmla="*/ 37086 h 733671"/>
                    <a:gd name="connsiteX2" fmla="*/ 1575413 w 1711352"/>
                    <a:gd name="connsiteY2" fmla="*/ 0 h 733671"/>
                    <a:gd name="connsiteX3" fmla="*/ 1711352 w 1711352"/>
                    <a:gd name="connsiteY3" fmla="*/ 733671 h 733671"/>
                    <a:gd name="connsiteX4" fmla="*/ 0 w 1711352"/>
                    <a:gd name="connsiteY4" fmla="*/ 733671 h 733671"/>
                    <a:gd name="connsiteX0" fmla="*/ 0 w 1711352"/>
                    <a:gd name="connsiteY0" fmla="*/ 733671 h 733671"/>
                    <a:gd name="connsiteX1" fmla="*/ 131554 w 1711352"/>
                    <a:gd name="connsiteY1" fmla="*/ 14611 h 733671"/>
                    <a:gd name="connsiteX2" fmla="*/ 1575413 w 1711352"/>
                    <a:gd name="connsiteY2" fmla="*/ 0 h 733671"/>
                    <a:gd name="connsiteX3" fmla="*/ 1711352 w 1711352"/>
                    <a:gd name="connsiteY3" fmla="*/ 733671 h 733671"/>
                    <a:gd name="connsiteX4" fmla="*/ 0 w 1711352"/>
                    <a:gd name="connsiteY4" fmla="*/ 733671 h 733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52" h="733671">
                      <a:moveTo>
                        <a:pt x="0" y="733671"/>
                      </a:moveTo>
                      <a:lnTo>
                        <a:pt x="131554" y="14611"/>
                      </a:lnTo>
                      <a:lnTo>
                        <a:pt x="1575413" y="0"/>
                      </a:lnTo>
                      <a:lnTo>
                        <a:pt x="1711352" y="733671"/>
                      </a:lnTo>
                      <a:lnTo>
                        <a:pt x="0" y="733671"/>
                      </a:lnTo>
                      <a:close/>
                    </a:path>
                  </a:pathLst>
                </a:custGeom>
                <a:solidFill>
                  <a:srgbClr val="FFF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64" name="Oval 63">
              <a:extLst>
                <a:ext uri="{FF2B5EF4-FFF2-40B4-BE49-F238E27FC236}">
                  <a16:creationId xmlns:a16="http://schemas.microsoft.com/office/drawing/2014/main" id="{3F264FFB-FFED-41AC-9A8D-3DA4F670941F}"/>
                </a:ext>
              </a:extLst>
            </p:cNvPr>
            <p:cNvSpPr>
              <a:spLocks noChangeAspect="1"/>
            </p:cNvSpPr>
            <p:nvPr/>
          </p:nvSpPr>
          <p:spPr bwMode="auto">
            <a:xfrm>
              <a:off x="5174494" y="2608037"/>
              <a:ext cx="1825854" cy="1826330"/>
            </a:xfrm>
            <a:prstGeom prst="ellipse">
              <a:avLst/>
            </a:prstGeom>
            <a:noFill/>
            <a:ln w="19050">
              <a:solidFill>
                <a:srgbClr val="FEC2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34430">
                <a:defRPr/>
              </a:pPr>
              <a:endParaRPr lang="en-US" sz="254" b="1" dirty="0">
                <a:solidFill>
                  <a:prstClr val="white"/>
                </a:solidFill>
                <a:latin typeface="Lato"/>
              </a:endParaRPr>
            </a:p>
          </p:txBody>
        </p:sp>
        <p:sp>
          <p:nvSpPr>
            <p:cNvPr id="65" name="Oval 64">
              <a:extLst>
                <a:ext uri="{FF2B5EF4-FFF2-40B4-BE49-F238E27FC236}">
                  <a16:creationId xmlns:a16="http://schemas.microsoft.com/office/drawing/2014/main" id="{040714B9-E6FF-4FF2-9FBD-9EFC04C2FBB5}"/>
                </a:ext>
              </a:extLst>
            </p:cNvPr>
            <p:cNvSpPr>
              <a:spLocks noChangeAspect="1"/>
            </p:cNvSpPr>
            <p:nvPr/>
          </p:nvSpPr>
          <p:spPr bwMode="auto">
            <a:xfrm>
              <a:off x="9236239" y="2606624"/>
              <a:ext cx="1825854" cy="1826330"/>
            </a:xfrm>
            <a:prstGeom prst="ellipse">
              <a:avLst/>
            </a:prstGeom>
            <a:noFill/>
            <a:ln w="19050">
              <a:solidFill>
                <a:srgbClr val="FEC2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34430">
                <a:defRPr/>
              </a:pPr>
              <a:endParaRPr lang="en-US" sz="254" b="1" dirty="0">
                <a:solidFill>
                  <a:prstClr val="white"/>
                </a:solidFill>
                <a:latin typeface="Lato"/>
              </a:endParaRPr>
            </a:p>
          </p:txBody>
        </p:sp>
        <p:pic>
          <p:nvPicPr>
            <p:cNvPr id="66" name="Picture 65">
              <a:extLst>
                <a:ext uri="{FF2B5EF4-FFF2-40B4-BE49-F238E27FC236}">
                  <a16:creationId xmlns:a16="http://schemas.microsoft.com/office/drawing/2014/main" id="{89F13FD1-DC83-4A92-AF73-A9FA50A1B27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2585" y="3935070"/>
              <a:ext cx="1018539" cy="1023520"/>
            </a:xfrm>
            <a:prstGeom prst="rect">
              <a:avLst/>
            </a:prstGeom>
          </p:spPr>
        </p:pic>
        <p:grpSp>
          <p:nvGrpSpPr>
            <p:cNvPr id="67" name="Group 66">
              <a:extLst>
                <a:ext uri="{FF2B5EF4-FFF2-40B4-BE49-F238E27FC236}">
                  <a16:creationId xmlns:a16="http://schemas.microsoft.com/office/drawing/2014/main" id="{67D043F5-BCF7-4498-996F-66AADFF60F61}"/>
                </a:ext>
              </a:extLst>
            </p:cNvPr>
            <p:cNvGrpSpPr/>
            <p:nvPr/>
          </p:nvGrpSpPr>
          <p:grpSpPr>
            <a:xfrm rot="21436864">
              <a:off x="8511520" y="3607103"/>
              <a:ext cx="692972" cy="598589"/>
              <a:chOff x="8794394" y="4190346"/>
              <a:chExt cx="2276098" cy="1966095"/>
            </a:xfrm>
          </p:grpSpPr>
          <p:sp>
            <p:nvSpPr>
              <p:cNvPr id="68" name="Trapezoid 67">
                <a:extLst>
                  <a:ext uri="{FF2B5EF4-FFF2-40B4-BE49-F238E27FC236}">
                    <a16:creationId xmlns:a16="http://schemas.microsoft.com/office/drawing/2014/main" id="{56BE9476-7A4C-4FE3-ADCF-917B27BFFDE2}"/>
                  </a:ext>
                </a:extLst>
              </p:cNvPr>
              <p:cNvSpPr/>
              <p:nvPr/>
            </p:nvSpPr>
            <p:spPr>
              <a:xfrm rot="15042728">
                <a:off x="9076767" y="4162716"/>
                <a:ext cx="1711352" cy="2276098"/>
              </a:xfrm>
              <a:prstGeom prst="trapezoid">
                <a:avLst/>
              </a:prstGeom>
              <a:solidFill>
                <a:srgbClr val="FFEC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69" name="Group 68">
                <a:extLst>
                  <a:ext uri="{FF2B5EF4-FFF2-40B4-BE49-F238E27FC236}">
                    <a16:creationId xmlns:a16="http://schemas.microsoft.com/office/drawing/2014/main" id="{E8478309-31F0-4C69-A627-A7295D08FE6E}"/>
                  </a:ext>
                </a:extLst>
              </p:cNvPr>
              <p:cNvGrpSpPr/>
              <p:nvPr/>
            </p:nvGrpSpPr>
            <p:grpSpPr>
              <a:xfrm>
                <a:off x="9688789" y="4190346"/>
                <a:ext cx="1355877" cy="1814114"/>
                <a:chOff x="9688789" y="4190346"/>
                <a:chExt cx="1355877" cy="1814114"/>
              </a:xfrm>
            </p:grpSpPr>
            <p:sp>
              <p:nvSpPr>
                <p:cNvPr id="70" name="Trapezoid 110">
                  <a:extLst>
                    <a:ext uri="{FF2B5EF4-FFF2-40B4-BE49-F238E27FC236}">
                      <a16:creationId xmlns:a16="http://schemas.microsoft.com/office/drawing/2014/main" id="{7775BA1B-40F5-4470-A6F1-06904CB7BF02}"/>
                    </a:ext>
                  </a:extLst>
                </p:cNvPr>
                <p:cNvSpPr/>
                <p:nvPr/>
              </p:nvSpPr>
              <p:spPr>
                <a:xfrm rot="15042728">
                  <a:off x="9511052" y="4470845"/>
                  <a:ext cx="1711352" cy="1355877"/>
                </a:xfrm>
                <a:custGeom>
                  <a:avLst/>
                  <a:gdLst>
                    <a:gd name="connsiteX0" fmla="*/ 0 w 1711352"/>
                    <a:gd name="connsiteY0" fmla="*/ 1315867 h 1315867"/>
                    <a:gd name="connsiteX1" fmla="*/ 328967 w 1711352"/>
                    <a:gd name="connsiteY1" fmla="*/ 0 h 1315867"/>
                    <a:gd name="connsiteX2" fmla="*/ 1382385 w 1711352"/>
                    <a:gd name="connsiteY2" fmla="*/ 0 h 1315867"/>
                    <a:gd name="connsiteX3" fmla="*/ 1711352 w 1711352"/>
                    <a:gd name="connsiteY3" fmla="*/ 1315867 h 1315867"/>
                    <a:gd name="connsiteX4" fmla="*/ 0 w 1711352"/>
                    <a:gd name="connsiteY4" fmla="*/ 1315867 h 1315867"/>
                    <a:gd name="connsiteX0" fmla="*/ 0 w 1711352"/>
                    <a:gd name="connsiteY0" fmla="*/ 1355877 h 1355877"/>
                    <a:gd name="connsiteX1" fmla="*/ 328967 w 1711352"/>
                    <a:gd name="connsiteY1" fmla="*/ 40010 h 1355877"/>
                    <a:gd name="connsiteX2" fmla="*/ 1460299 w 1711352"/>
                    <a:gd name="connsiteY2" fmla="*/ 0 h 1355877"/>
                    <a:gd name="connsiteX3" fmla="*/ 1711352 w 1711352"/>
                    <a:gd name="connsiteY3" fmla="*/ 1355877 h 1355877"/>
                    <a:gd name="connsiteX4" fmla="*/ 0 w 1711352"/>
                    <a:gd name="connsiteY4" fmla="*/ 1355877 h 1355877"/>
                    <a:gd name="connsiteX0" fmla="*/ 0 w 1711352"/>
                    <a:gd name="connsiteY0" fmla="*/ 1355877 h 1355877"/>
                    <a:gd name="connsiteX1" fmla="*/ 251050 w 1711352"/>
                    <a:gd name="connsiteY1" fmla="*/ 12742 h 1355877"/>
                    <a:gd name="connsiteX2" fmla="*/ 1460299 w 1711352"/>
                    <a:gd name="connsiteY2" fmla="*/ 0 h 1355877"/>
                    <a:gd name="connsiteX3" fmla="*/ 1711352 w 1711352"/>
                    <a:gd name="connsiteY3" fmla="*/ 1355877 h 1355877"/>
                    <a:gd name="connsiteX4" fmla="*/ 0 w 1711352"/>
                    <a:gd name="connsiteY4" fmla="*/ 1355877 h 13558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52" h="1355877">
                      <a:moveTo>
                        <a:pt x="0" y="1355877"/>
                      </a:moveTo>
                      <a:lnTo>
                        <a:pt x="251050" y="12742"/>
                      </a:lnTo>
                      <a:lnTo>
                        <a:pt x="1460299" y="0"/>
                      </a:lnTo>
                      <a:lnTo>
                        <a:pt x="1711352" y="1355877"/>
                      </a:lnTo>
                      <a:lnTo>
                        <a:pt x="0" y="1355877"/>
                      </a:lnTo>
                      <a:close/>
                    </a:path>
                  </a:pathLst>
                </a:custGeom>
                <a:solidFill>
                  <a:srgbClr val="FFF1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1" name="Trapezoid 111">
                  <a:extLst>
                    <a:ext uri="{FF2B5EF4-FFF2-40B4-BE49-F238E27FC236}">
                      <a16:creationId xmlns:a16="http://schemas.microsoft.com/office/drawing/2014/main" id="{938F3BC1-3CC9-44F3-83AC-E9257F46AB72}"/>
                    </a:ext>
                  </a:extLst>
                </p:cNvPr>
                <p:cNvSpPr/>
                <p:nvPr/>
              </p:nvSpPr>
              <p:spPr>
                <a:xfrm rot="15042728">
                  <a:off x="9804693" y="4679186"/>
                  <a:ext cx="1711352" cy="733671"/>
                </a:xfrm>
                <a:custGeom>
                  <a:avLst/>
                  <a:gdLst>
                    <a:gd name="connsiteX0" fmla="*/ 0 w 1711352"/>
                    <a:gd name="connsiteY0" fmla="*/ 696585 h 696585"/>
                    <a:gd name="connsiteX1" fmla="*/ 174146 w 1711352"/>
                    <a:gd name="connsiteY1" fmla="*/ 0 h 696585"/>
                    <a:gd name="connsiteX2" fmla="*/ 1537206 w 1711352"/>
                    <a:gd name="connsiteY2" fmla="*/ 0 h 696585"/>
                    <a:gd name="connsiteX3" fmla="*/ 1711352 w 1711352"/>
                    <a:gd name="connsiteY3" fmla="*/ 696585 h 696585"/>
                    <a:gd name="connsiteX4" fmla="*/ 0 w 1711352"/>
                    <a:gd name="connsiteY4" fmla="*/ 696585 h 696585"/>
                    <a:gd name="connsiteX0" fmla="*/ 0 w 1711352"/>
                    <a:gd name="connsiteY0" fmla="*/ 733671 h 733671"/>
                    <a:gd name="connsiteX1" fmla="*/ 174146 w 1711352"/>
                    <a:gd name="connsiteY1" fmla="*/ 37086 h 733671"/>
                    <a:gd name="connsiteX2" fmla="*/ 1575413 w 1711352"/>
                    <a:gd name="connsiteY2" fmla="*/ 0 h 733671"/>
                    <a:gd name="connsiteX3" fmla="*/ 1711352 w 1711352"/>
                    <a:gd name="connsiteY3" fmla="*/ 733671 h 733671"/>
                    <a:gd name="connsiteX4" fmla="*/ 0 w 1711352"/>
                    <a:gd name="connsiteY4" fmla="*/ 733671 h 733671"/>
                    <a:gd name="connsiteX0" fmla="*/ 0 w 1711352"/>
                    <a:gd name="connsiteY0" fmla="*/ 733671 h 733671"/>
                    <a:gd name="connsiteX1" fmla="*/ 131554 w 1711352"/>
                    <a:gd name="connsiteY1" fmla="*/ 14611 h 733671"/>
                    <a:gd name="connsiteX2" fmla="*/ 1575413 w 1711352"/>
                    <a:gd name="connsiteY2" fmla="*/ 0 h 733671"/>
                    <a:gd name="connsiteX3" fmla="*/ 1711352 w 1711352"/>
                    <a:gd name="connsiteY3" fmla="*/ 733671 h 733671"/>
                    <a:gd name="connsiteX4" fmla="*/ 0 w 1711352"/>
                    <a:gd name="connsiteY4" fmla="*/ 733671 h 733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352" h="733671">
                      <a:moveTo>
                        <a:pt x="0" y="733671"/>
                      </a:moveTo>
                      <a:lnTo>
                        <a:pt x="131554" y="14611"/>
                      </a:lnTo>
                      <a:lnTo>
                        <a:pt x="1575413" y="0"/>
                      </a:lnTo>
                      <a:lnTo>
                        <a:pt x="1711352" y="733671"/>
                      </a:lnTo>
                      <a:lnTo>
                        <a:pt x="0" y="733671"/>
                      </a:lnTo>
                      <a:close/>
                    </a:path>
                  </a:pathLst>
                </a:custGeom>
                <a:solidFill>
                  <a:srgbClr val="FFFA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sp>
          <p:nvSpPr>
            <p:cNvPr id="87" name="Oval 86">
              <a:extLst>
                <a:ext uri="{FF2B5EF4-FFF2-40B4-BE49-F238E27FC236}">
                  <a16:creationId xmlns:a16="http://schemas.microsoft.com/office/drawing/2014/main" id="{A5E9A6F6-C1CF-45BE-A769-E83DA8AADAEC}"/>
                </a:ext>
              </a:extLst>
            </p:cNvPr>
            <p:cNvSpPr>
              <a:spLocks noChangeAspect="1"/>
            </p:cNvSpPr>
            <p:nvPr/>
          </p:nvSpPr>
          <p:spPr bwMode="auto">
            <a:xfrm>
              <a:off x="9245353" y="2614093"/>
              <a:ext cx="1825854" cy="1826330"/>
            </a:xfrm>
            <a:prstGeom prst="ellipse">
              <a:avLst/>
            </a:prstGeom>
            <a:noFill/>
            <a:ln w="19050">
              <a:solidFill>
                <a:srgbClr val="FEC2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834430"/>
              <a:endParaRPr lang="en-US" sz="254" b="1" dirty="0">
                <a:solidFill>
                  <a:prstClr val="white"/>
                </a:solidFill>
                <a:latin typeface="Lato"/>
              </a:endParaRPr>
            </a:p>
          </p:txBody>
        </p:sp>
        <p:pic>
          <p:nvPicPr>
            <p:cNvPr id="88" name="Picture 87">
              <a:extLst>
                <a:ext uri="{FF2B5EF4-FFF2-40B4-BE49-F238E27FC236}">
                  <a16:creationId xmlns:a16="http://schemas.microsoft.com/office/drawing/2014/main" id="{1DD95B7E-FDD7-4AA2-ACF2-7FBA54A54C50}"/>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587913" y="2994728"/>
              <a:ext cx="1017136" cy="1017136"/>
            </a:xfrm>
            <a:prstGeom prst="rect">
              <a:avLst/>
            </a:prstGeom>
          </p:spPr>
        </p:pic>
        <p:pic>
          <p:nvPicPr>
            <p:cNvPr id="89" name="Picture 88">
              <a:extLst>
                <a:ext uri="{FF2B5EF4-FFF2-40B4-BE49-F238E27FC236}">
                  <a16:creationId xmlns:a16="http://schemas.microsoft.com/office/drawing/2014/main" id="{9C1EFA06-F308-45C7-9321-92B672B3F88C}"/>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tretch>
              <a:fillRect/>
            </a:stretch>
          </p:blipFill>
          <p:spPr>
            <a:xfrm>
              <a:off x="9661831" y="3037366"/>
              <a:ext cx="1017136" cy="1017136"/>
            </a:xfrm>
            <a:prstGeom prst="rect">
              <a:avLst/>
            </a:prstGeom>
          </p:spPr>
        </p:pic>
      </p:grpSp>
      <p:sp>
        <p:nvSpPr>
          <p:cNvPr id="34" name="Rectangle: Rounded Corners 33">
            <a:extLst>
              <a:ext uri="{FF2B5EF4-FFF2-40B4-BE49-F238E27FC236}">
                <a16:creationId xmlns:a16="http://schemas.microsoft.com/office/drawing/2014/main" id="{2B64CB88-6004-4548-9D94-19FBA806614A}"/>
              </a:ext>
            </a:extLst>
          </p:cNvPr>
          <p:cNvSpPr/>
          <p:nvPr/>
        </p:nvSpPr>
        <p:spPr>
          <a:xfrm>
            <a:off x="4902774" y="6328993"/>
            <a:ext cx="6450452"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Techniques to assess model performance</a:t>
            </a:r>
          </a:p>
        </p:txBody>
      </p:sp>
    </p:spTree>
    <p:extLst>
      <p:ext uri="{BB962C8B-B14F-4D97-AF65-F5344CB8AC3E}">
        <p14:creationId xmlns:p14="http://schemas.microsoft.com/office/powerpoint/2010/main" val="3354836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73B10C3-C062-44EC-920F-87BC535BA6A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 Train/Test Split</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254D9EE8-D4D5-494B-B7CB-16B494A09658}"/>
              </a:ext>
            </a:extLst>
          </p:cNvPr>
          <p:cNvPicPr preferRelativeResize="0"/>
          <p:nvPr/>
        </p:nvPicPr>
        <p:blipFill rotWithShape="1">
          <a:blip r:embed="rId3">
            <a:alphaModFix/>
          </a:blip>
          <a:srcRect/>
          <a:stretch/>
        </p:blipFill>
        <p:spPr>
          <a:xfrm>
            <a:off x="6680423" y="829986"/>
            <a:ext cx="3009184" cy="253919"/>
          </a:xfrm>
          <a:prstGeom prst="rect">
            <a:avLst/>
          </a:prstGeom>
          <a:noFill/>
          <a:ln>
            <a:noFill/>
          </a:ln>
        </p:spPr>
      </p:pic>
      <p:grpSp>
        <p:nvGrpSpPr>
          <p:cNvPr id="62" name="Group 61">
            <a:extLst>
              <a:ext uri="{FF2B5EF4-FFF2-40B4-BE49-F238E27FC236}">
                <a16:creationId xmlns:a16="http://schemas.microsoft.com/office/drawing/2014/main" id="{8CBC75C5-184A-4F46-9E33-3EC45088542B}"/>
              </a:ext>
            </a:extLst>
          </p:cNvPr>
          <p:cNvGrpSpPr/>
          <p:nvPr/>
        </p:nvGrpSpPr>
        <p:grpSpPr>
          <a:xfrm>
            <a:off x="3681528" y="1891799"/>
            <a:ext cx="9006974" cy="5360401"/>
            <a:chOff x="762000" y="2362200"/>
            <a:chExt cx="6858000" cy="4081463"/>
          </a:xfrm>
        </p:grpSpPr>
        <p:sp>
          <p:nvSpPr>
            <p:cNvPr id="5" name="Freeform 6">
              <a:extLst>
                <a:ext uri="{FF2B5EF4-FFF2-40B4-BE49-F238E27FC236}">
                  <a16:creationId xmlns:a16="http://schemas.microsoft.com/office/drawing/2014/main" id="{DFEA4865-309B-4512-8FF4-E1C782EF469E}"/>
                </a:ext>
              </a:extLst>
            </p:cNvPr>
            <p:cNvSpPr>
              <a:spLocks/>
            </p:cNvSpPr>
            <p:nvPr/>
          </p:nvSpPr>
          <p:spPr bwMode="auto">
            <a:xfrm>
              <a:off x="762000" y="2362200"/>
              <a:ext cx="4419600" cy="4081463"/>
            </a:xfrm>
            <a:custGeom>
              <a:avLst/>
              <a:gdLst>
                <a:gd name="T0" fmla="*/ 696 w 2096"/>
                <a:gd name="T1" fmla="*/ 1880 h 1936"/>
                <a:gd name="T2" fmla="*/ 216 w 2096"/>
                <a:gd name="T3" fmla="*/ 1592 h 1936"/>
                <a:gd name="T4" fmla="*/ 24 w 2096"/>
                <a:gd name="T5" fmla="*/ 776 h 1936"/>
                <a:gd name="T6" fmla="*/ 360 w 2096"/>
                <a:gd name="T7" fmla="*/ 104 h 1936"/>
                <a:gd name="T8" fmla="*/ 1512 w 2096"/>
                <a:gd name="T9" fmla="*/ 152 h 1936"/>
                <a:gd name="T10" fmla="*/ 2088 w 2096"/>
                <a:gd name="T11" fmla="*/ 968 h 1936"/>
                <a:gd name="T12" fmla="*/ 1560 w 2096"/>
                <a:gd name="T13" fmla="*/ 1784 h 1936"/>
                <a:gd name="T14" fmla="*/ 696 w 2096"/>
                <a:gd name="T15" fmla="*/ 1880 h 19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6" h="1936">
                  <a:moveTo>
                    <a:pt x="696" y="1880"/>
                  </a:moveTo>
                  <a:cubicBezTo>
                    <a:pt x="472" y="1848"/>
                    <a:pt x="328" y="1776"/>
                    <a:pt x="216" y="1592"/>
                  </a:cubicBezTo>
                  <a:cubicBezTo>
                    <a:pt x="104" y="1408"/>
                    <a:pt x="0" y="1024"/>
                    <a:pt x="24" y="776"/>
                  </a:cubicBezTo>
                  <a:cubicBezTo>
                    <a:pt x="48" y="528"/>
                    <a:pt x="112" y="208"/>
                    <a:pt x="360" y="104"/>
                  </a:cubicBezTo>
                  <a:cubicBezTo>
                    <a:pt x="608" y="0"/>
                    <a:pt x="1224" y="8"/>
                    <a:pt x="1512" y="152"/>
                  </a:cubicBezTo>
                  <a:cubicBezTo>
                    <a:pt x="1800" y="296"/>
                    <a:pt x="2080" y="696"/>
                    <a:pt x="2088" y="968"/>
                  </a:cubicBezTo>
                  <a:cubicBezTo>
                    <a:pt x="2096" y="1240"/>
                    <a:pt x="1792" y="1632"/>
                    <a:pt x="1560" y="1784"/>
                  </a:cubicBezTo>
                  <a:cubicBezTo>
                    <a:pt x="1328" y="1936"/>
                    <a:pt x="920" y="1912"/>
                    <a:pt x="696" y="1880"/>
                  </a:cubicBezTo>
                  <a:close/>
                </a:path>
              </a:pathLst>
            </a:custGeom>
            <a:solidFill>
              <a:schemeClr val="accent3">
                <a:lumMod val="20000"/>
                <a:lumOff val="80000"/>
              </a:schemeClr>
            </a:solidFill>
            <a:ln w="38100" cmpd="sng">
              <a:solidFill>
                <a:srgbClr val="5EB9C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 name="Group 32">
              <a:extLst>
                <a:ext uri="{FF2B5EF4-FFF2-40B4-BE49-F238E27FC236}">
                  <a16:creationId xmlns:a16="http://schemas.microsoft.com/office/drawing/2014/main" id="{9D9DBF76-BA5B-486A-8DEF-7BC7AB86A9E8}"/>
                </a:ext>
              </a:extLst>
            </p:cNvPr>
            <p:cNvGrpSpPr>
              <a:grpSpLocks/>
            </p:cNvGrpSpPr>
            <p:nvPr/>
          </p:nvGrpSpPr>
          <p:grpSpPr bwMode="auto">
            <a:xfrm>
              <a:off x="1217613" y="2794000"/>
              <a:ext cx="3441700" cy="3429000"/>
              <a:chOff x="1583" y="1760"/>
              <a:chExt cx="2168" cy="2160"/>
            </a:xfrm>
          </p:grpSpPr>
          <p:sp>
            <p:nvSpPr>
              <p:cNvPr id="7" name="Text Box 7">
                <a:extLst>
                  <a:ext uri="{FF2B5EF4-FFF2-40B4-BE49-F238E27FC236}">
                    <a16:creationId xmlns:a16="http://schemas.microsoft.com/office/drawing/2014/main" id="{48F03EF8-43AB-4A40-8A64-C465EDFF516B}"/>
                  </a:ext>
                </a:extLst>
              </p:cNvPr>
              <p:cNvSpPr txBox="1">
                <a:spLocks noChangeArrowheads="1"/>
              </p:cNvSpPr>
              <p:nvPr/>
            </p:nvSpPr>
            <p:spPr bwMode="auto">
              <a:xfrm>
                <a:off x="2220" y="2586"/>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8" name="Text Box 8">
                <a:extLst>
                  <a:ext uri="{FF2B5EF4-FFF2-40B4-BE49-F238E27FC236}">
                    <a16:creationId xmlns:a16="http://schemas.microsoft.com/office/drawing/2014/main" id="{6B47FF23-698E-4D80-AD9A-9C510544F1E5}"/>
                  </a:ext>
                </a:extLst>
              </p:cNvPr>
              <p:cNvSpPr txBox="1">
                <a:spLocks noChangeArrowheads="1"/>
              </p:cNvSpPr>
              <p:nvPr/>
            </p:nvSpPr>
            <p:spPr bwMode="auto">
              <a:xfrm>
                <a:off x="2794" y="3032"/>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9" name="Text Box 10">
                <a:extLst>
                  <a:ext uri="{FF2B5EF4-FFF2-40B4-BE49-F238E27FC236}">
                    <a16:creationId xmlns:a16="http://schemas.microsoft.com/office/drawing/2014/main" id="{D9024F41-2F68-41D9-8075-A13987ED0C3F}"/>
                  </a:ext>
                </a:extLst>
              </p:cNvPr>
              <p:cNvSpPr txBox="1">
                <a:spLocks noChangeArrowheads="1"/>
              </p:cNvSpPr>
              <p:nvPr/>
            </p:nvSpPr>
            <p:spPr bwMode="auto">
              <a:xfrm>
                <a:off x="1583" y="2586"/>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0" name="Text Box 11">
                <a:extLst>
                  <a:ext uri="{FF2B5EF4-FFF2-40B4-BE49-F238E27FC236}">
                    <a16:creationId xmlns:a16="http://schemas.microsoft.com/office/drawing/2014/main" id="{C2A19A85-D65C-48B1-8226-F7F749CDE18A}"/>
                  </a:ext>
                </a:extLst>
              </p:cNvPr>
              <p:cNvSpPr txBox="1">
                <a:spLocks noChangeArrowheads="1"/>
              </p:cNvSpPr>
              <p:nvPr/>
            </p:nvSpPr>
            <p:spPr bwMode="auto">
              <a:xfrm>
                <a:off x="2284" y="3670"/>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1" name="Text Box 14">
                <a:extLst>
                  <a:ext uri="{FF2B5EF4-FFF2-40B4-BE49-F238E27FC236}">
                    <a16:creationId xmlns:a16="http://schemas.microsoft.com/office/drawing/2014/main" id="{293A1476-71B4-4DF2-8285-DC18528EA965}"/>
                  </a:ext>
                </a:extLst>
              </p:cNvPr>
              <p:cNvSpPr txBox="1">
                <a:spLocks noChangeArrowheads="1"/>
              </p:cNvSpPr>
              <p:nvPr/>
            </p:nvSpPr>
            <p:spPr bwMode="auto">
              <a:xfrm>
                <a:off x="3368" y="3096"/>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2" name="Text Box 15">
                <a:extLst>
                  <a:ext uri="{FF2B5EF4-FFF2-40B4-BE49-F238E27FC236}">
                    <a16:creationId xmlns:a16="http://schemas.microsoft.com/office/drawing/2014/main" id="{6C8D28F4-5984-426F-A7EA-429F1DCC8BF7}"/>
                  </a:ext>
                </a:extLst>
              </p:cNvPr>
              <p:cNvSpPr txBox="1">
                <a:spLocks noChangeArrowheads="1"/>
              </p:cNvSpPr>
              <p:nvPr/>
            </p:nvSpPr>
            <p:spPr bwMode="auto">
              <a:xfrm>
                <a:off x="1774" y="3224"/>
                <a:ext cx="20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3" name="Text Box 16">
                <a:extLst>
                  <a:ext uri="{FF2B5EF4-FFF2-40B4-BE49-F238E27FC236}">
                    <a16:creationId xmlns:a16="http://schemas.microsoft.com/office/drawing/2014/main" id="{79023307-0D2E-44FF-BFEB-8E15F29D3E64}"/>
                  </a:ext>
                </a:extLst>
              </p:cNvPr>
              <p:cNvSpPr txBox="1">
                <a:spLocks noChangeArrowheads="1"/>
              </p:cNvSpPr>
              <p:nvPr/>
            </p:nvSpPr>
            <p:spPr bwMode="auto">
              <a:xfrm>
                <a:off x="2731" y="2523"/>
                <a:ext cx="2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4" name="Text Box 19">
                <a:extLst>
                  <a:ext uri="{FF2B5EF4-FFF2-40B4-BE49-F238E27FC236}">
                    <a16:creationId xmlns:a16="http://schemas.microsoft.com/office/drawing/2014/main" id="{F18B540D-CF3F-411E-84E7-B5C0708867BF}"/>
                  </a:ext>
                </a:extLst>
              </p:cNvPr>
              <p:cNvSpPr txBox="1">
                <a:spLocks noChangeArrowheads="1"/>
              </p:cNvSpPr>
              <p:nvPr/>
            </p:nvSpPr>
            <p:spPr bwMode="auto">
              <a:xfrm>
                <a:off x="3177" y="3290"/>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5" name="Text Box 21">
                <a:extLst>
                  <a:ext uri="{FF2B5EF4-FFF2-40B4-BE49-F238E27FC236}">
                    <a16:creationId xmlns:a16="http://schemas.microsoft.com/office/drawing/2014/main" id="{0C4CCC89-AE19-417B-A6FF-A4E8189C5527}"/>
                  </a:ext>
                </a:extLst>
              </p:cNvPr>
              <p:cNvSpPr txBox="1">
                <a:spLocks noChangeArrowheads="1"/>
              </p:cNvSpPr>
              <p:nvPr/>
            </p:nvSpPr>
            <p:spPr bwMode="auto">
              <a:xfrm>
                <a:off x="1583" y="1951"/>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6" name="Text Box 22">
                <a:extLst>
                  <a:ext uri="{FF2B5EF4-FFF2-40B4-BE49-F238E27FC236}">
                    <a16:creationId xmlns:a16="http://schemas.microsoft.com/office/drawing/2014/main" id="{01FFFFCD-9273-4D56-86AD-FB9974503717}"/>
                  </a:ext>
                </a:extLst>
              </p:cNvPr>
              <p:cNvSpPr txBox="1">
                <a:spLocks noChangeArrowheads="1"/>
              </p:cNvSpPr>
              <p:nvPr/>
            </p:nvSpPr>
            <p:spPr bwMode="auto">
              <a:xfrm>
                <a:off x="2093" y="3354"/>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7" name="Text Box 27">
                <a:extLst>
                  <a:ext uri="{FF2B5EF4-FFF2-40B4-BE49-F238E27FC236}">
                    <a16:creationId xmlns:a16="http://schemas.microsoft.com/office/drawing/2014/main" id="{E75DCC38-A6D4-42C1-9514-0565CB1CF7A9}"/>
                  </a:ext>
                </a:extLst>
              </p:cNvPr>
              <p:cNvSpPr txBox="1">
                <a:spLocks noChangeArrowheads="1"/>
              </p:cNvSpPr>
              <p:nvPr/>
            </p:nvSpPr>
            <p:spPr bwMode="auto">
              <a:xfrm>
                <a:off x="2922" y="2143"/>
                <a:ext cx="1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8" name="Text Box 28">
                <a:extLst>
                  <a:ext uri="{FF2B5EF4-FFF2-40B4-BE49-F238E27FC236}">
                    <a16:creationId xmlns:a16="http://schemas.microsoft.com/office/drawing/2014/main" id="{32FAAB03-07F4-40DD-93AE-97AB4DCD91AF}"/>
                  </a:ext>
                </a:extLst>
              </p:cNvPr>
              <p:cNvSpPr txBox="1">
                <a:spLocks noChangeArrowheads="1"/>
              </p:cNvSpPr>
              <p:nvPr/>
            </p:nvSpPr>
            <p:spPr bwMode="auto">
              <a:xfrm>
                <a:off x="3559" y="233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9" name="Text Box 29">
                <a:extLst>
                  <a:ext uri="{FF2B5EF4-FFF2-40B4-BE49-F238E27FC236}">
                    <a16:creationId xmlns:a16="http://schemas.microsoft.com/office/drawing/2014/main" id="{DCFB8D1F-16E4-4AE4-B50B-71485B3CA43E}"/>
                  </a:ext>
                </a:extLst>
              </p:cNvPr>
              <p:cNvSpPr txBox="1">
                <a:spLocks noChangeArrowheads="1"/>
              </p:cNvSpPr>
              <p:nvPr/>
            </p:nvSpPr>
            <p:spPr bwMode="auto">
              <a:xfrm>
                <a:off x="2157" y="1760"/>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grpSp>
        <p:grpSp>
          <p:nvGrpSpPr>
            <p:cNvPr id="20" name="Group 31">
              <a:extLst>
                <a:ext uri="{FF2B5EF4-FFF2-40B4-BE49-F238E27FC236}">
                  <a16:creationId xmlns:a16="http://schemas.microsoft.com/office/drawing/2014/main" id="{CF68EC69-00AD-42C1-9BC0-E5C418FA01F7}"/>
                </a:ext>
              </a:extLst>
            </p:cNvPr>
            <p:cNvGrpSpPr>
              <a:grpSpLocks/>
            </p:cNvGrpSpPr>
            <p:nvPr/>
          </p:nvGrpSpPr>
          <p:grpSpPr bwMode="auto">
            <a:xfrm>
              <a:off x="1217613" y="2797175"/>
              <a:ext cx="2922587" cy="3146425"/>
              <a:chOff x="1583" y="1762"/>
              <a:chExt cx="1841" cy="1982"/>
            </a:xfrm>
          </p:grpSpPr>
          <p:sp>
            <p:nvSpPr>
              <p:cNvPr id="21" name="Text Box 9">
                <a:extLst>
                  <a:ext uri="{FF2B5EF4-FFF2-40B4-BE49-F238E27FC236}">
                    <a16:creationId xmlns:a16="http://schemas.microsoft.com/office/drawing/2014/main" id="{8D5AB950-CD7E-4043-8C20-0586C1691781}"/>
                  </a:ext>
                </a:extLst>
              </p:cNvPr>
              <p:cNvSpPr txBox="1">
                <a:spLocks noChangeArrowheads="1"/>
              </p:cNvSpPr>
              <p:nvPr/>
            </p:nvSpPr>
            <p:spPr bwMode="auto">
              <a:xfrm>
                <a:off x="2220" y="2907"/>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008000"/>
                    </a:solidFill>
                  </a:rPr>
                  <a:t>+</a:t>
                </a:r>
              </a:p>
            </p:txBody>
          </p:sp>
          <p:sp>
            <p:nvSpPr>
              <p:cNvPr id="22" name="Text Box 12">
                <a:extLst>
                  <a:ext uri="{FF2B5EF4-FFF2-40B4-BE49-F238E27FC236}">
                    <a16:creationId xmlns:a16="http://schemas.microsoft.com/office/drawing/2014/main" id="{E3004CD8-17C4-480C-841C-A65DCBDDADBB}"/>
                  </a:ext>
                </a:extLst>
              </p:cNvPr>
              <p:cNvSpPr txBox="1">
                <a:spLocks noChangeArrowheads="1"/>
              </p:cNvSpPr>
              <p:nvPr/>
            </p:nvSpPr>
            <p:spPr bwMode="auto">
              <a:xfrm>
                <a:off x="2539" y="1823"/>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008000"/>
                    </a:solidFill>
                  </a:rPr>
                  <a:t>+</a:t>
                </a:r>
              </a:p>
            </p:txBody>
          </p:sp>
          <p:sp>
            <p:nvSpPr>
              <p:cNvPr id="23" name="Text Box 13">
                <a:extLst>
                  <a:ext uri="{FF2B5EF4-FFF2-40B4-BE49-F238E27FC236}">
                    <a16:creationId xmlns:a16="http://schemas.microsoft.com/office/drawing/2014/main" id="{C319466D-4E65-4D3C-A2D1-A5F37E42504A}"/>
                  </a:ext>
                </a:extLst>
              </p:cNvPr>
              <p:cNvSpPr txBox="1">
                <a:spLocks noChangeArrowheads="1"/>
              </p:cNvSpPr>
              <p:nvPr/>
            </p:nvSpPr>
            <p:spPr bwMode="auto">
              <a:xfrm>
                <a:off x="3177" y="2524"/>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008000"/>
                    </a:solidFill>
                  </a:rPr>
                  <a:t>+</a:t>
                </a:r>
              </a:p>
            </p:txBody>
          </p:sp>
          <p:sp>
            <p:nvSpPr>
              <p:cNvPr id="24" name="Text Box 17">
                <a:extLst>
                  <a:ext uri="{FF2B5EF4-FFF2-40B4-BE49-F238E27FC236}">
                    <a16:creationId xmlns:a16="http://schemas.microsoft.com/office/drawing/2014/main" id="{CDA68958-37BD-4D15-B238-048AC1C332FC}"/>
                  </a:ext>
                </a:extLst>
              </p:cNvPr>
              <p:cNvSpPr txBox="1">
                <a:spLocks noChangeArrowheads="1"/>
              </p:cNvSpPr>
              <p:nvPr/>
            </p:nvSpPr>
            <p:spPr bwMode="auto">
              <a:xfrm>
                <a:off x="1902" y="1951"/>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008000"/>
                    </a:solidFill>
                  </a:rPr>
                  <a:t>+</a:t>
                </a:r>
              </a:p>
            </p:txBody>
          </p:sp>
          <p:sp>
            <p:nvSpPr>
              <p:cNvPr id="25" name="Text Box 18">
                <a:extLst>
                  <a:ext uri="{FF2B5EF4-FFF2-40B4-BE49-F238E27FC236}">
                    <a16:creationId xmlns:a16="http://schemas.microsoft.com/office/drawing/2014/main" id="{4CD2C388-98A0-4921-8514-936AAFD1A850}"/>
                  </a:ext>
                </a:extLst>
              </p:cNvPr>
              <p:cNvSpPr txBox="1">
                <a:spLocks noChangeArrowheads="1"/>
              </p:cNvSpPr>
              <p:nvPr/>
            </p:nvSpPr>
            <p:spPr bwMode="auto">
              <a:xfrm>
                <a:off x="2794" y="3417"/>
                <a:ext cx="24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008000"/>
                    </a:solidFill>
                  </a:rPr>
                  <a:t>+</a:t>
                </a:r>
              </a:p>
            </p:txBody>
          </p:sp>
          <p:sp>
            <p:nvSpPr>
              <p:cNvPr id="26" name="Text Box 20">
                <a:extLst>
                  <a:ext uri="{FF2B5EF4-FFF2-40B4-BE49-F238E27FC236}">
                    <a16:creationId xmlns:a16="http://schemas.microsoft.com/office/drawing/2014/main" id="{55108DB6-40B1-49D5-94F8-7731D03E5444}"/>
                  </a:ext>
                </a:extLst>
              </p:cNvPr>
              <p:cNvSpPr txBox="1">
                <a:spLocks noChangeArrowheads="1"/>
              </p:cNvSpPr>
              <p:nvPr/>
            </p:nvSpPr>
            <p:spPr bwMode="auto">
              <a:xfrm>
                <a:off x="1710" y="2782"/>
                <a:ext cx="2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0">
                    <a:solidFill>
                      <a:srgbClr val="FF0000"/>
                    </a:solidFill>
                  </a:rPr>
                  <a:t>-</a:t>
                </a:r>
              </a:p>
            </p:txBody>
          </p:sp>
          <p:sp>
            <p:nvSpPr>
              <p:cNvPr id="27" name="Text Box 23">
                <a:extLst>
                  <a:ext uri="{FF2B5EF4-FFF2-40B4-BE49-F238E27FC236}">
                    <a16:creationId xmlns:a16="http://schemas.microsoft.com/office/drawing/2014/main" id="{EEC47C29-EE94-470B-87ED-C50439DE6DAE}"/>
                  </a:ext>
                </a:extLst>
              </p:cNvPr>
              <p:cNvSpPr txBox="1">
                <a:spLocks noChangeArrowheads="1"/>
              </p:cNvSpPr>
              <p:nvPr/>
            </p:nvSpPr>
            <p:spPr bwMode="auto">
              <a:xfrm>
                <a:off x="1583" y="2272"/>
                <a:ext cx="2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0">
                    <a:solidFill>
                      <a:srgbClr val="FF0000"/>
                    </a:solidFill>
                  </a:rPr>
                  <a:t>-</a:t>
                </a:r>
              </a:p>
            </p:txBody>
          </p:sp>
          <p:sp>
            <p:nvSpPr>
              <p:cNvPr id="28" name="Text Box 24">
                <a:extLst>
                  <a:ext uri="{FF2B5EF4-FFF2-40B4-BE49-F238E27FC236}">
                    <a16:creationId xmlns:a16="http://schemas.microsoft.com/office/drawing/2014/main" id="{BA008102-B505-46A2-B817-92B7E4CC050E}"/>
                  </a:ext>
                </a:extLst>
              </p:cNvPr>
              <p:cNvSpPr txBox="1">
                <a:spLocks noChangeArrowheads="1"/>
              </p:cNvSpPr>
              <p:nvPr/>
            </p:nvSpPr>
            <p:spPr bwMode="auto">
              <a:xfrm>
                <a:off x="2603" y="2782"/>
                <a:ext cx="2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0">
                    <a:solidFill>
                      <a:srgbClr val="FF0000"/>
                    </a:solidFill>
                  </a:rPr>
                  <a:t>-</a:t>
                </a:r>
              </a:p>
            </p:txBody>
          </p:sp>
          <p:sp>
            <p:nvSpPr>
              <p:cNvPr id="29" name="Text Box 25">
                <a:extLst>
                  <a:ext uri="{FF2B5EF4-FFF2-40B4-BE49-F238E27FC236}">
                    <a16:creationId xmlns:a16="http://schemas.microsoft.com/office/drawing/2014/main" id="{AED42459-FF23-4D01-979F-5BC39C163791}"/>
                  </a:ext>
                </a:extLst>
              </p:cNvPr>
              <p:cNvSpPr txBox="1">
                <a:spLocks noChangeArrowheads="1"/>
              </p:cNvSpPr>
              <p:nvPr/>
            </p:nvSpPr>
            <p:spPr bwMode="auto">
              <a:xfrm>
                <a:off x="2922" y="1762"/>
                <a:ext cx="2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0">
                    <a:solidFill>
                      <a:srgbClr val="FF0000"/>
                    </a:solidFill>
                  </a:rPr>
                  <a:t>-</a:t>
                </a:r>
              </a:p>
            </p:txBody>
          </p:sp>
          <p:sp>
            <p:nvSpPr>
              <p:cNvPr id="30" name="Text Box 26">
                <a:extLst>
                  <a:ext uri="{FF2B5EF4-FFF2-40B4-BE49-F238E27FC236}">
                    <a16:creationId xmlns:a16="http://schemas.microsoft.com/office/drawing/2014/main" id="{236A8EB9-B228-443D-90D8-CB11056FE57F}"/>
                  </a:ext>
                </a:extLst>
              </p:cNvPr>
              <p:cNvSpPr txBox="1">
                <a:spLocks noChangeArrowheads="1"/>
              </p:cNvSpPr>
              <p:nvPr/>
            </p:nvSpPr>
            <p:spPr bwMode="auto">
              <a:xfrm>
                <a:off x="2093" y="2208"/>
                <a:ext cx="2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0">
                    <a:solidFill>
                      <a:srgbClr val="FF0000"/>
                    </a:solidFill>
                  </a:rPr>
                  <a:t>-</a:t>
                </a:r>
              </a:p>
            </p:txBody>
          </p:sp>
          <p:sp>
            <p:nvSpPr>
              <p:cNvPr id="31" name="Text Box 30">
                <a:extLst>
                  <a:ext uri="{FF2B5EF4-FFF2-40B4-BE49-F238E27FC236}">
                    <a16:creationId xmlns:a16="http://schemas.microsoft.com/office/drawing/2014/main" id="{9E966907-6FE3-4522-97D1-0A6DEF85F8C5}"/>
                  </a:ext>
                </a:extLst>
              </p:cNvPr>
              <p:cNvSpPr txBox="1">
                <a:spLocks noChangeArrowheads="1"/>
              </p:cNvSpPr>
              <p:nvPr/>
            </p:nvSpPr>
            <p:spPr bwMode="auto">
              <a:xfrm>
                <a:off x="2475" y="3228"/>
                <a:ext cx="212"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3600" b="0">
                    <a:solidFill>
                      <a:srgbClr val="FF0000"/>
                    </a:solidFill>
                  </a:rPr>
                  <a:t>-</a:t>
                </a:r>
              </a:p>
            </p:txBody>
          </p:sp>
        </p:grpSp>
        <p:sp>
          <p:nvSpPr>
            <p:cNvPr id="32" name="Oval 33">
              <a:extLst>
                <a:ext uri="{FF2B5EF4-FFF2-40B4-BE49-F238E27FC236}">
                  <a16:creationId xmlns:a16="http://schemas.microsoft.com/office/drawing/2014/main" id="{7B0E3B1B-A643-4FD3-951C-065B392E0AAD}"/>
                </a:ext>
              </a:extLst>
            </p:cNvPr>
            <p:cNvSpPr>
              <a:spLocks noChangeArrowheads="1"/>
            </p:cNvSpPr>
            <p:nvPr/>
          </p:nvSpPr>
          <p:spPr bwMode="auto">
            <a:xfrm>
              <a:off x="1676400" y="31242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4">
              <a:extLst>
                <a:ext uri="{FF2B5EF4-FFF2-40B4-BE49-F238E27FC236}">
                  <a16:creationId xmlns:a16="http://schemas.microsoft.com/office/drawing/2014/main" id="{3BCDF39D-B33D-4329-AEA2-049731620E89}"/>
                </a:ext>
              </a:extLst>
            </p:cNvPr>
            <p:cNvSpPr>
              <a:spLocks noChangeArrowheads="1"/>
            </p:cNvSpPr>
            <p:nvPr/>
          </p:nvSpPr>
          <p:spPr bwMode="auto">
            <a:xfrm>
              <a:off x="1981200" y="36576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5">
              <a:extLst>
                <a:ext uri="{FF2B5EF4-FFF2-40B4-BE49-F238E27FC236}">
                  <a16:creationId xmlns:a16="http://schemas.microsoft.com/office/drawing/2014/main" id="{747BAB9A-43B4-4415-9D1E-72201D6D0FEA}"/>
                </a:ext>
              </a:extLst>
            </p:cNvPr>
            <p:cNvSpPr>
              <a:spLocks noChangeArrowheads="1"/>
            </p:cNvSpPr>
            <p:nvPr/>
          </p:nvSpPr>
          <p:spPr bwMode="auto">
            <a:xfrm>
              <a:off x="1143000" y="37338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6">
              <a:extLst>
                <a:ext uri="{FF2B5EF4-FFF2-40B4-BE49-F238E27FC236}">
                  <a16:creationId xmlns:a16="http://schemas.microsoft.com/office/drawing/2014/main" id="{A9C8EF5E-583E-4AE9-9E3B-DD78DCEE9325}"/>
                </a:ext>
              </a:extLst>
            </p:cNvPr>
            <p:cNvSpPr>
              <a:spLocks noChangeArrowheads="1"/>
            </p:cNvSpPr>
            <p:nvPr/>
          </p:nvSpPr>
          <p:spPr bwMode="auto">
            <a:xfrm>
              <a:off x="1371600" y="45720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7">
              <a:extLst>
                <a:ext uri="{FF2B5EF4-FFF2-40B4-BE49-F238E27FC236}">
                  <a16:creationId xmlns:a16="http://schemas.microsoft.com/office/drawing/2014/main" id="{9479910B-472A-4AD4-81E6-076B8AD6977C}"/>
                </a:ext>
              </a:extLst>
            </p:cNvPr>
            <p:cNvSpPr>
              <a:spLocks noChangeArrowheads="1"/>
            </p:cNvSpPr>
            <p:nvPr/>
          </p:nvSpPr>
          <p:spPr bwMode="auto">
            <a:xfrm>
              <a:off x="2209800" y="46482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8">
              <a:extLst>
                <a:ext uri="{FF2B5EF4-FFF2-40B4-BE49-F238E27FC236}">
                  <a16:creationId xmlns:a16="http://schemas.microsoft.com/office/drawing/2014/main" id="{6C153597-44D7-4CCA-AEAB-EAA29829A66B}"/>
                </a:ext>
              </a:extLst>
            </p:cNvPr>
            <p:cNvSpPr>
              <a:spLocks noChangeArrowheads="1"/>
            </p:cNvSpPr>
            <p:nvPr/>
          </p:nvSpPr>
          <p:spPr bwMode="auto">
            <a:xfrm>
              <a:off x="2743200" y="45720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39">
              <a:extLst>
                <a:ext uri="{FF2B5EF4-FFF2-40B4-BE49-F238E27FC236}">
                  <a16:creationId xmlns:a16="http://schemas.microsoft.com/office/drawing/2014/main" id="{8E1DC9CA-DC82-4FF7-BB06-25DF7BDDA2D7}"/>
                </a:ext>
              </a:extLst>
            </p:cNvPr>
            <p:cNvSpPr>
              <a:spLocks noChangeArrowheads="1"/>
            </p:cNvSpPr>
            <p:nvPr/>
          </p:nvSpPr>
          <p:spPr bwMode="auto">
            <a:xfrm>
              <a:off x="2667000" y="29718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40">
              <a:extLst>
                <a:ext uri="{FF2B5EF4-FFF2-40B4-BE49-F238E27FC236}">
                  <a16:creationId xmlns:a16="http://schemas.microsoft.com/office/drawing/2014/main" id="{20C5CF0D-C315-4848-8DB5-B575BEF3EF61}"/>
                </a:ext>
              </a:extLst>
            </p:cNvPr>
            <p:cNvSpPr>
              <a:spLocks noChangeArrowheads="1"/>
            </p:cNvSpPr>
            <p:nvPr/>
          </p:nvSpPr>
          <p:spPr bwMode="auto">
            <a:xfrm>
              <a:off x="3276600" y="28956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41">
              <a:extLst>
                <a:ext uri="{FF2B5EF4-FFF2-40B4-BE49-F238E27FC236}">
                  <a16:creationId xmlns:a16="http://schemas.microsoft.com/office/drawing/2014/main" id="{D55E6AE2-9A6B-43BE-892C-E28186DCA3D8}"/>
                </a:ext>
              </a:extLst>
            </p:cNvPr>
            <p:cNvSpPr>
              <a:spLocks noChangeArrowheads="1"/>
            </p:cNvSpPr>
            <p:nvPr/>
          </p:nvSpPr>
          <p:spPr bwMode="auto">
            <a:xfrm>
              <a:off x="3657600" y="40386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42">
              <a:extLst>
                <a:ext uri="{FF2B5EF4-FFF2-40B4-BE49-F238E27FC236}">
                  <a16:creationId xmlns:a16="http://schemas.microsoft.com/office/drawing/2014/main" id="{193F6AB1-3AFA-40DD-A7CD-9309BA00706B}"/>
                </a:ext>
              </a:extLst>
            </p:cNvPr>
            <p:cNvSpPr>
              <a:spLocks noChangeArrowheads="1"/>
            </p:cNvSpPr>
            <p:nvPr/>
          </p:nvSpPr>
          <p:spPr bwMode="auto">
            <a:xfrm>
              <a:off x="2590800" y="52578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43">
              <a:extLst>
                <a:ext uri="{FF2B5EF4-FFF2-40B4-BE49-F238E27FC236}">
                  <a16:creationId xmlns:a16="http://schemas.microsoft.com/office/drawing/2014/main" id="{AE454C58-E9C2-44C4-B433-4DE2D08ED4FC}"/>
                </a:ext>
              </a:extLst>
            </p:cNvPr>
            <p:cNvSpPr>
              <a:spLocks noChangeArrowheads="1"/>
            </p:cNvSpPr>
            <p:nvPr/>
          </p:nvSpPr>
          <p:spPr bwMode="auto">
            <a:xfrm>
              <a:off x="3124200" y="5486400"/>
              <a:ext cx="457200" cy="457200"/>
            </a:xfrm>
            <a:prstGeom prst="ellipse">
              <a:avLst/>
            </a:prstGeom>
            <a:noFill/>
            <a:ln w="38100">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44">
              <a:extLst>
                <a:ext uri="{FF2B5EF4-FFF2-40B4-BE49-F238E27FC236}">
                  <a16:creationId xmlns:a16="http://schemas.microsoft.com/office/drawing/2014/main" id="{7773B95E-DE8E-4DA7-A328-1C5D4105BF79}"/>
                </a:ext>
              </a:extLst>
            </p:cNvPr>
            <p:cNvSpPr>
              <a:spLocks noChangeShapeType="1"/>
            </p:cNvSpPr>
            <p:nvPr/>
          </p:nvSpPr>
          <p:spPr bwMode="auto">
            <a:xfrm flipV="1">
              <a:off x="3352800" y="4495800"/>
              <a:ext cx="3124200" cy="15240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Rectangle 47">
              <a:extLst>
                <a:ext uri="{FF2B5EF4-FFF2-40B4-BE49-F238E27FC236}">
                  <a16:creationId xmlns:a16="http://schemas.microsoft.com/office/drawing/2014/main" id="{B4A7ACEC-94D9-44D3-BB23-1CB6B5BD9A68}"/>
                </a:ext>
              </a:extLst>
            </p:cNvPr>
            <p:cNvSpPr>
              <a:spLocks noChangeArrowheads="1"/>
            </p:cNvSpPr>
            <p:nvPr/>
          </p:nvSpPr>
          <p:spPr bwMode="auto">
            <a:xfrm>
              <a:off x="5791200" y="2819400"/>
              <a:ext cx="1828800" cy="27432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48">
              <a:extLst>
                <a:ext uri="{FF2B5EF4-FFF2-40B4-BE49-F238E27FC236}">
                  <a16:creationId xmlns:a16="http://schemas.microsoft.com/office/drawing/2014/main" id="{EE9308CC-C4DC-418E-B70D-A8B79DB2DB5D}"/>
                </a:ext>
              </a:extLst>
            </p:cNvPr>
            <p:cNvSpPr>
              <a:spLocks noChangeArrowheads="1"/>
            </p:cNvSpPr>
            <p:nvPr/>
          </p:nvSpPr>
          <p:spPr bwMode="auto">
            <a:xfrm>
              <a:off x="6553200" y="4419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49">
              <a:extLst>
                <a:ext uri="{FF2B5EF4-FFF2-40B4-BE49-F238E27FC236}">
                  <a16:creationId xmlns:a16="http://schemas.microsoft.com/office/drawing/2014/main" id="{BA700593-6CEE-4042-96C7-C0653E4E8D76}"/>
                </a:ext>
              </a:extLst>
            </p:cNvPr>
            <p:cNvSpPr>
              <a:spLocks noChangeArrowheads="1"/>
            </p:cNvSpPr>
            <p:nvPr/>
          </p:nvSpPr>
          <p:spPr bwMode="auto">
            <a:xfrm>
              <a:off x="6324600" y="3429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50">
              <a:extLst>
                <a:ext uri="{FF2B5EF4-FFF2-40B4-BE49-F238E27FC236}">
                  <a16:creationId xmlns:a16="http://schemas.microsoft.com/office/drawing/2014/main" id="{74221BAB-0277-4388-B828-36DED6301EA9}"/>
                </a:ext>
              </a:extLst>
            </p:cNvPr>
            <p:cNvSpPr>
              <a:spLocks noChangeArrowheads="1"/>
            </p:cNvSpPr>
            <p:nvPr/>
          </p:nvSpPr>
          <p:spPr bwMode="auto">
            <a:xfrm>
              <a:off x="6172200" y="3048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51">
              <a:extLst>
                <a:ext uri="{FF2B5EF4-FFF2-40B4-BE49-F238E27FC236}">
                  <a16:creationId xmlns:a16="http://schemas.microsoft.com/office/drawing/2014/main" id="{73D14829-7025-4A75-B657-BB0FAB005732}"/>
                </a:ext>
              </a:extLst>
            </p:cNvPr>
            <p:cNvSpPr>
              <a:spLocks noChangeArrowheads="1"/>
            </p:cNvSpPr>
            <p:nvPr/>
          </p:nvSpPr>
          <p:spPr bwMode="auto">
            <a:xfrm>
              <a:off x="6858000" y="3657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52">
              <a:extLst>
                <a:ext uri="{FF2B5EF4-FFF2-40B4-BE49-F238E27FC236}">
                  <a16:creationId xmlns:a16="http://schemas.microsoft.com/office/drawing/2014/main" id="{37D9BA41-A3F4-49F4-B69B-A7537197FBDA}"/>
                </a:ext>
              </a:extLst>
            </p:cNvPr>
            <p:cNvSpPr>
              <a:spLocks noChangeArrowheads="1"/>
            </p:cNvSpPr>
            <p:nvPr/>
          </p:nvSpPr>
          <p:spPr bwMode="auto">
            <a:xfrm>
              <a:off x="7467600" y="3810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Oval 53">
              <a:extLst>
                <a:ext uri="{FF2B5EF4-FFF2-40B4-BE49-F238E27FC236}">
                  <a16:creationId xmlns:a16="http://schemas.microsoft.com/office/drawing/2014/main" id="{75CF27F3-E472-4E62-81D5-E8026A99012A}"/>
                </a:ext>
              </a:extLst>
            </p:cNvPr>
            <p:cNvSpPr>
              <a:spLocks noChangeArrowheads="1"/>
            </p:cNvSpPr>
            <p:nvPr/>
          </p:nvSpPr>
          <p:spPr bwMode="auto">
            <a:xfrm>
              <a:off x="5943600" y="4038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54">
              <a:extLst>
                <a:ext uri="{FF2B5EF4-FFF2-40B4-BE49-F238E27FC236}">
                  <a16:creationId xmlns:a16="http://schemas.microsoft.com/office/drawing/2014/main" id="{58C642FF-916D-4786-882B-8F916035EC8B}"/>
                </a:ext>
              </a:extLst>
            </p:cNvPr>
            <p:cNvSpPr>
              <a:spLocks noChangeArrowheads="1"/>
            </p:cNvSpPr>
            <p:nvPr/>
          </p:nvSpPr>
          <p:spPr bwMode="auto">
            <a:xfrm>
              <a:off x="6858000" y="47244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55">
              <a:extLst>
                <a:ext uri="{FF2B5EF4-FFF2-40B4-BE49-F238E27FC236}">
                  <a16:creationId xmlns:a16="http://schemas.microsoft.com/office/drawing/2014/main" id="{E96D70AD-3504-40BC-8FED-A26FDB6D4162}"/>
                </a:ext>
              </a:extLst>
            </p:cNvPr>
            <p:cNvSpPr>
              <a:spLocks noChangeArrowheads="1"/>
            </p:cNvSpPr>
            <p:nvPr/>
          </p:nvSpPr>
          <p:spPr bwMode="auto">
            <a:xfrm>
              <a:off x="6019800" y="4572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56">
              <a:extLst>
                <a:ext uri="{FF2B5EF4-FFF2-40B4-BE49-F238E27FC236}">
                  <a16:creationId xmlns:a16="http://schemas.microsoft.com/office/drawing/2014/main" id="{4F383FCF-DDF5-4ECD-B278-4FB558F01971}"/>
                </a:ext>
              </a:extLst>
            </p:cNvPr>
            <p:cNvSpPr>
              <a:spLocks noChangeArrowheads="1"/>
            </p:cNvSpPr>
            <p:nvPr/>
          </p:nvSpPr>
          <p:spPr bwMode="auto">
            <a:xfrm>
              <a:off x="6629400" y="4038600"/>
              <a:ext cx="76200" cy="76200"/>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57">
              <a:extLst>
                <a:ext uri="{FF2B5EF4-FFF2-40B4-BE49-F238E27FC236}">
                  <a16:creationId xmlns:a16="http://schemas.microsoft.com/office/drawing/2014/main" id="{23892040-CCCD-4E19-BBD1-704F509956B9}"/>
                </a:ext>
              </a:extLst>
            </p:cNvPr>
            <p:cNvSpPr>
              <a:spLocks noChangeArrowheads="1"/>
            </p:cNvSpPr>
            <p:nvPr/>
          </p:nvSpPr>
          <p:spPr bwMode="auto">
            <a:xfrm>
              <a:off x="7239000" y="4419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58">
              <a:extLst>
                <a:ext uri="{FF2B5EF4-FFF2-40B4-BE49-F238E27FC236}">
                  <a16:creationId xmlns:a16="http://schemas.microsoft.com/office/drawing/2014/main" id="{53FF6617-CE2C-47A0-837E-1576048A66C6}"/>
                </a:ext>
              </a:extLst>
            </p:cNvPr>
            <p:cNvSpPr>
              <a:spLocks noChangeArrowheads="1"/>
            </p:cNvSpPr>
            <p:nvPr/>
          </p:nvSpPr>
          <p:spPr bwMode="auto">
            <a:xfrm>
              <a:off x="6553200" y="4800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Oval 59">
              <a:extLst>
                <a:ext uri="{FF2B5EF4-FFF2-40B4-BE49-F238E27FC236}">
                  <a16:creationId xmlns:a16="http://schemas.microsoft.com/office/drawing/2014/main" id="{D102D93C-4E4D-41BB-B1F8-5308F79FD286}"/>
                </a:ext>
              </a:extLst>
            </p:cNvPr>
            <p:cNvSpPr>
              <a:spLocks noChangeArrowheads="1"/>
            </p:cNvSpPr>
            <p:nvPr/>
          </p:nvSpPr>
          <p:spPr bwMode="auto">
            <a:xfrm>
              <a:off x="7086600" y="3276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60">
              <a:extLst>
                <a:ext uri="{FF2B5EF4-FFF2-40B4-BE49-F238E27FC236}">
                  <a16:creationId xmlns:a16="http://schemas.microsoft.com/office/drawing/2014/main" id="{5E7A035C-90E2-407C-97BE-5C10133A6711}"/>
                </a:ext>
              </a:extLst>
            </p:cNvPr>
            <p:cNvSpPr>
              <a:spLocks noChangeArrowheads="1"/>
            </p:cNvSpPr>
            <p:nvPr/>
          </p:nvSpPr>
          <p:spPr bwMode="auto">
            <a:xfrm>
              <a:off x="7315200" y="4953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Oval 61">
              <a:extLst>
                <a:ext uri="{FF2B5EF4-FFF2-40B4-BE49-F238E27FC236}">
                  <a16:creationId xmlns:a16="http://schemas.microsoft.com/office/drawing/2014/main" id="{823AC011-2B42-4C4F-97F6-36B86D5E3E04}"/>
                </a:ext>
              </a:extLst>
            </p:cNvPr>
            <p:cNvSpPr>
              <a:spLocks noChangeArrowheads="1"/>
            </p:cNvSpPr>
            <p:nvPr/>
          </p:nvSpPr>
          <p:spPr bwMode="auto">
            <a:xfrm>
              <a:off x="6324600" y="52578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62">
              <a:extLst>
                <a:ext uri="{FF2B5EF4-FFF2-40B4-BE49-F238E27FC236}">
                  <a16:creationId xmlns:a16="http://schemas.microsoft.com/office/drawing/2014/main" id="{C13491AA-DF2C-4209-A4FE-437E3798C1F3}"/>
                </a:ext>
              </a:extLst>
            </p:cNvPr>
            <p:cNvSpPr>
              <a:spLocks noChangeArrowheads="1"/>
            </p:cNvSpPr>
            <p:nvPr/>
          </p:nvSpPr>
          <p:spPr bwMode="auto">
            <a:xfrm>
              <a:off x="6477000" y="4343400"/>
              <a:ext cx="228600" cy="228600"/>
            </a:xfrm>
            <a:prstGeom prst="ellipse">
              <a:avLst/>
            </a:prstGeom>
            <a:noFill/>
            <a:ln w="9525">
              <a:solidFill>
                <a:srgbClr val="66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Text Box 64">
              <a:extLst>
                <a:ext uri="{FF2B5EF4-FFF2-40B4-BE49-F238E27FC236}">
                  <a16:creationId xmlns:a16="http://schemas.microsoft.com/office/drawing/2014/main" id="{11196927-3130-4471-89F6-171CD6E49A08}"/>
                </a:ext>
              </a:extLst>
            </p:cNvPr>
            <p:cNvSpPr txBox="1">
              <a:spLocks noChangeArrowheads="1"/>
            </p:cNvSpPr>
            <p:nvPr/>
          </p:nvSpPr>
          <p:spPr bwMode="auto">
            <a:xfrm>
              <a:off x="4191000" y="4648200"/>
              <a:ext cx="1066800" cy="30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schemeClr val="tx1">
                      <a:lumMod val="65000"/>
                      <a:lumOff val="35000"/>
                    </a:schemeClr>
                  </a:solidFill>
                  <a:latin typeface="Open Sans"/>
                </a:rPr>
                <a:t>Train</a:t>
              </a:r>
            </a:p>
          </p:txBody>
        </p:sp>
        <p:sp>
          <p:nvSpPr>
            <p:cNvPr id="61" name="Text Box 65">
              <a:extLst>
                <a:ext uri="{FF2B5EF4-FFF2-40B4-BE49-F238E27FC236}">
                  <a16:creationId xmlns:a16="http://schemas.microsoft.com/office/drawing/2014/main" id="{0C59BCC1-9A63-46C5-83A4-6DFCD693FFBF}"/>
                </a:ext>
              </a:extLst>
            </p:cNvPr>
            <p:cNvSpPr txBox="1">
              <a:spLocks noChangeArrowheads="1"/>
            </p:cNvSpPr>
            <p:nvPr/>
          </p:nvSpPr>
          <p:spPr bwMode="auto">
            <a:xfrm>
              <a:off x="1477170" y="2558333"/>
              <a:ext cx="3657600" cy="304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dirty="0">
                  <a:solidFill>
                    <a:schemeClr val="tx1">
                      <a:lumMod val="65000"/>
                      <a:lumOff val="35000"/>
                    </a:schemeClr>
                  </a:solidFill>
                  <a:latin typeface="Open Sans"/>
                </a:rPr>
                <a:t>Examples </a:t>
              </a:r>
            </a:p>
          </p:txBody>
        </p:sp>
      </p:grpSp>
      <p:sp>
        <p:nvSpPr>
          <p:cNvPr id="63" name="TextBox 62">
            <a:extLst>
              <a:ext uri="{FF2B5EF4-FFF2-40B4-BE49-F238E27FC236}">
                <a16:creationId xmlns:a16="http://schemas.microsoft.com/office/drawing/2014/main" id="{3724A86E-0898-4B80-96AC-A7F70BDAA07E}"/>
              </a:ext>
            </a:extLst>
          </p:cNvPr>
          <p:cNvSpPr txBox="1"/>
          <p:nvPr/>
        </p:nvSpPr>
        <p:spPr>
          <a:xfrm>
            <a:off x="10375228" y="6320984"/>
            <a:ext cx="2711121" cy="400110"/>
          </a:xfrm>
          <a:prstGeom prst="rect">
            <a:avLst/>
          </a:prstGeom>
          <a:noFill/>
        </p:spPr>
        <p:txBody>
          <a:bodyPr wrap="square" rtlCol="0">
            <a:spAutoFit/>
          </a:bodyPr>
          <a:lstStyle/>
          <a:p>
            <a:r>
              <a:rPr lang="en-IN" sz="2000" dirty="0">
                <a:solidFill>
                  <a:schemeClr val="tx1">
                    <a:lumMod val="65000"/>
                    <a:lumOff val="35000"/>
                  </a:schemeClr>
                </a:solidFill>
                <a:latin typeface="Open Sans" panose="020B0606030504020204"/>
              </a:rPr>
              <a:t>Hypothesis Space</a:t>
            </a:r>
          </a:p>
        </p:txBody>
      </p:sp>
      <p:sp>
        <p:nvSpPr>
          <p:cNvPr id="64" name="Rectangle: Rounded Corners 63">
            <a:extLst>
              <a:ext uri="{FF2B5EF4-FFF2-40B4-BE49-F238E27FC236}">
                <a16:creationId xmlns:a16="http://schemas.microsoft.com/office/drawing/2014/main" id="{CA7BF9D1-45B7-4E7B-A9D7-DC5A48AEC857}"/>
              </a:ext>
            </a:extLst>
          </p:cNvPr>
          <p:cNvSpPr/>
          <p:nvPr/>
        </p:nvSpPr>
        <p:spPr>
          <a:xfrm>
            <a:off x="6133055" y="7776298"/>
            <a:ext cx="4005223"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Creating the training dataset</a:t>
            </a:r>
          </a:p>
        </p:txBody>
      </p:sp>
    </p:spTree>
    <p:extLst>
      <p:ext uri="{BB962C8B-B14F-4D97-AF65-F5344CB8AC3E}">
        <p14:creationId xmlns:p14="http://schemas.microsoft.com/office/powerpoint/2010/main" val="3870705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775A889-CAFD-4FA6-A401-4C48B73ECF6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 Train/Test Split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07C2483A-50A6-4CCD-900E-E9124B522641}"/>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grpSp>
        <p:nvGrpSpPr>
          <p:cNvPr id="52" name="Group 51">
            <a:extLst>
              <a:ext uri="{FF2B5EF4-FFF2-40B4-BE49-F238E27FC236}">
                <a16:creationId xmlns:a16="http://schemas.microsoft.com/office/drawing/2014/main" id="{468AC9AE-0A49-412F-9097-86D8E27520CD}"/>
              </a:ext>
            </a:extLst>
          </p:cNvPr>
          <p:cNvGrpSpPr/>
          <p:nvPr/>
        </p:nvGrpSpPr>
        <p:grpSpPr>
          <a:xfrm>
            <a:off x="3681528" y="1936533"/>
            <a:ext cx="11254715" cy="5270931"/>
            <a:chOff x="762000" y="2362200"/>
            <a:chExt cx="8714913" cy="4081463"/>
          </a:xfrm>
        </p:grpSpPr>
        <p:sp>
          <p:nvSpPr>
            <p:cNvPr id="5" name="Freeform 4">
              <a:extLst>
                <a:ext uri="{FF2B5EF4-FFF2-40B4-BE49-F238E27FC236}">
                  <a16:creationId xmlns:a16="http://schemas.microsoft.com/office/drawing/2014/main" id="{6451BFC3-62BD-4962-9433-784C03FE1E6F}"/>
                </a:ext>
              </a:extLst>
            </p:cNvPr>
            <p:cNvSpPr>
              <a:spLocks/>
            </p:cNvSpPr>
            <p:nvPr/>
          </p:nvSpPr>
          <p:spPr bwMode="auto">
            <a:xfrm>
              <a:off x="762000" y="2362200"/>
              <a:ext cx="4419600" cy="4081463"/>
            </a:xfrm>
            <a:custGeom>
              <a:avLst/>
              <a:gdLst>
                <a:gd name="T0" fmla="*/ 696 w 2096"/>
                <a:gd name="T1" fmla="*/ 1880 h 1936"/>
                <a:gd name="T2" fmla="*/ 216 w 2096"/>
                <a:gd name="T3" fmla="*/ 1592 h 1936"/>
                <a:gd name="T4" fmla="*/ 24 w 2096"/>
                <a:gd name="T5" fmla="*/ 776 h 1936"/>
                <a:gd name="T6" fmla="*/ 360 w 2096"/>
                <a:gd name="T7" fmla="*/ 104 h 1936"/>
                <a:gd name="T8" fmla="*/ 1512 w 2096"/>
                <a:gd name="T9" fmla="*/ 152 h 1936"/>
                <a:gd name="T10" fmla="*/ 2088 w 2096"/>
                <a:gd name="T11" fmla="*/ 968 h 1936"/>
                <a:gd name="T12" fmla="*/ 1560 w 2096"/>
                <a:gd name="T13" fmla="*/ 1784 h 1936"/>
                <a:gd name="T14" fmla="*/ 696 w 2096"/>
                <a:gd name="T15" fmla="*/ 1880 h 19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6" h="1936">
                  <a:moveTo>
                    <a:pt x="696" y="1880"/>
                  </a:moveTo>
                  <a:cubicBezTo>
                    <a:pt x="472" y="1848"/>
                    <a:pt x="328" y="1776"/>
                    <a:pt x="216" y="1592"/>
                  </a:cubicBezTo>
                  <a:cubicBezTo>
                    <a:pt x="104" y="1408"/>
                    <a:pt x="0" y="1024"/>
                    <a:pt x="24" y="776"/>
                  </a:cubicBezTo>
                  <a:cubicBezTo>
                    <a:pt x="48" y="528"/>
                    <a:pt x="112" y="208"/>
                    <a:pt x="360" y="104"/>
                  </a:cubicBezTo>
                  <a:cubicBezTo>
                    <a:pt x="608" y="0"/>
                    <a:pt x="1224" y="8"/>
                    <a:pt x="1512" y="152"/>
                  </a:cubicBezTo>
                  <a:cubicBezTo>
                    <a:pt x="1800" y="296"/>
                    <a:pt x="2080" y="696"/>
                    <a:pt x="2088" y="968"/>
                  </a:cubicBezTo>
                  <a:cubicBezTo>
                    <a:pt x="2096" y="1240"/>
                    <a:pt x="1792" y="1632"/>
                    <a:pt x="1560" y="1784"/>
                  </a:cubicBezTo>
                  <a:cubicBezTo>
                    <a:pt x="1328" y="1936"/>
                    <a:pt x="920" y="1912"/>
                    <a:pt x="696" y="1880"/>
                  </a:cubicBezTo>
                  <a:close/>
                </a:path>
              </a:pathLst>
            </a:custGeom>
            <a:solidFill>
              <a:schemeClr val="accent3">
                <a:lumMod val="20000"/>
                <a:lumOff val="80000"/>
              </a:schemeClr>
            </a:solidFill>
            <a:ln w="38100" cmpd="sng">
              <a:solidFill>
                <a:srgbClr val="5EB9C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 name="Group 5">
              <a:extLst>
                <a:ext uri="{FF2B5EF4-FFF2-40B4-BE49-F238E27FC236}">
                  <a16:creationId xmlns:a16="http://schemas.microsoft.com/office/drawing/2014/main" id="{20441AC3-2581-4D9F-9D98-C1C2158B76DA}"/>
                </a:ext>
              </a:extLst>
            </p:cNvPr>
            <p:cNvGrpSpPr>
              <a:grpSpLocks/>
            </p:cNvGrpSpPr>
            <p:nvPr/>
          </p:nvGrpSpPr>
          <p:grpSpPr bwMode="auto">
            <a:xfrm>
              <a:off x="1217613" y="2794000"/>
              <a:ext cx="3441700" cy="3429000"/>
              <a:chOff x="1583" y="1760"/>
              <a:chExt cx="2168" cy="2160"/>
            </a:xfrm>
          </p:grpSpPr>
          <p:sp>
            <p:nvSpPr>
              <p:cNvPr id="7" name="Text Box 6">
                <a:extLst>
                  <a:ext uri="{FF2B5EF4-FFF2-40B4-BE49-F238E27FC236}">
                    <a16:creationId xmlns:a16="http://schemas.microsoft.com/office/drawing/2014/main" id="{EC4FD4C2-B61A-46EF-9C3B-F9F2B3C17FDC}"/>
                  </a:ext>
                </a:extLst>
              </p:cNvPr>
              <p:cNvSpPr txBox="1">
                <a:spLocks noChangeArrowheads="1"/>
              </p:cNvSpPr>
              <p:nvPr/>
            </p:nvSpPr>
            <p:spPr bwMode="auto">
              <a:xfrm>
                <a:off x="2220" y="2586"/>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8" name="Text Box 7">
                <a:extLst>
                  <a:ext uri="{FF2B5EF4-FFF2-40B4-BE49-F238E27FC236}">
                    <a16:creationId xmlns:a16="http://schemas.microsoft.com/office/drawing/2014/main" id="{890D2CFE-8FF2-409F-B6C0-649FA5102C79}"/>
                  </a:ext>
                </a:extLst>
              </p:cNvPr>
              <p:cNvSpPr txBox="1">
                <a:spLocks noChangeArrowheads="1"/>
              </p:cNvSpPr>
              <p:nvPr/>
            </p:nvSpPr>
            <p:spPr bwMode="auto">
              <a:xfrm>
                <a:off x="2794" y="3032"/>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9" name="Text Box 8">
                <a:extLst>
                  <a:ext uri="{FF2B5EF4-FFF2-40B4-BE49-F238E27FC236}">
                    <a16:creationId xmlns:a16="http://schemas.microsoft.com/office/drawing/2014/main" id="{E1E05575-9358-4CA7-BF01-9EDC7C943D42}"/>
                  </a:ext>
                </a:extLst>
              </p:cNvPr>
              <p:cNvSpPr txBox="1">
                <a:spLocks noChangeArrowheads="1"/>
              </p:cNvSpPr>
              <p:nvPr/>
            </p:nvSpPr>
            <p:spPr bwMode="auto">
              <a:xfrm>
                <a:off x="1583" y="2586"/>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0" name="Text Box 9">
                <a:extLst>
                  <a:ext uri="{FF2B5EF4-FFF2-40B4-BE49-F238E27FC236}">
                    <a16:creationId xmlns:a16="http://schemas.microsoft.com/office/drawing/2014/main" id="{142F4E87-D56B-4DF2-AA93-EB30E0DB764F}"/>
                  </a:ext>
                </a:extLst>
              </p:cNvPr>
              <p:cNvSpPr txBox="1">
                <a:spLocks noChangeArrowheads="1"/>
              </p:cNvSpPr>
              <p:nvPr/>
            </p:nvSpPr>
            <p:spPr bwMode="auto">
              <a:xfrm>
                <a:off x="2284" y="3670"/>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1" name="Text Box 10">
                <a:extLst>
                  <a:ext uri="{FF2B5EF4-FFF2-40B4-BE49-F238E27FC236}">
                    <a16:creationId xmlns:a16="http://schemas.microsoft.com/office/drawing/2014/main" id="{10B3FE3C-272B-4FA9-B6AE-0B851D4722B0}"/>
                  </a:ext>
                </a:extLst>
              </p:cNvPr>
              <p:cNvSpPr txBox="1">
                <a:spLocks noChangeArrowheads="1"/>
              </p:cNvSpPr>
              <p:nvPr/>
            </p:nvSpPr>
            <p:spPr bwMode="auto">
              <a:xfrm>
                <a:off x="3368" y="3096"/>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2" name="Text Box 11">
                <a:extLst>
                  <a:ext uri="{FF2B5EF4-FFF2-40B4-BE49-F238E27FC236}">
                    <a16:creationId xmlns:a16="http://schemas.microsoft.com/office/drawing/2014/main" id="{973C6E4D-3873-4DC2-AE3C-27D68F50E037}"/>
                  </a:ext>
                </a:extLst>
              </p:cNvPr>
              <p:cNvSpPr txBox="1">
                <a:spLocks noChangeArrowheads="1"/>
              </p:cNvSpPr>
              <p:nvPr/>
            </p:nvSpPr>
            <p:spPr bwMode="auto">
              <a:xfrm>
                <a:off x="1814" y="3221"/>
                <a:ext cx="20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3" name="Text Box 12">
                <a:extLst>
                  <a:ext uri="{FF2B5EF4-FFF2-40B4-BE49-F238E27FC236}">
                    <a16:creationId xmlns:a16="http://schemas.microsoft.com/office/drawing/2014/main" id="{E80F077A-71EA-4B61-B6C3-1B0FFC7ED398}"/>
                  </a:ext>
                </a:extLst>
              </p:cNvPr>
              <p:cNvSpPr txBox="1">
                <a:spLocks noChangeArrowheads="1"/>
              </p:cNvSpPr>
              <p:nvPr/>
            </p:nvSpPr>
            <p:spPr bwMode="auto">
              <a:xfrm>
                <a:off x="2770" y="2564"/>
                <a:ext cx="2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4" name="Text Box 13">
                <a:extLst>
                  <a:ext uri="{FF2B5EF4-FFF2-40B4-BE49-F238E27FC236}">
                    <a16:creationId xmlns:a16="http://schemas.microsoft.com/office/drawing/2014/main" id="{3F2FD065-D2E9-45B3-A1BE-47A626D4CAD5}"/>
                  </a:ext>
                </a:extLst>
              </p:cNvPr>
              <p:cNvSpPr txBox="1">
                <a:spLocks noChangeArrowheads="1"/>
              </p:cNvSpPr>
              <p:nvPr/>
            </p:nvSpPr>
            <p:spPr bwMode="auto">
              <a:xfrm>
                <a:off x="3177" y="3290"/>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5" name="Text Box 14">
                <a:extLst>
                  <a:ext uri="{FF2B5EF4-FFF2-40B4-BE49-F238E27FC236}">
                    <a16:creationId xmlns:a16="http://schemas.microsoft.com/office/drawing/2014/main" id="{FA6BB33F-65CF-4F8B-8A82-1A3C1F970BF5}"/>
                  </a:ext>
                </a:extLst>
              </p:cNvPr>
              <p:cNvSpPr txBox="1">
                <a:spLocks noChangeArrowheads="1"/>
              </p:cNvSpPr>
              <p:nvPr/>
            </p:nvSpPr>
            <p:spPr bwMode="auto">
              <a:xfrm>
                <a:off x="1583" y="1951"/>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6" name="Text Box 15">
                <a:extLst>
                  <a:ext uri="{FF2B5EF4-FFF2-40B4-BE49-F238E27FC236}">
                    <a16:creationId xmlns:a16="http://schemas.microsoft.com/office/drawing/2014/main" id="{DD9992C8-AB09-4C52-8C68-D4C83D0EDDD4}"/>
                  </a:ext>
                </a:extLst>
              </p:cNvPr>
              <p:cNvSpPr txBox="1">
                <a:spLocks noChangeArrowheads="1"/>
              </p:cNvSpPr>
              <p:nvPr/>
            </p:nvSpPr>
            <p:spPr bwMode="auto">
              <a:xfrm>
                <a:off x="2093" y="3354"/>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7" name="Text Box 16">
                <a:extLst>
                  <a:ext uri="{FF2B5EF4-FFF2-40B4-BE49-F238E27FC236}">
                    <a16:creationId xmlns:a16="http://schemas.microsoft.com/office/drawing/2014/main" id="{A8FBAD58-2F00-481B-AD64-90F65DE0932F}"/>
                  </a:ext>
                </a:extLst>
              </p:cNvPr>
              <p:cNvSpPr txBox="1">
                <a:spLocks noChangeArrowheads="1"/>
              </p:cNvSpPr>
              <p:nvPr/>
            </p:nvSpPr>
            <p:spPr bwMode="auto">
              <a:xfrm>
                <a:off x="2922" y="2143"/>
                <a:ext cx="1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8" name="Text Box 17">
                <a:extLst>
                  <a:ext uri="{FF2B5EF4-FFF2-40B4-BE49-F238E27FC236}">
                    <a16:creationId xmlns:a16="http://schemas.microsoft.com/office/drawing/2014/main" id="{32FFFA33-E7E0-48B2-A9CF-4425C875F0F3}"/>
                  </a:ext>
                </a:extLst>
              </p:cNvPr>
              <p:cNvSpPr txBox="1">
                <a:spLocks noChangeArrowheads="1"/>
              </p:cNvSpPr>
              <p:nvPr/>
            </p:nvSpPr>
            <p:spPr bwMode="auto">
              <a:xfrm>
                <a:off x="3559" y="233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9" name="Text Box 18">
                <a:extLst>
                  <a:ext uri="{FF2B5EF4-FFF2-40B4-BE49-F238E27FC236}">
                    <a16:creationId xmlns:a16="http://schemas.microsoft.com/office/drawing/2014/main" id="{3BE6599C-C3B7-4C75-B39E-6D8BC7F3929C}"/>
                  </a:ext>
                </a:extLst>
              </p:cNvPr>
              <p:cNvSpPr txBox="1">
                <a:spLocks noChangeArrowheads="1"/>
              </p:cNvSpPr>
              <p:nvPr/>
            </p:nvSpPr>
            <p:spPr bwMode="auto">
              <a:xfrm>
                <a:off x="2157" y="1760"/>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grpSp>
        <p:sp>
          <p:nvSpPr>
            <p:cNvPr id="20" name="Oval 19">
              <a:extLst>
                <a:ext uri="{FF2B5EF4-FFF2-40B4-BE49-F238E27FC236}">
                  <a16:creationId xmlns:a16="http://schemas.microsoft.com/office/drawing/2014/main" id="{D76A4B69-0DF8-4965-8707-8933CD24FC79}"/>
                </a:ext>
              </a:extLst>
            </p:cNvPr>
            <p:cNvSpPr>
              <a:spLocks noChangeArrowheads="1"/>
            </p:cNvSpPr>
            <p:nvPr/>
          </p:nvSpPr>
          <p:spPr bwMode="auto">
            <a:xfrm>
              <a:off x="1214543" y="4162243"/>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0">
              <a:extLst>
                <a:ext uri="{FF2B5EF4-FFF2-40B4-BE49-F238E27FC236}">
                  <a16:creationId xmlns:a16="http://schemas.microsoft.com/office/drawing/2014/main" id="{13B29E6D-6E1A-431C-8107-0D6B3E7CEE90}"/>
                </a:ext>
              </a:extLst>
            </p:cNvPr>
            <p:cNvSpPr>
              <a:spLocks noChangeArrowheads="1"/>
            </p:cNvSpPr>
            <p:nvPr/>
          </p:nvSpPr>
          <p:spPr bwMode="auto">
            <a:xfrm>
              <a:off x="5791200" y="2819400"/>
              <a:ext cx="1828800" cy="2743200"/>
            </a:xfrm>
            <a:prstGeom prst="rect">
              <a:avLst/>
            </a:prstGeom>
            <a:noFill/>
            <a:ln w="38100">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21">
              <a:extLst>
                <a:ext uri="{FF2B5EF4-FFF2-40B4-BE49-F238E27FC236}">
                  <a16:creationId xmlns:a16="http://schemas.microsoft.com/office/drawing/2014/main" id="{5DBFC723-4AA1-4979-80BB-292CC868AB35}"/>
                </a:ext>
              </a:extLst>
            </p:cNvPr>
            <p:cNvSpPr>
              <a:spLocks noChangeArrowheads="1"/>
            </p:cNvSpPr>
            <p:nvPr/>
          </p:nvSpPr>
          <p:spPr bwMode="auto">
            <a:xfrm>
              <a:off x="6553200" y="4419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2">
              <a:extLst>
                <a:ext uri="{FF2B5EF4-FFF2-40B4-BE49-F238E27FC236}">
                  <a16:creationId xmlns:a16="http://schemas.microsoft.com/office/drawing/2014/main" id="{DF5DAE56-DD30-4089-A4E2-B00FCEC9C5E2}"/>
                </a:ext>
              </a:extLst>
            </p:cNvPr>
            <p:cNvSpPr>
              <a:spLocks noChangeArrowheads="1"/>
            </p:cNvSpPr>
            <p:nvPr/>
          </p:nvSpPr>
          <p:spPr bwMode="auto">
            <a:xfrm>
              <a:off x="6324600" y="3429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3">
              <a:extLst>
                <a:ext uri="{FF2B5EF4-FFF2-40B4-BE49-F238E27FC236}">
                  <a16:creationId xmlns:a16="http://schemas.microsoft.com/office/drawing/2014/main" id="{5BCBC3E4-32C2-4CC4-B556-0E31E948C3A1}"/>
                </a:ext>
              </a:extLst>
            </p:cNvPr>
            <p:cNvSpPr>
              <a:spLocks noChangeArrowheads="1"/>
            </p:cNvSpPr>
            <p:nvPr/>
          </p:nvSpPr>
          <p:spPr bwMode="auto">
            <a:xfrm>
              <a:off x="6172200" y="3048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4">
              <a:extLst>
                <a:ext uri="{FF2B5EF4-FFF2-40B4-BE49-F238E27FC236}">
                  <a16:creationId xmlns:a16="http://schemas.microsoft.com/office/drawing/2014/main" id="{5DF307A4-2E64-49D5-8965-2E3699AD2648}"/>
                </a:ext>
              </a:extLst>
            </p:cNvPr>
            <p:cNvSpPr>
              <a:spLocks noChangeArrowheads="1"/>
            </p:cNvSpPr>
            <p:nvPr/>
          </p:nvSpPr>
          <p:spPr bwMode="auto">
            <a:xfrm>
              <a:off x="6858000" y="3657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B109DDBC-876B-4AB1-A9A2-E7E9A80F7559}"/>
                </a:ext>
              </a:extLst>
            </p:cNvPr>
            <p:cNvSpPr>
              <a:spLocks noChangeArrowheads="1"/>
            </p:cNvSpPr>
            <p:nvPr/>
          </p:nvSpPr>
          <p:spPr bwMode="auto">
            <a:xfrm>
              <a:off x="7467600" y="3810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6">
              <a:extLst>
                <a:ext uri="{FF2B5EF4-FFF2-40B4-BE49-F238E27FC236}">
                  <a16:creationId xmlns:a16="http://schemas.microsoft.com/office/drawing/2014/main" id="{48DD2610-4099-4F10-B41E-52FA8811E5C3}"/>
                </a:ext>
              </a:extLst>
            </p:cNvPr>
            <p:cNvSpPr>
              <a:spLocks noChangeArrowheads="1"/>
            </p:cNvSpPr>
            <p:nvPr/>
          </p:nvSpPr>
          <p:spPr bwMode="auto">
            <a:xfrm>
              <a:off x="5943600" y="4038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7">
              <a:extLst>
                <a:ext uri="{FF2B5EF4-FFF2-40B4-BE49-F238E27FC236}">
                  <a16:creationId xmlns:a16="http://schemas.microsoft.com/office/drawing/2014/main" id="{2F244FFF-A0C6-410D-875F-729BB896BC8B}"/>
                </a:ext>
              </a:extLst>
            </p:cNvPr>
            <p:cNvSpPr>
              <a:spLocks noChangeArrowheads="1"/>
            </p:cNvSpPr>
            <p:nvPr/>
          </p:nvSpPr>
          <p:spPr bwMode="auto">
            <a:xfrm>
              <a:off x="6858000" y="47244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8">
              <a:extLst>
                <a:ext uri="{FF2B5EF4-FFF2-40B4-BE49-F238E27FC236}">
                  <a16:creationId xmlns:a16="http://schemas.microsoft.com/office/drawing/2014/main" id="{42D634E4-B5C1-4BBC-AE19-428765105FBE}"/>
                </a:ext>
              </a:extLst>
            </p:cNvPr>
            <p:cNvSpPr>
              <a:spLocks noChangeArrowheads="1"/>
            </p:cNvSpPr>
            <p:nvPr/>
          </p:nvSpPr>
          <p:spPr bwMode="auto">
            <a:xfrm>
              <a:off x="6019800" y="4572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9">
              <a:extLst>
                <a:ext uri="{FF2B5EF4-FFF2-40B4-BE49-F238E27FC236}">
                  <a16:creationId xmlns:a16="http://schemas.microsoft.com/office/drawing/2014/main" id="{6D5D8F01-0358-4596-9C54-28E9B3F7A19A}"/>
                </a:ext>
              </a:extLst>
            </p:cNvPr>
            <p:cNvSpPr>
              <a:spLocks noChangeArrowheads="1"/>
            </p:cNvSpPr>
            <p:nvPr/>
          </p:nvSpPr>
          <p:spPr bwMode="auto">
            <a:xfrm>
              <a:off x="6629400" y="4038600"/>
              <a:ext cx="76200" cy="76200"/>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30">
              <a:extLst>
                <a:ext uri="{FF2B5EF4-FFF2-40B4-BE49-F238E27FC236}">
                  <a16:creationId xmlns:a16="http://schemas.microsoft.com/office/drawing/2014/main" id="{F7662132-F003-44BE-875B-E4A0F8040A39}"/>
                </a:ext>
              </a:extLst>
            </p:cNvPr>
            <p:cNvSpPr>
              <a:spLocks noChangeArrowheads="1"/>
            </p:cNvSpPr>
            <p:nvPr/>
          </p:nvSpPr>
          <p:spPr bwMode="auto">
            <a:xfrm>
              <a:off x="7239000" y="4419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31">
              <a:extLst>
                <a:ext uri="{FF2B5EF4-FFF2-40B4-BE49-F238E27FC236}">
                  <a16:creationId xmlns:a16="http://schemas.microsoft.com/office/drawing/2014/main" id="{703BE80C-E380-4C5F-8BE3-4B1F8D210721}"/>
                </a:ext>
              </a:extLst>
            </p:cNvPr>
            <p:cNvSpPr>
              <a:spLocks noChangeArrowheads="1"/>
            </p:cNvSpPr>
            <p:nvPr/>
          </p:nvSpPr>
          <p:spPr bwMode="auto">
            <a:xfrm>
              <a:off x="6553200" y="4800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2">
              <a:extLst>
                <a:ext uri="{FF2B5EF4-FFF2-40B4-BE49-F238E27FC236}">
                  <a16:creationId xmlns:a16="http://schemas.microsoft.com/office/drawing/2014/main" id="{892F7458-659A-4B14-8A8F-DC43EDCD82B4}"/>
                </a:ext>
              </a:extLst>
            </p:cNvPr>
            <p:cNvSpPr>
              <a:spLocks noChangeArrowheads="1"/>
            </p:cNvSpPr>
            <p:nvPr/>
          </p:nvSpPr>
          <p:spPr bwMode="auto">
            <a:xfrm>
              <a:off x="7086600" y="3276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3">
              <a:extLst>
                <a:ext uri="{FF2B5EF4-FFF2-40B4-BE49-F238E27FC236}">
                  <a16:creationId xmlns:a16="http://schemas.microsoft.com/office/drawing/2014/main" id="{690DEDA1-54A4-4A37-AF83-F20A9D4D4CDD}"/>
                </a:ext>
              </a:extLst>
            </p:cNvPr>
            <p:cNvSpPr>
              <a:spLocks noChangeArrowheads="1"/>
            </p:cNvSpPr>
            <p:nvPr/>
          </p:nvSpPr>
          <p:spPr bwMode="auto">
            <a:xfrm>
              <a:off x="7315200" y="4953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4">
              <a:extLst>
                <a:ext uri="{FF2B5EF4-FFF2-40B4-BE49-F238E27FC236}">
                  <a16:creationId xmlns:a16="http://schemas.microsoft.com/office/drawing/2014/main" id="{8EE9849F-E587-4B40-B4A5-0F0F268D3B1E}"/>
                </a:ext>
              </a:extLst>
            </p:cNvPr>
            <p:cNvSpPr>
              <a:spLocks noChangeArrowheads="1"/>
            </p:cNvSpPr>
            <p:nvPr/>
          </p:nvSpPr>
          <p:spPr bwMode="auto">
            <a:xfrm>
              <a:off x="6324600" y="52578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5">
              <a:extLst>
                <a:ext uri="{FF2B5EF4-FFF2-40B4-BE49-F238E27FC236}">
                  <a16:creationId xmlns:a16="http://schemas.microsoft.com/office/drawing/2014/main" id="{CD4FD469-DFF4-4BDE-8FF7-661B94C746D0}"/>
                </a:ext>
              </a:extLst>
            </p:cNvPr>
            <p:cNvSpPr>
              <a:spLocks noChangeArrowheads="1"/>
            </p:cNvSpPr>
            <p:nvPr/>
          </p:nvSpPr>
          <p:spPr bwMode="auto">
            <a:xfrm>
              <a:off x="6477000" y="4343400"/>
              <a:ext cx="228600" cy="228600"/>
            </a:xfrm>
            <a:prstGeom prst="ellipse">
              <a:avLst/>
            </a:prstGeom>
            <a:noFill/>
            <a:ln w="9525">
              <a:solidFill>
                <a:srgbClr val="66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36">
              <a:extLst>
                <a:ext uri="{FF2B5EF4-FFF2-40B4-BE49-F238E27FC236}">
                  <a16:creationId xmlns:a16="http://schemas.microsoft.com/office/drawing/2014/main" id="{32534373-D2D6-46B5-8836-64DB6EA37DFF}"/>
                </a:ext>
              </a:extLst>
            </p:cNvPr>
            <p:cNvSpPr txBox="1">
              <a:spLocks noChangeArrowheads="1"/>
            </p:cNvSpPr>
            <p:nvPr/>
          </p:nvSpPr>
          <p:spPr bwMode="auto">
            <a:xfrm>
              <a:off x="5819313" y="5729278"/>
              <a:ext cx="3657600" cy="309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dirty="0">
                  <a:solidFill>
                    <a:schemeClr val="tx1">
                      <a:lumMod val="65000"/>
                      <a:lumOff val="35000"/>
                    </a:schemeClr>
                  </a:solidFill>
                  <a:latin typeface="Open Sans"/>
                </a:rPr>
                <a:t>Hypothesis space H</a:t>
              </a:r>
            </a:p>
          </p:txBody>
        </p:sp>
        <p:sp>
          <p:nvSpPr>
            <p:cNvPr id="38" name="Oval 37">
              <a:extLst>
                <a:ext uri="{FF2B5EF4-FFF2-40B4-BE49-F238E27FC236}">
                  <a16:creationId xmlns:a16="http://schemas.microsoft.com/office/drawing/2014/main" id="{983A93E4-8A89-4B4D-AA81-ED86C3D864A7}"/>
                </a:ext>
              </a:extLst>
            </p:cNvPr>
            <p:cNvSpPr>
              <a:spLocks noChangeArrowheads="1"/>
            </p:cNvSpPr>
            <p:nvPr/>
          </p:nvSpPr>
          <p:spPr bwMode="auto">
            <a:xfrm>
              <a:off x="1252538" y="3229221"/>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38">
              <a:extLst>
                <a:ext uri="{FF2B5EF4-FFF2-40B4-BE49-F238E27FC236}">
                  <a16:creationId xmlns:a16="http://schemas.microsoft.com/office/drawing/2014/main" id="{6B1642B1-6C50-4789-ABD8-2ECB53A4CB9E}"/>
                </a:ext>
              </a:extLst>
            </p:cNvPr>
            <p:cNvSpPr>
              <a:spLocks noChangeArrowheads="1"/>
            </p:cNvSpPr>
            <p:nvPr/>
          </p:nvSpPr>
          <p:spPr bwMode="auto">
            <a:xfrm>
              <a:off x="2133600" y="29718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9">
              <a:extLst>
                <a:ext uri="{FF2B5EF4-FFF2-40B4-BE49-F238E27FC236}">
                  <a16:creationId xmlns:a16="http://schemas.microsoft.com/office/drawing/2014/main" id="{5F71AE1A-A969-4E4D-ADF5-44C4DD98BAA8}"/>
                </a:ext>
              </a:extLst>
            </p:cNvPr>
            <p:cNvSpPr>
              <a:spLocks noChangeArrowheads="1"/>
            </p:cNvSpPr>
            <p:nvPr/>
          </p:nvSpPr>
          <p:spPr bwMode="auto">
            <a:xfrm>
              <a:off x="2286000" y="41910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40">
              <a:extLst>
                <a:ext uri="{FF2B5EF4-FFF2-40B4-BE49-F238E27FC236}">
                  <a16:creationId xmlns:a16="http://schemas.microsoft.com/office/drawing/2014/main" id="{DEA5E015-A828-442D-9E50-5DEE1A79E368}"/>
                </a:ext>
              </a:extLst>
            </p:cNvPr>
            <p:cNvSpPr>
              <a:spLocks noChangeArrowheads="1"/>
            </p:cNvSpPr>
            <p:nvPr/>
          </p:nvSpPr>
          <p:spPr bwMode="auto">
            <a:xfrm>
              <a:off x="3124200" y="41148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41">
              <a:extLst>
                <a:ext uri="{FF2B5EF4-FFF2-40B4-BE49-F238E27FC236}">
                  <a16:creationId xmlns:a16="http://schemas.microsoft.com/office/drawing/2014/main" id="{8AFF4D6B-DCBF-41F5-A8DF-C9F5B43BDA4C}"/>
                </a:ext>
              </a:extLst>
            </p:cNvPr>
            <p:cNvSpPr>
              <a:spLocks noChangeArrowheads="1"/>
            </p:cNvSpPr>
            <p:nvPr/>
          </p:nvSpPr>
          <p:spPr bwMode="auto">
            <a:xfrm>
              <a:off x="3352800" y="3488111"/>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42">
              <a:extLst>
                <a:ext uri="{FF2B5EF4-FFF2-40B4-BE49-F238E27FC236}">
                  <a16:creationId xmlns:a16="http://schemas.microsoft.com/office/drawing/2014/main" id="{7E698620-A3AA-4588-8506-D2DB920A5F9B}"/>
                </a:ext>
              </a:extLst>
            </p:cNvPr>
            <p:cNvSpPr>
              <a:spLocks noChangeArrowheads="1"/>
            </p:cNvSpPr>
            <p:nvPr/>
          </p:nvSpPr>
          <p:spPr bwMode="auto">
            <a:xfrm>
              <a:off x="4392613" y="3822519"/>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43">
              <a:extLst>
                <a:ext uri="{FF2B5EF4-FFF2-40B4-BE49-F238E27FC236}">
                  <a16:creationId xmlns:a16="http://schemas.microsoft.com/office/drawing/2014/main" id="{4A6CC310-0C07-4ABA-BD43-B302D2F79ADD}"/>
                </a:ext>
              </a:extLst>
            </p:cNvPr>
            <p:cNvSpPr>
              <a:spLocks noChangeArrowheads="1"/>
            </p:cNvSpPr>
            <p:nvPr/>
          </p:nvSpPr>
          <p:spPr bwMode="auto">
            <a:xfrm>
              <a:off x="4098131" y="4967428"/>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44">
              <a:extLst>
                <a:ext uri="{FF2B5EF4-FFF2-40B4-BE49-F238E27FC236}">
                  <a16:creationId xmlns:a16="http://schemas.microsoft.com/office/drawing/2014/main" id="{457941EC-9EA2-4C98-97E1-8E1F89D6CF47}"/>
                </a:ext>
              </a:extLst>
            </p:cNvPr>
            <p:cNvSpPr>
              <a:spLocks noChangeArrowheads="1"/>
            </p:cNvSpPr>
            <p:nvPr/>
          </p:nvSpPr>
          <p:spPr bwMode="auto">
            <a:xfrm>
              <a:off x="3191669" y="4845843"/>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45">
              <a:extLst>
                <a:ext uri="{FF2B5EF4-FFF2-40B4-BE49-F238E27FC236}">
                  <a16:creationId xmlns:a16="http://schemas.microsoft.com/office/drawing/2014/main" id="{49B45047-87B5-4B5D-AD5C-33DC5101244B}"/>
                </a:ext>
              </a:extLst>
            </p:cNvPr>
            <p:cNvSpPr>
              <a:spLocks noChangeArrowheads="1"/>
            </p:cNvSpPr>
            <p:nvPr/>
          </p:nvSpPr>
          <p:spPr bwMode="auto">
            <a:xfrm>
              <a:off x="2362200" y="58674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46">
              <a:extLst>
                <a:ext uri="{FF2B5EF4-FFF2-40B4-BE49-F238E27FC236}">
                  <a16:creationId xmlns:a16="http://schemas.microsoft.com/office/drawing/2014/main" id="{F1DC0E33-0966-475A-B135-9134B7B743F3}"/>
                </a:ext>
              </a:extLst>
            </p:cNvPr>
            <p:cNvSpPr>
              <a:spLocks noChangeArrowheads="1"/>
            </p:cNvSpPr>
            <p:nvPr/>
          </p:nvSpPr>
          <p:spPr bwMode="auto">
            <a:xfrm>
              <a:off x="2057400" y="54864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47">
              <a:extLst>
                <a:ext uri="{FF2B5EF4-FFF2-40B4-BE49-F238E27FC236}">
                  <a16:creationId xmlns:a16="http://schemas.microsoft.com/office/drawing/2014/main" id="{B1205030-34A6-43B0-9CBB-E74F2410532A}"/>
                </a:ext>
              </a:extLst>
            </p:cNvPr>
            <p:cNvSpPr>
              <a:spLocks noChangeArrowheads="1"/>
            </p:cNvSpPr>
            <p:nvPr/>
          </p:nvSpPr>
          <p:spPr bwMode="auto">
            <a:xfrm>
              <a:off x="1600200" y="51816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48">
              <a:extLst>
                <a:ext uri="{FF2B5EF4-FFF2-40B4-BE49-F238E27FC236}">
                  <a16:creationId xmlns:a16="http://schemas.microsoft.com/office/drawing/2014/main" id="{CFD2FAC2-08DD-471E-9B91-7016A93F7825}"/>
                </a:ext>
              </a:extLst>
            </p:cNvPr>
            <p:cNvSpPr>
              <a:spLocks noChangeArrowheads="1"/>
            </p:cNvSpPr>
            <p:nvPr/>
          </p:nvSpPr>
          <p:spPr bwMode="auto">
            <a:xfrm>
              <a:off x="3792691" y="5366852"/>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50">
              <a:extLst>
                <a:ext uri="{FF2B5EF4-FFF2-40B4-BE49-F238E27FC236}">
                  <a16:creationId xmlns:a16="http://schemas.microsoft.com/office/drawing/2014/main" id="{81959E68-C092-4D9F-83CC-3E0C0E5F477C}"/>
                </a:ext>
              </a:extLst>
            </p:cNvPr>
            <p:cNvSpPr txBox="1">
              <a:spLocks noChangeArrowheads="1"/>
            </p:cNvSpPr>
            <p:nvPr/>
          </p:nvSpPr>
          <p:spPr bwMode="auto">
            <a:xfrm>
              <a:off x="1828800" y="2590800"/>
              <a:ext cx="3657600" cy="309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dirty="0">
                  <a:solidFill>
                    <a:schemeClr val="tx1">
                      <a:lumMod val="65000"/>
                      <a:lumOff val="35000"/>
                    </a:schemeClr>
                  </a:solidFill>
                  <a:latin typeface="Open Sans"/>
                </a:rPr>
                <a:t>Testing set</a:t>
              </a:r>
            </a:p>
          </p:txBody>
        </p:sp>
      </p:grpSp>
      <p:sp>
        <p:nvSpPr>
          <p:cNvPr id="51" name="Rectangle: Rounded Corners 50">
            <a:extLst>
              <a:ext uri="{FF2B5EF4-FFF2-40B4-BE49-F238E27FC236}">
                <a16:creationId xmlns:a16="http://schemas.microsoft.com/office/drawing/2014/main" id="{3711D6CC-B434-4B8F-8E8A-C2BB7834113C}"/>
              </a:ext>
            </a:extLst>
          </p:cNvPr>
          <p:cNvSpPr/>
          <p:nvPr/>
        </p:nvSpPr>
        <p:spPr>
          <a:xfrm>
            <a:off x="6133055" y="7776298"/>
            <a:ext cx="4005223"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Creating the testing dataset</a:t>
            </a:r>
          </a:p>
        </p:txBody>
      </p:sp>
    </p:spTree>
    <p:extLst>
      <p:ext uri="{BB962C8B-B14F-4D97-AF65-F5344CB8AC3E}">
        <p14:creationId xmlns:p14="http://schemas.microsoft.com/office/powerpoint/2010/main" val="104323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936C943-FD38-4E39-8D33-FD643B2DB7A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 Train/Test Split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DB1349BA-C36F-4623-8A97-4EF7194E102A}"/>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grpSp>
        <p:nvGrpSpPr>
          <p:cNvPr id="52" name="Group 51">
            <a:extLst>
              <a:ext uri="{FF2B5EF4-FFF2-40B4-BE49-F238E27FC236}">
                <a16:creationId xmlns:a16="http://schemas.microsoft.com/office/drawing/2014/main" id="{D2464D78-CE2F-4507-AF0D-2AAC7C7A2172}"/>
              </a:ext>
            </a:extLst>
          </p:cNvPr>
          <p:cNvGrpSpPr/>
          <p:nvPr/>
        </p:nvGrpSpPr>
        <p:grpSpPr>
          <a:xfrm>
            <a:off x="3681528" y="1916593"/>
            <a:ext cx="11465638" cy="5310809"/>
            <a:chOff x="762000" y="2362200"/>
            <a:chExt cx="8811572" cy="4081463"/>
          </a:xfrm>
        </p:grpSpPr>
        <p:sp>
          <p:nvSpPr>
            <p:cNvPr id="5" name="Freeform 4">
              <a:extLst>
                <a:ext uri="{FF2B5EF4-FFF2-40B4-BE49-F238E27FC236}">
                  <a16:creationId xmlns:a16="http://schemas.microsoft.com/office/drawing/2014/main" id="{CB8DCB91-BB98-4405-8762-0D17A79D5ED6}"/>
                </a:ext>
              </a:extLst>
            </p:cNvPr>
            <p:cNvSpPr>
              <a:spLocks/>
            </p:cNvSpPr>
            <p:nvPr/>
          </p:nvSpPr>
          <p:spPr bwMode="auto">
            <a:xfrm>
              <a:off x="762000" y="2362200"/>
              <a:ext cx="4419600" cy="4081463"/>
            </a:xfrm>
            <a:custGeom>
              <a:avLst/>
              <a:gdLst>
                <a:gd name="T0" fmla="*/ 696 w 2096"/>
                <a:gd name="T1" fmla="*/ 1880 h 1936"/>
                <a:gd name="T2" fmla="*/ 216 w 2096"/>
                <a:gd name="T3" fmla="*/ 1592 h 1936"/>
                <a:gd name="T4" fmla="*/ 24 w 2096"/>
                <a:gd name="T5" fmla="*/ 776 h 1936"/>
                <a:gd name="T6" fmla="*/ 360 w 2096"/>
                <a:gd name="T7" fmla="*/ 104 h 1936"/>
                <a:gd name="T8" fmla="*/ 1512 w 2096"/>
                <a:gd name="T9" fmla="*/ 152 h 1936"/>
                <a:gd name="T10" fmla="*/ 2088 w 2096"/>
                <a:gd name="T11" fmla="*/ 968 h 1936"/>
                <a:gd name="T12" fmla="*/ 1560 w 2096"/>
                <a:gd name="T13" fmla="*/ 1784 h 1936"/>
                <a:gd name="T14" fmla="*/ 696 w 2096"/>
                <a:gd name="T15" fmla="*/ 1880 h 19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6" h="1936">
                  <a:moveTo>
                    <a:pt x="696" y="1880"/>
                  </a:moveTo>
                  <a:cubicBezTo>
                    <a:pt x="472" y="1848"/>
                    <a:pt x="328" y="1776"/>
                    <a:pt x="216" y="1592"/>
                  </a:cubicBezTo>
                  <a:cubicBezTo>
                    <a:pt x="104" y="1408"/>
                    <a:pt x="0" y="1024"/>
                    <a:pt x="24" y="776"/>
                  </a:cubicBezTo>
                  <a:cubicBezTo>
                    <a:pt x="48" y="528"/>
                    <a:pt x="112" y="208"/>
                    <a:pt x="360" y="104"/>
                  </a:cubicBezTo>
                  <a:cubicBezTo>
                    <a:pt x="608" y="0"/>
                    <a:pt x="1224" y="8"/>
                    <a:pt x="1512" y="152"/>
                  </a:cubicBezTo>
                  <a:cubicBezTo>
                    <a:pt x="1800" y="296"/>
                    <a:pt x="2080" y="696"/>
                    <a:pt x="2088" y="968"/>
                  </a:cubicBezTo>
                  <a:cubicBezTo>
                    <a:pt x="2096" y="1240"/>
                    <a:pt x="1792" y="1632"/>
                    <a:pt x="1560" y="1784"/>
                  </a:cubicBezTo>
                  <a:cubicBezTo>
                    <a:pt x="1328" y="1936"/>
                    <a:pt x="920" y="1912"/>
                    <a:pt x="696" y="1880"/>
                  </a:cubicBezTo>
                  <a:close/>
                </a:path>
              </a:pathLst>
            </a:custGeom>
            <a:solidFill>
              <a:schemeClr val="accent3">
                <a:lumMod val="20000"/>
                <a:lumOff val="80000"/>
              </a:schemeClr>
            </a:solidFill>
            <a:ln w="38100" cmpd="sng">
              <a:solidFill>
                <a:srgbClr val="5EB9C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6" name="Oval 33">
              <a:extLst>
                <a:ext uri="{FF2B5EF4-FFF2-40B4-BE49-F238E27FC236}">
                  <a16:creationId xmlns:a16="http://schemas.microsoft.com/office/drawing/2014/main" id="{1B5926C5-88B5-415D-AFF4-DDC2ECCE85A0}"/>
                </a:ext>
              </a:extLst>
            </p:cNvPr>
            <p:cNvSpPr>
              <a:spLocks noChangeArrowheads="1"/>
            </p:cNvSpPr>
            <p:nvPr/>
          </p:nvSpPr>
          <p:spPr bwMode="auto">
            <a:xfrm>
              <a:off x="1431069" y="4222944"/>
              <a:ext cx="201690" cy="164713"/>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43">
              <a:extLst>
                <a:ext uri="{FF2B5EF4-FFF2-40B4-BE49-F238E27FC236}">
                  <a16:creationId xmlns:a16="http://schemas.microsoft.com/office/drawing/2014/main" id="{F65D3522-297B-402F-9EA6-F086D9653CEB}"/>
                </a:ext>
              </a:extLst>
            </p:cNvPr>
            <p:cNvSpPr>
              <a:spLocks noChangeArrowheads="1"/>
            </p:cNvSpPr>
            <p:nvPr/>
          </p:nvSpPr>
          <p:spPr bwMode="auto">
            <a:xfrm>
              <a:off x="5791200" y="2819400"/>
              <a:ext cx="1828800" cy="27432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Oval 44">
              <a:extLst>
                <a:ext uri="{FF2B5EF4-FFF2-40B4-BE49-F238E27FC236}">
                  <a16:creationId xmlns:a16="http://schemas.microsoft.com/office/drawing/2014/main" id="{8384D827-A88B-4C84-B17D-DECD7DEB7AC1}"/>
                </a:ext>
              </a:extLst>
            </p:cNvPr>
            <p:cNvSpPr>
              <a:spLocks noChangeArrowheads="1"/>
            </p:cNvSpPr>
            <p:nvPr/>
          </p:nvSpPr>
          <p:spPr bwMode="auto">
            <a:xfrm>
              <a:off x="6553200" y="4419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Oval 45">
              <a:extLst>
                <a:ext uri="{FF2B5EF4-FFF2-40B4-BE49-F238E27FC236}">
                  <a16:creationId xmlns:a16="http://schemas.microsoft.com/office/drawing/2014/main" id="{792414DB-9979-46E5-B6BC-C2A7ADFF3532}"/>
                </a:ext>
              </a:extLst>
            </p:cNvPr>
            <p:cNvSpPr>
              <a:spLocks noChangeArrowheads="1"/>
            </p:cNvSpPr>
            <p:nvPr/>
          </p:nvSpPr>
          <p:spPr bwMode="auto">
            <a:xfrm>
              <a:off x="6324600" y="3429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Oval 46">
              <a:extLst>
                <a:ext uri="{FF2B5EF4-FFF2-40B4-BE49-F238E27FC236}">
                  <a16:creationId xmlns:a16="http://schemas.microsoft.com/office/drawing/2014/main" id="{33CE62A9-2804-4FED-9BAF-262C1B3F1804}"/>
                </a:ext>
              </a:extLst>
            </p:cNvPr>
            <p:cNvSpPr>
              <a:spLocks noChangeArrowheads="1"/>
            </p:cNvSpPr>
            <p:nvPr/>
          </p:nvSpPr>
          <p:spPr bwMode="auto">
            <a:xfrm>
              <a:off x="6172200" y="3048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Oval 47">
              <a:extLst>
                <a:ext uri="{FF2B5EF4-FFF2-40B4-BE49-F238E27FC236}">
                  <a16:creationId xmlns:a16="http://schemas.microsoft.com/office/drawing/2014/main" id="{D1943DD8-AED6-4C94-A0AE-F77CABE14C1E}"/>
                </a:ext>
              </a:extLst>
            </p:cNvPr>
            <p:cNvSpPr>
              <a:spLocks noChangeArrowheads="1"/>
            </p:cNvSpPr>
            <p:nvPr/>
          </p:nvSpPr>
          <p:spPr bwMode="auto">
            <a:xfrm>
              <a:off x="6858000" y="3657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Oval 48">
              <a:extLst>
                <a:ext uri="{FF2B5EF4-FFF2-40B4-BE49-F238E27FC236}">
                  <a16:creationId xmlns:a16="http://schemas.microsoft.com/office/drawing/2014/main" id="{918C6E81-B3BF-417C-B4B8-97396846F22A}"/>
                </a:ext>
              </a:extLst>
            </p:cNvPr>
            <p:cNvSpPr>
              <a:spLocks noChangeArrowheads="1"/>
            </p:cNvSpPr>
            <p:nvPr/>
          </p:nvSpPr>
          <p:spPr bwMode="auto">
            <a:xfrm>
              <a:off x="7467600" y="3810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49">
              <a:extLst>
                <a:ext uri="{FF2B5EF4-FFF2-40B4-BE49-F238E27FC236}">
                  <a16:creationId xmlns:a16="http://schemas.microsoft.com/office/drawing/2014/main" id="{2A249569-D3BF-4E5B-98FD-4EBC828D3C71}"/>
                </a:ext>
              </a:extLst>
            </p:cNvPr>
            <p:cNvSpPr>
              <a:spLocks noChangeArrowheads="1"/>
            </p:cNvSpPr>
            <p:nvPr/>
          </p:nvSpPr>
          <p:spPr bwMode="auto">
            <a:xfrm>
              <a:off x="5943600" y="4038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Oval 50">
              <a:extLst>
                <a:ext uri="{FF2B5EF4-FFF2-40B4-BE49-F238E27FC236}">
                  <a16:creationId xmlns:a16="http://schemas.microsoft.com/office/drawing/2014/main" id="{79168BF1-D20B-4D74-9614-FE9BD86E55D8}"/>
                </a:ext>
              </a:extLst>
            </p:cNvPr>
            <p:cNvSpPr>
              <a:spLocks noChangeArrowheads="1"/>
            </p:cNvSpPr>
            <p:nvPr/>
          </p:nvSpPr>
          <p:spPr bwMode="auto">
            <a:xfrm>
              <a:off x="6858000" y="47244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51">
              <a:extLst>
                <a:ext uri="{FF2B5EF4-FFF2-40B4-BE49-F238E27FC236}">
                  <a16:creationId xmlns:a16="http://schemas.microsoft.com/office/drawing/2014/main" id="{615CE783-81F0-4624-AE6E-6744123D2DE6}"/>
                </a:ext>
              </a:extLst>
            </p:cNvPr>
            <p:cNvSpPr>
              <a:spLocks noChangeArrowheads="1"/>
            </p:cNvSpPr>
            <p:nvPr/>
          </p:nvSpPr>
          <p:spPr bwMode="auto">
            <a:xfrm>
              <a:off x="6019800" y="4572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Oval 52">
              <a:extLst>
                <a:ext uri="{FF2B5EF4-FFF2-40B4-BE49-F238E27FC236}">
                  <a16:creationId xmlns:a16="http://schemas.microsoft.com/office/drawing/2014/main" id="{FFD717BC-FE22-4997-ADC4-6D6541F844A2}"/>
                </a:ext>
              </a:extLst>
            </p:cNvPr>
            <p:cNvSpPr>
              <a:spLocks noChangeArrowheads="1"/>
            </p:cNvSpPr>
            <p:nvPr/>
          </p:nvSpPr>
          <p:spPr bwMode="auto">
            <a:xfrm>
              <a:off x="6629400" y="4038600"/>
              <a:ext cx="76200" cy="76200"/>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53">
              <a:extLst>
                <a:ext uri="{FF2B5EF4-FFF2-40B4-BE49-F238E27FC236}">
                  <a16:creationId xmlns:a16="http://schemas.microsoft.com/office/drawing/2014/main" id="{0D426C89-61AF-4557-BDD9-1B61D10620F4}"/>
                </a:ext>
              </a:extLst>
            </p:cNvPr>
            <p:cNvSpPr>
              <a:spLocks noChangeArrowheads="1"/>
            </p:cNvSpPr>
            <p:nvPr/>
          </p:nvSpPr>
          <p:spPr bwMode="auto">
            <a:xfrm>
              <a:off x="7239000" y="4419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Oval 54">
              <a:extLst>
                <a:ext uri="{FF2B5EF4-FFF2-40B4-BE49-F238E27FC236}">
                  <a16:creationId xmlns:a16="http://schemas.microsoft.com/office/drawing/2014/main" id="{EBBB48CE-2392-450B-BD38-14DAC647EE3F}"/>
                </a:ext>
              </a:extLst>
            </p:cNvPr>
            <p:cNvSpPr>
              <a:spLocks noChangeArrowheads="1"/>
            </p:cNvSpPr>
            <p:nvPr/>
          </p:nvSpPr>
          <p:spPr bwMode="auto">
            <a:xfrm>
              <a:off x="6553200" y="4800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Oval 55">
              <a:extLst>
                <a:ext uri="{FF2B5EF4-FFF2-40B4-BE49-F238E27FC236}">
                  <a16:creationId xmlns:a16="http://schemas.microsoft.com/office/drawing/2014/main" id="{A396487F-6986-4CCE-9747-D905FDA6404E}"/>
                </a:ext>
              </a:extLst>
            </p:cNvPr>
            <p:cNvSpPr>
              <a:spLocks noChangeArrowheads="1"/>
            </p:cNvSpPr>
            <p:nvPr/>
          </p:nvSpPr>
          <p:spPr bwMode="auto">
            <a:xfrm>
              <a:off x="7086600" y="3276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Oval 56">
              <a:extLst>
                <a:ext uri="{FF2B5EF4-FFF2-40B4-BE49-F238E27FC236}">
                  <a16:creationId xmlns:a16="http://schemas.microsoft.com/office/drawing/2014/main" id="{96EE86BC-182A-4C65-B8B4-875AD341E4F1}"/>
                </a:ext>
              </a:extLst>
            </p:cNvPr>
            <p:cNvSpPr>
              <a:spLocks noChangeArrowheads="1"/>
            </p:cNvSpPr>
            <p:nvPr/>
          </p:nvSpPr>
          <p:spPr bwMode="auto">
            <a:xfrm>
              <a:off x="7315200" y="4953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Oval 57">
              <a:extLst>
                <a:ext uri="{FF2B5EF4-FFF2-40B4-BE49-F238E27FC236}">
                  <a16:creationId xmlns:a16="http://schemas.microsoft.com/office/drawing/2014/main" id="{6B255AE9-BD24-432C-88F4-AEC384DA5EDE}"/>
                </a:ext>
              </a:extLst>
            </p:cNvPr>
            <p:cNvSpPr>
              <a:spLocks noChangeArrowheads="1"/>
            </p:cNvSpPr>
            <p:nvPr/>
          </p:nvSpPr>
          <p:spPr bwMode="auto">
            <a:xfrm>
              <a:off x="6324600" y="52578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58">
              <a:extLst>
                <a:ext uri="{FF2B5EF4-FFF2-40B4-BE49-F238E27FC236}">
                  <a16:creationId xmlns:a16="http://schemas.microsoft.com/office/drawing/2014/main" id="{049DB23B-7DB5-4869-981D-F8B8DF0F4C65}"/>
                </a:ext>
              </a:extLst>
            </p:cNvPr>
            <p:cNvSpPr>
              <a:spLocks noChangeArrowheads="1"/>
            </p:cNvSpPr>
            <p:nvPr/>
          </p:nvSpPr>
          <p:spPr bwMode="auto">
            <a:xfrm>
              <a:off x="6477000" y="4343400"/>
              <a:ext cx="228600" cy="228600"/>
            </a:xfrm>
            <a:prstGeom prst="ellipse">
              <a:avLst/>
            </a:prstGeom>
            <a:noFill/>
            <a:ln w="9525">
              <a:solidFill>
                <a:srgbClr val="66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59">
              <a:extLst>
                <a:ext uri="{FF2B5EF4-FFF2-40B4-BE49-F238E27FC236}">
                  <a16:creationId xmlns:a16="http://schemas.microsoft.com/office/drawing/2014/main" id="{3DCF3D9A-C1A1-4DD6-A319-F978343A74AF}"/>
                </a:ext>
              </a:extLst>
            </p:cNvPr>
            <p:cNvSpPr txBox="1">
              <a:spLocks noChangeArrowheads="1"/>
            </p:cNvSpPr>
            <p:nvPr/>
          </p:nvSpPr>
          <p:spPr bwMode="auto">
            <a:xfrm>
              <a:off x="5915972" y="5741988"/>
              <a:ext cx="3657600" cy="307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dirty="0">
                  <a:solidFill>
                    <a:schemeClr val="tx1">
                      <a:lumMod val="65000"/>
                      <a:lumOff val="35000"/>
                    </a:schemeClr>
                  </a:solidFill>
                  <a:latin typeface="Open Sans"/>
                </a:rPr>
                <a:t>Hypothesis space H</a:t>
              </a:r>
            </a:p>
          </p:txBody>
        </p:sp>
        <p:sp>
          <p:nvSpPr>
            <p:cNvPr id="24" name="Oval 61">
              <a:extLst>
                <a:ext uri="{FF2B5EF4-FFF2-40B4-BE49-F238E27FC236}">
                  <a16:creationId xmlns:a16="http://schemas.microsoft.com/office/drawing/2014/main" id="{AA5E9F17-66D6-4B86-95D2-42A9DCD02BEC}"/>
                </a:ext>
              </a:extLst>
            </p:cNvPr>
            <p:cNvSpPr>
              <a:spLocks noChangeArrowheads="1"/>
            </p:cNvSpPr>
            <p:nvPr/>
          </p:nvSpPr>
          <p:spPr bwMode="auto">
            <a:xfrm>
              <a:off x="1417614" y="3261323"/>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62">
              <a:extLst>
                <a:ext uri="{FF2B5EF4-FFF2-40B4-BE49-F238E27FC236}">
                  <a16:creationId xmlns:a16="http://schemas.microsoft.com/office/drawing/2014/main" id="{8885E081-2F36-4A8B-8E89-7EE830330943}"/>
                </a:ext>
              </a:extLst>
            </p:cNvPr>
            <p:cNvSpPr>
              <a:spLocks noChangeArrowheads="1"/>
            </p:cNvSpPr>
            <p:nvPr/>
          </p:nvSpPr>
          <p:spPr bwMode="auto">
            <a:xfrm>
              <a:off x="2332199" y="2925969"/>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63">
              <a:extLst>
                <a:ext uri="{FF2B5EF4-FFF2-40B4-BE49-F238E27FC236}">
                  <a16:creationId xmlns:a16="http://schemas.microsoft.com/office/drawing/2014/main" id="{0CCCA3E3-BAA0-41A6-8609-E8CA693F2CC7}"/>
                </a:ext>
              </a:extLst>
            </p:cNvPr>
            <p:cNvSpPr>
              <a:spLocks noChangeArrowheads="1"/>
            </p:cNvSpPr>
            <p:nvPr/>
          </p:nvSpPr>
          <p:spPr bwMode="auto">
            <a:xfrm>
              <a:off x="2438400" y="4171156"/>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64">
              <a:extLst>
                <a:ext uri="{FF2B5EF4-FFF2-40B4-BE49-F238E27FC236}">
                  <a16:creationId xmlns:a16="http://schemas.microsoft.com/office/drawing/2014/main" id="{98AF49DC-644A-4CDF-835D-E2668E36FFEF}"/>
                </a:ext>
              </a:extLst>
            </p:cNvPr>
            <p:cNvSpPr>
              <a:spLocks noChangeArrowheads="1"/>
            </p:cNvSpPr>
            <p:nvPr/>
          </p:nvSpPr>
          <p:spPr bwMode="auto">
            <a:xfrm>
              <a:off x="3233738" y="4067175"/>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65">
              <a:extLst>
                <a:ext uri="{FF2B5EF4-FFF2-40B4-BE49-F238E27FC236}">
                  <a16:creationId xmlns:a16="http://schemas.microsoft.com/office/drawing/2014/main" id="{4B13F1C5-5253-4B3F-86BC-4AA188C6EA95}"/>
                </a:ext>
              </a:extLst>
            </p:cNvPr>
            <p:cNvSpPr>
              <a:spLocks noChangeArrowheads="1"/>
            </p:cNvSpPr>
            <p:nvPr/>
          </p:nvSpPr>
          <p:spPr bwMode="auto">
            <a:xfrm>
              <a:off x="3487738" y="3535563"/>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66">
              <a:extLst>
                <a:ext uri="{FF2B5EF4-FFF2-40B4-BE49-F238E27FC236}">
                  <a16:creationId xmlns:a16="http://schemas.microsoft.com/office/drawing/2014/main" id="{09994265-9BE5-4BBD-A93D-25CACBB7E62A}"/>
                </a:ext>
              </a:extLst>
            </p:cNvPr>
            <p:cNvSpPr>
              <a:spLocks noChangeArrowheads="1"/>
            </p:cNvSpPr>
            <p:nvPr/>
          </p:nvSpPr>
          <p:spPr bwMode="auto">
            <a:xfrm>
              <a:off x="4569088" y="3831431"/>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67">
              <a:extLst>
                <a:ext uri="{FF2B5EF4-FFF2-40B4-BE49-F238E27FC236}">
                  <a16:creationId xmlns:a16="http://schemas.microsoft.com/office/drawing/2014/main" id="{A27716C6-FB5C-44EB-A3F1-16ADA1818B71}"/>
                </a:ext>
              </a:extLst>
            </p:cNvPr>
            <p:cNvSpPr>
              <a:spLocks noChangeArrowheads="1"/>
            </p:cNvSpPr>
            <p:nvPr/>
          </p:nvSpPr>
          <p:spPr bwMode="auto">
            <a:xfrm>
              <a:off x="4265613" y="4967288"/>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1" name="Oval 68">
              <a:extLst>
                <a:ext uri="{FF2B5EF4-FFF2-40B4-BE49-F238E27FC236}">
                  <a16:creationId xmlns:a16="http://schemas.microsoft.com/office/drawing/2014/main" id="{BED1AA87-168F-4099-8595-D2C822C8B102}"/>
                </a:ext>
              </a:extLst>
            </p:cNvPr>
            <p:cNvSpPr>
              <a:spLocks noChangeArrowheads="1"/>
            </p:cNvSpPr>
            <p:nvPr/>
          </p:nvSpPr>
          <p:spPr bwMode="auto">
            <a:xfrm>
              <a:off x="3321843" y="4830938"/>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69">
              <a:extLst>
                <a:ext uri="{FF2B5EF4-FFF2-40B4-BE49-F238E27FC236}">
                  <a16:creationId xmlns:a16="http://schemas.microsoft.com/office/drawing/2014/main" id="{5DE6C261-900C-4593-A27F-F3F952F4FCAD}"/>
                </a:ext>
              </a:extLst>
            </p:cNvPr>
            <p:cNvSpPr>
              <a:spLocks noChangeArrowheads="1"/>
            </p:cNvSpPr>
            <p:nvPr/>
          </p:nvSpPr>
          <p:spPr bwMode="auto">
            <a:xfrm>
              <a:off x="2560637" y="5807322"/>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70">
              <a:extLst>
                <a:ext uri="{FF2B5EF4-FFF2-40B4-BE49-F238E27FC236}">
                  <a16:creationId xmlns:a16="http://schemas.microsoft.com/office/drawing/2014/main" id="{9749EC26-789E-4E0D-BA69-BD81FF4CFCB3}"/>
                </a:ext>
              </a:extLst>
            </p:cNvPr>
            <p:cNvSpPr>
              <a:spLocks noChangeArrowheads="1"/>
            </p:cNvSpPr>
            <p:nvPr/>
          </p:nvSpPr>
          <p:spPr bwMode="auto">
            <a:xfrm>
              <a:off x="2257424" y="5426856"/>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71">
              <a:extLst>
                <a:ext uri="{FF2B5EF4-FFF2-40B4-BE49-F238E27FC236}">
                  <a16:creationId xmlns:a16="http://schemas.microsoft.com/office/drawing/2014/main" id="{6B10DEE8-0243-43DF-9416-CC5EF368FB91}"/>
                </a:ext>
              </a:extLst>
            </p:cNvPr>
            <p:cNvSpPr>
              <a:spLocks noChangeArrowheads="1"/>
            </p:cNvSpPr>
            <p:nvPr/>
          </p:nvSpPr>
          <p:spPr bwMode="auto">
            <a:xfrm>
              <a:off x="1738431" y="5154701"/>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72">
              <a:extLst>
                <a:ext uri="{FF2B5EF4-FFF2-40B4-BE49-F238E27FC236}">
                  <a16:creationId xmlns:a16="http://schemas.microsoft.com/office/drawing/2014/main" id="{78B70F73-F7D1-4535-A92F-FF1704405C0B}"/>
                </a:ext>
              </a:extLst>
            </p:cNvPr>
            <p:cNvSpPr>
              <a:spLocks noChangeArrowheads="1"/>
            </p:cNvSpPr>
            <p:nvPr/>
          </p:nvSpPr>
          <p:spPr bwMode="auto">
            <a:xfrm>
              <a:off x="3994420" y="5318292"/>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73">
              <a:extLst>
                <a:ext uri="{FF2B5EF4-FFF2-40B4-BE49-F238E27FC236}">
                  <a16:creationId xmlns:a16="http://schemas.microsoft.com/office/drawing/2014/main" id="{68729B2D-D62A-43AF-9053-F04987ECBCDB}"/>
                </a:ext>
              </a:extLst>
            </p:cNvPr>
            <p:cNvSpPr>
              <a:spLocks noChangeShapeType="1"/>
            </p:cNvSpPr>
            <p:nvPr/>
          </p:nvSpPr>
          <p:spPr bwMode="auto">
            <a:xfrm flipH="1" flipV="1">
              <a:off x="3367499" y="4358056"/>
              <a:ext cx="3048000" cy="7620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Text Box 74">
              <a:extLst>
                <a:ext uri="{FF2B5EF4-FFF2-40B4-BE49-F238E27FC236}">
                  <a16:creationId xmlns:a16="http://schemas.microsoft.com/office/drawing/2014/main" id="{6DE8125D-E5C5-4458-9B5E-F36321E52036}"/>
                </a:ext>
              </a:extLst>
            </p:cNvPr>
            <p:cNvSpPr txBox="1">
              <a:spLocks noChangeArrowheads="1"/>
            </p:cNvSpPr>
            <p:nvPr/>
          </p:nvSpPr>
          <p:spPr bwMode="auto">
            <a:xfrm>
              <a:off x="1828800" y="2590800"/>
              <a:ext cx="3657600" cy="307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dirty="0">
                  <a:solidFill>
                    <a:schemeClr val="tx1">
                      <a:lumMod val="65000"/>
                      <a:lumOff val="35000"/>
                    </a:schemeClr>
                  </a:solidFill>
                  <a:latin typeface="Open Sans"/>
                </a:rPr>
                <a:t>Testing set</a:t>
              </a:r>
            </a:p>
          </p:txBody>
        </p:sp>
        <p:sp>
          <p:nvSpPr>
            <p:cNvPr id="38" name="Text Box 76">
              <a:extLst>
                <a:ext uri="{FF2B5EF4-FFF2-40B4-BE49-F238E27FC236}">
                  <a16:creationId xmlns:a16="http://schemas.microsoft.com/office/drawing/2014/main" id="{9B83A363-16BF-4A70-8EEE-39C99D6AB17F}"/>
                </a:ext>
              </a:extLst>
            </p:cNvPr>
            <p:cNvSpPr txBox="1">
              <a:spLocks noChangeArrowheads="1"/>
            </p:cNvSpPr>
            <p:nvPr/>
          </p:nvSpPr>
          <p:spPr bwMode="auto">
            <a:xfrm>
              <a:off x="2459038" y="4105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39" name="Text Box 78">
              <a:extLst>
                <a:ext uri="{FF2B5EF4-FFF2-40B4-BE49-F238E27FC236}">
                  <a16:creationId xmlns:a16="http://schemas.microsoft.com/office/drawing/2014/main" id="{FE82141E-B955-4C68-BD30-EF60C6B71EB3}"/>
                </a:ext>
              </a:extLst>
            </p:cNvPr>
            <p:cNvSpPr txBox="1">
              <a:spLocks noChangeArrowheads="1"/>
            </p:cNvSpPr>
            <p:nvPr/>
          </p:nvSpPr>
          <p:spPr bwMode="auto">
            <a:xfrm>
              <a:off x="1447800" y="4105275"/>
              <a:ext cx="33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40" name="Text Box 80">
              <a:extLst>
                <a:ext uri="{FF2B5EF4-FFF2-40B4-BE49-F238E27FC236}">
                  <a16:creationId xmlns:a16="http://schemas.microsoft.com/office/drawing/2014/main" id="{C56E075D-0AE4-4B30-952A-456588095359}"/>
                </a:ext>
              </a:extLst>
            </p:cNvPr>
            <p:cNvSpPr txBox="1">
              <a:spLocks noChangeArrowheads="1"/>
            </p:cNvSpPr>
            <p:nvPr/>
          </p:nvSpPr>
          <p:spPr bwMode="auto">
            <a:xfrm>
              <a:off x="4281488" y="49149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41" name="Text Box 81">
              <a:extLst>
                <a:ext uri="{FF2B5EF4-FFF2-40B4-BE49-F238E27FC236}">
                  <a16:creationId xmlns:a16="http://schemas.microsoft.com/office/drawing/2014/main" id="{2066174F-3370-4AE2-AE04-07A5AFDDBF2B}"/>
                </a:ext>
              </a:extLst>
            </p:cNvPr>
            <p:cNvSpPr txBox="1">
              <a:spLocks noChangeArrowheads="1"/>
            </p:cNvSpPr>
            <p:nvPr/>
          </p:nvSpPr>
          <p:spPr bwMode="auto">
            <a:xfrm>
              <a:off x="1751013" y="5118100"/>
              <a:ext cx="331787"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42" name="Text Box 82">
              <a:extLst>
                <a:ext uri="{FF2B5EF4-FFF2-40B4-BE49-F238E27FC236}">
                  <a16:creationId xmlns:a16="http://schemas.microsoft.com/office/drawing/2014/main" id="{673464FF-1C9E-4947-BD19-AAA757A5BDC6}"/>
                </a:ext>
              </a:extLst>
            </p:cNvPr>
            <p:cNvSpPr txBox="1">
              <a:spLocks noChangeArrowheads="1"/>
            </p:cNvSpPr>
            <p:nvPr/>
          </p:nvSpPr>
          <p:spPr bwMode="auto">
            <a:xfrm>
              <a:off x="3270250" y="4005263"/>
              <a:ext cx="33178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43" name="Text Box 83">
              <a:extLst>
                <a:ext uri="{FF2B5EF4-FFF2-40B4-BE49-F238E27FC236}">
                  <a16:creationId xmlns:a16="http://schemas.microsoft.com/office/drawing/2014/main" id="{C16150B0-8AFE-4FB3-BF4D-E7A614AF538C}"/>
                </a:ext>
              </a:extLst>
            </p:cNvPr>
            <p:cNvSpPr txBox="1">
              <a:spLocks noChangeArrowheads="1"/>
            </p:cNvSpPr>
            <p:nvPr/>
          </p:nvSpPr>
          <p:spPr bwMode="auto">
            <a:xfrm>
              <a:off x="3978275" y="5222875"/>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44" name="Text Box 85">
              <a:extLst>
                <a:ext uri="{FF2B5EF4-FFF2-40B4-BE49-F238E27FC236}">
                  <a16:creationId xmlns:a16="http://schemas.microsoft.com/office/drawing/2014/main" id="{957CE75E-77AF-4E07-A744-51E771893D5E}"/>
                </a:ext>
              </a:extLst>
            </p:cNvPr>
            <p:cNvSpPr txBox="1">
              <a:spLocks noChangeArrowheads="1"/>
            </p:cNvSpPr>
            <p:nvPr/>
          </p:nvSpPr>
          <p:spPr bwMode="auto">
            <a:xfrm>
              <a:off x="2257425" y="5324475"/>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45" name="Text Box 87">
              <a:extLst>
                <a:ext uri="{FF2B5EF4-FFF2-40B4-BE49-F238E27FC236}">
                  <a16:creationId xmlns:a16="http://schemas.microsoft.com/office/drawing/2014/main" id="{A6EEA8F3-24F0-48FA-BB13-08D427AF993F}"/>
                </a:ext>
              </a:extLst>
            </p:cNvPr>
            <p:cNvSpPr txBox="1">
              <a:spLocks noChangeArrowheads="1"/>
            </p:cNvSpPr>
            <p:nvPr/>
          </p:nvSpPr>
          <p:spPr bwMode="auto">
            <a:xfrm>
              <a:off x="4584700" y="3705225"/>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46" name="Text Box 88">
              <a:extLst>
                <a:ext uri="{FF2B5EF4-FFF2-40B4-BE49-F238E27FC236}">
                  <a16:creationId xmlns:a16="http://schemas.microsoft.com/office/drawing/2014/main" id="{24DE6DC3-24AD-445C-BD2C-BDC42D8E26CC}"/>
                </a:ext>
              </a:extLst>
            </p:cNvPr>
            <p:cNvSpPr txBox="1">
              <a:spLocks noChangeArrowheads="1"/>
            </p:cNvSpPr>
            <p:nvPr/>
          </p:nvSpPr>
          <p:spPr bwMode="auto">
            <a:xfrm>
              <a:off x="2359025" y="27940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47" name="Text Box 89">
              <a:extLst>
                <a:ext uri="{FF2B5EF4-FFF2-40B4-BE49-F238E27FC236}">
                  <a16:creationId xmlns:a16="http://schemas.microsoft.com/office/drawing/2014/main" id="{01CA6EC9-BDFF-4E33-BE94-81827B6E0D2A}"/>
                </a:ext>
              </a:extLst>
            </p:cNvPr>
            <p:cNvSpPr txBox="1">
              <a:spLocks noChangeArrowheads="1"/>
            </p:cNvSpPr>
            <p:nvPr/>
          </p:nvSpPr>
          <p:spPr bwMode="auto">
            <a:xfrm>
              <a:off x="2590800" y="57150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48" name="Text Box 90">
              <a:extLst>
                <a:ext uri="{FF2B5EF4-FFF2-40B4-BE49-F238E27FC236}">
                  <a16:creationId xmlns:a16="http://schemas.microsoft.com/office/drawing/2014/main" id="{7CB620DA-C464-4BCD-9034-000945A8CA83}"/>
                </a:ext>
              </a:extLst>
            </p:cNvPr>
            <p:cNvSpPr txBox="1">
              <a:spLocks noChangeArrowheads="1"/>
            </p:cNvSpPr>
            <p:nvPr/>
          </p:nvSpPr>
          <p:spPr bwMode="auto">
            <a:xfrm>
              <a:off x="3352800" y="47244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dirty="0">
                  <a:solidFill>
                    <a:srgbClr val="FF0000"/>
                  </a:solidFill>
                </a:rPr>
                <a:t>-</a:t>
              </a:r>
            </a:p>
          </p:txBody>
        </p:sp>
        <p:sp>
          <p:nvSpPr>
            <p:cNvPr id="49" name="Text Box 91">
              <a:extLst>
                <a:ext uri="{FF2B5EF4-FFF2-40B4-BE49-F238E27FC236}">
                  <a16:creationId xmlns:a16="http://schemas.microsoft.com/office/drawing/2014/main" id="{5F086FA6-FF4D-40E1-8E91-D2B5B439EE71}"/>
                </a:ext>
              </a:extLst>
            </p:cNvPr>
            <p:cNvSpPr txBox="1">
              <a:spLocks noChangeArrowheads="1"/>
            </p:cNvSpPr>
            <p:nvPr/>
          </p:nvSpPr>
          <p:spPr bwMode="auto">
            <a:xfrm>
              <a:off x="3505200" y="3505200"/>
              <a:ext cx="33178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50" name="Text Box 92">
              <a:extLst>
                <a:ext uri="{FF2B5EF4-FFF2-40B4-BE49-F238E27FC236}">
                  <a16:creationId xmlns:a16="http://schemas.microsoft.com/office/drawing/2014/main" id="{90536F60-6D77-4310-8FF6-73F05060161F}"/>
                </a:ext>
              </a:extLst>
            </p:cNvPr>
            <p:cNvSpPr txBox="1">
              <a:spLocks noChangeArrowheads="1"/>
            </p:cNvSpPr>
            <p:nvPr/>
          </p:nvSpPr>
          <p:spPr bwMode="auto">
            <a:xfrm>
              <a:off x="1447800" y="3200400"/>
              <a:ext cx="33178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51" name="Text Box 93">
              <a:extLst>
                <a:ext uri="{FF2B5EF4-FFF2-40B4-BE49-F238E27FC236}">
                  <a16:creationId xmlns:a16="http://schemas.microsoft.com/office/drawing/2014/main" id="{0974A7F6-AEFC-4C9F-B183-02FE246070D3}"/>
                </a:ext>
              </a:extLst>
            </p:cNvPr>
            <p:cNvSpPr txBox="1">
              <a:spLocks noChangeArrowheads="1"/>
            </p:cNvSpPr>
            <p:nvPr/>
          </p:nvSpPr>
          <p:spPr bwMode="auto">
            <a:xfrm>
              <a:off x="4114800" y="4419600"/>
              <a:ext cx="3657600" cy="307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schemeClr val="tx1">
                      <a:lumMod val="65000"/>
                      <a:lumOff val="35000"/>
                    </a:schemeClr>
                  </a:solidFill>
                  <a:latin typeface="Open Sans"/>
                </a:rPr>
                <a:t>Test</a:t>
              </a:r>
            </a:p>
          </p:txBody>
        </p:sp>
      </p:grpSp>
    </p:spTree>
    <p:extLst>
      <p:ext uri="{BB962C8B-B14F-4D97-AF65-F5344CB8AC3E}">
        <p14:creationId xmlns:p14="http://schemas.microsoft.com/office/powerpoint/2010/main" val="17553099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17D78BE-1F45-484A-9A32-C6A0E4C0E62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 Train/Test Split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2855CEF7-6A01-48DC-A9FC-3BF194660633}"/>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grpSp>
        <p:nvGrpSpPr>
          <p:cNvPr id="69" name="Group 68">
            <a:extLst>
              <a:ext uri="{FF2B5EF4-FFF2-40B4-BE49-F238E27FC236}">
                <a16:creationId xmlns:a16="http://schemas.microsoft.com/office/drawing/2014/main" id="{CF8BE194-B9D6-4DF2-9398-DD7438B3845A}"/>
              </a:ext>
            </a:extLst>
          </p:cNvPr>
          <p:cNvGrpSpPr/>
          <p:nvPr/>
        </p:nvGrpSpPr>
        <p:grpSpPr>
          <a:xfrm>
            <a:off x="3681528" y="1938282"/>
            <a:ext cx="11272583" cy="5310810"/>
            <a:chOff x="762000" y="2362200"/>
            <a:chExt cx="8663205" cy="4081463"/>
          </a:xfrm>
        </p:grpSpPr>
        <p:sp>
          <p:nvSpPr>
            <p:cNvPr id="5" name="Freeform 4">
              <a:extLst>
                <a:ext uri="{FF2B5EF4-FFF2-40B4-BE49-F238E27FC236}">
                  <a16:creationId xmlns:a16="http://schemas.microsoft.com/office/drawing/2014/main" id="{2D640702-5F90-4613-A90C-99935BC85ED2}"/>
                </a:ext>
              </a:extLst>
            </p:cNvPr>
            <p:cNvSpPr>
              <a:spLocks/>
            </p:cNvSpPr>
            <p:nvPr/>
          </p:nvSpPr>
          <p:spPr bwMode="auto">
            <a:xfrm>
              <a:off x="762000" y="2362200"/>
              <a:ext cx="4419600" cy="4081463"/>
            </a:xfrm>
            <a:custGeom>
              <a:avLst/>
              <a:gdLst>
                <a:gd name="T0" fmla="*/ 696 w 2096"/>
                <a:gd name="T1" fmla="*/ 1880 h 1936"/>
                <a:gd name="T2" fmla="*/ 216 w 2096"/>
                <a:gd name="T3" fmla="*/ 1592 h 1936"/>
                <a:gd name="T4" fmla="*/ 24 w 2096"/>
                <a:gd name="T5" fmla="*/ 776 h 1936"/>
                <a:gd name="T6" fmla="*/ 360 w 2096"/>
                <a:gd name="T7" fmla="*/ 104 h 1936"/>
                <a:gd name="T8" fmla="*/ 1512 w 2096"/>
                <a:gd name="T9" fmla="*/ 152 h 1936"/>
                <a:gd name="T10" fmla="*/ 2088 w 2096"/>
                <a:gd name="T11" fmla="*/ 968 h 1936"/>
                <a:gd name="T12" fmla="*/ 1560 w 2096"/>
                <a:gd name="T13" fmla="*/ 1784 h 1936"/>
                <a:gd name="T14" fmla="*/ 696 w 2096"/>
                <a:gd name="T15" fmla="*/ 1880 h 19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6" h="1936">
                  <a:moveTo>
                    <a:pt x="696" y="1880"/>
                  </a:moveTo>
                  <a:cubicBezTo>
                    <a:pt x="472" y="1848"/>
                    <a:pt x="328" y="1776"/>
                    <a:pt x="216" y="1592"/>
                  </a:cubicBezTo>
                  <a:cubicBezTo>
                    <a:pt x="104" y="1408"/>
                    <a:pt x="0" y="1024"/>
                    <a:pt x="24" y="776"/>
                  </a:cubicBezTo>
                  <a:cubicBezTo>
                    <a:pt x="48" y="528"/>
                    <a:pt x="112" y="208"/>
                    <a:pt x="360" y="104"/>
                  </a:cubicBezTo>
                  <a:cubicBezTo>
                    <a:pt x="608" y="0"/>
                    <a:pt x="1224" y="8"/>
                    <a:pt x="1512" y="152"/>
                  </a:cubicBezTo>
                  <a:cubicBezTo>
                    <a:pt x="1800" y="296"/>
                    <a:pt x="2080" y="696"/>
                    <a:pt x="2088" y="968"/>
                  </a:cubicBezTo>
                  <a:cubicBezTo>
                    <a:pt x="2096" y="1240"/>
                    <a:pt x="1792" y="1632"/>
                    <a:pt x="1560" y="1784"/>
                  </a:cubicBezTo>
                  <a:cubicBezTo>
                    <a:pt x="1328" y="1936"/>
                    <a:pt x="920" y="1912"/>
                    <a:pt x="696" y="1880"/>
                  </a:cubicBezTo>
                  <a:close/>
                </a:path>
              </a:pathLst>
            </a:custGeom>
            <a:solidFill>
              <a:schemeClr val="accent3">
                <a:lumMod val="20000"/>
                <a:lumOff val="80000"/>
              </a:schemeClr>
            </a:solidFill>
            <a:ln w="38100" cmpd="sng">
              <a:solidFill>
                <a:srgbClr val="5EB9C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nvGrpSpPr>
            <p:cNvPr id="6" name="Group 5">
              <a:extLst>
                <a:ext uri="{FF2B5EF4-FFF2-40B4-BE49-F238E27FC236}">
                  <a16:creationId xmlns:a16="http://schemas.microsoft.com/office/drawing/2014/main" id="{71AADA74-062F-45C0-A66C-0A5D2E2030F0}"/>
                </a:ext>
              </a:extLst>
            </p:cNvPr>
            <p:cNvGrpSpPr>
              <a:grpSpLocks/>
            </p:cNvGrpSpPr>
            <p:nvPr/>
          </p:nvGrpSpPr>
          <p:grpSpPr bwMode="auto">
            <a:xfrm>
              <a:off x="1217613" y="2794000"/>
              <a:ext cx="3441700" cy="3429000"/>
              <a:chOff x="1583" y="1760"/>
              <a:chExt cx="2168" cy="2160"/>
            </a:xfrm>
          </p:grpSpPr>
          <p:sp>
            <p:nvSpPr>
              <p:cNvPr id="7" name="Text Box 6">
                <a:extLst>
                  <a:ext uri="{FF2B5EF4-FFF2-40B4-BE49-F238E27FC236}">
                    <a16:creationId xmlns:a16="http://schemas.microsoft.com/office/drawing/2014/main" id="{2D5E1FFF-C0BA-438A-B4EB-D3492BFAD871}"/>
                  </a:ext>
                </a:extLst>
              </p:cNvPr>
              <p:cNvSpPr txBox="1">
                <a:spLocks noChangeArrowheads="1"/>
              </p:cNvSpPr>
              <p:nvPr/>
            </p:nvSpPr>
            <p:spPr bwMode="auto">
              <a:xfrm>
                <a:off x="2220" y="2586"/>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8" name="Text Box 7">
                <a:extLst>
                  <a:ext uri="{FF2B5EF4-FFF2-40B4-BE49-F238E27FC236}">
                    <a16:creationId xmlns:a16="http://schemas.microsoft.com/office/drawing/2014/main" id="{BA28341B-F92A-4490-9074-51FFC72E1B42}"/>
                  </a:ext>
                </a:extLst>
              </p:cNvPr>
              <p:cNvSpPr txBox="1">
                <a:spLocks noChangeArrowheads="1"/>
              </p:cNvSpPr>
              <p:nvPr/>
            </p:nvSpPr>
            <p:spPr bwMode="auto">
              <a:xfrm>
                <a:off x="2794" y="3032"/>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9" name="Text Box 8">
                <a:extLst>
                  <a:ext uri="{FF2B5EF4-FFF2-40B4-BE49-F238E27FC236}">
                    <a16:creationId xmlns:a16="http://schemas.microsoft.com/office/drawing/2014/main" id="{9EF5C891-A008-4A09-B593-E736B87BF419}"/>
                  </a:ext>
                </a:extLst>
              </p:cNvPr>
              <p:cNvSpPr txBox="1">
                <a:spLocks noChangeArrowheads="1"/>
              </p:cNvSpPr>
              <p:nvPr/>
            </p:nvSpPr>
            <p:spPr bwMode="auto">
              <a:xfrm>
                <a:off x="1583" y="2586"/>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0" name="Text Box 9">
                <a:extLst>
                  <a:ext uri="{FF2B5EF4-FFF2-40B4-BE49-F238E27FC236}">
                    <a16:creationId xmlns:a16="http://schemas.microsoft.com/office/drawing/2014/main" id="{3191CC5F-3CED-466F-AE03-506B19C31E17}"/>
                  </a:ext>
                </a:extLst>
              </p:cNvPr>
              <p:cNvSpPr txBox="1">
                <a:spLocks noChangeArrowheads="1"/>
              </p:cNvSpPr>
              <p:nvPr/>
            </p:nvSpPr>
            <p:spPr bwMode="auto">
              <a:xfrm>
                <a:off x="2284" y="3670"/>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1" name="Text Box 10">
                <a:extLst>
                  <a:ext uri="{FF2B5EF4-FFF2-40B4-BE49-F238E27FC236}">
                    <a16:creationId xmlns:a16="http://schemas.microsoft.com/office/drawing/2014/main" id="{C0E781B1-8858-4FDB-B250-B362BA573659}"/>
                  </a:ext>
                </a:extLst>
              </p:cNvPr>
              <p:cNvSpPr txBox="1">
                <a:spLocks noChangeArrowheads="1"/>
              </p:cNvSpPr>
              <p:nvPr/>
            </p:nvSpPr>
            <p:spPr bwMode="auto">
              <a:xfrm>
                <a:off x="3416" y="3134"/>
                <a:ext cx="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2" name="Text Box 11">
                <a:extLst>
                  <a:ext uri="{FF2B5EF4-FFF2-40B4-BE49-F238E27FC236}">
                    <a16:creationId xmlns:a16="http://schemas.microsoft.com/office/drawing/2014/main" id="{D0967ECF-C34D-4F6F-8C7F-9E9C099FB629}"/>
                  </a:ext>
                </a:extLst>
              </p:cNvPr>
              <p:cNvSpPr txBox="1">
                <a:spLocks noChangeArrowheads="1"/>
              </p:cNvSpPr>
              <p:nvPr/>
            </p:nvSpPr>
            <p:spPr bwMode="auto">
              <a:xfrm>
                <a:off x="1774" y="3224"/>
                <a:ext cx="209"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3" name="Text Box 12">
                <a:extLst>
                  <a:ext uri="{FF2B5EF4-FFF2-40B4-BE49-F238E27FC236}">
                    <a16:creationId xmlns:a16="http://schemas.microsoft.com/office/drawing/2014/main" id="{ABC4E371-463C-4BF5-8637-464D66CEB754}"/>
                  </a:ext>
                </a:extLst>
              </p:cNvPr>
              <p:cNvSpPr txBox="1">
                <a:spLocks noChangeArrowheads="1"/>
              </p:cNvSpPr>
              <p:nvPr/>
            </p:nvSpPr>
            <p:spPr bwMode="auto">
              <a:xfrm>
                <a:off x="2731" y="2523"/>
                <a:ext cx="209"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14" name="Text Box 13">
                <a:extLst>
                  <a:ext uri="{FF2B5EF4-FFF2-40B4-BE49-F238E27FC236}">
                    <a16:creationId xmlns:a16="http://schemas.microsoft.com/office/drawing/2014/main" id="{6B23A5F3-A064-4A17-812F-06C1255663AF}"/>
                  </a:ext>
                </a:extLst>
              </p:cNvPr>
              <p:cNvSpPr txBox="1">
                <a:spLocks noChangeArrowheads="1"/>
              </p:cNvSpPr>
              <p:nvPr/>
            </p:nvSpPr>
            <p:spPr bwMode="auto">
              <a:xfrm>
                <a:off x="3177" y="3290"/>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5" name="Text Box 14">
                <a:extLst>
                  <a:ext uri="{FF2B5EF4-FFF2-40B4-BE49-F238E27FC236}">
                    <a16:creationId xmlns:a16="http://schemas.microsoft.com/office/drawing/2014/main" id="{B12F0BCE-EA1A-4EA0-BC19-FAE10DB29413}"/>
                  </a:ext>
                </a:extLst>
              </p:cNvPr>
              <p:cNvSpPr txBox="1">
                <a:spLocks noChangeArrowheads="1"/>
              </p:cNvSpPr>
              <p:nvPr/>
            </p:nvSpPr>
            <p:spPr bwMode="auto">
              <a:xfrm>
                <a:off x="1583" y="1951"/>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6" name="Text Box 15">
                <a:extLst>
                  <a:ext uri="{FF2B5EF4-FFF2-40B4-BE49-F238E27FC236}">
                    <a16:creationId xmlns:a16="http://schemas.microsoft.com/office/drawing/2014/main" id="{6D058B8A-E9AF-447D-9487-56421AF13E1C}"/>
                  </a:ext>
                </a:extLst>
              </p:cNvPr>
              <p:cNvSpPr txBox="1">
                <a:spLocks noChangeArrowheads="1"/>
              </p:cNvSpPr>
              <p:nvPr/>
            </p:nvSpPr>
            <p:spPr bwMode="auto">
              <a:xfrm>
                <a:off x="2093" y="3354"/>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7" name="Text Box 16">
                <a:extLst>
                  <a:ext uri="{FF2B5EF4-FFF2-40B4-BE49-F238E27FC236}">
                    <a16:creationId xmlns:a16="http://schemas.microsoft.com/office/drawing/2014/main" id="{F6CC0D92-2FA6-48E4-AAFA-5E0A3AA85578}"/>
                  </a:ext>
                </a:extLst>
              </p:cNvPr>
              <p:cNvSpPr txBox="1">
                <a:spLocks noChangeArrowheads="1"/>
              </p:cNvSpPr>
              <p:nvPr/>
            </p:nvSpPr>
            <p:spPr bwMode="auto">
              <a:xfrm>
                <a:off x="2922" y="2143"/>
                <a:ext cx="191"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8" name="Text Box 17">
                <a:extLst>
                  <a:ext uri="{FF2B5EF4-FFF2-40B4-BE49-F238E27FC236}">
                    <a16:creationId xmlns:a16="http://schemas.microsoft.com/office/drawing/2014/main" id="{602EA96E-2A59-47B5-BFA4-BC9707CD48B8}"/>
                  </a:ext>
                </a:extLst>
              </p:cNvPr>
              <p:cNvSpPr txBox="1">
                <a:spLocks noChangeArrowheads="1"/>
              </p:cNvSpPr>
              <p:nvPr/>
            </p:nvSpPr>
            <p:spPr bwMode="auto">
              <a:xfrm>
                <a:off x="3559" y="2334"/>
                <a:ext cx="1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19" name="Text Box 18">
                <a:extLst>
                  <a:ext uri="{FF2B5EF4-FFF2-40B4-BE49-F238E27FC236}">
                    <a16:creationId xmlns:a16="http://schemas.microsoft.com/office/drawing/2014/main" id="{2DF9AED4-66D6-47BC-B1C2-E38F5FAA2046}"/>
                  </a:ext>
                </a:extLst>
              </p:cNvPr>
              <p:cNvSpPr txBox="1">
                <a:spLocks noChangeArrowheads="1"/>
              </p:cNvSpPr>
              <p:nvPr/>
            </p:nvSpPr>
            <p:spPr bwMode="auto">
              <a:xfrm>
                <a:off x="2157" y="1760"/>
                <a:ext cx="1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grpSp>
        <p:sp>
          <p:nvSpPr>
            <p:cNvPr id="20" name="Oval 19">
              <a:extLst>
                <a:ext uri="{FF2B5EF4-FFF2-40B4-BE49-F238E27FC236}">
                  <a16:creationId xmlns:a16="http://schemas.microsoft.com/office/drawing/2014/main" id="{135F5663-0401-41CD-B15B-20C1F730E735}"/>
                </a:ext>
              </a:extLst>
            </p:cNvPr>
            <p:cNvSpPr>
              <a:spLocks noChangeArrowheads="1"/>
            </p:cNvSpPr>
            <p:nvPr/>
          </p:nvSpPr>
          <p:spPr bwMode="auto">
            <a:xfrm>
              <a:off x="1249569" y="4160447"/>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20">
              <a:extLst>
                <a:ext uri="{FF2B5EF4-FFF2-40B4-BE49-F238E27FC236}">
                  <a16:creationId xmlns:a16="http://schemas.microsoft.com/office/drawing/2014/main" id="{BDF42479-8B24-42F6-953E-01121D50C9CA}"/>
                </a:ext>
              </a:extLst>
            </p:cNvPr>
            <p:cNvSpPr>
              <a:spLocks noChangeArrowheads="1"/>
            </p:cNvSpPr>
            <p:nvPr/>
          </p:nvSpPr>
          <p:spPr bwMode="auto">
            <a:xfrm>
              <a:off x="5791200" y="2819400"/>
              <a:ext cx="1828800" cy="2743200"/>
            </a:xfrm>
            <a:prstGeom prst="rect">
              <a:avLst/>
            </a:prstGeom>
            <a:noFill/>
            <a:ln w="38100">
              <a:solidFill>
                <a:srgbClr val="92D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Oval 21">
              <a:extLst>
                <a:ext uri="{FF2B5EF4-FFF2-40B4-BE49-F238E27FC236}">
                  <a16:creationId xmlns:a16="http://schemas.microsoft.com/office/drawing/2014/main" id="{B437A34F-E704-4A7D-BA8C-E4C79D4813FB}"/>
                </a:ext>
              </a:extLst>
            </p:cNvPr>
            <p:cNvSpPr>
              <a:spLocks noChangeArrowheads="1"/>
            </p:cNvSpPr>
            <p:nvPr/>
          </p:nvSpPr>
          <p:spPr bwMode="auto">
            <a:xfrm>
              <a:off x="6553200" y="4419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Oval 22">
              <a:extLst>
                <a:ext uri="{FF2B5EF4-FFF2-40B4-BE49-F238E27FC236}">
                  <a16:creationId xmlns:a16="http://schemas.microsoft.com/office/drawing/2014/main" id="{33DE0413-6B94-4F5D-B6D8-4003A6A31E3A}"/>
                </a:ext>
              </a:extLst>
            </p:cNvPr>
            <p:cNvSpPr>
              <a:spLocks noChangeArrowheads="1"/>
            </p:cNvSpPr>
            <p:nvPr/>
          </p:nvSpPr>
          <p:spPr bwMode="auto">
            <a:xfrm>
              <a:off x="6324600" y="3429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23">
              <a:extLst>
                <a:ext uri="{FF2B5EF4-FFF2-40B4-BE49-F238E27FC236}">
                  <a16:creationId xmlns:a16="http://schemas.microsoft.com/office/drawing/2014/main" id="{5D9F88CE-A429-41F3-88E2-389BF8174C74}"/>
                </a:ext>
              </a:extLst>
            </p:cNvPr>
            <p:cNvSpPr>
              <a:spLocks noChangeArrowheads="1"/>
            </p:cNvSpPr>
            <p:nvPr/>
          </p:nvSpPr>
          <p:spPr bwMode="auto">
            <a:xfrm>
              <a:off x="6172200" y="3048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Oval 24">
              <a:extLst>
                <a:ext uri="{FF2B5EF4-FFF2-40B4-BE49-F238E27FC236}">
                  <a16:creationId xmlns:a16="http://schemas.microsoft.com/office/drawing/2014/main" id="{2D3E1EE5-B011-4992-B6C5-6DE547CC2E39}"/>
                </a:ext>
              </a:extLst>
            </p:cNvPr>
            <p:cNvSpPr>
              <a:spLocks noChangeArrowheads="1"/>
            </p:cNvSpPr>
            <p:nvPr/>
          </p:nvSpPr>
          <p:spPr bwMode="auto">
            <a:xfrm>
              <a:off x="6858000" y="3657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25">
              <a:extLst>
                <a:ext uri="{FF2B5EF4-FFF2-40B4-BE49-F238E27FC236}">
                  <a16:creationId xmlns:a16="http://schemas.microsoft.com/office/drawing/2014/main" id="{BDA3B685-F84D-427E-BA42-08BDB8C39ECF}"/>
                </a:ext>
              </a:extLst>
            </p:cNvPr>
            <p:cNvSpPr>
              <a:spLocks noChangeArrowheads="1"/>
            </p:cNvSpPr>
            <p:nvPr/>
          </p:nvSpPr>
          <p:spPr bwMode="auto">
            <a:xfrm>
              <a:off x="7467600" y="3810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6">
              <a:extLst>
                <a:ext uri="{FF2B5EF4-FFF2-40B4-BE49-F238E27FC236}">
                  <a16:creationId xmlns:a16="http://schemas.microsoft.com/office/drawing/2014/main" id="{B5BC2B12-A62E-40F4-AA24-32DB6809A70B}"/>
                </a:ext>
              </a:extLst>
            </p:cNvPr>
            <p:cNvSpPr>
              <a:spLocks noChangeArrowheads="1"/>
            </p:cNvSpPr>
            <p:nvPr/>
          </p:nvSpPr>
          <p:spPr bwMode="auto">
            <a:xfrm>
              <a:off x="5943600" y="4038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27">
              <a:extLst>
                <a:ext uri="{FF2B5EF4-FFF2-40B4-BE49-F238E27FC236}">
                  <a16:creationId xmlns:a16="http://schemas.microsoft.com/office/drawing/2014/main" id="{545D2808-E19B-40F7-9532-2E0ECECF3C0F}"/>
                </a:ext>
              </a:extLst>
            </p:cNvPr>
            <p:cNvSpPr>
              <a:spLocks noChangeArrowheads="1"/>
            </p:cNvSpPr>
            <p:nvPr/>
          </p:nvSpPr>
          <p:spPr bwMode="auto">
            <a:xfrm>
              <a:off x="6858000" y="47244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Oval 28">
              <a:extLst>
                <a:ext uri="{FF2B5EF4-FFF2-40B4-BE49-F238E27FC236}">
                  <a16:creationId xmlns:a16="http://schemas.microsoft.com/office/drawing/2014/main" id="{31F8F6B6-FFCD-4E72-821E-58A53890603E}"/>
                </a:ext>
              </a:extLst>
            </p:cNvPr>
            <p:cNvSpPr>
              <a:spLocks noChangeArrowheads="1"/>
            </p:cNvSpPr>
            <p:nvPr/>
          </p:nvSpPr>
          <p:spPr bwMode="auto">
            <a:xfrm>
              <a:off x="6019800" y="4572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29">
              <a:extLst>
                <a:ext uri="{FF2B5EF4-FFF2-40B4-BE49-F238E27FC236}">
                  <a16:creationId xmlns:a16="http://schemas.microsoft.com/office/drawing/2014/main" id="{48B7AFF6-B28A-43B4-A5C9-C68504396BF0}"/>
                </a:ext>
              </a:extLst>
            </p:cNvPr>
            <p:cNvSpPr>
              <a:spLocks noChangeArrowheads="1"/>
            </p:cNvSpPr>
            <p:nvPr/>
          </p:nvSpPr>
          <p:spPr bwMode="auto">
            <a:xfrm>
              <a:off x="6629400" y="4038600"/>
              <a:ext cx="76200" cy="76200"/>
            </a:xfrm>
            <a:prstGeom prst="ellipse">
              <a:avLst/>
            </a:prstGeom>
            <a:solidFill>
              <a:schemeClr val="tx2"/>
            </a:solidFill>
            <a:ln w="9525">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Oval 30">
              <a:extLst>
                <a:ext uri="{FF2B5EF4-FFF2-40B4-BE49-F238E27FC236}">
                  <a16:creationId xmlns:a16="http://schemas.microsoft.com/office/drawing/2014/main" id="{A7564CE1-359D-4C7C-8024-E1F81032FEE0}"/>
                </a:ext>
              </a:extLst>
            </p:cNvPr>
            <p:cNvSpPr>
              <a:spLocks noChangeArrowheads="1"/>
            </p:cNvSpPr>
            <p:nvPr/>
          </p:nvSpPr>
          <p:spPr bwMode="auto">
            <a:xfrm>
              <a:off x="7239000" y="4419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31">
              <a:extLst>
                <a:ext uri="{FF2B5EF4-FFF2-40B4-BE49-F238E27FC236}">
                  <a16:creationId xmlns:a16="http://schemas.microsoft.com/office/drawing/2014/main" id="{984B52FD-D7F0-4C60-8379-8008E85C1808}"/>
                </a:ext>
              </a:extLst>
            </p:cNvPr>
            <p:cNvSpPr>
              <a:spLocks noChangeArrowheads="1"/>
            </p:cNvSpPr>
            <p:nvPr/>
          </p:nvSpPr>
          <p:spPr bwMode="auto">
            <a:xfrm>
              <a:off x="6553200" y="4800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Oval 32">
              <a:extLst>
                <a:ext uri="{FF2B5EF4-FFF2-40B4-BE49-F238E27FC236}">
                  <a16:creationId xmlns:a16="http://schemas.microsoft.com/office/drawing/2014/main" id="{94C01D7B-F132-4701-BB6A-D3144FD830B2}"/>
                </a:ext>
              </a:extLst>
            </p:cNvPr>
            <p:cNvSpPr>
              <a:spLocks noChangeArrowheads="1"/>
            </p:cNvSpPr>
            <p:nvPr/>
          </p:nvSpPr>
          <p:spPr bwMode="auto">
            <a:xfrm>
              <a:off x="7086600" y="32766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33">
              <a:extLst>
                <a:ext uri="{FF2B5EF4-FFF2-40B4-BE49-F238E27FC236}">
                  <a16:creationId xmlns:a16="http://schemas.microsoft.com/office/drawing/2014/main" id="{C897F031-2F03-4A11-9EFD-472C3F78A8DE}"/>
                </a:ext>
              </a:extLst>
            </p:cNvPr>
            <p:cNvSpPr>
              <a:spLocks noChangeArrowheads="1"/>
            </p:cNvSpPr>
            <p:nvPr/>
          </p:nvSpPr>
          <p:spPr bwMode="auto">
            <a:xfrm>
              <a:off x="7315200" y="49530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34">
              <a:extLst>
                <a:ext uri="{FF2B5EF4-FFF2-40B4-BE49-F238E27FC236}">
                  <a16:creationId xmlns:a16="http://schemas.microsoft.com/office/drawing/2014/main" id="{BDF9B925-2879-4B81-A950-BC75609C11A2}"/>
                </a:ext>
              </a:extLst>
            </p:cNvPr>
            <p:cNvSpPr>
              <a:spLocks noChangeArrowheads="1"/>
            </p:cNvSpPr>
            <p:nvPr/>
          </p:nvSpPr>
          <p:spPr bwMode="auto">
            <a:xfrm>
              <a:off x="6324600" y="5257800"/>
              <a:ext cx="76200" cy="76200"/>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35">
              <a:extLst>
                <a:ext uri="{FF2B5EF4-FFF2-40B4-BE49-F238E27FC236}">
                  <a16:creationId xmlns:a16="http://schemas.microsoft.com/office/drawing/2014/main" id="{700982B0-0E19-429A-B345-AC214799EF1E}"/>
                </a:ext>
              </a:extLst>
            </p:cNvPr>
            <p:cNvSpPr>
              <a:spLocks noChangeArrowheads="1"/>
            </p:cNvSpPr>
            <p:nvPr/>
          </p:nvSpPr>
          <p:spPr bwMode="auto">
            <a:xfrm>
              <a:off x="6477000" y="4343400"/>
              <a:ext cx="228600" cy="228600"/>
            </a:xfrm>
            <a:prstGeom prst="ellipse">
              <a:avLst/>
            </a:prstGeom>
            <a:noFill/>
            <a:ln w="9525">
              <a:solidFill>
                <a:srgbClr val="66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36">
              <a:extLst>
                <a:ext uri="{FF2B5EF4-FFF2-40B4-BE49-F238E27FC236}">
                  <a16:creationId xmlns:a16="http://schemas.microsoft.com/office/drawing/2014/main" id="{6824CE08-BE5A-47FC-9640-562361843E41}"/>
                </a:ext>
              </a:extLst>
            </p:cNvPr>
            <p:cNvSpPr txBox="1">
              <a:spLocks noChangeArrowheads="1"/>
            </p:cNvSpPr>
            <p:nvPr/>
          </p:nvSpPr>
          <p:spPr bwMode="auto">
            <a:xfrm>
              <a:off x="5767605" y="5689840"/>
              <a:ext cx="3657600" cy="30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dirty="0">
                  <a:solidFill>
                    <a:schemeClr val="tx1">
                      <a:lumMod val="65000"/>
                      <a:lumOff val="35000"/>
                    </a:schemeClr>
                  </a:solidFill>
                  <a:latin typeface="Open Sans" panose="020B0604020202020204"/>
                </a:rPr>
                <a:t>Hypothesis space H</a:t>
              </a:r>
            </a:p>
          </p:txBody>
        </p:sp>
        <p:sp>
          <p:nvSpPr>
            <p:cNvPr id="38" name="Oval 37">
              <a:extLst>
                <a:ext uri="{FF2B5EF4-FFF2-40B4-BE49-F238E27FC236}">
                  <a16:creationId xmlns:a16="http://schemas.microsoft.com/office/drawing/2014/main" id="{CDF44991-19FC-446C-B253-B7E0BC7956C4}"/>
                </a:ext>
              </a:extLst>
            </p:cNvPr>
            <p:cNvSpPr>
              <a:spLocks noChangeArrowheads="1"/>
            </p:cNvSpPr>
            <p:nvPr/>
          </p:nvSpPr>
          <p:spPr bwMode="auto">
            <a:xfrm>
              <a:off x="1219016" y="323077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38">
              <a:extLst>
                <a:ext uri="{FF2B5EF4-FFF2-40B4-BE49-F238E27FC236}">
                  <a16:creationId xmlns:a16="http://schemas.microsoft.com/office/drawing/2014/main" id="{0FC0DF38-C0D9-461B-9C2E-2CE4E8EDE79C}"/>
                </a:ext>
              </a:extLst>
            </p:cNvPr>
            <p:cNvSpPr>
              <a:spLocks noChangeArrowheads="1"/>
            </p:cNvSpPr>
            <p:nvPr/>
          </p:nvSpPr>
          <p:spPr bwMode="auto">
            <a:xfrm>
              <a:off x="2130425" y="2922104"/>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39">
              <a:extLst>
                <a:ext uri="{FF2B5EF4-FFF2-40B4-BE49-F238E27FC236}">
                  <a16:creationId xmlns:a16="http://schemas.microsoft.com/office/drawing/2014/main" id="{135FABD9-C877-4679-B05F-D1CA07B65579}"/>
                </a:ext>
              </a:extLst>
            </p:cNvPr>
            <p:cNvSpPr>
              <a:spLocks noChangeArrowheads="1"/>
            </p:cNvSpPr>
            <p:nvPr/>
          </p:nvSpPr>
          <p:spPr bwMode="auto">
            <a:xfrm>
              <a:off x="2224893" y="4160447"/>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40">
              <a:extLst>
                <a:ext uri="{FF2B5EF4-FFF2-40B4-BE49-F238E27FC236}">
                  <a16:creationId xmlns:a16="http://schemas.microsoft.com/office/drawing/2014/main" id="{CF1677CE-C32D-4927-A8D3-D1F5B6D5956A}"/>
                </a:ext>
              </a:extLst>
            </p:cNvPr>
            <p:cNvSpPr>
              <a:spLocks noChangeArrowheads="1"/>
            </p:cNvSpPr>
            <p:nvPr/>
          </p:nvSpPr>
          <p:spPr bwMode="auto">
            <a:xfrm>
              <a:off x="3047816" y="4053693"/>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41">
              <a:extLst>
                <a:ext uri="{FF2B5EF4-FFF2-40B4-BE49-F238E27FC236}">
                  <a16:creationId xmlns:a16="http://schemas.microsoft.com/office/drawing/2014/main" id="{A8FF4D2C-F301-450D-9E18-7F611E3B07D4}"/>
                </a:ext>
              </a:extLst>
            </p:cNvPr>
            <p:cNvSpPr>
              <a:spLocks noChangeArrowheads="1"/>
            </p:cNvSpPr>
            <p:nvPr/>
          </p:nvSpPr>
          <p:spPr bwMode="auto">
            <a:xfrm>
              <a:off x="3322247" y="353557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42">
              <a:extLst>
                <a:ext uri="{FF2B5EF4-FFF2-40B4-BE49-F238E27FC236}">
                  <a16:creationId xmlns:a16="http://schemas.microsoft.com/office/drawing/2014/main" id="{B9006C15-6D32-4444-8A98-DD902FD24E68}"/>
                </a:ext>
              </a:extLst>
            </p:cNvPr>
            <p:cNvSpPr>
              <a:spLocks noChangeArrowheads="1"/>
            </p:cNvSpPr>
            <p:nvPr/>
          </p:nvSpPr>
          <p:spPr bwMode="auto">
            <a:xfrm>
              <a:off x="4356100" y="3843337"/>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43">
              <a:extLst>
                <a:ext uri="{FF2B5EF4-FFF2-40B4-BE49-F238E27FC236}">
                  <a16:creationId xmlns:a16="http://schemas.microsoft.com/office/drawing/2014/main" id="{13391307-7570-42EF-B4C7-52363127A333}"/>
                </a:ext>
              </a:extLst>
            </p:cNvPr>
            <p:cNvSpPr>
              <a:spLocks noChangeArrowheads="1"/>
            </p:cNvSpPr>
            <p:nvPr/>
          </p:nvSpPr>
          <p:spPr bwMode="auto">
            <a:xfrm>
              <a:off x="4114800" y="50292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44">
              <a:extLst>
                <a:ext uri="{FF2B5EF4-FFF2-40B4-BE49-F238E27FC236}">
                  <a16:creationId xmlns:a16="http://schemas.microsoft.com/office/drawing/2014/main" id="{91D2BF3F-BD95-41F3-9D6D-902070B7456E}"/>
                </a:ext>
              </a:extLst>
            </p:cNvPr>
            <p:cNvSpPr>
              <a:spLocks noChangeArrowheads="1"/>
            </p:cNvSpPr>
            <p:nvPr/>
          </p:nvSpPr>
          <p:spPr bwMode="auto">
            <a:xfrm>
              <a:off x="3170237" y="4860924"/>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45">
              <a:extLst>
                <a:ext uri="{FF2B5EF4-FFF2-40B4-BE49-F238E27FC236}">
                  <a16:creationId xmlns:a16="http://schemas.microsoft.com/office/drawing/2014/main" id="{0ABBF01C-36C3-49FB-A681-9BD410E1E683}"/>
                </a:ext>
              </a:extLst>
            </p:cNvPr>
            <p:cNvSpPr>
              <a:spLocks noChangeArrowheads="1"/>
            </p:cNvSpPr>
            <p:nvPr/>
          </p:nvSpPr>
          <p:spPr bwMode="auto">
            <a:xfrm>
              <a:off x="2362200" y="5867400"/>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46">
              <a:extLst>
                <a:ext uri="{FF2B5EF4-FFF2-40B4-BE49-F238E27FC236}">
                  <a16:creationId xmlns:a16="http://schemas.microsoft.com/office/drawing/2014/main" id="{6A9E4588-1CF8-495B-9B51-0E28B8FD5907}"/>
                </a:ext>
              </a:extLst>
            </p:cNvPr>
            <p:cNvSpPr>
              <a:spLocks noChangeArrowheads="1"/>
            </p:cNvSpPr>
            <p:nvPr/>
          </p:nvSpPr>
          <p:spPr bwMode="auto">
            <a:xfrm>
              <a:off x="2042129" y="5458162"/>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47">
              <a:extLst>
                <a:ext uri="{FF2B5EF4-FFF2-40B4-BE49-F238E27FC236}">
                  <a16:creationId xmlns:a16="http://schemas.microsoft.com/office/drawing/2014/main" id="{5DC79851-D935-4442-9432-B57BFE766FC1}"/>
                </a:ext>
              </a:extLst>
            </p:cNvPr>
            <p:cNvSpPr>
              <a:spLocks noChangeArrowheads="1"/>
            </p:cNvSpPr>
            <p:nvPr/>
          </p:nvSpPr>
          <p:spPr bwMode="auto">
            <a:xfrm>
              <a:off x="1539788" y="5170487"/>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48">
              <a:extLst>
                <a:ext uri="{FF2B5EF4-FFF2-40B4-BE49-F238E27FC236}">
                  <a16:creationId xmlns:a16="http://schemas.microsoft.com/office/drawing/2014/main" id="{81CB4B5E-3386-4590-B9B9-A6300B0C7D8D}"/>
                </a:ext>
              </a:extLst>
            </p:cNvPr>
            <p:cNvSpPr>
              <a:spLocks noChangeArrowheads="1"/>
            </p:cNvSpPr>
            <p:nvPr/>
          </p:nvSpPr>
          <p:spPr bwMode="auto">
            <a:xfrm>
              <a:off x="3762374" y="5351618"/>
              <a:ext cx="228600" cy="2286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Text Box 49">
              <a:extLst>
                <a:ext uri="{FF2B5EF4-FFF2-40B4-BE49-F238E27FC236}">
                  <a16:creationId xmlns:a16="http://schemas.microsoft.com/office/drawing/2014/main" id="{C62A99F4-FC5D-4F13-8525-674DF9F5B862}"/>
                </a:ext>
              </a:extLst>
            </p:cNvPr>
            <p:cNvSpPr txBox="1">
              <a:spLocks noChangeArrowheads="1"/>
            </p:cNvSpPr>
            <p:nvPr/>
          </p:nvSpPr>
          <p:spPr bwMode="auto">
            <a:xfrm>
              <a:off x="1828800" y="2590800"/>
              <a:ext cx="3657600" cy="30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dirty="0">
                  <a:solidFill>
                    <a:schemeClr val="tx1">
                      <a:lumMod val="65000"/>
                      <a:lumOff val="35000"/>
                    </a:schemeClr>
                  </a:solidFill>
                  <a:latin typeface="Open Sans" panose="020B0604020202020204"/>
                </a:rPr>
                <a:t>Testing set</a:t>
              </a:r>
            </a:p>
          </p:txBody>
        </p:sp>
        <p:sp>
          <p:nvSpPr>
            <p:cNvPr id="51" name="Text Box 50">
              <a:extLst>
                <a:ext uri="{FF2B5EF4-FFF2-40B4-BE49-F238E27FC236}">
                  <a16:creationId xmlns:a16="http://schemas.microsoft.com/office/drawing/2014/main" id="{DA6DBE36-A6BE-4E0F-AA45-D0B581F2A4AF}"/>
                </a:ext>
              </a:extLst>
            </p:cNvPr>
            <p:cNvSpPr txBox="1">
              <a:spLocks noChangeArrowheads="1"/>
            </p:cNvSpPr>
            <p:nvPr/>
          </p:nvSpPr>
          <p:spPr bwMode="auto">
            <a:xfrm>
              <a:off x="2459038" y="4105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52" name="Text Box 51">
              <a:extLst>
                <a:ext uri="{FF2B5EF4-FFF2-40B4-BE49-F238E27FC236}">
                  <a16:creationId xmlns:a16="http://schemas.microsoft.com/office/drawing/2014/main" id="{9762CE86-7C0B-4E31-A9FD-E909A9ACCA8E}"/>
                </a:ext>
              </a:extLst>
            </p:cNvPr>
            <p:cNvSpPr txBox="1">
              <a:spLocks noChangeArrowheads="1"/>
            </p:cNvSpPr>
            <p:nvPr/>
          </p:nvSpPr>
          <p:spPr bwMode="auto">
            <a:xfrm>
              <a:off x="1447800" y="4105275"/>
              <a:ext cx="33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dirty="0">
                  <a:solidFill>
                    <a:srgbClr val="008000"/>
                  </a:solidFill>
                </a:rPr>
                <a:t>+</a:t>
              </a:r>
            </a:p>
          </p:txBody>
        </p:sp>
        <p:sp>
          <p:nvSpPr>
            <p:cNvPr id="53" name="Text Box 52">
              <a:extLst>
                <a:ext uri="{FF2B5EF4-FFF2-40B4-BE49-F238E27FC236}">
                  <a16:creationId xmlns:a16="http://schemas.microsoft.com/office/drawing/2014/main" id="{D37A7D05-94B5-45B2-9D55-EB95581BC9CE}"/>
                </a:ext>
              </a:extLst>
            </p:cNvPr>
            <p:cNvSpPr txBox="1">
              <a:spLocks noChangeArrowheads="1"/>
            </p:cNvSpPr>
            <p:nvPr/>
          </p:nvSpPr>
          <p:spPr bwMode="auto">
            <a:xfrm>
              <a:off x="4281488" y="49149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54" name="Text Box 53">
              <a:extLst>
                <a:ext uri="{FF2B5EF4-FFF2-40B4-BE49-F238E27FC236}">
                  <a16:creationId xmlns:a16="http://schemas.microsoft.com/office/drawing/2014/main" id="{5D6738F1-51D4-476C-B01B-296F81637152}"/>
                </a:ext>
              </a:extLst>
            </p:cNvPr>
            <p:cNvSpPr txBox="1">
              <a:spLocks noChangeArrowheads="1"/>
            </p:cNvSpPr>
            <p:nvPr/>
          </p:nvSpPr>
          <p:spPr bwMode="auto">
            <a:xfrm>
              <a:off x="1751013" y="5118100"/>
              <a:ext cx="331787"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55" name="Text Box 54">
              <a:extLst>
                <a:ext uri="{FF2B5EF4-FFF2-40B4-BE49-F238E27FC236}">
                  <a16:creationId xmlns:a16="http://schemas.microsoft.com/office/drawing/2014/main" id="{7F47B3B2-0FA4-49C9-8700-585576E69AE6}"/>
                </a:ext>
              </a:extLst>
            </p:cNvPr>
            <p:cNvSpPr txBox="1">
              <a:spLocks noChangeArrowheads="1"/>
            </p:cNvSpPr>
            <p:nvPr/>
          </p:nvSpPr>
          <p:spPr bwMode="auto">
            <a:xfrm>
              <a:off x="3270250" y="4005263"/>
              <a:ext cx="331788"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56" name="Text Box 55">
              <a:extLst>
                <a:ext uri="{FF2B5EF4-FFF2-40B4-BE49-F238E27FC236}">
                  <a16:creationId xmlns:a16="http://schemas.microsoft.com/office/drawing/2014/main" id="{D7F54A35-DAC7-416A-8773-282756E7015F}"/>
                </a:ext>
              </a:extLst>
            </p:cNvPr>
            <p:cNvSpPr txBox="1">
              <a:spLocks noChangeArrowheads="1"/>
            </p:cNvSpPr>
            <p:nvPr/>
          </p:nvSpPr>
          <p:spPr bwMode="auto">
            <a:xfrm>
              <a:off x="3978275" y="5222875"/>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57" name="Text Box 56">
              <a:extLst>
                <a:ext uri="{FF2B5EF4-FFF2-40B4-BE49-F238E27FC236}">
                  <a16:creationId xmlns:a16="http://schemas.microsoft.com/office/drawing/2014/main" id="{9AF83F10-2669-455F-B2AF-698B6088772F}"/>
                </a:ext>
              </a:extLst>
            </p:cNvPr>
            <p:cNvSpPr txBox="1">
              <a:spLocks noChangeArrowheads="1"/>
            </p:cNvSpPr>
            <p:nvPr/>
          </p:nvSpPr>
          <p:spPr bwMode="auto">
            <a:xfrm>
              <a:off x="2257425" y="5324475"/>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58" name="Text Box 57">
              <a:extLst>
                <a:ext uri="{FF2B5EF4-FFF2-40B4-BE49-F238E27FC236}">
                  <a16:creationId xmlns:a16="http://schemas.microsoft.com/office/drawing/2014/main" id="{10A3B2A0-09EE-48AB-AFFB-EBB877B6E375}"/>
                </a:ext>
              </a:extLst>
            </p:cNvPr>
            <p:cNvSpPr txBox="1">
              <a:spLocks noChangeArrowheads="1"/>
            </p:cNvSpPr>
            <p:nvPr/>
          </p:nvSpPr>
          <p:spPr bwMode="auto">
            <a:xfrm>
              <a:off x="4584700" y="3705225"/>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59" name="Text Box 58">
              <a:extLst>
                <a:ext uri="{FF2B5EF4-FFF2-40B4-BE49-F238E27FC236}">
                  <a16:creationId xmlns:a16="http://schemas.microsoft.com/office/drawing/2014/main" id="{A825D99E-B9CC-4FBE-991E-9EF011F89F12}"/>
                </a:ext>
              </a:extLst>
            </p:cNvPr>
            <p:cNvSpPr txBox="1">
              <a:spLocks noChangeArrowheads="1"/>
            </p:cNvSpPr>
            <p:nvPr/>
          </p:nvSpPr>
          <p:spPr bwMode="auto">
            <a:xfrm>
              <a:off x="2359025" y="27940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60" name="Text Box 59">
              <a:extLst>
                <a:ext uri="{FF2B5EF4-FFF2-40B4-BE49-F238E27FC236}">
                  <a16:creationId xmlns:a16="http://schemas.microsoft.com/office/drawing/2014/main" id="{6669772E-6D40-4A4C-BADB-EC1EFB830D59}"/>
                </a:ext>
              </a:extLst>
            </p:cNvPr>
            <p:cNvSpPr txBox="1">
              <a:spLocks noChangeArrowheads="1"/>
            </p:cNvSpPr>
            <p:nvPr/>
          </p:nvSpPr>
          <p:spPr bwMode="auto">
            <a:xfrm>
              <a:off x="2590800" y="57150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61" name="Text Box 60">
              <a:extLst>
                <a:ext uri="{FF2B5EF4-FFF2-40B4-BE49-F238E27FC236}">
                  <a16:creationId xmlns:a16="http://schemas.microsoft.com/office/drawing/2014/main" id="{7107A9E6-54BC-48ED-A84D-21D04CB053E4}"/>
                </a:ext>
              </a:extLst>
            </p:cNvPr>
            <p:cNvSpPr txBox="1">
              <a:spLocks noChangeArrowheads="1"/>
            </p:cNvSpPr>
            <p:nvPr/>
          </p:nvSpPr>
          <p:spPr bwMode="auto">
            <a:xfrm>
              <a:off x="3352800" y="4724400"/>
              <a:ext cx="30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800" b="0">
                  <a:solidFill>
                    <a:srgbClr val="FF0000"/>
                  </a:solidFill>
                </a:rPr>
                <a:t>-</a:t>
              </a:r>
            </a:p>
          </p:txBody>
        </p:sp>
        <p:sp>
          <p:nvSpPr>
            <p:cNvPr id="62" name="Text Box 61">
              <a:extLst>
                <a:ext uri="{FF2B5EF4-FFF2-40B4-BE49-F238E27FC236}">
                  <a16:creationId xmlns:a16="http://schemas.microsoft.com/office/drawing/2014/main" id="{E30AF753-C6CD-4725-A09E-337A4F4240C9}"/>
                </a:ext>
              </a:extLst>
            </p:cNvPr>
            <p:cNvSpPr txBox="1">
              <a:spLocks noChangeArrowheads="1"/>
            </p:cNvSpPr>
            <p:nvPr/>
          </p:nvSpPr>
          <p:spPr bwMode="auto">
            <a:xfrm>
              <a:off x="3505200" y="3505200"/>
              <a:ext cx="33178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63" name="Text Box 62">
              <a:extLst>
                <a:ext uri="{FF2B5EF4-FFF2-40B4-BE49-F238E27FC236}">
                  <a16:creationId xmlns:a16="http://schemas.microsoft.com/office/drawing/2014/main" id="{0F4EB27B-F725-453D-A979-EA3404619C57}"/>
                </a:ext>
              </a:extLst>
            </p:cNvPr>
            <p:cNvSpPr txBox="1">
              <a:spLocks noChangeArrowheads="1"/>
            </p:cNvSpPr>
            <p:nvPr/>
          </p:nvSpPr>
          <p:spPr bwMode="auto">
            <a:xfrm>
              <a:off x="1447800" y="3200400"/>
              <a:ext cx="331788" cy="398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b="0">
                  <a:solidFill>
                    <a:srgbClr val="008000"/>
                  </a:solidFill>
                </a:rPr>
                <a:t>+</a:t>
              </a:r>
            </a:p>
          </p:txBody>
        </p:sp>
        <p:sp>
          <p:nvSpPr>
            <p:cNvPr id="64" name="Oval 63">
              <a:extLst>
                <a:ext uri="{FF2B5EF4-FFF2-40B4-BE49-F238E27FC236}">
                  <a16:creationId xmlns:a16="http://schemas.microsoft.com/office/drawing/2014/main" id="{21EA4D92-3DFD-4D00-8724-BB7AC4B80B39}"/>
                </a:ext>
              </a:extLst>
            </p:cNvPr>
            <p:cNvSpPr>
              <a:spLocks noChangeArrowheads="1"/>
            </p:cNvSpPr>
            <p:nvPr/>
          </p:nvSpPr>
          <p:spPr bwMode="auto">
            <a:xfrm>
              <a:off x="2209800" y="5715000"/>
              <a:ext cx="762000" cy="533400"/>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 name="Oval 64">
              <a:extLst>
                <a:ext uri="{FF2B5EF4-FFF2-40B4-BE49-F238E27FC236}">
                  <a16:creationId xmlns:a16="http://schemas.microsoft.com/office/drawing/2014/main" id="{7B734226-23D4-43FC-A733-ABF2D74A8260}"/>
                </a:ext>
              </a:extLst>
            </p:cNvPr>
            <p:cNvSpPr>
              <a:spLocks noChangeArrowheads="1"/>
            </p:cNvSpPr>
            <p:nvPr/>
          </p:nvSpPr>
          <p:spPr bwMode="auto">
            <a:xfrm>
              <a:off x="3048000" y="4800600"/>
              <a:ext cx="762000" cy="533400"/>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65">
              <a:extLst>
                <a:ext uri="{FF2B5EF4-FFF2-40B4-BE49-F238E27FC236}">
                  <a16:creationId xmlns:a16="http://schemas.microsoft.com/office/drawing/2014/main" id="{85B55C3C-0AA0-4AFC-BB41-11C9675AD8CB}"/>
                </a:ext>
              </a:extLst>
            </p:cNvPr>
            <p:cNvSpPr>
              <a:spLocks noChangeArrowheads="1"/>
            </p:cNvSpPr>
            <p:nvPr/>
          </p:nvSpPr>
          <p:spPr bwMode="auto">
            <a:xfrm>
              <a:off x="3200400" y="3429000"/>
              <a:ext cx="762000" cy="533400"/>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Oval 68">
              <a:extLst>
                <a:ext uri="{FF2B5EF4-FFF2-40B4-BE49-F238E27FC236}">
                  <a16:creationId xmlns:a16="http://schemas.microsoft.com/office/drawing/2014/main" id="{D85B98CC-EC0A-4A16-BC21-6EA92A2BBDAD}"/>
                </a:ext>
              </a:extLst>
            </p:cNvPr>
            <p:cNvSpPr>
              <a:spLocks noChangeArrowheads="1"/>
            </p:cNvSpPr>
            <p:nvPr/>
          </p:nvSpPr>
          <p:spPr bwMode="auto">
            <a:xfrm>
              <a:off x="1066800" y="3124200"/>
              <a:ext cx="762000" cy="533400"/>
            </a:xfrm>
            <a:prstGeom prst="ellipse">
              <a:avLst/>
            </a:prstGeom>
            <a:noFill/>
            <a:ln w="381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Text Box 69">
              <a:extLst>
                <a:ext uri="{FF2B5EF4-FFF2-40B4-BE49-F238E27FC236}">
                  <a16:creationId xmlns:a16="http://schemas.microsoft.com/office/drawing/2014/main" id="{E24DBF9A-6C55-4B34-B2A5-4FABF40CCE26}"/>
                </a:ext>
              </a:extLst>
            </p:cNvPr>
            <p:cNvSpPr txBox="1">
              <a:spLocks noChangeArrowheads="1"/>
            </p:cNvSpPr>
            <p:nvPr/>
          </p:nvSpPr>
          <p:spPr bwMode="auto">
            <a:xfrm>
              <a:off x="4114800" y="2362200"/>
              <a:ext cx="1981200" cy="30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dirty="0">
                  <a:solidFill>
                    <a:schemeClr val="tx1">
                      <a:lumMod val="65000"/>
                      <a:lumOff val="35000"/>
                    </a:schemeClr>
                  </a:solidFill>
                  <a:latin typeface="Open Sans" panose="020B0604020202020204"/>
                </a:rPr>
                <a:t>9/13 correct </a:t>
              </a:r>
            </a:p>
          </p:txBody>
        </p:sp>
      </p:grpSp>
      <p:sp>
        <p:nvSpPr>
          <p:cNvPr id="70" name="Rectangle: Rounded Corners 69">
            <a:extLst>
              <a:ext uri="{FF2B5EF4-FFF2-40B4-BE49-F238E27FC236}">
                <a16:creationId xmlns:a16="http://schemas.microsoft.com/office/drawing/2014/main" id="{A8523661-05AE-46C2-84DF-F10486E471CD}"/>
              </a:ext>
            </a:extLst>
          </p:cNvPr>
          <p:cNvSpPr/>
          <p:nvPr/>
        </p:nvSpPr>
        <p:spPr>
          <a:xfrm>
            <a:off x="6133055" y="7776298"/>
            <a:ext cx="4005223"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Verifying the results </a:t>
            </a:r>
          </a:p>
        </p:txBody>
      </p:sp>
    </p:spTree>
    <p:extLst>
      <p:ext uri="{BB962C8B-B14F-4D97-AF65-F5344CB8AC3E}">
        <p14:creationId xmlns:p14="http://schemas.microsoft.com/office/powerpoint/2010/main" val="10736901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B84344D-9646-4521-A05D-94B4235D80A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Common Splitting Strategies</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2BFD2BE8-3908-4DC8-9B00-0F086A7C4313}"/>
              </a:ext>
            </a:extLst>
          </p:cNvPr>
          <p:cNvPicPr preferRelativeResize="0"/>
          <p:nvPr/>
        </p:nvPicPr>
        <p:blipFill rotWithShape="1">
          <a:blip r:embed="rId3">
            <a:alphaModFix/>
          </a:blip>
          <a:srcRect/>
          <a:stretch/>
        </p:blipFill>
        <p:spPr>
          <a:xfrm>
            <a:off x="5169864" y="829986"/>
            <a:ext cx="5864047" cy="253919"/>
          </a:xfrm>
          <a:prstGeom prst="rect">
            <a:avLst/>
          </a:prstGeom>
          <a:noFill/>
          <a:ln>
            <a:noFill/>
          </a:ln>
        </p:spPr>
      </p:pic>
      <p:grpSp>
        <p:nvGrpSpPr>
          <p:cNvPr id="7" name="Group 6">
            <a:extLst>
              <a:ext uri="{FF2B5EF4-FFF2-40B4-BE49-F238E27FC236}">
                <a16:creationId xmlns:a16="http://schemas.microsoft.com/office/drawing/2014/main" id="{12D9D082-0324-4772-BC28-6FCB7824E2A8}"/>
              </a:ext>
            </a:extLst>
          </p:cNvPr>
          <p:cNvGrpSpPr/>
          <p:nvPr/>
        </p:nvGrpSpPr>
        <p:grpSpPr>
          <a:xfrm>
            <a:off x="1563765" y="3122471"/>
            <a:ext cx="3955774" cy="2899057"/>
            <a:chOff x="1808922" y="2405270"/>
            <a:chExt cx="3955774" cy="2899057"/>
          </a:xfrm>
        </p:grpSpPr>
        <p:sp>
          <p:nvSpPr>
            <p:cNvPr id="5" name="Rectangle: Rounded Corners 4">
              <a:extLst>
                <a:ext uri="{FF2B5EF4-FFF2-40B4-BE49-F238E27FC236}">
                  <a16:creationId xmlns:a16="http://schemas.microsoft.com/office/drawing/2014/main" id="{1F2B91DA-C976-4D83-A15C-793E8E361200}"/>
                </a:ext>
              </a:extLst>
            </p:cNvPr>
            <p:cNvSpPr/>
            <p:nvPr/>
          </p:nvSpPr>
          <p:spPr>
            <a:xfrm>
              <a:off x="1808922" y="2405270"/>
              <a:ext cx="3955774" cy="665045"/>
            </a:xfrm>
            <a:prstGeom prst="roundRect">
              <a:avLst/>
            </a:prstGeom>
            <a:solidFill>
              <a:srgbClr val="5EB9C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K-Fold Cross-Validation</a:t>
              </a:r>
            </a:p>
          </p:txBody>
        </p:sp>
        <p:sp>
          <p:nvSpPr>
            <p:cNvPr id="6" name="Rectangle: Rounded Corners 5">
              <a:extLst>
                <a:ext uri="{FF2B5EF4-FFF2-40B4-BE49-F238E27FC236}">
                  <a16:creationId xmlns:a16="http://schemas.microsoft.com/office/drawing/2014/main" id="{B21BF044-A5A2-439E-97A2-1702798DF48C}"/>
                </a:ext>
              </a:extLst>
            </p:cNvPr>
            <p:cNvSpPr/>
            <p:nvPr/>
          </p:nvSpPr>
          <p:spPr>
            <a:xfrm>
              <a:off x="1808922" y="4639282"/>
              <a:ext cx="3955774" cy="665045"/>
            </a:xfrm>
            <a:prstGeom prst="roundRect">
              <a:avLst/>
            </a:prstGeom>
            <a:solidFill>
              <a:schemeClr val="bg1">
                <a:lumMod val="6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Leave-one-out</a:t>
              </a:r>
            </a:p>
          </p:txBody>
        </p:sp>
      </p:grpSp>
      <p:cxnSp>
        <p:nvCxnSpPr>
          <p:cNvPr id="9" name="Straight Connector 8">
            <a:extLst>
              <a:ext uri="{FF2B5EF4-FFF2-40B4-BE49-F238E27FC236}">
                <a16:creationId xmlns:a16="http://schemas.microsoft.com/office/drawing/2014/main" id="{981A5C63-CB11-4441-8671-8D1E5DF56BEA}"/>
              </a:ext>
            </a:extLst>
          </p:cNvPr>
          <p:cNvCxnSpPr>
            <a:stCxn id="5" idx="2"/>
            <a:endCxn id="6" idx="0"/>
          </p:cNvCxnSpPr>
          <p:nvPr/>
        </p:nvCxnSpPr>
        <p:spPr>
          <a:xfrm>
            <a:off x="3541652" y="3787516"/>
            <a:ext cx="0" cy="1568967"/>
          </a:xfrm>
          <a:prstGeom prst="line">
            <a:avLst/>
          </a:prstGeom>
          <a:ln w="381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264E2017-DD1A-4DAA-B72A-F5C4A0F986B0}"/>
              </a:ext>
            </a:extLst>
          </p:cNvPr>
          <p:cNvGrpSpPr/>
          <p:nvPr/>
        </p:nvGrpSpPr>
        <p:grpSpPr>
          <a:xfrm>
            <a:off x="6225635" y="3330401"/>
            <a:ext cx="9369540" cy="2483198"/>
            <a:chOff x="6641793" y="2857501"/>
            <a:chExt cx="8050442" cy="2133599"/>
          </a:xfrm>
        </p:grpSpPr>
        <p:sp>
          <p:nvSpPr>
            <p:cNvPr id="10" name="Rectangle 72">
              <a:extLst>
                <a:ext uri="{FF2B5EF4-FFF2-40B4-BE49-F238E27FC236}">
                  <a16:creationId xmlns:a16="http://schemas.microsoft.com/office/drawing/2014/main" id="{38D4629B-9151-487F-9D60-FA2E87103985}"/>
                </a:ext>
              </a:extLst>
            </p:cNvPr>
            <p:cNvSpPr>
              <a:spLocks noChangeArrowheads="1"/>
            </p:cNvSpPr>
            <p:nvPr/>
          </p:nvSpPr>
          <p:spPr bwMode="auto">
            <a:xfrm>
              <a:off x="7681835" y="2933700"/>
              <a:ext cx="2286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Rectangle 73">
              <a:extLst>
                <a:ext uri="{FF2B5EF4-FFF2-40B4-BE49-F238E27FC236}">
                  <a16:creationId xmlns:a16="http://schemas.microsoft.com/office/drawing/2014/main" id="{3A04E5B1-EBF1-437C-8C2C-A28B38B93D21}"/>
                </a:ext>
              </a:extLst>
            </p:cNvPr>
            <p:cNvSpPr>
              <a:spLocks noChangeArrowheads="1"/>
            </p:cNvSpPr>
            <p:nvPr/>
          </p:nvSpPr>
          <p:spPr bwMode="auto">
            <a:xfrm>
              <a:off x="9967835" y="2933700"/>
              <a:ext cx="2286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74">
              <a:extLst>
                <a:ext uri="{FF2B5EF4-FFF2-40B4-BE49-F238E27FC236}">
                  <a16:creationId xmlns:a16="http://schemas.microsoft.com/office/drawing/2014/main" id="{D8141C86-0B69-4302-A2FE-54B9133E86D2}"/>
                </a:ext>
              </a:extLst>
            </p:cNvPr>
            <p:cNvSpPr>
              <a:spLocks noChangeArrowheads="1"/>
            </p:cNvSpPr>
            <p:nvPr/>
          </p:nvSpPr>
          <p:spPr bwMode="auto">
            <a:xfrm>
              <a:off x="12253835" y="2933700"/>
              <a:ext cx="2286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75">
              <a:extLst>
                <a:ext uri="{FF2B5EF4-FFF2-40B4-BE49-F238E27FC236}">
                  <a16:creationId xmlns:a16="http://schemas.microsoft.com/office/drawing/2014/main" id="{CF364E30-DE35-4B7B-BA18-D8972A3D2982}"/>
                </a:ext>
              </a:extLst>
            </p:cNvPr>
            <p:cNvSpPr>
              <a:spLocks noChangeArrowheads="1"/>
            </p:cNvSpPr>
            <p:nvPr/>
          </p:nvSpPr>
          <p:spPr bwMode="auto">
            <a:xfrm>
              <a:off x="7605635" y="3695700"/>
              <a:ext cx="2286000" cy="304800"/>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76">
              <a:extLst>
                <a:ext uri="{FF2B5EF4-FFF2-40B4-BE49-F238E27FC236}">
                  <a16:creationId xmlns:a16="http://schemas.microsoft.com/office/drawing/2014/main" id="{B34115CC-2B43-4E44-A4EB-0091E7FC387F}"/>
                </a:ext>
              </a:extLst>
            </p:cNvPr>
            <p:cNvSpPr>
              <a:spLocks noChangeArrowheads="1"/>
            </p:cNvSpPr>
            <p:nvPr/>
          </p:nvSpPr>
          <p:spPr bwMode="auto">
            <a:xfrm>
              <a:off x="9891635" y="3695700"/>
              <a:ext cx="2286000" cy="304800"/>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77">
              <a:extLst>
                <a:ext uri="{FF2B5EF4-FFF2-40B4-BE49-F238E27FC236}">
                  <a16:creationId xmlns:a16="http://schemas.microsoft.com/office/drawing/2014/main" id="{B1276AA2-532C-40D4-939C-EA1F53B1014B}"/>
                </a:ext>
              </a:extLst>
            </p:cNvPr>
            <p:cNvSpPr>
              <a:spLocks noChangeArrowheads="1"/>
            </p:cNvSpPr>
            <p:nvPr/>
          </p:nvSpPr>
          <p:spPr bwMode="auto">
            <a:xfrm>
              <a:off x="12330035" y="3695700"/>
              <a:ext cx="2286000" cy="3048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Text Box 78">
              <a:extLst>
                <a:ext uri="{FF2B5EF4-FFF2-40B4-BE49-F238E27FC236}">
                  <a16:creationId xmlns:a16="http://schemas.microsoft.com/office/drawing/2014/main" id="{79EA05FD-96E1-4D80-876C-38F6C7A28665}"/>
                </a:ext>
              </a:extLst>
            </p:cNvPr>
            <p:cNvSpPr txBox="1">
              <a:spLocks noChangeArrowheads="1"/>
            </p:cNvSpPr>
            <p:nvPr/>
          </p:nvSpPr>
          <p:spPr bwMode="auto">
            <a:xfrm>
              <a:off x="8748635" y="3314700"/>
              <a:ext cx="2514600" cy="343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chemeClr val="tx1">
                      <a:lumMod val="65000"/>
                      <a:lumOff val="35000"/>
                    </a:schemeClr>
                  </a:solidFill>
                  <a:latin typeface="Open Sans" panose="020B0606030504020204"/>
                </a:rPr>
                <a:t>Train</a:t>
              </a:r>
            </a:p>
          </p:txBody>
        </p:sp>
        <p:sp>
          <p:nvSpPr>
            <p:cNvPr id="17" name="Text Box 79">
              <a:extLst>
                <a:ext uri="{FF2B5EF4-FFF2-40B4-BE49-F238E27FC236}">
                  <a16:creationId xmlns:a16="http://schemas.microsoft.com/office/drawing/2014/main" id="{40E52EFC-43AC-49DC-9D9D-05A43947438F}"/>
                </a:ext>
              </a:extLst>
            </p:cNvPr>
            <p:cNvSpPr txBox="1">
              <a:spLocks noChangeArrowheads="1"/>
            </p:cNvSpPr>
            <p:nvPr/>
          </p:nvSpPr>
          <p:spPr bwMode="auto">
            <a:xfrm>
              <a:off x="12177635" y="3314700"/>
              <a:ext cx="2514600" cy="343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chemeClr val="tx1">
                      <a:lumMod val="65000"/>
                      <a:lumOff val="35000"/>
                    </a:schemeClr>
                  </a:solidFill>
                  <a:latin typeface="Open Sans" panose="020B0606030504020204"/>
                </a:rPr>
                <a:t>Test</a:t>
              </a:r>
            </a:p>
          </p:txBody>
        </p:sp>
        <p:grpSp>
          <p:nvGrpSpPr>
            <p:cNvPr id="18" name="Group 99">
              <a:extLst>
                <a:ext uri="{FF2B5EF4-FFF2-40B4-BE49-F238E27FC236}">
                  <a16:creationId xmlns:a16="http://schemas.microsoft.com/office/drawing/2014/main" id="{18524B08-19BB-4940-9598-BE1BFB09E115}"/>
                </a:ext>
              </a:extLst>
            </p:cNvPr>
            <p:cNvGrpSpPr>
              <a:grpSpLocks/>
            </p:cNvGrpSpPr>
            <p:nvPr/>
          </p:nvGrpSpPr>
          <p:grpSpPr bwMode="auto">
            <a:xfrm>
              <a:off x="7529435" y="4152900"/>
              <a:ext cx="7162800" cy="838200"/>
              <a:chOff x="672" y="2160"/>
              <a:chExt cx="4512" cy="528"/>
            </a:xfrm>
          </p:grpSpPr>
          <p:sp>
            <p:nvSpPr>
              <p:cNvPr id="19" name="Rectangle 80">
                <a:extLst>
                  <a:ext uri="{FF2B5EF4-FFF2-40B4-BE49-F238E27FC236}">
                    <a16:creationId xmlns:a16="http://schemas.microsoft.com/office/drawing/2014/main" id="{8E503ADE-B8F4-4575-93CC-E7E363CD58BD}"/>
                  </a:ext>
                </a:extLst>
              </p:cNvPr>
              <p:cNvSpPr>
                <a:spLocks noChangeArrowheads="1"/>
              </p:cNvSpPr>
              <p:nvPr/>
            </p:nvSpPr>
            <p:spPr bwMode="auto">
              <a:xfrm>
                <a:off x="720" y="2160"/>
                <a:ext cx="1440"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81">
                <a:extLst>
                  <a:ext uri="{FF2B5EF4-FFF2-40B4-BE49-F238E27FC236}">
                    <a16:creationId xmlns:a16="http://schemas.microsoft.com/office/drawing/2014/main" id="{60E1EE7F-6AE6-4F25-B99A-2379AE59131F}"/>
                  </a:ext>
                </a:extLst>
              </p:cNvPr>
              <p:cNvSpPr>
                <a:spLocks noChangeArrowheads="1"/>
              </p:cNvSpPr>
              <p:nvPr/>
            </p:nvSpPr>
            <p:spPr bwMode="auto">
              <a:xfrm>
                <a:off x="2256" y="2160"/>
                <a:ext cx="1440" cy="192"/>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82">
                <a:extLst>
                  <a:ext uri="{FF2B5EF4-FFF2-40B4-BE49-F238E27FC236}">
                    <a16:creationId xmlns:a16="http://schemas.microsoft.com/office/drawing/2014/main" id="{BEA3DAF2-161E-41C0-9E45-6FB2FF430945}"/>
                  </a:ext>
                </a:extLst>
              </p:cNvPr>
              <p:cNvSpPr>
                <a:spLocks noChangeArrowheads="1"/>
              </p:cNvSpPr>
              <p:nvPr/>
            </p:nvSpPr>
            <p:spPr bwMode="auto">
              <a:xfrm>
                <a:off x="3696" y="2160"/>
                <a:ext cx="1440" cy="192"/>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83">
                <a:extLst>
                  <a:ext uri="{FF2B5EF4-FFF2-40B4-BE49-F238E27FC236}">
                    <a16:creationId xmlns:a16="http://schemas.microsoft.com/office/drawing/2014/main" id="{F33F2B52-859F-466C-9BB5-BDBFF5663847}"/>
                  </a:ext>
                </a:extLst>
              </p:cNvPr>
              <p:cNvSpPr>
                <a:spLocks noChangeArrowheads="1"/>
              </p:cNvSpPr>
              <p:nvPr/>
            </p:nvSpPr>
            <p:spPr bwMode="auto">
              <a:xfrm>
                <a:off x="672" y="2496"/>
                <a:ext cx="1440" cy="192"/>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84">
                <a:extLst>
                  <a:ext uri="{FF2B5EF4-FFF2-40B4-BE49-F238E27FC236}">
                    <a16:creationId xmlns:a16="http://schemas.microsoft.com/office/drawing/2014/main" id="{BC01BFA1-449F-4F5D-A507-EBEBD9ADCF06}"/>
                  </a:ext>
                </a:extLst>
              </p:cNvPr>
              <p:cNvSpPr>
                <a:spLocks noChangeArrowheads="1"/>
              </p:cNvSpPr>
              <p:nvPr/>
            </p:nvSpPr>
            <p:spPr bwMode="auto">
              <a:xfrm>
                <a:off x="2208" y="2496"/>
                <a:ext cx="1440" cy="192"/>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85">
                <a:extLst>
                  <a:ext uri="{FF2B5EF4-FFF2-40B4-BE49-F238E27FC236}">
                    <a16:creationId xmlns:a16="http://schemas.microsoft.com/office/drawing/2014/main" id="{DBCBCC13-3A85-4005-B517-A9B43027FD3E}"/>
                  </a:ext>
                </a:extLst>
              </p:cNvPr>
              <p:cNvSpPr>
                <a:spLocks noChangeArrowheads="1"/>
              </p:cNvSpPr>
              <p:nvPr/>
            </p:nvSpPr>
            <p:spPr bwMode="auto">
              <a:xfrm>
                <a:off x="3744" y="2496"/>
                <a:ext cx="1440" cy="192"/>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5" name="Text Box 98">
              <a:extLst>
                <a:ext uri="{FF2B5EF4-FFF2-40B4-BE49-F238E27FC236}">
                  <a16:creationId xmlns:a16="http://schemas.microsoft.com/office/drawing/2014/main" id="{9F61CF4B-FC9E-4B3E-AD42-88D7A5C0128E}"/>
                </a:ext>
              </a:extLst>
            </p:cNvPr>
            <p:cNvSpPr txBox="1">
              <a:spLocks noChangeArrowheads="1"/>
            </p:cNvSpPr>
            <p:nvPr/>
          </p:nvSpPr>
          <p:spPr bwMode="auto">
            <a:xfrm>
              <a:off x="6641793" y="2857501"/>
              <a:ext cx="1143000" cy="343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a:solidFill>
                    <a:schemeClr val="tx1">
                      <a:lumMod val="65000"/>
                      <a:lumOff val="35000"/>
                    </a:schemeClr>
                  </a:solidFill>
                  <a:latin typeface="Open Sans" panose="020B0606030504020204"/>
                </a:rPr>
                <a:t>Dataset</a:t>
              </a:r>
            </a:p>
          </p:txBody>
        </p:sp>
      </p:grpSp>
      <p:sp>
        <p:nvSpPr>
          <p:cNvPr id="28" name="Rectangle: Rounded Corners 27">
            <a:extLst>
              <a:ext uri="{FF2B5EF4-FFF2-40B4-BE49-F238E27FC236}">
                <a16:creationId xmlns:a16="http://schemas.microsoft.com/office/drawing/2014/main" id="{E6052CD3-E2FD-4AB4-8650-57B9DF1BD187}"/>
              </a:ext>
            </a:extLst>
          </p:cNvPr>
          <p:cNvSpPr/>
          <p:nvPr/>
        </p:nvSpPr>
        <p:spPr>
          <a:xfrm>
            <a:off x="5519539" y="7345126"/>
            <a:ext cx="5864046"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Identifying the Train/Test split ratio</a:t>
            </a:r>
          </a:p>
        </p:txBody>
      </p:sp>
    </p:spTree>
    <p:extLst>
      <p:ext uri="{BB962C8B-B14F-4D97-AF65-F5344CB8AC3E}">
        <p14:creationId xmlns:p14="http://schemas.microsoft.com/office/powerpoint/2010/main" val="23402240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DBFAA40-AF6B-4E7F-AC74-9332FDC2476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Common Splitting Strategies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37F376E0-177A-42E6-9B2A-8250A25D0561}"/>
              </a:ext>
            </a:extLst>
          </p:cNvPr>
          <p:cNvPicPr preferRelativeResize="0"/>
          <p:nvPr/>
        </p:nvPicPr>
        <p:blipFill rotWithShape="1">
          <a:blip r:embed="rId3">
            <a:alphaModFix/>
          </a:blip>
          <a:srcRect/>
          <a:stretch/>
        </p:blipFill>
        <p:spPr>
          <a:xfrm>
            <a:off x="4282492" y="829986"/>
            <a:ext cx="7805047" cy="253919"/>
          </a:xfrm>
          <a:prstGeom prst="rect">
            <a:avLst/>
          </a:prstGeom>
          <a:noFill/>
          <a:ln>
            <a:noFill/>
          </a:ln>
        </p:spPr>
      </p:pic>
      <p:grpSp>
        <p:nvGrpSpPr>
          <p:cNvPr id="5" name="Group 4">
            <a:extLst>
              <a:ext uri="{FF2B5EF4-FFF2-40B4-BE49-F238E27FC236}">
                <a16:creationId xmlns:a16="http://schemas.microsoft.com/office/drawing/2014/main" id="{16B95A14-F9C8-4E1F-A802-6A61245B9F01}"/>
              </a:ext>
            </a:extLst>
          </p:cNvPr>
          <p:cNvGrpSpPr/>
          <p:nvPr/>
        </p:nvGrpSpPr>
        <p:grpSpPr>
          <a:xfrm>
            <a:off x="1563765" y="3122471"/>
            <a:ext cx="3955774" cy="2899057"/>
            <a:chOff x="1808922" y="2405270"/>
            <a:chExt cx="3955774" cy="2899057"/>
          </a:xfrm>
        </p:grpSpPr>
        <p:sp>
          <p:nvSpPr>
            <p:cNvPr id="6" name="Rectangle: Rounded Corners 5">
              <a:extLst>
                <a:ext uri="{FF2B5EF4-FFF2-40B4-BE49-F238E27FC236}">
                  <a16:creationId xmlns:a16="http://schemas.microsoft.com/office/drawing/2014/main" id="{8BFE831A-B758-4DAE-A8FE-32B0226D7A2A}"/>
                </a:ext>
              </a:extLst>
            </p:cNvPr>
            <p:cNvSpPr/>
            <p:nvPr/>
          </p:nvSpPr>
          <p:spPr>
            <a:xfrm>
              <a:off x="1808922" y="2405270"/>
              <a:ext cx="3955774" cy="665045"/>
            </a:xfrm>
            <a:prstGeom prst="roundRect">
              <a:avLst/>
            </a:prstGeom>
            <a:solidFill>
              <a:srgbClr val="A6A6A6"/>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K-Fold Cross-Validation</a:t>
              </a:r>
            </a:p>
          </p:txBody>
        </p:sp>
        <p:sp>
          <p:nvSpPr>
            <p:cNvPr id="7" name="Rectangle: Rounded Corners 6">
              <a:extLst>
                <a:ext uri="{FF2B5EF4-FFF2-40B4-BE49-F238E27FC236}">
                  <a16:creationId xmlns:a16="http://schemas.microsoft.com/office/drawing/2014/main" id="{879B4E72-3C41-4F9F-976C-E9236F564CC6}"/>
                </a:ext>
              </a:extLst>
            </p:cNvPr>
            <p:cNvSpPr/>
            <p:nvPr/>
          </p:nvSpPr>
          <p:spPr>
            <a:xfrm>
              <a:off x="1808922" y="4639282"/>
              <a:ext cx="3955774" cy="665045"/>
            </a:xfrm>
            <a:prstGeom prst="roundRect">
              <a:avLst/>
            </a:prstGeom>
            <a:solidFill>
              <a:srgbClr val="5EB9C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Leave-one-out</a:t>
              </a:r>
            </a:p>
          </p:txBody>
        </p:sp>
      </p:grpSp>
      <p:cxnSp>
        <p:nvCxnSpPr>
          <p:cNvPr id="8" name="Straight Connector 7">
            <a:extLst>
              <a:ext uri="{FF2B5EF4-FFF2-40B4-BE49-F238E27FC236}">
                <a16:creationId xmlns:a16="http://schemas.microsoft.com/office/drawing/2014/main" id="{B50BE95C-30D7-41AC-9A17-B2799909B44F}"/>
              </a:ext>
            </a:extLst>
          </p:cNvPr>
          <p:cNvCxnSpPr/>
          <p:nvPr/>
        </p:nvCxnSpPr>
        <p:spPr>
          <a:xfrm>
            <a:off x="3541652" y="3787516"/>
            <a:ext cx="0" cy="1568967"/>
          </a:xfrm>
          <a:prstGeom prst="line">
            <a:avLst/>
          </a:prstGeom>
          <a:ln w="381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grpSp>
        <p:nvGrpSpPr>
          <p:cNvPr id="9" name="Group 100">
            <a:extLst>
              <a:ext uri="{FF2B5EF4-FFF2-40B4-BE49-F238E27FC236}">
                <a16:creationId xmlns:a16="http://schemas.microsoft.com/office/drawing/2014/main" id="{00C9B1BD-ACA8-4194-8796-7BA726438C9A}"/>
              </a:ext>
            </a:extLst>
          </p:cNvPr>
          <p:cNvGrpSpPr>
            <a:grpSpLocks/>
          </p:cNvGrpSpPr>
          <p:nvPr/>
        </p:nvGrpSpPr>
        <p:grpSpPr bwMode="auto">
          <a:xfrm>
            <a:off x="7021307" y="3560413"/>
            <a:ext cx="8777867" cy="2048169"/>
            <a:chOff x="816" y="3216"/>
            <a:chExt cx="4320" cy="1008"/>
          </a:xfrm>
        </p:grpSpPr>
        <p:sp>
          <p:nvSpPr>
            <p:cNvPr id="10" name="Rectangle 86">
              <a:extLst>
                <a:ext uri="{FF2B5EF4-FFF2-40B4-BE49-F238E27FC236}">
                  <a16:creationId xmlns:a16="http://schemas.microsoft.com/office/drawing/2014/main" id="{57C7FF4B-CB53-4D40-B9B0-1981DC17BB4D}"/>
                </a:ext>
              </a:extLst>
            </p:cNvPr>
            <p:cNvSpPr>
              <a:spLocks noChangeArrowheads="1"/>
            </p:cNvSpPr>
            <p:nvPr/>
          </p:nvSpPr>
          <p:spPr bwMode="auto">
            <a:xfrm>
              <a:off x="1152" y="3216"/>
              <a:ext cx="3984" cy="192"/>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1" name="Oval 89">
              <a:extLst>
                <a:ext uri="{FF2B5EF4-FFF2-40B4-BE49-F238E27FC236}">
                  <a16:creationId xmlns:a16="http://schemas.microsoft.com/office/drawing/2014/main" id="{BCEBD058-9D80-481C-B314-1207C32484B8}"/>
                </a:ext>
              </a:extLst>
            </p:cNvPr>
            <p:cNvSpPr>
              <a:spLocks noChangeArrowheads="1"/>
            </p:cNvSpPr>
            <p:nvPr/>
          </p:nvSpPr>
          <p:spPr bwMode="auto">
            <a:xfrm>
              <a:off x="816" y="3216"/>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90">
              <a:extLst>
                <a:ext uri="{FF2B5EF4-FFF2-40B4-BE49-F238E27FC236}">
                  <a16:creationId xmlns:a16="http://schemas.microsoft.com/office/drawing/2014/main" id="{F2FB9A04-F67B-4A84-83F5-B224C9E74376}"/>
                </a:ext>
              </a:extLst>
            </p:cNvPr>
            <p:cNvSpPr>
              <a:spLocks noChangeArrowheads="1"/>
            </p:cNvSpPr>
            <p:nvPr/>
          </p:nvSpPr>
          <p:spPr bwMode="auto">
            <a:xfrm>
              <a:off x="1488" y="3504"/>
              <a:ext cx="3648" cy="192"/>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Oval 91">
              <a:extLst>
                <a:ext uri="{FF2B5EF4-FFF2-40B4-BE49-F238E27FC236}">
                  <a16:creationId xmlns:a16="http://schemas.microsoft.com/office/drawing/2014/main" id="{20DC37AC-4359-4457-81F2-3BC1DD1237C5}"/>
                </a:ext>
              </a:extLst>
            </p:cNvPr>
            <p:cNvSpPr>
              <a:spLocks noChangeArrowheads="1"/>
            </p:cNvSpPr>
            <p:nvPr/>
          </p:nvSpPr>
          <p:spPr bwMode="auto">
            <a:xfrm>
              <a:off x="1152" y="3504"/>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92">
              <a:extLst>
                <a:ext uri="{FF2B5EF4-FFF2-40B4-BE49-F238E27FC236}">
                  <a16:creationId xmlns:a16="http://schemas.microsoft.com/office/drawing/2014/main" id="{0BCBBDD6-E07A-4CF4-BC4A-4BD1F780F0CA}"/>
                </a:ext>
              </a:extLst>
            </p:cNvPr>
            <p:cNvSpPr>
              <a:spLocks noChangeArrowheads="1"/>
            </p:cNvSpPr>
            <p:nvPr/>
          </p:nvSpPr>
          <p:spPr bwMode="auto">
            <a:xfrm>
              <a:off x="816" y="4032"/>
              <a:ext cx="3984" cy="192"/>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Oval 93">
              <a:extLst>
                <a:ext uri="{FF2B5EF4-FFF2-40B4-BE49-F238E27FC236}">
                  <a16:creationId xmlns:a16="http://schemas.microsoft.com/office/drawing/2014/main" id="{F4F3C67E-A48E-4ECF-A4B8-E831DD37589C}"/>
                </a:ext>
              </a:extLst>
            </p:cNvPr>
            <p:cNvSpPr>
              <a:spLocks noChangeArrowheads="1"/>
            </p:cNvSpPr>
            <p:nvPr/>
          </p:nvSpPr>
          <p:spPr bwMode="auto">
            <a:xfrm>
              <a:off x="4944" y="4032"/>
              <a:ext cx="192" cy="19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94">
              <a:extLst>
                <a:ext uri="{FF2B5EF4-FFF2-40B4-BE49-F238E27FC236}">
                  <a16:creationId xmlns:a16="http://schemas.microsoft.com/office/drawing/2014/main" id="{AD386C0C-C098-4E1A-95AF-8C2E6E37C9E2}"/>
                </a:ext>
              </a:extLst>
            </p:cNvPr>
            <p:cNvSpPr>
              <a:spLocks noChangeArrowheads="1"/>
            </p:cNvSpPr>
            <p:nvPr/>
          </p:nvSpPr>
          <p:spPr bwMode="auto">
            <a:xfrm>
              <a:off x="816" y="3504"/>
              <a:ext cx="192" cy="192"/>
            </a:xfrm>
            <a:prstGeom prst="rect">
              <a:avLst/>
            </a:prstGeom>
            <a:solidFill>
              <a:srgbClr val="F4B18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Oval 95">
              <a:extLst>
                <a:ext uri="{FF2B5EF4-FFF2-40B4-BE49-F238E27FC236}">
                  <a16:creationId xmlns:a16="http://schemas.microsoft.com/office/drawing/2014/main" id="{5D6EAF5A-B0A6-4A79-8631-3CBEF96F6864}"/>
                </a:ext>
              </a:extLst>
            </p:cNvPr>
            <p:cNvSpPr>
              <a:spLocks noChangeArrowheads="1"/>
            </p:cNvSpPr>
            <p:nvPr/>
          </p:nvSpPr>
          <p:spPr bwMode="auto">
            <a:xfrm>
              <a:off x="2592" y="3744"/>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8" name="Oval 96">
              <a:extLst>
                <a:ext uri="{FF2B5EF4-FFF2-40B4-BE49-F238E27FC236}">
                  <a16:creationId xmlns:a16="http://schemas.microsoft.com/office/drawing/2014/main" id="{16DCE2FD-C865-4092-B2D9-06213C8CC4F0}"/>
                </a:ext>
              </a:extLst>
            </p:cNvPr>
            <p:cNvSpPr>
              <a:spLocks noChangeArrowheads="1"/>
            </p:cNvSpPr>
            <p:nvPr/>
          </p:nvSpPr>
          <p:spPr bwMode="auto">
            <a:xfrm>
              <a:off x="2592" y="3840"/>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sp>
          <p:nvSpPr>
            <p:cNvPr id="19" name="Oval 97">
              <a:extLst>
                <a:ext uri="{FF2B5EF4-FFF2-40B4-BE49-F238E27FC236}">
                  <a16:creationId xmlns:a16="http://schemas.microsoft.com/office/drawing/2014/main" id="{EEAD2172-F1F3-4361-AAE2-68462A56FBE2}"/>
                </a:ext>
              </a:extLst>
            </p:cNvPr>
            <p:cNvSpPr>
              <a:spLocks noChangeArrowheads="1"/>
            </p:cNvSpPr>
            <p:nvPr/>
          </p:nvSpPr>
          <p:spPr bwMode="auto">
            <a:xfrm>
              <a:off x="2592" y="3936"/>
              <a:ext cx="48" cy="48"/>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p>
          </p:txBody>
        </p:sp>
      </p:grpSp>
    </p:spTree>
    <p:extLst>
      <p:ext uri="{BB962C8B-B14F-4D97-AF65-F5344CB8AC3E}">
        <p14:creationId xmlns:p14="http://schemas.microsoft.com/office/powerpoint/2010/main" val="3630382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AA22E341-A740-46C1-A236-F603F8A63224}"/>
              </a:ext>
            </a:extLst>
          </p:cNvPr>
          <p:cNvGrpSpPr/>
          <p:nvPr/>
        </p:nvGrpSpPr>
        <p:grpSpPr>
          <a:xfrm>
            <a:off x="1445091" y="1689379"/>
            <a:ext cx="13365819" cy="5765242"/>
            <a:chOff x="1411864" y="2321016"/>
            <a:chExt cx="13365819" cy="5765242"/>
          </a:xfrm>
        </p:grpSpPr>
        <p:sp>
          <p:nvSpPr>
            <p:cNvPr id="3" name="Rectangle 2">
              <a:extLst>
                <a:ext uri="{FF2B5EF4-FFF2-40B4-BE49-F238E27FC236}">
                  <a16:creationId xmlns:a16="http://schemas.microsoft.com/office/drawing/2014/main" id="{888B68E5-A20D-405F-BA74-A89650C45C51}"/>
                </a:ext>
              </a:extLst>
            </p:cNvPr>
            <p:cNvSpPr/>
            <p:nvPr/>
          </p:nvSpPr>
          <p:spPr>
            <a:xfrm>
              <a:off x="1411864" y="2789569"/>
              <a:ext cx="5611164" cy="5296689"/>
            </a:xfrm>
            <a:prstGeom prst="rect">
              <a:avLst/>
            </a:prstGeom>
            <a:noFill/>
            <a:ln w="28575">
              <a:prstDash val="sysDash"/>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Rectangle 3">
              <a:extLst>
                <a:ext uri="{FF2B5EF4-FFF2-40B4-BE49-F238E27FC236}">
                  <a16:creationId xmlns:a16="http://schemas.microsoft.com/office/drawing/2014/main" id="{4F9FF3B8-268A-4DA0-BC21-F35CE26F0095}"/>
                </a:ext>
              </a:extLst>
            </p:cNvPr>
            <p:cNvSpPr/>
            <p:nvPr/>
          </p:nvSpPr>
          <p:spPr>
            <a:xfrm>
              <a:off x="9063941" y="2772113"/>
              <a:ext cx="5611164" cy="5296689"/>
            </a:xfrm>
            <a:prstGeom prst="rect">
              <a:avLst/>
            </a:prstGeom>
            <a:noFill/>
            <a:ln w="28575">
              <a:solidFill>
                <a:srgbClr val="F0904E"/>
              </a:solidFill>
              <a:prstDash val="sysDash"/>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Rectangle 4">
              <a:extLst>
                <a:ext uri="{FF2B5EF4-FFF2-40B4-BE49-F238E27FC236}">
                  <a16:creationId xmlns:a16="http://schemas.microsoft.com/office/drawing/2014/main" id="{4B2E1B09-16B7-4E6B-8B1A-36EA033A744D}"/>
                </a:ext>
              </a:extLst>
            </p:cNvPr>
            <p:cNvSpPr/>
            <p:nvPr/>
          </p:nvSpPr>
          <p:spPr>
            <a:xfrm>
              <a:off x="1566205" y="3819563"/>
              <a:ext cx="4473925" cy="2260234"/>
            </a:xfrm>
            <a:prstGeom prst="rect">
              <a:avLst/>
            </a:prstGeom>
            <a:noFill/>
          </p:spPr>
          <p:txBody>
            <a:bodyPr wrap="square">
              <a:spAutoFit/>
            </a:bodyPr>
            <a:lstStyle/>
            <a:p>
              <a:pPr marL="285750"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More accurate estimate of out-of-sample accuracy</a:t>
              </a:r>
            </a:p>
            <a:p>
              <a:pPr marL="285750"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285750"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More efficient use of data(every observation is used for both training and testing)</a:t>
              </a:r>
            </a:p>
            <a:p>
              <a:pPr marL="342831" indent="-342831" defTabSz="914217">
                <a:lnSpc>
                  <a:spcPct val="114000"/>
                </a:lnSpc>
                <a:spcAft>
                  <a:spcPts val="600"/>
                </a:spcAft>
                <a:buSzPct val="80000"/>
                <a:buFont typeface="Arial" panose="020B0604020202020204" pitchFamily="34" charset="0"/>
                <a:buChar char="•"/>
                <a:defRPr/>
              </a:pP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E6B35B4C-F86F-4EF7-B6C3-5A8AFA64790A}"/>
                </a:ext>
              </a:extLst>
            </p:cNvPr>
            <p:cNvSpPr/>
            <p:nvPr/>
          </p:nvSpPr>
          <p:spPr>
            <a:xfrm>
              <a:off x="9205690" y="3602965"/>
              <a:ext cx="5327667" cy="2246769"/>
            </a:xfrm>
            <a:prstGeom prst="rect">
              <a:avLst/>
            </a:prstGeom>
            <a:noFill/>
          </p:spPr>
          <p:txBody>
            <a:bodyPr wrap="square">
              <a:spAutoFit/>
            </a:bodyPr>
            <a:lstStyle/>
            <a:p>
              <a:pPr algn="ctr"/>
              <a:endParaRPr lang="en-IN" sz="2000" b="1" u="sng" dirty="0">
                <a:solidFill>
                  <a:schemeClr val="tx1">
                    <a:lumMod val="65000"/>
                    <a:lumOff val="35000"/>
                  </a:schemeClr>
                </a:solidFill>
                <a:latin typeface="Open Sans" panose="020B0606030504020204"/>
              </a:endParaRPr>
            </a:p>
            <a:p>
              <a:pPr marL="285750"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Runs K-times faster than K-fold cross-validation</a:t>
              </a:r>
            </a:p>
            <a:p>
              <a:pPr marL="285750"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285750"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Simpler to examine the detailed results of testing process</a:t>
              </a:r>
            </a:p>
            <a:p>
              <a:pPr marL="342831" indent="-342831" defTabSz="914217">
                <a:spcAft>
                  <a:spcPts val="600"/>
                </a:spcAft>
                <a:buSzPct val="80000"/>
                <a:buFont typeface="Arial" panose="020B0604020202020204" pitchFamily="34" charset="0"/>
                <a:buChar char="•"/>
              </a:pP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7" name="Round Same Side Corner Rectangle 25">
              <a:extLst>
                <a:ext uri="{FF2B5EF4-FFF2-40B4-BE49-F238E27FC236}">
                  <a16:creationId xmlns:a16="http://schemas.microsoft.com/office/drawing/2014/main" id="{78607214-BE82-4D3C-BEC7-DDDD7C684A03}"/>
                </a:ext>
              </a:extLst>
            </p:cNvPr>
            <p:cNvSpPr/>
            <p:nvPr/>
          </p:nvSpPr>
          <p:spPr>
            <a:xfrm>
              <a:off x="1662727" y="2331311"/>
              <a:ext cx="5109438" cy="722738"/>
            </a:xfrm>
            <a:prstGeom prst="round2SameRect">
              <a:avLst/>
            </a:prstGeom>
            <a:solidFill>
              <a:srgbClr val="81B2DF"/>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9643" tIns="44664" rIns="169643" bIns="44664" numCol="1" spcCol="1270" anchor="ctr" anchorCtr="0">
              <a:noAutofit/>
            </a:bodyPr>
            <a:lstStyle/>
            <a:p>
              <a:pPr defTabSz="1155469">
                <a:lnSpc>
                  <a:spcPct val="90000"/>
                </a:lnSpc>
                <a:spcBef>
                  <a:spcPct val="0"/>
                </a:spcBef>
                <a:spcAft>
                  <a:spcPct val="35000"/>
                </a:spcAft>
              </a:pPr>
              <a:endParaRPr lang="en-US" sz="2599" dirty="0"/>
            </a:p>
          </p:txBody>
        </p:sp>
        <p:sp>
          <p:nvSpPr>
            <p:cNvPr id="8" name="Rectangle 7">
              <a:extLst>
                <a:ext uri="{FF2B5EF4-FFF2-40B4-BE49-F238E27FC236}">
                  <a16:creationId xmlns:a16="http://schemas.microsoft.com/office/drawing/2014/main" id="{164FD28C-E7A2-40ED-8886-C284DCC51818}"/>
                </a:ext>
              </a:extLst>
            </p:cNvPr>
            <p:cNvSpPr/>
            <p:nvPr/>
          </p:nvSpPr>
          <p:spPr>
            <a:xfrm>
              <a:off x="2812021" y="2516023"/>
              <a:ext cx="2295821" cy="430887"/>
            </a:xfrm>
            <a:prstGeom prst="rect">
              <a:avLst/>
            </a:prstGeom>
          </p:spPr>
          <p:txBody>
            <a:bodyPr wrap="none">
              <a:spAutoFit/>
            </a:bodyPr>
            <a:lstStyle/>
            <a:p>
              <a:pPr algn="ctr"/>
              <a:r>
                <a:rPr lang="en-IN" sz="2200" dirty="0">
                  <a:latin typeface="Open Sans" panose="020B0606030504020204" pitchFamily="34" charset="0"/>
                  <a:ea typeface="Open Sans" panose="020B0606030504020204" pitchFamily="34" charset="0"/>
                  <a:cs typeface="Open Sans" panose="020B0606030504020204" pitchFamily="34" charset="0"/>
                </a:rPr>
                <a:t>Cross-validation</a:t>
              </a:r>
            </a:p>
          </p:txBody>
        </p:sp>
        <p:grpSp>
          <p:nvGrpSpPr>
            <p:cNvPr id="9" name="Group 8">
              <a:extLst>
                <a:ext uri="{FF2B5EF4-FFF2-40B4-BE49-F238E27FC236}">
                  <a16:creationId xmlns:a16="http://schemas.microsoft.com/office/drawing/2014/main" id="{5087F2E8-A56E-47A3-979B-D61592EC37EE}"/>
                </a:ext>
              </a:extLst>
            </p:cNvPr>
            <p:cNvGrpSpPr/>
            <p:nvPr/>
          </p:nvGrpSpPr>
          <p:grpSpPr>
            <a:xfrm>
              <a:off x="8767180" y="2321016"/>
              <a:ext cx="6010503" cy="722738"/>
              <a:chOff x="8805391" y="2321419"/>
              <a:chExt cx="6011546" cy="722863"/>
            </a:xfrm>
          </p:grpSpPr>
          <p:sp>
            <p:nvSpPr>
              <p:cNvPr id="10" name="Round Same Side Corner Rectangle 13">
                <a:extLst>
                  <a:ext uri="{FF2B5EF4-FFF2-40B4-BE49-F238E27FC236}">
                    <a16:creationId xmlns:a16="http://schemas.microsoft.com/office/drawing/2014/main" id="{D1A9488B-5597-456F-AF23-68E8B12AEE5E}"/>
                  </a:ext>
                </a:extLst>
              </p:cNvPr>
              <p:cNvSpPr/>
              <p:nvPr/>
            </p:nvSpPr>
            <p:spPr>
              <a:xfrm>
                <a:off x="9315010" y="2321419"/>
                <a:ext cx="5110325" cy="722863"/>
              </a:xfrm>
              <a:prstGeom prst="round2SameRect">
                <a:avLst/>
              </a:prstGeom>
              <a:solidFill>
                <a:srgbClr val="F0904E"/>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9643" tIns="44664" rIns="169643" bIns="44664" numCol="1" spcCol="1270" anchor="ctr" anchorCtr="0">
                <a:noAutofit/>
              </a:bodyPr>
              <a:lstStyle/>
              <a:p>
                <a:pPr defTabSz="1155469">
                  <a:lnSpc>
                    <a:spcPct val="90000"/>
                  </a:lnSpc>
                  <a:spcBef>
                    <a:spcPct val="0"/>
                  </a:spcBef>
                  <a:spcAft>
                    <a:spcPct val="35000"/>
                  </a:spcAft>
                </a:pPr>
                <a:endParaRPr lang="en-US" sz="2599" dirty="0"/>
              </a:p>
            </p:txBody>
          </p:sp>
          <p:sp>
            <p:nvSpPr>
              <p:cNvPr id="11" name="Rectangle 10">
                <a:extLst>
                  <a:ext uri="{FF2B5EF4-FFF2-40B4-BE49-F238E27FC236}">
                    <a16:creationId xmlns:a16="http://schemas.microsoft.com/office/drawing/2014/main" id="{121FF8DD-65CD-4775-8818-74C18C55E5AB}"/>
                  </a:ext>
                </a:extLst>
              </p:cNvPr>
              <p:cNvSpPr/>
              <p:nvPr/>
            </p:nvSpPr>
            <p:spPr>
              <a:xfrm>
                <a:off x="8805391" y="2467406"/>
                <a:ext cx="6011546" cy="430887"/>
              </a:xfrm>
              <a:prstGeom prst="rect">
                <a:avLst/>
              </a:prstGeom>
            </p:spPr>
            <p:txBody>
              <a:bodyPr wrap="square">
                <a:spAutoFit/>
              </a:bodyPr>
              <a:lstStyle/>
              <a:p>
                <a:pPr algn="ctr"/>
                <a:r>
                  <a:rPr lang="en-IN" sz="2200" dirty="0">
                    <a:latin typeface="Open Sans" panose="020B0606030504020204" pitchFamily="34" charset="0"/>
                    <a:ea typeface="Open Sans" panose="020B0606030504020204" pitchFamily="34" charset="0"/>
                    <a:cs typeface="Open Sans" panose="020B0606030504020204" pitchFamily="34" charset="0"/>
                  </a:rPr>
                  <a:t>Train/Test Split</a:t>
                </a:r>
              </a:p>
            </p:txBody>
          </p:sp>
        </p:grpSp>
      </p:grpSp>
      <p:sp>
        <p:nvSpPr>
          <p:cNvPr id="12" name="Shape 372">
            <a:extLst>
              <a:ext uri="{FF2B5EF4-FFF2-40B4-BE49-F238E27FC236}">
                <a16:creationId xmlns:a16="http://schemas.microsoft.com/office/drawing/2014/main" id="{18A1FBAE-0A31-40F9-9FF8-DDA5B791876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Train/Test Split vs. Cross-Validation</a:t>
            </a:r>
          </a:p>
        </p:txBody>
      </p:sp>
      <p:pic>
        <p:nvPicPr>
          <p:cNvPr id="13" name="Shape 375">
            <a:extLst>
              <a:ext uri="{FF2B5EF4-FFF2-40B4-BE49-F238E27FC236}">
                <a16:creationId xmlns:a16="http://schemas.microsoft.com/office/drawing/2014/main" id="{EB17E041-A3EA-4E07-BBD8-C5A358E8AB7D}"/>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spTree>
    <p:extLst>
      <p:ext uri="{BB962C8B-B14F-4D97-AF65-F5344CB8AC3E}">
        <p14:creationId xmlns:p14="http://schemas.microsoft.com/office/powerpoint/2010/main" val="428544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10" name="Google Shape;809;p40">
            <a:extLst>
              <a:ext uri="{FF2B5EF4-FFF2-40B4-BE49-F238E27FC236}">
                <a16:creationId xmlns:a16="http://schemas.microsoft.com/office/drawing/2014/main" id="{79D4DC39-CB5B-4EB1-BCE8-4AF34550DE22}"/>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Definition</a:t>
            </a:r>
          </a:p>
        </p:txBody>
      </p:sp>
      <p:pic>
        <p:nvPicPr>
          <p:cNvPr id="9" name="Picture 8">
            <a:extLst>
              <a:ext uri="{FF2B5EF4-FFF2-40B4-BE49-F238E27FC236}">
                <a16:creationId xmlns:a16="http://schemas.microsoft.com/office/drawing/2014/main" id="{384E7232-0A96-4885-837C-D17336D8F42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22808" y="885621"/>
            <a:ext cx="2385613" cy="253920"/>
          </a:xfrm>
          <a:prstGeom prst="rect">
            <a:avLst/>
          </a:prstGeom>
        </p:spPr>
      </p:pic>
      <p:sp>
        <p:nvSpPr>
          <p:cNvPr id="15" name="Rectangle 14">
            <a:extLst>
              <a:ext uri="{FF2B5EF4-FFF2-40B4-BE49-F238E27FC236}">
                <a16:creationId xmlns:a16="http://schemas.microsoft.com/office/drawing/2014/main" id="{97887FDD-6F80-4382-B9B2-5159385594BF}"/>
              </a:ext>
            </a:extLst>
          </p:cNvPr>
          <p:cNvSpPr/>
          <p:nvPr/>
        </p:nvSpPr>
        <p:spPr>
          <a:xfrm>
            <a:off x="5810126" y="1870364"/>
            <a:ext cx="4663910" cy="51450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71E5D089-0C13-41CB-B089-9C2C020DDEEC}"/>
              </a:ext>
            </a:extLst>
          </p:cNvPr>
          <p:cNvGrpSpPr/>
          <p:nvPr/>
        </p:nvGrpSpPr>
        <p:grpSpPr>
          <a:xfrm>
            <a:off x="5413887" y="2233544"/>
            <a:ext cx="5974549" cy="6024835"/>
            <a:chOff x="5033325" y="1870364"/>
            <a:chExt cx="5440711" cy="5975242"/>
          </a:xfrm>
        </p:grpSpPr>
        <p:sp>
          <p:nvSpPr>
            <p:cNvPr id="57" name="Rectangle 56">
              <a:extLst>
                <a:ext uri="{FF2B5EF4-FFF2-40B4-BE49-F238E27FC236}">
                  <a16:creationId xmlns:a16="http://schemas.microsoft.com/office/drawing/2014/main" id="{2BE3A3F0-3FC2-478B-ACBB-38954DD4ECAD}"/>
                </a:ext>
              </a:extLst>
            </p:cNvPr>
            <p:cNvSpPr/>
            <p:nvPr/>
          </p:nvSpPr>
          <p:spPr>
            <a:xfrm>
              <a:off x="5810126" y="1870364"/>
              <a:ext cx="4663910" cy="514500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
              <a:extLst>
                <a:ext uri="{FF2B5EF4-FFF2-40B4-BE49-F238E27FC236}">
                  <a16:creationId xmlns:a16="http://schemas.microsoft.com/office/drawing/2014/main" id="{8D11B78B-3663-4027-A521-2EAB13AD2D39}"/>
                </a:ext>
              </a:extLst>
            </p:cNvPr>
            <p:cNvSpPr>
              <a:spLocks/>
            </p:cNvSpPr>
            <p:nvPr/>
          </p:nvSpPr>
          <p:spPr bwMode="auto">
            <a:xfrm flipH="1">
              <a:off x="5675973" y="2134064"/>
              <a:ext cx="1285295" cy="1699666"/>
            </a:xfrm>
            <a:custGeom>
              <a:avLst/>
              <a:gdLst>
                <a:gd name="T0" fmla="*/ 1535 w 1546"/>
                <a:gd name="T1" fmla="*/ 2045 h 2045"/>
                <a:gd name="T2" fmla="*/ 1322 w 1546"/>
                <a:gd name="T3" fmla="*/ 1733 h 2045"/>
                <a:gd name="T4" fmla="*/ 1174 w 1546"/>
                <a:gd name="T5" fmla="*/ 1340 h 2045"/>
                <a:gd name="T6" fmla="*/ 1241 w 1546"/>
                <a:gd name="T7" fmla="*/ 1000 h 2045"/>
                <a:gd name="T8" fmla="*/ 1414 w 1546"/>
                <a:gd name="T9" fmla="*/ 657 h 2045"/>
                <a:gd name="T10" fmla="*/ 1249 w 1546"/>
                <a:gd name="T11" fmla="*/ 219 h 2045"/>
                <a:gd name="T12" fmla="*/ 688 w 1546"/>
                <a:gd name="T13" fmla="*/ 1 h 2045"/>
                <a:gd name="T14" fmla="*/ 211 w 1546"/>
                <a:gd name="T15" fmla="*/ 191 h 2045"/>
                <a:gd name="T16" fmla="*/ 71 w 1546"/>
                <a:gd name="T17" fmla="*/ 612 h 2045"/>
                <a:gd name="T18" fmla="*/ 93 w 1546"/>
                <a:gd name="T19" fmla="*/ 790 h 2045"/>
                <a:gd name="T20" fmla="*/ 3 w 1546"/>
                <a:gd name="T21" fmla="*/ 983 h 2045"/>
                <a:gd name="T22" fmla="*/ 79 w 1546"/>
                <a:gd name="T23" fmla="*/ 1035 h 2045"/>
                <a:gd name="T24" fmla="*/ 93 w 1546"/>
                <a:gd name="T25" fmla="*/ 1080 h 2045"/>
                <a:gd name="T26" fmla="*/ 92 w 1546"/>
                <a:gd name="T27" fmla="*/ 1143 h 2045"/>
                <a:gd name="T28" fmla="*/ 128 w 1546"/>
                <a:gd name="T29" fmla="*/ 1173 h 2045"/>
                <a:gd name="T30" fmla="*/ 125 w 1546"/>
                <a:gd name="T31" fmla="*/ 1191 h 2045"/>
                <a:gd name="T32" fmla="*/ 138 w 1546"/>
                <a:gd name="T33" fmla="*/ 1255 h 2045"/>
                <a:gd name="T34" fmla="*/ 157 w 1546"/>
                <a:gd name="T35" fmla="*/ 1331 h 2045"/>
                <a:gd name="T36" fmla="*/ 173 w 1546"/>
                <a:gd name="T37" fmla="*/ 1428 h 2045"/>
                <a:gd name="T38" fmla="*/ 349 w 1546"/>
                <a:gd name="T39" fmla="*/ 1452 h 2045"/>
                <a:gd name="T40" fmla="*/ 543 w 1546"/>
                <a:gd name="T41" fmla="*/ 1490 h 2045"/>
                <a:gd name="T42" fmla="*/ 569 w 1546"/>
                <a:gd name="T43" fmla="*/ 1767 h 2045"/>
                <a:gd name="T44" fmla="*/ 441 w 1546"/>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6" h="2045">
                  <a:moveTo>
                    <a:pt x="1535" y="2045"/>
                  </a:moveTo>
                  <a:cubicBezTo>
                    <a:pt x="1546" y="1986"/>
                    <a:pt x="1414" y="1858"/>
                    <a:pt x="1322" y="1733"/>
                  </a:cubicBezTo>
                  <a:cubicBezTo>
                    <a:pt x="1229" y="1609"/>
                    <a:pt x="1174" y="1340"/>
                    <a:pt x="1174" y="1340"/>
                  </a:cubicBezTo>
                  <a:cubicBezTo>
                    <a:pt x="1174" y="1340"/>
                    <a:pt x="1108" y="1192"/>
                    <a:pt x="1241" y="1000"/>
                  </a:cubicBezTo>
                  <a:cubicBezTo>
                    <a:pt x="1241" y="1000"/>
                    <a:pt x="1409" y="779"/>
                    <a:pt x="1414" y="657"/>
                  </a:cubicBezTo>
                  <a:cubicBezTo>
                    <a:pt x="1414" y="657"/>
                    <a:pt x="1458" y="453"/>
                    <a:pt x="1249" y="219"/>
                  </a:cubicBezTo>
                  <a:cubicBezTo>
                    <a:pt x="1149" y="107"/>
                    <a:pt x="1016" y="3"/>
                    <a:pt x="688" y="1"/>
                  </a:cubicBezTo>
                  <a:cubicBezTo>
                    <a:pt x="560" y="0"/>
                    <a:pt x="364" y="30"/>
                    <a:pt x="211" y="191"/>
                  </a:cubicBezTo>
                  <a:cubicBezTo>
                    <a:pt x="119" y="288"/>
                    <a:pt x="51" y="411"/>
                    <a:pt x="71" y="612"/>
                  </a:cubicBezTo>
                  <a:cubicBezTo>
                    <a:pt x="75" y="656"/>
                    <a:pt x="137" y="706"/>
                    <a:pt x="93" y="790"/>
                  </a:cubicBezTo>
                  <a:cubicBezTo>
                    <a:pt x="93" y="790"/>
                    <a:pt x="0" y="955"/>
                    <a:pt x="3" y="983"/>
                  </a:cubicBezTo>
                  <a:cubicBezTo>
                    <a:pt x="3" y="983"/>
                    <a:pt x="1" y="1033"/>
                    <a:pt x="79" y="1035"/>
                  </a:cubicBezTo>
                  <a:cubicBezTo>
                    <a:pt x="79" y="1035"/>
                    <a:pt x="98" y="1038"/>
                    <a:pt x="93" y="1080"/>
                  </a:cubicBezTo>
                  <a:cubicBezTo>
                    <a:pt x="92" y="1143"/>
                    <a:pt x="92" y="1143"/>
                    <a:pt x="92" y="1143"/>
                  </a:cubicBezTo>
                  <a:cubicBezTo>
                    <a:pt x="92" y="1143"/>
                    <a:pt x="94" y="1161"/>
                    <a:pt x="128" y="1173"/>
                  </a:cubicBezTo>
                  <a:cubicBezTo>
                    <a:pt x="128" y="1173"/>
                    <a:pt x="135" y="1179"/>
                    <a:pt x="125" y="1191"/>
                  </a:cubicBezTo>
                  <a:cubicBezTo>
                    <a:pt x="125" y="1191"/>
                    <a:pt x="107" y="1211"/>
                    <a:pt x="138" y="1255"/>
                  </a:cubicBezTo>
                  <a:cubicBezTo>
                    <a:pt x="149" y="1270"/>
                    <a:pt x="168" y="1290"/>
                    <a:pt x="157" y="1331"/>
                  </a:cubicBezTo>
                  <a:cubicBezTo>
                    <a:pt x="157" y="1331"/>
                    <a:pt x="142" y="1409"/>
                    <a:pt x="173" y="1428"/>
                  </a:cubicBezTo>
                  <a:cubicBezTo>
                    <a:pt x="173" y="1428"/>
                    <a:pt x="208" y="1469"/>
                    <a:pt x="349" y="1452"/>
                  </a:cubicBezTo>
                  <a:cubicBezTo>
                    <a:pt x="398" y="1446"/>
                    <a:pt x="489" y="1422"/>
                    <a:pt x="543" y="1490"/>
                  </a:cubicBezTo>
                  <a:cubicBezTo>
                    <a:pt x="543" y="1490"/>
                    <a:pt x="597" y="1666"/>
                    <a:pt x="569" y="1767"/>
                  </a:cubicBezTo>
                  <a:cubicBezTo>
                    <a:pt x="441" y="2045"/>
                    <a:pt x="441" y="2045"/>
                    <a:pt x="441" y="2045"/>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914377"/>
              <a:endParaRPr lang="en-GB" sz="1800" kern="0">
                <a:solidFill>
                  <a:sysClr val="windowText" lastClr="000000"/>
                </a:solidFill>
              </a:endParaRPr>
            </a:p>
          </p:txBody>
        </p:sp>
        <p:sp>
          <p:nvSpPr>
            <p:cNvPr id="59" name="Freeform 5">
              <a:extLst>
                <a:ext uri="{FF2B5EF4-FFF2-40B4-BE49-F238E27FC236}">
                  <a16:creationId xmlns:a16="http://schemas.microsoft.com/office/drawing/2014/main" id="{7FA73EE3-896A-4AB2-B87D-DA98F4CD9C67}"/>
                </a:ext>
              </a:extLst>
            </p:cNvPr>
            <p:cNvSpPr>
              <a:spLocks/>
            </p:cNvSpPr>
            <p:nvPr/>
          </p:nvSpPr>
          <p:spPr bwMode="auto">
            <a:xfrm flipH="1">
              <a:off x="5033325" y="4178462"/>
              <a:ext cx="1285295" cy="1699666"/>
            </a:xfrm>
            <a:custGeom>
              <a:avLst/>
              <a:gdLst>
                <a:gd name="T0" fmla="*/ 1535 w 1546"/>
                <a:gd name="T1" fmla="*/ 2045 h 2045"/>
                <a:gd name="T2" fmla="*/ 1322 w 1546"/>
                <a:gd name="T3" fmla="*/ 1733 h 2045"/>
                <a:gd name="T4" fmla="*/ 1174 w 1546"/>
                <a:gd name="T5" fmla="*/ 1340 h 2045"/>
                <a:gd name="T6" fmla="*/ 1241 w 1546"/>
                <a:gd name="T7" fmla="*/ 1000 h 2045"/>
                <a:gd name="T8" fmla="*/ 1414 w 1546"/>
                <a:gd name="T9" fmla="*/ 657 h 2045"/>
                <a:gd name="T10" fmla="*/ 1249 w 1546"/>
                <a:gd name="T11" fmla="*/ 219 h 2045"/>
                <a:gd name="T12" fmla="*/ 688 w 1546"/>
                <a:gd name="T13" fmla="*/ 1 h 2045"/>
                <a:gd name="T14" fmla="*/ 211 w 1546"/>
                <a:gd name="T15" fmla="*/ 191 h 2045"/>
                <a:gd name="T16" fmla="*/ 71 w 1546"/>
                <a:gd name="T17" fmla="*/ 612 h 2045"/>
                <a:gd name="T18" fmla="*/ 93 w 1546"/>
                <a:gd name="T19" fmla="*/ 790 h 2045"/>
                <a:gd name="T20" fmla="*/ 3 w 1546"/>
                <a:gd name="T21" fmla="*/ 983 h 2045"/>
                <a:gd name="T22" fmla="*/ 79 w 1546"/>
                <a:gd name="T23" fmla="*/ 1035 h 2045"/>
                <a:gd name="T24" fmla="*/ 93 w 1546"/>
                <a:gd name="T25" fmla="*/ 1080 h 2045"/>
                <a:gd name="T26" fmla="*/ 92 w 1546"/>
                <a:gd name="T27" fmla="*/ 1143 h 2045"/>
                <a:gd name="T28" fmla="*/ 128 w 1546"/>
                <a:gd name="T29" fmla="*/ 1173 h 2045"/>
                <a:gd name="T30" fmla="*/ 125 w 1546"/>
                <a:gd name="T31" fmla="*/ 1191 h 2045"/>
                <a:gd name="T32" fmla="*/ 138 w 1546"/>
                <a:gd name="T33" fmla="*/ 1255 h 2045"/>
                <a:gd name="T34" fmla="*/ 157 w 1546"/>
                <a:gd name="T35" fmla="*/ 1331 h 2045"/>
                <a:gd name="T36" fmla="*/ 173 w 1546"/>
                <a:gd name="T37" fmla="*/ 1428 h 2045"/>
                <a:gd name="T38" fmla="*/ 349 w 1546"/>
                <a:gd name="T39" fmla="*/ 1452 h 2045"/>
                <a:gd name="T40" fmla="*/ 543 w 1546"/>
                <a:gd name="T41" fmla="*/ 1490 h 2045"/>
                <a:gd name="T42" fmla="*/ 569 w 1546"/>
                <a:gd name="T43" fmla="*/ 1767 h 2045"/>
                <a:gd name="T44" fmla="*/ 441 w 1546"/>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6" h="2045">
                  <a:moveTo>
                    <a:pt x="1535" y="2045"/>
                  </a:moveTo>
                  <a:cubicBezTo>
                    <a:pt x="1546" y="1986"/>
                    <a:pt x="1414" y="1858"/>
                    <a:pt x="1322" y="1733"/>
                  </a:cubicBezTo>
                  <a:cubicBezTo>
                    <a:pt x="1229" y="1609"/>
                    <a:pt x="1174" y="1340"/>
                    <a:pt x="1174" y="1340"/>
                  </a:cubicBezTo>
                  <a:cubicBezTo>
                    <a:pt x="1174" y="1340"/>
                    <a:pt x="1108" y="1192"/>
                    <a:pt x="1241" y="1000"/>
                  </a:cubicBezTo>
                  <a:cubicBezTo>
                    <a:pt x="1241" y="1000"/>
                    <a:pt x="1409" y="779"/>
                    <a:pt x="1414" y="657"/>
                  </a:cubicBezTo>
                  <a:cubicBezTo>
                    <a:pt x="1414" y="657"/>
                    <a:pt x="1458" y="453"/>
                    <a:pt x="1249" y="219"/>
                  </a:cubicBezTo>
                  <a:cubicBezTo>
                    <a:pt x="1149" y="107"/>
                    <a:pt x="1016" y="3"/>
                    <a:pt x="688" y="1"/>
                  </a:cubicBezTo>
                  <a:cubicBezTo>
                    <a:pt x="560" y="0"/>
                    <a:pt x="364" y="30"/>
                    <a:pt x="211" y="191"/>
                  </a:cubicBezTo>
                  <a:cubicBezTo>
                    <a:pt x="119" y="288"/>
                    <a:pt x="51" y="411"/>
                    <a:pt x="71" y="612"/>
                  </a:cubicBezTo>
                  <a:cubicBezTo>
                    <a:pt x="75" y="656"/>
                    <a:pt x="137" y="706"/>
                    <a:pt x="93" y="790"/>
                  </a:cubicBezTo>
                  <a:cubicBezTo>
                    <a:pt x="93" y="790"/>
                    <a:pt x="0" y="955"/>
                    <a:pt x="3" y="983"/>
                  </a:cubicBezTo>
                  <a:cubicBezTo>
                    <a:pt x="3" y="983"/>
                    <a:pt x="1" y="1033"/>
                    <a:pt x="79" y="1035"/>
                  </a:cubicBezTo>
                  <a:cubicBezTo>
                    <a:pt x="79" y="1035"/>
                    <a:pt x="98" y="1038"/>
                    <a:pt x="93" y="1080"/>
                  </a:cubicBezTo>
                  <a:cubicBezTo>
                    <a:pt x="92" y="1143"/>
                    <a:pt x="92" y="1143"/>
                    <a:pt x="92" y="1143"/>
                  </a:cubicBezTo>
                  <a:cubicBezTo>
                    <a:pt x="92" y="1143"/>
                    <a:pt x="94" y="1161"/>
                    <a:pt x="128" y="1173"/>
                  </a:cubicBezTo>
                  <a:cubicBezTo>
                    <a:pt x="128" y="1173"/>
                    <a:pt x="135" y="1179"/>
                    <a:pt x="125" y="1191"/>
                  </a:cubicBezTo>
                  <a:cubicBezTo>
                    <a:pt x="125" y="1191"/>
                    <a:pt x="107" y="1211"/>
                    <a:pt x="138" y="1255"/>
                  </a:cubicBezTo>
                  <a:cubicBezTo>
                    <a:pt x="149" y="1270"/>
                    <a:pt x="168" y="1290"/>
                    <a:pt x="157" y="1331"/>
                  </a:cubicBezTo>
                  <a:cubicBezTo>
                    <a:pt x="157" y="1331"/>
                    <a:pt x="142" y="1409"/>
                    <a:pt x="173" y="1428"/>
                  </a:cubicBezTo>
                  <a:cubicBezTo>
                    <a:pt x="173" y="1428"/>
                    <a:pt x="208" y="1469"/>
                    <a:pt x="349" y="1452"/>
                  </a:cubicBezTo>
                  <a:cubicBezTo>
                    <a:pt x="398" y="1446"/>
                    <a:pt x="489" y="1422"/>
                    <a:pt x="543" y="1490"/>
                  </a:cubicBezTo>
                  <a:cubicBezTo>
                    <a:pt x="543" y="1490"/>
                    <a:pt x="597" y="1666"/>
                    <a:pt x="569" y="1767"/>
                  </a:cubicBezTo>
                  <a:cubicBezTo>
                    <a:pt x="441" y="2045"/>
                    <a:pt x="441" y="2045"/>
                    <a:pt x="441" y="2045"/>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914377"/>
              <a:endParaRPr lang="en-GB" sz="1800" kern="0">
                <a:solidFill>
                  <a:sysClr val="windowText" lastClr="000000"/>
                </a:solidFill>
              </a:endParaRPr>
            </a:p>
          </p:txBody>
        </p:sp>
        <p:sp>
          <p:nvSpPr>
            <p:cNvPr id="60" name="Freeform 5">
              <a:extLst>
                <a:ext uri="{FF2B5EF4-FFF2-40B4-BE49-F238E27FC236}">
                  <a16:creationId xmlns:a16="http://schemas.microsoft.com/office/drawing/2014/main" id="{1AB9D8AC-280F-47BC-A638-215D7B8C6E6D}"/>
                </a:ext>
              </a:extLst>
            </p:cNvPr>
            <p:cNvSpPr>
              <a:spLocks/>
            </p:cNvSpPr>
            <p:nvPr/>
          </p:nvSpPr>
          <p:spPr bwMode="auto">
            <a:xfrm flipH="1">
              <a:off x="6649923" y="4178462"/>
              <a:ext cx="1285295" cy="1699666"/>
            </a:xfrm>
            <a:custGeom>
              <a:avLst/>
              <a:gdLst>
                <a:gd name="T0" fmla="*/ 1535 w 1546"/>
                <a:gd name="T1" fmla="*/ 2045 h 2045"/>
                <a:gd name="T2" fmla="*/ 1322 w 1546"/>
                <a:gd name="T3" fmla="*/ 1733 h 2045"/>
                <a:gd name="T4" fmla="*/ 1174 w 1546"/>
                <a:gd name="T5" fmla="*/ 1340 h 2045"/>
                <a:gd name="T6" fmla="*/ 1241 w 1546"/>
                <a:gd name="T7" fmla="*/ 1000 h 2045"/>
                <a:gd name="T8" fmla="*/ 1414 w 1546"/>
                <a:gd name="T9" fmla="*/ 657 h 2045"/>
                <a:gd name="T10" fmla="*/ 1249 w 1546"/>
                <a:gd name="T11" fmla="*/ 219 h 2045"/>
                <a:gd name="T12" fmla="*/ 688 w 1546"/>
                <a:gd name="T13" fmla="*/ 1 h 2045"/>
                <a:gd name="T14" fmla="*/ 211 w 1546"/>
                <a:gd name="T15" fmla="*/ 191 h 2045"/>
                <a:gd name="T16" fmla="*/ 71 w 1546"/>
                <a:gd name="T17" fmla="*/ 612 h 2045"/>
                <a:gd name="T18" fmla="*/ 93 w 1546"/>
                <a:gd name="T19" fmla="*/ 790 h 2045"/>
                <a:gd name="T20" fmla="*/ 3 w 1546"/>
                <a:gd name="T21" fmla="*/ 983 h 2045"/>
                <a:gd name="T22" fmla="*/ 79 w 1546"/>
                <a:gd name="T23" fmla="*/ 1035 h 2045"/>
                <a:gd name="T24" fmla="*/ 93 w 1546"/>
                <a:gd name="T25" fmla="*/ 1080 h 2045"/>
                <a:gd name="T26" fmla="*/ 92 w 1546"/>
                <a:gd name="T27" fmla="*/ 1143 h 2045"/>
                <a:gd name="T28" fmla="*/ 128 w 1546"/>
                <a:gd name="T29" fmla="*/ 1173 h 2045"/>
                <a:gd name="T30" fmla="*/ 125 w 1546"/>
                <a:gd name="T31" fmla="*/ 1191 h 2045"/>
                <a:gd name="T32" fmla="*/ 138 w 1546"/>
                <a:gd name="T33" fmla="*/ 1255 h 2045"/>
                <a:gd name="T34" fmla="*/ 157 w 1546"/>
                <a:gd name="T35" fmla="*/ 1331 h 2045"/>
                <a:gd name="T36" fmla="*/ 173 w 1546"/>
                <a:gd name="T37" fmla="*/ 1428 h 2045"/>
                <a:gd name="T38" fmla="*/ 349 w 1546"/>
                <a:gd name="T39" fmla="*/ 1452 h 2045"/>
                <a:gd name="T40" fmla="*/ 543 w 1546"/>
                <a:gd name="T41" fmla="*/ 1490 h 2045"/>
                <a:gd name="T42" fmla="*/ 569 w 1546"/>
                <a:gd name="T43" fmla="*/ 1767 h 2045"/>
                <a:gd name="T44" fmla="*/ 441 w 1546"/>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6" h="2045">
                  <a:moveTo>
                    <a:pt x="1535" y="2045"/>
                  </a:moveTo>
                  <a:cubicBezTo>
                    <a:pt x="1546" y="1986"/>
                    <a:pt x="1414" y="1858"/>
                    <a:pt x="1322" y="1733"/>
                  </a:cubicBezTo>
                  <a:cubicBezTo>
                    <a:pt x="1229" y="1609"/>
                    <a:pt x="1174" y="1340"/>
                    <a:pt x="1174" y="1340"/>
                  </a:cubicBezTo>
                  <a:cubicBezTo>
                    <a:pt x="1174" y="1340"/>
                    <a:pt x="1108" y="1192"/>
                    <a:pt x="1241" y="1000"/>
                  </a:cubicBezTo>
                  <a:cubicBezTo>
                    <a:pt x="1241" y="1000"/>
                    <a:pt x="1409" y="779"/>
                    <a:pt x="1414" y="657"/>
                  </a:cubicBezTo>
                  <a:cubicBezTo>
                    <a:pt x="1414" y="657"/>
                    <a:pt x="1458" y="453"/>
                    <a:pt x="1249" y="219"/>
                  </a:cubicBezTo>
                  <a:cubicBezTo>
                    <a:pt x="1149" y="107"/>
                    <a:pt x="1016" y="3"/>
                    <a:pt x="688" y="1"/>
                  </a:cubicBezTo>
                  <a:cubicBezTo>
                    <a:pt x="560" y="0"/>
                    <a:pt x="364" y="30"/>
                    <a:pt x="211" y="191"/>
                  </a:cubicBezTo>
                  <a:cubicBezTo>
                    <a:pt x="119" y="288"/>
                    <a:pt x="51" y="411"/>
                    <a:pt x="71" y="612"/>
                  </a:cubicBezTo>
                  <a:cubicBezTo>
                    <a:pt x="75" y="656"/>
                    <a:pt x="137" y="706"/>
                    <a:pt x="93" y="790"/>
                  </a:cubicBezTo>
                  <a:cubicBezTo>
                    <a:pt x="93" y="790"/>
                    <a:pt x="0" y="955"/>
                    <a:pt x="3" y="983"/>
                  </a:cubicBezTo>
                  <a:cubicBezTo>
                    <a:pt x="3" y="983"/>
                    <a:pt x="1" y="1033"/>
                    <a:pt x="79" y="1035"/>
                  </a:cubicBezTo>
                  <a:cubicBezTo>
                    <a:pt x="79" y="1035"/>
                    <a:pt x="98" y="1038"/>
                    <a:pt x="93" y="1080"/>
                  </a:cubicBezTo>
                  <a:cubicBezTo>
                    <a:pt x="92" y="1143"/>
                    <a:pt x="92" y="1143"/>
                    <a:pt x="92" y="1143"/>
                  </a:cubicBezTo>
                  <a:cubicBezTo>
                    <a:pt x="92" y="1143"/>
                    <a:pt x="94" y="1161"/>
                    <a:pt x="128" y="1173"/>
                  </a:cubicBezTo>
                  <a:cubicBezTo>
                    <a:pt x="128" y="1173"/>
                    <a:pt x="135" y="1179"/>
                    <a:pt x="125" y="1191"/>
                  </a:cubicBezTo>
                  <a:cubicBezTo>
                    <a:pt x="125" y="1191"/>
                    <a:pt x="107" y="1211"/>
                    <a:pt x="138" y="1255"/>
                  </a:cubicBezTo>
                  <a:cubicBezTo>
                    <a:pt x="149" y="1270"/>
                    <a:pt x="168" y="1290"/>
                    <a:pt x="157" y="1331"/>
                  </a:cubicBezTo>
                  <a:cubicBezTo>
                    <a:pt x="157" y="1331"/>
                    <a:pt x="142" y="1409"/>
                    <a:pt x="173" y="1428"/>
                  </a:cubicBezTo>
                  <a:cubicBezTo>
                    <a:pt x="173" y="1428"/>
                    <a:pt x="208" y="1469"/>
                    <a:pt x="349" y="1452"/>
                  </a:cubicBezTo>
                  <a:cubicBezTo>
                    <a:pt x="398" y="1446"/>
                    <a:pt x="489" y="1422"/>
                    <a:pt x="543" y="1490"/>
                  </a:cubicBezTo>
                  <a:cubicBezTo>
                    <a:pt x="543" y="1490"/>
                    <a:pt x="597" y="1666"/>
                    <a:pt x="569" y="1767"/>
                  </a:cubicBezTo>
                  <a:cubicBezTo>
                    <a:pt x="441" y="2045"/>
                    <a:pt x="441" y="2045"/>
                    <a:pt x="441" y="2045"/>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914377"/>
              <a:endParaRPr lang="en-GB" sz="1800" kern="0" dirty="0">
                <a:solidFill>
                  <a:sysClr val="windowText" lastClr="000000"/>
                </a:solidFill>
              </a:endParaRPr>
            </a:p>
          </p:txBody>
        </p:sp>
        <p:sp>
          <p:nvSpPr>
            <p:cNvPr id="61" name="Freeform 5">
              <a:extLst>
                <a:ext uri="{FF2B5EF4-FFF2-40B4-BE49-F238E27FC236}">
                  <a16:creationId xmlns:a16="http://schemas.microsoft.com/office/drawing/2014/main" id="{6FAE2CFA-396B-4B8B-AC73-FED76E52A9C4}"/>
                </a:ext>
              </a:extLst>
            </p:cNvPr>
            <p:cNvSpPr>
              <a:spLocks/>
            </p:cNvSpPr>
            <p:nvPr/>
          </p:nvSpPr>
          <p:spPr bwMode="auto">
            <a:xfrm flipH="1">
              <a:off x="5197005" y="6145940"/>
              <a:ext cx="1285295" cy="1699666"/>
            </a:xfrm>
            <a:custGeom>
              <a:avLst/>
              <a:gdLst>
                <a:gd name="T0" fmla="*/ 1535 w 1546"/>
                <a:gd name="T1" fmla="*/ 2045 h 2045"/>
                <a:gd name="T2" fmla="*/ 1322 w 1546"/>
                <a:gd name="T3" fmla="*/ 1733 h 2045"/>
                <a:gd name="T4" fmla="*/ 1174 w 1546"/>
                <a:gd name="T5" fmla="*/ 1340 h 2045"/>
                <a:gd name="T6" fmla="*/ 1241 w 1546"/>
                <a:gd name="T7" fmla="*/ 1000 h 2045"/>
                <a:gd name="T8" fmla="*/ 1414 w 1546"/>
                <a:gd name="T9" fmla="*/ 657 h 2045"/>
                <a:gd name="T10" fmla="*/ 1249 w 1546"/>
                <a:gd name="T11" fmla="*/ 219 h 2045"/>
                <a:gd name="T12" fmla="*/ 688 w 1546"/>
                <a:gd name="T13" fmla="*/ 1 h 2045"/>
                <a:gd name="T14" fmla="*/ 211 w 1546"/>
                <a:gd name="T15" fmla="*/ 191 h 2045"/>
                <a:gd name="T16" fmla="*/ 71 w 1546"/>
                <a:gd name="T17" fmla="*/ 612 h 2045"/>
                <a:gd name="T18" fmla="*/ 93 w 1546"/>
                <a:gd name="T19" fmla="*/ 790 h 2045"/>
                <a:gd name="T20" fmla="*/ 3 w 1546"/>
                <a:gd name="T21" fmla="*/ 983 h 2045"/>
                <a:gd name="T22" fmla="*/ 79 w 1546"/>
                <a:gd name="T23" fmla="*/ 1035 h 2045"/>
                <a:gd name="T24" fmla="*/ 93 w 1546"/>
                <a:gd name="T25" fmla="*/ 1080 h 2045"/>
                <a:gd name="T26" fmla="*/ 92 w 1546"/>
                <a:gd name="T27" fmla="*/ 1143 h 2045"/>
                <a:gd name="T28" fmla="*/ 128 w 1546"/>
                <a:gd name="T29" fmla="*/ 1173 h 2045"/>
                <a:gd name="T30" fmla="*/ 125 w 1546"/>
                <a:gd name="T31" fmla="*/ 1191 h 2045"/>
                <a:gd name="T32" fmla="*/ 138 w 1546"/>
                <a:gd name="T33" fmla="*/ 1255 h 2045"/>
                <a:gd name="T34" fmla="*/ 157 w 1546"/>
                <a:gd name="T35" fmla="*/ 1331 h 2045"/>
                <a:gd name="T36" fmla="*/ 173 w 1546"/>
                <a:gd name="T37" fmla="*/ 1428 h 2045"/>
                <a:gd name="T38" fmla="*/ 349 w 1546"/>
                <a:gd name="T39" fmla="*/ 1452 h 2045"/>
                <a:gd name="T40" fmla="*/ 543 w 1546"/>
                <a:gd name="T41" fmla="*/ 1490 h 2045"/>
                <a:gd name="T42" fmla="*/ 569 w 1546"/>
                <a:gd name="T43" fmla="*/ 1767 h 2045"/>
                <a:gd name="T44" fmla="*/ 441 w 1546"/>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6" h="2045">
                  <a:moveTo>
                    <a:pt x="1535" y="2045"/>
                  </a:moveTo>
                  <a:cubicBezTo>
                    <a:pt x="1546" y="1986"/>
                    <a:pt x="1414" y="1858"/>
                    <a:pt x="1322" y="1733"/>
                  </a:cubicBezTo>
                  <a:cubicBezTo>
                    <a:pt x="1229" y="1609"/>
                    <a:pt x="1174" y="1340"/>
                    <a:pt x="1174" y="1340"/>
                  </a:cubicBezTo>
                  <a:cubicBezTo>
                    <a:pt x="1174" y="1340"/>
                    <a:pt x="1108" y="1192"/>
                    <a:pt x="1241" y="1000"/>
                  </a:cubicBezTo>
                  <a:cubicBezTo>
                    <a:pt x="1241" y="1000"/>
                    <a:pt x="1409" y="779"/>
                    <a:pt x="1414" y="657"/>
                  </a:cubicBezTo>
                  <a:cubicBezTo>
                    <a:pt x="1414" y="657"/>
                    <a:pt x="1458" y="453"/>
                    <a:pt x="1249" y="219"/>
                  </a:cubicBezTo>
                  <a:cubicBezTo>
                    <a:pt x="1149" y="107"/>
                    <a:pt x="1016" y="3"/>
                    <a:pt x="688" y="1"/>
                  </a:cubicBezTo>
                  <a:cubicBezTo>
                    <a:pt x="560" y="0"/>
                    <a:pt x="364" y="30"/>
                    <a:pt x="211" y="191"/>
                  </a:cubicBezTo>
                  <a:cubicBezTo>
                    <a:pt x="119" y="288"/>
                    <a:pt x="51" y="411"/>
                    <a:pt x="71" y="612"/>
                  </a:cubicBezTo>
                  <a:cubicBezTo>
                    <a:pt x="75" y="656"/>
                    <a:pt x="137" y="706"/>
                    <a:pt x="93" y="790"/>
                  </a:cubicBezTo>
                  <a:cubicBezTo>
                    <a:pt x="93" y="790"/>
                    <a:pt x="0" y="955"/>
                    <a:pt x="3" y="983"/>
                  </a:cubicBezTo>
                  <a:cubicBezTo>
                    <a:pt x="3" y="983"/>
                    <a:pt x="1" y="1033"/>
                    <a:pt x="79" y="1035"/>
                  </a:cubicBezTo>
                  <a:cubicBezTo>
                    <a:pt x="79" y="1035"/>
                    <a:pt x="98" y="1038"/>
                    <a:pt x="93" y="1080"/>
                  </a:cubicBezTo>
                  <a:cubicBezTo>
                    <a:pt x="92" y="1143"/>
                    <a:pt x="92" y="1143"/>
                    <a:pt x="92" y="1143"/>
                  </a:cubicBezTo>
                  <a:cubicBezTo>
                    <a:pt x="92" y="1143"/>
                    <a:pt x="94" y="1161"/>
                    <a:pt x="128" y="1173"/>
                  </a:cubicBezTo>
                  <a:cubicBezTo>
                    <a:pt x="128" y="1173"/>
                    <a:pt x="135" y="1179"/>
                    <a:pt x="125" y="1191"/>
                  </a:cubicBezTo>
                  <a:cubicBezTo>
                    <a:pt x="125" y="1191"/>
                    <a:pt x="107" y="1211"/>
                    <a:pt x="138" y="1255"/>
                  </a:cubicBezTo>
                  <a:cubicBezTo>
                    <a:pt x="149" y="1270"/>
                    <a:pt x="168" y="1290"/>
                    <a:pt x="157" y="1331"/>
                  </a:cubicBezTo>
                  <a:cubicBezTo>
                    <a:pt x="157" y="1331"/>
                    <a:pt x="142" y="1409"/>
                    <a:pt x="173" y="1428"/>
                  </a:cubicBezTo>
                  <a:cubicBezTo>
                    <a:pt x="173" y="1428"/>
                    <a:pt x="208" y="1469"/>
                    <a:pt x="349" y="1452"/>
                  </a:cubicBezTo>
                  <a:cubicBezTo>
                    <a:pt x="398" y="1446"/>
                    <a:pt x="489" y="1422"/>
                    <a:pt x="543" y="1490"/>
                  </a:cubicBezTo>
                  <a:cubicBezTo>
                    <a:pt x="543" y="1490"/>
                    <a:pt x="597" y="1666"/>
                    <a:pt x="569" y="1767"/>
                  </a:cubicBezTo>
                  <a:cubicBezTo>
                    <a:pt x="441" y="2045"/>
                    <a:pt x="441" y="2045"/>
                    <a:pt x="441" y="2045"/>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914377"/>
              <a:endParaRPr lang="en-GB" sz="1800" kern="0">
                <a:solidFill>
                  <a:sysClr val="windowText" lastClr="000000"/>
                </a:solidFill>
              </a:endParaRPr>
            </a:p>
          </p:txBody>
        </p:sp>
        <p:sp>
          <p:nvSpPr>
            <p:cNvPr id="62" name="Freeform 5">
              <a:extLst>
                <a:ext uri="{FF2B5EF4-FFF2-40B4-BE49-F238E27FC236}">
                  <a16:creationId xmlns:a16="http://schemas.microsoft.com/office/drawing/2014/main" id="{A61F5D23-27AC-41D3-9863-0188F98BB0EC}"/>
                </a:ext>
              </a:extLst>
            </p:cNvPr>
            <p:cNvSpPr>
              <a:spLocks/>
            </p:cNvSpPr>
            <p:nvPr/>
          </p:nvSpPr>
          <p:spPr bwMode="auto">
            <a:xfrm flipH="1">
              <a:off x="8176066" y="4178462"/>
              <a:ext cx="1285295" cy="1699666"/>
            </a:xfrm>
            <a:custGeom>
              <a:avLst/>
              <a:gdLst>
                <a:gd name="T0" fmla="*/ 1535 w 1546"/>
                <a:gd name="T1" fmla="*/ 2045 h 2045"/>
                <a:gd name="T2" fmla="*/ 1322 w 1546"/>
                <a:gd name="T3" fmla="*/ 1733 h 2045"/>
                <a:gd name="T4" fmla="*/ 1174 w 1546"/>
                <a:gd name="T5" fmla="*/ 1340 h 2045"/>
                <a:gd name="T6" fmla="*/ 1241 w 1546"/>
                <a:gd name="T7" fmla="*/ 1000 h 2045"/>
                <a:gd name="T8" fmla="*/ 1414 w 1546"/>
                <a:gd name="T9" fmla="*/ 657 h 2045"/>
                <a:gd name="T10" fmla="*/ 1249 w 1546"/>
                <a:gd name="T11" fmla="*/ 219 h 2045"/>
                <a:gd name="T12" fmla="*/ 688 w 1546"/>
                <a:gd name="T13" fmla="*/ 1 h 2045"/>
                <a:gd name="T14" fmla="*/ 211 w 1546"/>
                <a:gd name="T15" fmla="*/ 191 h 2045"/>
                <a:gd name="T16" fmla="*/ 71 w 1546"/>
                <a:gd name="T17" fmla="*/ 612 h 2045"/>
                <a:gd name="T18" fmla="*/ 93 w 1546"/>
                <a:gd name="T19" fmla="*/ 790 h 2045"/>
                <a:gd name="T20" fmla="*/ 3 w 1546"/>
                <a:gd name="T21" fmla="*/ 983 h 2045"/>
                <a:gd name="T22" fmla="*/ 79 w 1546"/>
                <a:gd name="T23" fmla="*/ 1035 h 2045"/>
                <a:gd name="T24" fmla="*/ 93 w 1546"/>
                <a:gd name="T25" fmla="*/ 1080 h 2045"/>
                <a:gd name="T26" fmla="*/ 92 w 1546"/>
                <a:gd name="T27" fmla="*/ 1143 h 2045"/>
                <a:gd name="T28" fmla="*/ 128 w 1546"/>
                <a:gd name="T29" fmla="*/ 1173 h 2045"/>
                <a:gd name="T30" fmla="*/ 125 w 1546"/>
                <a:gd name="T31" fmla="*/ 1191 h 2045"/>
                <a:gd name="T32" fmla="*/ 138 w 1546"/>
                <a:gd name="T33" fmla="*/ 1255 h 2045"/>
                <a:gd name="T34" fmla="*/ 157 w 1546"/>
                <a:gd name="T35" fmla="*/ 1331 h 2045"/>
                <a:gd name="T36" fmla="*/ 173 w 1546"/>
                <a:gd name="T37" fmla="*/ 1428 h 2045"/>
                <a:gd name="T38" fmla="*/ 349 w 1546"/>
                <a:gd name="T39" fmla="*/ 1452 h 2045"/>
                <a:gd name="T40" fmla="*/ 543 w 1546"/>
                <a:gd name="T41" fmla="*/ 1490 h 2045"/>
                <a:gd name="T42" fmla="*/ 569 w 1546"/>
                <a:gd name="T43" fmla="*/ 1767 h 2045"/>
                <a:gd name="T44" fmla="*/ 441 w 1546"/>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6" h="2045">
                  <a:moveTo>
                    <a:pt x="1535" y="2045"/>
                  </a:moveTo>
                  <a:cubicBezTo>
                    <a:pt x="1546" y="1986"/>
                    <a:pt x="1414" y="1858"/>
                    <a:pt x="1322" y="1733"/>
                  </a:cubicBezTo>
                  <a:cubicBezTo>
                    <a:pt x="1229" y="1609"/>
                    <a:pt x="1174" y="1340"/>
                    <a:pt x="1174" y="1340"/>
                  </a:cubicBezTo>
                  <a:cubicBezTo>
                    <a:pt x="1174" y="1340"/>
                    <a:pt x="1108" y="1192"/>
                    <a:pt x="1241" y="1000"/>
                  </a:cubicBezTo>
                  <a:cubicBezTo>
                    <a:pt x="1241" y="1000"/>
                    <a:pt x="1409" y="779"/>
                    <a:pt x="1414" y="657"/>
                  </a:cubicBezTo>
                  <a:cubicBezTo>
                    <a:pt x="1414" y="657"/>
                    <a:pt x="1458" y="453"/>
                    <a:pt x="1249" y="219"/>
                  </a:cubicBezTo>
                  <a:cubicBezTo>
                    <a:pt x="1149" y="107"/>
                    <a:pt x="1016" y="3"/>
                    <a:pt x="688" y="1"/>
                  </a:cubicBezTo>
                  <a:cubicBezTo>
                    <a:pt x="560" y="0"/>
                    <a:pt x="364" y="30"/>
                    <a:pt x="211" y="191"/>
                  </a:cubicBezTo>
                  <a:cubicBezTo>
                    <a:pt x="119" y="288"/>
                    <a:pt x="51" y="411"/>
                    <a:pt x="71" y="612"/>
                  </a:cubicBezTo>
                  <a:cubicBezTo>
                    <a:pt x="75" y="656"/>
                    <a:pt x="137" y="706"/>
                    <a:pt x="93" y="790"/>
                  </a:cubicBezTo>
                  <a:cubicBezTo>
                    <a:pt x="93" y="790"/>
                    <a:pt x="0" y="955"/>
                    <a:pt x="3" y="983"/>
                  </a:cubicBezTo>
                  <a:cubicBezTo>
                    <a:pt x="3" y="983"/>
                    <a:pt x="1" y="1033"/>
                    <a:pt x="79" y="1035"/>
                  </a:cubicBezTo>
                  <a:cubicBezTo>
                    <a:pt x="79" y="1035"/>
                    <a:pt x="98" y="1038"/>
                    <a:pt x="93" y="1080"/>
                  </a:cubicBezTo>
                  <a:cubicBezTo>
                    <a:pt x="92" y="1143"/>
                    <a:pt x="92" y="1143"/>
                    <a:pt x="92" y="1143"/>
                  </a:cubicBezTo>
                  <a:cubicBezTo>
                    <a:pt x="92" y="1143"/>
                    <a:pt x="94" y="1161"/>
                    <a:pt x="128" y="1173"/>
                  </a:cubicBezTo>
                  <a:cubicBezTo>
                    <a:pt x="128" y="1173"/>
                    <a:pt x="135" y="1179"/>
                    <a:pt x="125" y="1191"/>
                  </a:cubicBezTo>
                  <a:cubicBezTo>
                    <a:pt x="125" y="1191"/>
                    <a:pt x="107" y="1211"/>
                    <a:pt x="138" y="1255"/>
                  </a:cubicBezTo>
                  <a:cubicBezTo>
                    <a:pt x="149" y="1270"/>
                    <a:pt x="168" y="1290"/>
                    <a:pt x="157" y="1331"/>
                  </a:cubicBezTo>
                  <a:cubicBezTo>
                    <a:pt x="157" y="1331"/>
                    <a:pt x="142" y="1409"/>
                    <a:pt x="173" y="1428"/>
                  </a:cubicBezTo>
                  <a:cubicBezTo>
                    <a:pt x="173" y="1428"/>
                    <a:pt x="208" y="1469"/>
                    <a:pt x="349" y="1452"/>
                  </a:cubicBezTo>
                  <a:cubicBezTo>
                    <a:pt x="398" y="1446"/>
                    <a:pt x="489" y="1422"/>
                    <a:pt x="543" y="1490"/>
                  </a:cubicBezTo>
                  <a:cubicBezTo>
                    <a:pt x="543" y="1490"/>
                    <a:pt x="597" y="1666"/>
                    <a:pt x="569" y="1767"/>
                  </a:cubicBezTo>
                  <a:cubicBezTo>
                    <a:pt x="441" y="2045"/>
                    <a:pt x="441" y="2045"/>
                    <a:pt x="441" y="2045"/>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914377"/>
              <a:endParaRPr lang="en-GB" sz="1800" kern="0" dirty="0">
                <a:solidFill>
                  <a:sysClr val="windowText" lastClr="000000"/>
                </a:solidFill>
              </a:endParaRPr>
            </a:p>
          </p:txBody>
        </p:sp>
        <p:sp>
          <p:nvSpPr>
            <p:cNvPr id="63" name="Freeform 5">
              <a:extLst>
                <a:ext uri="{FF2B5EF4-FFF2-40B4-BE49-F238E27FC236}">
                  <a16:creationId xmlns:a16="http://schemas.microsoft.com/office/drawing/2014/main" id="{D022096D-F2E9-4798-ABBE-D59975EDF79C}"/>
                </a:ext>
              </a:extLst>
            </p:cNvPr>
            <p:cNvSpPr>
              <a:spLocks/>
            </p:cNvSpPr>
            <p:nvPr/>
          </p:nvSpPr>
          <p:spPr bwMode="auto">
            <a:xfrm flipH="1">
              <a:off x="7338401" y="6093743"/>
              <a:ext cx="1285295" cy="1699666"/>
            </a:xfrm>
            <a:custGeom>
              <a:avLst/>
              <a:gdLst>
                <a:gd name="T0" fmla="*/ 1535 w 1546"/>
                <a:gd name="T1" fmla="*/ 2045 h 2045"/>
                <a:gd name="T2" fmla="*/ 1322 w 1546"/>
                <a:gd name="T3" fmla="*/ 1733 h 2045"/>
                <a:gd name="T4" fmla="*/ 1174 w 1546"/>
                <a:gd name="T5" fmla="*/ 1340 h 2045"/>
                <a:gd name="T6" fmla="*/ 1241 w 1546"/>
                <a:gd name="T7" fmla="*/ 1000 h 2045"/>
                <a:gd name="T8" fmla="*/ 1414 w 1546"/>
                <a:gd name="T9" fmla="*/ 657 h 2045"/>
                <a:gd name="T10" fmla="*/ 1249 w 1546"/>
                <a:gd name="T11" fmla="*/ 219 h 2045"/>
                <a:gd name="T12" fmla="*/ 688 w 1546"/>
                <a:gd name="T13" fmla="*/ 1 h 2045"/>
                <a:gd name="T14" fmla="*/ 211 w 1546"/>
                <a:gd name="T15" fmla="*/ 191 h 2045"/>
                <a:gd name="T16" fmla="*/ 71 w 1546"/>
                <a:gd name="T17" fmla="*/ 612 h 2045"/>
                <a:gd name="T18" fmla="*/ 93 w 1546"/>
                <a:gd name="T19" fmla="*/ 790 h 2045"/>
                <a:gd name="T20" fmla="*/ 3 w 1546"/>
                <a:gd name="T21" fmla="*/ 983 h 2045"/>
                <a:gd name="T22" fmla="*/ 79 w 1546"/>
                <a:gd name="T23" fmla="*/ 1035 h 2045"/>
                <a:gd name="T24" fmla="*/ 93 w 1546"/>
                <a:gd name="T25" fmla="*/ 1080 h 2045"/>
                <a:gd name="T26" fmla="*/ 92 w 1546"/>
                <a:gd name="T27" fmla="*/ 1143 h 2045"/>
                <a:gd name="T28" fmla="*/ 128 w 1546"/>
                <a:gd name="T29" fmla="*/ 1173 h 2045"/>
                <a:gd name="T30" fmla="*/ 125 w 1546"/>
                <a:gd name="T31" fmla="*/ 1191 h 2045"/>
                <a:gd name="T32" fmla="*/ 138 w 1546"/>
                <a:gd name="T33" fmla="*/ 1255 h 2045"/>
                <a:gd name="T34" fmla="*/ 157 w 1546"/>
                <a:gd name="T35" fmla="*/ 1331 h 2045"/>
                <a:gd name="T36" fmla="*/ 173 w 1546"/>
                <a:gd name="T37" fmla="*/ 1428 h 2045"/>
                <a:gd name="T38" fmla="*/ 349 w 1546"/>
                <a:gd name="T39" fmla="*/ 1452 h 2045"/>
                <a:gd name="T40" fmla="*/ 543 w 1546"/>
                <a:gd name="T41" fmla="*/ 1490 h 2045"/>
                <a:gd name="T42" fmla="*/ 569 w 1546"/>
                <a:gd name="T43" fmla="*/ 1767 h 2045"/>
                <a:gd name="T44" fmla="*/ 441 w 1546"/>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6" h="2045">
                  <a:moveTo>
                    <a:pt x="1535" y="2045"/>
                  </a:moveTo>
                  <a:cubicBezTo>
                    <a:pt x="1546" y="1986"/>
                    <a:pt x="1414" y="1858"/>
                    <a:pt x="1322" y="1733"/>
                  </a:cubicBezTo>
                  <a:cubicBezTo>
                    <a:pt x="1229" y="1609"/>
                    <a:pt x="1174" y="1340"/>
                    <a:pt x="1174" y="1340"/>
                  </a:cubicBezTo>
                  <a:cubicBezTo>
                    <a:pt x="1174" y="1340"/>
                    <a:pt x="1108" y="1192"/>
                    <a:pt x="1241" y="1000"/>
                  </a:cubicBezTo>
                  <a:cubicBezTo>
                    <a:pt x="1241" y="1000"/>
                    <a:pt x="1409" y="779"/>
                    <a:pt x="1414" y="657"/>
                  </a:cubicBezTo>
                  <a:cubicBezTo>
                    <a:pt x="1414" y="657"/>
                    <a:pt x="1458" y="453"/>
                    <a:pt x="1249" y="219"/>
                  </a:cubicBezTo>
                  <a:cubicBezTo>
                    <a:pt x="1149" y="107"/>
                    <a:pt x="1016" y="3"/>
                    <a:pt x="688" y="1"/>
                  </a:cubicBezTo>
                  <a:cubicBezTo>
                    <a:pt x="560" y="0"/>
                    <a:pt x="364" y="30"/>
                    <a:pt x="211" y="191"/>
                  </a:cubicBezTo>
                  <a:cubicBezTo>
                    <a:pt x="119" y="288"/>
                    <a:pt x="51" y="411"/>
                    <a:pt x="71" y="612"/>
                  </a:cubicBezTo>
                  <a:cubicBezTo>
                    <a:pt x="75" y="656"/>
                    <a:pt x="137" y="706"/>
                    <a:pt x="93" y="790"/>
                  </a:cubicBezTo>
                  <a:cubicBezTo>
                    <a:pt x="93" y="790"/>
                    <a:pt x="0" y="955"/>
                    <a:pt x="3" y="983"/>
                  </a:cubicBezTo>
                  <a:cubicBezTo>
                    <a:pt x="3" y="983"/>
                    <a:pt x="1" y="1033"/>
                    <a:pt x="79" y="1035"/>
                  </a:cubicBezTo>
                  <a:cubicBezTo>
                    <a:pt x="79" y="1035"/>
                    <a:pt x="98" y="1038"/>
                    <a:pt x="93" y="1080"/>
                  </a:cubicBezTo>
                  <a:cubicBezTo>
                    <a:pt x="92" y="1143"/>
                    <a:pt x="92" y="1143"/>
                    <a:pt x="92" y="1143"/>
                  </a:cubicBezTo>
                  <a:cubicBezTo>
                    <a:pt x="92" y="1143"/>
                    <a:pt x="94" y="1161"/>
                    <a:pt x="128" y="1173"/>
                  </a:cubicBezTo>
                  <a:cubicBezTo>
                    <a:pt x="128" y="1173"/>
                    <a:pt x="135" y="1179"/>
                    <a:pt x="125" y="1191"/>
                  </a:cubicBezTo>
                  <a:cubicBezTo>
                    <a:pt x="125" y="1191"/>
                    <a:pt x="107" y="1211"/>
                    <a:pt x="138" y="1255"/>
                  </a:cubicBezTo>
                  <a:cubicBezTo>
                    <a:pt x="149" y="1270"/>
                    <a:pt x="168" y="1290"/>
                    <a:pt x="157" y="1331"/>
                  </a:cubicBezTo>
                  <a:cubicBezTo>
                    <a:pt x="157" y="1331"/>
                    <a:pt x="142" y="1409"/>
                    <a:pt x="173" y="1428"/>
                  </a:cubicBezTo>
                  <a:cubicBezTo>
                    <a:pt x="173" y="1428"/>
                    <a:pt x="208" y="1469"/>
                    <a:pt x="349" y="1452"/>
                  </a:cubicBezTo>
                  <a:cubicBezTo>
                    <a:pt x="398" y="1446"/>
                    <a:pt x="489" y="1422"/>
                    <a:pt x="543" y="1490"/>
                  </a:cubicBezTo>
                  <a:cubicBezTo>
                    <a:pt x="543" y="1490"/>
                    <a:pt x="597" y="1666"/>
                    <a:pt x="569" y="1767"/>
                  </a:cubicBezTo>
                  <a:cubicBezTo>
                    <a:pt x="441" y="2045"/>
                    <a:pt x="441" y="2045"/>
                    <a:pt x="441" y="2045"/>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914377"/>
              <a:endParaRPr lang="en-GB" sz="1800" kern="0">
                <a:solidFill>
                  <a:sysClr val="windowText" lastClr="000000"/>
                </a:solidFill>
              </a:endParaRPr>
            </a:p>
          </p:txBody>
        </p:sp>
        <p:sp>
          <p:nvSpPr>
            <p:cNvPr id="64" name="Freeform 5">
              <a:extLst>
                <a:ext uri="{FF2B5EF4-FFF2-40B4-BE49-F238E27FC236}">
                  <a16:creationId xmlns:a16="http://schemas.microsoft.com/office/drawing/2014/main" id="{042A2C65-EA1F-41E7-844B-01E9DE1E54A3}"/>
                </a:ext>
              </a:extLst>
            </p:cNvPr>
            <p:cNvSpPr>
              <a:spLocks/>
            </p:cNvSpPr>
            <p:nvPr/>
          </p:nvSpPr>
          <p:spPr bwMode="auto">
            <a:xfrm flipH="1">
              <a:off x="7721331" y="2191390"/>
              <a:ext cx="1285295" cy="1699666"/>
            </a:xfrm>
            <a:custGeom>
              <a:avLst/>
              <a:gdLst>
                <a:gd name="T0" fmla="*/ 1535 w 1546"/>
                <a:gd name="T1" fmla="*/ 2045 h 2045"/>
                <a:gd name="T2" fmla="*/ 1322 w 1546"/>
                <a:gd name="T3" fmla="*/ 1733 h 2045"/>
                <a:gd name="T4" fmla="*/ 1174 w 1546"/>
                <a:gd name="T5" fmla="*/ 1340 h 2045"/>
                <a:gd name="T6" fmla="*/ 1241 w 1546"/>
                <a:gd name="T7" fmla="*/ 1000 h 2045"/>
                <a:gd name="T8" fmla="*/ 1414 w 1546"/>
                <a:gd name="T9" fmla="*/ 657 h 2045"/>
                <a:gd name="T10" fmla="*/ 1249 w 1546"/>
                <a:gd name="T11" fmla="*/ 219 h 2045"/>
                <a:gd name="T12" fmla="*/ 688 w 1546"/>
                <a:gd name="T13" fmla="*/ 1 h 2045"/>
                <a:gd name="T14" fmla="*/ 211 w 1546"/>
                <a:gd name="T15" fmla="*/ 191 h 2045"/>
                <a:gd name="T16" fmla="*/ 71 w 1546"/>
                <a:gd name="T17" fmla="*/ 612 h 2045"/>
                <a:gd name="T18" fmla="*/ 93 w 1546"/>
                <a:gd name="T19" fmla="*/ 790 h 2045"/>
                <a:gd name="T20" fmla="*/ 3 w 1546"/>
                <a:gd name="T21" fmla="*/ 983 h 2045"/>
                <a:gd name="T22" fmla="*/ 79 w 1546"/>
                <a:gd name="T23" fmla="*/ 1035 h 2045"/>
                <a:gd name="T24" fmla="*/ 93 w 1546"/>
                <a:gd name="T25" fmla="*/ 1080 h 2045"/>
                <a:gd name="T26" fmla="*/ 92 w 1546"/>
                <a:gd name="T27" fmla="*/ 1143 h 2045"/>
                <a:gd name="T28" fmla="*/ 128 w 1546"/>
                <a:gd name="T29" fmla="*/ 1173 h 2045"/>
                <a:gd name="T30" fmla="*/ 125 w 1546"/>
                <a:gd name="T31" fmla="*/ 1191 h 2045"/>
                <a:gd name="T32" fmla="*/ 138 w 1546"/>
                <a:gd name="T33" fmla="*/ 1255 h 2045"/>
                <a:gd name="T34" fmla="*/ 157 w 1546"/>
                <a:gd name="T35" fmla="*/ 1331 h 2045"/>
                <a:gd name="T36" fmla="*/ 173 w 1546"/>
                <a:gd name="T37" fmla="*/ 1428 h 2045"/>
                <a:gd name="T38" fmla="*/ 349 w 1546"/>
                <a:gd name="T39" fmla="*/ 1452 h 2045"/>
                <a:gd name="T40" fmla="*/ 543 w 1546"/>
                <a:gd name="T41" fmla="*/ 1490 h 2045"/>
                <a:gd name="T42" fmla="*/ 569 w 1546"/>
                <a:gd name="T43" fmla="*/ 1767 h 2045"/>
                <a:gd name="T44" fmla="*/ 441 w 1546"/>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6" h="2045">
                  <a:moveTo>
                    <a:pt x="1535" y="2045"/>
                  </a:moveTo>
                  <a:cubicBezTo>
                    <a:pt x="1546" y="1986"/>
                    <a:pt x="1414" y="1858"/>
                    <a:pt x="1322" y="1733"/>
                  </a:cubicBezTo>
                  <a:cubicBezTo>
                    <a:pt x="1229" y="1609"/>
                    <a:pt x="1174" y="1340"/>
                    <a:pt x="1174" y="1340"/>
                  </a:cubicBezTo>
                  <a:cubicBezTo>
                    <a:pt x="1174" y="1340"/>
                    <a:pt x="1108" y="1192"/>
                    <a:pt x="1241" y="1000"/>
                  </a:cubicBezTo>
                  <a:cubicBezTo>
                    <a:pt x="1241" y="1000"/>
                    <a:pt x="1409" y="779"/>
                    <a:pt x="1414" y="657"/>
                  </a:cubicBezTo>
                  <a:cubicBezTo>
                    <a:pt x="1414" y="657"/>
                    <a:pt x="1458" y="453"/>
                    <a:pt x="1249" y="219"/>
                  </a:cubicBezTo>
                  <a:cubicBezTo>
                    <a:pt x="1149" y="107"/>
                    <a:pt x="1016" y="3"/>
                    <a:pt x="688" y="1"/>
                  </a:cubicBezTo>
                  <a:cubicBezTo>
                    <a:pt x="560" y="0"/>
                    <a:pt x="364" y="30"/>
                    <a:pt x="211" y="191"/>
                  </a:cubicBezTo>
                  <a:cubicBezTo>
                    <a:pt x="119" y="288"/>
                    <a:pt x="51" y="411"/>
                    <a:pt x="71" y="612"/>
                  </a:cubicBezTo>
                  <a:cubicBezTo>
                    <a:pt x="75" y="656"/>
                    <a:pt x="137" y="706"/>
                    <a:pt x="93" y="790"/>
                  </a:cubicBezTo>
                  <a:cubicBezTo>
                    <a:pt x="93" y="790"/>
                    <a:pt x="0" y="955"/>
                    <a:pt x="3" y="983"/>
                  </a:cubicBezTo>
                  <a:cubicBezTo>
                    <a:pt x="3" y="983"/>
                    <a:pt x="1" y="1033"/>
                    <a:pt x="79" y="1035"/>
                  </a:cubicBezTo>
                  <a:cubicBezTo>
                    <a:pt x="79" y="1035"/>
                    <a:pt x="98" y="1038"/>
                    <a:pt x="93" y="1080"/>
                  </a:cubicBezTo>
                  <a:cubicBezTo>
                    <a:pt x="92" y="1143"/>
                    <a:pt x="92" y="1143"/>
                    <a:pt x="92" y="1143"/>
                  </a:cubicBezTo>
                  <a:cubicBezTo>
                    <a:pt x="92" y="1143"/>
                    <a:pt x="94" y="1161"/>
                    <a:pt x="128" y="1173"/>
                  </a:cubicBezTo>
                  <a:cubicBezTo>
                    <a:pt x="128" y="1173"/>
                    <a:pt x="135" y="1179"/>
                    <a:pt x="125" y="1191"/>
                  </a:cubicBezTo>
                  <a:cubicBezTo>
                    <a:pt x="125" y="1191"/>
                    <a:pt x="107" y="1211"/>
                    <a:pt x="138" y="1255"/>
                  </a:cubicBezTo>
                  <a:cubicBezTo>
                    <a:pt x="149" y="1270"/>
                    <a:pt x="168" y="1290"/>
                    <a:pt x="157" y="1331"/>
                  </a:cubicBezTo>
                  <a:cubicBezTo>
                    <a:pt x="157" y="1331"/>
                    <a:pt x="142" y="1409"/>
                    <a:pt x="173" y="1428"/>
                  </a:cubicBezTo>
                  <a:cubicBezTo>
                    <a:pt x="173" y="1428"/>
                    <a:pt x="208" y="1469"/>
                    <a:pt x="349" y="1452"/>
                  </a:cubicBezTo>
                  <a:cubicBezTo>
                    <a:pt x="398" y="1446"/>
                    <a:pt x="489" y="1422"/>
                    <a:pt x="543" y="1490"/>
                  </a:cubicBezTo>
                  <a:cubicBezTo>
                    <a:pt x="543" y="1490"/>
                    <a:pt x="597" y="1666"/>
                    <a:pt x="569" y="1767"/>
                  </a:cubicBezTo>
                  <a:cubicBezTo>
                    <a:pt x="441" y="2045"/>
                    <a:pt x="441" y="2045"/>
                    <a:pt x="441" y="2045"/>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pPr defTabSz="914377"/>
              <a:endParaRPr lang="en-GB" sz="1800" kern="0">
                <a:solidFill>
                  <a:sysClr val="windowText" lastClr="000000"/>
                </a:solidFill>
              </a:endParaRPr>
            </a:p>
          </p:txBody>
        </p:sp>
        <p:grpSp>
          <p:nvGrpSpPr>
            <p:cNvPr id="65" name="Group 64">
              <a:extLst>
                <a:ext uri="{FF2B5EF4-FFF2-40B4-BE49-F238E27FC236}">
                  <a16:creationId xmlns:a16="http://schemas.microsoft.com/office/drawing/2014/main" id="{A92D8F3A-8EA6-47F9-B084-0F494A552161}"/>
                </a:ext>
              </a:extLst>
            </p:cNvPr>
            <p:cNvGrpSpPr>
              <a:grpSpLocks noChangeAspect="1"/>
            </p:cNvGrpSpPr>
            <p:nvPr/>
          </p:nvGrpSpPr>
          <p:grpSpPr>
            <a:xfrm>
              <a:off x="5511769" y="4458910"/>
              <a:ext cx="398806" cy="598211"/>
              <a:chOff x="2096664" y="141287"/>
              <a:chExt cx="222250" cy="333375"/>
            </a:xfrm>
            <a:solidFill>
              <a:schemeClr val="accent6">
                <a:lumMod val="60000"/>
                <a:lumOff val="40000"/>
              </a:schemeClr>
            </a:solidFill>
          </p:grpSpPr>
          <p:sp>
            <p:nvSpPr>
              <p:cNvPr id="95" name="Freeform 268">
                <a:extLst>
                  <a:ext uri="{FF2B5EF4-FFF2-40B4-BE49-F238E27FC236}">
                    <a16:creationId xmlns:a16="http://schemas.microsoft.com/office/drawing/2014/main" id="{C31AE369-2EAD-4870-B3AF-9C055D4BEBBC}"/>
                  </a:ext>
                </a:extLst>
              </p:cNvPr>
              <p:cNvSpPr>
                <a:spLocks/>
              </p:cNvSpPr>
              <p:nvPr/>
            </p:nvSpPr>
            <p:spPr bwMode="auto">
              <a:xfrm>
                <a:off x="2156989" y="390524"/>
                <a:ext cx="103188" cy="22225"/>
              </a:xfrm>
              <a:custGeom>
                <a:avLst/>
                <a:gdLst>
                  <a:gd name="T0" fmla="*/ 59 w 66"/>
                  <a:gd name="T1" fmla="*/ 0 h 14"/>
                  <a:gd name="T2" fmla="*/ 7 w 66"/>
                  <a:gd name="T3" fmla="*/ 0 h 14"/>
                  <a:gd name="T4" fmla="*/ 0 w 66"/>
                  <a:gd name="T5" fmla="*/ 7 h 14"/>
                  <a:gd name="T6" fmla="*/ 7 w 66"/>
                  <a:gd name="T7" fmla="*/ 14 h 14"/>
                  <a:gd name="T8" fmla="*/ 59 w 66"/>
                  <a:gd name="T9" fmla="*/ 14 h 14"/>
                  <a:gd name="T10" fmla="*/ 66 w 66"/>
                  <a:gd name="T11" fmla="*/ 7 h 14"/>
                  <a:gd name="T12" fmla="*/ 59 w 6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6" h="14">
                    <a:moveTo>
                      <a:pt x="59" y="0"/>
                    </a:moveTo>
                    <a:cubicBezTo>
                      <a:pt x="7" y="0"/>
                      <a:pt x="7" y="0"/>
                      <a:pt x="7" y="0"/>
                    </a:cubicBezTo>
                    <a:cubicBezTo>
                      <a:pt x="3" y="0"/>
                      <a:pt x="0" y="3"/>
                      <a:pt x="0" y="7"/>
                    </a:cubicBezTo>
                    <a:cubicBezTo>
                      <a:pt x="0" y="11"/>
                      <a:pt x="3" y="14"/>
                      <a:pt x="7" y="14"/>
                    </a:cubicBezTo>
                    <a:cubicBezTo>
                      <a:pt x="59" y="14"/>
                      <a:pt x="59" y="14"/>
                      <a:pt x="59" y="14"/>
                    </a:cubicBezTo>
                    <a:cubicBezTo>
                      <a:pt x="63" y="14"/>
                      <a:pt x="66" y="11"/>
                      <a:pt x="66" y="7"/>
                    </a:cubicBezTo>
                    <a:cubicBezTo>
                      <a:pt x="66" y="3"/>
                      <a:pt x="63"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96" name="Freeform 269">
                <a:extLst>
                  <a:ext uri="{FF2B5EF4-FFF2-40B4-BE49-F238E27FC236}">
                    <a16:creationId xmlns:a16="http://schemas.microsoft.com/office/drawing/2014/main" id="{AF02913C-E8BB-4D65-8807-74626D80DE0F}"/>
                  </a:ext>
                </a:extLst>
              </p:cNvPr>
              <p:cNvSpPr>
                <a:spLocks/>
              </p:cNvSpPr>
              <p:nvPr/>
            </p:nvSpPr>
            <p:spPr bwMode="auto">
              <a:xfrm>
                <a:off x="2161751" y="428624"/>
                <a:ext cx="92075" cy="46038"/>
              </a:xfrm>
              <a:custGeom>
                <a:avLst/>
                <a:gdLst>
                  <a:gd name="T0" fmla="*/ 16 w 59"/>
                  <a:gd name="T1" fmla="*/ 17 h 29"/>
                  <a:gd name="T2" fmla="*/ 16 w 59"/>
                  <a:gd name="T3" fmla="*/ 21 h 29"/>
                  <a:gd name="T4" fmla="*/ 24 w 59"/>
                  <a:gd name="T5" fmla="*/ 29 h 29"/>
                  <a:gd name="T6" fmla="*/ 36 w 59"/>
                  <a:gd name="T7" fmla="*/ 29 h 29"/>
                  <a:gd name="T8" fmla="*/ 43 w 59"/>
                  <a:gd name="T9" fmla="*/ 21 h 29"/>
                  <a:gd name="T10" fmla="*/ 43 w 59"/>
                  <a:gd name="T11" fmla="*/ 17 h 29"/>
                  <a:gd name="T12" fmla="*/ 59 w 59"/>
                  <a:gd name="T13" fmla="*/ 0 h 29"/>
                  <a:gd name="T14" fmla="*/ 0 w 59"/>
                  <a:gd name="T15" fmla="*/ 0 h 29"/>
                  <a:gd name="T16" fmla="*/ 16 w 59"/>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16" y="17"/>
                    </a:moveTo>
                    <a:cubicBezTo>
                      <a:pt x="16" y="21"/>
                      <a:pt x="16" y="21"/>
                      <a:pt x="16" y="21"/>
                    </a:cubicBezTo>
                    <a:cubicBezTo>
                      <a:pt x="16" y="26"/>
                      <a:pt x="20" y="29"/>
                      <a:pt x="24" y="29"/>
                    </a:cubicBezTo>
                    <a:cubicBezTo>
                      <a:pt x="36" y="29"/>
                      <a:pt x="36" y="29"/>
                      <a:pt x="36" y="29"/>
                    </a:cubicBezTo>
                    <a:cubicBezTo>
                      <a:pt x="40" y="29"/>
                      <a:pt x="43" y="26"/>
                      <a:pt x="43" y="21"/>
                    </a:cubicBezTo>
                    <a:cubicBezTo>
                      <a:pt x="43" y="17"/>
                      <a:pt x="43" y="17"/>
                      <a:pt x="43" y="17"/>
                    </a:cubicBezTo>
                    <a:cubicBezTo>
                      <a:pt x="52" y="17"/>
                      <a:pt x="59" y="9"/>
                      <a:pt x="59" y="0"/>
                    </a:cubicBezTo>
                    <a:cubicBezTo>
                      <a:pt x="0" y="0"/>
                      <a:pt x="0" y="0"/>
                      <a:pt x="0" y="0"/>
                    </a:cubicBezTo>
                    <a:cubicBezTo>
                      <a:pt x="0" y="9"/>
                      <a:pt x="7" y="17"/>
                      <a:pt x="16"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97" name="Freeform 270">
                <a:extLst>
                  <a:ext uri="{FF2B5EF4-FFF2-40B4-BE49-F238E27FC236}">
                    <a16:creationId xmlns:a16="http://schemas.microsoft.com/office/drawing/2014/main" id="{5EF87B8F-2E78-4E6F-A328-35AAF092A454}"/>
                  </a:ext>
                </a:extLst>
              </p:cNvPr>
              <p:cNvSpPr>
                <a:spLocks noEditPoints="1"/>
              </p:cNvSpPr>
              <p:nvPr/>
            </p:nvSpPr>
            <p:spPr bwMode="auto">
              <a:xfrm>
                <a:off x="2096664" y="141287"/>
                <a:ext cx="222250" cy="233363"/>
              </a:xfrm>
              <a:custGeom>
                <a:avLst/>
                <a:gdLst>
                  <a:gd name="T0" fmla="*/ 71 w 141"/>
                  <a:gd name="T1" fmla="*/ 0 h 148"/>
                  <a:gd name="T2" fmla="*/ 0 w 141"/>
                  <a:gd name="T3" fmla="*/ 70 h 148"/>
                  <a:gd name="T4" fmla="*/ 15 w 141"/>
                  <a:gd name="T5" fmla="*/ 114 h 148"/>
                  <a:gd name="T6" fmla="*/ 38 w 141"/>
                  <a:gd name="T7" fmla="*/ 148 h 148"/>
                  <a:gd name="T8" fmla="*/ 103 w 141"/>
                  <a:gd name="T9" fmla="*/ 148 h 148"/>
                  <a:gd name="T10" fmla="*/ 126 w 141"/>
                  <a:gd name="T11" fmla="*/ 114 h 148"/>
                  <a:gd name="T12" fmla="*/ 141 w 141"/>
                  <a:gd name="T13" fmla="*/ 70 h 148"/>
                  <a:gd name="T14" fmla="*/ 71 w 141"/>
                  <a:gd name="T15" fmla="*/ 0 h 148"/>
                  <a:gd name="T16" fmla="*/ 71 w 141"/>
                  <a:gd name="T17" fmla="*/ 24 h 148"/>
                  <a:gd name="T18" fmla="*/ 25 w 141"/>
                  <a:gd name="T19" fmla="*/ 70 h 148"/>
                  <a:gd name="T20" fmla="*/ 18 w 141"/>
                  <a:gd name="T21" fmla="*/ 77 h 148"/>
                  <a:gd name="T22" fmla="*/ 11 w 141"/>
                  <a:gd name="T23" fmla="*/ 70 h 148"/>
                  <a:gd name="T24" fmla="*/ 71 w 141"/>
                  <a:gd name="T25" fmla="*/ 10 h 148"/>
                  <a:gd name="T26" fmla="*/ 78 w 141"/>
                  <a:gd name="T27" fmla="*/ 17 h 148"/>
                  <a:gd name="T28" fmla="*/ 71 w 141"/>
                  <a:gd name="T29"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8">
                    <a:moveTo>
                      <a:pt x="71" y="0"/>
                    </a:moveTo>
                    <a:cubicBezTo>
                      <a:pt x="32" y="0"/>
                      <a:pt x="0" y="31"/>
                      <a:pt x="0" y="70"/>
                    </a:cubicBezTo>
                    <a:cubicBezTo>
                      <a:pt x="0" y="87"/>
                      <a:pt x="6" y="102"/>
                      <a:pt x="15" y="114"/>
                    </a:cubicBezTo>
                    <a:cubicBezTo>
                      <a:pt x="24" y="125"/>
                      <a:pt x="32" y="136"/>
                      <a:pt x="38" y="148"/>
                    </a:cubicBezTo>
                    <a:cubicBezTo>
                      <a:pt x="103" y="148"/>
                      <a:pt x="103" y="148"/>
                      <a:pt x="103" y="148"/>
                    </a:cubicBezTo>
                    <a:cubicBezTo>
                      <a:pt x="110" y="136"/>
                      <a:pt x="118" y="125"/>
                      <a:pt x="126" y="114"/>
                    </a:cubicBezTo>
                    <a:cubicBezTo>
                      <a:pt x="136" y="102"/>
                      <a:pt x="141" y="87"/>
                      <a:pt x="141" y="70"/>
                    </a:cubicBezTo>
                    <a:cubicBezTo>
                      <a:pt x="141" y="31"/>
                      <a:pt x="110" y="0"/>
                      <a:pt x="71" y="0"/>
                    </a:cubicBezTo>
                    <a:moveTo>
                      <a:pt x="71" y="24"/>
                    </a:moveTo>
                    <a:cubicBezTo>
                      <a:pt x="46" y="24"/>
                      <a:pt x="25" y="45"/>
                      <a:pt x="25" y="70"/>
                    </a:cubicBezTo>
                    <a:cubicBezTo>
                      <a:pt x="25" y="74"/>
                      <a:pt x="22" y="77"/>
                      <a:pt x="18" y="77"/>
                    </a:cubicBezTo>
                    <a:cubicBezTo>
                      <a:pt x="15" y="77"/>
                      <a:pt x="11" y="74"/>
                      <a:pt x="11" y="70"/>
                    </a:cubicBezTo>
                    <a:cubicBezTo>
                      <a:pt x="11" y="37"/>
                      <a:pt x="38" y="10"/>
                      <a:pt x="71" y="10"/>
                    </a:cubicBezTo>
                    <a:cubicBezTo>
                      <a:pt x="75" y="10"/>
                      <a:pt x="78" y="13"/>
                      <a:pt x="78" y="17"/>
                    </a:cubicBezTo>
                    <a:cubicBezTo>
                      <a:pt x="78" y="21"/>
                      <a:pt x="75" y="24"/>
                      <a:pt x="71"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nvGrpSpPr>
            <p:cNvPr id="66" name="Group 65">
              <a:extLst>
                <a:ext uri="{FF2B5EF4-FFF2-40B4-BE49-F238E27FC236}">
                  <a16:creationId xmlns:a16="http://schemas.microsoft.com/office/drawing/2014/main" id="{38A1909F-B14C-40F9-85C0-4B52732DBEE1}"/>
                </a:ext>
              </a:extLst>
            </p:cNvPr>
            <p:cNvGrpSpPr>
              <a:grpSpLocks noChangeAspect="1"/>
            </p:cNvGrpSpPr>
            <p:nvPr/>
          </p:nvGrpSpPr>
          <p:grpSpPr>
            <a:xfrm>
              <a:off x="5640249" y="6445640"/>
              <a:ext cx="398806" cy="598211"/>
              <a:chOff x="2096664" y="141287"/>
              <a:chExt cx="222250" cy="333375"/>
            </a:xfrm>
            <a:solidFill>
              <a:srgbClr val="F2684C"/>
            </a:solidFill>
          </p:grpSpPr>
          <p:sp>
            <p:nvSpPr>
              <p:cNvPr id="92" name="Freeform 268">
                <a:extLst>
                  <a:ext uri="{FF2B5EF4-FFF2-40B4-BE49-F238E27FC236}">
                    <a16:creationId xmlns:a16="http://schemas.microsoft.com/office/drawing/2014/main" id="{0C27470F-93DD-44D7-8105-870537F66DEA}"/>
                  </a:ext>
                </a:extLst>
              </p:cNvPr>
              <p:cNvSpPr>
                <a:spLocks/>
              </p:cNvSpPr>
              <p:nvPr/>
            </p:nvSpPr>
            <p:spPr bwMode="auto">
              <a:xfrm>
                <a:off x="2156989" y="390524"/>
                <a:ext cx="103188" cy="22225"/>
              </a:xfrm>
              <a:custGeom>
                <a:avLst/>
                <a:gdLst>
                  <a:gd name="T0" fmla="*/ 59 w 66"/>
                  <a:gd name="T1" fmla="*/ 0 h 14"/>
                  <a:gd name="T2" fmla="*/ 7 w 66"/>
                  <a:gd name="T3" fmla="*/ 0 h 14"/>
                  <a:gd name="T4" fmla="*/ 0 w 66"/>
                  <a:gd name="T5" fmla="*/ 7 h 14"/>
                  <a:gd name="T6" fmla="*/ 7 w 66"/>
                  <a:gd name="T7" fmla="*/ 14 h 14"/>
                  <a:gd name="T8" fmla="*/ 59 w 66"/>
                  <a:gd name="T9" fmla="*/ 14 h 14"/>
                  <a:gd name="T10" fmla="*/ 66 w 66"/>
                  <a:gd name="T11" fmla="*/ 7 h 14"/>
                  <a:gd name="T12" fmla="*/ 59 w 6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6" h="14">
                    <a:moveTo>
                      <a:pt x="59" y="0"/>
                    </a:moveTo>
                    <a:cubicBezTo>
                      <a:pt x="7" y="0"/>
                      <a:pt x="7" y="0"/>
                      <a:pt x="7" y="0"/>
                    </a:cubicBezTo>
                    <a:cubicBezTo>
                      <a:pt x="3" y="0"/>
                      <a:pt x="0" y="3"/>
                      <a:pt x="0" y="7"/>
                    </a:cubicBezTo>
                    <a:cubicBezTo>
                      <a:pt x="0" y="11"/>
                      <a:pt x="3" y="14"/>
                      <a:pt x="7" y="14"/>
                    </a:cubicBezTo>
                    <a:cubicBezTo>
                      <a:pt x="59" y="14"/>
                      <a:pt x="59" y="14"/>
                      <a:pt x="59" y="14"/>
                    </a:cubicBezTo>
                    <a:cubicBezTo>
                      <a:pt x="63" y="14"/>
                      <a:pt x="66" y="11"/>
                      <a:pt x="66" y="7"/>
                    </a:cubicBezTo>
                    <a:cubicBezTo>
                      <a:pt x="66" y="3"/>
                      <a:pt x="63"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93" name="Freeform 269">
                <a:extLst>
                  <a:ext uri="{FF2B5EF4-FFF2-40B4-BE49-F238E27FC236}">
                    <a16:creationId xmlns:a16="http://schemas.microsoft.com/office/drawing/2014/main" id="{04FC2585-C029-4561-8CE5-DCD3F4F1ED3C}"/>
                  </a:ext>
                </a:extLst>
              </p:cNvPr>
              <p:cNvSpPr>
                <a:spLocks/>
              </p:cNvSpPr>
              <p:nvPr/>
            </p:nvSpPr>
            <p:spPr bwMode="auto">
              <a:xfrm>
                <a:off x="2161751" y="428624"/>
                <a:ext cx="92075" cy="46038"/>
              </a:xfrm>
              <a:custGeom>
                <a:avLst/>
                <a:gdLst>
                  <a:gd name="T0" fmla="*/ 16 w 59"/>
                  <a:gd name="T1" fmla="*/ 17 h 29"/>
                  <a:gd name="T2" fmla="*/ 16 w 59"/>
                  <a:gd name="T3" fmla="*/ 21 h 29"/>
                  <a:gd name="T4" fmla="*/ 24 w 59"/>
                  <a:gd name="T5" fmla="*/ 29 h 29"/>
                  <a:gd name="T6" fmla="*/ 36 w 59"/>
                  <a:gd name="T7" fmla="*/ 29 h 29"/>
                  <a:gd name="T8" fmla="*/ 43 w 59"/>
                  <a:gd name="T9" fmla="*/ 21 h 29"/>
                  <a:gd name="T10" fmla="*/ 43 w 59"/>
                  <a:gd name="T11" fmla="*/ 17 h 29"/>
                  <a:gd name="T12" fmla="*/ 59 w 59"/>
                  <a:gd name="T13" fmla="*/ 0 h 29"/>
                  <a:gd name="T14" fmla="*/ 0 w 59"/>
                  <a:gd name="T15" fmla="*/ 0 h 29"/>
                  <a:gd name="T16" fmla="*/ 16 w 59"/>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16" y="17"/>
                    </a:moveTo>
                    <a:cubicBezTo>
                      <a:pt x="16" y="21"/>
                      <a:pt x="16" y="21"/>
                      <a:pt x="16" y="21"/>
                    </a:cubicBezTo>
                    <a:cubicBezTo>
                      <a:pt x="16" y="26"/>
                      <a:pt x="20" y="29"/>
                      <a:pt x="24" y="29"/>
                    </a:cubicBezTo>
                    <a:cubicBezTo>
                      <a:pt x="36" y="29"/>
                      <a:pt x="36" y="29"/>
                      <a:pt x="36" y="29"/>
                    </a:cubicBezTo>
                    <a:cubicBezTo>
                      <a:pt x="40" y="29"/>
                      <a:pt x="43" y="26"/>
                      <a:pt x="43" y="21"/>
                    </a:cubicBezTo>
                    <a:cubicBezTo>
                      <a:pt x="43" y="17"/>
                      <a:pt x="43" y="17"/>
                      <a:pt x="43" y="17"/>
                    </a:cubicBezTo>
                    <a:cubicBezTo>
                      <a:pt x="52" y="17"/>
                      <a:pt x="59" y="9"/>
                      <a:pt x="59" y="0"/>
                    </a:cubicBezTo>
                    <a:cubicBezTo>
                      <a:pt x="0" y="0"/>
                      <a:pt x="0" y="0"/>
                      <a:pt x="0" y="0"/>
                    </a:cubicBezTo>
                    <a:cubicBezTo>
                      <a:pt x="0" y="9"/>
                      <a:pt x="7" y="17"/>
                      <a:pt x="16"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94" name="Freeform 270">
                <a:extLst>
                  <a:ext uri="{FF2B5EF4-FFF2-40B4-BE49-F238E27FC236}">
                    <a16:creationId xmlns:a16="http://schemas.microsoft.com/office/drawing/2014/main" id="{48CCDC2B-E67C-4FBA-B5B5-783994DCC9A4}"/>
                  </a:ext>
                </a:extLst>
              </p:cNvPr>
              <p:cNvSpPr>
                <a:spLocks noEditPoints="1"/>
              </p:cNvSpPr>
              <p:nvPr/>
            </p:nvSpPr>
            <p:spPr bwMode="auto">
              <a:xfrm>
                <a:off x="2096664" y="141287"/>
                <a:ext cx="222250" cy="233363"/>
              </a:xfrm>
              <a:custGeom>
                <a:avLst/>
                <a:gdLst>
                  <a:gd name="T0" fmla="*/ 71 w 141"/>
                  <a:gd name="T1" fmla="*/ 0 h 148"/>
                  <a:gd name="T2" fmla="*/ 0 w 141"/>
                  <a:gd name="T3" fmla="*/ 70 h 148"/>
                  <a:gd name="T4" fmla="*/ 15 w 141"/>
                  <a:gd name="T5" fmla="*/ 114 h 148"/>
                  <a:gd name="T6" fmla="*/ 38 w 141"/>
                  <a:gd name="T7" fmla="*/ 148 h 148"/>
                  <a:gd name="T8" fmla="*/ 103 w 141"/>
                  <a:gd name="T9" fmla="*/ 148 h 148"/>
                  <a:gd name="T10" fmla="*/ 126 w 141"/>
                  <a:gd name="T11" fmla="*/ 114 h 148"/>
                  <a:gd name="T12" fmla="*/ 141 w 141"/>
                  <a:gd name="T13" fmla="*/ 70 h 148"/>
                  <a:gd name="T14" fmla="*/ 71 w 141"/>
                  <a:gd name="T15" fmla="*/ 0 h 148"/>
                  <a:gd name="T16" fmla="*/ 71 w 141"/>
                  <a:gd name="T17" fmla="*/ 24 h 148"/>
                  <a:gd name="T18" fmla="*/ 25 w 141"/>
                  <a:gd name="T19" fmla="*/ 70 h 148"/>
                  <a:gd name="T20" fmla="*/ 18 w 141"/>
                  <a:gd name="T21" fmla="*/ 77 h 148"/>
                  <a:gd name="T22" fmla="*/ 11 w 141"/>
                  <a:gd name="T23" fmla="*/ 70 h 148"/>
                  <a:gd name="T24" fmla="*/ 71 w 141"/>
                  <a:gd name="T25" fmla="*/ 10 h 148"/>
                  <a:gd name="T26" fmla="*/ 78 w 141"/>
                  <a:gd name="T27" fmla="*/ 17 h 148"/>
                  <a:gd name="T28" fmla="*/ 71 w 141"/>
                  <a:gd name="T29"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8">
                    <a:moveTo>
                      <a:pt x="71" y="0"/>
                    </a:moveTo>
                    <a:cubicBezTo>
                      <a:pt x="32" y="0"/>
                      <a:pt x="0" y="31"/>
                      <a:pt x="0" y="70"/>
                    </a:cubicBezTo>
                    <a:cubicBezTo>
                      <a:pt x="0" y="87"/>
                      <a:pt x="6" y="102"/>
                      <a:pt x="15" y="114"/>
                    </a:cubicBezTo>
                    <a:cubicBezTo>
                      <a:pt x="24" y="125"/>
                      <a:pt x="32" y="136"/>
                      <a:pt x="38" y="148"/>
                    </a:cubicBezTo>
                    <a:cubicBezTo>
                      <a:pt x="103" y="148"/>
                      <a:pt x="103" y="148"/>
                      <a:pt x="103" y="148"/>
                    </a:cubicBezTo>
                    <a:cubicBezTo>
                      <a:pt x="110" y="136"/>
                      <a:pt x="118" y="125"/>
                      <a:pt x="126" y="114"/>
                    </a:cubicBezTo>
                    <a:cubicBezTo>
                      <a:pt x="136" y="102"/>
                      <a:pt x="141" y="87"/>
                      <a:pt x="141" y="70"/>
                    </a:cubicBezTo>
                    <a:cubicBezTo>
                      <a:pt x="141" y="31"/>
                      <a:pt x="110" y="0"/>
                      <a:pt x="71" y="0"/>
                    </a:cubicBezTo>
                    <a:moveTo>
                      <a:pt x="71" y="24"/>
                    </a:moveTo>
                    <a:cubicBezTo>
                      <a:pt x="46" y="24"/>
                      <a:pt x="25" y="45"/>
                      <a:pt x="25" y="70"/>
                    </a:cubicBezTo>
                    <a:cubicBezTo>
                      <a:pt x="25" y="74"/>
                      <a:pt x="22" y="77"/>
                      <a:pt x="18" y="77"/>
                    </a:cubicBezTo>
                    <a:cubicBezTo>
                      <a:pt x="15" y="77"/>
                      <a:pt x="11" y="74"/>
                      <a:pt x="11" y="70"/>
                    </a:cubicBezTo>
                    <a:cubicBezTo>
                      <a:pt x="11" y="37"/>
                      <a:pt x="38" y="10"/>
                      <a:pt x="71" y="10"/>
                    </a:cubicBezTo>
                    <a:cubicBezTo>
                      <a:pt x="75" y="10"/>
                      <a:pt x="78" y="13"/>
                      <a:pt x="78" y="17"/>
                    </a:cubicBezTo>
                    <a:cubicBezTo>
                      <a:pt x="78" y="21"/>
                      <a:pt x="75" y="24"/>
                      <a:pt x="71"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nvGrpSpPr>
            <p:cNvPr id="67" name="Group 66">
              <a:extLst>
                <a:ext uri="{FF2B5EF4-FFF2-40B4-BE49-F238E27FC236}">
                  <a16:creationId xmlns:a16="http://schemas.microsoft.com/office/drawing/2014/main" id="{9BF27F5A-41E8-43E3-A0E3-99DD40F07625}"/>
                </a:ext>
              </a:extLst>
            </p:cNvPr>
            <p:cNvGrpSpPr>
              <a:grpSpLocks noChangeAspect="1"/>
            </p:cNvGrpSpPr>
            <p:nvPr/>
          </p:nvGrpSpPr>
          <p:grpSpPr>
            <a:xfrm>
              <a:off x="7121671" y="4474552"/>
              <a:ext cx="398806" cy="598211"/>
              <a:chOff x="2096664" y="141287"/>
              <a:chExt cx="222250" cy="333375"/>
            </a:xfrm>
            <a:solidFill>
              <a:schemeClr val="bg1"/>
            </a:solidFill>
          </p:grpSpPr>
          <p:sp>
            <p:nvSpPr>
              <p:cNvPr id="89" name="Freeform 268">
                <a:extLst>
                  <a:ext uri="{FF2B5EF4-FFF2-40B4-BE49-F238E27FC236}">
                    <a16:creationId xmlns:a16="http://schemas.microsoft.com/office/drawing/2014/main" id="{D50FF35E-F117-4F8D-A820-73D286F5E718}"/>
                  </a:ext>
                </a:extLst>
              </p:cNvPr>
              <p:cNvSpPr>
                <a:spLocks/>
              </p:cNvSpPr>
              <p:nvPr/>
            </p:nvSpPr>
            <p:spPr bwMode="auto">
              <a:xfrm>
                <a:off x="2156989" y="390524"/>
                <a:ext cx="103188" cy="22225"/>
              </a:xfrm>
              <a:custGeom>
                <a:avLst/>
                <a:gdLst>
                  <a:gd name="T0" fmla="*/ 59 w 66"/>
                  <a:gd name="T1" fmla="*/ 0 h 14"/>
                  <a:gd name="T2" fmla="*/ 7 w 66"/>
                  <a:gd name="T3" fmla="*/ 0 h 14"/>
                  <a:gd name="T4" fmla="*/ 0 w 66"/>
                  <a:gd name="T5" fmla="*/ 7 h 14"/>
                  <a:gd name="T6" fmla="*/ 7 w 66"/>
                  <a:gd name="T7" fmla="*/ 14 h 14"/>
                  <a:gd name="T8" fmla="*/ 59 w 66"/>
                  <a:gd name="T9" fmla="*/ 14 h 14"/>
                  <a:gd name="T10" fmla="*/ 66 w 66"/>
                  <a:gd name="T11" fmla="*/ 7 h 14"/>
                  <a:gd name="T12" fmla="*/ 59 w 6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6" h="14">
                    <a:moveTo>
                      <a:pt x="59" y="0"/>
                    </a:moveTo>
                    <a:cubicBezTo>
                      <a:pt x="7" y="0"/>
                      <a:pt x="7" y="0"/>
                      <a:pt x="7" y="0"/>
                    </a:cubicBezTo>
                    <a:cubicBezTo>
                      <a:pt x="3" y="0"/>
                      <a:pt x="0" y="3"/>
                      <a:pt x="0" y="7"/>
                    </a:cubicBezTo>
                    <a:cubicBezTo>
                      <a:pt x="0" y="11"/>
                      <a:pt x="3" y="14"/>
                      <a:pt x="7" y="14"/>
                    </a:cubicBezTo>
                    <a:cubicBezTo>
                      <a:pt x="59" y="14"/>
                      <a:pt x="59" y="14"/>
                      <a:pt x="59" y="14"/>
                    </a:cubicBezTo>
                    <a:cubicBezTo>
                      <a:pt x="63" y="14"/>
                      <a:pt x="66" y="11"/>
                      <a:pt x="66" y="7"/>
                    </a:cubicBezTo>
                    <a:cubicBezTo>
                      <a:pt x="66" y="3"/>
                      <a:pt x="63"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90" name="Freeform 269">
                <a:extLst>
                  <a:ext uri="{FF2B5EF4-FFF2-40B4-BE49-F238E27FC236}">
                    <a16:creationId xmlns:a16="http://schemas.microsoft.com/office/drawing/2014/main" id="{F3D519D0-D421-4E9B-90EC-DB6D96FEAB49}"/>
                  </a:ext>
                </a:extLst>
              </p:cNvPr>
              <p:cNvSpPr>
                <a:spLocks/>
              </p:cNvSpPr>
              <p:nvPr/>
            </p:nvSpPr>
            <p:spPr bwMode="auto">
              <a:xfrm>
                <a:off x="2161751" y="428624"/>
                <a:ext cx="92075" cy="46038"/>
              </a:xfrm>
              <a:custGeom>
                <a:avLst/>
                <a:gdLst>
                  <a:gd name="T0" fmla="*/ 16 w 59"/>
                  <a:gd name="T1" fmla="*/ 17 h 29"/>
                  <a:gd name="T2" fmla="*/ 16 w 59"/>
                  <a:gd name="T3" fmla="*/ 21 h 29"/>
                  <a:gd name="T4" fmla="*/ 24 w 59"/>
                  <a:gd name="T5" fmla="*/ 29 h 29"/>
                  <a:gd name="T6" fmla="*/ 36 w 59"/>
                  <a:gd name="T7" fmla="*/ 29 h 29"/>
                  <a:gd name="T8" fmla="*/ 43 w 59"/>
                  <a:gd name="T9" fmla="*/ 21 h 29"/>
                  <a:gd name="T10" fmla="*/ 43 w 59"/>
                  <a:gd name="T11" fmla="*/ 17 h 29"/>
                  <a:gd name="T12" fmla="*/ 59 w 59"/>
                  <a:gd name="T13" fmla="*/ 0 h 29"/>
                  <a:gd name="T14" fmla="*/ 0 w 59"/>
                  <a:gd name="T15" fmla="*/ 0 h 29"/>
                  <a:gd name="T16" fmla="*/ 16 w 59"/>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16" y="17"/>
                    </a:moveTo>
                    <a:cubicBezTo>
                      <a:pt x="16" y="21"/>
                      <a:pt x="16" y="21"/>
                      <a:pt x="16" y="21"/>
                    </a:cubicBezTo>
                    <a:cubicBezTo>
                      <a:pt x="16" y="26"/>
                      <a:pt x="20" y="29"/>
                      <a:pt x="24" y="29"/>
                    </a:cubicBezTo>
                    <a:cubicBezTo>
                      <a:pt x="36" y="29"/>
                      <a:pt x="36" y="29"/>
                      <a:pt x="36" y="29"/>
                    </a:cubicBezTo>
                    <a:cubicBezTo>
                      <a:pt x="40" y="29"/>
                      <a:pt x="43" y="26"/>
                      <a:pt x="43" y="21"/>
                    </a:cubicBezTo>
                    <a:cubicBezTo>
                      <a:pt x="43" y="17"/>
                      <a:pt x="43" y="17"/>
                      <a:pt x="43" y="17"/>
                    </a:cubicBezTo>
                    <a:cubicBezTo>
                      <a:pt x="52" y="17"/>
                      <a:pt x="59" y="9"/>
                      <a:pt x="59" y="0"/>
                    </a:cubicBezTo>
                    <a:cubicBezTo>
                      <a:pt x="0" y="0"/>
                      <a:pt x="0" y="0"/>
                      <a:pt x="0" y="0"/>
                    </a:cubicBezTo>
                    <a:cubicBezTo>
                      <a:pt x="0" y="9"/>
                      <a:pt x="7" y="17"/>
                      <a:pt x="16"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91" name="Freeform 270">
                <a:extLst>
                  <a:ext uri="{FF2B5EF4-FFF2-40B4-BE49-F238E27FC236}">
                    <a16:creationId xmlns:a16="http://schemas.microsoft.com/office/drawing/2014/main" id="{98C35A2A-E342-42C9-BAAF-260F41D2BDD7}"/>
                  </a:ext>
                </a:extLst>
              </p:cNvPr>
              <p:cNvSpPr>
                <a:spLocks noEditPoints="1"/>
              </p:cNvSpPr>
              <p:nvPr/>
            </p:nvSpPr>
            <p:spPr bwMode="auto">
              <a:xfrm>
                <a:off x="2096664" y="141287"/>
                <a:ext cx="222250" cy="233363"/>
              </a:xfrm>
              <a:custGeom>
                <a:avLst/>
                <a:gdLst>
                  <a:gd name="T0" fmla="*/ 71 w 141"/>
                  <a:gd name="T1" fmla="*/ 0 h 148"/>
                  <a:gd name="T2" fmla="*/ 0 w 141"/>
                  <a:gd name="T3" fmla="*/ 70 h 148"/>
                  <a:gd name="T4" fmla="*/ 15 w 141"/>
                  <a:gd name="T5" fmla="*/ 114 h 148"/>
                  <a:gd name="T6" fmla="*/ 38 w 141"/>
                  <a:gd name="T7" fmla="*/ 148 h 148"/>
                  <a:gd name="T8" fmla="*/ 103 w 141"/>
                  <a:gd name="T9" fmla="*/ 148 h 148"/>
                  <a:gd name="T10" fmla="*/ 126 w 141"/>
                  <a:gd name="T11" fmla="*/ 114 h 148"/>
                  <a:gd name="T12" fmla="*/ 141 w 141"/>
                  <a:gd name="T13" fmla="*/ 70 h 148"/>
                  <a:gd name="T14" fmla="*/ 71 w 141"/>
                  <a:gd name="T15" fmla="*/ 0 h 148"/>
                  <a:gd name="T16" fmla="*/ 71 w 141"/>
                  <a:gd name="T17" fmla="*/ 24 h 148"/>
                  <a:gd name="T18" fmla="*/ 25 w 141"/>
                  <a:gd name="T19" fmla="*/ 70 h 148"/>
                  <a:gd name="T20" fmla="*/ 18 w 141"/>
                  <a:gd name="T21" fmla="*/ 77 h 148"/>
                  <a:gd name="T22" fmla="*/ 11 w 141"/>
                  <a:gd name="T23" fmla="*/ 70 h 148"/>
                  <a:gd name="T24" fmla="*/ 71 w 141"/>
                  <a:gd name="T25" fmla="*/ 10 h 148"/>
                  <a:gd name="T26" fmla="*/ 78 w 141"/>
                  <a:gd name="T27" fmla="*/ 17 h 148"/>
                  <a:gd name="T28" fmla="*/ 71 w 141"/>
                  <a:gd name="T29"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8">
                    <a:moveTo>
                      <a:pt x="71" y="0"/>
                    </a:moveTo>
                    <a:cubicBezTo>
                      <a:pt x="32" y="0"/>
                      <a:pt x="0" y="31"/>
                      <a:pt x="0" y="70"/>
                    </a:cubicBezTo>
                    <a:cubicBezTo>
                      <a:pt x="0" y="87"/>
                      <a:pt x="6" y="102"/>
                      <a:pt x="15" y="114"/>
                    </a:cubicBezTo>
                    <a:cubicBezTo>
                      <a:pt x="24" y="125"/>
                      <a:pt x="32" y="136"/>
                      <a:pt x="38" y="148"/>
                    </a:cubicBezTo>
                    <a:cubicBezTo>
                      <a:pt x="103" y="148"/>
                      <a:pt x="103" y="148"/>
                      <a:pt x="103" y="148"/>
                    </a:cubicBezTo>
                    <a:cubicBezTo>
                      <a:pt x="110" y="136"/>
                      <a:pt x="118" y="125"/>
                      <a:pt x="126" y="114"/>
                    </a:cubicBezTo>
                    <a:cubicBezTo>
                      <a:pt x="136" y="102"/>
                      <a:pt x="141" y="87"/>
                      <a:pt x="141" y="70"/>
                    </a:cubicBezTo>
                    <a:cubicBezTo>
                      <a:pt x="141" y="31"/>
                      <a:pt x="110" y="0"/>
                      <a:pt x="71" y="0"/>
                    </a:cubicBezTo>
                    <a:moveTo>
                      <a:pt x="71" y="24"/>
                    </a:moveTo>
                    <a:cubicBezTo>
                      <a:pt x="46" y="24"/>
                      <a:pt x="25" y="45"/>
                      <a:pt x="25" y="70"/>
                    </a:cubicBezTo>
                    <a:cubicBezTo>
                      <a:pt x="25" y="74"/>
                      <a:pt x="22" y="77"/>
                      <a:pt x="18" y="77"/>
                    </a:cubicBezTo>
                    <a:cubicBezTo>
                      <a:pt x="15" y="77"/>
                      <a:pt x="11" y="74"/>
                      <a:pt x="11" y="70"/>
                    </a:cubicBezTo>
                    <a:cubicBezTo>
                      <a:pt x="11" y="37"/>
                      <a:pt x="38" y="10"/>
                      <a:pt x="71" y="10"/>
                    </a:cubicBezTo>
                    <a:cubicBezTo>
                      <a:pt x="75" y="10"/>
                      <a:pt x="78" y="13"/>
                      <a:pt x="78" y="17"/>
                    </a:cubicBezTo>
                    <a:cubicBezTo>
                      <a:pt x="78" y="21"/>
                      <a:pt x="75" y="24"/>
                      <a:pt x="71"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nvGrpSpPr>
            <p:cNvPr id="68" name="Group 67">
              <a:extLst>
                <a:ext uri="{FF2B5EF4-FFF2-40B4-BE49-F238E27FC236}">
                  <a16:creationId xmlns:a16="http://schemas.microsoft.com/office/drawing/2014/main" id="{EA05B778-0AB7-4D46-883B-E5955BB165C5}"/>
                </a:ext>
              </a:extLst>
            </p:cNvPr>
            <p:cNvGrpSpPr>
              <a:grpSpLocks noChangeAspect="1"/>
            </p:cNvGrpSpPr>
            <p:nvPr/>
          </p:nvGrpSpPr>
          <p:grpSpPr>
            <a:xfrm>
              <a:off x="6172817" y="2458569"/>
              <a:ext cx="398806" cy="598211"/>
              <a:chOff x="2096664" y="141287"/>
              <a:chExt cx="222250" cy="333375"/>
            </a:xfrm>
            <a:solidFill>
              <a:schemeClr val="accent3">
                <a:lumMod val="60000"/>
                <a:lumOff val="40000"/>
              </a:schemeClr>
            </a:solidFill>
          </p:grpSpPr>
          <p:sp>
            <p:nvSpPr>
              <p:cNvPr id="86" name="Freeform 268">
                <a:extLst>
                  <a:ext uri="{FF2B5EF4-FFF2-40B4-BE49-F238E27FC236}">
                    <a16:creationId xmlns:a16="http://schemas.microsoft.com/office/drawing/2014/main" id="{00A79160-5165-4D2C-81E4-551568097C20}"/>
                  </a:ext>
                </a:extLst>
              </p:cNvPr>
              <p:cNvSpPr>
                <a:spLocks/>
              </p:cNvSpPr>
              <p:nvPr/>
            </p:nvSpPr>
            <p:spPr bwMode="auto">
              <a:xfrm>
                <a:off x="2156989" y="390524"/>
                <a:ext cx="103188" cy="22225"/>
              </a:xfrm>
              <a:custGeom>
                <a:avLst/>
                <a:gdLst>
                  <a:gd name="T0" fmla="*/ 59 w 66"/>
                  <a:gd name="T1" fmla="*/ 0 h 14"/>
                  <a:gd name="T2" fmla="*/ 7 w 66"/>
                  <a:gd name="T3" fmla="*/ 0 h 14"/>
                  <a:gd name="T4" fmla="*/ 0 w 66"/>
                  <a:gd name="T5" fmla="*/ 7 h 14"/>
                  <a:gd name="T6" fmla="*/ 7 w 66"/>
                  <a:gd name="T7" fmla="*/ 14 h 14"/>
                  <a:gd name="T8" fmla="*/ 59 w 66"/>
                  <a:gd name="T9" fmla="*/ 14 h 14"/>
                  <a:gd name="T10" fmla="*/ 66 w 66"/>
                  <a:gd name="T11" fmla="*/ 7 h 14"/>
                  <a:gd name="T12" fmla="*/ 59 w 6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6" h="14">
                    <a:moveTo>
                      <a:pt x="59" y="0"/>
                    </a:moveTo>
                    <a:cubicBezTo>
                      <a:pt x="7" y="0"/>
                      <a:pt x="7" y="0"/>
                      <a:pt x="7" y="0"/>
                    </a:cubicBezTo>
                    <a:cubicBezTo>
                      <a:pt x="3" y="0"/>
                      <a:pt x="0" y="3"/>
                      <a:pt x="0" y="7"/>
                    </a:cubicBezTo>
                    <a:cubicBezTo>
                      <a:pt x="0" y="11"/>
                      <a:pt x="3" y="14"/>
                      <a:pt x="7" y="14"/>
                    </a:cubicBezTo>
                    <a:cubicBezTo>
                      <a:pt x="59" y="14"/>
                      <a:pt x="59" y="14"/>
                      <a:pt x="59" y="14"/>
                    </a:cubicBezTo>
                    <a:cubicBezTo>
                      <a:pt x="63" y="14"/>
                      <a:pt x="66" y="11"/>
                      <a:pt x="66" y="7"/>
                    </a:cubicBezTo>
                    <a:cubicBezTo>
                      <a:pt x="66" y="3"/>
                      <a:pt x="63"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87" name="Freeform 269">
                <a:extLst>
                  <a:ext uri="{FF2B5EF4-FFF2-40B4-BE49-F238E27FC236}">
                    <a16:creationId xmlns:a16="http://schemas.microsoft.com/office/drawing/2014/main" id="{CBD3D8B4-B7D1-48E2-BFC6-45D23307BD83}"/>
                  </a:ext>
                </a:extLst>
              </p:cNvPr>
              <p:cNvSpPr>
                <a:spLocks/>
              </p:cNvSpPr>
              <p:nvPr/>
            </p:nvSpPr>
            <p:spPr bwMode="auto">
              <a:xfrm>
                <a:off x="2161751" y="428624"/>
                <a:ext cx="92075" cy="46038"/>
              </a:xfrm>
              <a:custGeom>
                <a:avLst/>
                <a:gdLst>
                  <a:gd name="T0" fmla="*/ 16 w 59"/>
                  <a:gd name="T1" fmla="*/ 17 h 29"/>
                  <a:gd name="T2" fmla="*/ 16 w 59"/>
                  <a:gd name="T3" fmla="*/ 21 h 29"/>
                  <a:gd name="T4" fmla="*/ 24 w 59"/>
                  <a:gd name="T5" fmla="*/ 29 h 29"/>
                  <a:gd name="T6" fmla="*/ 36 w 59"/>
                  <a:gd name="T7" fmla="*/ 29 h 29"/>
                  <a:gd name="T8" fmla="*/ 43 w 59"/>
                  <a:gd name="T9" fmla="*/ 21 h 29"/>
                  <a:gd name="T10" fmla="*/ 43 w 59"/>
                  <a:gd name="T11" fmla="*/ 17 h 29"/>
                  <a:gd name="T12" fmla="*/ 59 w 59"/>
                  <a:gd name="T13" fmla="*/ 0 h 29"/>
                  <a:gd name="T14" fmla="*/ 0 w 59"/>
                  <a:gd name="T15" fmla="*/ 0 h 29"/>
                  <a:gd name="T16" fmla="*/ 16 w 59"/>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16" y="17"/>
                    </a:moveTo>
                    <a:cubicBezTo>
                      <a:pt x="16" y="21"/>
                      <a:pt x="16" y="21"/>
                      <a:pt x="16" y="21"/>
                    </a:cubicBezTo>
                    <a:cubicBezTo>
                      <a:pt x="16" y="26"/>
                      <a:pt x="20" y="29"/>
                      <a:pt x="24" y="29"/>
                    </a:cubicBezTo>
                    <a:cubicBezTo>
                      <a:pt x="36" y="29"/>
                      <a:pt x="36" y="29"/>
                      <a:pt x="36" y="29"/>
                    </a:cubicBezTo>
                    <a:cubicBezTo>
                      <a:pt x="40" y="29"/>
                      <a:pt x="43" y="26"/>
                      <a:pt x="43" y="21"/>
                    </a:cubicBezTo>
                    <a:cubicBezTo>
                      <a:pt x="43" y="17"/>
                      <a:pt x="43" y="17"/>
                      <a:pt x="43" y="17"/>
                    </a:cubicBezTo>
                    <a:cubicBezTo>
                      <a:pt x="52" y="17"/>
                      <a:pt x="59" y="9"/>
                      <a:pt x="59" y="0"/>
                    </a:cubicBezTo>
                    <a:cubicBezTo>
                      <a:pt x="0" y="0"/>
                      <a:pt x="0" y="0"/>
                      <a:pt x="0" y="0"/>
                    </a:cubicBezTo>
                    <a:cubicBezTo>
                      <a:pt x="0" y="9"/>
                      <a:pt x="7" y="17"/>
                      <a:pt x="16"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88" name="Freeform 270">
                <a:extLst>
                  <a:ext uri="{FF2B5EF4-FFF2-40B4-BE49-F238E27FC236}">
                    <a16:creationId xmlns:a16="http://schemas.microsoft.com/office/drawing/2014/main" id="{8FAABE82-4D61-4CD1-B77B-11A295A9C381}"/>
                  </a:ext>
                </a:extLst>
              </p:cNvPr>
              <p:cNvSpPr>
                <a:spLocks noEditPoints="1"/>
              </p:cNvSpPr>
              <p:nvPr/>
            </p:nvSpPr>
            <p:spPr bwMode="auto">
              <a:xfrm>
                <a:off x="2096664" y="141287"/>
                <a:ext cx="222250" cy="233363"/>
              </a:xfrm>
              <a:custGeom>
                <a:avLst/>
                <a:gdLst>
                  <a:gd name="T0" fmla="*/ 71 w 141"/>
                  <a:gd name="T1" fmla="*/ 0 h 148"/>
                  <a:gd name="T2" fmla="*/ 0 w 141"/>
                  <a:gd name="T3" fmla="*/ 70 h 148"/>
                  <a:gd name="T4" fmla="*/ 15 w 141"/>
                  <a:gd name="T5" fmla="*/ 114 h 148"/>
                  <a:gd name="T6" fmla="*/ 38 w 141"/>
                  <a:gd name="T7" fmla="*/ 148 h 148"/>
                  <a:gd name="T8" fmla="*/ 103 w 141"/>
                  <a:gd name="T9" fmla="*/ 148 h 148"/>
                  <a:gd name="T10" fmla="*/ 126 w 141"/>
                  <a:gd name="T11" fmla="*/ 114 h 148"/>
                  <a:gd name="T12" fmla="*/ 141 w 141"/>
                  <a:gd name="T13" fmla="*/ 70 h 148"/>
                  <a:gd name="T14" fmla="*/ 71 w 141"/>
                  <a:gd name="T15" fmla="*/ 0 h 148"/>
                  <a:gd name="T16" fmla="*/ 71 w 141"/>
                  <a:gd name="T17" fmla="*/ 24 h 148"/>
                  <a:gd name="T18" fmla="*/ 25 w 141"/>
                  <a:gd name="T19" fmla="*/ 70 h 148"/>
                  <a:gd name="T20" fmla="*/ 18 w 141"/>
                  <a:gd name="T21" fmla="*/ 77 h 148"/>
                  <a:gd name="T22" fmla="*/ 11 w 141"/>
                  <a:gd name="T23" fmla="*/ 70 h 148"/>
                  <a:gd name="T24" fmla="*/ 71 w 141"/>
                  <a:gd name="T25" fmla="*/ 10 h 148"/>
                  <a:gd name="T26" fmla="*/ 78 w 141"/>
                  <a:gd name="T27" fmla="*/ 17 h 148"/>
                  <a:gd name="T28" fmla="*/ 71 w 141"/>
                  <a:gd name="T29"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8">
                    <a:moveTo>
                      <a:pt x="71" y="0"/>
                    </a:moveTo>
                    <a:cubicBezTo>
                      <a:pt x="32" y="0"/>
                      <a:pt x="0" y="31"/>
                      <a:pt x="0" y="70"/>
                    </a:cubicBezTo>
                    <a:cubicBezTo>
                      <a:pt x="0" y="87"/>
                      <a:pt x="6" y="102"/>
                      <a:pt x="15" y="114"/>
                    </a:cubicBezTo>
                    <a:cubicBezTo>
                      <a:pt x="24" y="125"/>
                      <a:pt x="32" y="136"/>
                      <a:pt x="38" y="148"/>
                    </a:cubicBezTo>
                    <a:cubicBezTo>
                      <a:pt x="103" y="148"/>
                      <a:pt x="103" y="148"/>
                      <a:pt x="103" y="148"/>
                    </a:cubicBezTo>
                    <a:cubicBezTo>
                      <a:pt x="110" y="136"/>
                      <a:pt x="118" y="125"/>
                      <a:pt x="126" y="114"/>
                    </a:cubicBezTo>
                    <a:cubicBezTo>
                      <a:pt x="136" y="102"/>
                      <a:pt x="141" y="87"/>
                      <a:pt x="141" y="70"/>
                    </a:cubicBezTo>
                    <a:cubicBezTo>
                      <a:pt x="141" y="31"/>
                      <a:pt x="110" y="0"/>
                      <a:pt x="71" y="0"/>
                    </a:cubicBezTo>
                    <a:moveTo>
                      <a:pt x="71" y="24"/>
                    </a:moveTo>
                    <a:cubicBezTo>
                      <a:pt x="46" y="24"/>
                      <a:pt x="25" y="45"/>
                      <a:pt x="25" y="70"/>
                    </a:cubicBezTo>
                    <a:cubicBezTo>
                      <a:pt x="25" y="74"/>
                      <a:pt x="22" y="77"/>
                      <a:pt x="18" y="77"/>
                    </a:cubicBezTo>
                    <a:cubicBezTo>
                      <a:pt x="15" y="77"/>
                      <a:pt x="11" y="74"/>
                      <a:pt x="11" y="70"/>
                    </a:cubicBezTo>
                    <a:cubicBezTo>
                      <a:pt x="11" y="37"/>
                      <a:pt x="38" y="10"/>
                      <a:pt x="71" y="10"/>
                    </a:cubicBezTo>
                    <a:cubicBezTo>
                      <a:pt x="75" y="10"/>
                      <a:pt x="78" y="13"/>
                      <a:pt x="78" y="17"/>
                    </a:cubicBezTo>
                    <a:cubicBezTo>
                      <a:pt x="78" y="21"/>
                      <a:pt x="75" y="24"/>
                      <a:pt x="71"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nvGrpSpPr>
            <p:cNvPr id="69" name="Group 68">
              <a:extLst>
                <a:ext uri="{FF2B5EF4-FFF2-40B4-BE49-F238E27FC236}">
                  <a16:creationId xmlns:a16="http://schemas.microsoft.com/office/drawing/2014/main" id="{6885BCBA-9130-405A-9146-A3E069C7613B}"/>
                </a:ext>
              </a:extLst>
            </p:cNvPr>
            <p:cNvGrpSpPr>
              <a:grpSpLocks noChangeAspect="1"/>
            </p:cNvGrpSpPr>
            <p:nvPr/>
          </p:nvGrpSpPr>
          <p:grpSpPr>
            <a:xfrm>
              <a:off x="7928597" y="6411486"/>
              <a:ext cx="398806" cy="598211"/>
              <a:chOff x="2096664" y="141287"/>
              <a:chExt cx="222250" cy="333375"/>
            </a:xfrm>
            <a:solidFill>
              <a:schemeClr val="tx1">
                <a:lumMod val="65000"/>
                <a:lumOff val="35000"/>
              </a:schemeClr>
            </a:solidFill>
          </p:grpSpPr>
          <p:sp>
            <p:nvSpPr>
              <p:cNvPr id="83" name="Freeform 268">
                <a:extLst>
                  <a:ext uri="{FF2B5EF4-FFF2-40B4-BE49-F238E27FC236}">
                    <a16:creationId xmlns:a16="http://schemas.microsoft.com/office/drawing/2014/main" id="{09A33096-3AEC-47CB-9986-43E801308A44}"/>
                  </a:ext>
                </a:extLst>
              </p:cNvPr>
              <p:cNvSpPr>
                <a:spLocks/>
              </p:cNvSpPr>
              <p:nvPr/>
            </p:nvSpPr>
            <p:spPr bwMode="auto">
              <a:xfrm>
                <a:off x="2156989" y="390524"/>
                <a:ext cx="103188" cy="22225"/>
              </a:xfrm>
              <a:custGeom>
                <a:avLst/>
                <a:gdLst>
                  <a:gd name="T0" fmla="*/ 59 w 66"/>
                  <a:gd name="T1" fmla="*/ 0 h 14"/>
                  <a:gd name="T2" fmla="*/ 7 w 66"/>
                  <a:gd name="T3" fmla="*/ 0 h 14"/>
                  <a:gd name="T4" fmla="*/ 0 w 66"/>
                  <a:gd name="T5" fmla="*/ 7 h 14"/>
                  <a:gd name="T6" fmla="*/ 7 w 66"/>
                  <a:gd name="T7" fmla="*/ 14 h 14"/>
                  <a:gd name="T8" fmla="*/ 59 w 66"/>
                  <a:gd name="T9" fmla="*/ 14 h 14"/>
                  <a:gd name="T10" fmla="*/ 66 w 66"/>
                  <a:gd name="T11" fmla="*/ 7 h 14"/>
                  <a:gd name="T12" fmla="*/ 59 w 6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6" h="14">
                    <a:moveTo>
                      <a:pt x="59" y="0"/>
                    </a:moveTo>
                    <a:cubicBezTo>
                      <a:pt x="7" y="0"/>
                      <a:pt x="7" y="0"/>
                      <a:pt x="7" y="0"/>
                    </a:cubicBezTo>
                    <a:cubicBezTo>
                      <a:pt x="3" y="0"/>
                      <a:pt x="0" y="3"/>
                      <a:pt x="0" y="7"/>
                    </a:cubicBezTo>
                    <a:cubicBezTo>
                      <a:pt x="0" y="11"/>
                      <a:pt x="3" y="14"/>
                      <a:pt x="7" y="14"/>
                    </a:cubicBezTo>
                    <a:cubicBezTo>
                      <a:pt x="59" y="14"/>
                      <a:pt x="59" y="14"/>
                      <a:pt x="59" y="14"/>
                    </a:cubicBezTo>
                    <a:cubicBezTo>
                      <a:pt x="63" y="14"/>
                      <a:pt x="66" y="11"/>
                      <a:pt x="66" y="7"/>
                    </a:cubicBezTo>
                    <a:cubicBezTo>
                      <a:pt x="66" y="3"/>
                      <a:pt x="63"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84" name="Freeform 269">
                <a:extLst>
                  <a:ext uri="{FF2B5EF4-FFF2-40B4-BE49-F238E27FC236}">
                    <a16:creationId xmlns:a16="http://schemas.microsoft.com/office/drawing/2014/main" id="{C76174B8-D1DF-44A3-A272-DF1DE97DB858}"/>
                  </a:ext>
                </a:extLst>
              </p:cNvPr>
              <p:cNvSpPr>
                <a:spLocks/>
              </p:cNvSpPr>
              <p:nvPr/>
            </p:nvSpPr>
            <p:spPr bwMode="auto">
              <a:xfrm>
                <a:off x="2161751" y="428624"/>
                <a:ext cx="92075" cy="46038"/>
              </a:xfrm>
              <a:custGeom>
                <a:avLst/>
                <a:gdLst>
                  <a:gd name="T0" fmla="*/ 16 w 59"/>
                  <a:gd name="T1" fmla="*/ 17 h 29"/>
                  <a:gd name="T2" fmla="*/ 16 w 59"/>
                  <a:gd name="T3" fmla="*/ 21 h 29"/>
                  <a:gd name="T4" fmla="*/ 24 w 59"/>
                  <a:gd name="T5" fmla="*/ 29 h 29"/>
                  <a:gd name="T6" fmla="*/ 36 w 59"/>
                  <a:gd name="T7" fmla="*/ 29 h 29"/>
                  <a:gd name="T8" fmla="*/ 43 w 59"/>
                  <a:gd name="T9" fmla="*/ 21 h 29"/>
                  <a:gd name="T10" fmla="*/ 43 w 59"/>
                  <a:gd name="T11" fmla="*/ 17 h 29"/>
                  <a:gd name="T12" fmla="*/ 59 w 59"/>
                  <a:gd name="T13" fmla="*/ 0 h 29"/>
                  <a:gd name="T14" fmla="*/ 0 w 59"/>
                  <a:gd name="T15" fmla="*/ 0 h 29"/>
                  <a:gd name="T16" fmla="*/ 16 w 59"/>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16" y="17"/>
                    </a:moveTo>
                    <a:cubicBezTo>
                      <a:pt x="16" y="21"/>
                      <a:pt x="16" y="21"/>
                      <a:pt x="16" y="21"/>
                    </a:cubicBezTo>
                    <a:cubicBezTo>
                      <a:pt x="16" y="26"/>
                      <a:pt x="20" y="29"/>
                      <a:pt x="24" y="29"/>
                    </a:cubicBezTo>
                    <a:cubicBezTo>
                      <a:pt x="36" y="29"/>
                      <a:pt x="36" y="29"/>
                      <a:pt x="36" y="29"/>
                    </a:cubicBezTo>
                    <a:cubicBezTo>
                      <a:pt x="40" y="29"/>
                      <a:pt x="43" y="26"/>
                      <a:pt x="43" y="21"/>
                    </a:cubicBezTo>
                    <a:cubicBezTo>
                      <a:pt x="43" y="17"/>
                      <a:pt x="43" y="17"/>
                      <a:pt x="43" y="17"/>
                    </a:cubicBezTo>
                    <a:cubicBezTo>
                      <a:pt x="52" y="17"/>
                      <a:pt x="59" y="9"/>
                      <a:pt x="59" y="0"/>
                    </a:cubicBezTo>
                    <a:cubicBezTo>
                      <a:pt x="0" y="0"/>
                      <a:pt x="0" y="0"/>
                      <a:pt x="0" y="0"/>
                    </a:cubicBezTo>
                    <a:cubicBezTo>
                      <a:pt x="0" y="9"/>
                      <a:pt x="7" y="17"/>
                      <a:pt x="16"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85" name="Freeform 270">
                <a:extLst>
                  <a:ext uri="{FF2B5EF4-FFF2-40B4-BE49-F238E27FC236}">
                    <a16:creationId xmlns:a16="http://schemas.microsoft.com/office/drawing/2014/main" id="{66AE9FE9-F10C-4DCC-894F-0523508BF582}"/>
                  </a:ext>
                </a:extLst>
              </p:cNvPr>
              <p:cNvSpPr>
                <a:spLocks noEditPoints="1"/>
              </p:cNvSpPr>
              <p:nvPr/>
            </p:nvSpPr>
            <p:spPr bwMode="auto">
              <a:xfrm>
                <a:off x="2096664" y="141287"/>
                <a:ext cx="222250" cy="233363"/>
              </a:xfrm>
              <a:custGeom>
                <a:avLst/>
                <a:gdLst>
                  <a:gd name="T0" fmla="*/ 71 w 141"/>
                  <a:gd name="T1" fmla="*/ 0 h 148"/>
                  <a:gd name="T2" fmla="*/ 0 w 141"/>
                  <a:gd name="T3" fmla="*/ 70 h 148"/>
                  <a:gd name="T4" fmla="*/ 15 w 141"/>
                  <a:gd name="T5" fmla="*/ 114 h 148"/>
                  <a:gd name="T6" fmla="*/ 38 w 141"/>
                  <a:gd name="T7" fmla="*/ 148 h 148"/>
                  <a:gd name="T8" fmla="*/ 103 w 141"/>
                  <a:gd name="T9" fmla="*/ 148 h 148"/>
                  <a:gd name="T10" fmla="*/ 126 w 141"/>
                  <a:gd name="T11" fmla="*/ 114 h 148"/>
                  <a:gd name="T12" fmla="*/ 141 w 141"/>
                  <a:gd name="T13" fmla="*/ 70 h 148"/>
                  <a:gd name="T14" fmla="*/ 71 w 141"/>
                  <a:gd name="T15" fmla="*/ 0 h 148"/>
                  <a:gd name="T16" fmla="*/ 71 w 141"/>
                  <a:gd name="T17" fmla="*/ 24 h 148"/>
                  <a:gd name="T18" fmla="*/ 25 w 141"/>
                  <a:gd name="T19" fmla="*/ 70 h 148"/>
                  <a:gd name="T20" fmla="*/ 18 w 141"/>
                  <a:gd name="T21" fmla="*/ 77 h 148"/>
                  <a:gd name="T22" fmla="*/ 11 w 141"/>
                  <a:gd name="T23" fmla="*/ 70 h 148"/>
                  <a:gd name="T24" fmla="*/ 71 w 141"/>
                  <a:gd name="T25" fmla="*/ 10 h 148"/>
                  <a:gd name="T26" fmla="*/ 78 w 141"/>
                  <a:gd name="T27" fmla="*/ 17 h 148"/>
                  <a:gd name="T28" fmla="*/ 71 w 141"/>
                  <a:gd name="T29"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8">
                    <a:moveTo>
                      <a:pt x="71" y="0"/>
                    </a:moveTo>
                    <a:cubicBezTo>
                      <a:pt x="32" y="0"/>
                      <a:pt x="0" y="31"/>
                      <a:pt x="0" y="70"/>
                    </a:cubicBezTo>
                    <a:cubicBezTo>
                      <a:pt x="0" y="87"/>
                      <a:pt x="6" y="102"/>
                      <a:pt x="15" y="114"/>
                    </a:cubicBezTo>
                    <a:cubicBezTo>
                      <a:pt x="24" y="125"/>
                      <a:pt x="32" y="136"/>
                      <a:pt x="38" y="148"/>
                    </a:cubicBezTo>
                    <a:cubicBezTo>
                      <a:pt x="103" y="148"/>
                      <a:pt x="103" y="148"/>
                      <a:pt x="103" y="148"/>
                    </a:cubicBezTo>
                    <a:cubicBezTo>
                      <a:pt x="110" y="136"/>
                      <a:pt x="118" y="125"/>
                      <a:pt x="126" y="114"/>
                    </a:cubicBezTo>
                    <a:cubicBezTo>
                      <a:pt x="136" y="102"/>
                      <a:pt x="141" y="87"/>
                      <a:pt x="141" y="70"/>
                    </a:cubicBezTo>
                    <a:cubicBezTo>
                      <a:pt x="141" y="31"/>
                      <a:pt x="110" y="0"/>
                      <a:pt x="71" y="0"/>
                    </a:cubicBezTo>
                    <a:moveTo>
                      <a:pt x="71" y="24"/>
                    </a:moveTo>
                    <a:cubicBezTo>
                      <a:pt x="46" y="24"/>
                      <a:pt x="25" y="45"/>
                      <a:pt x="25" y="70"/>
                    </a:cubicBezTo>
                    <a:cubicBezTo>
                      <a:pt x="25" y="74"/>
                      <a:pt x="22" y="77"/>
                      <a:pt x="18" y="77"/>
                    </a:cubicBezTo>
                    <a:cubicBezTo>
                      <a:pt x="15" y="77"/>
                      <a:pt x="11" y="74"/>
                      <a:pt x="11" y="70"/>
                    </a:cubicBezTo>
                    <a:cubicBezTo>
                      <a:pt x="11" y="37"/>
                      <a:pt x="38" y="10"/>
                      <a:pt x="71" y="10"/>
                    </a:cubicBezTo>
                    <a:cubicBezTo>
                      <a:pt x="75" y="10"/>
                      <a:pt x="78" y="13"/>
                      <a:pt x="78" y="17"/>
                    </a:cubicBezTo>
                    <a:cubicBezTo>
                      <a:pt x="78" y="21"/>
                      <a:pt x="75" y="24"/>
                      <a:pt x="71"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nvGrpSpPr>
            <p:cNvPr id="70" name="Group 69">
              <a:extLst>
                <a:ext uri="{FF2B5EF4-FFF2-40B4-BE49-F238E27FC236}">
                  <a16:creationId xmlns:a16="http://schemas.microsoft.com/office/drawing/2014/main" id="{F04CAB4A-6DF0-4F48-BF06-3C96CA113642}"/>
                </a:ext>
              </a:extLst>
            </p:cNvPr>
            <p:cNvGrpSpPr>
              <a:grpSpLocks noChangeAspect="1"/>
            </p:cNvGrpSpPr>
            <p:nvPr/>
          </p:nvGrpSpPr>
          <p:grpSpPr>
            <a:xfrm>
              <a:off x="8738000" y="4418686"/>
              <a:ext cx="398806" cy="598211"/>
              <a:chOff x="2096664" y="141287"/>
              <a:chExt cx="222250" cy="333375"/>
            </a:xfrm>
            <a:solidFill>
              <a:schemeClr val="accent4"/>
            </a:solidFill>
          </p:grpSpPr>
          <p:sp>
            <p:nvSpPr>
              <p:cNvPr id="80" name="Freeform 268">
                <a:extLst>
                  <a:ext uri="{FF2B5EF4-FFF2-40B4-BE49-F238E27FC236}">
                    <a16:creationId xmlns:a16="http://schemas.microsoft.com/office/drawing/2014/main" id="{8A29317E-1EAB-4043-A5AA-9944E2B8B989}"/>
                  </a:ext>
                </a:extLst>
              </p:cNvPr>
              <p:cNvSpPr>
                <a:spLocks/>
              </p:cNvSpPr>
              <p:nvPr/>
            </p:nvSpPr>
            <p:spPr bwMode="auto">
              <a:xfrm>
                <a:off x="2156989" y="390524"/>
                <a:ext cx="103188" cy="22225"/>
              </a:xfrm>
              <a:custGeom>
                <a:avLst/>
                <a:gdLst>
                  <a:gd name="T0" fmla="*/ 59 w 66"/>
                  <a:gd name="T1" fmla="*/ 0 h 14"/>
                  <a:gd name="T2" fmla="*/ 7 w 66"/>
                  <a:gd name="T3" fmla="*/ 0 h 14"/>
                  <a:gd name="T4" fmla="*/ 0 w 66"/>
                  <a:gd name="T5" fmla="*/ 7 h 14"/>
                  <a:gd name="T6" fmla="*/ 7 w 66"/>
                  <a:gd name="T7" fmla="*/ 14 h 14"/>
                  <a:gd name="T8" fmla="*/ 59 w 66"/>
                  <a:gd name="T9" fmla="*/ 14 h 14"/>
                  <a:gd name="T10" fmla="*/ 66 w 66"/>
                  <a:gd name="T11" fmla="*/ 7 h 14"/>
                  <a:gd name="T12" fmla="*/ 59 w 6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6" h="14">
                    <a:moveTo>
                      <a:pt x="59" y="0"/>
                    </a:moveTo>
                    <a:cubicBezTo>
                      <a:pt x="7" y="0"/>
                      <a:pt x="7" y="0"/>
                      <a:pt x="7" y="0"/>
                    </a:cubicBezTo>
                    <a:cubicBezTo>
                      <a:pt x="3" y="0"/>
                      <a:pt x="0" y="3"/>
                      <a:pt x="0" y="7"/>
                    </a:cubicBezTo>
                    <a:cubicBezTo>
                      <a:pt x="0" y="11"/>
                      <a:pt x="3" y="14"/>
                      <a:pt x="7" y="14"/>
                    </a:cubicBezTo>
                    <a:cubicBezTo>
                      <a:pt x="59" y="14"/>
                      <a:pt x="59" y="14"/>
                      <a:pt x="59" y="14"/>
                    </a:cubicBezTo>
                    <a:cubicBezTo>
                      <a:pt x="63" y="14"/>
                      <a:pt x="66" y="11"/>
                      <a:pt x="66" y="7"/>
                    </a:cubicBezTo>
                    <a:cubicBezTo>
                      <a:pt x="66" y="3"/>
                      <a:pt x="63" y="0"/>
                      <a:pt x="5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81" name="Freeform 269">
                <a:extLst>
                  <a:ext uri="{FF2B5EF4-FFF2-40B4-BE49-F238E27FC236}">
                    <a16:creationId xmlns:a16="http://schemas.microsoft.com/office/drawing/2014/main" id="{844E3D0D-1180-4AA3-88B6-BA733539DD27}"/>
                  </a:ext>
                </a:extLst>
              </p:cNvPr>
              <p:cNvSpPr>
                <a:spLocks/>
              </p:cNvSpPr>
              <p:nvPr/>
            </p:nvSpPr>
            <p:spPr bwMode="auto">
              <a:xfrm>
                <a:off x="2161751" y="428624"/>
                <a:ext cx="92075" cy="46038"/>
              </a:xfrm>
              <a:custGeom>
                <a:avLst/>
                <a:gdLst>
                  <a:gd name="T0" fmla="*/ 16 w 59"/>
                  <a:gd name="T1" fmla="*/ 17 h 29"/>
                  <a:gd name="T2" fmla="*/ 16 w 59"/>
                  <a:gd name="T3" fmla="*/ 21 h 29"/>
                  <a:gd name="T4" fmla="*/ 24 w 59"/>
                  <a:gd name="T5" fmla="*/ 29 h 29"/>
                  <a:gd name="T6" fmla="*/ 36 w 59"/>
                  <a:gd name="T7" fmla="*/ 29 h 29"/>
                  <a:gd name="T8" fmla="*/ 43 w 59"/>
                  <a:gd name="T9" fmla="*/ 21 h 29"/>
                  <a:gd name="T10" fmla="*/ 43 w 59"/>
                  <a:gd name="T11" fmla="*/ 17 h 29"/>
                  <a:gd name="T12" fmla="*/ 59 w 59"/>
                  <a:gd name="T13" fmla="*/ 0 h 29"/>
                  <a:gd name="T14" fmla="*/ 0 w 59"/>
                  <a:gd name="T15" fmla="*/ 0 h 29"/>
                  <a:gd name="T16" fmla="*/ 16 w 59"/>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16" y="17"/>
                    </a:moveTo>
                    <a:cubicBezTo>
                      <a:pt x="16" y="21"/>
                      <a:pt x="16" y="21"/>
                      <a:pt x="16" y="21"/>
                    </a:cubicBezTo>
                    <a:cubicBezTo>
                      <a:pt x="16" y="26"/>
                      <a:pt x="20" y="29"/>
                      <a:pt x="24" y="29"/>
                    </a:cubicBezTo>
                    <a:cubicBezTo>
                      <a:pt x="36" y="29"/>
                      <a:pt x="36" y="29"/>
                      <a:pt x="36" y="29"/>
                    </a:cubicBezTo>
                    <a:cubicBezTo>
                      <a:pt x="40" y="29"/>
                      <a:pt x="43" y="26"/>
                      <a:pt x="43" y="21"/>
                    </a:cubicBezTo>
                    <a:cubicBezTo>
                      <a:pt x="43" y="17"/>
                      <a:pt x="43" y="17"/>
                      <a:pt x="43" y="17"/>
                    </a:cubicBezTo>
                    <a:cubicBezTo>
                      <a:pt x="52" y="17"/>
                      <a:pt x="59" y="9"/>
                      <a:pt x="59" y="0"/>
                    </a:cubicBezTo>
                    <a:cubicBezTo>
                      <a:pt x="0" y="0"/>
                      <a:pt x="0" y="0"/>
                      <a:pt x="0" y="0"/>
                    </a:cubicBezTo>
                    <a:cubicBezTo>
                      <a:pt x="0" y="9"/>
                      <a:pt x="7" y="17"/>
                      <a:pt x="16"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82" name="Freeform 270">
                <a:extLst>
                  <a:ext uri="{FF2B5EF4-FFF2-40B4-BE49-F238E27FC236}">
                    <a16:creationId xmlns:a16="http://schemas.microsoft.com/office/drawing/2014/main" id="{A13BDAE9-B689-4A48-BF38-35D180EE7604}"/>
                  </a:ext>
                </a:extLst>
              </p:cNvPr>
              <p:cNvSpPr>
                <a:spLocks noEditPoints="1"/>
              </p:cNvSpPr>
              <p:nvPr/>
            </p:nvSpPr>
            <p:spPr bwMode="auto">
              <a:xfrm>
                <a:off x="2096664" y="141287"/>
                <a:ext cx="222250" cy="233363"/>
              </a:xfrm>
              <a:custGeom>
                <a:avLst/>
                <a:gdLst>
                  <a:gd name="T0" fmla="*/ 71 w 141"/>
                  <a:gd name="T1" fmla="*/ 0 h 148"/>
                  <a:gd name="T2" fmla="*/ 0 w 141"/>
                  <a:gd name="T3" fmla="*/ 70 h 148"/>
                  <a:gd name="T4" fmla="*/ 15 w 141"/>
                  <a:gd name="T5" fmla="*/ 114 h 148"/>
                  <a:gd name="T6" fmla="*/ 38 w 141"/>
                  <a:gd name="T7" fmla="*/ 148 h 148"/>
                  <a:gd name="T8" fmla="*/ 103 w 141"/>
                  <a:gd name="T9" fmla="*/ 148 h 148"/>
                  <a:gd name="T10" fmla="*/ 126 w 141"/>
                  <a:gd name="T11" fmla="*/ 114 h 148"/>
                  <a:gd name="T12" fmla="*/ 141 w 141"/>
                  <a:gd name="T13" fmla="*/ 70 h 148"/>
                  <a:gd name="T14" fmla="*/ 71 w 141"/>
                  <a:gd name="T15" fmla="*/ 0 h 148"/>
                  <a:gd name="T16" fmla="*/ 71 w 141"/>
                  <a:gd name="T17" fmla="*/ 24 h 148"/>
                  <a:gd name="T18" fmla="*/ 25 w 141"/>
                  <a:gd name="T19" fmla="*/ 70 h 148"/>
                  <a:gd name="T20" fmla="*/ 18 w 141"/>
                  <a:gd name="T21" fmla="*/ 77 h 148"/>
                  <a:gd name="T22" fmla="*/ 11 w 141"/>
                  <a:gd name="T23" fmla="*/ 70 h 148"/>
                  <a:gd name="T24" fmla="*/ 71 w 141"/>
                  <a:gd name="T25" fmla="*/ 10 h 148"/>
                  <a:gd name="T26" fmla="*/ 78 w 141"/>
                  <a:gd name="T27" fmla="*/ 17 h 148"/>
                  <a:gd name="T28" fmla="*/ 71 w 141"/>
                  <a:gd name="T29"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8">
                    <a:moveTo>
                      <a:pt x="71" y="0"/>
                    </a:moveTo>
                    <a:cubicBezTo>
                      <a:pt x="32" y="0"/>
                      <a:pt x="0" y="31"/>
                      <a:pt x="0" y="70"/>
                    </a:cubicBezTo>
                    <a:cubicBezTo>
                      <a:pt x="0" y="87"/>
                      <a:pt x="6" y="102"/>
                      <a:pt x="15" y="114"/>
                    </a:cubicBezTo>
                    <a:cubicBezTo>
                      <a:pt x="24" y="125"/>
                      <a:pt x="32" y="136"/>
                      <a:pt x="38" y="148"/>
                    </a:cubicBezTo>
                    <a:cubicBezTo>
                      <a:pt x="103" y="148"/>
                      <a:pt x="103" y="148"/>
                      <a:pt x="103" y="148"/>
                    </a:cubicBezTo>
                    <a:cubicBezTo>
                      <a:pt x="110" y="136"/>
                      <a:pt x="118" y="125"/>
                      <a:pt x="126" y="114"/>
                    </a:cubicBezTo>
                    <a:cubicBezTo>
                      <a:pt x="136" y="102"/>
                      <a:pt x="141" y="87"/>
                      <a:pt x="141" y="70"/>
                    </a:cubicBezTo>
                    <a:cubicBezTo>
                      <a:pt x="141" y="31"/>
                      <a:pt x="110" y="0"/>
                      <a:pt x="71" y="0"/>
                    </a:cubicBezTo>
                    <a:moveTo>
                      <a:pt x="71" y="24"/>
                    </a:moveTo>
                    <a:cubicBezTo>
                      <a:pt x="46" y="24"/>
                      <a:pt x="25" y="45"/>
                      <a:pt x="25" y="70"/>
                    </a:cubicBezTo>
                    <a:cubicBezTo>
                      <a:pt x="25" y="74"/>
                      <a:pt x="22" y="77"/>
                      <a:pt x="18" y="77"/>
                    </a:cubicBezTo>
                    <a:cubicBezTo>
                      <a:pt x="15" y="77"/>
                      <a:pt x="11" y="74"/>
                      <a:pt x="11" y="70"/>
                    </a:cubicBezTo>
                    <a:cubicBezTo>
                      <a:pt x="11" y="37"/>
                      <a:pt x="38" y="10"/>
                      <a:pt x="71" y="10"/>
                    </a:cubicBezTo>
                    <a:cubicBezTo>
                      <a:pt x="75" y="10"/>
                      <a:pt x="78" y="13"/>
                      <a:pt x="78" y="17"/>
                    </a:cubicBezTo>
                    <a:cubicBezTo>
                      <a:pt x="78" y="21"/>
                      <a:pt x="75" y="24"/>
                      <a:pt x="71" y="2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grpSp>
          <p:nvGrpSpPr>
            <p:cNvPr id="71" name="Group 70">
              <a:extLst>
                <a:ext uri="{FF2B5EF4-FFF2-40B4-BE49-F238E27FC236}">
                  <a16:creationId xmlns:a16="http://schemas.microsoft.com/office/drawing/2014/main" id="{16536956-1D12-42B9-9C89-510859A96B32}"/>
                </a:ext>
              </a:extLst>
            </p:cNvPr>
            <p:cNvGrpSpPr>
              <a:grpSpLocks noChangeAspect="1"/>
            </p:cNvGrpSpPr>
            <p:nvPr/>
          </p:nvGrpSpPr>
          <p:grpSpPr>
            <a:xfrm>
              <a:off x="8230701" y="2544603"/>
              <a:ext cx="398806" cy="598211"/>
              <a:chOff x="2096664" y="141287"/>
              <a:chExt cx="222250" cy="333375"/>
            </a:xfrm>
            <a:solidFill>
              <a:schemeClr val="accent2"/>
            </a:solidFill>
          </p:grpSpPr>
          <p:sp>
            <p:nvSpPr>
              <p:cNvPr id="73" name="Freeform 268">
                <a:extLst>
                  <a:ext uri="{FF2B5EF4-FFF2-40B4-BE49-F238E27FC236}">
                    <a16:creationId xmlns:a16="http://schemas.microsoft.com/office/drawing/2014/main" id="{5FA72085-DB2A-41E2-8EF5-32E226230CDE}"/>
                  </a:ext>
                </a:extLst>
              </p:cNvPr>
              <p:cNvSpPr>
                <a:spLocks/>
              </p:cNvSpPr>
              <p:nvPr/>
            </p:nvSpPr>
            <p:spPr bwMode="auto">
              <a:xfrm>
                <a:off x="2156989" y="390524"/>
                <a:ext cx="103188" cy="22225"/>
              </a:xfrm>
              <a:custGeom>
                <a:avLst/>
                <a:gdLst>
                  <a:gd name="T0" fmla="*/ 59 w 66"/>
                  <a:gd name="T1" fmla="*/ 0 h 14"/>
                  <a:gd name="T2" fmla="*/ 7 w 66"/>
                  <a:gd name="T3" fmla="*/ 0 h 14"/>
                  <a:gd name="T4" fmla="*/ 0 w 66"/>
                  <a:gd name="T5" fmla="*/ 7 h 14"/>
                  <a:gd name="T6" fmla="*/ 7 w 66"/>
                  <a:gd name="T7" fmla="*/ 14 h 14"/>
                  <a:gd name="T8" fmla="*/ 59 w 66"/>
                  <a:gd name="T9" fmla="*/ 14 h 14"/>
                  <a:gd name="T10" fmla="*/ 66 w 66"/>
                  <a:gd name="T11" fmla="*/ 7 h 14"/>
                  <a:gd name="T12" fmla="*/ 59 w 66"/>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66" h="14">
                    <a:moveTo>
                      <a:pt x="59" y="0"/>
                    </a:moveTo>
                    <a:cubicBezTo>
                      <a:pt x="7" y="0"/>
                      <a:pt x="7" y="0"/>
                      <a:pt x="7" y="0"/>
                    </a:cubicBezTo>
                    <a:cubicBezTo>
                      <a:pt x="3" y="0"/>
                      <a:pt x="0" y="3"/>
                      <a:pt x="0" y="7"/>
                    </a:cubicBezTo>
                    <a:cubicBezTo>
                      <a:pt x="0" y="11"/>
                      <a:pt x="3" y="14"/>
                      <a:pt x="7" y="14"/>
                    </a:cubicBezTo>
                    <a:cubicBezTo>
                      <a:pt x="59" y="14"/>
                      <a:pt x="59" y="14"/>
                      <a:pt x="59" y="14"/>
                    </a:cubicBezTo>
                    <a:cubicBezTo>
                      <a:pt x="63" y="14"/>
                      <a:pt x="66" y="11"/>
                      <a:pt x="66" y="7"/>
                    </a:cubicBezTo>
                    <a:cubicBezTo>
                      <a:pt x="66" y="3"/>
                      <a:pt x="63" y="0"/>
                      <a:pt x="59" y="0"/>
                    </a:cubicBezTo>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78" name="Freeform 269">
                <a:extLst>
                  <a:ext uri="{FF2B5EF4-FFF2-40B4-BE49-F238E27FC236}">
                    <a16:creationId xmlns:a16="http://schemas.microsoft.com/office/drawing/2014/main" id="{3CEFB33D-C9B4-4FDB-8A82-AF9936DC24B4}"/>
                  </a:ext>
                </a:extLst>
              </p:cNvPr>
              <p:cNvSpPr>
                <a:spLocks/>
              </p:cNvSpPr>
              <p:nvPr/>
            </p:nvSpPr>
            <p:spPr bwMode="auto">
              <a:xfrm>
                <a:off x="2161751" y="428624"/>
                <a:ext cx="92075" cy="46038"/>
              </a:xfrm>
              <a:custGeom>
                <a:avLst/>
                <a:gdLst>
                  <a:gd name="T0" fmla="*/ 16 w 59"/>
                  <a:gd name="T1" fmla="*/ 17 h 29"/>
                  <a:gd name="T2" fmla="*/ 16 w 59"/>
                  <a:gd name="T3" fmla="*/ 21 h 29"/>
                  <a:gd name="T4" fmla="*/ 24 w 59"/>
                  <a:gd name="T5" fmla="*/ 29 h 29"/>
                  <a:gd name="T6" fmla="*/ 36 w 59"/>
                  <a:gd name="T7" fmla="*/ 29 h 29"/>
                  <a:gd name="T8" fmla="*/ 43 w 59"/>
                  <a:gd name="T9" fmla="*/ 21 h 29"/>
                  <a:gd name="T10" fmla="*/ 43 w 59"/>
                  <a:gd name="T11" fmla="*/ 17 h 29"/>
                  <a:gd name="T12" fmla="*/ 59 w 59"/>
                  <a:gd name="T13" fmla="*/ 0 h 29"/>
                  <a:gd name="T14" fmla="*/ 0 w 59"/>
                  <a:gd name="T15" fmla="*/ 0 h 29"/>
                  <a:gd name="T16" fmla="*/ 16 w 59"/>
                  <a:gd name="T17" fmla="*/ 1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29">
                    <a:moveTo>
                      <a:pt x="16" y="17"/>
                    </a:moveTo>
                    <a:cubicBezTo>
                      <a:pt x="16" y="21"/>
                      <a:pt x="16" y="21"/>
                      <a:pt x="16" y="21"/>
                    </a:cubicBezTo>
                    <a:cubicBezTo>
                      <a:pt x="16" y="26"/>
                      <a:pt x="20" y="29"/>
                      <a:pt x="24" y="29"/>
                    </a:cubicBezTo>
                    <a:cubicBezTo>
                      <a:pt x="36" y="29"/>
                      <a:pt x="36" y="29"/>
                      <a:pt x="36" y="29"/>
                    </a:cubicBezTo>
                    <a:cubicBezTo>
                      <a:pt x="40" y="29"/>
                      <a:pt x="43" y="26"/>
                      <a:pt x="43" y="21"/>
                    </a:cubicBezTo>
                    <a:cubicBezTo>
                      <a:pt x="43" y="17"/>
                      <a:pt x="43" y="17"/>
                      <a:pt x="43" y="17"/>
                    </a:cubicBezTo>
                    <a:cubicBezTo>
                      <a:pt x="52" y="17"/>
                      <a:pt x="59" y="9"/>
                      <a:pt x="59" y="0"/>
                    </a:cubicBezTo>
                    <a:cubicBezTo>
                      <a:pt x="0" y="0"/>
                      <a:pt x="0" y="0"/>
                      <a:pt x="0" y="0"/>
                    </a:cubicBezTo>
                    <a:cubicBezTo>
                      <a:pt x="0" y="9"/>
                      <a:pt x="7" y="17"/>
                      <a:pt x="16" y="17"/>
                    </a:cubicBezTo>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sp>
            <p:nvSpPr>
              <p:cNvPr id="79" name="Freeform 270">
                <a:extLst>
                  <a:ext uri="{FF2B5EF4-FFF2-40B4-BE49-F238E27FC236}">
                    <a16:creationId xmlns:a16="http://schemas.microsoft.com/office/drawing/2014/main" id="{8D31E834-2A4E-4EAE-9E81-BF8DC2A1821E}"/>
                  </a:ext>
                </a:extLst>
              </p:cNvPr>
              <p:cNvSpPr>
                <a:spLocks noEditPoints="1"/>
              </p:cNvSpPr>
              <p:nvPr/>
            </p:nvSpPr>
            <p:spPr bwMode="auto">
              <a:xfrm>
                <a:off x="2096664" y="141287"/>
                <a:ext cx="222250" cy="233363"/>
              </a:xfrm>
              <a:custGeom>
                <a:avLst/>
                <a:gdLst>
                  <a:gd name="T0" fmla="*/ 71 w 141"/>
                  <a:gd name="T1" fmla="*/ 0 h 148"/>
                  <a:gd name="T2" fmla="*/ 0 w 141"/>
                  <a:gd name="T3" fmla="*/ 70 h 148"/>
                  <a:gd name="T4" fmla="*/ 15 w 141"/>
                  <a:gd name="T5" fmla="*/ 114 h 148"/>
                  <a:gd name="T6" fmla="*/ 38 w 141"/>
                  <a:gd name="T7" fmla="*/ 148 h 148"/>
                  <a:gd name="T8" fmla="*/ 103 w 141"/>
                  <a:gd name="T9" fmla="*/ 148 h 148"/>
                  <a:gd name="T10" fmla="*/ 126 w 141"/>
                  <a:gd name="T11" fmla="*/ 114 h 148"/>
                  <a:gd name="T12" fmla="*/ 141 w 141"/>
                  <a:gd name="T13" fmla="*/ 70 h 148"/>
                  <a:gd name="T14" fmla="*/ 71 w 141"/>
                  <a:gd name="T15" fmla="*/ 0 h 148"/>
                  <a:gd name="T16" fmla="*/ 71 w 141"/>
                  <a:gd name="T17" fmla="*/ 24 h 148"/>
                  <a:gd name="T18" fmla="*/ 25 w 141"/>
                  <a:gd name="T19" fmla="*/ 70 h 148"/>
                  <a:gd name="T20" fmla="*/ 18 w 141"/>
                  <a:gd name="T21" fmla="*/ 77 h 148"/>
                  <a:gd name="T22" fmla="*/ 11 w 141"/>
                  <a:gd name="T23" fmla="*/ 70 h 148"/>
                  <a:gd name="T24" fmla="*/ 71 w 141"/>
                  <a:gd name="T25" fmla="*/ 10 h 148"/>
                  <a:gd name="T26" fmla="*/ 78 w 141"/>
                  <a:gd name="T27" fmla="*/ 17 h 148"/>
                  <a:gd name="T28" fmla="*/ 71 w 141"/>
                  <a:gd name="T29" fmla="*/ 2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 h="148">
                    <a:moveTo>
                      <a:pt x="71" y="0"/>
                    </a:moveTo>
                    <a:cubicBezTo>
                      <a:pt x="32" y="0"/>
                      <a:pt x="0" y="31"/>
                      <a:pt x="0" y="70"/>
                    </a:cubicBezTo>
                    <a:cubicBezTo>
                      <a:pt x="0" y="87"/>
                      <a:pt x="6" y="102"/>
                      <a:pt x="15" y="114"/>
                    </a:cubicBezTo>
                    <a:cubicBezTo>
                      <a:pt x="24" y="125"/>
                      <a:pt x="32" y="136"/>
                      <a:pt x="38" y="148"/>
                    </a:cubicBezTo>
                    <a:cubicBezTo>
                      <a:pt x="103" y="148"/>
                      <a:pt x="103" y="148"/>
                      <a:pt x="103" y="148"/>
                    </a:cubicBezTo>
                    <a:cubicBezTo>
                      <a:pt x="110" y="136"/>
                      <a:pt x="118" y="125"/>
                      <a:pt x="126" y="114"/>
                    </a:cubicBezTo>
                    <a:cubicBezTo>
                      <a:pt x="136" y="102"/>
                      <a:pt x="141" y="87"/>
                      <a:pt x="141" y="70"/>
                    </a:cubicBezTo>
                    <a:cubicBezTo>
                      <a:pt x="141" y="31"/>
                      <a:pt x="110" y="0"/>
                      <a:pt x="71" y="0"/>
                    </a:cubicBezTo>
                    <a:moveTo>
                      <a:pt x="71" y="24"/>
                    </a:moveTo>
                    <a:cubicBezTo>
                      <a:pt x="46" y="24"/>
                      <a:pt x="25" y="45"/>
                      <a:pt x="25" y="70"/>
                    </a:cubicBezTo>
                    <a:cubicBezTo>
                      <a:pt x="25" y="74"/>
                      <a:pt x="22" y="77"/>
                      <a:pt x="18" y="77"/>
                    </a:cubicBezTo>
                    <a:cubicBezTo>
                      <a:pt x="15" y="77"/>
                      <a:pt x="11" y="74"/>
                      <a:pt x="11" y="70"/>
                    </a:cubicBezTo>
                    <a:cubicBezTo>
                      <a:pt x="11" y="37"/>
                      <a:pt x="38" y="10"/>
                      <a:pt x="71" y="10"/>
                    </a:cubicBezTo>
                    <a:cubicBezTo>
                      <a:pt x="75" y="10"/>
                      <a:pt x="78" y="13"/>
                      <a:pt x="78" y="17"/>
                    </a:cubicBezTo>
                    <a:cubicBezTo>
                      <a:pt x="78" y="21"/>
                      <a:pt x="75" y="24"/>
                      <a:pt x="71" y="24"/>
                    </a:cubicBezTo>
                  </a:path>
                </a:pathLst>
              </a:custGeom>
              <a:solidFill>
                <a:srgbClr val="00206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4368" dirty="0"/>
              </a:p>
            </p:txBody>
          </p:sp>
        </p:grpSp>
        <p:sp>
          <p:nvSpPr>
            <p:cNvPr id="72" name="Freeform 5">
              <a:extLst>
                <a:ext uri="{FF2B5EF4-FFF2-40B4-BE49-F238E27FC236}">
                  <a16:creationId xmlns:a16="http://schemas.microsoft.com/office/drawing/2014/main" id="{3F6B79C6-E155-4D02-87FE-1D5316926F05}"/>
                </a:ext>
              </a:extLst>
            </p:cNvPr>
            <p:cNvSpPr>
              <a:spLocks/>
            </p:cNvSpPr>
            <p:nvPr/>
          </p:nvSpPr>
          <p:spPr bwMode="auto">
            <a:xfrm flipH="1">
              <a:off x="5210123" y="2473182"/>
              <a:ext cx="3861203" cy="5106031"/>
            </a:xfrm>
            <a:custGeom>
              <a:avLst/>
              <a:gdLst>
                <a:gd name="T0" fmla="*/ 1535 w 1546"/>
                <a:gd name="T1" fmla="*/ 2045 h 2045"/>
                <a:gd name="T2" fmla="*/ 1322 w 1546"/>
                <a:gd name="T3" fmla="*/ 1733 h 2045"/>
                <a:gd name="T4" fmla="*/ 1174 w 1546"/>
                <a:gd name="T5" fmla="*/ 1340 h 2045"/>
                <a:gd name="T6" fmla="*/ 1241 w 1546"/>
                <a:gd name="T7" fmla="*/ 1000 h 2045"/>
                <a:gd name="T8" fmla="*/ 1414 w 1546"/>
                <a:gd name="T9" fmla="*/ 657 h 2045"/>
                <a:gd name="T10" fmla="*/ 1249 w 1546"/>
                <a:gd name="T11" fmla="*/ 219 h 2045"/>
                <a:gd name="T12" fmla="*/ 688 w 1546"/>
                <a:gd name="T13" fmla="*/ 1 h 2045"/>
                <a:gd name="T14" fmla="*/ 211 w 1546"/>
                <a:gd name="T15" fmla="*/ 191 h 2045"/>
                <a:gd name="T16" fmla="*/ 71 w 1546"/>
                <a:gd name="T17" fmla="*/ 612 h 2045"/>
                <a:gd name="T18" fmla="*/ 93 w 1546"/>
                <a:gd name="T19" fmla="*/ 790 h 2045"/>
                <a:gd name="T20" fmla="*/ 3 w 1546"/>
                <a:gd name="T21" fmla="*/ 983 h 2045"/>
                <a:gd name="T22" fmla="*/ 79 w 1546"/>
                <a:gd name="T23" fmla="*/ 1035 h 2045"/>
                <a:gd name="T24" fmla="*/ 93 w 1546"/>
                <a:gd name="T25" fmla="*/ 1080 h 2045"/>
                <a:gd name="T26" fmla="*/ 92 w 1546"/>
                <a:gd name="T27" fmla="*/ 1143 h 2045"/>
                <a:gd name="T28" fmla="*/ 128 w 1546"/>
                <a:gd name="T29" fmla="*/ 1173 h 2045"/>
                <a:gd name="T30" fmla="*/ 125 w 1546"/>
                <a:gd name="T31" fmla="*/ 1191 h 2045"/>
                <a:gd name="T32" fmla="*/ 138 w 1546"/>
                <a:gd name="T33" fmla="*/ 1255 h 2045"/>
                <a:gd name="T34" fmla="*/ 157 w 1546"/>
                <a:gd name="T35" fmla="*/ 1331 h 2045"/>
                <a:gd name="T36" fmla="*/ 173 w 1546"/>
                <a:gd name="T37" fmla="*/ 1428 h 2045"/>
                <a:gd name="T38" fmla="*/ 349 w 1546"/>
                <a:gd name="T39" fmla="*/ 1452 h 2045"/>
                <a:gd name="T40" fmla="*/ 543 w 1546"/>
                <a:gd name="T41" fmla="*/ 1490 h 2045"/>
                <a:gd name="T42" fmla="*/ 569 w 1546"/>
                <a:gd name="T43" fmla="*/ 1767 h 2045"/>
                <a:gd name="T44" fmla="*/ 441 w 1546"/>
                <a:gd name="T45" fmla="*/ 2045 h 2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46" h="2045">
                  <a:moveTo>
                    <a:pt x="1535" y="2045"/>
                  </a:moveTo>
                  <a:cubicBezTo>
                    <a:pt x="1546" y="1986"/>
                    <a:pt x="1414" y="1858"/>
                    <a:pt x="1322" y="1733"/>
                  </a:cubicBezTo>
                  <a:cubicBezTo>
                    <a:pt x="1229" y="1609"/>
                    <a:pt x="1174" y="1340"/>
                    <a:pt x="1174" y="1340"/>
                  </a:cubicBezTo>
                  <a:cubicBezTo>
                    <a:pt x="1174" y="1340"/>
                    <a:pt x="1108" y="1192"/>
                    <a:pt x="1241" y="1000"/>
                  </a:cubicBezTo>
                  <a:cubicBezTo>
                    <a:pt x="1241" y="1000"/>
                    <a:pt x="1409" y="779"/>
                    <a:pt x="1414" y="657"/>
                  </a:cubicBezTo>
                  <a:cubicBezTo>
                    <a:pt x="1414" y="657"/>
                    <a:pt x="1458" y="453"/>
                    <a:pt x="1249" y="219"/>
                  </a:cubicBezTo>
                  <a:cubicBezTo>
                    <a:pt x="1149" y="107"/>
                    <a:pt x="1016" y="3"/>
                    <a:pt x="688" y="1"/>
                  </a:cubicBezTo>
                  <a:cubicBezTo>
                    <a:pt x="560" y="0"/>
                    <a:pt x="364" y="30"/>
                    <a:pt x="211" y="191"/>
                  </a:cubicBezTo>
                  <a:cubicBezTo>
                    <a:pt x="119" y="288"/>
                    <a:pt x="51" y="411"/>
                    <a:pt x="71" y="612"/>
                  </a:cubicBezTo>
                  <a:cubicBezTo>
                    <a:pt x="75" y="656"/>
                    <a:pt x="137" y="706"/>
                    <a:pt x="93" y="790"/>
                  </a:cubicBezTo>
                  <a:cubicBezTo>
                    <a:pt x="93" y="790"/>
                    <a:pt x="0" y="955"/>
                    <a:pt x="3" y="983"/>
                  </a:cubicBezTo>
                  <a:cubicBezTo>
                    <a:pt x="3" y="983"/>
                    <a:pt x="1" y="1033"/>
                    <a:pt x="79" y="1035"/>
                  </a:cubicBezTo>
                  <a:cubicBezTo>
                    <a:pt x="79" y="1035"/>
                    <a:pt x="98" y="1038"/>
                    <a:pt x="93" y="1080"/>
                  </a:cubicBezTo>
                  <a:cubicBezTo>
                    <a:pt x="92" y="1143"/>
                    <a:pt x="92" y="1143"/>
                    <a:pt x="92" y="1143"/>
                  </a:cubicBezTo>
                  <a:cubicBezTo>
                    <a:pt x="92" y="1143"/>
                    <a:pt x="94" y="1161"/>
                    <a:pt x="128" y="1173"/>
                  </a:cubicBezTo>
                  <a:cubicBezTo>
                    <a:pt x="128" y="1173"/>
                    <a:pt x="135" y="1179"/>
                    <a:pt x="125" y="1191"/>
                  </a:cubicBezTo>
                  <a:cubicBezTo>
                    <a:pt x="125" y="1191"/>
                    <a:pt x="107" y="1211"/>
                    <a:pt x="138" y="1255"/>
                  </a:cubicBezTo>
                  <a:cubicBezTo>
                    <a:pt x="149" y="1270"/>
                    <a:pt x="168" y="1290"/>
                    <a:pt x="157" y="1331"/>
                  </a:cubicBezTo>
                  <a:cubicBezTo>
                    <a:pt x="157" y="1331"/>
                    <a:pt x="142" y="1409"/>
                    <a:pt x="173" y="1428"/>
                  </a:cubicBezTo>
                  <a:cubicBezTo>
                    <a:pt x="173" y="1428"/>
                    <a:pt x="208" y="1469"/>
                    <a:pt x="349" y="1452"/>
                  </a:cubicBezTo>
                  <a:cubicBezTo>
                    <a:pt x="398" y="1446"/>
                    <a:pt x="489" y="1422"/>
                    <a:pt x="543" y="1490"/>
                  </a:cubicBezTo>
                  <a:cubicBezTo>
                    <a:pt x="543" y="1490"/>
                    <a:pt x="597" y="1666"/>
                    <a:pt x="569" y="1767"/>
                  </a:cubicBezTo>
                  <a:cubicBezTo>
                    <a:pt x="441" y="2045"/>
                    <a:pt x="441" y="2045"/>
                    <a:pt x="441" y="2045"/>
                  </a:cubicBezTo>
                </a:path>
              </a:pathLst>
            </a:custGeom>
            <a:noFill/>
            <a:ln w="76200">
              <a:solidFill>
                <a:schemeClr val="bg1"/>
              </a:solidFill>
            </a:ln>
            <a:extLst/>
          </p:spPr>
          <p:txBody>
            <a:bodyPr vert="horz" wrap="square" lIns="91440" tIns="45720" rIns="91440" bIns="45720" numCol="1" anchor="t" anchorCtr="0" compatLnSpc="1">
              <a:prstTxWarp prst="textNoShape">
                <a:avLst/>
              </a:prstTxWarp>
            </a:bodyPr>
            <a:lstStyle/>
            <a:p>
              <a:pPr defTabSz="914377"/>
              <a:endParaRPr lang="en-GB" sz="1800" kern="0">
                <a:solidFill>
                  <a:sysClr val="windowText" lastClr="000000"/>
                </a:solidFill>
              </a:endParaRPr>
            </a:p>
          </p:txBody>
        </p:sp>
      </p:grpSp>
      <p:sp>
        <p:nvSpPr>
          <p:cNvPr id="98" name="Rectangle 97">
            <a:extLst>
              <a:ext uri="{FF2B5EF4-FFF2-40B4-BE49-F238E27FC236}">
                <a16:creationId xmlns:a16="http://schemas.microsoft.com/office/drawing/2014/main" id="{49782E2E-6F8C-4591-9B50-A3C5BCD28FF3}"/>
              </a:ext>
            </a:extLst>
          </p:cNvPr>
          <p:cNvSpPr/>
          <p:nvPr/>
        </p:nvSpPr>
        <p:spPr>
          <a:xfrm>
            <a:off x="1315959" y="1325383"/>
            <a:ext cx="14099357" cy="400110"/>
          </a:xfrm>
          <a:prstGeom prst="rect">
            <a:avLst/>
          </a:prstGeom>
        </p:spPr>
        <p:txBody>
          <a:bodyPr wrap="square">
            <a:spAutoFit/>
          </a:bodyPr>
          <a:lstStyle/>
          <a:p>
            <a:pPr algn="ctr"/>
            <a:r>
              <a:rPr lang="en-IN"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Ensemble techniques combine individual models together to improve the stability and predictive power of the model</a:t>
            </a:r>
          </a:p>
        </p:txBody>
      </p:sp>
    </p:spTree>
    <p:extLst>
      <p:ext uri="{BB962C8B-B14F-4D97-AF65-F5344CB8AC3E}">
        <p14:creationId xmlns:p14="http://schemas.microsoft.com/office/powerpoint/2010/main" val="2212106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dirty="0">
                <a:solidFill>
                  <a:srgbClr val="3F3F3F"/>
                </a:solidFill>
              </a:rPr>
              <a:t>Cross-validation</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7" y="3670642"/>
            <a:ext cx="12378950" cy="3243114"/>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kern="0" dirty="0">
                <a:solidFill>
                  <a:schemeClr val="tx1">
                    <a:lumMod val="65000"/>
                    <a:lumOff val="35000"/>
                  </a:schemeClr>
                </a:solidFill>
                <a:latin typeface="Open Sans" panose="020B0604020202020204"/>
                <a:ea typeface="Open Sans"/>
                <a:cs typeface="Open Sans"/>
                <a:sym typeface="Open Sans"/>
              </a:rPr>
              <a:t>Few learners have implemented random forest classifier on the Iris data but, better accuracy can be achieved using cross-validation sampling technique.</a:t>
            </a:r>
            <a:endParaRPr lang="en-US" sz="2000" kern="0"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a:p>
            <a:pPr defTabSz="914400">
              <a:buClr>
                <a:srgbClr val="000000"/>
              </a:buClr>
              <a:defRPr/>
            </a:pPr>
            <a:endPar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p>
          <a:p>
            <a:pPr marL="342900" indent="-342900" defTabSz="914400">
              <a:buClr>
                <a:srgbClr val="000000"/>
              </a:buClr>
              <a:buFont typeface="Arial" panose="020B0604020202020204" pitchFamily="34" charset="0"/>
              <a:buChar char="•"/>
              <a:defRPr/>
            </a:pPr>
            <a:r>
              <a:rPr lang="en-IN" sz="2000" kern="0" dirty="0">
                <a:solidFill>
                  <a:schemeClr val="tx1">
                    <a:lumMod val="65000"/>
                    <a:lumOff val="35000"/>
                  </a:schemeClr>
                </a:solidFill>
                <a:latin typeface="Open Sans" panose="020B0604020202020204"/>
                <a:ea typeface="Open Sans"/>
                <a:cs typeface="Open Sans"/>
                <a:sym typeface="Open Sans"/>
              </a:rPr>
              <a:t>Generate the random forest using cross validation splitting technique. </a:t>
            </a:r>
          </a:p>
          <a:p>
            <a:pPr marL="342900" indent="-342900" defTabSz="914400">
              <a:buClr>
                <a:srgbClr val="000000"/>
              </a:buClr>
              <a:buFont typeface="Arial" panose="020B0604020202020204" pitchFamily="34" charset="0"/>
              <a:buChar char="•"/>
              <a:defRPr/>
            </a:pPr>
            <a:r>
              <a:rPr lang="en-IN" sz="2000" dirty="0">
                <a:solidFill>
                  <a:schemeClr val="tx1">
                    <a:lumMod val="65000"/>
                    <a:lumOff val="35000"/>
                  </a:schemeClr>
                </a:solidFill>
                <a:latin typeface="Open Sans" panose="020B0604020202020204"/>
                <a:ea typeface="Open Sans"/>
                <a:cs typeface="Open Sans"/>
                <a:sym typeface="Open Sans"/>
              </a:rPr>
              <a:t>D</a:t>
            </a:r>
            <a:r>
              <a:rPr lang="en-IN" sz="2000" kern="0" dirty="0">
                <a:solidFill>
                  <a:schemeClr val="tx1">
                    <a:lumMod val="65000"/>
                    <a:lumOff val="35000"/>
                  </a:schemeClr>
                </a:solidFill>
                <a:latin typeface="Open Sans" panose="020B0604020202020204"/>
                <a:ea typeface="Open Sans"/>
                <a:cs typeface="Open Sans"/>
                <a:sym typeface="Open Sans"/>
              </a:rPr>
              <a:t>etermine the accuracy such that it is the average of all the resultant accuracies.</a:t>
            </a:r>
            <a:endParaRPr lang="en-IN" sz="2000" dirty="0">
              <a:solidFill>
                <a:schemeClr val="tx1">
                  <a:lumMod val="65000"/>
                  <a:lumOff val="35000"/>
                </a:schemeClr>
              </a:solidFill>
              <a:latin typeface="Open Sans" panose="020B0604020202020204"/>
            </a:endParaRPr>
          </a:p>
          <a:p>
            <a:pPr defTabSz="914400">
              <a:buClr>
                <a:srgbClr val="000000"/>
              </a:buClr>
              <a:defRPr/>
            </a:pPr>
            <a:endParaRPr kumimoji="0" lang="en-US" sz="2000" i="0" u="none" strike="noStrike" kern="0" cap="none" spc="0" normalizeH="0" baseline="0" noProof="0" dirty="0">
              <a:ln>
                <a:noFill/>
              </a:ln>
              <a:solidFill>
                <a:schemeClr val="tx1">
                  <a:lumMod val="65000"/>
                  <a:lumOff val="35000"/>
                </a:schemeClr>
              </a:solidFill>
              <a:effectLst/>
              <a:uLnTx/>
              <a:uFillTx/>
              <a:latin typeface="Open Sans"/>
              <a:ea typeface="Open Sans"/>
              <a:cs typeface="Open Sans"/>
              <a:sym typeface="Open Sans"/>
            </a:endParaRPr>
          </a:p>
          <a:p>
            <a:pPr lvl="0">
              <a:lnSpc>
                <a:spcPct val="90000"/>
              </a:lnSpc>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dirty="0"/>
              <a:t> </a:t>
            </a:r>
            <a:r>
              <a:rPr lang="en-IN" sz="2000" dirty="0">
                <a:solidFill>
                  <a:schemeClr val="tx1">
                    <a:lumMod val="65000"/>
                    <a:lumOff val="35000"/>
                  </a:schemeClr>
                </a:solidFill>
                <a:latin typeface="Open Sans"/>
                <a:ea typeface="Open Sans"/>
                <a:cs typeface="Open Sans"/>
                <a:sym typeface="Open Sans"/>
              </a:rPr>
              <a:t>Click on the Labs tab on the left side panel of the LMS. Copy or note the username and password that are generated. Click on the Launch Lab button. On the page that appears, enter the username and password in the respective fields, and click Login.</a:t>
            </a:r>
            <a:endParaRPr lang="en-IN" sz="2000" dirty="0">
              <a:solidFill>
                <a:schemeClr val="tx1">
                  <a:lumMod val="65000"/>
                  <a:lumOff val="35000"/>
                </a:schemeClr>
              </a:solidFill>
              <a:latin typeface="Open Sans"/>
            </a:endParaRPr>
          </a:p>
          <a:p>
            <a:pPr lvl="0" defTabSz="914400">
              <a:buClr>
                <a:srgbClr val="000000"/>
              </a:buClr>
              <a:defRPr/>
            </a:pP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4020202020204"/>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062057"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15 mins.</a:t>
            </a:r>
            <a:endParaRPr lang="en-IN" sz="2800" dirty="0"/>
          </a:p>
        </p:txBody>
      </p:sp>
    </p:spTree>
    <p:extLst>
      <p:ext uri="{BB962C8B-B14F-4D97-AF65-F5344CB8AC3E}">
        <p14:creationId xmlns:p14="http://schemas.microsoft.com/office/powerpoint/2010/main" val="31195507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sz="2800" b="0" i="0" u="none" strike="noStrike" cap="none">
                <a:solidFill>
                  <a:srgbClr val="3F3F3F"/>
                </a:solidFill>
                <a:latin typeface="Open Sans SemiBold"/>
                <a:ea typeface="Open Sans SemiBold"/>
                <a:cs typeface="Open Sans SemiBold"/>
                <a:sym typeface="Open Sans SemiBold"/>
              </a:rPr>
              <a:t>Cross-Validatio</a:t>
            </a:r>
            <a:r>
              <a:rPr lang="en-IN">
                <a:solidFill>
                  <a:srgbClr val="3F3F3F"/>
                </a:solidFill>
              </a:rPr>
              <a:t>n</a:t>
            </a:r>
            <a:r>
              <a:rPr lang="en-US" sz="2800" b="0" i="0" u="none" strike="noStrike" cap="none" dirty="0">
                <a:solidFill>
                  <a:srgbClr val="3F3F3F"/>
                </a:solidFill>
                <a:latin typeface="Open Sans SemiBold"/>
                <a:ea typeface="Open Sans SemiBold"/>
                <a:cs typeface="Open Sans SemiBold"/>
                <a:sym typeface="Open Sans SemiBold"/>
              </a:rPr>
              <a:t>						</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err="1">
                <a:solidFill>
                  <a:schemeClr val="tx1">
                    <a:lumMod val="65000"/>
                    <a:lumOff val="35000"/>
                  </a:schemeClr>
                </a:solidFill>
                <a:latin typeface="Open Sans" panose="020B0604020202020204" charset="0"/>
                <a:ea typeface="Open Sans" panose="020B0604020202020204" charset="0"/>
                <a:cs typeface="Open Sans" panose="020B0604020202020204" charset="0"/>
              </a:rPr>
              <a:t>Mtcars</a:t>
            </a:r>
            <a:r>
              <a:rPr lang="en-IN" sz="2000" dirty="0">
                <a:solidFill>
                  <a:schemeClr val="tx1">
                    <a:lumMod val="65000"/>
                    <a:lumOff val="35000"/>
                  </a:schemeClr>
                </a:solidFill>
                <a:latin typeface="Open Sans" panose="020B0604020202020204" charset="0"/>
                <a:ea typeface="Open Sans" panose="020B0604020202020204" charset="0"/>
                <a:cs typeface="Open Sans" panose="020B0604020202020204" charset="0"/>
              </a:rPr>
              <a:t>, an automobile company in Chambersburg, United States has recorded the production of its cars within a dataset. In order to classify cars, the company has come up with two classification models (KNN and Logistic Regression).</a:t>
            </a:r>
          </a:p>
          <a:p>
            <a:endParaRPr kumimoji="0" lang="en-IN" sz="2000" b="1" i="0" u="none" strike="noStrike" kern="0" cap="none" spc="0" normalizeH="0" baseline="0" noProof="0" dirty="0">
              <a:ln>
                <a:noFill/>
              </a:ln>
              <a:solidFill>
                <a:srgbClr val="000000">
                  <a:lumMod val="65000"/>
                  <a:lumOff val="35000"/>
                </a:srgbClr>
              </a:solidFill>
              <a:effectLst/>
              <a:uLnTx/>
              <a:uFillTx/>
              <a:latin typeface="Open Sans" panose="020B0606030504020204"/>
              <a:ea typeface="Open Sans" panose="020B0604020202020204" charset="0"/>
              <a:cs typeface="Open Sans" panose="020B0604020202020204" charset="0"/>
              <a:sym typeface="Open Sans"/>
            </a:endParaRPr>
          </a:p>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kumimoji="0" lang="en-IN" sz="200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a:cs typeface="Open Sans"/>
                <a:sym typeface="Open Sans"/>
              </a:rPr>
              <a:t>Perform a model selection between the above two models using the sampling technique as 10-fold cross- validation.</a:t>
            </a:r>
            <a:endParaRPr lang="en-IN" sz="2000" dirty="0">
              <a:solidFill>
                <a:schemeClr val="tx1">
                  <a:lumMod val="65000"/>
                  <a:lumOff val="35000"/>
                </a:schemeClr>
              </a:solidFill>
              <a:latin typeface="Open Sans" panose="020B0604020202020204"/>
            </a:endParaRPr>
          </a:p>
          <a:p>
            <a:pPr defTabSz="914400">
              <a:buClr>
                <a:srgbClr val="000000"/>
              </a:buClr>
            </a:pP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000000">
                    <a:lumMod val="65000"/>
                    <a:lumOff val="35000"/>
                  </a:srgbClr>
                </a:solidFill>
                <a:effectLst/>
                <a:uLnTx/>
                <a:uFillTx/>
                <a:latin typeface="Open Sans"/>
                <a:ea typeface="Open Sans"/>
                <a:cs typeface="Open Sans"/>
                <a:sym typeface="Open Sans"/>
              </a:rPr>
              <a:t>This practice is not graded. It is only intended for you to apply the knowledge you have gained to solve real-world problems.</a:t>
            </a: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a:lnSpc>
                <a:spcPct val="90000"/>
              </a:lnSpc>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IN" sz="2000" dirty="0">
                <a:solidFill>
                  <a:schemeClr val="tx1">
                    <a:lumMod val="65000"/>
                    <a:lumOff val="35000"/>
                  </a:schemeClr>
                </a:solidFill>
                <a:latin typeface="Open Sans"/>
                <a:ea typeface="Open Sans"/>
                <a:cs typeface="Open Sans"/>
                <a:sym typeface="Open Sans"/>
              </a:rPr>
              <a:t>Click on the Labs tab on the left side panel of the LMS. Copy or note the username and password that are generated. Click on the Launch Lab button. On the page that appears, enter the username and password in the respective fields, and click Login</a:t>
            </a:r>
            <a:r>
              <a:rPr lang="en-IN" sz="2000" dirty="0">
                <a:latin typeface="Open Sans"/>
                <a:ea typeface="Open Sans"/>
                <a:cs typeface="Open Sans"/>
                <a:sym typeface="Open Sans"/>
              </a:rPr>
              <a:t>.</a:t>
            </a:r>
            <a:endParaRPr lang="en-IN" sz="2000" dirty="0">
              <a:latin typeface="Open Sans"/>
            </a:endParaRPr>
          </a:p>
          <a:p>
            <a:pPr lvl="0" defTabSz="914400">
              <a:buClr>
                <a:srgbClr val="000000"/>
              </a:buClr>
              <a:defRPr/>
            </a:pPr>
            <a:endParaRPr kumimoji="0" lang="en-US" sz="2000" b="0" i="1" u="none" strike="noStrike" kern="0" cap="none" spc="0" normalizeH="0" baseline="0" noProof="0" dirty="0">
              <a:ln>
                <a:noFill/>
              </a:ln>
              <a:solidFill>
                <a:srgbClr val="000000">
                  <a:lumMod val="65000"/>
                  <a:lumOff val="35000"/>
                </a:srgbClr>
              </a:solidFill>
              <a:effectLst/>
              <a:uLnTx/>
              <a:uFillTx/>
              <a:latin typeface="Arial"/>
              <a:ea typeface="+mn-ea"/>
              <a:cs typeface="Arial"/>
              <a:sym typeface="Arial"/>
            </a:endParaRPr>
          </a:p>
        </p:txBody>
      </p:sp>
      <p:sp>
        <p:nvSpPr>
          <p:cNvPr id="5" name="Rectangle 4">
            <a:extLst>
              <a:ext uri="{FF2B5EF4-FFF2-40B4-BE49-F238E27FC236}">
                <a16:creationId xmlns:a16="http://schemas.microsoft.com/office/drawing/2014/main" id="{0DC8D9B6-FAF5-42EA-AB1D-853063E4D56B}"/>
              </a:ext>
            </a:extLst>
          </p:cNvPr>
          <p:cNvSpPr/>
          <p:nvPr/>
        </p:nvSpPr>
        <p:spPr>
          <a:xfrm>
            <a:off x="12416006" y="2435987"/>
            <a:ext cx="3270447"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20 mins.</a:t>
            </a:r>
            <a:endParaRPr lang="en-IN" sz="2800" dirty="0"/>
          </a:p>
        </p:txBody>
      </p:sp>
    </p:spTree>
    <p:extLst>
      <p:ext uri="{BB962C8B-B14F-4D97-AF65-F5344CB8AC3E}">
        <p14:creationId xmlns:p14="http://schemas.microsoft.com/office/powerpoint/2010/main" val="3017694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F8C1790-256D-433C-AFC7-97A3EB4B5C1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Defining a 10-Fold KNN Model</a:t>
            </a:r>
          </a:p>
        </p:txBody>
      </p:sp>
      <p:pic>
        <p:nvPicPr>
          <p:cNvPr id="4" name="Shape 375">
            <a:extLst>
              <a:ext uri="{FF2B5EF4-FFF2-40B4-BE49-F238E27FC236}">
                <a16:creationId xmlns:a16="http://schemas.microsoft.com/office/drawing/2014/main" id="{0345D6D8-068C-4CDC-AF5A-2C9AD7207251}"/>
              </a:ext>
            </a:extLst>
          </p:cNvPr>
          <p:cNvPicPr preferRelativeResize="0"/>
          <p:nvPr/>
        </p:nvPicPr>
        <p:blipFill rotWithShape="1">
          <a:blip r:embed="rId2">
            <a:alphaModFix/>
          </a:blip>
          <a:srcRect/>
          <a:stretch/>
        </p:blipFill>
        <p:spPr>
          <a:xfrm>
            <a:off x="4959789" y="829986"/>
            <a:ext cx="6450452" cy="253919"/>
          </a:xfrm>
          <a:prstGeom prst="rect">
            <a:avLst/>
          </a:prstGeom>
          <a:noFill/>
          <a:ln>
            <a:noFill/>
          </a:ln>
        </p:spPr>
      </p:pic>
      <p:sp>
        <p:nvSpPr>
          <p:cNvPr id="6" name="Rectangle: Rounded Corners 5">
            <a:extLst>
              <a:ext uri="{FF2B5EF4-FFF2-40B4-BE49-F238E27FC236}">
                <a16:creationId xmlns:a16="http://schemas.microsoft.com/office/drawing/2014/main" id="{9E7D81B3-E43B-4B12-B8EB-7F0815E4CED7}"/>
              </a:ext>
            </a:extLst>
          </p:cNvPr>
          <p:cNvSpPr/>
          <p:nvPr/>
        </p:nvSpPr>
        <p:spPr>
          <a:xfrm>
            <a:off x="3753936" y="13528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Define a 10-fold KNN model and calculate the average of each accuracy matrix obtained.</a:t>
            </a:r>
          </a:p>
        </p:txBody>
      </p:sp>
      <p:grpSp>
        <p:nvGrpSpPr>
          <p:cNvPr id="7" name="Group 6">
            <a:extLst>
              <a:ext uri="{FF2B5EF4-FFF2-40B4-BE49-F238E27FC236}">
                <a16:creationId xmlns:a16="http://schemas.microsoft.com/office/drawing/2014/main" id="{EF8986CD-FF8D-42F2-94FD-03B97609D6BB}"/>
              </a:ext>
            </a:extLst>
          </p:cNvPr>
          <p:cNvGrpSpPr/>
          <p:nvPr/>
        </p:nvGrpSpPr>
        <p:grpSpPr>
          <a:xfrm>
            <a:off x="7374551" y="2530488"/>
            <a:ext cx="1559705" cy="862158"/>
            <a:chOff x="7530784" y="3794728"/>
            <a:chExt cx="1194432" cy="685800"/>
          </a:xfrm>
        </p:grpSpPr>
        <p:sp>
          <p:nvSpPr>
            <p:cNvPr id="8" name="Rounded Rectangle 124">
              <a:extLst>
                <a:ext uri="{FF2B5EF4-FFF2-40B4-BE49-F238E27FC236}">
                  <a16:creationId xmlns:a16="http://schemas.microsoft.com/office/drawing/2014/main" id="{88BE104D-D55B-492B-B928-359A276D0288}"/>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25">
              <a:extLst>
                <a:ext uri="{FF2B5EF4-FFF2-40B4-BE49-F238E27FC236}">
                  <a16:creationId xmlns:a16="http://schemas.microsoft.com/office/drawing/2014/main" id="{67AF8001-5A43-41AE-9D80-E483499BCF4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0" name="Group 9">
            <a:extLst>
              <a:ext uri="{FF2B5EF4-FFF2-40B4-BE49-F238E27FC236}">
                <a16:creationId xmlns:a16="http://schemas.microsoft.com/office/drawing/2014/main" id="{05AB07E8-EC5A-41B5-B69C-A03590DD9545}"/>
              </a:ext>
            </a:extLst>
          </p:cNvPr>
          <p:cNvGrpSpPr/>
          <p:nvPr/>
        </p:nvGrpSpPr>
        <p:grpSpPr>
          <a:xfrm>
            <a:off x="1250544" y="3392649"/>
            <a:ext cx="13754912" cy="1692482"/>
            <a:chOff x="3533641" y="4914900"/>
            <a:chExt cx="9576000" cy="3766537"/>
          </a:xfrm>
        </p:grpSpPr>
        <p:sp>
          <p:nvSpPr>
            <p:cNvPr id="11" name="Rectangle 10">
              <a:extLst>
                <a:ext uri="{FF2B5EF4-FFF2-40B4-BE49-F238E27FC236}">
                  <a16:creationId xmlns:a16="http://schemas.microsoft.com/office/drawing/2014/main" id="{28353F67-1412-425D-B955-150D850CCD25}"/>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2" name="Straight Connector 11">
              <a:extLst>
                <a:ext uri="{FF2B5EF4-FFF2-40B4-BE49-F238E27FC236}">
                  <a16:creationId xmlns:a16="http://schemas.microsoft.com/office/drawing/2014/main" id="{312A5D82-8B14-4E27-BFB5-D708400CDA50}"/>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3" name="Isosceles Triangle 12">
              <a:extLst>
                <a:ext uri="{FF2B5EF4-FFF2-40B4-BE49-F238E27FC236}">
                  <a16:creationId xmlns:a16="http://schemas.microsoft.com/office/drawing/2014/main" id="{586FDB13-D6D9-4F55-8538-3B76CD83421E}"/>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8F88E213-F356-4A32-8775-B844981C306D}"/>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from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sklearn.cross_validation</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import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cross_val_score</a:t>
              </a:r>
              <a:endPar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knn</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KNeighborsClassifier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n_neighbors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=4)</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print(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cross_val_score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knn</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x, y, cv=10, scoring ='accuracy').mean())</a:t>
              </a:r>
            </a:p>
          </p:txBody>
        </p:sp>
      </p:grpSp>
      <p:sp>
        <p:nvSpPr>
          <p:cNvPr id="2" name="Rectangle 1">
            <a:extLst>
              <a:ext uri="{FF2B5EF4-FFF2-40B4-BE49-F238E27FC236}">
                <a16:creationId xmlns:a16="http://schemas.microsoft.com/office/drawing/2014/main" id="{CAE90F07-5EBD-41B6-BC9E-C5E848D5E1DD}"/>
              </a:ext>
            </a:extLst>
          </p:cNvPr>
          <p:cNvSpPr/>
          <p:nvPr/>
        </p:nvSpPr>
        <p:spPr>
          <a:xfrm>
            <a:off x="5804799" y="5576087"/>
            <a:ext cx="4646400" cy="400110"/>
          </a:xfrm>
          <a:prstGeom prst="rect">
            <a:avLst/>
          </a:prstGeom>
        </p:spPr>
        <p:txBody>
          <a:bodyPr wrap="none">
            <a:spAutoFit/>
          </a:bodyPr>
          <a:lstStyle/>
          <a:p>
            <a:pPr algn="ctr" defTabSz="228600" fontAlgn="base">
              <a:spcBef>
                <a:spcPct val="20000"/>
              </a:spcBef>
              <a:spcAft>
                <a:spcPct val="0"/>
              </a:spcAft>
              <a:buClr>
                <a:srgbClr val="FF0000"/>
              </a:buClr>
            </a:pPr>
            <a:r>
              <a:rPr lang="en-IN" sz="2000" b="1" dirty="0">
                <a:latin typeface="Open Sans" panose="020B0604020202020204"/>
              </a:rPr>
              <a:t>The accuracy came out to be 56.66%.</a:t>
            </a:r>
          </a:p>
        </p:txBody>
      </p:sp>
    </p:spTree>
    <p:extLst>
      <p:ext uri="{BB962C8B-B14F-4D97-AF65-F5344CB8AC3E}">
        <p14:creationId xmlns:p14="http://schemas.microsoft.com/office/powerpoint/2010/main" val="5380834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1200D76-A48F-4BA9-AEBF-6CC3DB3EA8B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IN" dirty="0"/>
              <a:t>Defining a 10-Fold Logistic Regression Model</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87C26A9E-918F-4F46-8C5D-66977328DA49}"/>
              </a:ext>
            </a:extLst>
          </p:cNvPr>
          <p:cNvPicPr preferRelativeResize="0"/>
          <p:nvPr/>
        </p:nvPicPr>
        <p:blipFill rotWithShape="1">
          <a:blip r:embed="rId2">
            <a:alphaModFix/>
          </a:blip>
          <a:srcRect/>
          <a:stretch/>
        </p:blipFill>
        <p:spPr>
          <a:xfrm>
            <a:off x="3462962" y="829986"/>
            <a:ext cx="9444107" cy="253919"/>
          </a:xfrm>
          <a:prstGeom prst="rect">
            <a:avLst/>
          </a:prstGeom>
          <a:noFill/>
          <a:ln>
            <a:noFill/>
          </a:ln>
        </p:spPr>
      </p:pic>
      <p:sp>
        <p:nvSpPr>
          <p:cNvPr id="5" name="Rectangle: Rounded Corners 4">
            <a:extLst>
              <a:ext uri="{FF2B5EF4-FFF2-40B4-BE49-F238E27FC236}">
                <a16:creationId xmlns:a16="http://schemas.microsoft.com/office/drawing/2014/main" id="{6FF05808-CF04-4EC7-BC00-1C7F9E0A695A}"/>
              </a:ext>
            </a:extLst>
          </p:cNvPr>
          <p:cNvSpPr/>
          <p:nvPr/>
        </p:nvSpPr>
        <p:spPr>
          <a:xfrm>
            <a:off x="3753936" y="1352858"/>
            <a:ext cx="9105930"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Define a 10-fold Logistic Regression model and calculate the average of each accuracy matrix obtained.</a:t>
            </a:r>
          </a:p>
        </p:txBody>
      </p:sp>
      <p:grpSp>
        <p:nvGrpSpPr>
          <p:cNvPr id="6" name="Group 5">
            <a:extLst>
              <a:ext uri="{FF2B5EF4-FFF2-40B4-BE49-F238E27FC236}">
                <a16:creationId xmlns:a16="http://schemas.microsoft.com/office/drawing/2014/main" id="{6A4A6943-CBA6-4F1B-A356-49692B65C982}"/>
              </a:ext>
            </a:extLst>
          </p:cNvPr>
          <p:cNvGrpSpPr/>
          <p:nvPr/>
        </p:nvGrpSpPr>
        <p:grpSpPr>
          <a:xfrm>
            <a:off x="7374551" y="2530488"/>
            <a:ext cx="1559705" cy="862158"/>
            <a:chOff x="7530784" y="3794728"/>
            <a:chExt cx="1194432" cy="685800"/>
          </a:xfrm>
        </p:grpSpPr>
        <p:sp>
          <p:nvSpPr>
            <p:cNvPr id="7" name="Rounded Rectangle 124">
              <a:extLst>
                <a:ext uri="{FF2B5EF4-FFF2-40B4-BE49-F238E27FC236}">
                  <a16:creationId xmlns:a16="http://schemas.microsoft.com/office/drawing/2014/main" id="{AC598243-AC99-4865-8FB2-20F2C4462698}"/>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19556681-BC7E-427D-8F44-A6510C53B2F2}"/>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E8A67D89-FB3D-415E-8DC4-EDEEB4AAA937}"/>
              </a:ext>
            </a:extLst>
          </p:cNvPr>
          <p:cNvGrpSpPr/>
          <p:nvPr/>
        </p:nvGrpSpPr>
        <p:grpSpPr>
          <a:xfrm>
            <a:off x="1250544" y="3392649"/>
            <a:ext cx="13754912" cy="1692482"/>
            <a:chOff x="3533641" y="4914900"/>
            <a:chExt cx="9576000" cy="3766537"/>
          </a:xfrm>
        </p:grpSpPr>
        <p:sp>
          <p:nvSpPr>
            <p:cNvPr id="10" name="Rectangle 9">
              <a:extLst>
                <a:ext uri="{FF2B5EF4-FFF2-40B4-BE49-F238E27FC236}">
                  <a16:creationId xmlns:a16="http://schemas.microsoft.com/office/drawing/2014/main" id="{5143A457-247B-40BC-87C6-3EF51934E2F6}"/>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06C5C8B6-5535-480B-A8E8-691D18BD8013}"/>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247AC1BE-DCDF-4EFB-AF41-C2ACFAB7B4CA}"/>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E0848013-65BC-4C5C-9384-E1E30D1105D4}"/>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from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sklearn.linear_model</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import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LogisticRegression</a:t>
              </a:r>
              <a:endPar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logreg</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LogisticRegression</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print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cross_val_score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logreg</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x, y, cv=10, scoring = 'accuracy').mean())</a:t>
              </a:r>
            </a:p>
          </p:txBody>
        </p:sp>
      </p:grpSp>
      <p:sp>
        <p:nvSpPr>
          <p:cNvPr id="14" name="Rectangle 13">
            <a:extLst>
              <a:ext uri="{FF2B5EF4-FFF2-40B4-BE49-F238E27FC236}">
                <a16:creationId xmlns:a16="http://schemas.microsoft.com/office/drawing/2014/main" id="{8A6A847E-E82B-4A2B-8081-8303E88149C7}"/>
              </a:ext>
            </a:extLst>
          </p:cNvPr>
          <p:cNvSpPr/>
          <p:nvPr/>
        </p:nvSpPr>
        <p:spPr>
          <a:xfrm>
            <a:off x="5804799" y="5487595"/>
            <a:ext cx="4646400" cy="400110"/>
          </a:xfrm>
          <a:prstGeom prst="rect">
            <a:avLst/>
          </a:prstGeom>
        </p:spPr>
        <p:txBody>
          <a:bodyPr wrap="none">
            <a:spAutoFit/>
          </a:bodyPr>
          <a:lstStyle/>
          <a:p>
            <a:pPr algn="ctr" defTabSz="228600" fontAlgn="base">
              <a:spcBef>
                <a:spcPct val="20000"/>
              </a:spcBef>
              <a:spcAft>
                <a:spcPct val="0"/>
              </a:spcAft>
              <a:buClr>
                <a:srgbClr val="FF0000"/>
              </a:buClr>
            </a:pPr>
            <a:r>
              <a:rPr lang="en-IN" sz="2000" b="1" dirty="0">
                <a:latin typeface="Open Sans" panose="020B0604020202020204"/>
              </a:rPr>
              <a:t>The accuracy came out to be 28.33%.</a:t>
            </a:r>
          </a:p>
        </p:txBody>
      </p:sp>
      <p:sp>
        <p:nvSpPr>
          <p:cNvPr id="15" name="Rectangle: Rounded Corners 14">
            <a:extLst>
              <a:ext uri="{FF2B5EF4-FFF2-40B4-BE49-F238E27FC236}">
                <a16:creationId xmlns:a16="http://schemas.microsoft.com/office/drawing/2014/main" id="{429C5828-0168-463A-9AC9-BBC8961490F7}"/>
              </a:ext>
            </a:extLst>
          </p:cNvPr>
          <p:cNvSpPr/>
          <p:nvPr/>
        </p:nvSpPr>
        <p:spPr bwMode="auto">
          <a:xfrm>
            <a:off x="3086146" y="6539564"/>
            <a:ext cx="10083705" cy="815393"/>
          </a:xfrm>
          <a:prstGeom prst="roundRect">
            <a:avLst/>
          </a:prstGeom>
          <a:solidFill>
            <a:srgbClr val="F4B183"/>
          </a:solidFill>
          <a:ln w="19050" cap="flat" cmpd="sng" algn="ctr">
            <a:solidFill>
              <a:schemeClr val="accent2"/>
            </a:solidFill>
            <a:prstDash val="sysDot"/>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u="none" strike="noStrike" cap="none" normalizeH="0" baseline="0" dirty="0">
                <a:ln>
                  <a:noFill/>
                </a:ln>
                <a:solidFill>
                  <a:schemeClr val="tx1">
                    <a:lumMod val="65000"/>
                    <a:lumOff val="35000"/>
                  </a:schemeClr>
                </a:solidFill>
                <a:effectLst/>
                <a:latin typeface="Open Sans" panose="020B0604020202020204"/>
              </a:rPr>
              <a:t>Hence, you can infer that KNN model for the task is better as compared to Logistic Regression model.</a:t>
            </a:r>
          </a:p>
        </p:txBody>
      </p:sp>
    </p:spTree>
    <p:extLst>
      <p:ext uri="{BB962C8B-B14F-4D97-AF65-F5344CB8AC3E}">
        <p14:creationId xmlns:p14="http://schemas.microsoft.com/office/powerpoint/2010/main" val="18136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11" name="Google Shape;412;p21">
            <a:extLst>
              <a:ext uri="{FF2B5EF4-FFF2-40B4-BE49-F238E27FC236}">
                <a16:creationId xmlns:a16="http://schemas.microsoft.com/office/drawing/2014/main" id="{5C66ED27-B9F0-4AAA-80FB-D1E65712E8E9}"/>
              </a:ext>
            </a:extLst>
          </p:cNvPr>
          <p:cNvSpPr txBox="1">
            <a:spLocks noGrp="1"/>
          </p:cNvSpPr>
          <p:nvPr>
            <p:ph type="body" idx="1"/>
          </p:nvPr>
        </p:nvSpPr>
        <p:spPr>
          <a:xfrm>
            <a:off x="5401859" y="3235403"/>
            <a:ext cx="8946989" cy="586248"/>
          </a:xfrm>
          <a:prstGeom prst="rect">
            <a:avLst/>
          </a:prstGeom>
          <a:noFill/>
          <a:ln>
            <a:noFill/>
          </a:ln>
        </p:spPr>
        <p:txBody>
          <a:bodyPr spcFirstLastPara="1" wrap="square" lIns="91425" tIns="45700" rIns="91425" bIns="45700" anchor="ctr" anchorCtr="0">
            <a:noAutofit/>
          </a:bodyPr>
          <a:lstStyle/>
          <a:p>
            <a:pPr marL="0" indent="0">
              <a:spcBef>
                <a:spcPts val="0"/>
              </a:spcBef>
            </a:pPr>
            <a:r>
              <a:rPr lang="en-IN" sz="2000" dirty="0">
                <a:solidFill>
                  <a:schemeClr val="tx1">
                    <a:lumMod val="65000"/>
                    <a:lumOff val="35000"/>
                  </a:schemeClr>
                </a:solidFill>
              </a:rPr>
              <a:t>Explain ensemble learning</a:t>
            </a:r>
          </a:p>
        </p:txBody>
      </p:sp>
      <p:sp>
        <p:nvSpPr>
          <p:cNvPr id="12" name="Google Shape;413;p21">
            <a:extLst>
              <a:ext uri="{FF2B5EF4-FFF2-40B4-BE49-F238E27FC236}">
                <a16:creationId xmlns:a16="http://schemas.microsoft.com/office/drawing/2014/main" id="{DC7F6CCC-D108-49C7-8AFB-D978E94BA599}"/>
              </a:ext>
            </a:extLst>
          </p:cNvPr>
          <p:cNvSpPr txBox="1">
            <a:spLocks noGrp="1"/>
          </p:cNvSpPr>
          <p:nvPr>
            <p:ph type="body" idx="2"/>
          </p:nvPr>
        </p:nvSpPr>
        <p:spPr>
          <a:xfrm>
            <a:off x="5401859" y="4285782"/>
            <a:ext cx="8946989" cy="586248"/>
          </a:xfrm>
          <a:prstGeom prst="rect">
            <a:avLst/>
          </a:prstGeom>
          <a:noFill/>
          <a:ln>
            <a:noFill/>
          </a:ln>
        </p:spPr>
        <p:txBody>
          <a:bodyPr spcFirstLastPara="1" wrap="square" lIns="91425" tIns="45700" rIns="91425" bIns="45700" anchor="ctr" anchorCtr="0">
            <a:noAutofit/>
          </a:bodyPr>
          <a:lstStyle/>
          <a:p>
            <a:pPr marL="0" indent="0"/>
            <a:r>
              <a:rPr lang="en-IN" sz="2000" dirty="0">
                <a:solidFill>
                  <a:schemeClr val="tx1">
                    <a:lumMod val="65000"/>
                    <a:lumOff val="35000"/>
                  </a:schemeClr>
                </a:solidFill>
              </a:rPr>
              <a:t>Evaluate performance of boosting models</a:t>
            </a:r>
          </a:p>
        </p:txBody>
      </p:sp>
      <p:pic>
        <p:nvPicPr>
          <p:cNvPr id="13" name="Google Shape;416;p21">
            <a:extLst>
              <a:ext uri="{FF2B5EF4-FFF2-40B4-BE49-F238E27FC236}">
                <a16:creationId xmlns:a16="http://schemas.microsoft.com/office/drawing/2014/main" id="{F4695E47-DA84-4A4A-8E49-E594E8B448A7}"/>
              </a:ext>
            </a:extLst>
          </p:cNvPr>
          <p:cNvPicPr preferRelativeResize="0"/>
          <p:nvPr/>
        </p:nvPicPr>
        <p:blipFill rotWithShape="1">
          <a:blip r:embed="rId3">
            <a:alphaModFix/>
          </a:blip>
          <a:srcRect l="19927" t="20892" r="25876" b="23651"/>
          <a:stretch/>
        </p:blipFill>
        <p:spPr>
          <a:xfrm>
            <a:off x="4711333" y="3278156"/>
            <a:ext cx="457415" cy="457200"/>
          </a:xfrm>
          <a:prstGeom prst="rect">
            <a:avLst/>
          </a:prstGeom>
          <a:noFill/>
          <a:ln>
            <a:noFill/>
          </a:ln>
        </p:spPr>
      </p:pic>
      <p:pic>
        <p:nvPicPr>
          <p:cNvPr id="14" name="Google Shape;417;p21">
            <a:extLst>
              <a:ext uri="{FF2B5EF4-FFF2-40B4-BE49-F238E27FC236}">
                <a16:creationId xmlns:a16="http://schemas.microsoft.com/office/drawing/2014/main" id="{E3AB763D-620D-4B78-A9ED-65BE5CB5FBE2}"/>
              </a:ext>
            </a:extLst>
          </p:cNvPr>
          <p:cNvPicPr preferRelativeResize="0"/>
          <p:nvPr/>
        </p:nvPicPr>
        <p:blipFill rotWithShape="1">
          <a:blip r:embed="rId3">
            <a:alphaModFix/>
          </a:blip>
          <a:srcRect l="19927" t="20892" r="25876" b="23651"/>
          <a:stretch/>
        </p:blipFill>
        <p:spPr>
          <a:xfrm>
            <a:off x="4711332" y="4406329"/>
            <a:ext cx="457415" cy="457200"/>
          </a:xfrm>
          <a:prstGeom prst="rect">
            <a:avLst/>
          </a:prstGeom>
          <a:noFill/>
          <a:ln>
            <a:noFill/>
          </a:ln>
        </p:spPr>
      </p:pic>
      <p:sp>
        <p:nvSpPr>
          <p:cNvPr id="15" name="Google Shape;420;p21">
            <a:extLst>
              <a:ext uri="{FF2B5EF4-FFF2-40B4-BE49-F238E27FC236}">
                <a16:creationId xmlns:a16="http://schemas.microsoft.com/office/drawing/2014/main" id="{CA9BEFD5-9513-4676-A079-146B30B21EE0}"/>
              </a:ext>
            </a:extLst>
          </p:cNvPr>
          <p:cNvSpPr txBox="1"/>
          <p:nvPr/>
        </p:nvSpPr>
        <p:spPr>
          <a:xfrm>
            <a:off x="4711332" y="2143825"/>
            <a:ext cx="8946989" cy="5862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2200"/>
              <a:buFont typeface="Arial"/>
              <a:buNone/>
            </a:pPr>
            <a:r>
              <a:rPr lang="en-US" sz="2000" dirty="0">
                <a:solidFill>
                  <a:schemeClr val="tx1">
                    <a:lumMod val="65000"/>
                    <a:lumOff val="35000"/>
                  </a:schemeClr>
                </a:solidFill>
                <a:latin typeface="Open Sans"/>
                <a:ea typeface="Open Sans"/>
                <a:cs typeface="Open Sans"/>
                <a:sym typeface="Open Sans"/>
              </a:rPr>
              <a:t>Now, you are able to:</a:t>
            </a:r>
            <a:endParaRPr sz="2000" dirty="0">
              <a:solidFill>
                <a:schemeClr val="tx1">
                  <a:lumMod val="65000"/>
                  <a:lumOff val="35000"/>
                </a:schemeClr>
              </a:solidFill>
            </a:endParaRPr>
          </a:p>
        </p:txBody>
      </p:sp>
      <p:sp>
        <p:nvSpPr>
          <p:cNvPr id="10" name="Google Shape;413;p21">
            <a:extLst>
              <a:ext uri="{FF2B5EF4-FFF2-40B4-BE49-F238E27FC236}">
                <a16:creationId xmlns:a16="http://schemas.microsoft.com/office/drawing/2014/main" id="{8902B4F0-84FB-414A-999F-F72A1EFB1F0D}"/>
              </a:ext>
            </a:extLst>
          </p:cNvPr>
          <p:cNvSpPr txBox="1">
            <a:spLocks/>
          </p:cNvSpPr>
          <p:nvPr/>
        </p:nvSpPr>
        <p:spPr>
          <a:xfrm>
            <a:off x="5954309" y="6413927"/>
            <a:ext cx="8946989" cy="5862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endParaRPr lang="en-IN" sz="2000" dirty="0">
              <a:solidFill>
                <a:schemeClr val="tx1">
                  <a:lumMod val="65000"/>
                  <a:lumOff val="35000"/>
                </a:schemeClr>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80"/>
        <p:cNvGrpSpPr/>
        <p:nvPr/>
      </p:nvGrpSpPr>
      <p:grpSpPr>
        <a:xfrm>
          <a:off x="0" y="0"/>
          <a:ext cx="0" cy="0"/>
          <a:chOff x="0" y="0"/>
          <a:chExt cx="0" cy="0"/>
        </a:xfrm>
      </p:grpSpPr>
      <p:sp>
        <p:nvSpPr>
          <p:cNvPr id="2" name="Google Shape;28;p2">
            <a:extLst>
              <a:ext uri="{FF2B5EF4-FFF2-40B4-BE49-F238E27FC236}">
                <a16:creationId xmlns:a16="http://schemas.microsoft.com/office/drawing/2014/main" id="{8032FC00-9543-4E4E-B246-D247EBE57875}"/>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3" name="Google Shape;37;p2">
            <a:extLst>
              <a:ext uri="{FF2B5EF4-FFF2-40B4-BE49-F238E27FC236}">
                <a16:creationId xmlns:a16="http://schemas.microsoft.com/office/drawing/2014/main" id="{B03F85B8-BD48-4684-A7D3-0FC4B874F20D}"/>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49" name="Google Shape;2349;p9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IN" dirty="0"/>
              <a:t>Which of the following is not an ensemble method?</a:t>
            </a:r>
          </a:p>
        </p:txBody>
      </p:sp>
      <p:sp>
        <p:nvSpPr>
          <p:cNvPr id="2350" name="Google Shape;2350;p94"/>
          <p:cNvSpPr txBox="1">
            <a:spLocks noGrp="1"/>
          </p:cNvSpPr>
          <p:nvPr>
            <p:ph type="body" idx="2"/>
          </p:nvPr>
        </p:nvSpPr>
        <p:spPr>
          <a:xfrm>
            <a:off x="2329744" y="2780152"/>
            <a:ext cx="11250640" cy="7017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US" dirty="0"/>
              <a:t>Decision Tree</a:t>
            </a:r>
            <a:endParaRPr dirty="0"/>
          </a:p>
        </p:txBody>
      </p:sp>
      <p:sp>
        <p:nvSpPr>
          <p:cNvPr id="2351" name="Google Shape;2351;p94"/>
          <p:cNvSpPr txBox="1">
            <a:spLocks noGrp="1"/>
          </p:cNvSpPr>
          <p:nvPr>
            <p:ph type="body" idx="3"/>
          </p:nvPr>
        </p:nvSpPr>
        <p:spPr>
          <a:xfrm>
            <a:off x="2329744" y="3600757"/>
            <a:ext cx="11250640" cy="7017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IN" dirty="0"/>
              <a:t>Random Forest</a:t>
            </a:r>
            <a:endParaRPr dirty="0"/>
          </a:p>
        </p:txBody>
      </p:sp>
      <p:sp>
        <p:nvSpPr>
          <p:cNvPr id="2352" name="Google Shape;2352;p94"/>
          <p:cNvSpPr txBox="1">
            <a:spLocks noGrp="1"/>
          </p:cNvSpPr>
          <p:nvPr>
            <p:ph type="body" idx="6"/>
          </p:nvPr>
        </p:nvSpPr>
        <p:spPr>
          <a:xfrm>
            <a:off x="554700" y="1723919"/>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2000"/>
              <a:buNone/>
            </a:pPr>
            <a:r>
              <a:rPr lang="en-IN" dirty="0"/>
              <a:t>1</a:t>
            </a:r>
            <a:endParaRPr dirty="0"/>
          </a:p>
        </p:txBody>
      </p:sp>
      <p:sp>
        <p:nvSpPr>
          <p:cNvPr id="2353" name="Google Shape;2353;p94"/>
          <p:cNvSpPr txBox="1">
            <a:spLocks noGrp="1"/>
          </p:cNvSpPr>
          <p:nvPr>
            <p:ph type="body" idx="4"/>
          </p:nvPr>
        </p:nvSpPr>
        <p:spPr>
          <a:xfrm>
            <a:off x="2329744" y="4421362"/>
            <a:ext cx="11250640" cy="7017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IN" dirty="0" err="1"/>
              <a:t>Adaboost</a:t>
            </a:r>
            <a:endParaRPr dirty="0"/>
          </a:p>
        </p:txBody>
      </p:sp>
      <p:sp>
        <p:nvSpPr>
          <p:cNvPr id="2354" name="Google Shape;2354;p94"/>
          <p:cNvSpPr txBox="1">
            <a:spLocks noGrp="1"/>
          </p:cNvSpPr>
          <p:nvPr>
            <p:ph type="body" idx="5"/>
          </p:nvPr>
        </p:nvSpPr>
        <p:spPr>
          <a:xfrm>
            <a:off x="2329744" y="5241967"/>
            <a:ext cx="11250640" cy="7017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US" dirty="0"/>
              <a:t>None of the above</a:t>
            </a:r>
            <a:endParaRPr dirty="0"/>
          </a:p>
        </p:txBody>
      </p:sp>
      <p:sp>
        <p:nvSpPr>
          <p:cNvPr id="14" name="Google Shape;28;p2">
            <a:extLst>
              <a:ext uri="{FF2B5EF4-FFF2-40B4-BE49-F238E27FC236}">
                <a16:creationId xmlns:a16="http://schemas.microsoft.com/office/drawing/2014/main" id="{7BCFA603-44E1-4244-BF67-9DF447218430}"/>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15" name="Google Shape;37;p2">
            <a:extLst>
              <a:ext uri="{FF2B5EF4-FFF2-40B4-BE49-F238E27FC236}">
                <a16:creationId xmlns:a16="http://schemas.microsoft.com/office/drawing/2014/main" id="{776FC004-A4F9-4969-8DF9-465395683A38}"/>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49" name="Google Shape;2349;p94"/>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lvl="0" indent="0">
              <a:spcBef>
                <a:spcPts val="0"/>
              </a:spcBef>
            </a:pPr>
            <a:r>
              <a:rPr lang="en-IN" dirty="0"/>
              <a:t>Which of the following is not an ensemble method?</a:t>
            </a:r>
          </a:p>
        </p:txBody>
      </p:sp>
      <p:sp>
        <p:nvSpPr>
          <p:cNvPr id="2350" name="Google Shape;2350;p94"/>
          <p:cNvSpPr txBox="1">
            <a:spLocks noGrp="1"/>
          </p:cNvSpPr>
          <p:nvPr>
            <p:ph type="body" idx="2"/>
          </p:nvPr>
        </p:nvSpPr>
        <p:spPr>
          <a:prstGeom prst="rect">
            <a:avLst/>
          </a:prstGeom>
          <a:noFill/>
          <a:ln>
            <a:noFill/>
          </a:ln>
        </p:spPr>
        <p:txBody>
          <a:bodyPr spcFirstLastPara="1" wrap="square" lIns="91425" tIns="45700" rIns="91425" bIns="45700" anchor="ctr" anchorCtr="0">
            <a:noAutofit/>
          </a:bodyPr>
          <a:lstStyle/>
          <a:p>
            <a:pPr lvl="0"/>
            <a:r>
              <a:rPr lang="en-IN" sz="2400" dirty="0"/>
              <a:t>In decision tree, single tree is built and no </a:t>
            </a:r>
            <a:r>
              <a:rPr lang="en-IN" sz="2400" dirty="0" err="1"/>
              <a:t>ensembling</a:t>
            </a:r>
            <a:r>
              <a:rPr lang="en-IN" sz="2400" dirty="0"/>
              <a:t> is required.</a:t>
            </a:r>
          </a:p>
        </p:txBody>
      </p:sp>
      <p:sp>
        <p:nvSpPr>
          <p:cNvPr id="2351" name="Google Shape;2351;p94"/>
          <p:cNvSpPr txBox="1">
            <a:spLocks noGrp="1"/>
          </p:cNvSpPr>
          <p:nvPr>
            <p:ph type="body" idx="3"/>
          </p:nvPr>
        </p:nvSpPr>
        <p:spPr>
          <a:xfrm>
            <a:off x="3162128" y="6794363"/>
            <a:ext cx="9022188" cy="61953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US" sz="2200" dirty="0"/>
              <a:t>a. Decision Tree</a:t>
            </a:r>
            <a:endParaRPr dirty="0"/>
          </a:p>
        </p:txBody>
      </p:sp>
      <p:sp>
        <p:nvSpPr>
          <p:cNvPr id="2354" name="Google Shape;2354;p94"/>
          <p:cNvSpPr txBox="1">
            <a:spLocks noGrp="1"/>
          </p:cNvSpPr>
          <p:nvPr>
            <p:ph type="body" idx="5"/>
          </p:nvPr>
        </p:nvSpPr>
        <p:spPr>
          <a:xfrm>
            <a:off x="2310168" y="2776917"/>
            <a:ext cx="11250640" cy="701711"/>
          </a:xfrm>
          <a:prstGeom prst="rect">
            <a:avLst/>
          </a:prstGeom>
          <a:noFill/>
          <a:ln>
            <a:noFill/>
          </a:ln>
        </p:spPr>
        <p:txBody>
          <a:bodyPr spcFirstLastPara="1" wrap="square" lIns="91425" tIns="45700" rIns="91425" bIns="45700" anchor="ctr" anchorCtr="0">
            <a:noAutofit/>
          </a:bodyPr>
          <a:lstStyle/>
          <a:p>
            <a:pPr marL="0" indent="0">
              <a:spcBef>
                <a:spcPts val="0"/>
              </a:spcBef>
              <a:buSzPts val="2200"/>
            </a:pPr>
            <a:endParaRPr lang="en-US" dirty="0"/>
          </a:p>
          <a:p>
            <a:pPr marL="0" indent="0">
              <a:spcBef>
                <a:spcPts val="0"/>
              </a:spcBef>
              <a:buSzPts val="2200"/>
            </a:pPr>
            <a:r>
              <a:rPr lang="en-US" dirty="0"/>
              <a:t>Decision Tree</a:t>
            </a:r>
          </a:p>
          <a:p>
            <a:pPr marL="0" lvl="0" indent="0">
              <a:spcBef>
                <a:spcPts val="0"/>
              </a:spcBef>
              <a:buSzPts val="2200"/>
            </a:pPr>
            <a:endParaRPr lang="en-US" dirty="0"/>
          </a:p>
        </p:txBody>
      </p:sp>
      <p:sp>
        <p:nvSpPr>
          <p:cNvPr id="7" name="Text Placeholder 6">
            <a:extLst>
              <a:ext uri="{FF2B5EF4-FFF2-40B4-BE49-F238E27FC236}">
                <a16:creationId xmlns:a16="http://schemas.microsoft.com/office/drawing/2014/main" id="{0DD6EE25-B5D0-46B6-961D-5F62C2A501BE}"/>
              </a:ext>
            </a:extLst>
          </p:cNvPr>
          <p:cNvSpPr>
            <a:spLocks noGrp="1"/>
          </p:cNvSpPr>
          <p:nvPr>
            <p:ph type="body" idx="4"/>
          </p:nvPr>
        </p:nvSpPr>
        <p:spPr>
          <a:xfrm>
            <a:off x="342693" y="1635598"/>
            <a:ext cx="1693250" cy="537078"/>
          </a:xfrm>
        </p:spPr>
        <p:txBody>
          <a:bodyPr/>
          <a:lstStyle/>
          <a:p>
            <a:r>
              <a:rPr lang="en-IN" dirty="0"/>
              <a:t>1</a:t>
            </a:r>
            <a:endParaRPr lang="en-US" dirty="0"/>
          </a:p>
        </p:txBody>
      </p:sp>
      <p:sp>
        <p:nvSpPr>
          <p:cNvPr id="20" name="Google Shape;2354;p94">
            <a:extLst>
              <a:ext uri="{FF2B5EF4-FFF2-40B4-BE49-F238E27FC236}">
                <a16:creationId xmlns:a16="http://schemas.microsoft.com/office/drawing/2014/main" id="{F700202B-2118-4F0D-8D7E-BA3547DD236D}"/>
              </a:ext>
            </a:extLst>
          </p:cNvPr>
          <p:cNvSpPr txBox="1">
            <a:spLocks/>
          </p:cNvSpPr>
          <p:nvPr/>
        </p:nvSpPr>
        <p:spPr>
          <a:xfrm>
            <a:off x="2310168" y="3583285"/>
            <a:ext cx="11250640" cy="7017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3F3F3F"/>
              </a:buClr>
              <a:buSzPts val="2000"/>
              <a:buFont typeface="Arial"/>
              <a:buNone/>
              <a:defRPr sz="20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spcBef>
                <a:spcPts val="0"/>
              </a:spcBef>
              <a:buSzPts val="2200"/>
            </a:pPr>
            <a:r>
              <a:rPr lang="en-IN" dirty="0"/>
              <a:t>Random Forest</a:t>
            </a:r>
          </a:p>
        </p:txBody>
      </p:sp>
      <p:sp>
        <p:nvSpPr>
          <p:cNvPr id="21" name="Google Shape;2354;p94">
            <a:extLst>
              <a:ext uri="{FF2B5EF4-FFF2-40B4-BE49-F238E27FC236}">
                <a16:creationId xmlns:a16="http://schemas.microsoft.com/office/drawing/2014/main" id="{43CE97FE-BA2A-43C3-B465-771A3D8A506C}"/>
              </a:ext>
            </a:extLst>
          </p:cNvPr>
          <p:cNvSpPr txBox="1">
            <a:spLocks/>
          </p:cNvSpPr>
          <p:nvPr/>
        </p:nvSpPr>
        <p:spPr>
          <a:xfrm>
            <a:off x="2310168" y="4419508"/>
            <a:ext cx="11250640" cy="7017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3F3F3F"/>
              </a:buClr>
              <a:buSzPts val="2000"/>
              <a:buFont typeface="Arial"/>
              <a:buNone/>
              <a:defRPr sz="20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spcBef>
                <a:spcPts val="0"/>
              </a:spcBef>
              <a:buSzPts val="2200"/>
            </a:pPr>
            <a:r>
              <a:rPr lang="en-IN" dirty="0" err="1"/>
              <a:t>Adaboost</a:t>
            </a:r>
            <a:endParaRPr lang="en-IN" dirty="0"/>
          </a:p>
        </p:txBody>
      </p:sp>
      <p:sp>
        <p:nvSpPr>
          <p:cNvPr id="24" name="Google Shape;2354;p94">
            <a:extLst>
              <a:ext uri="{FF2B5EF4-FFF2-40B4-BE49-F238E27FC236}">
                <a16:creationId xmlns:a16="http://schemas.microsoft.com/office/drawing/2014/main" id="{3F94B7CC-8426-4938-8681-72ABAA3E9DC3}"/>
              </a:ext>
            </a:extLst>
          </p:cNvPr>
          <p:cNvSpPr txBox="1">
            <a:spLocks/>
          </p:cNvSpPr>
          <p:nvPr/>
        </p:nvSpPr>
        <p:spPr>
          <a:xfrm>
            <a:off x="2310168" y="5225876"/>
            <a:ext cx="11250640" cy="7017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3F3F3F"/>
              </a:buClr>
              <a:buSzPts val="2000"/>
              <a:buFont typeface="Arial"/>
              <a:buNone/>
              <a:defRPr sz="20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spcBef>
                <a:spcPts val="0"/>
              </a:spcBef>
              <a:buSzPts val="2200"/>
            </a:pPr>
            <a:r>
              <a:rPr lang="en-US" dirty="0"/>
              <a:t>None of the above</a:t>
            </a:r>
          </a:p>
        </p:txBody>
      </p:sp>
    </p:spTree>
    <p:extLst>
      <p:ext uri="{BB962C8B-B14F-4D97-AF65-F5344CB8AC3E}">
        <p14:creationId xmlns:p14="http://schemas.microsoft.com/office/powerpoint/2010/main" val="1770272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0B9445-C867-4F6E-8021-032A4275481D}"/>
              </a:ext>
            </a:extLst>
          </p:cNvPr>
          <p:cNvSpPr>
            <a:spLocks noGrp="1"/>
          </p:cNvSpPr>
          <p:nvPr>
            <p:ph type="body" idx="1"/>
          </p:nvPr>
        </p:nvSpPr>
        <p:spPr>
          <a:xfrm>
            <a:off x="1997845" y="1239739"/>
            <a:ext cx="13391132" cy="1094283"/>
          </a:xfrm>
        </p:spPr>
        <p:txBody>
          <a:bodyPr/>
          <a:lstStyle/>
          <a:p>
            <a:r>
              <a:rPr lang="en-IN" dirty="0"/>
              <a:t>Some of the advantages of XGBoost include:</a:t>
            </a:r>
          </a:p>
          <a:p>
            <a:endParaRPr lang="en-US" dirty="0"/>
          </a:p>
        </p:txBody>
      </p:sp>
      <p:sp>
        <p:nvSpPr>
          <p:cNvPr id="3" name="Text Placeholder 2">
            <a:extLst>
              <a:ext uri="{FF2B5EF4-FFF2-40B4-BE49-F238E27FC236}">
                <a16:creationId xmlns:a16="http://schemas.microsoft.com/office/drawing/2014/main" id="{D970DC38-A9D3-4DC4-8C51-7BFACFC5F000}"/>
              </a:ext>
            </a:extLst>
          </p:cNvPr>
          <p:cNvSpPr>
            <a:spLocks noGrp="1"/>
          </p:cNvSpPr>
          <p:nvPr>
            <p:ph type="body" idx="2"/>
          </p:nvPr>
        </p:nvSpPr>
        <p:spPr>
          <a:xfrm>
            <a:off x="2329744" y="2940610"/>
            <a:ext cx="11250640" cy="701711"/>
          </a:xfrm>
        </p:spPr>
        <p:txBody>
          <a:bodyPr/>
          <a:lstStyle/>
          <a:p>
            <a:r>
              <a:rPr lang="en-IN" dirty="0"/>
              <a:t>Parallelization</a:t>
            </a:r>
            <a:endParaRPr lang="en-US" dirty="0"/>
          </a:p>
          <a:p>
            <a:endParaRPr lang="en-US" dirty="0"/>
          </a:p>
        </p:txBody>
      </p:sp>
      <p:sp>
        <p:nvSpPr>
          <p:cNvPr id="4" name="Text Placeholder 3">
            <a:extLst>
              <a:ext uri="{FF2B5EF4-FFF2-40B4-BE49-F238E27FC236}">
                <a16:creationId xmlns:a16="http://schemas.microsoft.com/office/drawing/2014/main" id="{870AC324-A0FB-4BBB-AD77-D588FCD4C1CA}"/>
              </a:ext>
            </a:extLst>
          </p:cNvPr>
          <p:cNvSpPr>
            <a:spLocks noGrp="1"/>
          </p:cNvSpPr>
          <p:nvPr>
            <p:ph type="body" idx="3"/>
          </p:nvPr>
        </p:nvSpPr>
        <p:spPr>
          <a:xfrm>
            <a:off x="2329744" y="3718205"/>
            <a:ext cx="11250640" cy="701711"/>
          </a:xfrm>
        </p:spPr>
        <p:txBody>
          <a:bodyPr/>
          <a:lstStyle/>
          <a:p>
            <a:r>
              <a:rPr lang="en-IN" dirty="0"/>
              <a:t>Handling missing values</a:t>
            </a:r>
          </a:p>
          <a:p>
            <a:endParaRPr lang="en-US" dirty="0"/>
          </a:p>
        </p:txBody>
      </p:sp>
      <p:sp>
        <p:nvSpPr>
          <p:cNvPr id="5" name="Text Placeholder 4">
            <a:extLst>
              <a:ext uri="{FF2B5EF4-FFF2-40B4-BE49-F238E27FC236}">
                <a16:creationId xmlns:a16="http://schemas.microsoft.com/office/drawing/2014/main" id="{3E5451E0-54C2-4AD9-B960-BC095CE32F76}"/>
              </a:ext>
            </a:extLst>
          </p:cNvPr>
          <p:cNvSpPr>
            <a:spLocks noGrp="1"/>
          </p:cNvSpPr>
          <p:nvPr>
            <p:ph type="body" idx="4"/>
          </p:nvPr>
        </p:nvSpPr>
        <p:spPr>
          <a:xfrm>
            <a:off x="2329744" y="4572000"/>
            <a:ext cx="11250640" cy="701711"/>
          </a:xfrm>
        </p:spPr>
        <p:txBody>
          <a:bodyPr/>
          <a:lstStyle/>
          <a:p>
            <a:r>
              <a:rPr lang="en-IN" dirty="0"/>
              <a:t>Support for multiple GBM models</a:t>
            </a:r>
          </a:p>
          <a:p>
            <a:endParaRPr lang="en-US" dirty="0"/>
          </a:p>
        </p:txBody>
      </p:sp>
      <p:sp>
        <p:nvSpPr>
          <p:cNvPr id="6" name="Text Placeholder 5">
            <a:extLst>
              <a:ext uri="{FF2B5EF4-FFF2-40B4-BE49-F238E27FC236}">
                <a16:creationId xmlns:a16="http://schemas.microsoft.com/office/drawing/2014/main" id="{8D770189-930A-423B-BE3C-A9B1193C7AC9}"/>
              </a:ext>
            </a:extLst>
          </p:cNvPr>
          <p:cNvSpPr>
            <a:spLocks noGrp="1"/>
          </p:cNvSpPr>
          <p:nvPr>
            <p:ph type="body" idx="5"/>
          </p:nvPr>
        </p:nvSpPr>
        <p:spPr/>
        <p:txBody>
          <a:bodyPr/>
          <a:lstStyle/>
          <a:p>
            <a:r>
              <a:rPr lang="en-IN" dirty="0"/>
              <a:t>All of the above</a:t>
            </a:r>
          </a:p>
          <a:p>
            <a:endParaRPr lang="en-US" dirty="0"/>
          </a:p>
        </p:txBody>
      </p:sp>
      <p:sp>
        <p:nvSpPr>
          <p:cNvPr id="7" name="Text Placeholder 6">
            <a:extLst>
              <a:ext uri="{FF2B5EF4-FFF2-40B4-BE49-F238E27FC236}">
                <a16:creationId xmlns:a16="http://schemas.microsoft.com/office/drawing/2014/main" id="{6C936978-CC3F-46BA-94FB-C56CF9FE15FE}"/>
              </a:ext>
            </a:extLst>
          </p:cNvPr>
          <p:cNvSpPr>
            <a:spLocks noGrp="1"/>
          </p:cNvSpPr>
          <p:nvPr>
            <p:ph type="body" idx="6"/>
          </p:nvPr>
        </p:nvSpPr>
        <p:spPr/>
        <p:txBody>
          <a:bodyPr/>
          <a:lstStyle/>
          <a:p>
            <a:r>
              <a:rPr lang="en-IN" dirty="0"/>
              <a:t>2</a:t>
            </a:r>
            <a:endParaRPr lang="en-US" dirty="0"/>
          </a:p>
        </p:txBody>
      </p:sp>
      <p:sp>
        <p:nvSpPr>
          <p:cNvPr id="8" name="Google Shape;28;p2">
            <a:extLst>
              <a:ext uri="{FF2B5EF4-FFF2-40B4-BE49-F238E27FC236}">
                <a16:creationId xmlns:a16="http://schemas.microsoft.com/office/drawing/2014/main" id="{5582744A-B76F-437E-8D89-C86D1A1B810D}"/>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9" name="Google Shape;37;p2">
            <a:extLst>
              <a:ext uri="{FF2B5EF4-FFF2-40B4-BE49-F238E27FC236}">
                <a16:creationId xmlns:a16="http://schemas.microsoft.com/office/drawing/2014/main" id="{6692FC92-F418-49AB-9D5B-25890109818A}"/>
              </a:ext>
            </a:extLst>
          </p:cNvPr>
          <p:cNvPicPr preferRelativeResize="0"/>
          <p:nvPr/>
        </p:nvPicPr>
        <p:blipFill rotWithShape="1">
          <a:blip r:embed="rId2">
            <a:alphaModFix/>
          </a:blip>
          <a:srcRect/>
          <a:stretch/>
        </p:blipFill>
        <p:spPr>
          <a:xfrm>
            <a:off x="14996159" y="8781788"/>
            <a:ext cx="879553" cy="260934"/>
          </a:xfrm>
          <a:prstGeom prst="rect">
            <a:avLst/>
          </a:prstGeom>
          <a:noFill/>
          <a:ln>
            <a:noFill/>
          </a:ln>
        </p:spPr>
      </p:pic>
    </p:spTree>
    <p:extLst>
      <p:ext uri="{BB962C8B-B14F-4D97-AF65-F5344CB8AC3E}">
        <p14:creationId xmlns:p14="http://schemas.microsoft.com/office/powerpoint/2010/main" val="32401192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B51384-9294-4CF4-A999-80AF584DDFB6}"/>
              </a:ext>
            </a:extLst>
          </p:cNvPr>
          <p:cNvSpPr>
            <a:spLocks noGrp="1"/>
          </p:cNvSpPr>
          <p:nvPr>
            <p:ph type="body" idx="1"/>
          </p:nvPr>
        </p:nvSpPr>
        <p:spPr>
          <a:xfrm>
            <a:off x="2043468" y="1109547"/>
            <a:ext cx="13391132" cy="1424965"/>
          </a:xfrm>
        </p:spPr>
        <p:txBody>
          <a:bodyPr/>
          <a:lstStyle/>
          <a:p>
            <a:r>
              <a:rPr lang="en-IN" dirty="0"/>
              <a:t>Some of the advantages of XGBoost include:</a:t>
            </a:r>
          </a:p>
          <a:p>
            <a:endParaRPr lang="en-US" dirty="0"/>
          </a:p>
        </p:txBody>
      </p:sp>
      <p:sp>
        <p:nvSpPr>
          <p:cNvPr id="3" name="Text Placeholder 2">
            <a:extLst>
              <a:ext uri="{FF2B5EF4-FFF2-40B4-BE49-F238E27FC236}">
                <a16:creationId xmlns:a16="http://schemas.microsoft.com/office/drawing/2014/main" id="{FBE753E7-4195-40C1-9C71-399906406672}"/>
              </a:ext>
            </a:extLst>
          </p:cNvPr>
          <p:cNvSpPr>
            <a:spLocks noGrp="1"/>
          </p:cNvSpPr>
          <p:nvPr>
            <p:ph type="body" idx="2"/>
          </p:nvPr>
        </p:nvSpPr>
        <p:spPr>
          <a:xfrm>
            <a:off x="495095" y="7380255"/>
            <a:ext cx="15375004" cy="1333852"/>
          </a:xfrm>
        </p:spPr>
        <p:txBody>
          <a:bodyPr/>
          <a:lstStyle/>
          <a:p>
            <a:r>
              <a:rPr lang="en-IN" sz="2400" dirty="0"/>
              <a:t>   XGBoost is scalable and has accurate implementation of gradient boosting machines. </a:t>
            </a:r>
          </a:p>
          <a:p>
            <a:r>
              <a:rPr lang="en-IN" sz="2400" dirty="0"/>
              <a:t>   It has proven to push the limits of computing power for boosted trees.</a:t>
            </a:r>
            <a:endParaRPr lang="en-US" sz="2400" dirty="0"/>
          </a:p>
        </p:txBody>
      </p:sp>
      <p:sp>
        <p:nvSpPr>
          <p:cNvPr id="4" name="Text Placeholder 3">
            <a:extLst>
              <a:ext uri="{FF2B5EF4-FFF2-40B4-BE49-F238E27FC236}">
                <a16:creationId xmlns:a16="http://schemas.microsoft.com/office/drawing/2014/main" id="{E1B370BE-3990-43D0-9BC9-B12FBAE8DC82}"/>
              </a:ext>
            </a:extLst>
          </p:cNvPr>
          <p:cNvSpPr>
            <a:spLocks noGrp="1"/>
          </p:cNvSpPr>
          <p:nvPr>
            <p:ph type="body" idx="3"/>
          </p:nvPr>
        </p:nvSpPr>
        <p:spPr>
          <a:xfrm>
            <a:off x="3205670" y="6896082"/>
            <a:ext cx="9022188" cy="619532"/>
          </a:xfrm>
        </p:spPr>
        <p:txBody>
          <a:bodyPr/>
          <a:lstStyle/>
          <a:p>
            <a:r>
              <a:rPr lang="en-IN" dirty="0"/>
              <a:t>d. All of the above</a:t>
            </a:r>
          </a:p>
          <a:p>
            <a:endParaRPr lang="en-US" dirty="0"/>
          </a:p>
        </p:txBody>
      </p:sp>
      <p:sp>
        <p:nvSpPr>
          <p:cNvPr id="5" name="Text Placeholder 4">
            <a:extLst>
              <a:ext uri="{FF2B5EF4-FFF2-40B4-BE49-F238E27FC236}">
                <a16:creationId xmlns:a16="http://schemas.microsoft.com/office/drawing/2014/main" id="{AD0395EF-B6BD-4BC0-88A8-4555013B34A4}"/>
              </a:ext>
            </a:extLst>
          </p:cNvPr>
          <p:cNvSpPr>
            <a:spLocks noGrp="1"/>
          </p:cNvSpPr>
          <p:nvPr>
            <p:ph type="body" idx="4"/>
          </p:nvPr>
        </p:nvSpPr>
        <p:spPr/>
        <p:txBody>
          <a:bodyPr/>
          <a:lstStyle/>
          <a:p>
            <a:r>
              <a:rPr lang="en-IN" dirty="0"/>
              <a:t>2</a:t>
            </a:r>
            <a:endParaRPr lang="en-US" dirty="0"/>
          </a:p>
        </p:txBody>
      </p:sp>
      <p:sp>
        <p:nvSpPr>
          <p:cNvPr id="6" name="Text Placeholder 5">
            <a:extLst>
              <a:ext uri="{FF2B5EF4-FFF2-40B4-BE49-F238E27FC236}">
                <a16:creationId xmlns:a16="http://schemas.microsoft.com/office/drawing/2014/main" id="{29A5EA1B-FA01-44B1-B825-6B3CA0A4DE65}"/>
              </a:ext>
            </a:extLst>
          </p:cNvPr>
          <p:cNvSpPr>
            <a:spLocks noGrp="1"/>
          </p:cNvSpPr>
          <p:nvPr>
            <p:ph type="body" idx="5"/>
          </p:nvPr>
        </p:nvSpPr>
        <p:spPr>
          <a:xfrm>
            <a:off x="2329744" y="2940610"/>
            <a:ext cx="11250640" cy="701711"/>
          </a:xfrm>
        </p:spPr>
        <p:txBody>
          <a:bodyPr/>
          <a:lstStyle/>
          <a:p>
            <a:r>
              <a:rPr lang="en-IN" dirty="0"/>
              <a:t>Parallelization</a:t>
            </a:r>
            <a:endParaRPr lang="en-US" dirty="0"/>
          </a:p>
          <a:p>
            <a:endParaRPr lang="en-US" dirty="0"/>
          </a:p>
        </p:txBody>
      </p:sp>
      <p:sp>
        <p:nvSpPr>
          <p:cNvPr id="7" name="Text Placeholder 6">
            <a:extLst>
              <a:ext uri="{FF2B5EF4-FFF2-40B4-BE49-F238E27FC236}">
                <a16:creationId xmlns:a16="http://schemas.microsoft.com/office/drawing/2014/main" id="{36F17E17-60EC-448A-BF39-11BEE028C404}"/>
              </a:ext>
            </a:extLst>
          </p:cNvPr>
          <p:cNvSpPr>
            <a:spLocks noGrp="1"/>
          </p:cNvSpPr>
          <p:nvPr>
            <p:ph type="body" idx="6"/>
          </p:nvPr>
        </p:nvSpPr>
        <p:spPr>
          <a:xfrm>
            <a:off x="2329744" y="3761215"/>
            <a:ext cx="11250640" cy="701711"/>
          </a:xfrm>
        </p:spPr>
        <p:txBody>
          <a:bodyPr/>
          <a:lstStyle/>
          <a:p>
            <a:r>
              <a:rPr lang="en-IN" dirty="0"/>
              <a:t>Handling missing values</a:t>
            </a:r>
          </a:p>
          <a:p>
            <a:endParaRPr lang="en-US" dirty="0"/>
          </a:p>
        </p:txBody>
      </p:sp>
      <p:sp>
        <p:nvSpPr>
          <p:cNvPr id="8" name="Text Placeholder 7">
            <a:extLst>
              <a:ext uri="{FF2B5EF4-FFF2-40B4-BE49-F238E27FC236}">
                <a16:creationId xmlns:a16="http://schemas.microsoft.com/office/drawing/2014/main" id="{F11707E9-FB14-4DCF-8D4F-D347D973A615}"/>
              </a:ext>
            </a:extLst>
          </p:cNvPr>
          <p:cNvSpPr>
            <a:spLocks noGrp="1"/>
          </p:cNvSpPr>
          <p:nvPr>
            <p:ph type="body" idx="7"/>
          </p:nvPr>
        </p:nvSpPr>
        <p:spPr>
          <a:xfrm>
            <a:off x="2329744" y="4546649"/>
            <a:ext cx="11250640" cy="701711"/>
          </a:xfrm>
        </p:spPr>
        <p:txBody>
          <a:bodyPr/>
          <a:lstStyle/>
          <a:p>
            <a:r>
              <a:rPr lang="en-IN" dirty="0"/>
              <a:t>Support for multiple GBM models</a:t>
            </a:r>
          </a:p>
          <a:p>
            <a:endParaRPr lang="en-US" dirty="0"/>
          </a:p>
        </p:txBody>
      </p:sp>
      <p:sp>
        <p:nvSpPr>
          <p:cNvPr id="9" name="Text Placeholder 8">
            <a:extLst>
              <a:ext uri="{FF2B5EF4-FFF2-40B4-BE49-F238E27FC236}">
                <a16:creationId xmlns:a16="http://schemas.microsoft.com/office/drawing/2014/main" id="{480C8ACE-DE47-46CE-9BF4-A95F99CB7560}"/>
              </a:ext>
            </a:extLst>
          </p:cNvPr>
          <p:cNvSpPr>
            <a:spLocks noGrp="1"/>
          </p:cNvSpPr>
          <p:nvPr>
            <p:ph type="body" idx="8"/>
          </p:nvPr>
        </p:nvSpPr>
        <p:spPr/>
        <p:txBody>
          <a:bodyPr/>
          <a:lstStyle/>
          <a:p>
            <a:r>
              <a:rPr lang="en-IN" dirty="0"/>
              <a:t>All of the above</a:t>
            </a:r>
          </a:p>
          <a:p>
            <a:endParaRPr lang="en-US" dirty="0"/>
          </a:p>
        </p:txBody>
      </p:sp>
    </p:spTree>
    <p:extLst>
      <p:ext uri="{BB962C8B-B14F-4D97-AF65-F5344CB8AC3E}">
        <p14:creationId xmlns:p14="http://schemas.microsoft.com/office/powerpoint/2010/main" val="2254706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497222-8615-4282-B800-7AA3C535072D}"/>
              </a:ext>
            </a:extLst>
          </p:cNvPr>
          <p:cNvSpPr/>
          <p:nvPr/>
        </p:nvSpPr>
        <p:spPr>
          <a:xfrm>
            <a:off x="2442221" y="6879325"/>
            <a:ext cx="9209470" cy="2554545"/>
          </a:xfrm>
          <a:prstGeom prst="rect">
            <a:avLst/>
          </a:prstGeom>
        </p:spPr>
        <p:txBody>
          <a:bodyPr wrap="square">
            <a:spAutoFit/>
          </a:bodyPr>
          <a:lstStyle/>
          <a:p>
            <a:endParaRPr lang="en-IN" sz="2000" dirty="0">
              <a:solidFill>
                <a:schemeClr val="tx1">
                  <a:lumMod val="65000"/>
                  <a:lumOff val="35000"/>
                </a:schemeClr>
              </a:solidFill>
              <a:latin typeface="+mj-lt"/>
            </a:endParaRPr>
          </a:p>
          <a:p>
            <a:endParaRPr lang="en-IN" sz="2000" dirty="0">
              <a:solidFill>
                <a:schemeClr val="tx1">
                  <a:lumMod val="65000"/>
                  <a:lumOff val="35000"/>
                </a:schemeClr>
              </a:solidFill>
              <a:latin typeface="+mj-lt"/>
            </a:endParaRPr>
          </a:p>
          <a:p>
            <a:endParaRPr lang="en-IN" sz="2000" dirty="0">
              <a:solidFill>
                <a:schemeClr val="tx1">
                  <a:lumMod val="65000"/>
                  <a:lumOff val="35000"/>
                </a:schemeClr>
              </a:solidFill>
              <a:latin typeface="+mj-lt"/>
            </a:endParaRPr>
          </a:p>
          <a:p>
            <a:endParaRPr lang="en-IN" sz="2000" dirty="0">
              <a:solidFill>
                <a:schemeClr val="tx1">
                  <a:lumMod val="65000"/>
                  <a:lumOff val="35000"/>
                </a:schemeClr>
              </a:solidFill>
              <a:latin typeface="+mj-lt"/>
            </a:endParaRPr>
          </a:p>
          <a:p>
            <a:endParaRPr lang="en-IN" sz="2000" dirty="0">
              <a:solidFill>
                <a:schemeClr val="tx1">
                  <a:lumMod val="65000"/>
                  <a:lumOff val="35000"/>
                </a:schemeClr>
              </a:solidFill>
              <a:latin typeface="+mj-lt"/>
            </a:endParaRPr>
          </a:p>
          <a:p>
            <a:endParaRPr lang="en-IN" sz="2000" dirty="0">
              <a:solidFill>
                <a:schemeClr val="tx1">
                  <a:lumMod val="65000"/>
                  <a:lumOff val="35000"/>
                </a:schemeClr>
              </a:solidFill>
              <a:latin typeface="+mj-lt"/>
            </a:endParaRPr>
          </a:p>
          <a:p>
            <a:endParaRPr lang="en-IN" sz="2000" dirty="0">
              <a:solidFill>
                <a:schemeClr val="tx1">
                  <a:lumMod val="65000"/>
                  <a:lumOff val="35000"/>
                </a:schemeClr>
              </a:solidFill>
              <a:latin typeface="+mj-lt"/>
            </a:endParaRPr>
          </a:p>
          <a:p>
            <a:r>
              <a:rPr lang="en-IN" sz="2000" dirty="0">
                <a:solidFill>
                  <a:schemeClr val="tx1">
                    <a:lumMod val="65000"/>
                    <a:lumOff val="35000"/>
                  </a:schemeClr>
                </a:solidFill>
                <a:latin typeface="+mj-lt"/>
              </a:rPr>
              <a:t> </a:t>
            </a:r>
            <a:endParaRPr lang="en-US" sz="2000" dirty="0">
              <a:solidFill>
                <a:schemeClr val="tx1">
                  <a:lumMod val="65000"/>
                  <a:lumOff val="35000"/>
                </a:schemeClr>
              </a:solidFill>
              <a:latin typeface="+mj-lt"/>
            </a:endParaRPr>
          </a:p>
        </p:txBody>
      </p:sp>
      <p:sp>
        <p:nvSpPr>
          <p:cNvPr id="10" name="Google Shape;809;p40">
            <a:extLst>
              <a:ext uri="{FF2B5EF4-FFF2-40B4-BE49-F238E27FC236}">
                <a16:creationId xmlns:a16="http://schemas.microsoft.com/office/drawing/2014/main" id="{D0E63810-5B74-49B7-A10F-4A9C737F27FC}"/>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Ideology</a:t>
            </a:r>
          </a:p>
        </p:txBody>
      </p:sp>
      <p:pic>
        <p:nvPicPr>
          <p:cNvPr id="11" name="Picture 10">
            <a:extLst>
              <a:ext uri="{FF2B5EF4-FFF2-40B4-BE49-F238E27FC236}">
                <a16:creationId xmlns:a16="http://schemas.microsoft.com/office/drawing/2014/main" id="{5E96232F-CC14-4026-9685-3F7FAEFEC5B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0295" y="885621"/>
            <a:ext cx="2168739" cy="253920"/>
          </a:xfrm>
          <a:prstGeom prst="rect">
            <a:avLst/>
          </a:prstGeom>
        </p:spPr>
      </p:pic>
      <p:pic>
        <p:nvPicPr>
          <p:cNvPr id="340" name="Picture 339">
            <a:extLst>
              <a:ext uri="{FF2B5EF4-FFF2-40B4-BE49-F238E27FC236}">
                <a16:creationId xmlns:a16="http://schemas.microsoft.com/office/drawing/2014/main" id="{C4501154-7BEB-475D-A935-6C65C6C5A8BE}"/>
              </a:ext>
            </a:extLst>
          </p:cNvPr>
          <p:cNvPicPr>
            <a:picLocks noChangeAspect="1"/>
          </p:cNvPicPr>
          <p:nvPr/>
        </p:nvPicPr>
        <p:blipFill>
          <a:blip r:embed="rId4"/>
          <a:stretch>
            <a:fillRect/>
          </a:stretch>
        </p:blipFill>
        <p:spPr>
          <a:xfrm>
            <a:off x="239031" y="1490676"/>
            <a:ext cx="7888969" cy="6431113"/>
          </a:xfrm>
          <a:prstGeom prst="rect">
            <a:avLst/>
          </a:prstGeom>
        </p:spPr>
      </p:pic>
      <p:sp>
        <p:nvSpPr>
          <p:cNvPr id="361" name="Rectangle 360">
            <a:extLst>
              <a:ext uri="{FF2B5EF4-FFF2-40B4-BE49-F238E27FC236}">
                <a16:creationId xmlns:a16="http://schemas.microsoft.com/office/drawing/2014/main" id="{00711024-EFB2-4D32-A2C0-58880C1CB630}"/>
              </a:ext>
            </a:extLst>
          </p:cNvPr>
          <p:cNvSpPr/>
          <p:nvPr/>
        </p:nvSpPr>
        <p:spPr>
          <a:xfrm>
            <a:off x="9470307" y="4871465"/>
            <a:ext cx="5061905" cy="1167386"/>
          </a:xfrm>
          <a:prstGeom prst="rect">
            <a:avLst/>
          </a:prstGeom>
          <a:solidFill>
            <a:schemeClr val="bg1"/>
          </a:solidFill>
          <a:ln>
            <a:solidFill>
              <a:srgbClr val="C13018"/>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000" dirty="0">
                <a:solidFill>
                  <a:schemeClr val="tx1">
                    <a:lumMod val="65000"/>
                    <a:lumOff val="35000"/>
                  </a:schemeClr>
                </a:solidFill>
              </a:rPr>
              <a:t>In ensemble learning, other models strength performs offset on individual model variances and biases</a:t>
            </a:r>
            <a:endParaRPr lang="en-US" sz="2000" dirty="0">
              <a:solidFill>
                <a:schemeClr val="tx1">
                  <a:lumMod val="65000"/>
                  <a:lumOff val="35000"/>
                </a:schemeClr>
              </a:solidFill>
            </a:endParaRPr>
          </a:p>
        </p:txBody>
      </p:sp>
      <p:sp>
        <p:nvSpPr>
          <p:cNvPr id="373" name="Rectangle 372">
            <a:extLst>
              <a:ext uri="{FF2B5EF4-FFF2-40B4-BE49-F238E27FC236}">
                <a16:creationId xmlns:a16="http://schemas.microsoft.com/office/drawing/2014/main" id="{3E24779A-2698-4A53-B0F7-4F4A386CA461}"/>
              </a:ext>
            </a:extLst>
          </p:cNvPr>
          <p:cNvSpPr/>
          <p:nvPr/>
        </p:nvSpPr>
        <p:spPr>
          <a:xfrm>
            <a:off x="9470307" y="1651815"/>
            <a:ext cx="5080154" cy="1018197"/>
          </a:xfrm>
          <a:prstGeom prst="rect">
            <a:avLst/>
          </a:prstGeom>
          <a:solidFill>
            <a:schemeClr val="bg1"/>
          </a:solidFill>
          <a:ln>
            <a:solidFill>
              <a:srgbClr val="00A89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000" dirty="0">
                <a:solidFill>
                  <a:schemeClr val="tx1">
                    <a:lumMod val="65000"/>
                    <a:lumOff val="35000"/>
                  </a:schemeClr>
                </a:solidFill>
              </a:rPr>
              <a:t>Certain models do well in </a:t>
            </a:r>
            <a:r>
              <a:rPr lang="en-IN" sz="2000" dirty="0" err="1">
                <a:solidFill>
                  <a:schemeClr val="tx1">
                    <a:lumMod val="65000"/>
                    <a:lumOff val="35000"/>
                  </a:schemeClr>
                </a:solidFill>
              </a:rPr>
              <a:t>modeling</a:t>
            </a:r>
            <a:r>
              <a:rPr lang="en-IN" sz="2000" dirty="0">
                <a:solidFill>
                  <a:schemeClr val="tx1">
                    <a:lumMod val="65000"/>
                    <a:lumOff val="35000"/>
                  </a:schemeClr>
                </a:solidFill>
              </a:rPr>
              <a:t> one aspect of the data, while others  do well in </a:t>
            </a:r>
            <a:r>
              <a:rPr lang="en-IN" sz="2000" dirty="0" err="1">
                <a:solidFill>
                  <a:schemeClr val="tx1">
                    <a:lumMod val="65000"/>
                    <a:lumOff val="35000"/>
                  </a:schemeClr>
                </a:solidFill>
              </a:rPr>
              <a:t>modeling</a:t>
            </a:r>
            <a:r>
              <a:rPr lang="en-IN" sz="2000" dirty="0">
                <a:solidFill>
                  <a:schemeClr val="tx1">
                    <a:lumMod val="65000"/>
                    <a:lumOff val="35000"/>
                  </a:schemeClr>
                </a:solidFill>
              </a:rPr>
              <a:t> another</a:t>
            </a:r>
          </a:p>
        </p:txBody>
      </p:sp>
      <p:sp>
        <p:nvSpPr>
          <p:cNvPr id="380" name="Rectangle 379">
            <a:extLst>
              <a:ext uri="{FF2B5EF4-FFF2-40B4-BE49-F238E27FC236}">
                <a16:creationId xmlns:a16="http://schemas.microsoft.com/office/drawing/2014/main" id="{089B9C12-9ADB-4AF4-943C-6D96AE8B6BD1}"/>
              </a:ext>
            </a:extLst>
          </p:cNvPr>
          <p:cNvSpPr/>
          <p:nvPr/>
        </p:nvSpPr>
        <p:spPr>
          <a:xfrm>
            <a:off x="9475340" y="3094463"/>
            <a:ext cx="5061905" cy="1363237"/>
          </a:xfrm>
          <a:prstGeom prst="rect">
            <a:avLst/>
          </a:prstGeom>
          <a:solidFill>
            <a:schemeClr val="bg1"/>
          </a:solidFill>
          <a:ln>
            <a:solidFill>
              <a:srgbClr val="D9126B"/>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000" dirty="0">
                <a:solidFill>
                  <a:schemeClr val="tx1">
                    <a:lumMod val="65000"/>
                    <a:lumOff val="35000"/>
                  </a:schemeClr>
                </a:solidFill>
              </a:rPr>
              <a:t>Instead of learning a single complex model, learn several simple models</a:t>
            </a:r>
          </a:p>
          <a:p>
            <a:pPr algn="ctr"/>
            <a:r>
              <a:rPr lang="en-IN" sz="2000" dirty="0">
                <a:solidFill>
                  <a:schemeClr val="tx1">
                    <a:lumMod val="65000"/>
                    <a:lumOff val="35000"/>
                  </a:schemeClr>
                </a:solidFill>
              </a:rPr>
              <a:t> and combine their output to produce the final decision</a:t>
            </a:r>
          </a:p>
        </p:txBody>
      </p:sp>
      <p:sp>
        <p:nvSpPr>
          <p:cNvPr id="387" name="Rectangle 386">
            <a:extLst>
              <a:ext uri="{FF2B5EF4-FFF2-40B4-BE49-F238E27FC236}">
                <a16:creationId xmlns:a16="http://schemas.microsoft.com/office/drawing/2014/main" id="{47D59B05-DB55-4588-88C6-06BBFF2ADA1A}"/>
              </a:ext>
            </a:extLst>
          </p:cNvPr>
          <p:cNvSpPr/>
          <p:nvPr/>
        </p:nvSpPr>
        <p:spPr>
          <a:xfrm>
            <a:off x="9470307" y="6463302"/>
            <a:ext cx="5061905" cy="1363237"/>
          </a:xfrm>
          <a:prstGeom prst="rect">
            <a:avLst/>
          </a:prstGeom>
          <a:solidFill>
            <a:schemeClr val="bg1"/>
          </a:solidFill>
          <a:ln>
            <a:solidFill>
              <a:srgbClr val="3A5C8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IN" sz="2000" dirty="0">
                <a:solidFill>
                  <a:schemeClr val="tx1">
                    <a:lumMod val="65000"/>
                    <a:lumOff val="35000"/>
                  </a:schemeClr>
                </a:solidFill>
              </a:rPr>
              <a:t>Ensemble learning will provide a composite prediction where the final accuracy is better than the accuracy of individual models</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3545236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371"/>
        <p:cNvGrpSpPr/>
        <p:nvPr/>
      </p:nvGrpSpPr>
      <p:grpSpPr>
        <a:xfrm>
          <a:off x="0" y="0"/>
          <a:ext cx="0" cy="0"/>
          <a:chOff x="0" y="0"/>
          <a:chExt cx="0" cy="0"/>
        </a:xfrm>
      </p:grpSpPr>
      <p:sp>
        <p:nvSpPr>
          <p:cNvPr id="2372" name="Google Shape;2372;p9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2373" name="Google Shape;2373;p96"/>
          <p:cNvSpPr txBox="1"/>
          <p:nvPr/>
        </p:nvSpPr>
        <p:spPr>
          <a:xfrm>
            <a:off x="363407" y="3723120"/>
            <a:ext cx="14487427" cy="4389747"/>
          </a:xfrm>
          <a:prstGeom prst="rect">
            <a:avLst/>
          </a:prstGeom>
          <a:noFill/>
          <a:ln>
            <a:noFill/>
          </a:ln>
        </p:spPr>
        <p:txBody>
          <a:bodyPr spcFirstLastPara="1" wrap="square" lIns="91425" tIns="45700" rIns="91425" bIns="45700" anchor="t" anchorCtr="0">
            <a:noAutofit/>
          </a:bodyPr>
          <a:lstStyle/>
          <a:p>
            <a:pPr lvl="0">
              <a:lnSpc>
                <a:spcPct val="107000"/>
              </a:lnSpc>
            </a:pPr>
            <a:r>
              <a:rPr lang="en-US" sz="2000" b="1" dirty="0">
                <a:solidFill>
                  <a:schemeClr val="dk1"/>
                </a:solidFill>
                <a:latin typeface="+mj-lt"/>
                <a:ea typeface="Open Sans"/>
                <a:cs typeface="Open Sans"/>
                <a:sym typeface="Open Sans"/>
              </a:rPr>
              <a:t>Problem Statement:</a:t>
            </a:r>
            <a:r>
              <a:rPr lang="en-US" sz="2000" b="1" dirty="0">
                <a:latin typeface="+mj-lt"/>
                <a:ea typeface="Open Sans"/>
              </a:rPr>
              <a:t>  </a:t>
            </a:r>
            <a:r>
              <a:rPr lang="en-US" sz="2000" dirty="0">
                <a:latin typeface="+mj-lt"/>
                <a:ea typeface="Open Sans"/>
              </a:rPr>
              <a:t>Used car market has significantly grown in recent times with </a:t>
            </a:r>
            <a:r>
              <a:rPr lang="en-IN" sz="2000" dirty="0">
                <a:latin typeface="+mj-lt"/>
                <a:ea typeface="Open Sans"/>
              </a:rPr>
              <a:t>clients ranging from used car dealers and buyers.</a:t>
            </a:r>
            <a:r>
              <a:rPr lang="en-US" sz="2000" dirty="0">
                <a:latin typeface="+mj-lt"/>
                <a:ea typeface="Open Sans"/>
              </a:rPr>
              <a:t>You are provided with </a:t>
            </a:r>
            <a:r>
              <a:rPr lang="en-IN" sz="2000" dirty="0">
                <a:solidFill>
                  <a:schemeClr val="dk1"/>
                </a:solidFill>
                <a:latin typeface="+mj-lt"/>
                <a:ea typeface="Open Sans"/>
                <a:cs typeface="Open Sans"/>
                <a:sym typeface="Open Sans"/>
              </a:rPr>
              <a:t>a car evaluation dataset that has features like price, doors, safety, and so on. </a:t>
            </a:r>
          </a:p>
          <a:p>
            <a:pPr lvl="0">
              <a:lnSpc>
                <a:spcPct val="107000"/>
              </a:lnSpc>
            </a:pPr>
            <a:r>
              <a:rPr lang="en-IN" sz="2000" dirty="0">
                <a:solidFill>
                  <a:schemeClr val="dk1"/>
                </a:solidFill>
                <a:latin typeface="+mj-lt"/>
                <a:ea typeface="Open Sans"/>
                <a:cs typeface="Open Sans"/>
                <a:sym typeface="Open Sans"/>
              </a:rPr>
              <a:t>You are required to create a robust model that allows stakeholders to predict the condition of a used vehicle.</a:t>
            </a:r>
          </a:p>
          <a:p>
            <a:pPr lvl="0">
              <a:lnSpc>
                <a:spcPct val="107000"/>
              </a:lnSpc>
              <a:spcBef>
                <a:spcPts val="800"/>
              </a:spcBef>
            </a:pPr>
            <a:r>
              <a:rPr lang="en-IN" sz="2000" b="1" dirty="0">
                <a:solidFill>
                  <a:schemeClr val="dk1"/>
                </a:solidFill>
                <a:latin typeface="+mj-lt"/>
                <a:ea typeface="Open Sans"/>
                <a:cs typeface="Open Sans"/>
                <a:sym typeface="Open Sans"/>
              </a:rPr>
              <a:t>Objective:</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Predict the condition of a vehicle based on features</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Plot the most import features </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Train multiple classifiers and compare the accuracy</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Evaluate XGBoost model with K-fold cross-validation</a:t>
            </a:r>
          </a:p>
          <a:p>
            <a:pPr marL="0" marR="0" lvl="0" indent="0" algn="l" rtl="0">
              <a:lnSpc>
                <a:spcPct val="107000"/>
              </a:lnSpc>
              <a:spcBef>
                <a:spcPts val="0"/>
              </a:spcBef>
              <a:spcAft>
                <a:spcPts val="0"/>
              </a:spcAft>
              <a:buNone/>
            </a:pPr>
            <a:endParaRPr sz="2000" dirty="0">
              <a:solidFill>
                <a:schemeClr val="dk1"/>
              </a:solidFill>
              <a:latin typeface="+mj-lt"/>
              <a:ea typeface="Open Sans"/>
              <a:cs typeface="Open Sans"/>
              <a:sym typeface="Open Sans"/>
            </a:endParaRPr>
          </a:p>
          <a:p>
            <a:pPr marL="0" lvl="0" indent="0" algn="l" rtl="0">
              <a:lnSpc>
                <a:spcPct val="90000"/>
              </a:lnSpc>
              <a:spcBef>
                <a:spcPts val="0"/>
              </a:spcBef>
              <a:spcAft>
                <a:spcPts val="0"/>
              </a:spcAft>
              <a:buClr>
                <a:schemeClr val="dk1"/>
              </a:buClr>
              <a:buSzPts val="1100"/>
              <a:buFont typeface="Arial"/>
              <a:buNone/>
            </a:pPr>
            <a:r>
              <a:rPr lang="en-US" sz="2000" b="1" dirty="0">
                <a:solidFill>
                  <a:schemeClr val="dk1"/>
                </a:solidFill>
                <a:latin typeface="+mj-lt"/>
                <a:ea typeface="Open Sans"/>
                <a:cs typeface="Open Sans"/>
                <a:sym typeface="Open Sans"/>
              </a:rPr>
              <a:t>Access: </a:t>
            </a:r>
            <a:r>
              <a:rPr lang="en-US" sz="2000" dirty="0">
                <a:solidFill>
                  <a:schemeClr val="dk1"/>
                </a:solidFill>
                <a:latin typeface="+mj-lt"/>
                <a:ea typeface="Open Sans"/>
                <a:cs typeface="Open Sans"/>
                <a:sym typeface="Open Sans"/>
              </a:rPr>
              <a:t>Click on the Labs tab on the left side panel of the LMS. Copy or note the username and password that are generated. Click on the Launch Lab button. On the page that appears, enter the username and password in the respective fields, and click Login.</a:t>
            </a:r>
            <a:endParaRPr sz="2000" dirty="0">
              <a:solidFill>
                <a:schemeClr val="dk1"/>
              </a:solidFill>
              <a:latin typeface="+mj-lt"/>
            </a:endParaRPr>
          </a:p>
          <a:p>
            <a:pPr marL="0" lvl="0" indent="0" algn="l" rtl="0">
              <a:lnSpc>
                <a:spcPct val="90000"/>
              </a:lnSpc>
              <a:spcBef>
                <a:spcPts val="0"/>
              </a:spcBef>
              <a:spcAft>
                <a:spcPts val="0"/>
              </a:spcAft>
              <a:buClr>
                <a:schemeClr val="dk1"/>
              </a:buClr>
              <a:buSzPts val="700"/>
              <a:buFont typeface="Arial"/>
              <a:buNone/>
            </a:pPr>
            <a:endParaRPr sz="2000" dirty="0">
              <a:solidFill>
                <a:schemeClr val="dk1"/>
              </a:solidFill>
              <a:latin typeface="+mj-lt"/>
              <a:ea typeface="Calibri"/>
              <a:cs typeface="Calibri"/>
              <a:sym typeface="Calibri"/>
            </a:endParaRPr>
          </a:p>
          <a:p>
            <a:pPr marL="0" marR="0" lvl="0" indent="0" algn="l" rtl="0">
              <a:lnSpc>
                <a:spcPct val="107000"/>
              </a:lnSpc>
              <a:spcBef>
                <a:spcPts val="0"/>
              </a:spcBef>
              <a:spcAft>
                <a:spcPts val="0"/>
              </a:spcAft>
              <a:buNone/>
            </a:pPr>
            <a:endParaRPr sz="2000" dirty="0">
              <a:solidFill>
                <a:schemeClr val="dk1"/>
              </a:solidFill>
              <a:latin typeface="+mj-lt"/>
              <a:ea typeface="Open Sans"/>
              <a:cs typeface="Open Sans"/>
              <a:sym typeface="Open Sans"/>
            </a:endParaRPr>
          </a:p>
        </p:txBody>
      </p:sp>
      <p:sp>
        <p:nvSpPr>
          <p:cNvPr id="2374" name="Google Shape;2374;p96"/>
          <p:cNvSpPr txBox="1"/>
          <p:nvPr/>
        </p:nvSpPr>
        <p:spPr>
          <a:xfrm>
            <a:off x="12545058" y="2427945"/>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3</a:t>
            </a:r>
            <a:r>
              <a:rPr lang="en-US" sz="2800" dirty="0">
                <a:solidFill>
                  <a:srgbClr val="0F547B"/>
                </a:solidFill>
                <a:latin typeface="Open Sans SemiBold"/>
                <a:ea typeface="Open Sans SemiBold"/>
                <a:cs typeface="Open Sans SemiBold"/>
                <a:sym typeface="Open Sans SemiBold"/>
              </a:rPr>
              <a:t>0</a:t>
            </a:r>
            <a:r>
              <a:rPr lang="en-US" sz="2800" b="0" i="0" u="none" strike="noStrike" cap="none" dirty="0">
                <a:solidFill>
                  <a:srgbClr val="0F547B"/>
                </a:solidFill>
                <a:latin typeface="Open Sans SemiBold"/>
                <a:ea typeface="Open Sans SemiBold"/>
                <a:cs typeface="Open Sans SemiBold"/>
                <a:sym typeface="Open Sans SemiBold"/>
              </a:rPr>
              <a:t> mins</a:t>
            </a:r>
            <a:endParaRPr dirty="0"/>
          </a:p>
        </p:txBody>
      </p:sp>
      <p:sp>
        <p:nvSpPr>
          <p:cNvPr id="2375" name="Google Shape;2375;p9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t>Car Evaluation Database</a:t>
            </a:r>
            <a:endParaRPr sz="2800" b="0" i="0" u="none" strike="noStrike" cap="none" dirty="0">
              <a:solidFill>
                <a:srgbClr val="0F547B"/>
              </a:solidFill>
              <a:latin typeface="Open Sans SemiBold"/>
              <a:ea typeface="Open Sans SemiBold"/>
              <a:cs typeface="Open Sans SemiBold"/>
              <a:sym typeface="Open Sans SemiBo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379"/>
        <p:cNvGrpSpPr/>
        <p:nvPr/>
      </p:nvGrpSpPr>
      <p:grpSpPr>
        <a:xfrm>
          <a:off x="0" y="0"/>
          <a:ext cx="0" cy="0"/>
          <a:chOff x="0" y="0"/>
          <a:chExt cx="0" cy="0"/>
        </a:xfrm>
      </p:grpSpPr>
      <p:sp>
        <p:nvSpPr>
          <p:cNvPr id="2" name="Google Shape;28;p2">
            <a:extLst>
              <a:ext uri="{FF2B5EF4-FFF2-40B4-BE49-F238E27FC236}">
                <a16:creationId xmlns:a16="http://schemas.microsoft.com/office/drawing/2014/main" id="{7C1D1B62-A83A-4700-881C-C984800C20A2}"/>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Working</a:t>
            </a:r>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050295" y="885621"/>
            <a:ext cx="2168739" cy="253920"/>
          </a:xfrm>
          <a:prstGeom prst="rect">
            <a:avLst/>
          </a:prstGeom>
        </p:spPr>
      </p:pic>
      <p:grpSp>
        <p:nvGrpSpPr>
          <p:cNvPr id="41" name="Group 40">
            <a:extLst>
              <a:ext uri="{FF2B5EF4-FFF2-40B4-BE49-F238E27FC236}">
                <a16:creationId xmlns:a16="http://schemas.microsoft.com/office/drawing/2014/main" id="{AD780A78-7323-4A70-A76A-70982F398C19}"/>
              </a:ext>
            </a:extLst>
          </p:cNvPr>
          <p:cNvGrpSpPr/>
          <p:nvPr/>
        </p:nvGrpSpPr>
        <p:grpSpPr>
          <a:xfrm>
            <a:off x="763795" y="1388555"/>
            <a:ext cx="13616897" cy="6096587"/>
            <a:chOff x="516145" y="1408047"/>
            <a:chExt cx="14140498" cy="6331015"/>
          </a:xfrm>
        </p:grpSpPr>
        <p:grpSp>
          <p:nvGrpSpPr>
            <p:cNvPr id="32" name="Group 31">
              <a:extLst>
                <a:ext uri="{FF2B5EF4-FFF2-40B4-BE49-F238E27FC236}">
                  <a16:creationId xmlns:a16="http://schemas.microsoft.com/office/drawing/2014/main" id="{102FF9AA-0094-4C96-A497-2763293BBD8A}"/>
                </a:ext>
              </a:extLst>
            </p:cNvPr>
            <p:cNvGrpSpPr/>
            <p:nvPr/>
          </p:nvGrpSpPr>
          <p:grpSpPr>
            <a:xfrm>
              <a:off x="516145" y="2919412"/>
              <a:ext cx="5905500" cy="4819650"/>
              <a:chOff x="2514600" y="2600325"/>
              <a:chExt cx="5905500" cy="4819650"/>
            </a:xfrm>
          </p:grpSpPr>
          <p:cxnSp>
            <p:nvCxnSpPr>
              <p:cNvPr id="18" name="Straight Arrow Connector 17">
                <a:extLst>
                  <a:ext uri="{FF2B5EF4-FFF2-40B4-BE49-F238E27FC236}">
                    <a16:creationId xmlns:a16="http://schemas.microsoft.com/office/drawing/2014/main" id="{91F8BB27-68C1-4087-BBDF-094ECD40D6AF}"/>
                  </a:ext>
                </a:extLst>
              </p:cNvPr>
              <p:cNvCxnSpPr>
                <a:cxnSpLocks/>
              </p:cNvCxnSpPr>
              <p:nvPr/>
            </p:nvCxnSpPr>
            <p:spPr>
              <a:xfrm>
                <a:off x="5238750" y="3162300"/>
                <a:ext cx="3181350" cy="1266825"/>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84BA9C75-9EFE-497E-826D-FD64D1D1AF47}"/>
                  </a:ext>
                </a:extLst>
              </p:cNvPr>
              <p:cNvCxnSpPr>
                <a:cxnSpLocks/>
              </p:cNvCxnSpPr>
              <p:nvPr/>
            </p:nvCxnSpPr>
            <p:spPr>
              <a:xfrm flipV="1">
                <a:off x="5238750" y="5591175"/>
                <a:ext cx="3181350" cy="13049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 name="Straight Arrow Connector 16">
                <a:extLst>
                  <a:ext uri="{FF2B5EF4-FFF2-40B4-BE49-F238E27FC236}">
                    <a16:creationId xmlns:a16="http://schemas.microsoft.com/office/drawing/2014/main" id="{F4F541A7-63B0-4233-8E66-05EE42C8CD82}"/>
                  </a:ext>
                </a:extLst>
              </p:cNvPr>
              <p:cNvCxnSpPr/>
              <p:nvPr/>
            </p:nvCxnSpPr>
            <p:spPr>
              <a:xfrm>
                <a:off x="5238750" y="5010150"/>
                <a:ext cx="3181350" cy="0"/>
              </a:xfrm>
              <a:prstGeom prst="straightConnector1">
                <a:avLst/>
              </a:prstGeom>
              <a:ln>
                <a:solidFill>
                  <a:srgbClr val="70AD47"/>
                </a:solidFill>
                <a:tailEnd type="triangle"/>
              </a:ln>
            </p:spPr>
            <p:style>
              <a:lnRef idx="3">
                <a:schemeClr val="accent1"/>
              </a:lnRef>
              <a:fillRef idx="0">
                <a:schemeClr val="accent1"/>
              </a:fillRef>
              <a:effectRef idx="2">
                <a:schemeClr val="accent1"/>
              </a:effectRef>
              <a:fontRef idx="minor">
                <a:schemeClr val="tx1"/>
              </a:fontRef>
            </p:style>
          </p:cxnSp>
          <p:sp>
            <p:nvSpPr>
              <p:cNvPr id="4" name="Rectangle 3">
                <a:extLst>
                  <a:ext uri="{FF2B5EF4-FFF2-40B4-BE49-F238E27FC236}">
                    <a16:creationId xmlns:a16="http://schemas.microsoft.com/office/drawing/2014/main" id="{D06A3FDA-522B-440B-B79C-DC76333DFD10}"/>
                  </a:ext>
                </a:extLst>
              </p:cNvPr>
              <p:cNvSpPr/>
              <p:nvPr/>
            </p:nvSpPr>
            <p:spPr>
              <a:xfrm>
                <a:off x="2514600" y="2600325"/>
                <a:ext cx="2724150" cy="1162050"/>
              </a:xfrm>
              <a:prstGeom prst="rect">
                <a:avLst/>
              </a:prstGeom>
              <a:solidFill>
                <a:srgbClr val="FFC000"/>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2400" dirty="0"/>
                  <a:t>Model 1</a:t>
                </a:r>
                <a:endParaRPr lang="en-US" sz="2400" dirty="0"/>
              </a:p>
            </p:txBody>
          </p:sp>
          <p:sp>
            <p:nvSpPr>
              <p:cNvPr id="5" name="Rectangle: Diagonal Corners Snipped 4">
                <a:extLst>
                  <a:ext uri="{FF2B5EF4-FFF2-40B4-BE49-F238E27FC236}">
                    <a16:creationId xmlns:a16="http://schemas.microsoft.com/office/drawing/2014/main" id="{07BDDFF2-8FD6-4268-8A7E-EF7398515874}"/>
                  </a:ext>
                </a:extLst>
              </p:cNvPr>
              <p:cNvSpPr/>
              <p:nvPr/>
            </p:nvSpPr>
            <p:spPr>
              <a:xfrm>
                <a:off x="2514600" y="4429125"/>
                <a:ext cx="2724150" cy="1162050"/>
              </a:xfrm>
              <a:prstGeom prst="snip2DiagRect">
                <a:avLst/>
              </a:prstGeom>
              <a:solidFill>
                <a:srgbClr val="70AD47"/>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2400" dirty="0"/>
                  <a:t>Model 2</a:t>
                </a:r>
                <a:endParaRPr lang="en-US" sz="2400" dirty="0"/>
              </a:p>
            </p:txBody>
          </p:sp>
          <p:sp>
            <p:nvSpPr>
              <p:cNvPr id="6" name="Rectangle: Rounded Corners 5">
                <a:extLst>
                  <a:ext uri="{FF2B5EF4-FFF2-40B4-BE49-F238E27FC236}">
                    <a16:creationId xmlns:a16="http://schemas.microsoft.com/office/drawing/2014/main" id="{017E004F-3467-4865-AA38-D50D18C3EE57}"/>
                  </a:ext>
                </a:extLst>
              </p:cNvPr>
              <p:cNvSpPr/>
              <p:nvPr/>
            </p:nvSpPr>
            <p:spPr>
              <a:xfrm>
                <a:off x="2514600" y="6257925"/>
                <a:ext cx="2724150" cy="1162050"/>
              </a:xfrm>
              <a:prstGeom prst="roundRect">
                <a:avLst/>
              </a:prstGeom>
              <a:solidFill>
                <a:srgbClr val="ED7D31"/>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2400" dirty="0"/>
                  <a:t>Model 3</a:t>
                </a:r>
                <a:endParaRPr lang="en-US" sz="2400" dirty="0"/>
              </a:p>
            </p:txBody>
          </p:sp>
        </p:grpSp>
        <p:sp>
          <p:nvSpPr>
            <p:cNvPr id="23" name="Oval 22">
              <a:extLst>
                <a:ext uri="{FF2B5EF4-FFF2-40B4-BE49-F238E27FC236}">
                  <a16:creationId xmlns:a16="http://schemas.microsoft.com/office/drawing/2014/main" id="{F77493BE-C212-43FA-B0BB-11F77352F7F3}"/>
                </a:ext>
              </a:extLst>
            </p:cNvPr>
            <p:cNvSpPr/>
            <p:nvPr/>
          </p:nvSpPr>
          <p:spPr>
            <a:xfrm>
              <a:off x="6537325" y="3957368"/>
              <a:ext cx="3181350" cy="3124195"/>
            </a:xfrm>
            <a:prstGeom prst="ellipse">
              <a:avLst/>
            </a:prstGeom>
            <a:solidFill>
              <a:srgbClr val="00A8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Ensemble model</a:t>
              </a:r>
              <a:endParaRPr lang="en-US" sz="2400" dirty="0"/>
            </a:p>
          </p:txBody>
        </p:sp>
        <p:cxnSp>
          <p:nvCxnSpPr>
            <p:cNvPr id="26" name="Straight Arrow Connector 25">
              <a:extLst>
                <a:ext uri="{FF2B5EF4-FFF2-40B4-BE49-F238E27FC236}">
                  <a16:creationId xmlns:a16="http://schemas.microsoft.com/office/drawing/2014/main" id="{D9C758B7-F61C-4C37-9F34-2DC6F5989E6D}"/>
                </a:ext>
              </a:extLst>
            </p:cNvPr>
            <p:cNvCxnSpPr>
              <a:cxnSpLocks/>
            </p:cNvCxnSpPr>
            <p:nvPr/>
          </p:nvCxnSpPr>
          <p:spPr>
            <a:xfrm>
              <a:off x="8134664" y="2690812"/>
              <a:ext cx="0" cy="1100138"/>
            </a:xfrm>
            <a:prstGeom prst="straightConnector1">
              <a:avLst/>
            </a:prstGeom>
            <a:ln>
              <a:solidFill>
                <a:srgbClr val="BFBFBF"/>
              </a:solidFill>
              <a:tailEnd type="triangle"/>
            </a:ln>
          </p:spPr>
          <p:style>
            <a:lnRef idx="3">
              <a:schemeClr val="accent6"/>
            </a:lnRef>
            <a:fillRef idx="0">
              <a:schemeClr val="accent6"/>
            </a:fillRef>
            <a:effectRef idx="2">
              <a:schemeClr val="accent6"/>
            </a:effectRef>
            <a:fontRef idx="minor">
              <a:schemeClr val="tx1"/>
            </a:fontRef>
          </p:style>
        </p:cxnSp>
        <p:cxnSp>
          <p:nvCxnSpPr>
            <p:cNvPr id="31" name="Straight Arrow Connector 30">
              <a:extLst>
                <a:ext uri="{FF2B5EF4-FFF2-40B4-BE49-F238E27FC236}">
                  <a16:creationId xmlns:a16="http://schemas.microsoft.com/office/drawing/2014/main" id="{C83F5183-E1E3-46D3-B49B-A351E01E638A}"/>
                </a:ext>
              </a:extLst>
            </p:cNvPr>
            <p:cNvCxnSpPr>
              <a:cxnSpLocks/>
            </p:cNvCxnSpPr>
            <p:nvPr/>
          </p:nvCxnSpPr>
          <p:spPr>
            <a:xfrm>
              <a:off x="10134600" y="5329237"/>
              <a:ext cx="1409700" cy="0"/>
            </a:xfrm>
            <a:prstGeom prst="straightConnector1">
              <a:avLst/>
            </a:prstGeom>
            <a:ln>
              <a:solidFill>
                <a:srgbClr val="00A891"/>
              </a:solidFill>
              <a:tailEnd type="triangle"/>
            </a:ln>
          </p:spPr>
          <p:style>
            <a:lnRef idx="3">
              <a:schemeClr val="accent1"/>
            </a:lnRef>
            <a:fillRef idx="0">
              <a:schemeClr val="accent1"/>
            </a:fillRef>
            <a:effectRef idx="2">
              <a:schemeClr val="accent1"/>
            </a:effectRef>
            <a:fontRef idx="minor">
              <a:schemeClr val="tx1"/>
            </a:fontRef>
          </p:style>
        </p:cxnSp>
        <p:sp>
          <p:nvSpPr>
            <p:cNvPr id="36" name="Flowchart: Multidocument 35">
              <a:extLst>
                <a:ext uri="{FF2B5EF4-FFF2-40B4-BE49-F238E27FC236}">
                  <a16:creationId xmlns:a16="http://schemas.microsoft.com/office/drawing/2014/main" id="{A00A3C19-3133-44E8-9FF5-C90B363049A4}"/>
                </a:ext>
              </a:extLst>
            </p:cNvPr>
            <p:cNvSpPr/>
            <p:nvPr/>
          </p:nvSpPr>
          <p:spPr>
            <a:xfrm>
              <a:off x="12408743" y="4348167"/>
              <a:ext cx="2247900" cy="1962139"/>
            </a:xfrm>
            <a:prstGeom prst="flowChartMultidocument">
              <a:avLst/>
            </a:prstGeom>
            <a:solidFill>
              <a:srgbClr val="D9126B"/>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Predictions</a:t>
              </a:r>
              <a:endParaRPr lang="en-US" sz="2400" dirty="0"/>
            </a:p>
          </p:txBody>
        </p:sp>
        <p:sp>
          <p:nvSpPr>
            <p:cNvPr id="38" name="Rectangle: Beveled 37">
              <a:extLst>
                <a:ext uri="{FF2B5EF4-FFF2-40B4-BE49-F238E27FC236}">
                  <a16:creationId xmlns:a16="http://schemas.microsoft.com/office/drawing/2014/main" id="{6BAB4BA6-2A7E-474A-9B1B-656E61A4FF44}"/>
                </a:ext>
              </a:extLst>
            </p:cNvPr>
            <p:cNvSpPr/>
            <p:nvPr/>
          </p:nvSpPr>
          <p:spPr>
            <a:xfrm>
              <a:off x="7429815" y="1408047"/>
              <a:ext cx="1409698" cy="993283"/>
            </a:xfrm>
            <a:prstGeom prst="bevel">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Inputs</a:t>
              </a:r>
              <a:endParaRPr lang="en-US" sz="2400" dirty="0"/>
            </a:p>
          </p:txBody>
        </p:sp>
      </p:grpSp>
    </p:spTree>
    <p:extLst>
      <p:ext uri="{BB962C8B-B14F-4D97-AF65-F5344CB8AC3E}">
        <p14:creationId xmlns:p14="http://schemas.microsoft.com/office/powerpoint/2010/main" val="425183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809;p40">
            <a:extLst>
              <a:ext uri="{FF2B5EF4-FFF2-40B4-BE49-F238E27FC236}">
                <a16:creationId xmlns:a16="http://schemas.microsoft.com/office/drawing/2014/main" id="{C2B48DF6-430A-40B5-9344-EBC12765C807}"/>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Significance</a:t>
            </a:r>
          </a:p>
        </p:txBody>
      </p:sp>
      <p:pic>
        <p:nvPicPr>
          <p:cNvPr id="62" name="Picture 61">
            <a:extLst>
              <a:ext uri="{FF2B5EF4-FFF2-40B4-BE49-F238E27FC236}">
                <a16:creationId xmlns:a16="http://schemas.microsoft.com/office/drawing/2014/main" id="{5D976313-400F-4829-A26E-A801C8C55ADE}"/>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6653269" y="885621"/>
            <a:ext cx="2886591" cy="253920"/>
          </a:xfrm>
          <a:prstGeom prst="rect">
            <a:avLst/>
          </a:prstGeom>
        </p:spPr>
      </p:pic>
      <p:grpSp>
        <p:nvGrpSpPr>
          <p:cNvPr id="213" name="Group 212">
            <a:extLst>
              <a:ext uri="{FF2B5EF4-FFF2-40B4-BE49-F238E27FC236}">
                <a16:creationId xmlns:a16="http://schemas.microsoft.com/office/drawing/2014/main" id="{2A018220-DC8A-4C23-ABBA-49E7E2D822C6}"/>
              </a:ext>
            </a:extLst>
          </p:cNvPr>
          <p:cNvGrpSpPr/>
          <p:nvPr/>
        </p:nvGrpSpPr>
        <p:grpSpPr>
          <a:xfrm>
            <a:off x="2876550" y="1866901"/>
            <a:ext cx="9772650" cy="6391478"/>
            <a:chOff x="449433" y="1669557"/>
            <a:chExt cx="5359037" cy="3642746"/>
          </a:xfrm>
        </p:grpSpPr>
        <p:grpSp>
          <p:nvGrpSpPr>
            <p:cNvPr id="214" name="Group 213">
              <a:extLst>
                <a:ext uri="{FF2B5EF4-FFF2-40B4-BE49-F238E27FC236}">
                  <a16:creationId xmlns:a16="http://schemas.microsoft.com/office/drawing/2014/main" id="{F93A81E1-D6AA-4BCB-AFA3-442054669F67}"/>
                </a:ext>
              </a:extLst>
            </p:cNvPr>
            <p:cNvGrpSpPr/>
            <p:nvPr/>
          </p:nvGrpSpPr>
          <p:grpSpPr>
            <a:xfrm>
              <a:off x="449433" y="1669557"/>
              <a:ext cx="2443577" cy="3615431"/>
              <a:chOff x="497150" y="1083076"/>
              <a:chExt cx="3258103" cy="4820574"/>
            </a:xfrm>
          </p:grpSpPr>
          <p:sp>
            <p:nvSpPr>
              <p:cNvPr id="231" name="Freeform: Shape 230">
                <a:extLst>
                  <a:ext uri="{FF2B5EF4-FFF2-40B4-BE49-F238E27FC236}">
                    <a16:creationId xmlns:a16="http://schemas.microsoft.com/office/drawing/2014/main" id="{DE3725CA-BE50-485F-BD2D-2367C32335D6}"/>
                  </a:ext>
                </a:extLst>
              </p:cNvPr>
              <p:cNvSpPr/>
              <p:nvPr/>
            </p:nvSpPr>
            <p:spPr>
              <a:xfrm rot="10800000">
                <a:off x="497150" y="1083076"/>
                <a:ext cx="1189608" cy="1189608"/>
              </a:xfrm>
              <a:custGeom>
                <a:avLst/>
                <a:gdLst>
                  <a:gd name="connsiteX0" fmla="*/ 927718 w 1189608"/>
                  <a:gd name="connsiteY0" fmla="*/ 1189608 h 1189608"/>
                  <a:gd name="connsiteX1" fmla="*/ 0 w 1189608"/>
                  <a:gd name="connsiteY1" fmla="*/ 1189608 h 1189608"/>
                  <a:gd name="connsiteX2" fmla="*/ 0 w 1189608"/>
                  <a:gd name="connsiteY2" fmla="*/ 0 h 1189608"/>
                  <a:gd name="connsiteX3" fmla="*/ 1189608 w 1189608"/>
                  <a:gd name="connsiteY3" fmla="*/ 0 h 1189608"/>
                  <a:gd name="connsiteX4" fmla="*/ 1189608 w 1189608"/>
                  <a:gd name="connsiteY4" fmla="*/ 927718 h 1189608"/>
                  <a:gd name="connsiteX5" fmla="*/ 927718 w 1189608"/>
                  <a:gd name="connsiteY5" fmla="*/ 1189608 h 118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9608" h="1189608">
                    <a:moveTo>
                      <a:pt x="927718" y="1189608"/>
                    </a:moveTo>
                    <a:lnTo>
                      <a:pt x="0" y="1189608"/>
                    </a:lnTo>
                    <a:lnTo>
                      <a:pt x="0" y="0"/>
                    </a:lnTo>
                    <a:lnTo>
                      <a:pt x="1189608" y="0"/>
                    </a:lnTo>
                    <a:lnTo>
                      <a:pt x="1189608" y="927718"/>
                    </a:lnTo>
                    <a:cubicBezTo>
                      <a:pt x="1189608" y="1072356"/>
                      <a:pt x="1072356" y="1189608"/>
                      <a:pt x="927718" y="1189608"/>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2" name="Freeform: Shape 231">
                <a:extLst>
                  <a:ext uri="{FF2B5EF4-FFF2-40B4-BE49-F238E27FC236}">
                    <a16:creationId xmlns:a16="http://schemas.microsoft.com/office/drawing/2014/main" id="{68F43B35-37C7-4481-9F72-B2BC7ADE456A}"/>
                  </a:ext>
                </a:extLst>
              </p:cNvPr>
              <p:cNvSpPr/>
              <p:nvPr/>
            </p:nvSpPr>
            <p:spPr>
              <a:xfrm>
                <a:off x="2565645" y="4714042"/>
                <a:ext cx="1189608" cy="1189608"/>
              </a:xfrm>
              <a:custGeom>
                <a:avLst/>
                <a:gdLst>
                  <a:gd name="connsiteX0" fmla="*/ 927718 w 1189608"/>
                  <a:gd name="connsiteY0" fmla="*/ 1189608 h 1189608"/>
                  <a:gd name="connsiteX1" fmla="*/ 0 w 1189608"/>
                  <a:gd name="connsiteY1" fmla="*/ 1189608 h 1189608"/>
                  <a:gd name="connsiteX2" fmla="*/ 0 w 1189608"/>
                  <a:gd name="connsiteY2" fmla="*/ 0 h 1189608"/>
                  <a:gd name="connsiteX3" fmla="*/ 1189608 w 1189608"/>
                  <a:gd name="connsiteY3" fmla="*/ 0 h 1189608"/>
                  <a:gd name="connsiteX4" fmla="*/ 1189608 w 1189608"/>
                  <a:gd name="connsiteY4" fmla="*/ 927718 h 1189608"/>
                  <a:gd name="connsiteX5" fmla="*/ 927718 w 1189608"/>
                  <a:gd name="connsiteY5" fmla="*/ 1189608 h 118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9608" h="1189608">
                    <a:moveTo>
                      <a:pt x="927718" y="1189608"/>
                    </a:moveTo>
                    <a:lnTo>
                      <a:pt x="0" y="1189608"/>
                    </a:lnTo>
                    <a:lnTo>
                      <a:pt x="0" y="0"/>
                    </a:lnTo>
                    <a:lnTo>
                      <a:pt x="1189608" y="0"/>
                    </a:lnTo>
                    <a:lnTo>
                      <a:pt x="1189608" y="927718"/>
                    </a:lnTo>
                    <a:cubicBezTo>
                      <a:pt x="1189608" y="1072356"/>
                      <a:pt x="1072356" y="1189608"/>
                      <a:pt x="927718" y="1189608"/>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3" name="Rectangle: Rounded Corners 232">
                <a:extLst>
                  <a:ext uri="{FF2B5EF4-FFF2-40B4-BE49-F238E27FC236}">
                    <a16:creationId xmlns:a16="http://schemas.microsoft.com/office/drawing/2014/main" id="{952DE7D4-F632-44A9-9C84-4087BB3C36ED}"/>
                  </a:ext>
                </a:extLst>
              </p:cNvPr>
              <p:cNvSpPr/>
              <p:nvPr/>
            </p:nvSpPr>
            <p:spPr>
              <a:xfrm>
                <a:off x="701336" y="1287262"/>
                <a:ext cx="2849732" cy="4412202"/>
              </a:xfrm>
              <a:prstGeom prst="roundRect">
                <a:avLst>
                  <a:gd name="adj" fmla="val 9190"/>
                </a:avLst>
              </a:prstGeom>
              <a:solidFill>
                <a:srgbClr val="BFBFB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34" name="Freeform: Shape 233">
                <a:extLst>
                  <a:ext uri="{FF2B5EF4-FFF2-40B4-BE49-F238E27FC236}">
                    <a16:creationId xmlns:a16="http://schemas.microsoft.com/office/drawing/2014/main" id="{1FEDE498-BFFB-4E42-8C26-869AAB5DDFA5}"/>
                  </a:ext>
                </a:extLst>
              </p:cNvPr>
              <p:cNvSpPr/>
              <p:nvPr/>
            </p:nvSpPr>
            <p:spPr>
              <a:xfrm rot="5400000">
                <a:off x="497150" y="1083076"/>
                <a:ext cx="1189608" cy="1189608"/>
              </a:xfrm>
              <a:custGeom>
                <a:avLst/>
                <a:gdLst>
                  <a:gd name="connsiteX0" fmla="*/ 0 w 1189608"/>
                  <a:gd name="connsiteY0" fmla="*/ 927718 h 1189608"/>
                  <a:gd name="connsiteX1" fmla="*/ 0 w 1189608"/>
                  <a:gd name="connsiteY1" fmla="*/ 0 h 1189608"/>
                  <a:gd name="connsiteX2" fmla="*/ 1189608 w 1189608"/>
                  <a:gd name="connsiteY2" fmla="*/ 1189608 h 1189608"/>
                  <a:gd name="connsiteX3" fmla="*/ 261890 w 1189608"/>
                  <a:gd name="connsiteY3" fmla="*/ 1189608 h 1189608"/>
                  <a:gd name="connsiteX4" fmla="*/ 0 w 1189608"/>
                  <a:gd name="connsiteY4" fmla="*/ 927718 h 1189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08" h="1189608">
                    <a:moveTo>
                      <a:pt x="0" y="927718"/>
                    </a:moveTo>
                    <a:lnTo>
                      <a:pt x="0" y="0"/>
                    </a:lnTo>
                    <a:lnTo>
                      <a:pt x="1189608" y="1189608"/>
                    </a:lnTo>
                    <a:lnTo>
                      <a:pt x="261890" y="1189608"/>
                    </a:lnTo>
                    <a:cubicBezTo>
                      <a:pt x="117252" y="1189608"/>
                      <a:pt x="0" y="1072356"/>
                      <a:pt x="0" y="927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5" name="Freeform: Shape 234">
                <a:extLst>
                  <a:ext uri="{FF2B5EF4-FFF2-40B4-BE49-F238E27FC236}">
                    <a16:creationId xmlns:a16="http://schemas.microsoft.com/office/drawing/2014/main" id="{F4C05ADF-82F3-4632-8674-9E815F7FDBC6}"/>
                  </a:ext>
                </a:extLst>
              </p:cNvPr>
              <p:cNvSpPr/>
              <p:nvPr/>
            </p:nvSpPr>
            <p:spPr>
              <a:xfrm rot="16200000">
                <a:off x="2565645" y="4714042"/>
                <a:ext cx="1189608" cy="1189608"/>
              </a:xfrm>
              <a:custGeom>
                <a:avLst/>
                <a:gdLst>
                  <a:gd name="connsiteX0" fmla="*/ 0 w 1189608"/>
                  <a:gd name="connsiteY0" fmla="*/ 927718 h 1189608"/>
                  <a:gd name="connsiteX1" fmla="*/ 0 w 1189608"/>
                  <a:gd name="connsiteY1" fmla="*/ 0 h 1189608"/>
                  <a:gd name="connsiteX2" fmla="*/ 1189608 w 1189608"/>
                  <a:gd name="connsiteY2" fmla="*/ 1189608 h 1189608"/>
                  <a:gd name="connsiteX3" fmla="*/ 261890 w 1189608"/>
                  <a:gd name="connsiteY3" fmla="*/ 1189608 h 1189608"/>
                  <a:gd name="connsiteX4" fmla="*/ 0 w 1189608"/>
                  <a:gd name="connsiteY4" fmla="*/ 927718 h 1189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08" h="1189608">
                    <a:moveTo>
                      <a:pt x="0" y="927718"/>
                    </a:moveTo>
                    <a:lnTo>
                      <a:pt x="0" y="0"/>
                    </a:lnTo>
                    <a:lnTo>
                      <a:pt x="1189608" y="1189608"/>
                    </a:lnTo>
                    <a:lnTo>
                      <a:pt x="261890" y="1189608"/>
                    </a:lnTo>
                    <a:cubicBezTo>
                      <a:pt x="117252" y="1189608"/>
                      <a:pt x="0" y="1072356"/>
                      <a:pt x="0" y="92771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pic>
          <p:nvPicPr>
            <p:cNvPr id="215" name="Graphic 214" descr="Rocket">
              <a:extLst>
                <a:ext uri="{FF2B5EF4-FFF2-40B4-BE49-F238E27FC236}">
                  <a16:creationId xmlns:a16="http://schemas.microsoft.com/office/drawing/2014/main" id="{B37BAD7D-739F-40AD-BA42-AFB145D0FB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3398" y="1726152"/>
              <a:ext cx="483643" cy="483643"/>
            </a:xfrm>
            <a:prstGeom prst="rect">
              <a:avLst/>
            </a:prstGeom>
          </p:spPr>
        </p:pic>
        <p:sp>
          <p:nvSpPr>
            <p:cNvPr id="216" name="TextBox 215">
              <a:extLst>
                <a:ext uri="{FF2B5EF4-FFF2-40B4-BE49-F238E27FC236}">
                  <a16:creationId xmlns:a16="http://schemas.microsoft.com/office/drawing/2014/main" id="{29EE66D0-4270-42DA-9CAB-95AE5F8E3DC2}"/>
                </a:ext>
              </a:extLst>
            </p:cNvPr>
            <p:cNvSpPr txBox="1"/>
            <p:nvPr/>
          </p:nvSpPr>
          <p:spPr>
            <a:xfrm>
              <a:off x="2322686" y="4758305"/>
              <a:ext cx="575799" cy="553998"/>
            </a:xfrm>
            <a:prstGeom prst="rect">
              <a:avLst/>
            </a:prstGeom>
            <a:noFill/>
          </p:spPr>
          <p:txBody>
            <a:bodyPr wrap="none" rtlCol="0" anchor="ctr">
              <a:spAutoFit/>
            </a:bodyPr>
            <a:lstStyle/>
            <a:p>
              <a:pPr algn="ctr"/>
              <a:r>
                <a:rPr lang="en-US" sz="3000" b="1" dirty="0">
                  <a:solidFill>
                    <a:schemeClr val="bg1"/>
                  </a:solidFill>
                  <a:effectLst>
                    <a:outerShdw blurRad="38100" dist="38100" dir="2700000" algn="tl">
                      <a:srgbClr val="000000">
                        <a:alpha val="43137"/>
                      </a:srgbClr>
                    </a:outerShdw>
                  </a:effectLst>
                </a:rPr>
                <a:t>01</a:t>
              </a:r>
            </a:p>
          </p:txBody>
        </p:sp>
        <p:grpSp>
          <p:nvGrpSpPr>
            <p:cNvPr id="217" name="Group 216">
              <a:extLst>
                <a:ext uri="{FF2B5EF4-FFF2-40B4-BE49-F238E27FC236}">
                  <a16:creationId xmlns:a16="http://schemas.microsoft.com/office/drawing/2014/main" id="{9C138BA6-FA3D-4E3F-ADAC-BA8F9FF2EF02}"/>
                </a:ext>
              </a:extLst>
            </p:cNvPr>
            <p:cNvGrpSpPr/>
            <p:nvPr/>
          </p:nvGrpSpPr>
          <p:grpSpPr>
            <a:xfrm>
              <a:off x="3350212" y="1669557"/>
              <a:ext cx="2443577" cy="3615431"/>
              <a:chOff x="497150" y="1083076"/>
              <a:chExt cx="3258103" cy="4820574"/>
            </a:xfrm>
          </p:grpSpPr>
          <p:sp>
            <p:nvSpPr>
              <p:cNvPr id="226" name="Freeform: Shape 225">
                <a:extLst>
                  <a:ext uri="{FF2B5EF4-FFF2-40B4-BE49-F238E27FC236}">
                    <a16:creationId xmlns:a16="http://schemas.microsoft.com/office/drawing/2014/main" id="{91153D14-FD0D-4372-B216-D9D20B84D7C8}"/>
                  </a:ext>
                </a:extLst>
              </p:cNvPr>
              <p:cNvSpPr/>
              <p:nvPr/>
            </p:nvSpPr>
            <p:spPr>
              <a:xfrm rot="10800000">
                <a:off x="497150" y="1083076"/>
                <a:ext cx="1189608" cy="1189608"/>
              </a:xfrm>
              <a:custGeom>
                <a:avLst/>
                <a:gdLst>
                  <a:gd name="connsiteX0" fmla="*/ 927718 w 1189608"/>
                  <a:gd name="connsiteY0" fmla="*/ 1189608 h 1189608"/>
                  <a:gd name="connsiteX1" fmla="*/ 0 w 1189608"/>
                  <a:gd name="connsiteY1" fmla="*/ 1189608 h 1189608"/>
                  <a:gd name="connsiteX2" fmla="*/ 0 w 1189608"/>
                  <a:gd name="connsiteY2" fmla="*/ 0 h 1189608"/>
                  <a:gd name="connsiteX3" fmla="*/ 1189608 w 1189608"/>
                  <a:gd name="connsiteY3" fmla="*/ 0 h 1189608"/>
                  <a:gd name="connsiteX4" fmla="*/ 1189608 w 1189608"/>
                  <a:gd name="connsiteY4" fmla="*/ 927718 h 1189608"/>
                  <a:gd name="connsiteX5" fmla="*/ 927718 w 1189608"/>
                  <a:gd name="connsiteY5" fmla="*/ 1189608 h 118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9608" h="1189608">
                    <a:moveTo>
                      <a:pt x="927718" y="1189608"/>
                    </a:moveTo>
                    <a:lnTo>
                      <a:pt x="0" y="1189608"/>
                    </a:lnTo>
                    <a:lnTo>
                      <a:pt x="0" y="0"/>
                    </a:lnTo>
                    <a:lnTo>
                      <a:pt x="1189608" y="0"/>
                    </a:lnTo>
                    <a:lnTo>
                      <a:pt x="1189608" y="927718"/>
                    </a:lnTo>
                    <a:cubicBezTo>
                      <a:pt x="1189608" y="1072356"/>
                      <a:pt x="1072356" y="1189608"/>
                      <a:pt x="927718" y="1189608"/>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7" name="Freeform: Shape 226">
                <a:extLst>
                  <a:ext uri="{FF2B5EF4-FFF2-40B4-BE49-F238E27FC236}">
                    <a16:creationId xmlns:a16="http://schemas.microsoft.com/office/drawing/2014/main" id="{2B74DF89-AE09-40A3-B63D-74ED2600016F}"/>
                  </a:ext>
                </a:extLst>
              </p:cNvPr>
              <p:cNvSpPr/>
              <p:nvPr/>
            </p:nvSpPr>
            <p:spPr>
              <a:xfrm>
                <a:off x="2565645" y="4714042"/>
                <a:ext cx="1189608" cy="1189608"/>
              </a:xfrm>
              <a:custGeom>
                <a:avLst/>
                <a:gdLst>
                  <a:gd name="connsiteX0" fmla="*/ 927718 w 1189608"/>
                  <a:gd name="connsiteY0" fmla="*/ 1189608 h 1189608"/>
                  <a:gd name="connsiteX1" fmla="*/ 0 w 1189608"/>
                  <a:gd name="connsiteY1" fmla="*/ 1189608 h 1189608"/>
                  <a:gd name="connsiteX2" fmla="*/ 0 w 1189608"/>
                  <a:gd name="connsiteY2" fmla="*/ 0 h 1189608"/>
                  <a:gd name="connsiteX3" fmla="*/ 1189608 w 1189608"/>
                  <a:gd name="connsiteY3" fmla="*/ 0 h 1189608"/>
                  <a:gd name="connsiteX4" fmla="*/ 1189608 w 1189608"/>
                  <a:gd name="connsiteY4" fmla="*/ 927718 h 1189608"/>
                  <a:gd name="connsiteX5" fmla="*/ 927718 w 1189608"/>
                  <a:gd name="connsiteY5" fmla="*/ 1189608 h 118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89608" h="1189608">
                    <a:moveTo>
                      <a:pt x="927718" y="1189608"/>
                    </a:moveTo>
                    <a:lnTo>
                      <a:pt x="0" y="1189608"/>
                    </a:lnTo>
                    <a:lnTo>
                      <a:pt x="0" y="0"/>
                    </a:lnTo>
                    <a:lnTo>
                      <a:pt x="1189608" y="0"/>
                    </a:lnTo>
                    <a:lnTo>
                      <a:pt x="1189608" y="927718"/>
                    </a:lnTo>
                    <a:cubicBezTo>
                      <a:pt x="1189608" y="1072356"/>
                      <a:pt x="1072356" y="1189608"/>
                      <a:pt x="927718" y="1189608"/>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8" name="Rectangle: Rounded Corners 227">
                <a:extLst>
                  <a:ext uri="{FF2B5EF4-FFF2-40B4-BE49-F238E27FC236}">
                    <a16:creationId xmlns:a16="http://schemas.microsoft.com/office/drawing/2014/main" id="{5ED9A8A7-163B-4340-8A45-E4E5CF0E8B76}"/>
                  </a:ext>
                </a:extLst>
              </p:cNvPr>
              <p:cNvSpPr/>
              <p:nvPr/>
            </p:nvSpPr>
            <p:spPr>
              <a:xfrm>
                <a:off x="701336" y="1287262"/>
                <a:ext cx="2849732" cy="4412202"/>
              </a:xfrm>
              <a:prstGeom prst="roundRect">
                <a:avLst>
                  <a:gd name="adj" fmla="val 9190"/>
                </a:avLst>
              </a:prstGeom>
              <a:solidFill>
                <a:srgbClr val="BFBFB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9" name="Freeform: Shape 228">
                <a:extLst>
                  <a:ext uri="{FF2B5EF4-FFF2-40B4-BE49-F238E27FC236}">
                    <a16:creationId xmlns:a16="http://schemas.microsoft.com/office/drawing/2014/main" id="{A389E1A7-D6A6-432E-B708-E0144188C39E}"/>
                  </a:ext>
                </a:extLst>
              </p:cNvPr>
              <p:cNvSpPr/>
              <p:nvPr/>
            </p:nvSpPr>
            <p:spPr>
              <a:xfrm rot="5400000">
                <a:off x="497150" y="1083076"/>
                <a:ext cx="1189608" cy="1189608"/>
              </a:xfrm>
              <a:custGeom>
                <a:avLst/>
                <a:gdLst>
                  <a:gd name="connsiteX0" fmla="*/ 0 w 1189608"/>
                  <a:gd name="connsiteY0" fmla="*/ 927718 h 1189608"/>
                  <a:gd name="connsiteX1" fmla="*/ 0 w 1189608"/>
                  <a:gd name="connsiteY1" fmla="*/ 0 h 1189608"/>
                  <a:gd name="connsiteX2" fmla="*/ 1189608 w 1189608"/>
                  <a:gd name="connsiteY2" fmla="*/ 1189608 h 1189608"/>
                  <a:gd name="connsiteX3" fmla="*/ 261890 w 1189608"/>
                  <a:gd name="connsiteY3" fmla="*/ 1189608 h 1189608"/>
                  <a:gd name="connsiteX4" fmla="*/ 0 w 1189608"/>
                  <a:gd name="connsiteY4" fmla="*/ 927718 h 1189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08" h="1189608">
                    <a:moveTo>
                      <a:pt x="0" y="927718"/>
                    </a:moveTo>
                    <a:lnTo>
                      <a:pt x="0" y="0"/>
                    </a:lnTo>
                    <a:lnTo>
                      <a:pt x="1189608" y="1189608"/>
                    </a:lnTo>
                    <a:lnTo>
                      <a:pt x="261890" y="1189608"/>
                    </a:lnTo>
                    <a:cubicBezTo>
                      <a:pt x="117252" y="1189608"/>
                      <a:pt x="0" y="1072356"/>
                      <a:pt x="0" y="927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0" name="Freeform: Shape 229">
                <a:extLst>
                  <a:ext uri="{FF2B5EF4-FFF2-40B4-BE49-F238E27FC236}">
                    <a16:creationId xmlns:a16="http://schemas.microsoft.com/office/drawing/2014/main" id="{CFDC9310-4CF3-4C89-AAA9-8AECBE944018}"/>
                  </a:ext>
                </a:extLst>
              </p:cNvPr>
              <p:cNvSpPr/>
              <p:nvPr/>
            </p:nvSpPr>
            <p:spPr>
              <a:xfrm rot="16200000">
                <a:off x="2565645" y="4714042"/>
                <a:ext cx="1189608" cy="1189608"/>
              </a:xfrm>
              <a:custGeom>
                <a:avLst/>
                <a:gdLst>
                  <a:gd name="connsiteX0" fmla="*/ 0 w 1189608"/>
                  <a:gd name="connsiteY0" fmla="*/ 927718 h 1189608"/>
                  <a:gd name="connsiteX1" fmla="*/ 0 w 1189608"/>
                  <a:gd name="connsiteY1" fmla="*/ 0 h 1189608"/>
                  <a:gd name="connsiteX2" fmla="*/ 1189608 w 1189608"/>
                  <a:gd name="connsiteY2" fmla="*/ 1189608 h 1189608"/>
                  <a:gd name="connsiteX3" fmla="*/ 261890 w 1189608"/>
                  <a:gd name="connsiteY3" fmla="*/ 1189608 h 1189608"/>
                  <a:gd name="connsiteX4" fmla="*/ 0 w 1189608"/>
                  <a:gd name="connsiteY4" fmla="*/ 927718 h 1189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608" h="1189608">
                    <a:moveTo>
                      <a:pt x="0" y="927718"/>
                    </a:moveTo>
                    <a:lnTo>
                      <a:pt x="0" y="0"/>
                    </a:lnTo>
                    <a:lnTo>
                      <a:pt x="1189608" y="1189608"/>
                    </a:lnTo>
                    <a:lnTo>
                      <a:pt x="261890" y="1189608"/>
                    </a:lnTo>
                    <a:cubicBezTo>
                      <a:pt x="117252" y="1189608"/>
                      <a:pt x="0" y="1072356"/>
                      <a:pt x="0" y="92771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pic>
          <p:nvPicPr>
            <p:cNvPr id="218" name="Graphic 217" descr="Puzzle">
              <a:extLst>
                <a:ext uri="{FF2B5EF4-FFF2-40B4-BE49-F238E27FC236}">
                  <a16:creationId xmlns:a16="http://schemas.microsoft.com/office/drawing/2014/main" id="{EC679A80-BB4C-48BC-9F11-4EF595EEFA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87482" y="1726152"/>
              <a:ext cx="483643" cy="483643"/>
            </a:xfrm>
            <a:prstGeom prst="rect">
              <a:avLst/>
            </a:prstGeom>
          </p:spPr>
        </p:pic>
        <p:sp>
          <p:nvSpPr>
            <p:cNvPr id="219" name="TextBox 218">
              <a:extLst>
                <a:ext uri="{FF2B5EF4-FFF2-40B4-BE49-F238E27FC236}">
                  <a16:creationId xmlns:a16="http://schemas.microsoft.com/office/drawing/2014/main" id="{2E5125AB-FCBC-4D3A-A981-ACA4B0966A3C}"/>
                </a:ext>
              </a:extLst>
            </p:cNvPr>
            <p:cNvSpPr txBox="1"/>
            <p:nvPr/>
          </p:nvSpPr>
          <p:spPr>
            <a:xfrm>
              <a:off x="5232671" y="4758305"/>
              <a:ext cx="575799" cy="553998"/>
            </a:xfrm>
            <a:prstGeom prst="rect">
              <a:avLst/>
            </a:prstGeom>
            <a:noFill/>
          </p:spPr>
          <p:txBody>
            <a:bodyPr wrap="none" rtlCol="0" anchor="ctr">
              <a:spAutoFit/>
            </a:bodyPr>
            <a:lstStyle/>
            <a:p>
              <a:pPr algn="ctr"/>
              <a:r>
                <a:rPr lang="en-US" sz="3000" b="1" dirty="0">
                  <a:solidFill>
                    <a:schemeClr val="bg1"/>
                  </a:solidFill>
                  <a:effectLst>
                    <a:outerShdw blurRad="38100" dist="38100" dir="2700000" algn="tl">
                      <a:srgbClr val="000000">
                        <a:alpha val="43137"/>
                      </a:srgbClr>
                    </a:outerShdw>
                  </a:effectLst>
                </a:rPr>
                <a:t>02</a:t>
              </a:r>
            </a:p>
          </p:txBody>
        </p:sp>
        <p:grpSp>
          <p:nvGrpSpPr>
            <p:cNvPr id="220" name="Group 219">
              <a:extLst>
                <a:ext uri="{FF2B5EF4-FFF2-40B4-BE49-F238E27FC236}">
                  <a16:creationId xmlns:a16="http://schemas.microsoft.com/office/drawing/2014/main" id="{D6C25455-EC28-408A-A2D9-B9BA90A09ED8}"/>
                </a:ext>
              </a:extLst>
            </p:cNvPr>
            <p:cNvGrpSpPr/>
            <p:nvPr/>
          </p:nvGrpSpPr>
          <p:grpSpPr>
            <a:xfrm>
              <a:off x="717315" y="2584966"/>
              <a:ext cx="1936321" cy="1092366"/>
              <a:chOff x="8703353" y="1577563"/>
              <a:chExt cx="3429478" cy="1456490"/>
            </a:xfrm>
          </p:grpSpPr>
          <p:sp>
            <p:nvSpPr>
              <p:cNvPr id="224" name="TextBox 223">
                <a:extLst>
                  <a:ext uri="{FF2B5EF4-FFF2-40B4-BE49-F238E27FC236}">
                    <a16:creationId xmlns:a16="http://schemas.microsoft.com/office/drawing/2014/main" id="{35B95AA5-33EB-4060-90AD-3B164E3B6B0B}"/>
                  </a:ext>
                </a:extLst>
              </p:cNvPr>
              <p:cNvSpPr txBox="1"/>
              <p:nvPr/>
            </p:nvSpPr>
            <p:spPr>
              <a:xfrm>
                <a:off x="8921977" y="1577563"/>
                <a:ext cx="2937088" cy="350827"/>
              </a:xfrm>
              <a:prstGeom prst="rect">
                <a:avLst/>
              </a:prstGeom>
              <a:noFill/>
            </p:spPr>
            <p:txBody>
              <a:bodyPr wrap="square" lIns="0" rIns="0" rtlCol="0" anchor="b">
                <a:spAutoFit/>
              </a:bodyPr>
              <a:lstStyle/>
              <a:p>
                <a:pPr algn="ctr"/>
                <a:r>
                  <a:rPr lang="en-IN" sz="2400" b="1" dirty="0">
                    <a:solidFill>
                      <a:schemeClr val="bg1"/>
                    </a:solidFill>
                    <a:latin typeface="+mj-lt"/>
                  </a:rPr>
                  <a:t>R</a:t>
                </a:r>
                <a:r>
                  <a:rPr lang="en-US" sz="2400" b="1" dirty="0" err="1">
                    <a:solidFill>
                      <a:schemeClr val="bg1"/>
                    </a:solidFill>
                    <a:latin typeface="+mj-lt"/>
                  </a:rPr>
                  <a:t>obustness</a:t>
                </a:r>
                <a:endParaRPr lang="en-US" sz="2400" b="1" dirty="0">
                  <a:solidFill>
                    <a:schemeClr val="bg1"/>
                  </a:solidFill>
                  <a:latin typeface="+mj-lt"/>
                </a:endParaRPr>
              </a:p>
            </p:txBody>
          </p:sp>
          <p:sp>
            <p:nvSpPr>
              <p:cNvPr id="225" name="TextBox 224">
                <a:extLst>
                  <a:ext uri="{FF2B5EF4-FFF2-40B4-BE49-F238E27FC236}">
                    <a16:creationId xmlns:a16="http://schemas.microsoft.com/office/drawing/2014/main" id="{65C6583F-9F28-47CF-ABD8-AA861385570D}"/>
                  </a:ext>
                </a:extLst>
              </p:cNvPr>
              <p:cNvSpPr txBox="1"/>
              <p:nvPr/>
            </p:nvSpPr>
            <p:spPr>
              <a:xfrm>
                <a:off x="8703353" y="2262233"/>
                <a:ext cx="3429478" cy="771820"/>
              </a:xfrm>
              <a:prstGeom prst="rect">
                <a:avLst/>
              </a:prstGeom>
              <a:noFill/>
            </p:spPr>
            <p:txBody>
              <a:bodyPr wrap="square" lIns="0" rIns="0" rtlCol="0" anchor="t">
                <a:spAutoFit/>
              </a:bodyPr>
              <a:lstStyle/>
              <a:p>
                <a:pPr algn="ctr"/>
                <a:r>
                  <a:rPr lang="en-US" sz="2000" dirty="0">
                    <a:solidFill>
                      <a:schemeClr val="tx1">
                        <a:lumMod val="65000"/>
                        <a:lumOff val="35000"/>
                      </a:schemeClr>
                    </a:solidFill>
                    <a:latin typeface="+mj-lt"/>
                  </a:rPr>
                  <a:t>Ensemble models </a:t>
                </a:r>
                <a:r>
                  <a:rPr lang="en-IN" sz="2000" dirty="0">
                    <a:solidFill>
                      <a:schemeClr val="tx1">
                        <a:lumMod val="65000"/>
                        <a:lumOff val="35000"/>
                      </a:schemeClr>
                    </a:solidFill>
                    <a:latin typeface="+mj-lt"/>
                  </a:rPr>
                  <a:t>incorporate the predictions from all the base learners</a:t>
                </a:r>
                <a:endParaRPr lang="en-US" sz="2000" dirty="0">
                  <a:solidFill>
                    <a:schemeClr val="tx1">
                      <a:lumMod val="65000"/>
                      <a:lumOff val="35000"/>
                    </a:schemeClr>
                  </a:solidFill>
                  <a:latin typeface="+mj-lt"/>
                </a:endParaRPr>
              </a:p>
            </p:txBody>
          </p:sp>
        </p:grpSp>
        <p:sp>
          <p:nvSpPr>
            <p:cNvPr id="222" name="TextBox 221">
              <a:extLst>
                <a:ext uri="{FF2B5EF4-FFF2-40B4-BE49-F238E27FC236}">
                  <a16:creationId xmlns:a16="http://schemas.microsoft.com/office/drawing/2014/main" id="{3B2A0F29-07BF-4758-A516-BB89C0B2AD0E}"/>
                </a:ext>
              </a:extLst>
            </p:cNvPr>
            <p:cNvSpPr txBox="1"/>
            <p:nvPr/>
          </p:nvSpPr>
          <p:spPr>
            <a:xfrm>
              <a:off x="3746845" y="2584966"/>
              <a:ext cx="1658312" cy="263120"/>
            </a:xfrm>
            <a:prstGeom prst="rect">
              <a:avLst/>
            </a:prstGeom>
            <a:noFill/>
          </p:spPr>
          <p:txBody>
            <a:bodyPr wrap="square" lIns="0" rIns="0" rtlCol="0" anchor="b">
              <a:spAutoFit/>
            </a:bodyPr>
            <a:lstStyle/>
            <a:p>
              <a:pPr algn="ctr"/>
              <a:r>
                <a:rPr lang="en-US" sz="2400" b="1" dirty="0">
                  <a:solidFill>
                    <a:schemeClr val="bg1"/>
                  </a:solidFill>
                  <a:latin typeface="+mj-lt"/>
                </a:rPr>
                <a:t>Accuracy</a:t>
              </a:r>
            </a:p>
          </p:txBody>
        </p:sp>
      </p:grpSp>
      <p:sp>
        <p:nvSpPr>
          <p:cNvPr id="236" name="TextBox 235">
            <a:extLst>
              <a:ext uri="{FF2B5EF4-FFF2-40B4-BE49-F238E27FC236}">
                <a16:creationId xmlns:a16="http://schemas.microsoft.com/office/drawing/2014/main" id="{F2F38905-2980-477D-9691-888C14E4BBA7}"/>
              </a:ext>
            </a:extLst>
          </p:cNvPr>
          <p:cNvSpPr txBox="1"/>
          <p:nvPr/>
        </p:nvSpPr>
        <p:spPr>
          <a:xfrm>
            <a:off x="8628874" y="4374034"/>
            <a:ext cx="3531043" cy="1015663"/>
          </a:xfrm>
          <a:prstGeom prst="rect">
            <a:avLst/>
          </a:prstGeom>
          <a:noFill/>
        </p:spPr>
        <p:txBody>
          <a:bodyPr wrap="square" lIns="0" rIns="0" rtlCol="0" anchor="t">
            <a:spAutoFit/>
          </a:bodyPr>
          <a:lstStyle/>
          <a:p>
            <a:pPr algn="ctr"/>
            <a:r>
              <a:rPr lang="en-US" sz="2000" dirty="0">
                <a:solidFill>
                  <a:schemeClr val="tx1">
                    <a:lumMod val="65000"/>
                    <a:lumOff val="35000"/>
                  </a:schemeClr>
                </a:solidFill>
                <a:latin typeface="+mj-lt"/>
              </a:rPr>
              <a:t>Ensemble models </a:t>
            </a:r>
            <a:r>
              <a:rPr lang="en-IN" sz="2000" dirty="0">
                <a:solidFill>
                  <a:schemeClr val="tx1">
                    <a:lumMod val="65000"/>
                    <a:lumOff val="35000"/>
                  </a:schemeClr>
                </a:solidFill>
                <a:latin typeface="+mj-lt"/>
              </a:rPr>
              <a:t>deliver accurate predictions and have improved performances</a:t>
            </a:r>
            <a:endParaRPr lang="en-US" sz="2000" dirty="0">
              <a:solidFill>
                <a:schemeClr val="tx1">
                  <a:lumMod val="65000"/>
                  <a:lumOff val="35000"/>
                </a:schemeClr>
              </a:solidFill>
              <a:latin typeface="+mj-lt"/>
            </a:endParaRPr>
          </a:p>
        </p:txBody>
      </p:sp>
    </p:spTree>
    <p:extLst>
      <p:ext uri="{BB962C8B-B14F-4D97-AF65-F5344CB8AC3E}">
        <p14:creationId xmlns:p14="http://schemas.microsoft.com/office/powerpoint/2010/main" val="2372092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809;p40">
            <a:extLst>
              <a:ext uri="{FF2B5EF4-FFF2-40B4-BE49-F238E27FC236}">
                <a16:creationId xmlns:a16="http://schemas.microsoft.com/office/drawing/2014/main" id="{C2B48DF6-430A-40B5-9344-EBC12765C807}"/>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Ensemble Learning Methods</a:t>
            </a:r>
          </a:p>
        </p:txBody>
      </p:sp>
      <p:pic>
        <p:nvPicPr>
          <p:cNvPr id="62" name="Picture 61">
            <a:extLst>
              <a:ext uri="{FF2B5EF4-FFF2-40B4-BE49-F238E27FC236}">
                <a16:creationId xmlns:a16="http://schemas.microsoft.com/office/drawing/2014/main" id="{5D976313-400F-4829-A26E-A801C8C55ADE}"/>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04772" y="885621"/>
            <a:ext cx="5625149" cy="253920"/>
          </a:xfrm>
          <a:prstGeom prst="rect">
            <a:avLst/>
          </a:prstGeom>
        </p:spPr>
      </p:pic>
      <p:grpSp>
        <p:nvGrpSpPr>
          <p:cNvPr id="27" name="Group 26">
            <a:extLst>
              <a:ext uri="{FF2B5EF4-FFF2-40B4-BE49-F238E27FC236}">
                <a16:creationId xmlns:a16="http://schemas.microsoft.com/office/drawing/2014/main" id="{0C6E9574-397E-4E2B-8B7C-E3198790A714}"/>
              </a:ext>
            </a:extLst>
          </p:cNvPr>
          <p:cNvGrpSpPr/>
          <p:nvPr/>
        </p:nvGrpSpPr>
        <p:grpSpPr>
          <a:xfrm>
            <a:off x="2005690" y="3599877"/>
            <a:ext cx="11726734" cy="1944246"/>
            <a:chOff x="2286000" y="3318931"/>
            <a:chExt cx="11715750" cy="1771650"/>
          </a:xfrm>
        </p:grpSpPr>
        <p:sp>
          <p:nvSpPr>
            <p:cNvPr id="28" name="Rectangle 27">
              <a:extLst>
                <a:ext uri="{FF2B5EF4-FFF2-40B4-BE49-F238E27FC236}">
                  <a16:creationId xmlns:a16="http://schemas.microsoft.com/office/drawing/2014/main" id="{D825E59B-1689-410E-8CD1-0AFA5762D413}"/>
                </a:ext>
              </a:extLst>
            </p:cNvPr>
            <p:cNvSpPr/>
            <p:nvPr/>
          </p:nvSpPr>
          <p:spPr>
            <a:xfrm>
              <a:off x="2397119" y="3475943"/>
              <a:ext cx="11455445" cy="1486409"/>
            </a:xfrm>
            <a:prstGeom prst="rect">
              <a:avLst/>
            </a:prstGeom>
          </p:spPr>
          <p:txBody>
            <a:bodyPr wrap="square">
              <a:spAutoFit/>
            </a:bodyPr>
            <a:lstStyle/>
            <a:p>
              <a:pPr algn="ct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Combine all “weak” learners to form an ensemble</a:t>
              </a:r>
            </a:p>
            <a:p>
              <a:pPr algn="ct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a:t>
              </a:r>
            </a:p>
            <a:p>
              <a:pPr algn="ctr"/>
              <a:r>
                <a:rPr lang="en-IN" sz="2000" b="1" u="sng"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OR</a:t>
              </a:r>
            </a:p>
            <a:p>
              <a:pPr algn="ctr"/>
              <a:endParaRPr lang="en-IN"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algn="ctr"/>
              <a:r>
                <a:rPr lang="en-IN" sz="20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Create an ensemble of  well-chosen strong and diverse models</a:t>
              </a:r>
            </a:p>
          </p:txBody>
        </p:sp>
        <p:sp>
          <p:nvSpPr>
            <p:cNvPr id="29" name="Round Diagonal Corner Rectangle 5">
              <a:extLst>
                <a:ext uri="{FF2B5EF4-FFF2-40B4-BE49-F238E27FC236}">
                  <a16:creationId xmlns:a16="http://schemas.microsoft.com/office/drawing/2014/main" id="{D897510E-1F46-44C4-9D0A-A15A9D2CE77D}"/>
                </a:ext>
              </a:extLst>
            </p:cNvPr>
            <p:cNvSpPr/>
            <p:nvPr/>
          </p:nvSpPr>
          <p:spPr>
            <a:xfrm>
              <a:off x="2286000" y="3318931"/>
              <a:ext cx="11715750" cy="1771650"/>
            </a:xfrm>
            <a:prstGeom prst="round2DiagRect">
              <a:avLst/>
            </a:prstGeom>
            <a:no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8" name="Rectangle: Rounded Corners 7">
            <a:extLst>
              <a:ext uri="{FF2B5EF4-FFF2-40B4-BE49-F238E27FC236}">
                <a16:creationId xmlns:a16="http://schemas.microsoft.com/office/drawing/2014/main" id="{64814061-1251-42D7-94EC-309C0263984A}"/>
              </a:ext>
            </a:extLst>
          </p:cNvPr>
          <p:cNvSpPr/>
          <p:nvPr/>
        </p:nvSpPr>
        <p:spPr>
          <a:xfrm>
            <a:off x="4902774" y="1468406"/>
            <a:ext cx="6450452" cy="809493"/>
          </a:xfrm>
          <a:prstGeom prst="roundRect">
            <a:avLst/>
          </a:prstGeom>
          <a:solidFill>
            <a:srgbClr val="F2F2F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Techniques to create an Ensemble model</a:t>
            </a:r>
          </a:p>
        </p:txBody>
      </p:sp>
    </p:spTree>
    <p:extLst>
      <p:ext uri="{BB962C8B-B14F-4D97-AF65-F5344CB8AC3E}">
        <p14:creationId xmlns:p14="http://schemas.microsoft.com/office/powerpoint/2010/main" val="1854293801"/>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Y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2B5F6F2-C519-40EA-8028-29A0692DA8EE}">
  <we:reference id="wa104178141" version="3.10.0.152" store="en-US" storeType="OMEX"/>
  <we:alternateReferences>
    <we:reference id="wa104178141" version="3.10.0.152"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3603</Words>
  <Application>Microsoft Office PowerPoint</Application>
  <PresentationFormat>Custom</PresentationFormat>
  <Paragraphs>800</Paragraphs>
  <Slides>61</Slides>
  <Notes>56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Open Sans</vt:lpstr>
      <vt:lpstr>Wingdings</vt:lpstr>
      <vt:lpstr>Tw Cen MT</vt:lpstr>
      <vt:lpstr>Cambria Math</vt:lpstr>
      <vt:lpstr>Open Sans ExtraBold</vt:lpstr>
      <vt:lpstr>Open Sans ExtraBold</vt:lpstr>
      <vt:lpstr>Arial</vt:lpstr>
      <vt:lpstr>Courier New</vt:lpstr>
      <vt:lpstr>Open Sans SemiBold</vt:lpstr>
      <vt:lpstr>Roboto Condensed</vt:lpstr>
      <vt:lpstr>Lato</vt:lpstr>
      <vt:lpstr>Calibri</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1: Data Import</vt:lpstr>
      <vt:lpstr>Step 2: Classifier</vt:lpstr>
      <vt:lpstr>PowerPoint Presentation</vt:lpstr>
      <vt:lpstr>Model Evaluation</vt:lpstr>
      <vt:lpstr>Assessing Model Performance</vt:lpstr>
      <vt:lpstr> Train/Test Split</vt:lpstr>
      <vt:lpstr> Train/Test Split (Contd.)</vt:lpstr>
      <vt:lpstr> Train/Test Split (Contd.)</vt:lpstr>
      <vt:lpstr> Train/Test Split (Contd.)</vt:lpstr>
      <vt:lpstr>Common Splitting Strategies</vt:lpstr>
      <vt:lpstr>Common Splitting Strategies (Contd.)</vt:lpstr>
      <vt:lpstr>Train/Test Split vs. Cross-Validation</vt:lpstr>
      <vt:lpstr>PowerPoint Presentation</vt:lpstr>
      <vt:lpstr>PowerPoint Presentation</vt:lpstr>
      <vt:lpstr>Defining a 10-Fold KNN Model</vt:lpstr>
      <vt:lpstr>Defining a 10-Fold Logistic Regression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Shanthi L.M DSA</cp:lastModifiedBy>
  <cp:revision>469</cp:revision>
  <dcterms:modified xsi:type="dcterms:W3CDTF">2019-05-27T11:42:51Z</dcterms:modified>
</cp:coreProperties>
</file>