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6" r:id="rId1"/>
  </p:sldMasterIdLst>
  <p:notesMasterIdLst>
    <p:notesMasterId r:id="rId74"/>
  </p:notesMasterIdLst>
  <p:handoutMasterIdLst>
    <p:handoutMasterId r:id="rId75"/>
  </p:handoutMasterIdLst>
  <p:sldIdLst>
    <p:sldId id="2610" r:id="rId2"/>
    <p:sldId id="257" r:id="rId3"/>
    <p:sldId id="2721" r:id="rId4"/>
    <p:sldId id="258" r:id="rId5"/>
    <p:sldId id="342" r:id="rId6"/>
    <p:sldId id="2696" r:id="rId7"/>
    <p:sldId id="2694" r:id="rId8"/>
    <p:sldId id="2697" r:id="rId9"/>
    <p:sldId id="2657" r:id="rId10"/>
    <p:sldId id="2658" r:id="rId11"/>
    <p:sldId id="2698" r:id="rId12"/>
    <p:sldId id="2702" r:id="rId13"/>
    <p:sldId id="2703" r:id="rId14"/>
    <p:sldId id="2705" r:id="rId15"/>
    <p:sldId id="2710" r:id="rId16"/>
    <p:sldId id="2708" r:id="rId17"/>
    <p:sldId id="2709" r:id="rId18"/>
    <p:sldId id="2711" r:id="rId19"/>
    <p:sldId id="2714" r:id="rId20"/>
    <p:sldId id="2712" r:id="rId21"/>
    <p:sldId id="2716" r:id="rId22"/>
    <p:sldId id="2715" r:id="rId23"/>
    <p:sldId id="282" r:id="rId24"/>
    <p:sldId id="2591" r:id="rId25"/>
    <p:sldId id="2638" r:id="rId26"/>
    <p:sldId id="2639" r:id="rId27"/>
    <p:sldId id="2717" r:id="rId28"/>
    <p:sldId id="2718" r:id="rId29"/>
    <p:sldId id="2719" r:id="rId30"/>
    <p:sldId id="2720" r:id="rId31"/>
    <p:sldId id="469" r:id="rId32"/>
    <p:sldId id="591" r:id="rId33"/>
    <p:sldId id="592" r:id="rId34"/>
    <p:sldId id="593" r:id="rId35"/>
    <p:sldId id="594" r:id="rId36"/>
    <p:sldId id="595" r:id="rId37"/>
    <p:sldId id="596" r:id="rId38"/>
    <p:sldId id="597" r:id="rId39"/>
    <p:sldId id="598" r:id="rId40"/>
    <p:sldId id="599" r:id="rId41"/>
    <p:sldId id="600" r:id="rId42"/>
    <p:sldId id="601" r:id="rId43"/>
    <p:sldId id="602" r:id="rId44"/>
    <p:sldId id="603" r:id="rId45"/>
    <p:sldId id="604" r:id="rId46"/>
    <p:sldId id="605" r:id="rId47"/>
    <p:sldId id="606" r:id="rId48"/>
    <p:sldId id="607" r:id="rId49"/>
    <p:sldId id="608" r:id="rId50"/>
    <p:sldId id="609" r:id="rId51"/>
    <p:sldId id="610" r:id="rId52"/>
    <p:sldId id="611" r:id="rId53"/>
    <p:sldId id="612" r:id="rId54"/>
    <p:sldId id="613" r:id="rId55"/>
    <p:sldId id="614" r:id="rId56"/>
    <p:sldId id="615" r:id="rId57"/>
    <p:sldId id="616" r:id="rId58"/>
    <p:sldId id="617" r:id="rId59"/>
    <p:sldId id="618" r:id="rId60"/>
    <p:sldId id="619" r:id="rId61"/>
    <p:sldId id="620" r:id="rId62"/>
    <p:sldId id="621" r:id="rId63"/>
    <p:sldId id="322" r:id="rId64"/>
    <p:sldId id="325" r:id="rId65"/>
    <p:sldId id="326" r:id="rId66"/>
    <p:sldId id="327" r:id="rId67"/>
    <p:sldId id="625" r:id="rId68"/>
    <p:sldId id="624" r:id="rId69"/>
    <p:sldId id="334" r:id="rId70"/>
    <p:sldId id="623" r:id="rId71"/>
    <p:sldId id="622" r:id="rId72"/>
    <p:sldId id="333" r:id="rId73"/>
  </p:sldIdLst>
  <p:sldSz cx="16256000" cy="9144000"/>
  <p:notesSz cx="6858000" cy="9144000"/>
  <p:embeddedFontLst>
    <p:embeddedFont>
      <p:font typeface="Calibri" panose="020F0502020204030204" pitchFamily="34" charset="0"/>
      <p:regular r:id="rId76"/>
      <p:bold r:id="rId77"/>
      <p:italic r:id="rId78"/>
      <p:boldItalic r:id="rId79"/>
    </p:embeddedFont>
    <p:embeddedFont>
      <p:font typeface="Open Sans" panose="020B0606030504020204" pitchFamily="34" charset="0"/>
      <p:regular r:id="rId80"/>
      <p:bold r:id="rId81"/>
      <p:italic r:id="rId82"/>
      <p:boldItalic r:id="rId83"/>
    </p:embeddedFont>
    <p:embeddedFont>
      <p:font typeface="Open Sans ExtraBold" panose="020B0906030804020204" pitchFamily="34" charset="0"/>
      <p:bold r:id="rId84"/>
      <p:boldItalic r:id="rId85"/>
    </p:embeddedFont>
    <p:embeddedFont>
      <p:font typeface="Open Sans SemiBold" panose="020B0706030804020204" pitchFamily="34" charset="0"/>
      <p:regular r:id="rId86"/>
      <p:bold r:id="rId87"/>
      <p:italic r:id="rId88"/>
      <p:boldItalic r:id="rId8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modifyVerifier cryptProviderType="rsaAES" cryptAlgorithmClass="hash" cryptAlgorithmType="typeAny" cryptAlgorithmSid="14" spinCount="100000" saltData="XavIHCb+xWE745GNWzwamg==" hashData="EJh4Fb49BnTuO4gNm1jpW5NTA/5tE2Qj5LvVlxyox0n+OfHgIqFNhk2IRV9PiqDPbq4nj1lt0RFXF8wF/+PvWw=="/>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A7898"/>
    <a:srgbClr val="EB6C12"/>
    <a:srgbClr val="007F70"/>
    <a:srgbClr val="A02814"/>
    <a:srgbClr val="C13018"/>
    <a:srgbClr val="FFFFFF"/>
    <a:srgbClr val="0D95BC"/>
    <a:srgbClr val="F36F13"/>
    <a:srgbClr val="00978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 uri="{1BD7E111-0CB8-44D6-8891-C1BB2F81B7CC}">
      <p1710:readonlyRecommended xmlns:p1710="http://schemas.microsoft.com/office/powerpoint/2017/10/main" val="1"/>
    </p:ext>
  </p:extLst>
</p:presentationPr>
</file>

<file path=ppt/tableStyles.xml><?xml version="1.0" encoding="utf-8"?>
<a:tblStyleLst xmlns:a="http://schemas.openxmlformats.org/drawingml/2006/main" def="{53F171FB-6CE7-41B2-BC84-7B919C70A3D1}">
  <a:tblStyle styleId="{53F171FB-6CE7-41B2-BC84-7B919C70A3D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53" autoAdjust="0"/>
    <p:restoredTop sz="74026" autoAdjust="0"/>
  </p:normalViewPr>
  <p:slideViewPr>
    <p:cSldViewPr snapToGrid="0">
      <p:cViewPr varScale="1">
        <p:scale>
          <a:sx n="43" d="100"/>
          <a:sy n="43" d="100"/>
        </p:scale>
        <p:origin x="1080" y="54"/>
      </p:cViewPr>
      <p:guideLst/>
    </p:cSldViewPr>
  </p:slideViewPr>
  <p:outlineViewPr>
    <p:cViewPr>
      <p:scale>
        <a:sx n="33" d="100"/>
        <a:sy n="33" d="100"/>
      </p:scale>
      <p:origin x="0" y="-249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78"/>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font" Target="fonts/font9.fntdata"/><Relationship Id="rId89" Type="http://schemas.openxmlformats.org/officeDocument/2006/relationships/font" Target="fonts/font14.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notesMaster" Target="notesMasters/notesMaster1.xml"/><Relationship Id="rId79" Type="http://schemas.openxmlformats.org/officeDocument/2006/relationships/font" Target="fonts/font4.fntdata"/><Relationship Id="rId5" Type="http://schemas.openxmlformats.org/officeDocument/2006/relationships/slide" Target="slides/slide4.xml"/><Relationship Id="rId90"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5.fntdata"/><Relationship Id="rId85" Type="http://schemas.openxmlformats.org/officeDocument/2006/relationships/font" Target="fonts/font10.fntdata"/><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83" Type="http://schemas.openxmlformats.org/officeDocument/2006/relationships/font" Target="fonts/font8.fntdata"/><Relationship Id="rId88" Type="http://schemas.openxmlformats.org/officeDocument/2006/relationships/font" Target="fonts/font13.fntdata"/><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3.fntdata"/><Relationship Id="rId81" Type="http://schemas.openxmlformats.org/officeDocument/2006/relationships/font" Target="fonts/font6.fntdata"/><Relationship Id="rId86" Type="http://schemas.openxmlformats.org/officeDocument/2006/relationships/font" Target="fonts/font11.fntdata"/><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1.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font" Target="fonts/font12.fntdata"/><Relationship Id="rId61" Type="http://schemas.openxmlformats.org/officeDocument/2006/relationships/slide" Target="slides/slide60.xml"/><Relationship Id="rId82" Type="http://schemas.openxmlformats.org/officeDocument/2006/relationships/font" Target="fonts/font7.fntdata"/><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font" Target="fonts/font2.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1B5F01F-3CE9-4A3B-BBB1-5700CCF04D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CA46530-0AB6-4202-9662-08C4B1CABAA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22E17C-E032-4864-9803-06F6D75BD08F}" type="datetimeFigureOut">
              <a:rPr lang="en-US" smtClean="0"/>
              <a:t>5/27/2019</a:t>
            </a:fld>
            <a:endParaRPr lang="en-US"/>
          </a:p>
        </p:txBody>
      </p:sp>
      <p:sp>
        <p:nvSpPr>
          <p:cNvPr id="4" name="Footer Placeholder 3">
            <a:extLst>
              <a:ext uri="{FF2B5EF4-FFF2-40B4-BE49-F238E27FC236}">
                <a16:creationId xmlns:a16="http://schemas.microsoft.com/office/drawing/2014/main" id="{76AA65B4-2567-40AF-ABC0-DF59782F1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806706B-0157-4938-AA1C-D3498538557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E4D391-4B62-44D6-9DD0-FD54747D6FA5}" type="slidenum">
              <a:rPr lang="en-US" smtClean="0"/>
              <a:t>‹#›</a:t>
            </a:fld>
            <a:endParaRPr lang="en-US"/>
          </a:p>
        </p:txBody>
      </p:sp>
    </p:spTree>
    <p:extLst>
      <p:ext uri="{BB962C8B-B14F-4D97-AF65-F5344CB8AC3E}">
        <p14:creationId xmlns:p14="http://schemas.microsoft.com/office/powerpoint/2010/main" val="42514592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04" name="Google Shape;40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59359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Ask learners to install the </a:t>
            </a:r>
            <a:r>
              <a:rPr lang="en-IN" sz="1600" b="0" i="0" u="none" strike="noStrike" cap="none" dirty="0" err="1">
                <a:solidFill>
                  <a:schemeClr val="dk1"/>
                </a:solidFill>
                <a:effectLst/>
                <a:latin typeface="Calibri"/>
                <a:ea typeface="Calibri"/>
                <a:cs typeface="Calibri"/>
                <a:sym typeface="Calibri"/>
              </a:rPr>
              <a:t>nltk</a:t>
            </a:r>
            <a:r>
              <a:rPr lang="en-IN" sz="1600" b="0" i="0" u="none" strike="noStrike" cap="none" dirty="0">
                <a:solidFill>
                  <a:schemeClr val="dk1"/>
                </a:solidFill>
                <a:effectLst/>
                <a:latin typeface="Calibri"/>
                <a:ea typeface="Calibri"/>
                <a:cs typeface="Calibri"/>
                <a:sym typeface="Calibri"/>
              </a:rPr>
              <a:t> package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65676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Demo reading and exploring a sample corpus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045131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136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Demo Tokenization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5897371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the need to use N-grams</a:t>
            </a:r>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325377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Demo Stop Word removal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145395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Demo Stemming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636362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Demo lemmatization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814790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various POS tags</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021147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Demo POS tagging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19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740868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0" name="Google Shape;4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the need for NER</a:t>
            </a:r>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519275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Demo NER technique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4762536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the NLP process workflow</a:t>
            </a:r>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9778987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3" name="Google Shape;1043;p2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IN" dirty="0"/>
              <a:t>Trainer Notes:</a:t>
            </a:r>
          </a:p>
          <a:p>
            <a:pPr marL="0" lvl="0" indent="0" algn="l" rtl="0">
              <a:spcBef>
                <a:spcPts val="0"/>
              </a:spcBef>
              <a:spcAft>
                <a:spcPts val="0"/>
              </a:spcAft>
              <a:buNone/>
            </a:pPr>
            <a:endParaRPr lang="en-IN" dirty="0"/>
          </a:p>
          <a:p>
            <a:pPr marL="0" lvl="0" indent="0" algn="l" rtl="0">
              <a:spcBef>
                <a:spcPts val="0"/>
              </a:spcBef>
              <a:spcAft>
                <a:spcPts val="0"/>
              </a:spcAft>
              <a:buNone/>
            </a:pPr>
            <a:r>
              <a:rPr lang="en-IN" dirty="0"/>
              <a:t>1. Perform the above demo in python by using brown_corpus_ca10 file and explain the functioning of each step</a:t>
            </a:r>
          </a:p>
          <a:p>
            <a:pPr marL="0" lvl="0" indent="0" algn="l" rtl="0">
              <a:spcBef>
                <a:spcPts val="0"/>
              </a:spcBef>
              <a:spcAft>
                <a:spcPts val="0"/>
              </a:spcAft>
              <a:buNone/>
            </a:pPr>
            <a:r>
              <a:rPr lang="en-IN" dirty="0"/>
              <a:t>2. Also, ask the learner to perform the demo simultaneously on their system</a:t>
            </a:r>
          </a:p>
          <a:p>
            <a:pPr marL="0" lvl="0" indent="0" algn="l" rtl="0">
              <a:spcBef>
                <a:spcPts val="0"/>
              </a:spcBef>
              <a:spcAft>
                <a:spcPts val="0"/>
              </a:spcAft>
              <a:buNone/>
            </a:pPr>
            <a:endParaRPr dirty="0"/>
          </a:p>
        </p:txBody>
      </p:sp>
      <p:sp>
        <p:nvSpPr>
          <p:cNvPr id="1044" name="Google Shape;1044;p2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23</a:t>
            </a:fld>
            <a:endParaRPr sz="1200">
              <a:solidFill>
                <a:schemeClr val="dk1"/>
              </a:solidFill>
              <a:latin typeface="Calibri"/>
              <a:ea typeface="Calibri"/>
              <a:cs typeface="Calibri"/>
              <a:sym typeface="Calibri"/>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1"/>
        <p:cNvGrpSpPr/>
        <p:nvPr/>
      </p:nvGrpSpPr>
      <p:grpSpPr>
        <a:xfrm>
          <a:off x="0" y="0"/>
          <a:ext cx="0" cy="0"/>
          <a:chOff x="0" y="0"/>
          <a:chExt cx="0" cy="0"/>
        </a:xfrm>
      </p:grpSpPr>
      <p:sp>
        <p:nvSpPr>
          <p:cNvPr id="1042" name="Google Shape;1042;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3" name="Google Shape;1043;p27: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Explain the following:</a:t>
            </a:r>
          </a:p>
          <a:p>
            <a:r>
              <a:rPr lang="en-US" sz="1600" b="0" i="0" u="none" strike="noStrike" cap="none" dirty="0">
                <a:solidFill>
                  <a:schemeClr val="dk1"/>
                </a:solidFill>
                <a:effectLst/>
                <a:latin typeface="Calibri"/>
                <a:ea typeface="Calibri"/>
                <a:cs typeface="Calibri"/>
                <a:sym typeface="Calibri"/>
              </a:rPr>
              <a:t>1. Ask the learners to perform the above demo by using the </a:t>
            </a:r>
            <a:r>
              <a:rPr lang="en-US" sz="1600" b="0" i="0" u="none" strike="noStrike" cap="none" dirty="0" err="1">
                <a:solidFill>
                  <a:schemeClr val="dk1"/>
                </a:solidFill>
                <a:effectLst/>
                <a:latin typeface="Calibri"/>
                <a:ea typeface="Calibri"/>
                <a:cs typeface="Calibri"/>
                <a:sym typeface="Calibri"/>
              </a:rPr>
              <a:t>wiki_corpus</a:t>
            </a:r>
            <a:r>
              <a:rPr lang="en-US" sz="1600" b="0" i="0" u="none" strike="noStrike" cap="none" dirty="0">
                <a:solidFill>
                  <a:schemeClr val="dk1"/>
                </a:solidFill>
                <a:effectLst/>
                <a:latin typeface="Calibri"/>
                <a:ea typeface="Calibri"/>
                <a:cs typeface="Calibri"/>
                <a:sym typeface="Calibri"/>
              </a:rPr>
              <a:t> file (in class) and help them, if needed.</a:t>
            </a:r>
          </a:p>
        </p:txBody>
      </p:sp>
      <p:sp>
        <p:nvSpPr>
          <p:cNvPr id="1044" name="Google Shape;1044;p27: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Clr>
                <a:schemeClr val="dk1"/>
              </a:buClr>
              <a:buSzPts val="300"/>
              <a:buFont typeface="Calibri"/>
              <a:buNone/>
            </a:pPr>
            <a:fld id="{00000000-1234-1234-1234-123412341234}" type="slidenum">
              <a:rPr lang="en-US" sz="1200">
                <a:solidFill>
                  <a:schemeClr val="dk1"/>
                </a:solidFill>
                <a:latin typeface="Calibri"/>
                <a:ea typeface="Calibri"/>
                <a:cs typeface="Calibri"/>
                <a:sym typeface="Calibri"/>
              </a:rPr>
              <a:t>24</a:t>
            </a:fld>
            <a:endParaRPr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175207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075047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8196254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10708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24289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517334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10" name="Google Shape;410;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2610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464180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the Phase structure rules</a:t>
            </a:r>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83569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Give more examples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755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Ask learners to install </a:t>
            </a:r>
            <a:r>
              <a:rPr lang="en-IN" sz="1600" b="0" i="0" u="none" strike="noStrike" cap="none" dirty="0" err="1">
                <a:solidFill>
                  <a:schemeClr val="dk1"/>
                </a:solidFill>
                <a:effectLst/>
                <a:latin typeface="Calibri"/>
                <a:ea typeface="Calibri"/>
                <a:cs typeface="Calibri"/>
                <a:sym typeface="Calibri"/>
              </a:rPr>
              <a:t>ghostscript</a:t>
            </a:r>
            <a:r>
              <a:rPr lang="en-IN" sz="1600" b="0" i="0" u="none" strike="noStrike" cap="none" dirty="0">
                <a:solidFill>
                  <a:schemeClr val="dk1"/>
                </a:solidFill>
                <a:effectLst/>
                <a:latin typeface="Calibri"/>
                <a:ea typeface="Calibri"/>
                <a:cs typeface="Calibri"/>
                <a:sym typeface="Calibri"/>
              </a:rPr>
              <a:t> (set-up instructions are provided in the next slides)</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0124760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5636252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Chunk Parsing in detail with example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9431965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Ask learners to demo the above code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5928817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Ask learners to demo the above code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24168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Ask learners to demo the above code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a:p>
            <a:endParaRPr lang="en-US" dirty="0"/>
          </a:p>
          <a:p>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16743BFC-CDBF-4076-A12A-B8552B9862CC}" type="slidenum">
              <a:rPr lang="en-US" smtClean="0"/>
              <a:t>43</a:t>
            </a:fld>
            <a:endParaRPr lang="en-US" dirty="0"/>
          </a:p>
        </p:txBody>
      </p:sp>
    </p:spTree>
    <p:extLst>
      <p:ext uri="{BB962C8B-B14F-4D97-AF65-F5344CB8AC3E}">
        <p14:creationId xmlns:p14="http://schemas.microsoft.com/office/powerpoint/2010/main" val="5960446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Ask learners to demo the above code in </a:t>
            </a:r>
            <a:r>
              <a:rPr lang="en-IN" sz="1600" b="0" i="0" u="none" strike="noStrike" cap="none" dirty="0" err="1">
                <a:solidFill>
                  <a:schemeClr val="dk1"/>
                </a:solidFill>
                <a:effectLst/>
                <a:latin typeface="Calibri"/>
                <a:ea typeface="Calibri"/>
                <a:cs typeface="Calibri"/>
                <a:sym typeface="Calibri"/>
              </a:rPr>
              <a:t>Jupyter</a:t>
            </a:r>
            <a:r>
              <a:rPr lang="en-IN" sz="1600" b="0" i="0" u="none" strike="noStrike" cap="none" dirty="0">
                <a:solidFill>
                  <a:schemeClr val="dk1"/>
                </a:solidFill>
                <a:effectLst/>
                <a:latin typeface="Calibri"/>
                <a:ea typeface="Calibri"/>
                <a:cs typeface="Calibri"/>
                <a:sym typeface="Calibri"/>
              </a:rPr>
              <a:t> </a:t>
            </a:r>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54707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Chinking process</a:t>
            </a:r>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6244178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Shape 362"/>
          <p:cNvSpPr txBox="1">
            <a:spLocks noGrp="1"/>
          </p:cNvSpPr>
          <p:nvPr>
            <p:ph type="body" idx="1"/>
          </p:nvPr>
        </p:nvSpPr>
        <p:spPr>
          <a:xfrm>
            <a:off x="685800" y="4400550"/>
            <a:ext cx="5486399" cy="3600450"/>
          </a:xfrm>
          <a:prstGeom prst="rect">
            <a:avLst/>
          </a:prstGeom>
        </p:spPr>
        <p:txBody>
          <a:bodyPr lIns="91425" tIns="91425" rIns="91425" bIns="91425" anchor="t" anchorCtr="0">
            <a:noAutofit/>
          </a:bodyPr>
          <a:lstStyle/>
          <a:p>
            <a:pPr lvl="0">
              <a:spcBef>
                <a:spcPts val="0"/>
              </a:spcBef>
              <a:buNone/>
            </a:pPr>
            <a:endParaRPr sz="1600" b="0" dirty="0">
              <a:latin typeface="Open Sans" panose="020B0606030504020204" pitchFamily="34" charset="0"/>
              <a:ea typeface="Open Sans" panose="020B0606030504020204" pitchFamily="34" charset="0"/>
              <a:cs typeface="Open Sans" panose="020B0606030504020204" pitchFamily="34" charset="0"/>
            </a:endParaRPr>
          </a:p>
        </p:txBody>
      </p:sp>
      <p:sp>
        <p:nvSpPr>
          <p:cNvPr id="363" name="Shape 363"/>
          <p:cNvSpPr>
            <a:spLocks noGrp="1" noRot="1" noChangeAspect="1"/>
          </p:cNvSpPr>
          <p:nvPr>
            <p:ph type="sldImg" idx="2"/>
          </p:nvPr>
        </p:nvSpPr>
        <p:spPr>
          <a:xfrm>
            <a:off x="685800" y="1143000"/>
            <a:ext cx="5486400" cy="30861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80985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CFG in detail</a:t>
            </a:r>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9796353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cs typeface="Calibri"/>
                <a:sym typeface="Calibri"/>
              </a:rPr>
              <a:t>1. Ask learners to demo the code in </a:t>
            </a:r>
            <a:r>
              <a:rPr lang="en-IN" sz="1600" b="0" i="0" u="none" strike="noStrike" cap="none" dirty="0" err="1">
                <a:solidFill>
                  <a:schemeClr val="dk1"/>
                </a:solidFill>
                <a:effectLst/>
                <a:latin typeface="Calibri"/>
                <a:cs typeface="Calibri"/>
                <a:sym typeface="Calibri"/>
              </a:rPr>
              <a:t>Jupyter</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53</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284157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cs typeface="Calibri"/>
                <a:sym typeface="Calibri"/>
              </a:rPr>
              <a:t>1. Ask learners to demo the code in </a:t>
            </a:r>
            <a:r>
              <a:rPr lang="en-IN" sz="1600" b="0" i="0" u="none" strike="noStrike" cap="none" dirty="0" err="1">
                <a:solidFill>
                  <a:schemeClr val="dk1"/>
                </a:solidFill>
                <a:effectLst/>
                <a:latin typeface="Calibri"/>
                <a:cs typeface="Calibri"/>
                <a:sym typeface="Calibri"/>
              </a:rPr>
              <a:t>Jupyter</a:t>
            </a:r>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54</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479796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a:solidFill>
                  <a:schemeClr val="dk1"/>
                </a:solidFill>
                <a:effectLst/>
                <a:latin typeface="Calibri"/>
                <a:ea typeface="Calibri"/>
                <a:cs typeface="Calibri"/>
                <a:sym typeface="Calibri"/>
              </a:rPr>
              <a:t>Trainer Notes:</a:t>
            </a:r>
            <a:r>
              <a:rPr lang="en-IN" sz="1600" b="0" i="0" u="none" strike="noStrike" cap="none">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a:solidFill>
                  <a:schemeClr val="dk1"/>
                </a:solidFill>
                <a:effectLst/>
                <a:latin typeface="Calibri"/>
                <a:cs typeface="Calibri"/>
                <a:sym typeface="Calibri"/>
              </a:rPr>
              <a:t>1. Ask learners to demo the code in Jupyter</a:t>
            </a:r>
            <a:endParaRPr lang="en-US"/>
          </a:p>
          <a:p>
            <a:endParaRPr lang="en-US"/>
          </a:p>
          <a:p>
            <a:endParaRPr lang="en-US"/>
          </a:p>
          <a:p>
            <a:endParaRPr lang="en-US"/>
          </a:p>
          <a:p>
            <a:endParaRPr lang="en-US"/>
          </a:p>
          <a:p>
            <a:endParaRPr lang="en-US"/>
          </a:p>
          <a:p>
            <a:endParaRPr lang="en-US"/>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55</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408912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0" i="0" u="none" strike="noStrike" cap="none" dirty="0">
                <a:solidFill>
                  <a:schemeClr val="dk1"/>
                </a:solidFill>
                <a:effectLst/>
                <a:latin typeface="Calibri"/>
                <a:ea typeface="Calibri"/>
                <a:cs typeface="Calibri"/>
                <a:sym typeface="Calibri"/>
              </a:rPr>
              <a:t>Trainer Notes:</a:t>
            </a:r>
          </a:p>
          <a:p>
            <a:pPr marL="228600" indent="-228600">
              <a:buAutoNum type="arabicPeriod"/>
            </a:pPr>
            <a:r>
              <a:rPr lang="en-IN" sz="1200" b="0" i="0" u="none" strike="noStrike" cap="none" dirty="0">
                <a:solidFill>
                  <a:schemeClr val="dk1"/>
                </a:solidFill>
                <a:effectLst/>
                <a:latin typeface="Calibri"/>
                <a:ea typeface="Calibri"/>
                <a:cs typeface="Calibri"/>
                <a:sym typeface="Calibri"/>
              </a:rPr>
              <a:t>Perform the above demo in python by using the tweets.csv dataset from the LMS.</a:t>
            </a:r>
          </a:p>
          <a:p>
            <a:pPr marL="228600" indent="-228600">
              <a:buAutoNum type="arabicPeriod"/>
            </a:pPr>
            <a:r>
              <a:rPr lang="en-IN" sz="1200" b="0" i="0" u="none" strike="noStrike" cap="none" dirty="0">
                <a:solidFill>
                  <a:schemeClr val="dk1"/>
                </a:solidFill>
                <a:effectLst/>
                <a:latin typeface="Calibri"/>
                <a:ea typeface="Calibri"/>
                <a:cs typeface="Calibri"/>
                <a:sym typeface="Calibri"/>
              </a:rPr>
              <a:t>Ask the learners to perform the same on their system simultaneously.</a:t>
            </a:r>
          </a:p>
          <a:p>
            <a:pPr marL="0" lvl="0" indent="0" algn="l" rtl="0">
              <a:spcBef>
                <a:spcPts val="0"/>
              </a:spcBef>
              <a:spcAft>
                <a:spcPts val="0"/>
              </a:spcAft>
              <a:buNone/>
            </a:pPr>
            <a:endParaRPr lang="en-IN" sz="1200" dirty="0"/>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16070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1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Calibri"/>
                <a:ea typeface="Calibri"/>
                <a:cs typeface="Calibri"/>
                <a:sym typeface="Calibri"/>
              </a:rPr>
              <a:t>Trainer Notes:</a:t>
            </a:r>
            <a:r>
              <a:rPr lang="en-IN" sz="12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Calibri"/>
                <a:ea typeface="Calibri"/>
                <a:cs typeface="Calibri"/>
                <a:sym typeface="Calibri"/>
              </a:rPr>
              <a:t>1. Ask the learners to perform the above demo by importing the tweets.csv dataset (in class) and help them, if needed.</a:t>
            </a:r>
          </a:p>
          <a:p>
            <a:endParaRPr lang="en-US" sz="1200" b="0" i="0" u="none" strike="noStrike" cap="none" dirty="0">
              <a:solidFill>
                <a:schemeClr val="dk1"/>
              </a:solidFill>
              <a:effectLst/>
              <a:latin typeface="Calibri"/>
              <a:ea typeface="Calibri"/>
              <a:cs typeface="Calibri"/>
              <a:sym typeface="Calibri"/>
            </a:endParaRPr>
          </a:p>
        </p:txBody>
      </p:sp>
      <p:sp>
        <p:nvSpPr>
          <p:cNvPr id="385" name="Google Shape;38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44379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cs typeface="Calibri"/>
                <a:sym typeface="Calibri"/>
              </a:rPr>
              <a:t>1. Ask learners to demo the code in </a:t>
            </a:r>
            <a:r>
              <a:rPr lang="en-IN" sz="1600" b="0" i="0" u="none" strike="noStrike" cap="none" dirty="0" err="1">
                <a:solidFill>
                  <a:schemeClr val="dk1"/>
                </a:solidFill>
                <a:effectLst/>
                <a:latin typeface="Calibri"/>
                <a:cs typeface="Calibri"/>
                <a:sym typeface="Calibri"/>
              </a:rPr>
              <a:t>Jupyter</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214649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cs typeface="Calibri"/>
                <a:sym typeface="Calibri"/>
              </a:rPr>
              <a:t>1. Ask learners to demo the code in </a:t>
            </a:r>
            <a:r>
              <a:rPr lang="en-IN" sz="1600" b="0" i="0" u="none" strike="noStrike" cap="none" dirty="0" err="1">
                <a:solidFill>
                  <a:schemeClr val="dk1"/>
                </a:solidFill>
                <a:effectLst/>
                <a:latin typeface="Calibri"/>
                <a:cs typeface="Calibri"/>
                <a:sym typeface="Calibri"/>
              </a:rPr>
              <a:t>Jupyter</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59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666389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200" b="0" i="0" u="none" strike="noStrike" cap="none" dirty="0">
                <a:solidFill>
                  <a:schemeClr val="dk1"/>
                </a:solidFill>
                <a:effectLst/>
                <a:latin typeface="Calibri"/>
                <a:ea typeface="Calibri"/>
                <a:cs typeface="Calibri"/>
                <a:sym typeface="Calibri"/>
              </a:rPr>
              <a:t>Trainer Notes:</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200" b="0" i="0" u="none" strike="noStrike" cap="none" dirty="0">
              <a:solidFill>
                <a:schemeClr val="dk1"/>
              </a:solidFill>
              <a:effectLst/>
              <a:latin typeface="Calibri"/>
              <a:ea typeface="Open Sans" panose="020B0604020202020204" charset="0"/>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200" b="0" i="0" u="none" strike="noStrike" cap="none" dirty="0">
                <a:solidFill>
                  <a:schemeClr val="dk1"/>
                </a:solidFill>
                <a:effectLst/>
                <a:latin typeface="Calibri"/>
                <a:ea typeface="Open Sans" panose="020B0604020202020204" charset="0"/>
                <a:cs typeface="Calibri"/>
                <a:sym typeface="Calibri"/>
              </a:rPr>
              <a:t>1</a:t>
            </a:r>
            <a:r>
              <a:rPr lang="en-US" sz="1200" b="0" i="0" u="none" strike="noStrike" cap="none" dirty="0">
                <a:solidFill>
                  <a:schemeClr val="dk1"/>
                </a:solidFill>
                <a:effectLst/>
                <a:latin typeface="Calibri"/>
                <a:ea typeface="Open Sans" panose="020B0604020202020204" charset="0"/>
                <a:cs typeface="Calibri"/>
                <a:sym typeface="Calibri"/>
              </a:rPr>
              <a:t>. Explain the various stages involved in Text mining</a:t>
            </a:r>
            <a:endParaRPr lang="en-IN" sz="1200" b="0" dirty="0">
              <a:latin typeface="Open Sans" panose="020B0604020202020204" charset="0"/>
              <a:ea typeface="Open Sans" panose="020B0604020202020204" charset="0"/>
              <a:cs typeface="Open Sans" panose="020B0604020202020204" charset="0"/>
            </a:endParaRPr>
          </a:p>
        </p:txBody>
      </p:sp>
      <p:sp>
        <p:nvSpPr>
          <p:cNvPr id="429" name="Google Shape;42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29725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cs typeface="Calibri"/>
                <a:sym typeface="Calibri"/>
              </a:rPr>
              <a:t>1. Ask learners to demo the code in </a:t>
            </a:r>
            <a:r>
              <a:rPr lang="en-IN" sz="1600" b="0" i="0" u="none" strike="noStrike" cap="none" dirty="0" err="1">
                <a:solidFill>
                  <a:schemeClr val="dk1"/>
                </a:solidFill>
                <a:effectLst/>
                <a:latin typeface="Calibri"/>
                <a:cs typeface="Calibri"/>
                <a:sym typeface="Calibri"/>
              </a:rPr>
              <a:t>Jupyter</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254639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cs typeface="Calibri"/>
                <a:sym typeface="Calibri"/>
              </a:rPr>
              <a:t>1. Explain the diagram</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14480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4"/>
        <p:cNvGrpSpPr/>
        <p:nvPr/>
      </p:nvGrpSpPr>
      <p:grpSpPr>
        <a:xfrm>
          <a:off x="0" y="0"/>
          <a:ext cx="0" cy="0"/>
          <a:chOff x="0" y="0"/>
          <a:chExt cx="0" cy="0"/>
        </a:xfrm>
      </p:grpSpPr>
      <p:sp>
        <p:nvSpPr>
          <p:cNvPr id="2265" name="Google Shape;2265;p6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6" name="Google Shape;2266;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0"/>
        <p:cNvGrpSpPr/>
        <p:nvPr/>
      </p:nvGrpSpPr>
      <p:grpSpPr>
        <a:xfrm>
          <a:off x="0" y="0"/>
          <a:ext cx="0" cy="0"/>
          <a:chOff x="0" y="0"/>
          <a:chExt cx="0" cy="0"/>
        </a:xfrm>
      </p:grpSpPr>
      <p:sp>
        <p:nvSpPr>
          <p:cNvPr id="1681" name="Google Shape;1681;p7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2" name="Google Shape;1682;p7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4"/>
        <p:cNvGrpSpPr/>
        <p:nvPr/>
      </p:nvGrpSpPr>
      <p:grpSpPr>
        <a:xfrm>
          <a:off x="0" y="0"/>
          <a:ext cx="0" cy="0"/>
          <a:chOff x="0" y="0"/>
          <a:chExt cx="0" cy="0"/>
        </a:xfrm>
      </p:grpSpPr>
      <p:sp>
        <p:nvSpPr>
          <p:cNvPr id="1685" name="Google Shape;1685;p7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6" name="Google Shape;1686;p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322842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4"/>
        <p:cNvGrpSpPr/>
        <p:nvPr/>
      </p:nvGrpSpPr>
      <p:grpSpPr>
        <a:xfrm>
          <a:off x="0" y="0"/>
          <a:ext cx="0" cy="0"/>
          <a:chOff x="0" y="0"/>
          <a:chExt cx="0" cy="0"/>
        </a:xfrm>
      </p:grpSpPr>
      <p:sp>
        <p:nvSpPr>
          <p:cNvPr id="1695" name="Google Shape;1695;p7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96" name="Google Shape;1696;p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819180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2" name="Google Shape;1772;p79: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00"/>
              <a:buFont typeface="Open Sans"/>
              <a:buNone/>
            </a:pPr>
            <a:r>
              <a:rPr lang="en-US" sz="1600" b="1" i="0" u="none" strike="noStrike" cap="none">
                <a:solidFill>
                  <a:schemeClr val="dk1"/>
                </a:solidFill>
              </a:rPr>
              <a:t>Trainer Notes: </a:t>
            </a:r>
            <a:r>
              <a:rPr lang="en-US"/>
              <a:t>Explain</a:t>
            </a:r>
            <a:r>
              <a:rPr lang="en-US" sz="1600" b="0" i="0" u="none" strike="noStrike" cap="none">
                <a:solidFill>
                  <a:schemeClr val="dk1"/>
                </a:solidFill>
              </a:rPr>
              <a:t> the project to the learners and instruct them to perform it after the lesson. </a:t>
            </a:r>
            <a:endParaRPr sz="1600" b="0" i="0" u="none" strike="noStrike" cap="none">
              <a:solidFill>
                <a:schemeClr val="dk1"/>
              </a:solidFill>
            </a:endParaRPr>
          </a:p>
        </p:txBody>
      </p:sp>
      <p:sp>
        <p:nvSpPr>
          <p:cNvPr id="1773" name="Google Shape;1773;p7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Open Sans"/>
              <a:buNone/>
            </a:pPr>
            <a:fld id="{00000000-1234-1234-1234-123412341234}" type="slidenum">
              <a:rPr lang="en-US" sz="1200">
                <a:solidFill>
                  <a:schemeClr val="dk1"/>
                </a:solidFill>
              </a:rPr>
              <a:t>69</a:t>
            </a:fld>
            <a:endParaRPr sz="1200">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2" name="Google Shape;1772;p79: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00"/>
              <a:buFont typeface="Open Sans"/>
              <a:buNone/>
            </a:pPr>
            <a:r>
              <a:rPr lang="en-US" sz="1600" b="1" i="0" u="none" strike="noStrike" cap="none">
                <a:solidFill>
                  <a:schemeClr val="dk1"/>
                </a:solidFill>
              </a:rPr>
              <a:t>Trainer Notes: </a:t>
            </a:r>
            <a:r>
              <a:rPr lang="en-US"/>
              <a:t>Explain</a:t>
            </a:r>
            <a:r>
              <a:rPr lang="en-US" sz="1600" b="0" i="0" u="none" strike="noStrike" cap="none">
                <a:solidFill>
                  <a:schemeClr val="dk1"/>
                </a:solidFill>
              </a:rPr>
              <a:t> the project to the learners and instruct them to perform it after the lesson. </a:t>
            </a:r>
            <a:endParaRPr sz="1600" b="0" i="0" u="none" strike="noStrike" cap="none">
              <a:solidFill>
                <a:schemeClr val="dk1"/>
              </a:solidFill>
            </a:endParaRPr>
          </a:p>
        </p:txBody>
      </p:sp>
      <p:sp>
        <p:nvSpPr>
          <p:cNvPr id="1773" name="Google Shape;1773;p7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Open Sans"/>
              <a:buNone/>
            </a:pPr>
            <a:fld id="{00000000-1234-1234-1234-123412341234}" type="slidenum">
              <a:rPr lang="en-US" sz="1200">
                <a:solidFill>
                  <a:schemeClr val="dk1"/>
                </a:solidFill>
              </a:rPr>
              <a:t>70</a:t>
            </a:fld>
            <a:endParaRPr sz="1200">
              <a:solidFill>
                <a:schemeClr val="dk1"/>
              </a:solidFill>
            </a:endParaRPr>
          </a:p>
        </p:txBody>
      </p:sp>
    </p:spTree>
    <p:extLst>
      <p:ext uri="{BB962C8B-B14F-4D97-AF65-F5344CB8AC3E}">
        <p14:creationId xmlns:p14="http://schemas.microsoft.com/office/powerpoint/2010/main" val="3040894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6</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6787164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0"/>
        <p:cNvGrpSpPr/>
        <p:nvPr/>
      </p:nvGrpSpPr>
      <p:grpSpPr>
        <a:xfrm>
          <a:off x="0" y="0"/>
          <a:ext cx="0" cy="0"/>
          <a:chOff x="0" y="0"/>
          <a:chExt cx="0" cy="0"/>
        </a:xfrm>
      </p:grpSpPr>
      <p:sp>
        <p:nvSpPr>
          <p:cNvPr id="1771" name="Google Shape;1771;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72" name="Google Shape;1772;p79:notes"/>
          <p:cNvSpPr txBox="1">
            <a:spLocks noGrp="1"/>
          </p:cNvSpPr>
          <p:nvPr>
            <p:ph type="body" idx="1"/>
          </p:nvPr>
        </p:nvSpPr>
        <p:spPr>
          <a:xfrm>
            <a:off x="685800" y="4400550"/>
            <a:ext cx="5486399"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400"/>
              <a:buFont typeface="Open Sans"/>
              <a:buNone/>
            </a:pPr>
            <a:r>
              <a:rPr lang="en-US" sz="1600" b="1" i="0" u="none" strike="noStrike" cap="none">
                <a:solidFill>
                  <a:schemeClr val="dk1"/>
                </a:solidFill>
              </a:rPr>
              <a:t>Trainer Notes: </a:t>
            </a:r>
            <a:r>
              <a:rPr lang="en-US"/>
              <a:t>Explain</a:t>
            </a:r>
            <a:r>
              <a:rPr lang="en-US" sz="1600" b="0" i="0" u="none" strike="noStrike" cap="none">
                <a:solidFill>
                  <a:schemeClr val="dk1"/>
                </a:solidFill>
              </a:rPr>
              <a:t> the project to the learners and instruct them to perform it after the lesson. </a:t>
            </a:r>
            <a:endParaRPr sz="1600" b="0" i="0" u="none" strike="noStrike" cap="none">
              <a:solidFill>
                <a:schemeClr val="dk1"/>
              </a:solidFill>
            </a:endParaRPr>
          </a:p>
        </p:txBody>
      </p:sp>
      <p:sp>
        <p:nvSpPr>
          <p:cNvPr id="1773" name="Google Shape;1773;p79:notes"/>
          <p:cNvSpPr txBox="1">
            <a:spLocks noGrp="1"/>
          </p:cNvSpPr>
          <p:nvPr>
            <p:ph type="sldNum" idx="12"/>
          </p:nvPr>
        </p:nvSpPr>
        <p:spPr>
          <a:xfrm>
            <a:off x="3884612" y="8685213"/>
            <a:ext cx="2971799" cy="458786"/>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Open Sans"/>
              <a:buNone/>
            </a:pPr>
            <a:fld id="{00000000-1234-1234-1234-123412341234}" type="slidenum">
              <a:rPr lang="en-US" sz="1200">
                <a:solidFill>
                  <a:schemeClr val="dk1"/>
                </a:solidFill>
              </a:rPr>
              <a:t>71</a:t>
            </a:fld>
            <a:endParaRPr sz="1200">
              <a:solidFill>
                <a:schemeClr val="dk1"/>
              </a:solidFill>
            </a:endParaRPr>
          </a:p>
        </p:txBody>
      </p:sp>
    </p:spTree>
    <p:extLst>
      <p:ext uri="{BB962C8B-B14F-4D97-AF65-F5344CB8AC3E}">
        <p14:creationId xmlns:p14="http://schemas.microsoft.com/office/powerpoint/2010/main" val="19146405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6"/>
        <p:cNvGrpSpPr/>
        <p:nvPr/>
      </p:nvGrpSpPr>
      <p:grpSpPr>
        <a:xfrm>
          <a:off x="0" y="0"/>
          <a:ext cx="0" cy="0"/>
          <a:chOff x="0" y="0"/>
          <a:chExt cx="0" cy="0"/>
        </a:xfrm>
      </p:grpSpPr>
      <p:sp>
        <p:nvSpPr>
          <p:cNvPr id="2377" name="Google Shape;2377;p7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378" name="Google Shape;2378;p7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Give few other real time examples</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8397978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23" name="Google Shape;42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790118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600" b="0" i="0" u="none" strike="noStrike" cap="none" dirty="0">
                <a:solidFill>
                  <a:schemeClr val="dk1"/>
                </a:solidFill>
                <a:effectLst/>
                <a:latin typeface="Calibri"/>
                <a:ea typeface="Calibri"/>
                <a:cs typeface="Calibri"/>
                <a:sym typeface="Calibri"/>
              </a:rPr>
              <a:t>Trainer Notes:</a:t>
            </a:r>
            <a:r>
              <a:rPr lang="en-IN" sz="1600" b="0" i="0" u="none" strike="noStrike" cap="none" dirty="0">
                <a:solidFill>
                  <a:schemeClr val="dk1"/>
                </a:solidFill>
                <a:effectLst/>
                <a:latin typeface="Calibri"/>
                <a:ea typeface="Calibri"/>
                <a:cs typeface="Calibri"/>
                <a:sym typeface="Calibri"/>
              </a:rPr>
              <a:t> </a:t>
            </a:r>
          </a:p>
          <a:p>
            <a:pPr marL="0" marR="0" lvl="0" indent="0" algn="l" defTabSz="1219170" rtl="0" eaLnBrk="1" fontAlgn="auto" latinLnBrk="0" hangingPunct="1">
              <a:lnSpc>
                <a:spcPct val="100000"/>
              </a:lnSpc>
              <a:spcBef>
                <a:spcPts val="0"/>
              </a:spcBef>
              <a:spcAft>
                <a:spcPts val="0"/>
              </a:spcAft>
              <a:buClrTx/>
              <a:buSzTx/>
              <a:buFontTx/>
              <a:buNone/>
              <a:tabLst/>
              <a:defRPr/>
            </a:pPr>
            <a:endParaRPr lang="en-IN" sz="1600" b="0" i="0" u="none" strike="noStrike" cap="none" dirty="0">
              <a:solidFill>
                <a:schemeClr val="dk1"/>
              </a:solidFill>
              <a:effectLst/>
              <a:latin typeface="Calibri"/>
              <a:ea typeface="Calibri"/>
              <a:cs typeface="Calibri"/>
              <a:sym typeface="Calibri"/>
            </a:endParaRPr>
          </a:p>
          <a:p>
            <a:pPr marL="0" marR="0" lvl="0" indent="0" algn="l" defTabSz="1219170" rtl="0" eaLnBrk="1" fontAlgn="auto" latinLnBrk="0" hangingPunct="1">
              <a:lnSpc>
                <a:spcPct val="100000"/>
              </a:lnSpc>
              <a:spcBef>
                <a:spcPts val="0"/>
              </a:spcBef>
              <a:spcAft>
                <a:spcPts val="0"/>
              </a:spcAft>
              <a:buClrTx/>
              <a:buSzTx/>
              <a:buFontTx/>
              <a:buNone/>
              <a:tabLst/>
              <a:defRPr/>
            </a:pPr>
            <a:r>
              <a:rPr lang="en-IN" sz="1600" b="0" i="0" u="none" strike="noStrike" cap="none" dirty="0">
                <a:solidFill>
                  <a:schemeClr val="dk1"/>
                </a:solidFill>
                <a:effectLst/>
                <a:latin typeface="Calibri"/>
                <a:ea typeface="Calibri"/>
                <a:cs typeface="Calibri"/>
                <a:sym typeface="Calibri"/>
              </a:rPr>
              <a:t>1. Explain NLTK significance</a:t>
            </a:r>
          </a:p>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9</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470024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plash screen">
  <p:cSld name="Splash screen">
    <p:spTree>
      <p:nvGrpSpPr>
        <p:cNvPr id="1" name="Shape 15"/>
        <p:cNvGrpSpPr/>
        <p:nvPr/>
      </p:nvGrpSpPr>
      <p:grpSpPr>
        <a:xfrm>
          <a:off x="0" y="0"/>
          <a:ext cx="0" cy="0"/>
          <a:chOff x="0" y="0"/>
          <a:chExt cx="0" cy="0"/>
        </a:xfrm>
      </p:grpSpPr>
      <p:sp>
        <p:nvSpPr>
          <p:cNvPr id="16" name="Google Shape;16;p2"/>
          <p:cNvSpPr/>
          <p:nvPr/>
        </p:nvSpPr>
        <p:spPr>
          <a:xfrm>
            <a:off x="1" y="0"/>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17" name="Google Shape;17;p2"/>
          <p:cNvSpPr/>
          <p:nvPr/>
        </p:nvSpPr>
        <p:spPr>
          <a:xfrm>
            <a:off x="1" y="7677022"/>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18" name="Google Shape;18;p2"/>
          <p:cNvSpPr txBox="1">
            <a:spLocks noGrp="1"/>
          </p:cNvSpPr>
          <p:nvPr>
            <p:ph type="body" idx="1"/>
          </p:nvPr>
        </p:nvSpPr>
        <p:spPr>
          <a:xfrm>
            <a:off x="3687281" y="3289822"/>
            <a:ext cx="9486278" cy="387798"/>
          </a:xfrm>
          <a:prstGeom prst="rect">
            <a:avLst/>
          </a:prstGeom>
          <a:noFill/>
          <a:ln>
            <a:noFill/>
          </a:ln>
        </p:spPr>
        <p:txBody>
          <a:bodyPr spcFirstLastPara="1" wrap="square" lIns="0" tIns="0" rIns="0" bIns="0" anchor="ctr" anchorCtr="0"/>
          <a:lstStyle>
            <a:lvl1pPr marL="457200" lvl="0" indent="-228600" algn="l">
              <a:lnSpc>
                <a:spcPct val="90000"/>
              </a:lnSpc>
              <a:spcBef>
                <a:spcPts val="1000"/>
              </a:spcBef>
              <a:spcAft>
                <a:spcPts val="0"/>
              </a:spcAft>
              <a:buClr>
                <a:srgbClr val="262626"/>
              </a:buClr>
              <a:buSzPts val="2800"/>
              <a:buNone/>
              <a:defRPr sz="2800" b="0">
                <a:solidFill>
                  <a:srgbClr val="262626"/>
                </a:solidFill>
                <a:latin typeface="Open Sans"/>
                <a:ea typeface="Open Sans"/>
                <a:cs typeface="Open Sans"/>
                <a:sym typeface="Open Sans"/>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2"/>
          <p:cNvSpPr txBox="1">
            <a:spLocks noGrp="1"/>
          </p:cNvSpPr>
          <p:nvPr>
            <p:ph type="body" idx="2"/>
          </p:nvPr>
        </p:nvSpPr>
        <p:spPr>
          <a:xfrm>
            <a:off x="3687281" y="2625331"/>
            <a:ext cx="9486278" cy="443198"/>
          </a:xfrm>
          <a:prstGeom prst="rect">
            <a:avLst/>
          </a:prstGeom>
          <a:noFill/>
          <a:ln>
            <a:noFill/>
          </a:ln>
        </p:spPr>
        <p:txBody>
          <a:bodyPr spcFirstLastPara="1" wrap="square" lIns="0" tIns="0" rIns="0" bIns="0" anchor="ctr" anchorCtr="0"/>
          <a:lstStyle>
            <a:lvl1pPr marL="457200" lvl="0" indent="-228600" algn="l">
              <a:lnSpc>
                <a:spcPct val="90000"/>
              </a:lnSpc>
              <a:spcBef>
                <a:spcPts val="1000"/>
              </a:spcBef>
              <a:spcAft>
                <a:spcPts val="0"/>
              </a:spcAft>
              <a:buClr>
                <a:srgbClr val="262626"/>
              </a:buClr>
              <a:buSzPts val="3200"/>
              <a:buNone/>
              <a:defRPr sz="3200" b="1">
                <a:solidFill>
                  <a:srgbClr val="262626"/>
                </a:solidFill>
                <a:latin typeface="Open Sans"/>
                <a:ea typeface="Open Sans"/>
                <a:cs typeface="Open Sans"/>
                <a:sym typeface="Open Sans"/>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grpSp>
        <p:nvGrpSpPr>
          <p:cNvPr id="20" name="Google Shape;20;p2"/>
          <p:cNvGrpSpPr/>
          <p:nvPr/>
        </p:nvGrpSpPr>
        <p:grpSpPr>
          <a:xfrm>
            <a:off x="-1" y="7545046"/>
            <a:ext cx="16256000" cy="130964"/>
            <a:chOff x="0" y="474414"/>
            <a:chExt cx="7908925" cy="61412"/>
          </a:xfrm>
        </p:grpSpPr>
        <p:sp>
          <p:nvSpPr>
            <p:cNvPr id="21" name="Google Shape;21;p2"/>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2" name="Google Shape;22;p2"/>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3" name="Google Shape;23;p2"/>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4" name="Google Shape;24;p2"/>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5" name="Google Shape;25;p2"/>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6" name="Google Shape;26;p2"/>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sp>
          <p:nvSpPr>
            <p:cNvPr id="27" name="Google Shape;27;p2"/>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b="0" i="0" u="none" strike="noStrike" cap="none" dirty="0">
                <a:solidFill>
                  <a:schemeClr val="lt1"/>
                </a:solidFill>
                <a:latin typeface="Calibri"/>
                <a:ea typeface="Calibri"/>
                <a:cs typeface="Calibri"/>
                <a:sym typeface="Calibri"/>
              </a:endParaRPr>
            </a:p>
          </p:txBody>
        </p:sp>
      </p:grpSp>
      <p:sp>
        <p:nvSpPr>
          <p:cNvPr id="28" name="Google Shape;28;p2"/>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lt1"/>
                </a:solidFill>
                <a:latin typeface="Open Sans"/>
                <a:ea typeface="Open Sans"/>
                <a:cs typeface="Open Sans"/>
                <a:sym typeface="Open Sans"/>
              </a:rPr>
              <a:t>©</a:t>
            </a:r>
            <a:r>
              <a:rPr lang="en-US" sz="1800" b="0" i="0" u="none" strike="noStrike" cap="none" dirty="0">
                <a:solidFill>
                  <a:schemeClr val="dk1"/>
                </a:solidFill>
                <a:latin typeface="Open Sans"/>
                <a:ea typeface="Open Sans"/>
                <a:cs typeface="Open Sans"/>
                <a:sym typeface="Open Sans"/>
              </a:rPr>
              <a:t> </a:t>
            </a:r>
            <a:r>
              <a:rPr lang="en-US" sz="1800" b="0" i="0" u="none" strike="noStrike" cap="none" dirty="0" err="1">
                <a:solidFill>
                  <a:schemeClr val="lt1"/>
                </a:solidFill>
                <a:latin typeface="Open Sans"/>
                <a:ea typeface="Open Sans"/>
                <a:cs typeface="Open Sans"/>
                <a:sym typeface="Open Sans"/>
              </a:rPr>
              <a:t>Simplilearn</a:t>
            </a:r>
            <a:r>
              <a:rPr lang="en-US" sz="1800" b="0" i="0" u="none" strike="noStrike" cap="none" dirty="0">
                <a:solidFill>
                  <a:schemeClr val="lt1"/>
                </a:solidFill>
                <a:latin typeface="Open Sans"/>
                <a:ea typeface="Open Sans"/>
                <a:cs typeface="Open Sans"/>
                <a:sym typeface="Open Sans"/>
              </a:rPr>
              <a:t>. All rights reserved.</a:t>
            </a:r>
            <a:endParaRPr dirty="0"/>
          </a:p>
        </p:txBody>
      </p:sp>
      <p:sp>
        <p:nvSpPr>
          <p:cNvPr id="29" name="Google Shape;29;p2"/>
          <p:cNvSpPr/>
          <p:nvPr/>
        </p:nvSpPr>
        <p:spPr>
          <a:xfrm>
            <a:off x="3579463"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0" name="Google Shape;30;p2"/>
          <p:cNvSpPr/>
          <p:nvPr/>
        </p:nvSpPr>
        <p:spPr>
          <a:xfrm>
            <a:off x="60441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1" name="Google Shape;31;p2"/>
          <p:cNvSpPr/>
          <p:nvPr/>
        </p:nvSpPr>
        <p:spPr>
          <a:xfrm>
            <a:off x="8517394"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2" name="Google Shape;32;p2"/>
          <p:cNvSpPr/>
          <p:nvPr/>
        </p:nvSpPr>
        <p:spPr>
          <a:xfrm>
            <a:off x="11016162" y="4179551"/>
            <a:ext cx="1668847" cy="1731483"/>
          </a:xfrm>
          <a:prstGeom prst="ellipse">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33" name="Google Shape;33;p2"/>
          <p:cNvPicPr preferRelativeResize="0"/>
          <p:nvPr/>
        </p:nvPicPr>
        <p:blipFill rotWithShape="1">
          <a:blip r:embed="rId2">
            <a:alphaModFix/>
          </a:blip>
          <a:srcRect/>
          <a:stretch/>
        </p:blipFill>
        <p:spPr>
          <a:xfrm>
            <a:off x="3812452" y="4592532"/>
            <a:ext cx="1171029" cy="869787"/>
          </a:xfrm>
          <a:prstGeom prst="rect">
            <a:avLst/>
          </a:prstGeom>
          <a:noFill/>
          <a:ln>
            <a:noFill/>
          </a:ln>
        </p:spPr>
      </p:pic>
      <p:pic>
        <p:nvPicPr>
          <p:cNvPr id="34" name="Google Shape;34;p2"/>
          <p:cNvPicPr preferRelativeResize="0"/>
          <p:nvPr/>
        </p:nvPicPr>
        <p:blipFill rotWithShape="1">
          <a:blip r:embed="rId3">
            <a:alphaModFix/>
          </a:blip>
          <a:srcRect/>
          <a:stretch/>
        </p:blipFill>
        <p:spPr>
          <a:xfrm>
            <a:off x="6512268" y="4501181"/>
            <a:ext cx="732697" cy="1088225"/>
          </a:xfrm>
          <a:prstGeom prst="rect">
            <a:avLst/>
          </a:prstGeom>
          <a:noFill/>
          <a:ln>
            <a:noFill/>
          </a:ln>
        </p:spPr>
      </p:pic>
      <p:pic>
        <p:nvPicPr>
          <p:cNvPr id="35" name="Google Shape;35;p2"/>
          <p:cNvPicPr preferRelativeResize="0"/>
          <p:nvPr/>
        </p:nvPicPr>
        <p:blipFill rotWithShape="1">
          <a:blip r:embed="rId4">
            <a:alphaModFix/>
          </a:blip>
          <a:srcRect/>
          <a:stretch/>
        </p:blipFill>
        <p:spPr>
          <a:xfrm>
            <a:off x="8807158" y="4480191"/>
            <a:ext cx="1089313" cy="1130197"/>
          </a:xfrm>
          <a:prstGeom prst="rect">
            <a:avLst/>
          </a:prstGeom>
          <a:noFill/>
          <a:ln>
            <a:noFill/>
          </a:ln>
        </p:spPr>
      </p:pic>
      <p:pic>
        <p:nvPicPr>
          <p:cNvPr id="36" name="Google Shape;36;p2"/>
          <p:cNvPicPr preferRelativeResize="0"/>
          <p:nvPr/>
        </p:nvPicPr>
        <p:blipFill rotWithShape="1">
          <a:blip r:embed="rId5">
            <a:alphaModFix/>
          </a:blip>
          <a:srcRect/>
          <a:stretch/>
        </p:blipFill>
        <p:spPr>
          <a:xfrm>
            <a:off x="11221061" y="4512962"/>
            <a:ext cx="1259043" cy="1064663"/>
          </a:xfrm>
          <a:prstGeom prst="rect">
            <a:avLst/>
          </a:prstGeom>
          <a:noFill/>
          <a:ln>
            <a:noFill/>
          </a:ln>
        </p:spPr>
      </p:pic>
      <p:pic>
        <p:nvPicPr>
          <p:cNvPr id="37" name="Google Shape;37;p2"/>
          <p:cNvPicPr preferRelativeResize="0"/>
          <p:nvPr/>
        </p:nvPicPr>
        <p:blipFill rotWithShape="1">
          <a:blip r:embed="rId6">
            <a:alphaModFix/>
          </a:blip>
          <a:srcRect/>
          <a:stretch/>
        </p:blipFill>
        <p:spPr>
          <a:xfrm>
            <a:off x="13231063" y="176536"/>
            <a:ext cx="2589088" cy="76809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iz ans">
  <p:cSld name="quiz ans">
    <p:spTree>
      <p:nvGrpSpPr>
        <p:cNvPr id="1" name="Shape 242"/>
        <p:cNvGrpSpPr/>
        <p:nvPr/>
      </p:nvGrpSpPr>
      <p:grpSpPr>
        <a:xfrm>
          <a:off x="0" y="0"/>
          <a:ext cx="0" cy="0"/>
          <a:chOff x="0" y="0"/>
          <a:chExt cx="0" cy="0"/>
        </a:xfrm>
      </p:grpSpPr>
      <p:sp>
        <p:nvSpPr>
          <p:cNvPr id="243" name="Google Shape;243;p14"/>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244" name="Google Shape;244;p14"/>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5" name="Google Shape;245;p14"/>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246" name="Google Shape;246;p14"/>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247" name="Google Shape;247;p14"/>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248" name="Google Shape;248;p14"/>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9" name="Google Shape;249;p14"/>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50" name="Google Shape;250;p14"/>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251" name="Google Shape;251;p14"/>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52" name="Google Shape;252;p14"/>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3" name="Google Shape;253;p14"/>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54" name="Google Shape;254;p14"/>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55" name="Google Shape;255;p14"/>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56" name="Google Shape;256;p14"/>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57" name="Google Shape;257;p14"/>
          <p:cNvSpPr txBox="1"/>
          <p:nvPr/>
        </p:nvSpPr>
        <p:spPr>
          <a:xfrm>
            <a:off x="1664101" y="464988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58" name="Google Shape;258;p14"/>
          <p:cNvSpPr txBox="1"/>
          <p:nvPr/>
        </p:nvSpPr>
        <p:spPr>
          <a:xfrm>
            <a:off x="1664103" y="547098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59" name="Google Shape;259;p14"/>
          <p:cNvSpPr txBox="1">
            <a:spLocks noGrp="1"/>
          </p:cNvSpPr>
          <p:nvPr>
            <p:ph type="body" idx="4"/>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0" name="Google Shape;260;p14"/>
          <p:cNvSpPr txBox="1">
            <a:spLocks noGrp="1"/>
          </p:cNvSpPr>
          <p:nvPr>
            <p:ph type="body" idx="5"/>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1" name="Google Shape;261;p14"/>
          <p:cNvSpPr txBox="1">
            <a:spLocks noGrp="1"/>
          </p:cNvSpPr>
          <p:nvPr>
            <p:ph type="body" idx="6"/>
          </p:nvPr>
        </p:nvSpPr>
        <p:spPr>
          <a:xfrm>
            <a:off x="2329744" y="4549550"/>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2" name="Google Shape;262;p14"/>
          <p:cNvSpPr txBox="1">
            <a:spLocks noGrp="1"/>
          </p:cNvSpPr>
          <p:nvPr>
            <p:ph type="body" idx="7"/>
          </p:nvPr>
        </p:nvSpPr>
        <p:spPr>
          <a:xfrm>
            <a:off x="2329744" y="53744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63" name="Google Shape;263;p14"/>
          <p:cNvSpPr txBox="1">
            <a:spLocks noGrp="1"/>
          </p:cNvSpPr>
          <p:nvPr>
            <p:ph type="body" idx="8"/>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64" name="Google Shape;264;p14"/>
          <p:cNvPicPr preferRelativeResize="0"/>
          <p:nvPr/>
        </p:nvPicPr>
        <p:blipFill rotWithShape="1">
          <a:blip r:embed="rId3">
            <a:alphaModFix/>
          </a:blip>
          <a:srcRect/>
          <a:stretch/>
        </p:blipFill>
        <p:spPr>
          <a:xfrm>
            <a:off x="0" y="55983"/>
            <a:ext cx="16256000" cy="9144000"/>
          </a:xfrm>
          <a:prstGeom prst="rect">
            <a:avLst/>
          </a:prstGeom>
          <a:noFill/>
          <a:ln>
            <a:noFill/>
          </a:ln>
        </p:spPr>
      </p:pic>
      <p:grpSp>
        <p:nvGrpSpPr>
          <p:cNvPr id="265" name="Google Shape;265;p14"/>
          <p:cNvGrpSpPr/>
          <p:nvPr/>
        </p:nvGrpSpPr>
        <p:grpSpPr>
          <a:xfrm>
            <a:off x="0" y="-4724"/>
            <a:ext cx="16256000" cy="195000"/>
            <a:chOff x="0" y="-4724"/>
            <a:chExt cx="16256000" cy="195000"/>
          </a:xfrm>
        </p:grpSpPr>
        <p:sp>
          <p:nvSpPr>
            <p:cNvPr id="266" name="Google Shape;266;p14"/>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67" name="Google Shape;267;p14"/>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68" name="Google Shape;268;p14"/>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69" name="Google Shape;269;p14"/>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70" name="Google Shape;270;p14"/>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71" name="Google Shape;271;p14"/>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72" name="Google Shape;272;p14"/>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2_quiz q">
  <p:cSld name="2_quiz q">
    <p:spTree>
      <p:nvGrpSpPr>
        <p:cNvPr id="1" name="Shape 273"/>
        <p:cNvGrpSpPr/>
        <p:nvPr/>
      </p:nvGrpSpPr>
      <p:grpSpPr>
        <a:xfrm>
          <a:off x="0" y="0"/>
          <a:ext cx="0" cy="0"/>
          <a:chOff x="0" y="0"/>
          <a:chExt cx="0" cy="0"/>
        </a:xfrm>
      </p:grpSpPr>
      <p:sp>
        <p:nvSpPr>
          <p:cNvPr id="274" name="Google Shape;274;p15"/>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75" name="Google Shape;275;p15"/>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276" name="Google Shape;276;p15"/>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77" name="Google Shape;277;p15"/>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78" name="Google Shape;278;p15"/>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9" name="Google Shape;279;p15"/>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80" name="Google Shape;280;p15"/>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81" name="Google Shape;281;p15"/>
          <p:cNvSpPr txBox="1"/>
          <p:nvPr/>
        </p:nvSpPr>
        <p:spPr>
          <a:xfrm>
            <a:off x="1664103" y="285270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82" name="Google Shape;282;p15"/>
          <p:cNvSpPr txBox="1"/>
          <p:nvPr/>
        </p:nvSpPr>
        <p:spPr>
          <a:xfrm>
            <a:off x="1664103" y="367380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83" name="Google Shape;283;p15"/>
          <p:cNvSpPr txBox="1"/>
          <p:nvPr/>
        </p:nvSpPr>
        <p:spPr>
          <a:xfrm>
            <a:off x="1664101" y="449490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84" name="Google Shape;284;p15"/>
          <p:cNvSpPr txBox="1"/>
          <p:nvPr/>
        </p:nvSpPr>
        <p:spPr>
          <a:xfrm>
            <a:off x="1664103" y="531600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85" name="Google Shape;285;p15"/>
          <p:cNvSpPr txBox="1">
            <a:spLocks noGrp="1"/>
          </p:cNvSpPr>
          <p:nvPr>
            <p:ph type="body" idx="3"/>
          </p:nvPr>
        </p:nvSpPr>
        <p:spPr>
          <a:xfrm>
            <a:off x="2329744" y="276198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6" name="Google Shape;286;p15"/>
          <p:cNvSpPr txBox="1">
            <a:spLocks noGrp="1"/>
          </p:cNvSpPr>
          <p:nvPr>
            <p:ph type="body" idx="4"/>
          </p:nvPr>
        </p:nvSpPr>
        <p:spPr>
          <a:xfrm>
            <a:off x="2329744" y="358259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7" name="Google Shape;287;p15"/>
          <p:cNvSpPr txBox="1">
            <a:spLocks noGrp="1"/>
          </p:cNvSpPr>
          <p:nvPr>
            <p:ph type="body" idx="5"/>
          </p:nvPr>
        </p:nvSpPr>
        <p:spPr>
          <a:xfrm>
            <a:off x="2329744" y="440319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8" name="Google Shape;288;p15"/>
          <p:cNvSpPr txBox="1">
            <a:spLocks noGrp="1"/>
          </p:cNvSpPr>
          <p:nvPr>
            <p:ph type="body" idx="6"/>
          </p:nvPr>
        </p:nvSpPr>
        <p:spPr>
          <a:xfrm>
            <a:off x="2329744" y="522380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9" name="Google Shape;289;p15"/>
          <p:cNvSpPr txBox="1"/>
          <p:nvPr/>
        </p:nvSpPr>
        <p:spPr>
          <a:xfrm>
            <a:off x="1664101" y="6137097"/>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290" name="Google Shape;290;p15"/>
          <p:cNvSpPr txBox="1">
            <a:spLocks noGrp="1"/>
          </p:cNvSpPr>
          <p:nvPr>
            <p:ph type="body" idx="7"/>
          </p:nvPr>
        </p:nvSpPr>
        <p:spPr>
          <a:xfrm>
            <a:off x="2310170" y="6044408"/>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91" name="Google Shape;291;p15"/>
          <p:cNvPicPr preferRelativeResize="0"/>
          <p:nvPr/>
        </p:nvPicPr>
        <p:blipFill rotWithShape="1">
          <a:blip r:embed="rId3">
            <a:alphaModFix/>
          </a:blip>
          <a:srcRect/>
          <a:stretch/>
        </p:blipFill>
        <p:spPr>
          <a:xfrm>
            <a:off x="0" y="37322"/>
            <a:ext cx="16256000" cy="9144000"/>
          </a:xfrm>
          <a:prstGeom prst="rect">
            <a:avLst/>
          </a:prstGeom>
          <a:noFill/>
          <a:ln>
            <a:noFill/>
          </a:ln>
        </p:spPr>
      </p:pic>
      <p:grpSp>
        <p:nvGrpSpPr>
          <p:cNvPr id="292" name="Google Shape;292;p15"/>
          <p:cNvGrpSpPr/>
          <p:nvPr/>
        </p:nvGrpSpPr>
        <p:grpSpPr>
          <a:xfrm>
            <a:off x="0" y="-4724"/>
            <a:ext cx="16256000" cy="195000"/>
            <a:chOff x="0" y="-4724"/>
            <a:chExt cx="16256000" cy="195000"/>
          </a:xfrm>
        </p:grpSpPr>
        <p:sp>
          <p:nvSpPr>
            <p:cNvPr id="293" name="Google Shape;293;p15"/>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4" name="Google Shape;294;p15"/>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95" name="Google Shape;295;p15"/>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6" name="Google Shape;296;p15"/>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7" name="Google Shape;297;p15"/>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8" name="Google Shape;298;p15"/>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99" name="Google Shape;299;p15"/>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quiz ans">
  <p:cSld name="2_quiz ans">
    <p:spTree>
      <p:nvGrpSpPr>
        <p:cNvPr id="1" name="Shape 300"/>
        <p:cNvGrpSpPr/>
        <p:nvPr/>
      </p:nvGrpSpPr>
      <p:grpSpPr>
        <a:xfrm>
          <a:off x="0" y="0"/>
          <a:ext cx="0" cy="0"/>
          <a:chOff x="0" y="0"/>
          <a:chExt cx="0" cy="0"/>
        </a:xfrm>
      </p:grpSpPr>
      <p:sp>
        <p:nvSpPr>
          <p:cNvPr id="301" name="Google Shape;301;p16"/>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302" name="Google Shape;302;p16"/>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3" name="Google Shape;303;p16"/>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304" name="Google Shape;304;p16"/>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305" name="Google Shape;305;p16"/>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306" name="Google Shape;306;p16"/>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7" name="Google Shape;307;p16"/>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308" name="Google Shape;308;p16"/>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309" name="Google Shape;309;p16"/>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310" name="Google Shape;310;p16"/>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1" name="Google Shape;311;p16"/>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312" name="Google Shape;312;p16"/>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313" name="Google Shape;313;p16"/>
          <p:cNvSpPr txBox="1">
            <a:spLocks noGrp="1"/>
          </p:cNvSpPr>
          <p:nvPr>
            <p:ph type="body" idx="4"/>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4" name="Google Shape;314;p16"/>
          <p:cNvSpPr txBox="1"/>
          <p:nvPr/>
        </p:nvSpPr>
        <p:spPr>
          <a:xfrm>
            <a:off x="1664103" y="285270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15" name="Google Shape;315;p16"/>
          <p:cNvSpPr txBox="1"/>
          <p:nvPr/>
        </p:nvSpPr>
        <p:spPr>
          <a:xfrm>
            <a:off x="1664103" y="367380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16" name="Google Shape;316;p16"/>
          <p:cNvSpPr txBox="1"/>
          <p:nvPr/>
        </p:nvSpPr>
        <p:spPr>
          <a:xfrm>
            <a:off x="1664101" y="449490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317" name="Google Shape;317;p16"/>
          <p:cNvSpPr txBox="1"/>
          <p:nvPr/>
        </p:nvSpPr>
        <p:spPr>
          <a:xfrm>
            <a:off x="1664103" y="531600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318" name="Google Shape;318;p16"/>
          <p:cNvSpPr txBox="1">
            <a:spLocks noGrp="1"/>
          </p:cNvSpPr>
          <p:nvPr>
            <p:ph type="body" idx="5"/>
          </p:nvPr>
        </p:nvSpPr>
        <p:spPr>
          <a:xfrm>
            <a:off x="2329744" y="276198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9" name="Google Shape;319;p16"/>
          <p:cNvSpPr txBox="1">
            <a:spLocks noGrp="1"/>
          </p:cNvSpPr>
          <p:nvPr>
            <p:ph type="body" idx="6"/>
          </p:nvPr>
        </p:nvSpPr>
        <p:spPr>
          <a:xfrm>
            <a:off x="2329744" y="358259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0" name="Google Shape;320;p16"/>
          <p:cNvSpPr txBox="1">
            <a:spLocks noGrp="1"/>
          </p:cNvSpPr>
          <p:nvPr>
            <p:ph type="body" idx="7"/>
          </p:nvPr>
        </p:nvSpPr>
        <p:spPr>
          <a:xfrm>
            <a:off x="2329744" y="440319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1" name="Google Shape;321;p16"/>
          <p:cNvSpPr txBox="1">
            <a:spLocks noGrp="1"/>
          </p:cNvSpPr>
          <p:nvPr>
            <p:ph type="body" idx="8"/>
          </p:nvPr>
        </p:nvSpPr>
        <p:spPr>
          <a:xfrm>
            <a:off x="2329744" y="5223804"/>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2" name="Google Shape;322;p16"/>
          <p:cNvSpPr txBox="1"/>
          <p:nvPr/>
        </p:nvSpPr>
        <p:spPr>
          <a:xfrm>
            <a:off x="1664101" y="6137097"/>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e.</a:t>
            </a:r>
            <a:endParaRPr/>
          </a:p>
        </p:txBody>
      </p:sp>
      <p:sp>
        <p:nvSpPr>
          <p:cNvPr id="323" name="Google Shape;323;p16"/>
          <p:cNvSpPr txBox="1">
            <a:spLocks noGrp="1"/>
          </p:cNvSpPr>
          <p:nvPr>
            <p:ph type="body" idx="9"/>
          </p:nvPr>
        </p:nvSpPr>
        <p:spPr>
          <a:xfrm>
            <a:off x="2310170" y="6044408"/>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24" name="Google Shape;324;p16"/>
          <p:cNvPicPr preferRelativeResize="0"/>
          <p:nvPr/>
        </p:nvPicPr>
        <p:blipFill rotWithShape="1">
          <a:blip r:embed="rId3">
            <a:alphaModFix/>
          </a:blip>
          <a:srcRect/>
          <a:stretch/>
        </p:blipFill>
        <p:spPr>
          <a:xfrm>
            <a:off x="0" y="37322"/>
            <a:ext cx="16256000" cy="9144000"/>
          </a:xfrm>
          <a:prstGeom prst="rect">
            <a:avLst/>
          </a:prstGeom>
          <a:noFill/>
          <a:ln>
            <a:noFill/>
          </a:ln>
        </p:spPr>
      </p:pic>
      <p:grpSp>
        <p:nvGrpSpPr>
          <p:cNvPr id="325" name="Google Shape;325;p16"/>
          <p:cNvGrpSpPr/>
          <p:nvPr/>
        </p:nvGrpSpPr>
        <p:grpSpPr>
          <a:xfrm>
            <a:off x="0" y="-4724"/>
            <a:ext cx="16256000" cy="195000"/>
            <a:chOff x="0" y="-4724"/>
            <a:chExt cx="16256000" cy="195000"/>
          </a:xfrm>
        </p:grpSpPr>
        <p:sp>
          <p:nvSpPr>
            <p:cNvPr id="326" name="Google Shape;326;p1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27" name="Google Shape;327;p1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328" name="Google Shape;328;p1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29" name="Google Shape;329;p1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30" name="Google Shape;330;p1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31" name="Google Shape;331;p1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32" name="Google Shape;332;p1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quiz q">
  <p:cSld name="1_quiz q">
    <p:spTree>
      <p:nvGrpSpPr>
        <p:cNvPr id="1" name="Shape 333"/>
        <p:cNvGrpSpPr/>
        <p:nvPr/>
      </p:nvGrpSpPr>
      <p:grpSpPr>
        <a:xfrm>
          <a:off x="0" y="0"/>
          <a:ext cx="0" cy="0"/>
          <a:chOff x="0" y="0"/>
          <a:chExt cx="0" cy="0"/>
        </a:xfrm>
      </p:grpSpPr>
      <p:sp>
        <p:nvSpPr>
          <p:cNvPr id="334" name="Google Shape;334;p17"/>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335" name="Google Shape;335;p17"/>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336" name="Google Shape;336;p17"/>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337" name="Google Shape;337;p17"/>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338" name="Google Shape;338;p17"/>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9" name="Google Shape;339;p17"/>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340" name="Google Shape;340;p17"/>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341" name="Google Shape;341;p17"/>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42" name="Google Shape;342;p17"/>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43" name="Google Shape;343;p17"/>
          <p:cNvSpPr txBox="1">
            <a:spLocks noGrp="1"/>
          </p:cNvSpPr>
          <p:nvPr>
            <p:ph type="body" idx="3"/>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4" name="Google Shape;344;p17"/>
          <p:cNvSpPr txBox="1">
            <a:spLocks noGrp="1"/>
          </p:cNvSpPr>
          <p:nvPr>
            <p:ph type="body" idx="4"/>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45" name="Google Shape;345;p17"/>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346" name="Google Shape;346;p17"/>
          <p:cNvGrpSpPr/>
          <p:nvPr/>
        </p:nvGrpSpPr>
        <p:grpSpPr>
          <a:xfrm>
            <a:off x="0" y="-4724"/>
            <a:ext cx="16256000" cy="195000"/>
            <a:chOff x="0" y="-4724"/>
            <a:chExt cx="16256000" cy="195000"/>
          </a:xfrm>
        </p:grpSpPr>
        <p:sp>
          <p:nvSpPr>
            <p:cNvPr id="347" name="Google Shape;347;p17"/>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48" name="Google Shape;348;p17"/>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349" name="Google Shape;349;p17"/>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0" name="Google Shape;350;p17"/>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1" name="Google Shape;351;p17"/>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2" name="Google Shape;352;p17"/>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53" name="Google Shape;353;p17"/>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quiz ans">
  <p:cSld name="1_quiz ans">
    <p:spTree>
      <p:nvGrpSpPr>
        <p:cNvPr id="1" name="Shape 354"/>
        <p:cNvGrpSpPr/>
        <p:nvPr/>
      </p:nvGrpSpPr>
      <p:grpSpPr>
        <a:xfrm>
          <a:off x="0" y="0"/>
          <a:ext cx="0" cy="0"/>
          <a:chOff x="0" y="0"/>
          <a:chExt cx="0" cy="0"/>
        </a:xfrm>
      </p:grpSpPr>
      <p:sp>
        <p:nvSpPr>
          <p:cNvPr id="355" name="Google Shape;355;p18"/>
          <p:cNvSpPr/>
          <p:nvPr/>
        </p:nvSpPr>
        <p:spPr>
          <a:xfrm>
            <a:off x="1" y="6798914"/>
            <a:ext cx="16256001" cy="2022135"/>
          </a:xfrm>
          <a:prstGeom prst="rect">
            <a:avLst/>
          </a:prstGeom>
          <a:gradFill>
            <a:gsLst>
              <a:gs pos="0">
                <a:srgbClr val="EEEEEE"/>
              </a:gs>
              <a:gs pos="100000">
                <a:srgbClr val="D9D9D9"/>
              </a:gs>
            </a:gsLst>
            <a:lin ang="5400000" scaled="0"/>
          </a:gradFill>
          <a:ln w="12700" cap="flat" cmpd="sng">
            <a:solidFill>
              <a:srgbClr val="D8D8D8"/>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Open Sans"/>
              <a:ea typeface="Open Sans"/>
              <a:cs typeface="Open Sans"/>
              <a:sym typeface="Open Sans"/>
            </a:endParaRPr>
          </a:p>
        </p:txBody>
      </p:sp>
      <p:sp>
        <p:nvSpPr>
          <p:cNvPr id="356" name="Google Shape;356;p18"/>
          <p:cNvSpPr txBox="1">
            <a:spLocks noGrp="1"/>
          </p:cNvSpPr>
          <p:nvPr>
            <p:ph type="body" idx="1"/>
          </p:nvPr>
        </p:nvSpPr>
        <p:spPr>
          <a:xfrm>
            <a:off x="433971" y="7456927"/>
            <a:ext cx="15267333" cy="1287949"/>
          </a:xfrm>
          <a:prstGeom prst="rect">
            <a:avLst/>
          </a:prstGeom>
          <a:noFill/>
          <a:ln>
            <a:noFill/>
          </a:ln>
        </p:spPr>
        <p:txBody>
          <a:bodyPr spcFirstLastPara="1" wrap="square" lIns="91425" tIns="45700" rIns="91425" bIns="45700" anchor="t" anchorCtr="0"/>
          <a:lstStyle>
            <a:lvl1pPr marL="457200" lvl="0" indent="-381000" algn="l">
              <a:lnSpc>
                <a:spcPct val="90000"/>
              </a:lnSpc>
              <a:spcBef>
                <a:spcPts val="1000"/>
              </a:spcBef>
              <a:spcAft>
                <a:spcPts val="0"/>
              </a:spcAft>
              <a:buClr>
                <a:srgbClr val="3F3F3F"/>
              </a:buClr>
              <a:buSzPts val="2400"/>
              <a:buChar char="•"/>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57" name="Google Shape;357;p18"/>
          <p:cNvSpPr txBox="1"/>
          <p:nvPr/>
        </p:nvSpPr>
        <p:spPr>
          <a:xfrm>
            <a:off x="436422" y="6835848"/>
            <a:ext cx="3232231"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0">
                <a:solidFill>
                  <a:srgbClr val="3F3F3F"/>
                </a:solidFill>
                <a:latin typeface="Open Sans"/>
                <a:ea typeface="Open Sans"/>
                <a:cs typeface="Open Sans"/>
                <a:sym typeface="Open Sans"/>
              </a:rPr>
              <a:t>The correct answer is</a:t>
            </a:r>
            <a:endParaRPr/>
          </a:p>
        </p:txBody>
      </p:sp>
      <p:cxnSp>
        <p:nvCxnSpPr>
          <p:cNvPr id="358" name="Google Shape;358;p18"/>
          <p:cNvCxnSpPr/>
          <p:nvPr/>
        </p:nvCxnSpPr>
        <p:spPr>
          <a:xfrm>
            <a:off x="396856" y="7371304"/>
            <a:ext cx="14514240" cy="0"/>
          </a:xfrm>
          <a:prstGeom prst="straightConnector1">
            <a:avLst/>
          </a:prstGeom>
          <a:noFill/>
          <a:ln w="12700" cap="flat" cmpd="sng">
            <a:solidFill>
              <a:schemeClr val="lt1"/>
            </a:solidFill>
            <a:prstDash val="solid"/>
            <a:miter lim="800000"/>
            <a:headEnd type="none" w="sm" len="sm"/>
            <a:tailEnd type="none" w="sm" len="sm"/>
          </a:ln>
        </p:spPr>
      </p:cxnSp>
      <p:cxnSp>
        <p:nvCxnSpPr>
          <p:cNvPr id="359" name="Google Shape;359;p18"/>
          <p:cNvCxnSpPr/>
          <p:nvPr/>
        </p:nvCxnSpPr>
        <p:spPr>
          <a:xfrm>
            <a:off x="396856" y="7371304"/>
            <a:ext cx="15462286" cy="0"/>
          </a:xfrm>
          <a:prstGeom prst="straightConnector1">
            <a:avLst/>
          </a:prstGeom>
          <a:noFill/>
          <a:ln w="28575" cap="flat" cmpd="sng">
            <a:solidFill>
              <a:srgbClr val="CDCDCD"/>
            </a:solidFill>
            <a:prstDash val="solid"/>
            <a:miter lim="800000"/>
            <a:headEnd type="none" w="sm" len="sm"/>
            <a:tailEnd type="none" w="sm" len="sm"/>
          </a:ln>
        </p:spPr>
      </p:cxnSp>
      <p:sp>
        <p:nvSpPr>
          <p:cNvPr id="360" name="Google Shape;360;p18"/>
          <p:cNvSpPr txBox="1">
            <a:spLocks noGrp="1"/>
          </p:cNvSpPr>
          <p:nvPr>
            <p:ph type="body" idx="2"/>
          </p:nvPr>
        </p:nvSpPr>
        <p:spPr>
          <a:xfrm>
            <a:off x="3662871"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C9F37"/>
              </a:buClr>
              <a:buSzPts val="2400"/>
              <a:buNone/>
              <a:defRPr sz="24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Clr>
                <a:schemeClr val="dk1"/>
              </a:buClr>
              <a:buSzPts val="2400"/>
              <a:buChar char="•"/>
              <a:defRPr/>
            </a:lvl2pPr>
            <a:lvl3pPr marL="1371600" lvl="2" indent="-355600" algn="l">
              <a:lnSpc>
                <a:spcPct val="90000"/>
              </a:lnSpc>
              <a:spcBef>
                <a:spcPts val="500"/>
              </a:spcBef>
              <a:spcAft>
                <a:spcPts val="0"/>
              </a:spcAft>
              <a:buClr>
                <a:schemeClr val="dk1"/>
              </a:buClr>
              <a:buSzPts val="20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1" name="Google Shape;361;p18"/>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362" name="Google Shape;362;p18"/>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cxnSp>
        <p:nvCxnSpPr>
          <p:cNvPr id="363" name="Google Shape;363;p18"/>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364" name="Google Shape;364;p18"/>
          <p:cNvSpPr txBox="1">
            <a:spLocks noGrp="1"/>
          </p:cNvSpPr>
          <p:nvPr>
            <p:ph type="body" idx="3"/>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5" name="Google Shape;365;p18"/>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366" name="Google Shape;366;p18"/>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367" name="Google Shape;367;p18"/>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368" name="Google Shape;368;p18"/>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369" name="Google Shape;369;p18"/>
          <p:cNvSpPr txBox="1">
            <a:spLocks noGrp="1"/>
          </p:cNvSpPr>
          <p:nvPr>
            <p:ph type="body" idx="4"/>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0" name="Google Shape;370;p18"/>
          <p:cNvSpPr txBox="1">
            <a:spLocks noGrp="1"/>
          </p:cNvSpPr>
          <p:nvPr>
            <p:ph type="body" idx="5"/>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1" name="Google Shape;371;p18"/>
          <p:cNvSpPr txBox="1">
            <a:spLocks noGrp="1"/>
          </p:cNvSpPr>
          <p:nvPr>
            <p:ph type="body" idx="6"/>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372" name="Google Shape;372;p18"/>
          <p:cNvPicPr preferRelativeResize="0"/>
          <p:nvPr/>
        </p:nvPicPr>
        <p:blipFill rotWithShape="1">
          <a:blip r:embed="rId3">
            <a:alphaModFix/>
          </a:blip>
          <a:srcRect/>
          <a:stretch/>
        </p:blipFill>
        <p:spPr>
          <a:xfrm>
            <a:off x="0" y="55983"/>
            <a:ext cx="16256000" cy="9144000"/>
          </a:xfrm>
          <a:prstGeom prst="rect">
            <a:avLst/>
          </a:prstGeom>
          <a:noFill/>
          <a:ln>
            <a:noFill/>
          </a:ln>
        </p:spPr>
      </p:pic>
      <p:grpSp>
        <p:nvGrpSpPr>
          <p:cNvPr id="373" name="Google Shape;373;p18"/>
          <p:cNvGrpSpPr/>
          <p:nvPr/>
        </p:nvGrpSpPr>
        <p:grpSpPr>
          <a:xfrm>
            <a:off x="0" y="-4724"/>
            <a:ext cx="16256000" cy="195000"/>
            <a:chOff x="0" y="-4724"/>
            <a:chExt cx="16256000" cy="195000"/>
          </a:xfrm>
        </p:grpSpPr>
        <p:sp>
          <p:nvSpPr>
            <p:cNvPr id="374" name="Google Shape;374;p18"/>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5" name="Google Shape;375;p18"/>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376" name="Google Shape;376;p18"/>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7" name="Google Shape;377;p18"/>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8" name="Google Shape;378;p18"/>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79" name="Google Shape;379;p18"/>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380" name="Google Shape;380;p18"/>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itle page">
  <p:cSld name="2_Title page">
    <p:spTree>
      <p:nvGrpSpPr>
        <p:cNvPr id="1" name="Shape 381"/>
        <p:cNvGrpSpPr/>
        <p:nvPr/>
      </p:nvGrpSpPr>
      <p:grpSpPr>
        <a:xfrm>
          <a:off x="0" y="0"/>
          <a:ext cx="0" cy="0"/>
          <a:chOff x="0" y="0"/>
          <a:chExt cx="0" cy="0"/>
        </a:xfrm>
      </p:grpSpPr>
      <p:grpSp>
        <p:nvGrpSpPr>
          <p:cNvPr id="382" name="Google Shape;382;p19"/>
          <p:cNvGrpSpPr/>
          <p:nvPr/>
        </p:nvGrpSpPr>
        <p:grpSpPr>
          <a:xfrm>
            <a:off x="-1" y="4423429"/>
            <a:ext cx="16256001" cy="4792283"/>
            <a:chOff x="0" y="4606764"/>
            <a:chExt cx="15661900" cy="4233211"/>
          </a:xfrm>
        </p:grpSpPr>
        <p:pic>
          <p:nvPicPr>
            <p:cNvPr id="383" name="Google Shape;383;p19"/>
            <p:cNvPicPr preferRelativeResize="0"/>
            <p:nvPr/>
          </p:nvPicPr>
          <p:blipFill rotWithShape="1">
            <a:blip r:embed="rId2">
              <a:alphaModFix/>
            </a:blip>
            <a:srcRect/>
            <a:stretch/>
          </p:blipFill>
          <p:spPr>
            <a:xfrm>
              <a:off x="0" y="4626482"/>
              <a:ext cx="6552866" cy="4213493"/>
            </a:xfrm>
            <a:prstGeom prst="rect">
              <a:avLst/>
            </a:prstGeom>
            <a:noFill/>
            <a:ln>
              <a:noFill/>
            </a:ln>
          </p:spPr>
        </p:pic>
        <p:pic>
          <p:nvPicPr>
            <p:cNvPr id="384" name="Google Shape;384;p19"/>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385" name="Google Shape;385;p19"/>
            <p:cNvPicPr preferRelativeResize="0"/>
            <p:nvPr/>
          </p:nvPicPr>
          <p:blipFill rotWithShape="1">
            <a:blip r:embed="rId2">
              <a:alphaModFix/>
            </a:blip>
            <a:srcRect l="1" r="60991"/>
            <a:stretch/>
          </p:blipFill>
          <p:spPr>
            <a:xfrm>
              <a:off x="13105735" y="4626481"/>
              <a:ext cx="2556165" cy="4213493"/>
            </a:xfrm>
            <a:prstGeom prst="rect">
              <a:avLst/>
            </a:prstGeom>
            <a:noFill/>
            <a:ln>
              <a:noFill/>
            </a:ln>
          </p:spPr>
        </p:pic>
      </p:grpSp>
      <p:grpSp>
        <p:nvGrpSpPr>
          <p:cNvPr id="386" name="Google Shape;386;p19"/>
          <p:cNvGrpSpPr/>
          <p:nvPr/>
        </p:nvGrpSpPr>
        <p:grpSpPr>
          <a:xfrm>
            <a:off x="-1" y="123515"/>
            <a:ext cx="16256001" cy="4792283"/>
            <a:chOff x="0" y="4606764"/>
            <a:chExt cx="15661900" cy="4233211"/>
          </a:xfrm>
        </p:grpSpPr>
        <p:pic>
          <p:nvPicPr>
            <p:cNvPr id="387" name="Google Shape;387;p19"/>
            <p:cNvPicPr preferRelativeResize="0"/>
            <p:nvPr/>
          </p:nvPicPr>
          <p:blipFill rotWithShape="1">
            <a:blip r:embed="rId2">
              <a:alphaModFix/>
            </a:blip>
            <a:srcRect/>
            <a:stretch/>
          </p:blipFill>
          <p:spPr>
            <a:xfrm>
              <a:off x="0" y="4626482"/>
              <a:ext cx="6552867" cy="4213493"/>
            </a:xfrm>
            <a:prstGeom prst="rect">
              <a:avLst/>
            </a:prstGeom>
            <a:noFill/>
            <a:ln>
              <a:noFill/>
            </a:ln>
          </p:spPr>
        </p:pic>
        <p:pic>
          <p:nvPicPr>
            <p:cNvPr id="388" name="Google Shape;388;p19"/>
            <p:cNvPicPr preferRelativeResize="0"/>
            <p:nvPr/>
          </p:nvPicPr>
          <p:blipFill rotWithShape="1">
            <a:blip r:embed="rId2">
              <a:alphaModFix/>
            </a:blip>
            <a:srcRect/>
            <a:stretch/>
          </p:blipFill>
          <p:spPr>
            <a:xfrm>
              <a:off x="6552867" y="4606764"/>
              <a:ext cx="6552867" cy="4213493"/>
            </a:xfrm>
            <a:prstGeom prst="rect">
              <a:avLst/>
            </a:prstGeom>
            <a:noFill/>
            <a:ln>
              <a:noFill/>
            </a:ln>
          </p:spPr>
        </p:pic>
        <p:pic>
          <p:nvPicPr>
            <p:cNvPr id="389" name="Google Shape;389;p19"/>
            <p:cNvPicPr preferRelativeResize="0"/>
            <p:nvPr/>
          </p:nvPicPr>
          <p:blipFill rotWithShape="1">
            <a:blip r:embed="rId2">
              <a:alphaModFix/>
            </a:blip>
            <a:srcRect l="1" r="60991"/>
            <a:stretch/>
          </p:blipFill>
          <p:spPr>
            <a:xfrm>
              <a:off x="13105735" y="4626481"/>
              <a:ext cx="2556165" cy="4213493"/>
            </a:xfrm>
            <a:prstGeom prst="rect">
              <a:avLst/>
            </a:prstGeom>
            <a:noFill/>
            <a:ln>
              <a:noFill/>
            </a:ln>
          </p:spPr>
        </p:pic>
      </p:grpSp>
      <p:grpSp>
        <p:nvGrpSpPr>
          <p:cNvPr id="390" name="Google Shape;390;p19"/>
          <p:cNvGrpSpPr/>
          <p:nvPr/>
        </p:nvGrpSpPr>
        <p:grpSpPr>
          <a:xfrm>
            <a:off x="0" y="-7450"/>
            <a:ext cx="16256000" cy="130964"/>
            <a:chOff x="0" y="474414"/>
            <a:chExt cx="7908925" cy="61412"/>
          </a:xfrm>
        </p:grpSpPr>
        <p:sp>
          <p:nvSpPr>
            <p:cNvPr id="391" name="Google Shape;391;p19"/>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2" name="Google Shape;392;p19"/>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3" name="Google Shape;393;p19"/>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4" name="Google Shape;394;p19"/>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5" name="Google Shape;395;p19"/>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6" name="Google Shape;396;p19"/>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397" name="Google Shape;397;p19"/>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pic>
        <p:nvPicPr>
          <p:cNvPr id="398" name="Google Shape;398;p19"/>
          <p:cNvPicPr preferRelativeResize="0"/>
          <p:nvPr/>
        </p:nvPicPr>
        <p:blipFill rotWithShape="1">
          <a:blip r:embed="rId3">
            <a:alphaModFix/>
          </a:blip>
          <a:srcRect/>
          <a:stretch/>
        </p:blipFill>
        <p:spPr>
          <a:xfrm>
            <a:off x="14272523" y="2563382"/>
            <a:ext cx="1644872" cy="594709"/>
          </a:xfrm>
          <a:prstGeom prst="rect">
            <a:avLst/>
          </a:prstGeom>
          <a:noFill/>
          <a:ln>
            <a:noFill/>
          </a:ln>
        </p:spPr>
      </p:pic>
      <p:sp>
        <p:nvSpPr>
          <p:cNvPr id="399" name="Google Shape;399;p19"/>
          <p:cNvSpPr txBox="1">
            <a:spLocks noGrp="1"/>
          </p:cNvSpPr>
          <p:nvPr>
            <p:ph type="body" idx="1"/>
          </p:nvPr>
        </p:nvSpPr>
        <p:spPr>
          <a:xfrm>
            <a:off x="1886347" y="3762307"/>
            <a:ext cx="12483308" cy="535531"/>
          </a:xfrm>
          <a:prstGeom prst="rect">
            <a:avLst/>
          </a:prstGeom>
          <a:noFill/>
          <a:ln>
            <a:noFill/>
          </a:ln>
        </p:spPr>
        <p:txBody>
          <a:bodyPr spcFirstLastPara="1" wrap="square" lIns="91425" tIns="45700" rIns="91425" bIns="45700" anchor="ctr" anchorCtr="0"/>
          <a:lstStyle>
            <a:lvl1pPr marL="457200" marR="0" lvl="0" indent="-228600" algn="ctr">
              <a:lnSpc>
                <a:spcPct val="90000"/>
              </a:lnSpc>
              <a:spcBef>
                <a:spcPts val="1284"/>
              </a:spcBef>
              <a:spcAft>
                <a:spcPts val="0"/>
              </a:spcAft>
              <a:buClr>
                <a:srgbClr val="404040"/>
              </a:buClr>
              <a:buSzPts val="3200"/>
              <a:buFont typeface="Arial"/>
              <a:buNone/>
              <a:defRPr sz="3200" b="0">
                <a:solidFill>
                  <a:srgbClr val="404040"/>
                </a:solidFill>
                <a:latin typeface="Open Sans ExtraBold"/>
                <a:ea typeface="Open Sans ExtraBold"/>
                <a:cs typeface="Open Sans ExtraBold"/>
                <a:sym typeface="Open Sans Extra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0" name="Google Shape;400;p19"/>
          <p:cNvSpPr txBox="1">
            <a:spLocks noGrp="1"/>
          </p:cNvSpPr>
          <p:nvPr>
            <p:ph type="body" idx="2"/>
          </p:nvPr>
        </p:nvSpPr>
        <p:spPr>
          <a:xfrm>
            <a:off x="2453770" y="4553377"/>
            <a:ext cx="11348463" cy="480131"/>
          </a:xfrm>
          <a:prstGeom prst="rect">
            <a:avLst/>
          </a:prstGeom>
          <a:noFill/>
          <a:ln>
            <a:noFill/>
          </a:ln>
        </p:spPr>
        <p:txBody>
          <a:bodyPr spcFirstLastPara="1" wrap="square" lIns="91425" tIns="45700" rIns="91425" bIns="45700" anchor="ctr" anchorCtr="0"/>
          <a:lstStyle>
            <a:lvl1pPr marL="457200" marR="0" lvl="0" indent="-228600" algn="ctr">
              <a:lnSpc>
                <a:spcPct val="90000"/>
              </a:lnSpc>
              <a:spcBef>
                <a:spcPts val="1284"/>
              </a:spcBef>
              <a:spcAft>
                <a:spcPts val="0"/>
              </a:spcAft>
              <a:buClr>
                <a:srgbClr val="404040"/>
              </a:buClr>
              <a:buSzPts val="2800"/>
              <a:buFont typeface="Arial"/>
              <a:buNone/>
              <a:defRPr sz="2800" b="0">
                <a:solidFill>
                  <a:srgbClr val="404040"/>
                </a:solidFill>
                <a:latin typeface="Open Sans"/>
                <a:ea typeface="Open Sans"/>
                <a:cs typeface="Open Sans"/>
                <a:sym typeface="Open Sans"/>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401" name="Google Shape;401;p19"/>
          <p:cNvPicPr preferRelativeResize="0"/>
          <p:nvPr/>
        </p:nvPicPr>
        <p:blipFill rotWithShape="1">
          <a:blip r:embed="rId4">
            <a:alphaModFix/>
          </a:blip>
          <a:srcRect/>
          <a:stretch/>
        </p:blipFill>
        <p:spPr>
          <a:xfrm>
            <a:off x="0" y="18272"/>
            <a:ext cx="16256000" cy="91440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 you">
  <p:cSld name="Thank you">
    <p:spTree>
      <p:nvGrpSpPr>
        <p:cNvPr id="1" name="Shape 188"/>
        <p:cNvGrpSpPr/>
        <p:nvPr/>
      </p:nvGrpSpPr>
      <p:grpSpPr>
        <a:xfrm>
          <a:off x="0" y="0"/>
          <a:ext cx="0" cy="0"/>
          <a:chOff x="0" y="0"/>
          <a:chExt cx="0" cy="0"/>
        </a:xfrm>
      </p:grpSpPr>
      <p:sp>
        <p:nvSpPr>
          <p:cNvPr id="189" name="Google Shape;189;p11"/>
          <p:cNvSpPr/>
          <p:nvPr/>
        </p:nvSpPr>
        <p:spPr>
          <a:xfrm>
            <a:off x="-1" y="7677018"/>
            <a:ext cx="16256001" cy="1466983"/>
          </a:xfrm>
          <a:prstGeom prst="rect">
            <a:avLst/>
          </a:prstGeom>
          <a:solidFill>
            <a:srgbClr val="8E8E8E"/>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nvGrpSpPr>
          <p:cNvPr id="190" name="Google Shape;190;p11"/>
          <p:cNvGrpSpPr/>
          <p:nvPr/>
        </p:nvGrpSpPr>
        <p:grpSpPr>
          <a:xfrm>
            <a:off x="-3" y="7545045"/>
            <a:ext cx="16256000" cy="130964"/>
            <a:chOff x="0" y="474414"/>
            <a:chExt cx="7908925" cy="61412"/>
          </a:xfrm>
        </p:grpSpPr>
        <p:sp>
          <p:nvSpPr>
            <p:cNvPr id="191" name="Google Shape;191;p11"/>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2" name="Google Shape;192;p11"/>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3" name="Google Shape;193;p11"/>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4" name="Google Shape;194;p11"/>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5" name="Google Shape;195;p11"/>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6" name="Google Shape;196;p11"/>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7" name="Google Shape;197;p11"/>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sp>
        <p:nvSpPr>
          <p:cNvPr id="198" name="Google Shape;198;p11"/>
          <p:cNvSpPr/>
          <p:nvPr/>
        </p:nvSpPr>
        <p:spPr>
          <a:xfrm>
            <a:off x="-1" y="4732"/>
            <a:ext cx="16256001" cy="1121168"/>
          </a:xfrm>
          <a:prstGeom prst="rect">
            <a:avLst/>
          </a:prstGeom>
          <a:solidFill>
            <a:srgbClr val="7EC7E8"/>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99" name="Google Shape;199;p11"/>
          <p:cNvSpPr txBox="1"/>
          <p:nvPr/>
        </p:nvSpPr>
        <p:spPr>
          <a:xfrm>
            <a:off x="6760067" y="3801294"/>
            <a:ext cx="5015027" cy="120032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262626"/>
              </a:buClr>
              <a:buSzPts val="7200"/>
              <a:buFont typeface="Open Sans"/>
              <a:buNone/>
            </a:pPr>
            <a:r>
              <a:rPr lang="en-US" sz="7200" b="1">
                <a:solidFill>
                  <a:srgbClr val="262626"/>
                </a:solidFill>
                <a:latin typeface="Open Sans"/>
                <a:ea typeface="Open Sans"/>
                <a:cs typeface="Open Sans"/>
                <a:sym typeface="Open Sans"/>
              </a:rPr>
              <a:t>Thank You</a:t>
            </a:r>
            <a:endParaRPr/>
          </a:p>
        </p:txBody>
      </p:sp>
      <p:grpSp>
        <p:nvGrpSpPr>
          <p:cNvPr id="200" name="Google Shape;200;p11"/>
          <p:cNvGrpSpPr/>
          <p:nvPr/>
        </p:nvGrpSpPr>
        <p:grpSpPr>
          <a:xfrm>
            <a:off x="2493994" y="2493927"/>
            <a:ext cx="3549856" cy="3683090"/>
            <a:chOff x="1430872" y="1152875"/>
            <a:chExt cx="1727088" cy="1727088"/>
          </a:xfrm>
        </p:grpSpPr>
        <p:sp>
          <p:nvSpPr>
            <p:cNvPr id="201" name="Google Shape;201;p11"/>
            <p:cNvSpPr/>
            <p:nvPr/>
          </p:nvSpPr>
          <p:spPr>
            <a:xfrm>
              <a:off x="1430872" y="1152875"/>
              <a:ext cx="1727088" cy="1727088"/>
            </a:xfrm>
            <a:prstGeom prst="ellipse">
              <a:avLst/>
            </a:prstGeom>
            <a:solidFill>
              <a:srgbClr val="7EC7E8"/>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pic>
          <p:nvPicPr>
            <p:cNvPr id="202" name="Google Shape;202;p11"/>
            <p:cNvPicPr preferRelativeResize="0"/>
            <p:nvPr/>
          </p:nvPicPr>
          <p:blipFill rotWithShape="1">
            <a:blip r:embed="rId2">
              <a:alphaModFix/>
            </a:blip>
            <a:srcRect/>
            <a:stretch/>
          </p:blipFill>
          <p:spPr>
            <a:xfrm>
              <a:off x="1657008" y="1588960"/>
              <a:ext cx="1322414" cy="860188"/>
            </a:xfrm>
            <a:prstGeom prst="rect">
              <a:avLst/>
            </a:prstGeom>
            <a:noFill/>
            <a:ln>
              <a:noFill/>
            </a:ln>
          </p:spPr>
        </p:pic>
      </p:grpSp>
      <p:pic>
        <p:nvPicPr>
          <p:cNvPr id="203" name="Google Shape;203;p11"/>
          <p:cNvPicPr preferRelativeResize="0"/>
          <p:nvPr/>
        </p:nvPicPr>
        <p:blipFill rotWithShape="1">
          <a:blip r:embed="rId3">
            <a:alphaModFix/>
          </a:blip>
          <a:srcRect/>
          <a:stretch/>
        </p:blipFill>
        <p:spPr>
          <a:xfrm>
            <a:off x="-3" y="1446670"/>
            <a:ext cx="16256000" cy="9144000"/>
          </a:xfrm>
          <a:prstGeom prst="rect">
            <a:avLst/>
          </a:prstGeom>
          <a:noFill/>
          <a:ln>
            <a:noFill/>
          </a:ln>
        </p:spPr>
      </p:pic>
      <p:pic>
        <p:nvPicPr>
          <p:cNvPr id="204" name="Google Shape;204;p11"/>
          <p:cNvPicPr preferRelativeResize="0"/>
          <p:nvPr/>
        </p:nvPicPr>
        <p:blipFill rotWithShape="1">
          <a:blip r:embed="rId4">
            <a:alphaModFix/>
          </a:blip>
          <a:srcRect/>
          <a:stretch/>
        </p:blipFill>
        <p:spPr>
          <a:xfrm>
            <a:off x="13231063" y="176536"/>
            <a:ext cx="2589088" cy="768096"/>
          </a:xfrm>
          <a:prstGeom prst="rect">
            <a:avLst/>
          </a:prstGeom>
          <a:noFill/>
          <a:ln>
            <a:noFill/>
          </a:ln>
        </p:spPr>
      </p:pic>
    </p:spTree>
    <p:extLst>
      <p:ext uri="{BB962C8B-B14F-4D97-AF65-F5344CB8AC3E}">
        <p14:creationId xmlns:p14="http://schemas.microsoft.com/office/powerpoint/2010/main" val="1754010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KC1">
  <p:cSld name="KC1">
    <p:spTree>
      <p:nvGrpSpPr>
        <p:cNvPr id="1" name="Shape 559"/>
        <p:cNvGrpSpPr/>
        <p:nvPr/>
      </p:nvGrpSpPr>
      <p:grpSpPr>
        <a:xfrm>
          <a:off x="0" y="0"/>
          <a:ext cx="0" cy="0"/>
          <a:chOff x="0" y="0"/>
          <a:chExt cx="0" cy="0"/>
        </a:xfrm>
      </p:grpSpPr>
      <p:sp>
        <p:nvSpPr>
          <p:cNvPr id="560" name="Google Shape;560;p64"/>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61" name="Google Shape;561;p64"/>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62" name="Google Shape;562;p64"/>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63" name="Google Shape;563;p64"/>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pic>
        <p:nvPicPr>
          <p:cNvPr id="564" name="Google Shape;564;p64"/>
          <p:cNvPicPr preferRelativeResize="0"/>
          <p:nvPr/>
        </p:nvPicPr>
        <p:blipFill rotWithShape="1">
          <a:blip r:embed="rId2">
            <a:alphaModFix/>
          </a:blip>
          <a:srcRect/>
          <a:stretch/>
        </p:blipFill>
        <p:spPr>
          <a:xfrm>
            <a:off x="13872981" y="3839774"/>
            <a:ext cx="1969447" cy="1679647"/>
          </a:xfrm>
          <a:prstGeom prst="rect">
            <a:avLst/>
          </a:prstGeom>
          <a:noFill/>
          <a:ln>
            <a:noFill/>
          </a:ln>
        </p:spPr>
      </p:pic>
      <p:sp>
        <p:nvSpPr>
          <p:cNvPr id="565" name="Google Shape;565;p64"/>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
        <p:nvSpPr>
          <p:cNvPr id="566" name="Google Shape;566;p64"/>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567" name="Google Shape;567;p64"/>
          <p:cNvSpPr txBox="1"/>
          <p:nvPr/>
        </p:nvSpPr>
        <p:spPr>
          <a:xfrm>
            <a:off x="1664102" y="3687042"/>
            <a:ext cx="66564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568" name="Google Shape;568;p64"/>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c.</a:t>
            </a:r>
            <a:endParaRPr/>
          </a:p>
        </p:txBody>
      </p:sp>
      <p:sp>
        <p:nvSpPr>
          <p:cNvPr id="569" name="Google Shape;569;p64"/>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d.</a:t>
            </a:r>
            <a:endParaRPr/>
          </a:p>
        </p:txBody>
      </p:sp>
      <p:sp>
        <p:nvSpPr>
          <p:cNvPr id="570" name="Google Shape;570;p64"/>
          <p:cNvSpPr txBox="1">
            <a:spLocks noGrp="1"/>
          </p:cNvSpPr>
          <p:nvPr>
            <p:ph type="body" idx="2"/>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1" name="Google Shape;571;p64"/>
          <p:cNvSpPr txBox="1">
            <a:spLocks noGrp="1"/>
          </p:cNvSpPr>
          <p:nvPr>
            <p:ph type="body" idx="3"/>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2" name="Google Shape;572;p64"/>
          <p:cNvSpPr txBox="1">
            <a:spLocks noGrp="1"/>
          </p:cNvSpPr>
          <p:nvPr>
            <p:ph type="body" idx="4"/>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73" name="Google Shape;573;p64"/>
          <p:cNvSpPr txBox="1">
            <a:spLocks noGrp="1"/>
          </p:cNvSpPr>
          <p:nvPr>
            <p:ph type="body" idx="5"/>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74" name="Google Shape;574;p64"/>
          <p:cNvGrpSpPr/>
          <p:nvPr/>
        </p:nvGrpSpPr>
        <p:grpSpPr>
          <a:xfrm>
            <a:off x="-6322" y="-31264"/>
            <a:ext cx="16256000" cy="130964"/>
            <a:chOff x="0" y="474414"/>
            <a:chExt cx="7908925" cy="61412"/>
          </a:xfrm>
        </p:grpSpPr>
        <p:sp>
          <p:nvSpPr>
            <p:cNvPr id="575" name="Google Shape;575;p6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6" name="Google Shape;576;p6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7" name="Google Shape;577;p6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8" name="Google Shape;578;p6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79" name="Google Shape;579;p6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0" name="Google Shape;580;p6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1" name="Google Shape;581;p64"/>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sp>
        <p:nvSpPr>
          <p:cNvPr id="582" name="Google Shape;582;p64"/>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Tree>
    <p:extLst>
      <p:ext uri="{BB962C8B-B14F-4D97-AF65-F5344CB8AC3E}">
        <p14:creationId xmlns:p14="http://schemas.microsoft.com/office/powerpoint/2010/main" val="409369149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KC_1A">
  <p:cSld name="KC_1A">
    <p:spTree>
      <p:nvGrpSpPr>
        <p:cNvPr id="1" name="Shape 583"/>
        <p:cNvGrpSpPr/>
        <p:nvPr/>
      </p:nvGrpSpPr>
      <p:grpSpPr>
        <a:xfrm>
          <a:off x="0" y="0"/>
          <a:ext cx="0" cy="0"/>
          <a:chOff x="0" y="0"/>
          <a:chExt cx="0" cy="0"/>
        </a:xfrm>
      </p:grpSpPr>
      <p:sp>
        <p:nvSpPr>
          <p:cNvPr id="584" name="Google Shape;584;p65"/>
          <p:cNvSpPr/>
          <p:nvPr/>
        </p:nvSpPr>
        <p:spPr>
          <a:xfrm>
            <a:off x="0" y="6789112"/>
            <a:ext cx="16313154" cy="2354888"/>
          </a:xfrm>
          <a:prstGeom prst="rect">
            <a:avLst/>
          </a:prstGeom>
          <a:gradFill>
            <a:gsLst>
              <a:gs pos="0">
                <a:srgbClr val="EEEEEE"/>
              </a:gs>
              <a:gs pos="100000">
                <a:srgbClr val="D9D9D9"/>
              </a:gs>
            </a:gsLst>
            <a:lin ang="5400000" scaled="0"/>
          </a:gra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877" b="0" i="0" u="none" strike="noStrike" cap="none">
              <a:solidFill>
                <a:srgbClr val="3F3F3F"/>
              </a:solidFill>
              <a:latin typeface="Arial"/>
              <a:ea typeface="Arial"/>
              <a:cs typeface="Arial"/>
              <a:sym typeface="Arial"/>
            </a:endParaRPr>
          </a:p>
        </p:txBody>
      </p:sp>
      <p:sp>
        <p:nvSpPr>
          <p:cNvPr id="585" name="Google Shape;585;p65"/>
          <p:cNvSpPr/>
          <p:nvPr/>
        </p:nvSpPr>
        <p:spPr>
          <a:xfrm>
            <a:off x="489443" y="681006"/>
            <a:ext cx="1698902" cy="1722178"/>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86" name="Google Shape;586;p65"/>
          <p:cNvSpPr/>
          <p:nvPr/>
        </p:nvSpPr>
        <p:spPr>
          <a:xfrm>
            <a:off x="489443" y="681006"/>
            <a:ext cx="15376232" cy="1722178"/>
          </a:xfrm>
          <a:prstGeom prst="rect">
            <a:avLst/>
          </a:prstGeom>
          <a:noFill/>
          <a:ln w="25400" cap="flat" cmpd="sng">
            <a:solidFill>
              <a:srgbClr val="C55A1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2467" b="0" i="0" u="none" strike="noStrike" cap="none">
              <a:solidFill>
                <a:srgbClr val="3F3F3F"/>
              </a:solidFill>
              <a:latin typeface="Arial"/>
              <a:ea typeface="Arial"/>
              <a:cs typeface="Arial"/>
              <a:sym typeface="Arial"/>
            </a:endParaRPr>
          </a:p>
        </p:txBody>
      </p:sp>
      <p:sp>
        <p:nvSpPr>
          <p:cNvPr id="587" name="Google Shape;587;p65"/>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cxnSp>
        <p:nvCxnSpPr>
          <p:cNvPr id="588" name="Google Shape;588;p65"/>
          <p:cNvCxnSpPr/>
          <p:nvPr/>
        </p:nvCxnSpPr>
        <p:spPr>
          <a:xfrm>
            <a:off x="2188345" y="681006"/>
            <a:ext cx="0" cy="1722178"/>
          </a:xfrm>
          <a:prstGeom prst="straightConnector1">
            <a:avLst/>
          </a:prstGeom>
          <a:noFill/>
          <a:ln w="9525" cap="flat" cmpd="sng">
            <a:solidFill>
              <a:srgbClr val="C55A11"/>
            </a:solidFill>
            <a:prstDash val="solid"/>
            <a:round/>
            <a:headEnd type="none" w="sm" len="sm"/>
            <a:tailEnd type="none" w="sm" len="sm"/>
          </a:ln>
        </p:spPr>
      </p:cxnSp>
      <p:sp>
        <p:nvSpPr>
          <p:cNvPr id="589" name="Google Shape;589;p65"/>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lstStyle>
            <a:lvl1pPr marL="457200" lvl="0" indent="-228600" algn="l">
              <a:lnSpc>
                <a:spcPct val="150000"/>
              </a:lnSpc>
              <a:spcBef>
                <a:spcPts val="1000"/>
              </a:spcBef>
              <a:spcAft>
                <a:spcPts val="0"/>
              </a:spcAft>
              <a:buSzPts val="2800"/>
              <a:buNone/>
              <a:defRPr sz="2000" b="1">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590" name="Google Shape;590;p65"/>
          <p:cNvSpPr txBox="1"/>
          <p:nvPr/>
        </p:nvSpPr>
        <p:spPr>
          <a:xfrm>
            <a:off x="489441" y="6870434"/>
            <a:ext cx="2749059" cy="400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000" b="0" i="0" u="none" strike="noStrike" cap="none">
                <a:solidFill>
                  <a:srgbClr val="3F3F3F"/>
                </a:solidFill>
                <a:latin typeface="Open Sans"/>
                <a:ea typeface="Open Sans"/>
                <a:cs typeface="Open Sans"/>
                <a:sym typeface="Open Sans"/>
              </a:rPr>
              <a:t>The correct answer is</a:t>
            </a:r>
            <a:endParaRPr/>
          </a:p>
        </p:txBody>
      </p:sp>
      <p:cxnSp>
        <p:nvCxnSpPr>
          <p:cNvPr id="591" name="Google Shape;591;p65"/>
          <p:cNvCxnSpPr/>
          <p:nvPr/>
        </p:nvCxnSpPr>
        <p:spPr>
          <a:xfrm>
            <a:off x="396856" y="7371304"/>
            <a:ext cx="14514240" cy="0"/>
          </a:xfrm>
          <a:prstGeom prst="straightConnector1">
            <a:avLst/>
          </a:prstGeom>
          <a:noFill/>
          <a:ln w="12700" cap="flat" cmpd="sng">
            <a:solidFill>
              <a:schemeClr val="lt1"/>
            </a:solidFill>
            <a:prstDash val="solid"/>
            <a:round/>
            <a:headEnd type="none" w="sm" len="sm"/>
            <a:tailEnd type="none" w="sm" len="sm"/>
          </a:ln>
        </p:spPr>
      </p:cxnSp>
      <p:cxnSp>
        <p:nvCxnSpPr>
          <p:cNvPr id="592" name="Google Shape;592;p65"/>
          <p:cNvCxnSpPr/>
          <p:nvPr/>
        </p:nvCxnSpPr>
        <p:spPr>
          <a:xfrm>
            <a:off x="396854" y="7371304"/>
            <a:ext cx="15462286" cy="0"/>
          </a:xfrm>
          <a:prstGeom prst="straightConnector1">
            <a:avLst/>
          </a:prstGeom>
          <a:noFill/>
          <a:ln w="28575" cap="flat" cmpd="sng">
            <a:solidFill>
              <a:srgbClr val="CDCDCD"/>
            </a:solidFill>
            <a:prstDash val="solid"/>
            <a:round/>
            <a:headEnd type="none" w="sm" len="sm"/>
            <a:tailEnd type="none" w="sm" len="sm"/>
          </a:ln>
        </p:spPr>
      </p:cxnSp>
      <p:sp>
        <p:nvSpPr>
          <p:cNvPr id="593" name="Google Shape;593;p65"/>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b="1">
                <a:solidFill>
                  <a:srgbClr val="3C9F37"/>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grpSp>
        <p:nvGrpSpPr>
          <p:cNvPr id="594" name="Google Shape;594;p65"/>
          <p:cNvGrpSpPr/>
          <p:nvPr/>
        </p:nvGrpSpPr>
        <p:grpSpPr>
          <a:xfrm>
            <a:off x="-6322" y="-31264"/>
            <a:ext cx="16256000" cy="130964"/>
            <a:chOff x="0" y="474414"/>
            <a:chExt cx="7908925" cy="61412"/>
          </a:xfrm>
        </p:grpSpPr>
        <p:sp>
          <p:nvSpPr>
            <p:cNvPr id="595" name="Google Shape;595;p65"/>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6" name="Google Shape;596;p65"/>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7" name="Google Shape;597;p65"/>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8" name="Google Shape;598;p65"/>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599" name="Google Shape;599;p65"/>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0" name="Google Shape;600;p65"/>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sp>
          <p:nvSpPr>
            <p:cNvPr id="601" name="Google Shape;601;p65"/>
            <p:cNvSpPr/>
            <p:nvPr/>
          </p:nvSpPr>
          <p:spPr>
            <a:xfrm>
              <a:off x="5972175" y="474414"/>
              <a:ext cx="1936750" cy="61412"/>
            </a:xfrm>
            <a:prstGeom prst="rect">
              <a:avLst/>
            </a:prstGeom>
            <a:solidFill>
              <a:srgbClr val="3F97C0"/>
            </a:solidFill>
            <a:ln>
              <a:noFill/>
            </a:ln>
          </p:spPr>
          <p:txBody>
            <a:bodyPr spcFirstLastPara="1" wrap="square" lIns="57150" tIns="28575" rIns="57150" bIns="28575" anchor="ctr" anchorCtr="0">
              <a:noAutofit/>
            </a:bodyPr>
            <a:lstStyle/>
            <a:p>
              <a:pPr marL="0" marR="0" lvl="0" indent="0" algn="ctr" rtl="0">
                <a:lnSpc>
                  <a:spcPct val="100000"/>
                </a:lnSpc>
                <a:spcBef>
                  <a:spcPts val="0"/>
                </a:spcBef>
                <a:spcAft>
                  <a:spcPts val="0"/>
                </a:spcAft>
                <a:buNone/>
              </a:pPr>
              <a:endParaRPr sz="1480" b="0" i="0" u="none" strike="noStrike" cap="none">
                <a:solidFill>
                  <a:srgbClr val="3F3F3F"/>
                </a:solidFill>
                <a:latin typeface="Arial"/>
                <a:ea typeface="Arial"/>
                <a:cs typeface="Arial"/>
                <a:sym typeface="Arial"/>
              </a:endParaRPr>
            </a:p>
          </p:txBody>
        </p:sp>
      </p:grpSp>
      <p:pic>
        <p:nvPicPr>
          <p:cNvPr id="602" name="Google Shape;602;p65"/>
          <p:cNvPicPr preferRelativeResize="0"/>
          <p:nvPr/>
        </p:nvPicPr>
        <p:blipFill rotWithShape="1">
          <a:blip r:embed="rId2">
            <a:alphaModFix/>
          </a:blip>
          <a:srcRect t="90625"/>
          <a:stretch/>
        </p:blipFill>
        <p:spPr>
          <a:xfrm>
            <a:off x="293511" y="8286750"/>
            <a:ext cx="15668981" cy="857250"/>
          </a:xfrm>
          <a:prstGeom prst="rect">
            <a:avLst/>
          </a:prstGeom>
          <a:noFill/>
          <a:ln>
            <a:noFill/>
          </a:ln>
        </p:spPr>
      </p:pic>
      <p:sp>
        <p:nvSpPr>
          <p:cNvPr id="603" name="Google Shape;603;p65"/>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SzPts val="2800"/>
              <a:buNone/>
              <a:defRPr sz="2000">
                <a:solidFill>
                  <a:srgbClr val="3F3F3F"/>
                </a:solidFill>
                <a:latin typeface="Open Sans ExtraBold"/>
                <a:ea typeface="Open Sans ExtraBold"/>
                <a:cs typeface="Open Sans ExtraBold"/>
                <a:sym typeface="Open Sans ExtraBold"/>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pic>
        <p:nvPicPr>
          <p:cNvPr id="604" name="Google Shape;604;p65"/>
          <p:cNvPicPr preferRelativeResize="0"/>
          <p:nvPr/>
        </p:nvPicPr>
        <p:blipFill rotWithShape="1">
          <a:blip r:embed="rId3">
            <a:alphaModFix/>
          </a:blip>
          <a:srcRect/>
          <a:stretch/>
        </p:blipFill>
        <p:spPr>
          <a:xfrm>
            <a:off x="13872981" y="3839774"/>
            <a:ext cx="1969447" cy="1679647"/>
          </a:xfrm>
          <a:prstGeom prst="rect">
            <a:avLst/>
          </a:prstGeom>
          <a:noFill/>
          <a:ln>
            <a:noFill/>
          </a:ln>
        </p:spPr>
      </p:pic>
      <p:sp>
        <p:nvSpPr>
          <p:cNvPr id="605" name="Google Shape;605;p65"/>
          <p:cNvSpPr txBox="1"/>
          <p:nvPr/>
        </p:nvSpPr>
        <p:spPr>
          <a:xfrm>
            <a:off x="1664103" y="2865944"/>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a.</a:t>
            </a:r>
            <a:endParaRPr/>
          </a:p>
        </p:txBody>
      </p:sp>
      <p:sp>
        <p:nvSpPr>
          <p:cNvPr id="606" name="Google Shape;606;p65"/>
          <p:cNvSpPr txBox="1"/>
          <p:nvPr/>
        </p:nvSpPr>
        <p:spPr>
          <a:xfrm>
            <a:off x="1664101" y="3687042"/>
            <a:ext cx="623379"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b.</a:t>
            </a:r>
            <a:endParaRPr/>
          </a:p>
        </p:txBody>
      </p:sp>
      <p:sp>
        <p:nvSpPr>
          <p:cNvPr id="607" name="Google Shape;607;p65"/>
          <p:cNvSpPr txBox="1"/>
          <p:nvPr/>
        </p:nvSpPr>
        <p:spPr>
          <a:xfrm>
            <a:off x="1664102" y="4508139"/>
            <a:ext cx="623378"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c.</a:t>
            </a:r>
            <a:endParaRPr/>
          </a:p>
        </p:txBody>
      </p:sp>
      <p:sp>
        <p:nvSpPr>
          <p:cNvPr id="608" name="Google Shape;608;p65"/>
          <p:cNvSpPr txBox="1"/>
          <p:nvPr/>
        </p:nvSpPr>
        <p:spPr>
          <a:xfrm>
            <a:off x="1664103" y="5329236"/>
            <a:ext cx="666212"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2400" b="0" i="0" u="none" strike="noStrike" cap="none">
                <a:solidFill>
                  <a:srgbClr val="3F3F3F"/>
                </a:solidFill>
                <a:latin typeface="Open Sans"/>
                <a:ea typeface="Open Sans"/>
                <a:cs typeface="Open Sans"/>
                <a:sym typeface="Open Sans"/>
              </a:rPr>
              <a:t>d.</a:t>
            </a:r>
            <a:endParaRPr/>
          </a:p>
        </p:txBody>
      </p:sp>
      <p:sp>
        <p:nvSpPr>
          <p:cNvPr id="609" name="Google Shape;609;p65"/>
          <p:cNvSpPr txBox="1">
            <a:spLocks noGrp="1"/>
          </p:cNvSpPr>
          <p:nvPr>
            <p:ph type="body" idx="5"/>
          </p:nvPr>
        </p:nvSpPr>
        <p:spPr>
          <a:xfrm>
            <a:off x="2329744" y="282171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0" name="Google Shape;610;p65"/>
          <p:cNvSpPr txBox="1">
            <a:spLocks noGrp="1"/>
          </p:cNvSpPr>
          <p:nvPr>
            <p:ph type="body" idx="6"/>
          </p:nvPr>
        </p:nvSpPr>
        <p:spPr>
          <a:xfrm>
            <a:off x="2329744" y="364232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1" name="Google Shape;611;p65"/>
          <p:cNvSpPr txBox="1">
            <a:spLocks noGrp="1"/>
          </p:cNvSpPr>
          <p:nvPr>
            <p:ph type="body" idx="7"/>
          </p:nvPr>
        </p:nvSpPr>
        <p:spPr>
          <a:xfrm>
            <a:off x="2329744" y="446292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2" name="Google Shape;612;p65"/>
          <p:cNvSpPr txBox="1">
            <a:spLocks noGrp="1"/>
          </p:cNvSpPr>
          <p:nvPr>
            <p:ph type="body" idx="8"/>
          </p:nvPr>
        </p:nvSpPr>
        <p:spPr>
          <a:xfrm>
            <a:off x="2329744" y="5283531"/>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SzPts val="2800"/>
              <a:buNone/>
              <a:defRPr sz="2000">
                <a:solidFill>
                  <a:srgbClr val="3F3F3F"/>
                </a:solidFill>
                <a:latin typeface="Open Sans"/>
                <a:ea typeface="Open Sans"/>
                <a:cs typeface="Open Sans"/>
                <a:sym typeface="Open Sans"/>
              </a:defRPr>
            </a:lvl1pPr>
            <a:lvl2pPr marL="914400" lvl="1" indent="-381000" algn="l">
              <a:lnSpc>
                <a:spcPct val="90000"/>
              </a:lnSpc>
              <a:spcBef>
                <a:spcPts val="500"/>
              </a:spcBef>
              <a:spcAft>
                <a:spcPts val="0"/>
              </a:spcAft>
              <a:buSzPts val="2400"/>
              <a:buChar char="•"/>
              <a:defRPr/>
            </a:lvl2pPr>
            <a:lvl3pPr marL="1371600" lvl="2" indent="-355600" algn="l">
              <a:lnSpc>
                <a:spcPct val="90000"/>
              </a:lnSpc>
              <a:spcBef>
                <a:spcPts val="500"/>
              </a:spcBef>
              <a:spcAft>
                <a:spcPts val="0"/>
              </a:spcAft>
              <a:buSzPts val="2000"/>
              <a:buChar char="•"/>
              <a:defRPr/>
            </a:lvl3pPr>
            <a:lvl4pPr marL="1828800" lvl="3" indent="-342900" algn="l">
              <a:lnSpc>
                <a:spcPct val="90000"/>
              </a:lnSpc>
              <a:spcBef>
                <a:spcPts val="500"/>
              </a:spcBef>
              <a:spcAft>
                <a:spcPts val="0"/>
              </a:spcAft>
              <a:buSzPts val="1800"/>
              <a:buChar char="•"/>
              <a:defRPr/>
            </a:lvl4pPr>
            <a:lvl5pPr marL="2286000" lvl="4" indent="-342900" algn="l">
              <a:lnSpc>
                <a:spcPct val="90000"/>
              </a:lnSpc>
              <a:spcBef>
                <a:spcPts val="500"/>
              </a:spcBef>
              <a:spcAft>
                <a:spcPts val="0"/>
              </a:spcAft>
              <a:buSzPts val="1800"/>
              <a:buChar char="•"/>
              <a:defRPr/>
            </a:lvl5pPr>
            <a:lvl6pPr marL="2743200" lvl="5" indent="-342900" algn="l">
              <a:lnSpc>
                <a:spcPct val="90000"/>
              </a:lnSpc>
              <a:spcBef>
                <a:spcPts val="500"/>
              </a:spcBef>
              <a:spcAft>
                <a:spcPts val="0"/>
              </a:spcAft>
              <a:buSzPts val="1800"/>
              <a:buChar char="•"/>
              <a:defRPr/>
            </a:lvl6pPr>
            <a:lvl7pPr marL="3200400" lvl="6" indent="-342900" algn="l">
              <a:lnSpc>
                <a:spcPct val="90000"/>
              </a:lnSpc>
              <a:spcBef>
                <a:spcPts val="500"/>
              </a:spcBef>
              <a:spcAft>
                <a:spcPts val="0"/>
              </a:spcAft>
              <a:buSzPts val="1800"/>
              <a:buChar char="•"/>
              <a:defRPr/>
            </a:lvl7pPr>
            <a:lvl8pPr marL="3657600" lvl="7" indent="-342900" algn="l">
              <a:lnSpc>
                <a:spcPct val="90000"/>
              </a:lnSpc>
              <a:spcBef>
                <a:spcPts val="500"/>
              </a:spcBef>
              <a:spcAft>
                <a:spcPts val="0"/>
              </a:spcAft>
              <a:buSzPts val="1800"/>
              <a:buChar char="•"/>
              <a:defRPr/>
            </a:lvl8pPr>
            <a:lvl9pPr marL="4114800" lvl="8" indent="-342900" algn="l">
              <a:lnSpc>
                <a:spcPct val="90000"/>
              </a:lnSpc>
              <a:spcBef>
                <a:spcPts val="500"/>
              </a:spcBef>
              <a:spcAft>
                <a:spcPts val="0"/>
              </a:spcAft>
              <a:buSzPts val="1800"/>
              <a:buChar char="•"/>
              <a:defRPr/>
            </a:lvl9pPr>
          </a:lstStyle>
          <a:p>
            <a:endParaRPr/>
          </a:p>
        </p:txBody>
      </p:sp>
      <p:sp>
        <p:nvSpPr>
          <p:cNvPr id="613" name="Google Shape;613;p65"/>
          <p:cNvSpPr txBox="1"/>
          <p:nvPr/>
        </p:nvSpPr>
        <p:spPr>
          <a:xfrm>
            <a:off x="489805" y="860718"/>
            <a:ext cx="1698904" cy="707886"/>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2000" b="0" i="0" u="none" strike="noStrike" cap="none">
                <a:solidFill>
                  <a:srgbClr val="3F3F3F"/>
                </a:solidFill>
                <a:latin typeface="Open Sans ExtraBold"/>
                <a:ea typeface="Open Sans ExtraBold"/>
                <a:cs typeface="Open Sans ExtraBold"/>
                <a:sym typeface="Open Sans ExtraBold"/>
              </a:rPr>
              <a:t>Knowledge Check</a:t>
            </a:r>
            <a:endParaRPr/>
          </a:p>
        </p:txBody>
      </p:sp>
    </p:spTree>
    <p:extLst>
      <p:ext uri="{BB962C8B-B14F-4D97-AF65-F5344CB8AC3E}">
        <p14:creationId xmlns:p14="http://schemas.microsoft.com/office/powerpoint/2010/main" val="44651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bjectives">
  <p:cSld name="Objectives">
    <p:spTree>
      <p:nvGrpSpPr>
        <p:cNvPr id="1" name="Shape 38"/>
        <p:cNvGrpSpPr/>
        <p:nvPr/>
      </p:nvGrpSpPr>
      <p:grpSpPr>
        <a:xfrm>
          <a:off x="0" y="0"/>
          <a:ext cx="0" cy="0"/>
          <a:chOff x="0" y="0"/>
          <a:chExt cx="0" cy="0"/>
        </a:xfrm>
      </p:grpSpPr>
      <p:pic>
        <p:nvPicPr>
          <p:cNvPr id="39" name="Google Shape;39;p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0" name="Google Shape;40;p3"/>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41" name="Google Shape;41;p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2" name="Google Shape;42;p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43" name="Google Shape;43;p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4" name="Google Shape;44;p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5" name="Google Shape;45;p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6" name="Google Shape;46;p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7" name="Google Shape;47;p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8" name="Google Shape;48;p3"/>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9" name="Google Shape;49;p3"/>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0" name="Google Shape;50;p3"/>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2" name="Google Shape;52;p3"/>
          <p:cNvPicPr preferRelativeResize="0"/>
          <p:nvPr/>
        </p:nvPicPr>
        <p:blipFill rotWithShape="1">
          <a:blip r:embed="rId3">
            <a:alphaModFix/>
          </a:blip>
          <a:srcRect/>
          <a:stretch/>
        </p:blipFill>
        <p:spPr>
          <a:xfrm>
            <a:off x="534011" y="3689716"/>
            <a:ext cx="2358074" cy="2358074"/>
          </a:xfrm>
          <a:prstGeom prst="rect">
            <a:avLst/>
          </a:prstGeom>
          <a:noFill/>
          <a:ln>
            <a:noFill/>
          </a:ln>
        </p:spPr>
      </p:pic>
      <p:pic>
        <p:nvPicPr>
          <p:cNvPr id="53" name="Google Shape;53;p3"/>
          <p:cNvPicPr preferRelativeResize="0"/>
          <p:nvPr/>
        </p:nvPicPr>
        <p:blipFill rotWithShape="1">
          <a:blip r:embed="rId4">
            <a:alphaModFix/>
          </a:blip>
          <a:srcRect/>
          <a:stretch/>
        </p:blipFill>
        <p:spPr>
          <a:xfrm>
            <a:off x="5975350" y="885621"/>
            <a:ext cx="4305300" cy="253920"/>
          </a:xfrm>
          <a:prstGeom prst="rect">
            <a:avLst/>
          </a:prstGeom>
          <a:noFill/>
          <a:ln>
            <a:noFill/>
          </a:ln>
        </p:spPr>
      </p:pic>
      <p:sp>
        <p:nvSpPr>
          <p:cNvPr id="54" name="Google Shape;54;p3"/>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Learning Objectives</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bjectives" preserve="1">
  <p:cSld name="1_Objectives">
    <p:spTree>
      <p:nvGrpSpPr>
        <p:cNvPr id="1" name="Shape 38"/>
        <p:cNvGrpSpPr/>
        <p:nvPr/>
      </p:nvGrpSpPr>
      <p:grpSpPr>
        <a:xfrm>
          <a:off x="0" y="0"/>
          <a:ext cx="0" cy="0"/>
          <a:chOff x="0" y="0"/>
          <a:chExt cx="0" cy="0"/>
        </a:xfrm>
      </p:grpSpPr>
      <p:pic>
        <p:nvPicPr>
          <p:cNvPr id="39" name="Google Shape;39;p3"/>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40" name="Google Shape;40;p3"/>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41" name="Google Shape;41;p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2" name="Google Shape;42;p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43" name="Google Shape;43;p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4" name="Google Shape;44;p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5" name="Google Shape;45;p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6" name="Google Shape;46;p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7" name="Google Shape;47;p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48" name="Google Shape;48;p3"/>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49" name="Google Shape;49;p3"/>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dirty="0"/>
          </a:p>
        </p:txBody>
      </p:sp>
      <p:sp>
        <p:nvSpPr>
          <p:cNvPr id="50" name="Google Shape;50;p3"/>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3"/>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53" name="Google Shape;53;p3"/>
          <p:cNvPicPr preferRelativeResize="0"/>
          <p:nvPr/>
        </p:nvPicPr>
        <p:blipFill rotWithShape="1">
          <a:blip r:embed="rId3">
            <a:alphaModFix/>
          </a:blip>
          <a:srcRect/>
          <a:stretch/>
        </p:blipFill>
        <p:spPr>
          <a:xfrm>
            <a:off x="5975350" y="885621"/>
            <a:ext cx="4305300" cy="253920"/>
          </a:xfrm>
          <a:prstGeom prst="rect">
            <a:avLst/>
          </a:prstGeom>
          <a:noFill/>
          <a:ln>
            <a:noFill/>
          </a:ln>
        </p:spPr>
      </p:pic>
      <p:sp>
        <p:nvSpPr>
          <p:cNvPr id="54" name="Google Shape;54;p3"/>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dirty="0">
                <a:solidFill>
                  <a:srgbClr val="3F3F3F"/>
                </a:solidFill>
                <a:latin typeface="Open Sans ExtraBold"/>
                <a:ea typeface="Open Sans ExtraBold"/>
                <a:cs typeface="Open Sans ExtraBold"/>
                <a:sym typeface="Open Sans ExtraBold"/>
              </a:rPr>
              <a:t>Concepts Covered</a:t>
            </a:r>
            <a:endParaRPr dirty="0"/>
          </a:p>
        </p:txBody>
      </p:sp>
      <p:pic>
        <p:nvPicPr>
          <p:cNvPr id="20" name="Graphic 19">
            <a:extLst>
              <a:ext uri="{FF2B5EF4-FFF2-40B4-BE49-F238E27FC236}">
                <a16:creationId xmlns:a16="http://schemas.microsoft.com/office/drawing/2014/main" id="{BAD42F74-513F-44CF-BFD5-AFCE8C9852BD}"/>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444421" y="3545220"/>
            <a:ext cx="2502570" cy="2502570"/>
          </a:xfrm>
          <a:prstGeom prst="rect">
            <a:avLst/>
          </a:prstGeom>
        </p:spPr>
      </p:pic>
    </p:spTree>
    <p:extLst>
      <p:ext uri="{BB962C8B-B14F-4D97-AF65-F5344CB8AC3E}">
        <p14:creationId xmlns:p14="http://schemas.microsoft.com/office/powerpoint/2010/main" val="242541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lte">
  <p:cSld name="Tilte">
    <p:spTree>
      <p:nvGrpSpPr>
        <p:cNvPr id="1" name="Shape 55"/>
        <p:cNvGrpSpPr/>
        <p:nvPr/>
      </p:nvGrpSpPr>
      <p:grpSpPr>
        <a:xfrm>
          <a:off x="0" y="0"/>
          <a:ext cx="0" cy="0"/>
          <a:chOff x="0" y="0"/>
          <a:chExt cx="0" cy="0"/>
        </a:xfrm>
      </p:grpSpPr>
      <p:grpSp>
        <p:nvGrpSpPr>
          <p:cNvPr id="56" name="Google Shape;56;p4"/>
          <p:cNvGrpSpPr/>
          <p:nvPr/>
        </p:nvGrpSpPr>
        <p:grpSpPr>
          <a:xfrm>
            <a:off x="4" y="1425868"/>
            <a:ext cx="16230596" cy="7659509"/>
            <a:chOff x="4" y="1425868"/>
            <a:chExt cx="16230596" cy="7659509"/>
          </a:xfrm>
        </p:grpSpPr>
        <p:grpSp>
          <p:nvGrpSpPr>
            <p:cNvPr id="57" name="Google Shape;57;p4"/>
            <p:cNvGrpSpPr/>
            <p:nvPr/>
          </p:nvGrpSpPr>
          <p:grpSpPr>
            <a:xfrm>
              <a:off x="4" y="1425868"/>
              <a:ext cx="16230596" cy="4611509"/>
              <a:chOff x="0" y="4531017"/>
              <a:chExt cx="16230596" cy="4611509"/>
            </a:xfrm>
          </p:grpSpPr>
          <p:pic>
            <p:nvPicPr>
              <p:cNvPr id="58" name="Google Shape;58;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59" name="Google Shape;59;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0" name="Google Shape;60;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nvGrpSpPr>
            <p:cNvPr id="61" name="Google Shape;61;p4"/>
            <p:cNvGrpSpPr/>
            <p:nvPr/>
          </p:nvGrpSpPr>
          <p:grpSpPr>
            <a:xfrm>
              <a:off x="4" y="4473868"/>
              <a:ext cx="16230596" cy="4611509"/>
              <a:chOff x="0" y="4531017"/>
              <a:chExt cx="16230596" cy="4611509"/>
            </a:xfrm>
          </p:grpSpPr>
          <p:pic>
            <p:nvPicPr>
              <p:cNvPr id="62" name="Google Shape;62;p4"/>
              <p:cNvPicPr preferRelativeResize="0"/>
              <p:nvPr/>
            </p:nvPicPr>
            <p:blipFill rotWithShape="1">
              <a:blip r:embed="rId2">
                <a:alphaModFix/>
              </a:blip>
              <a:srcRect/>
              <a:stretch/>
            </p:blipFill>
            <p:spPr>
              <a:xfrm>
                <a:off x="0" y="4550735"/>
                <a:ext cx="7141200" cy="4591791"/>
              </a:xfrm>
              <a:prstGeom prst="rect">
                <a:avLst/>
              </a:prstGeom>
              <a:noFill/>
              <a:ln>
                <a:noFill/>
              </a:ln>
            </p:spPr>
          </p:pic>
          <p:pic>
            <p:nvPicPr>
              <p:cNvPr id="63" name="Google Shape;63;p4"/>
              <p:cNvPicPr preferRelativeResize="0"/>
              <p:nvPr/>
            </p:nvPicPr>
            <p:blipFill rotWithShape="1">
              <a:blip r:embed="rId2">
                <a:alphaModFix/>
              </a:blip>
              <a:srcRect/>
              <a:stretch/>
            </p:blipFill>
            <p:spPr>
              <a:xfrm>
                <a:off x="6552867" y="4531017"/>
                <a:ext cx="7141200" cy="4591791"/>
              </a:xfrm>
              <a:prstGeom prst="rect">
                <a:avLst/>
              </a:prstGeom>
              <a:noFill/>
              <a:ln>
                <a:noFill/>
              </a:ln>
            </p:spPr>
          </p:pic>
          <p:pic>
            <p:nvPicPr>
              <p:cNvPr id="64" name="Google Shape;64;p4"/>
              <p:cNvPicPr preferRelativeResize="0"/>
              <p:nvPr/>
            </p:nvPicPr>
            <p:blipFill rotWithShape="1">
              <a:blip r:embed="rId2">
                <a:alphaModFix/>
              </a:blip>
              <a:srcRect r="56242"/>
              <a:stretch/>
            </p:blipFill>
            <p:spPr>
              <a:xfrm>
                <a:off x="13105735" y="4550734"/>
                <a:ext cx="3124861" cy="4591791"/>
              </a:xfrm>
              <a:prstGeom prst="rect">
                <a:avLst/>
              </a:prstGeom>
              <a:noFill/>
              <a:ln>
                <a:noFill/>
              </a:ln>
            </p:spPr>
          </p:pic>
        </p:grpSp>
      </p:grpSp>
      <p:sp>
        <p:nvSpPr>
          <p:cNvPr id="65" name="Google Shape;65;p4"/>
          <p:cNvSpPr/>
          <p:nvPr/>
        </p:nvSpPr>
        <p:spPr>
          <a:xfrm>
            <a:off x="1" y="-1219199"/>
            <a:ext cx="16256003" cy="4476749"/>
          </a:xfrm>
          <a:prstGeom prst="rect">
            <a:avLst/>
          </a:prstGeom>
          <a:solidFill>
            <a:srgbClr val="56BFF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43">
              <a:solidFill>
                <a:srgbClr val="FFFFFF"/>
              </a:solidFill>
              <a:latin typeface="Calibri"/>
              <a:ea typeface="Calibri"/>
              <a:cs typeface="Calibri"/>
              <a:sym typeface="Calibri"/>
            </a:endParaRPr>
          </a:p>
        </p:txBody>
      </p:sp>
      <p:pic>
        <p:nvPicPr>
          <p:cNvPr id="66" name="Google Shape;66;p4"/>
          <p:cNvPicPr preferRelativeResize="0"/>
          <p:nvPr/>
        </p:nvPicPr>
        <p:blipFill rotWithShape="1">
          <a:blip r:embed="rId3">
            <a:alphaModFix/>
          </a:blip>
          <a:srcRect/>
          <a:stretch/>
        </p:blipFill>
        <p:spPr>
          <a:xfrm>
            <a:off x="0" y="-1246720"/>
            <a:ext cx="16255999" cy="4504271"/>
          </a:xfrm>
          <a:prstGeom prst="rect">
            <a:avLst/>
          </a:prstGeom>
          <a:noFill/>
          <a:ln>
            <a:noFill/>
          </a:ln>
        </p:spPr>
      </p:pic>
      <p:grpSp>
        <p:nvGrpSpPr>
          <p:cNvPr id="67" name="Google Shape;67;p4"/>
          <p:cNvGrpSpPr/>
          <p:nvPr/>
        </p:nvGrpSpPr>
        <p:grpSpPr>
          <a:xfrm>
            <a:off x="0" y="3238671"/>
            <a:ext cx="16256000" cy="130964"/>
            <a:chOff x="0" y="474414"/>
            <a:chExt cx="7908925" cy="61412"/>
          </a:xfrm>
        </p:grpSpPr>
        <p:sp>
          <p:nvSpPr>
            <p:cNvPr id="68" name="Google Shape;68;p4"/>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69" name="Google Shape;69;p4"/>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0" name="Google Shape;70;p4"/>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1" name="Google Shape;71;p4"/>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2" name="Google Shape;72;p4"/>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3" name="Google Shape;73;p4"/>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sp>
          <p:nvSpPr>
            <p:cNvPr id="74" name="Google Shape;74;p4"/>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rgbClr val="FFFFFF"/>
                </a:solidFill>
                <a:latin typeface="Calibri"/>
                <a:ea typeface="Calibri"/>
                <a:cs typeface="Calibri"/>
                <a:sym typeface="Calibri"/>
              </a:endParaRPr>
            </a:p>
          </p:txBody>
        </p:sp>
      </p:grpSp>
      <p:sp>
        <p:nvSpPr>
          <p:cNvPr id="75" name="Google Shape;75;p4"/>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284"/>
              </a:spcBef>
              <a:spcAft>
                <a:spcPts val="0"/>
              </a:spcAft>
              <a:buClr>
                <a:schemeClr val="lt1"/>
              </a:buClr>
              <a:buSzPts val="3200"/>
              <a:buFont typeface="Arial"/>
              <a:buNone/>
              <a:defRPr sz="3200" b="0">
                <a:solidFill>
                  <a:schemeClr val="lt1"/>
                </a:solidFill>
                <a:latin typeface="Open Sans ExtraBold"/>
                <a:ea typeface="Open Sans ExtraBold"/>
                <a:cs typeface="Open Sans ExtraBold"/>
                <a:sym typeface="Open Sans Extra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4"/>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284"/>
              </a:spcBef>
              <a:spcAft>
                <a:spcPts val="0"/>
              </a:spcAft>
              <a:buClr>
                <a:srgbClr val="0F547B"/>
              </a:buClr>
              <a:buSzPts val="2800"/>
              <a:buFont typeface="Arial"/>
              <a:buNone/>
              <a:defRPr sz="2800" b="0">
                <a:solidFill>
                  <a:srgbClr val="0F547B"/>
                </a:solidFill>
                <a:latin typeface="Open Sans SemiBold"/>
                <a:ea typeface="Open Sans SemiBold"/>
                <a:cs typeface="Open Sans SemiBold"/>
                <a:sym typeface="Open Sans SemiBold"/>
              </a:defRPr>
            </a:lvl1pPr>
            <a:lvl2pPr marL="914400" lvl="1" indent="-489648" algn="l">
              <a:lnSpc>
                <a:spcPct val="90000"/>
              </a:lnSpc>
              <a:spcBef>
                <a:spcPts val="500"/>
              </a:spcBef>
              <a:spcAft>
                <a:spcPts val="0"/>
              </a:spcAft>
              <a:buClr>
                <a:schemeClr val="dk1"/>
              </a:buClr>
              <a:buSzPts val="4111"/>
              <a:buChar char="•"/>
              <a:defRPr sz="4111"/>
            </a:lvl2pPr>
            <a:lvl3pPr marL="1371600" lvl="2" indent="-489648" algn="l">
              <a:lnSpc>
                <a:spcPct val="90000"/>
              </a:lnSpc>
              <a:spcBef>
                <a:spcPts val="500"/>
              </a:spcBef>
              <a:spcAft>
                <a:spcPts val="0"/>
              </a:spcAft>
              <a:buClr>
                <a:schemeClr val="dk1"/>
              </a:buClr>
              <a:buSzPts val="4111"/>
              <a:buChar char="•"/>
              <a:defRPr sz="4111"/>
            </a:lvl3pPr>
            <a:lvl4pPr marL="1828800" lvl="3" indent="-489648" algn="l">
              <a:lnSpc>
                <a:spcPct val="90000"/>
              </a:lnSpc>
              <a:spcBef>
                <a:spcPts val="500"/>
              </a:spcBef>
              <a:spcAft>
                <a:spcPts val="0"/>
              </a:spcAft>
              <a:buClr>
                <a:schemeClr val="dk1"/>
              </a:buClr>
              <a:buSzPts val="4111"/>
              <a:buChar char="•"/>
              <a:defRPr sz="4111"/>
            </a:lvl4pPr>
            <a:lvl5pPr marL="2286000" lvl="4" indent="-489648" algn="l">
              <a:lnSpc>
                <a:spcPct val="90000"/>
              </a:lnSpc>
              <a:spcBef>
                <a:spcPts val="500"/>
              </a:spcBef>
              <a:spcAft>
                <a:spcPts val="0"/>
              </a:spcAft>
              <a:buClr>
                <a:schemeClr val="dk1"/>
              </a:buClr>
              <a:buSzPts val="4111"/>
              <a:buChar char="•"/>
              <a:defRPr sz="4111"/>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77" name="Google Shape;77;p4"/>
          <p:cNvPicPr preferRelativeResize="0"/>
          <p:nvPr/>
        </p:nvPicPr>
        <p:blipFill rotWithShape="1">
          <a:blip r:embed="rId4">
            <a:alphaModFix/>
          </a:blip>
          <a:srcRect/>
          <a:stretch/>
        </p:blipFill>
        <p:spPr>
          <a:xfrm>
            <a:off x="0" y="0"/>
            <a:ext cx="16256000" cy="91440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userDrawn="1">
  <p:cSld name="Content">
    <p:spTree>
      <p:nvGrpSpPr>
        <p:cNvPr id="1" name="Shape 78"/>
        <p:cNvGrpSpPr/>
        <p:nvPr/>
      </p:nvGrpSpPr>
      <p:grpSpPr>
        <a:xfrm>
          <a:off x="0" y="0"/>
          <a:ext cx="0" cy="0"/>
          <a:chOff x="0" y="0"/>
          <a:chExt cx="0" cy="0"/>
        </a:xfrm>
      </p:grpSpPr>
      <p:pic>
        <p:nvPicPr>
          <p:cNvPr id="79" name="Google Shape;79;p5"/>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0" name="Google Shape;80;p5"/>
          <p:cNvSpPr txBox="1">
            <a:spLocks noGrp="1"/>
          </p:cNvSpPr>
          <p:nvPr>
            <p:ph type="title"/>
          </p:nvPr>
        </p:nvSpPr>
        <p:spPr>
          <a:xfrm>
            <a:off x="3078" y="319675"/>
            <a:ext cx="16258032" cy="665045"/>
          </a:xfrm>
          <a:prstGeom prst="rect">
            <a:avLst/>
          </a:prstGeom>
          <a:noFill/>
          <a:ln>
            <a:noFill/>
          </a:ln>
        </p:spPr>
        <p:txBody>
          <a:bodyPr spcFirstLastPara="1" wrap="square" lIns="91425" tIns="45700" rIns="91425" bIns="45700" anchor="ctr" anchorCtr="0"/>
          <a:lstStyle>
            <a:lvl1pPr lvl="0" algn="ctr">
              <a:lnSpc>
                <a:spcPct val="90000"/>
              </a:lnSpc>
              <a:spcBef>
                <a:spcPts val="0"/>
              </a:spcBef>
              <a:spcAft>
                <a:spcPts val="0"/>
              </a:spcAft>
              <a:buClr>
                <a:srgbClr val="3F3F3F"/>
              </a:buClr>
              <a:buSzPts val="3200"/>
              <a:buFont typeface="Open Sans ExtraBold"/>
              <a:buNone/>
              <a:defRPr sz="3200">
                <a:solidFill>
                  <a:srgbClr val="3F3F3F"/>
                </a:solidFill>
                <a:latin typeface="Open Sans ExtraBold"/>
                <a:ea typeface="Open Sans ExtraBold"/>
                <a:cs typeface="Open Sans ExtraBold"/>
                <a:sym typeface="Open Sans ExtraBold"/>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ummary">
  <p:cSld name="Summary">
    <p:spTree>
      <p:nvGrpSpPr>
        <p:cNvPr id="1" name="Shape 81"/>
        <p:cNvGrpSpPr/>
        <p:nvPr/>
      </p:nvGrpSpPr>
      <p:grpSpPr>
        <a:xfrm>
          <a:off x="0" y="0"/>
          <a:ext cx="0" cy="0"/>
          <a:chOff x="0" y="0"/>
          <a:chExt cx="0" cy="0"/>
        </a:xfrm>
      </p:grpSpPr>
      <p:pic>
        <p:nvPicPr>
          <p:cNvPr id="82" name="Google Shape;82;p6"/>
          <p:cNvPicPr preferRelativeResize="0"/>
          <p:nvPr/>
        </p:nvPicPr>
        <p:blipFill rotWithShape="1">
          <a:blip r:embed="rId2">
            <a:alphaModFix/>
          </a:blip>
          <a:srcRect/>
          <a:stretch/>
        </p:blipFill>
        <p:spPr>
          <a:xfrm>
            <a:off x="0" y="0"/>
            <a:ext cx="16256000" cy="9144000"/>
          </a:xfrm>
          <a:prstGeom prst="rect">
            <a:avLst/>
          </a:prstGeom>
          <a:noFill/>
          <a:ln>
            <a:noFill/>
          </a:ln>
        </p:spPr>
      </p:pic>
      <p:sp>
        <p:nvSpPr>
          <p:cNvPr id="83" name="Google Shape;83;p6"/>
          <p:cNvSpPr/>
          <p:nvPr/>
        </p:nvSpPr>
        <p:spPr>
          <a:xfrm>
            <a:off x="0" y="1242017"/>
            <a:ext cx="3426096" cy="7253473"/>
          </a:xfrm>
          <a:prstGeom prst="rect">
            <a:avLst/>
          </a:prstGeom>
          <a:solidFill>
            <a:srgbClr val="5AC7D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nvGrpSpPr>
          <p:cNvPr id="84" name="Google Shape;84;p6"/>
          <p:cNvGrpSpPr/>
          <p:nvPr/>
        </p:nvGrpSpPr>
        <p:grpSpPr>
          <a:xfrm>
            <a:off x="0" y="-4724"/>
            <a:ext cx="16256000" cy="195000"/>
            <a:chOff x="0" y="-4724"/>
            <a:chExt cx="16256000" cy="195000"/>
          </a:xfrm>
        </p:grpSpPr>
        <p:sp>
          <p:nvSpPr>
            <p:cNvPr id="85" name="Google Shape;85;p6"/>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6" name="Google Shape;86;p6"/>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87" name="Google Shape;87;p6"/>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8" name="Google Shape;88;p6"/>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89" name="Google Shape;89;p6"/>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90" name="Google Shape;90;p6"/>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91" name="Google Shape;91;p6"/>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pic>
        <p:nvPicPr>
          <p:cNvPr id="92" name="Google Shape;92;p6"/>
          <p:cNvPicPr preferRelativeResize="0"/>
          <p:nvPr/>
        </p:nvPicPr>
        <p:blipFill rotWithShape="1">
          <a:blip r:embed="rId3">
            <a:alphaModFix/>
          </a:blip>
          <a:srcRect/>
          <a:stretch/>
        </p:blipFill>
        <p:spPr>
          <a:xfrm>
            <a:off x="413251" y="2742873"/>
            <a:ext cx="2599593" cy="4642973"/>
          </a:xfrm>
          <a:prstGeom prst="rect">
            <a:avLst/>
          </a:prstGeom>
          <a:noFill/>
          <a:ln>
            <a:noFill/>
          </a:ln>
        </p:spPr>
      </p:pic>
      <p:sp>
        <p:nvSpPr>
          <p:cNvPr id="93" name="Google Shape;93;p6"/>
          <p:cNvSpPr txBox="1">
            <a:spLocks noGrp="1"/>
          </p:cNvSpPr>
          <p:nvPr>
            <p:ph type="body" idx="1"/>
          </p:nvPr>
        </p:nvSpPr>
        <p:spPr>
          <a:xfrm>
            <a:off x="5249459" y="2742873"/>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4" name="Google Shape;94;p6"/>
          <p:cNvSpPr txBox="1">
            <a:spLocks noGrp="1"/>
          </p:cNvSpPr>
          <p:nvPr>
            <p:ph type="body" idx="2"/>
          </p:nvPr>
        </p:nvSpPr>
        <p:spPr>
          <a:xfrm>
            <a:off x="5249459" y="3935570"/>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5" name="Google Shape;95;p6"/>
          <p:cNvSpPr txBox="1">
            <a:spLocks noGrp="1"/>
          </p:cNvSpPr>
          <p:nvPr>
            <p:ph type="body" idx="3"/>
          </p:nvPr>
        </p:nvSpPr>
        <p:spPr>
          <a:xfrm>
            <a:off x="5249459" y="5128267"/>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6" name="Google Shape;96;p6"/>
          <p:cNvSpPr txBox="1">
            <a:spLocks noGrp="1"/>
          </p:cNvSpPr>
          <p:nvPr>
            <p:ph type="body" idx="4"/>
          </p:nvPr>
        </p:nvSpPr>
        <p:spPr>
          <a:xfrm>
            <a:off x="5249459" y="6320965"/>
            <a:ext cx="8946989" cy="586248"/>
          </a:xfrm>
          <a:prstGeom prst="rect">
            <a:avLst/>
          </a:prstGeom>
          <a:noFill/>
          <a:ln>
            <a:noFill/>
          </a:ln>
        </p:spPr>
        <p:txBody>
          <a:bodyPr spcFirstLastPara="1" wrap="square" lIns="91425" tIns="45700" rIns="91425" bIns="45700" anchor="t" anchorCtr="0"/>
          <a:lstStyle>
            <a:lvl1pPr marL="457200" marR="0" lvl="0" indent="-228600" algn="l">
              <a:lnSpc>
                <a:spcPct val="100000"/>
              </a:lnSpc>
              <a:spcBef>
                <a:spcPts val="1000"/>
              </a:spcBef>
              <a:spcAft>
                <a:spcPts val="0"/>
              </a:spcAft>
              <a:buClr>
                <a:srgbClr val="3F3F3F"/>
              </a:buClr>
              <a:buSzPts val="2200"/>
              <a:buFont typeface="Arial"/>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7" name="Google Shape;97;p6"/>
          <p:cNvPicPr preferRelativeResize="0"/>
          <p:nvPr/>
        </p:nvPicPr>
        <p:blipFill rotWithShape="1">
          <a:blip r:embed="rId4">
            <a:alphaModFix/>
          </a:blip>
          <a:srcRect/>
          <a:stretch/>
        </p:blipFill>
        <p:spPr>
          <a:xfrm>
            <a:off x="6476720" y="885621"/>
            <a:ext cx="3359430" cy="253920"/>
          </a:xfrm>
          <a:prstGeom prst="rect">
            <a:avLst/>
          </a:prstGeom>
          <a:noFill/>
          <a:ln>
            <a:noFill/>
          </a:ln>
        </p:spPr>
      </p:pic>
      <p:sp>
        <p:nvSpPr>
          <p:cNvPr id="98" name="Google Shape;98;p6"/>
          <p:cNvSpPr txBox="1"/>
          <p:nvPr/>
        </p:nvSpPr>
        <p:spPr>
          <a:xfrm>
            <a:off x="0" y="415146"/>
            <a:ext cx="1625600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a:solidFill>
                  <a:srgbClr val="3F3F3F"/>
                </a:solidFill>
                <a:latin typeface="Open Sans ExtraBold"/>
                <a:ea typeface="Open Sans ExtraBold"/>
                <a:cs typeface="Open Sans ExtraBold"/>
                <a:sym typeface="Open Sans ExtraBold"/>
              </a:rPr>
              <a:t>Key Takeaways</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KC">
  <p:cSld name="KC">
    <p:spTree>
      <p:nvGrpSpPr>
        <p:cNvPr id="1" name="Shape 99"/>
        <p:cNvGrpSpPr/>
        <p:nvPr/>
      </p:nvGrpSpPr>
      <p:grpSpPr>
        <a:xfrm>
          <a:off x="0" y="0"/>
          <a:ext cx="0" cy="0"/>
          <a:chOff x="0" y="0"/>
          <a:chExt cx="0" cy="0"/>
        </a:xfrm>
      </p:grpSpPr>
      <p:pic>
        <p:nvPicPr>
          <p:cNvPr id="100" name="Google Shape;100;p7"/>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101" name="Google Shape;101;p7"/>
          <p:cNvSpPr txBox="1"/>
          <p:nvPr/>
        </p:nvSpPr>
        <p:spPr>
          <a:xfrm>
            <a:off x="4516612" y="3520992"/>
            <a:ext cx="5453321" cy="156966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4800" b="1">
                <a:solidFill>
                  <a:schemeClr val="lt1"/>
                </a:solidFill>
                <a:latin typeface="Open Sans ExtraBold"/>
                <a:ea typeface="Open Sans ExtraBold"/>
                <a:cs typeface="Open Sans ExtraBold"/>
                <a:sym typeface="Open Sans ExtraBold"/>
              </a:rPr>
              <a:t>Knowledge Check</a:t>
            </a:r>
            <a:endParaRPr/>
          </a:p>
        </p:txBody>
      </p:sp>
      <p:grpSp>
        <p:nvGrpSpPr>
          <p:cNvPr id="102" name="Google Shape;102;p7"/>
          <p:cNvGrpSpPr/>
          <p:nvPr/>
        </p:nvGrpSpPr>
        <p:grpSpPr>
          <a:xfrm>
            <a:off x="0" y="-7450"/>
            <a:ext cx="16256000" cy="130964"/>
            <a:chOff x="0" y="474414"/>
            <a:chExt cx="7908925" cy="61412"/>
          </a:xfrm>
        </p:grpSpPr>
        <p:sp>
          <p:nvSpPr>
            <p:cNvPr id="103" name="Google Shape;103;p7"/>
            <p:cNvSpPr/>
            <p:nvPr/>
          </p:nvSpPr>
          <p:spPr>
            <a:xfrm>
              <a:off x="0" y="474414"/>
              <a:ext cx="711994"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4" name="Google Shape;104;p7"/>
            <p:cNvSpPr/>
            <p:nvPr/>
          </p:nvSpPr>
          <p:spPr>
            <a:xfrm>
              <a:off x="711993" y="474414"/>
              <a:ext cx="3455195" cy="61412"/>
            </a:xfrm>
            <a:prstGeom prst="rect">
              <a:avLst/>
            </a:prstGeom>
            <a:solidFill>
              <a:srgbClr val="F69E66"/>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5" name="Google Shape;105;p7"/>
            <p:cNvSpPr/>
            <p:nvPr/>
          </p:nvSpPr>
          <p:spPr>
            <a:xfrm>
              <a:off x="4167188" y="474414"/>
              <a:ext cx="683418" cy="61412"/>
            </a:xfrm>
            <a:prstGeom prst="rect">
              <a:avLst/>
            </a:prstGeom>
            <a:solidFill>
              <a:srgbClr val="F38573"/>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6" name="Google Shape;106;p7"/>
            <p:cNvSpPr/>
            <p:nvPr/>
          </p:nvSpPr>
          <p:spPr>
            <a:xfrm>
              <a:off x="4850606" y="474414"/>
              <a:ext cx="228600" cy="61412"/>
            </a:xfrm>
            <a:prstGeom prst="rect">
              <a:avLst/>
            </a:prstGeom>
            <a:solidFill>
              <a:srgbClr val="FAC36F"/>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7" name="Google Shape;107;p7"/>
            <p:cNvSpPr/>
            <p:nvPr/>
          </p:nvSpPr>
          <p:spPr>
            <a:xfrm>
              <a:off x="5079206" y="474414"/>
              <a:ext cx="80963" cy="61412"/>
            </a:xfrm>
            <a:prstGeom prst="rect">
              <a:avLst/>
            </a:prstGeom>
            <a:solidFill>
              <a:schemeClr val="lt1"/>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8" name="Google Shape;108;p7"/>
            <p:cNvSpPr/>
            <p:nvPr/>
          </p:nvSpPr>
          <p:spPr>
            <a:xfrm>
              <a:off x="5160169" y="474414"/>
              <a:ext cx="812006" cy="61412"/>
            </a:xfrm>
            <a:prstGeom prst="rect">
              <a:avLst/>
            </a:prstGeom>
            <a:solidFill>
              <a:srgbClr val="9CDAEB"/>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sp>
          <p:nvSpPr>
            <p:cNvPr id="109" name="Google Shape;109;p7"/>
            <p:cNvSpPr/>
            <p:nvPr/>
          </p:nvSpPr>
          <p:spPr>
            <a:xfrm>
              <a:off x="5972175" y="474414"/>
              <a:ext cx="1936750" cy="61412"/>
            </a:xfrm>
            <a:prstGeom prst="rect">
              <a:avLst/>
            </a:prstGeom>
            <a:solidFill>
              <a:srgbClr val="62ABCC"/>
            </a:solidFill>
            <a:ln>
              <a:noFill/>
            </a:ln>
          </p:spPr>
          <p:txBody>
            <a:bodyPr spcFirstLastPara="1" wrap="square" lIns="57150" tIns="28575" rIns="57150" bIns="28575" anchor="ctr" anchorCtr="0">
              <a:noAutofit/>
            </a:bodyPr>
            <a:lstStyle/>
            <a:p>
              <a:pPr marL="0" marR="0" lvl="0" indent="0" algn="ctr" rtl="0">
                <a:spcBef>
                  <a:spcPts val="0"/>
                </a:spcBef>
                <a:spcAft>
                  <a:spcPts val="0"/>
                </a:spcAft>
                <a:buNone/>
              </a:pPr>
              <a:endParaRPr sz="1480">
                <a:solidFill>
                  <a:schemeClr val="lt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iz">
  <p:cSld name="Quiz">
    <p:spTree>
      <p:nvGrpSpPr>
        <p:cNvPr id="1" name="Shape 205"/>
        <p:cNvGrpSpPr/>
        <p:nvPr/>
      </p:nvGrpSpPr>
      <p:grpSpPr>
        <a:xfrm>
          <a:off x="0" y="0"/>
          <a:ext cx="0" cy="0"/>
          <a:chOff x="0" y="0"/>
          <a:chExt cx="0" cy="0"/>
        </a:xfrm>
      </p:grpSpPr>
      <p:pic>
        <p:nvPicPr>
          <p:cNvPr id="206" name="Google Shape;206;p12"/>
          <p:cNvPicPr preferRelativeResize="0"/>
          <p:nvPr/>
        </p:nvPicPr>
        <p:blipFill rotWithShape="1">
          <a:blip r:embed="rId2">
            <a:alphaModFix/>
          </a:blip>
          <a:srcRect/>
          <a:stretch/>
        </p:blipFill>
        <p:spPr>
          <a:xfrm>
            <a:off x="2235231" y="2092511"/>
            <a:ext cx="11469145" cy="3909873"/>
          </a:xfrm>
          <a:prstGeom prst="rect">
            <a:avLst/>
          </a:prstGeom>
          <a:noFill/>
          <a:ln>
            <a:noFill/>
          </a:ln>
        </p:spPr>
      </p:pic>
      <p:sp>
        <p:nvSpPr>
          <p:cNvPr id="207" name="Google Shape;207;p12"/>
          <p:cNvSpPr txBox="1"/>
          <p:nvPr/>
        </p:nvSpPr>
        <p:spPr>
          <a:xfrm>
            <a:off x="4298939" y="3577955"/>
            <a:ext cx="1954381" cy="1230978"/>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7399" b="1">
                <a:solidFill>
                  <a:schemeClr val="lt1"/>
                </a:solidFill>
                <a:latin typeface="Calibri"/>
                <a:ea typeface="Calibri"/>
                <a:cs typeface="Calibri"/>
                <a:sym typeface="Calibri"/>
              </a:rPr>
              <a:t>Quiz</a:t>
            </a:r>
            <a:endParaRPr/>
          </a:p>
        </p:txBody>
      </p:sp>
      <p:pic>
        <p:nvPicPr>
          <p:cNvPr id="208" name="Google Shape;208;p12"/>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209" name="Google Shape;209;p12"/>
          <p:cNvGrpSpPr/>
          <p:nvPr/>
        </p:nvGrpSpPr>
        <p:grpSpPr>
          <a:xfrm>
            <a:off x="0" y="-4724"/>
            <a:ext cx="16256000" cy="195000"/>
            <a:chOff x="0" y="-4724"/>
            <a:chExt cx="16256000" cy="195000"/>
          </a:xfrm>
        </p:grpSpPr>
        <p:sp>
          <p:nvSpPr>
            <p:cNvPr id="210" name="Google Shape;210;p12"/>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1" name="Google Shape;211;p12"/>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12" name="Google Shape;212;p12"/>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3" name="Google Shape;213;p12"/>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4" name="Google Shape;214;p12"/>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5" name="Google Shape;215;p12"/>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16" name="Google Shape;216;p12"/>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quiz q">
  <p:cSld name="quiz q">
    <p:spTree>
      <p:nvGrpSpPr>
        <p:cNvPr id="1" name="Shape 217"/>
        <p:cNvGrpSpPr/>
        <p:nvPr/>
      </p:nvGrpSpPr>
      <p:grpSpPr>
        <a:xfrm>
          <a:off x="0" y="0"/>
          <a:ext cx="0" cy="0"/>
          <a:chOff x="0" y="0"/>
          <a:chExt cx="0" cy="0"/>
        </a:xfrm>
      </p:grpSpPr>
      <p:sp>
        <p:nvSpPr>
          <p:cNvPr id="218" name="Google Shape;218;p13"/>
          <p:cNvSpPr/>
          <p:nvPr/>
        </p:nvSpPr>
        <p:spPr>
          <a:xfrm>
            <a:off x="489443" y="776258"/>
            <a:ext cx="1698903" cy="1722177"/>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2800">
              <a:solidFill>
                <a:srgbClr val="3F3F3F"/>
              </a:solidFill>
              <a:latin typeface="Open Sans ExtraBold"/>
              <a:ea typeface="Open Sans ExtraBold"/>
              <a:cs typeface="Open Sans ExtraBold"/>
              <a:sym typeface="Open Sans ExtraBold"/>
            </a:endParaRPr>
          </a:p>
        </p:txBody>
      </p:sp>
      <p:sp>
        <p:nvSpPr>
          <p:cNvPr id="219" name="Google Shape;219;p13"/>
          <p:cNvSpPr/>
          <p:nvPr/>
        </p:nvSpPr>
        <p:spPr>
          <a:xfrm>
            <a:off x="489443" y="776258"/>
            <a:ext cx="15376232" cy="1722177"/>
          </a:xfrm>
          <a:prstGeom prst="rect">
            <a:avLst/>
          </a:prstGeom>
          <a:noFill/>
          <a:ln w="12700" cap="flat" cmpd="sng">
            <a:solidFill>
              <a:srgbClr val="C55A1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67">
              <a:solidFill>
                <a:srgbClr val="3F3F3F"/>
              </a:solidFill>
              <a:latin typeface="Open Sans"/>
              <a:ea typeface="Open Sans"/>
              <a:cs typeface="Open Sans"/>
              <a:sym typeface="Open Sans"/>
            </a:endParaRPr>
          </a:p>
        </p:txBody>
      </p:sp>
      <p:sp>
        <p:nvSpPr>
          <p:cNvPr id="220" name="Google Shape;220;p13"/>
          <p:cNvSpPr txBox="1">
            <a:spLocks noGrp="1"/>
          </p:cNvSpPr>
          <p:nvPr>
            <p:ph type="body" idx="1"/>
          </p:nvPr>
        </p:nvSpPr>
        <p:spPr>
          <a:xfrm>
            <a:off x="2310170" y="931283"/>
            <a:ext cx="13391132" cy="1424965"/>
          </a:xfrm>
          <a:prstGeom prst="rect">
            <a:avLst/>
          </a:prstGeom>
          <a:noFill/>
          <a:ln>
            <a:noFill/>
          </a:ln>
        </p:spPr>
        <p:txBody>
          <a:bodyPr spcFirstLastPara="1" wrap="square" lIns="91425" tIns="45700" rIns="91425" bIns="45700" anchor="ctr" anchorCtr="0"/>
          <a:lstStyle>
            <a:lvl1pPr marL="457200" marR="0" lvl="0" indent="-228600" algn="l">
              <a:lnSpc>
                <a:spcPct val="90000"/>
              </a:lnSpc>
              <a:spcBef>
                <a:spcPts val="1333"/>
              </a:spcBef>
              <a:spcAft>
                <a:spcPts val="0"/>
              </a:spcAft>
              <a:buClr>
                <a:srgbClr val="3F3F3F"/>
              </a:buClr>
              <a:buSzPts val="2400"/>
              <a:buFont typeface="Arial"/>
              <a:buNone/>
              <a:defRPr sz="2400" b="1">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221" name="Google Shape;221;p13"/>
          <p:cNvCxnSpPr/>
          <p:nvPr/>
        </p:nvCxnSpPr>
        <p:spPr>
          <a:xfrm>
            <a:off x="2188345" y="776258"/>
            <a:ext cx="0" cy="1722177"/>
          </a:xfrm>
          <a:prstGeom prst="straightConnector1">
            <a:avLst/>
          </a:prstGeom>
          <a:noFill/>
          <a:ln w="9525" cap="flat" cmpd="sng">
            <a:solidFill>
              <a:srgbClr val="C55A11"/>
            </a:solidFill>
            <a:prstDash val="solid"/>
            <a:miter lim="800000"/>
            <a:headEnd type="none" w="sm" len="sm"/>
            <a:tailEnd type="none" w="sm" len="sm"/>
          </a:ln>
        </p:spPr>
      </p:cxnSp>
      <p:sp>
        <p:nvSpPr>
          <p:cNvPr id="222" name="Google Shape;222;p13"/>
          <p:cNvSpPr txBox="1">
            <a:spLocks noGrp="1"/>
          </p:cNvSpPr>
          <p:nvPr>
            <p:ph type="body" idx="2"/>
          </p:nvPr>
        </p:nvSpPr>
        <p:spPr>
          <a:xfrm>
            <a:off x="489442" y="1671457"/>
            <a:ext cx="1675120" cy="541667"/>
          </a:xfrm>
          <a:prstGeom prst="rect">
            <a:avLst/>
          </a:prstGeom>
          <a:noFill/>
          <a:ln>
            <a:noFill/>
          </a:ln>
        </p:spPr>
        <p:txBody>
          <a:bodyPr spcFirstLastPara="1" wrap="square" lIns="91425" tIns="45700" rIns="91425" bIns="45700" anchor="ctr" anchorCtr="0"/>
          <a:lstStyle>
            <a:lvl1pPr marL="457200" lvl="0" indent="-228600" algn="ctr">
              <a:lnSpc>
                <a:spcPct val="90000"/>
              </a:lnSpc>
              <a:spcBef>
                <a:spcPts val="1000"/>
              </a:spcBef>
              <a:spcAft>
                <a:spcPts val="0"/>
              </a:spcAft>
              <a:buClr>
                <a:srgbClr val="3F3F3F"/>
              </a:buClr>
              <a:buSzPts val="2800"/>
              <a:buNone/>
              <a:defRPr sz="2800">
                <a:solidFill>
                  <a:srgbClr val="3F3F3F"/>
                </a:solidFill>
                <a:latin typeface="Open Sans ExtraBold"/>
                <a:ea typeface="Open Sans ExtraBold"/>
                <a:cs typeface="Open Sans ExtraBold"/>
                <a:sym typeface="Open Sans ExtraBold"/>
              </a:defRPr>
            </a:lvl1pPr>
            <a:lvl2pPr marL="914400" lvl="1" indent="-228600" algn="ctr">
              <a:lnSpc>
                <a:spcPct val="90000"/>
              </a:lnSpc>
              <a:spcBef>
                <a:spcPts val="500"/>
              </a:spcBef>
              <a:spcAft>
                <a:spcPts val="0"/>
              </a:spcAft>
              <a:buClr>
                <a:schemeClr val="dk1"/>
              </a:buClr>
              <a:buSzPts val="2400"/>
              <a:buNone/>
              <a:defRPr/>
            </a:lvl2pPr>
            <a:lvl3pPr marL="1371600" lvl="2" indent="-228600" algn="ctr">
              <a:lnSpc>
                <a:spcPct val="90000"/>
              </a:lnSpc>
              <a:spcBef>
                <a:spcPts val="500"/>
              </a:spcBef>
              <a:spcAft>
                <a:spcPts val="0"/>
              </a:spcAft>
              <a:buClr>
                <a:schemeClr val="dk1"/>
              </a:buClr>
              <a:buSzPts val="2000"/>
              <a:buNone/>
              <a:defRPr/>
            </a:lvl3pPr>
            <a:lvl4pPr marL="1828800" lvl="3" indent="-228600" algn="ctr">
              <a:lnSpc>
                <a:spcPct val="90000"/>
              </a:lnSpc>
              <a:spcBef>
                <a:spcPts val="500"/>
              </a:spcBef>
              <a:spcAft>
                <a:spcPts val="0"/>
              </a:spcAft>
              <a:buClr>
                <a:schemeClr val="dk1"/>
              </a:buClr>
              <a:buSzPts val="1800"/>
              <a:buNone/>
              <a:defRPr/>
            </a:lvl4pPr>
            <a:lvl5pPr marL="2286000" lvl="4" indent="-228600" algn="ctr">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3" name="Google Shape;223;p13"/>
          <p:cNvSpPr txBox="1"/>
          <p:nvPr/>
        </p:nvSpPr>
        <p:spPr>
          <a:xfrm>
            <a:off x="489443" y="1016282"/>
            <a:ext cx="1698904" cy="52322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a:solidFill>
                  <a:srgbClr val="3F3F3F"/>
                </a:solidFill>
                <a:latin typeface="Open Sans ExtraBold"/>
                <a:ea typeface="Open Sans ExtraBold"/>
                <a:cs typeface="Open Sans ExtraBold"/>
                <a:sym typeface="Open Sans ExtraBold"/>
              </a:rPr>
              <a:t>QUIZ</a:t>
            </a:r>
            <a:endParaRPr/>
          </a:p>
        </p:txBody>
      </p:sp>
      <p:pic>
        <p:nvPicPr>
          <p:cNvPr id="224" name="Google Shape;224;p13"/>
          <p:cNvPicPr preferRelativeResize="0"/>
          <p:nvPr/>
        </p:nvPicPr>
        <p:blipFill rotWithShape="1">
          <a:blip r:embed="rId2">
            <a:alphaModFix/>
          </a:blip>
          <a:srcRect/>
          <a:stretch/>
        </p:blipFill>
        <p:spPr>
          <a:xfrm>
            <a:off x="13805530" y="3419270"/>
            <a:ext cx="2058919" cy="2065103"/>
          </a:xfrm>
          <a:prstGeom prst="rect">
            <a:avLst/>
          </a:prstGeom>
          <a:noFill/>
          <a:ln>
            <a:noFill/>
          </a:ln>
        </p:spPr>
      </p:pic>
      <p:sp>
        <p:nvSpPr>
          <p:cNvPr id="225" name="Google Shape;225;p13"/>
          <p:cNvSpPr txBox="1"/>
          <p:nvPr/>
        </p:nvSpPr>
        <p:spPr>
          <a:xfrm>
            <a:off x="1664103" y="3007689"/>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a.</a:t>
            </a:r>
            <a:endParaRPr/>
          </a:p>
        </p:txBody>
      </p:sp>
      <p:sp>
        <p:nvSpPr>
          <p:cNvPr id="226" name="Google Shape;226;p13"/>
          <p:cNvSpPr txBox="1"/>
          <p:nvPr/>
        </p:nvSpPr>
        <p:spPr>
          <a:xfrm>
            <a:off x="1664103" y="3828786"/>
            <a:ext cx="45557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b.</a:t>
            </a:r>
            <a:endParaRPr/>
          </a:p>
        </p:txBody>
      </p:sp>
      <p:sp>
        <p:nvSpPr>
          <p:cNvPr id="227" name="Google Shape;227;p13"/>
          <p:cNvSpPr txBox="1"/>
          <p:nvPr/>
        </p:nvSpPr>
        <p:spPr>
          <a:xfrm>
            <a:off x="1664101" y="4649883"/>
            <a:ext cx="623379"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c.</a:t>
            </a:r>
            <a:endParaRPr/>
          </a:p>
        </p:txBody>
      </p:sp>
      <p:sp>
        <p:nvSpPr>
          <p:cNvPr id="228" name="Google Shape;228;p13"/>
          <p:cNvSpPr txBox="1"/>
          <p:nvPr/>
        </p:nvSpPr>
        <p:spPr>
          <a:xfrm>
            <a:off x="1664103" y="5470981"/>
            <a:ext cx="666212"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a:solidFill>
                  <a:srgbClr val="3F3F3F"/>
                </a:solidFill>
                <a:latin typeface="Open Sans"/>
                <a:ea typeface="Open Sans"/>
                <a:cs typeface="Open Sans"/>
                <a:sym typeface="Open Sans"/>
              </a:rPr>
              <a:t>d.</a:t>
            </a:r>
            <a:endParaRPr/>
          </a:p>
        </p:txBody>
      </p:sp>
      <p:sp>
        <p:nvSpPr>
          <p:cNvPr id="229" name="Google Shape;229;p13"/>
          <p:cNvSpPr txBox="1">
            <a:spLocks noGrp="1"/>
          </p:cNvSpPr>
          <p:nvPr>
            <p:ph type="body" idx="3"/>
          </p:nvPr>
        </p:nvSpPr>
        <p:spPr>
          <a:xfrm>
            <a:off x="2329744" y="29169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0" name="Google Shape;230;p13"/>
          <p:cNvSpPr txBox="1">
            <a:spLocks noGrp="1"/>
          </p:cNvSpPr>
          <p:nvPr>
            <p:ph type="body" idx="4"/>
          </p:nvPr>
        </p:nvSpPr>
        <p:spPr>
          <a:xfrm>
            <a:off x="2329744" y="3742686"/>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1" name="Google Shape;231;p13"/>
          <p:cNvSpPr txBox="1">
            <a:spLocks noGrp="1"/>
          </p:cNvSpPr>
          <p:nvPr>
            <p:ph type="body" idx="5"/>
          </p:nvPr>
        </p:nvSpPr>
        <p:spPr>
          <a:xfrm>
            <a:off x="2329744" y="4549550"/>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2" name="Google Shape;232;p13"/>
          <p:cNvSpPr txBox="1">
            <a:spLocks noGrp="1"/>
          </p:cNvSpPr>
          <p:nvPr>
            <p:ph type="body" idx="6"/>
          </p:nvPr>
        </p:nvSpPr>
        <p:spPr>
          <a:xfrm>
            <a:off x="2329744" y="5374469"/>
            <a:ext cx="11250640" cy="701711"/>
          </a:xfrm>
          <a:prstGeom prst="rect">
            <a:avLst/>
          </a:prstGeom>
          <a:noFill/>
          <a:ln>
            <a:noFill/>
          </a:ln>
        </p:spPr>
        <p:txBody>
          <a:bodyPr spcFirstLastPara="1" wrap="square" lIns="91425" tIns="45700" rIns="91425" bIns="45700" anchor="ctr" anchorCtr="0"/>
          <a:lstStyle>
            <a:lvl1pPr marL="457200" lvl="0" indent="-228600" algn="l">
              <a:lnSpc>
                <a:spcPct val="90000"/>
              </a:lnSpc>
              <a:spcBef>
                <a:spcPts val="1000"/>
              </a:spcBef>
              <a:spcAft>
                <a:spcPts val="0"/>
              </a:spcAft>
              <a:buClr>
                <a:srgbClr val="3F3F3F"/>
              </a:buClr>
              <a:buSzPts val="2200"/>
              <a:buNone/>
              <a:defRPr sz="2200">
                <a:solidFill>
                  <a:srgbClr val="3F3F3F"/>
                </a:solidFill>
                <a:latin typeface="Open Sans"/>
                <a:ea typeface="Open Sans"/>
                <a:cs typeface="Open Sans"/>
                <a:sym typeface="Open Sans"/>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233" name="Google Shape;233;p13"/>
          <p:cNvPicPr preferRelativeResize="0"/>
          <p:nvPr/>
        </p:nvPicPr>
        <p:blipFill rotWithShape="1">
          <a:blip r:embed="rId3">
            <a:alphaModFix/>
          </a:blip>
          <a:srcRect/>
          <a:stretch/>
        </p:blipFill>
        <p:spPr>
          <a:xfrm>
            <a:off x="0" y="0"/>
            <a:ext cx="16256000" cy="9144000"/>
          </a:xfrm>
          <a:prstGeom prst="rect">
            <a:avLst/>
          </a:prstGeom>
          <a:noFill/>
          <a:ln>
            <a:noFill/>
          </a:ln>
        </p:spPr>
      </p:pic>
      <p:grpSp>
        <p:nvGrpSpPr>
          <p:cNvPr id="234" name="Google Shape;234;p13"/>
          <p:cNvGrpSpPr/>
          <p:nvPr/>
        </p:nvGrpSpPr>
        <p:grpSpPr>
          <a:xfrm>
            <a:off x="0" y="-4724"/>
            <a:ext cx="16256000" cy="195000"/>
            <a:chOff x="0" y="-4724"/>
            <a:chExt cx="16256000" cy="195000"/>
          </a:xfrm>
        </p:grpSpPr>
        <p:sp>
          <p:nvSpPr>
            <p:cNvPr id="235" name="Google Shape;235;p13"/>
            <p:cNvSpPr/>
            <p:nvPr/>
          </p:nvSpPr>
          <p:spPr>
            <a:xfrm>
              <a:off x="0" y="-4724"/>
              <a:ext cx="1463432"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36" name="Google Shape;236;p13"/>
            <p:cNvSpPr/>
            <p:nvPr/>
          </p:nvSpPr>
          <p:spPr>
            <a:xfrm>
              <a:off x="1463431" y="-4724"/>
              <a:ext cx="7101806" cy="195000"/>
            </a:xfrm>
            <a:prstGeom prst="rect">
              <a:avLst/>
            </a:prstGeom>
            <a:solidFill>
              <a:srgbClr val="F69E66"/>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dk1"/>
                </a:solidFill>
                <a:latin typeface="Calibri"/>
                <a:ea typeface="Calibri"/>
                <a:cs typeface="Calibri"/>
                <a:sym typeface="Calibri"/>
              </a:endParaRPr>
            </a:p>
          </p:txBody>
        </p:sp>
        <p:sp>
          <p:nvSpPr>
            <p:cNvPr id="237" name="Google Shape;237;p13"/>
            <p:cNvSpPr/>
            <p:nvPr/>
          </p:nvSpPr>
          <p:spPr>
            <a:xfrm>
              <a:off x="8565236" y="-4724"/>
              <a:ext cx="1404697" cy="195000"/>
            </a:xfrm>
            <a:prstGeom prst="rect">
              <a:avLst/>
            </a:prstGeom>
            <a:solidFill>
              <a:srgbClr val="F38573"/>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38" name="Google Shape;238;p13"/>
            <p:cNvSpPr/>
            <p:nvPr/>
          </p:nvSpPr>
          <p:spPr>
            <a:xfrm>
              <a:off x="9969933" y="-4724"/>
              <a:ext cx="469864" cy="195000"/>
            </a:xfrm>
            <a:prstGeom prst="rect">
              <a:avLst/>
            </a:prstGeom>
            <a:solidFill>
              <a:srgbClr val="FAC36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39" name="Google Shape;239;p13"/>
            <p:cNvSpPr/>
            <p:nvPr/>
          </p:nvSpPr>
          <p:spPr>
            <a:xfrm>
              <a:off x="10439798" y="-4724"/>
              <a:ext cx="166411" cy="195000"/>
            </a:xfrm>
            <a:prstGeom prst="rect">
              <a:avLst/>
            </a:prstGeom>
            <a:solidFill>
              <a:schemeClr val="lt1"/>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40" name="Google Shape;240;p13"/>
            <p:cNvSpPr/>
            <p:nvPr/>
          </p:nvSpPr>
          <p:spPr>
            <a:xfrm>
              <a:off x="10606208" y="-4724"/>
              <a:ext cx="1668997" cy="195000"/>
            </a:xfrm>
            <a:prstGeom prst="rect">
              <a:avLst/>
            </a:prstGeom>
            <a:solidFill>
              <a:srgbClr val="9CDAEB"/>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sp>
          <p:nvSpPr>
            <p:cNvPr id="241" name="Google Shape;241;p13"/>
            <p:cNvSpPr/>
            <p:nvPr/>
          </p:nvSpPr>
          <p:spPr>
            <a:xfrm>
              <a:off x="12275205" y="-4724"/>
              <a:ext cx="3980795" cy="195000"/>
            </a:xfrm>
            <a:prstGeom prst="rect">
              <a:avLst/>
            </a:prstGeom>
            <a:solidFill>
              <a:srgbClr val="61B4DF"/>
            </a:solidFill>
            <a:ln>
              <a:noFill/>
            </a:ln>
          </p:spPr>
          <p:txBody>
            <a:bodyPr spcFirstLastPara="1" wrap="square" lIns="117500" tIns="58750" rIns="117500" bIns="58750" anchor="ctr" anchorCtr="0">
              <a:noAutofit/>
            </a:bodyPr>
            <a:lstStyle/>
            <a:p>
              <a:pPr marL="0" marR="0" lvl="0" indent="0" algn="ctr" rtl="0">
                <a:spcBef>
                  <a:spcPts val="0"/>
                </a:spcBef>
                <a:spcAft>
                  <a:spcPts val="0"/>
                </a:spcAft>
                <a:buNone/>
              </a:pPr>
              <a:endParaRPr sz="1480" b="1">
                <a:solidFill>
                  <a:schemeClr val="lt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117600" y="487363"/>
            <a:ext cx="14020801" cy="1766887"/>
          </a:xfrm>
          <a:prstGeom prst="rect">
            <a:avLst/>
          </a:prstGeom>
          <a:noFill/>
          <a:ln>
            <a:noFill/>
          </a:ln>
        </p:spPr>
        <p:txBody>
          <a:bodyPr spcFirstLastPara="1" wrap="square" lIns="91425" tIns="45700" rIns="91425" bIns="45700" anchor="ctr" anchorCtr="0"/>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1"/>
          <p:cNvSpPr txBox="1">
            <a:spLocks noGrp="1"/>
          </p:cNvSpPr>
          <p:nvPr>
            <p:ph type="body" idx="1"/>
          </p:nvPr>
        </p:nvSpPr>
        <p:spPr>
          <a:xfrm>
            <a:off x="1117600" y="2433638"/>
            <a:ext cx="14020801" cy="5802312"/>
          </a:xfrm>
          <a:prstGeom prst="rect">
            <a:avLst/>
          </a:prstGeom>
          <a:noFill/>
          <a:ln>
            <a:noFill/>
          </a:ln>
        </p:spPr>
        <p:txBody>
          <a:bodyPr spcFirstLastPara="1" wrap="square" lIns="91425" tIns="45700" rIns="91425" bIns="45700" anchor="t" anchorCtr="0"/>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r>
              <a:rPr lang="en-IN" dirty="0"/>
              <a:t>Test</a:t>
            </a:r>
            <a:endParaRPr dirty="0"/>
          </a:p>
        </p:txBody>
      </p:sp>
      <p:sp>
        <p:nvSpPr>
          <p:cNvPr id="12" name="Google Shape;12;p1"/>
          <p:cNvSpPr txBox="1">
            <a:spLocks noGrp="1"/>
          </p:cNvSpPr>
          <p:nvPr>
            <p:ph type="dt" idx="10"/>
          </p:nvPr>
        </p:nvSpPr>
        <p:spPr>
          <a:xfrm>
            <a:off x="1117600" y="8475663"/>
            <a:ext cx="3657600" cy="485775"/>
          </a:xfrm>
          <a:prstGeom prst="rect">
            <a:avLst/>
          </a:prstGeom>
          <a:noFill/>
          <a:ln>
            <a:noFill/>
          </a:ln>
        </p:spPr>
        <p:txBody>
          <a:bodyPr spcFirstLastPara="1" wrap="square" lIns="91425" tIns="45700" rIns="91425" bIns="45700" anchor="ctr" anchorCtr="0"/>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3" name="Google Shape;13;p1"/>
          <p:cNvSpPr txBox="1">
            <a:spLocks noGrp="1"/>
          </p:cNvSpPr>
          <p:nvPr>
            <p:ph type="ftr" idx="11"/>
          </p:nvPr>
        </p:nvSpPr>
        <p:spPr>
          <a:xfrm>
            <a:off x="5384800" y="8475663"/>
            <a:ext cx="5486400" cy="485775"/>
          </a:xfrm>
          <a:prstGeom prst="rect">
            <a:avLst/>
          </a:prstGeom>
          <a:noFill/>
          <a:ln>
            <a:noFill/>
          </a:ln>
        </p:spPr>
        <p:txBody>
          <a:bodyPr spcFirstLastPara="1" wrap="square" lIns="91425" tIns="45700" rIns="91425" bIns="45700" anchor="ctr" anchorCtr="0"/>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dirty="0"/>
          </a:p>
        </p:txBody>
      </p:sp>
      <p:sp>
        <p:nvSpPr>
          <p:cNvPr id="14" name="Google Shape;14;p1"/>
          <p:cNvSpPr txBox="1">
            <a:spLocks noGrp="1"/>
          </p:cNvSpPr>
          <p:nvPr>
            <p:ph type="sldNum" idx="12"/>
          </p:nvPr>
        </p:nvSpPr>
        <p:spPr>
          <a:xfrm>
            <a:off x="11480800" y="8475663"/>
            <a:ext cx="3657600" cy="4857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70" r:id="rId3"/>
    <p:sldLayoutId id="2147483650" r:id="rId4"/>
    <p:sldLayoutId id="2147483651" r:id="rId5"/>
    <p:sldLayoutId id="2147483652" r:id="rId6"/>
    <p:sldLayoutId id="2147483653"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7" r:id="rId16"/>
    <p:sldLayoutId id="2147483668" r:id="rId17"/>
    <p:sldLayoutId id="2147483669" r:id="rId1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39.png"/><Relationship Id="rId4" Type="http://schemas.openxmlformats.org/officeDocument/2006/relationships/image" Target="../media/image3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5.xml"/><Relationship Id="rId5" Type="http://schemas.openxmlformats.org/officeDocument/2006/relationships/image" Target="../media/image41.png"/><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42.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5.xml"/><Relationship Id="rId5" Type="http://schemas.openxmlformats.org/officeDocument/2006/relationships/image" Target="../media/image44.png"/><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46.png"/></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4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5.xml"/><Relationship Id="rId5" Type="http://schemas.openxmlformats.org/officeDocument/2006/relationships/image" Target="../media/image51.png"/><Relationship Id="rId4" Type="http://schemas.openxmlformats.org/officeDocument/2006/relationships/image" Target="../media/image50.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9.xml"/><Relationship Id="rId1" Type="http://schemas.openxmlformats.org/officeDocument/2006/relationships/slideLayout" Target="../slideLayouts/slideLayout5.xml"/><Relationship Id="rId4" Type="http://schemas.openxmlformats.org/officeDocument/2006/relationships/image" Target="../media/image52.JPG"/></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5.xml"/><Relationship Id="rId5" Type="http://schemas.openxmlformats.org/officeDocument/2006/relationships/image" Target="../media/image54.png"/><Relationship Id="rId4" Type="http://schemas.openxmlformats.org/officeDocument/2006/relationships/hyperlink" Target="https://ghostscript.com/download/gsdnld.html" TargetMode="Externa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5.xml"/><Relationship Id="rId5" Type="http://schemas.openxmlformats.org/officeDocument/2006/relationships/image" Target="../media/image56.png"/><Relationship Id="rId4" Type="http://schemas.openxmlformats.org/officeDocument/2006/relationships/image" Target="../media/image55.png"/></Relationships>
</file>

<file path=ppt/slides/_rels/slide36.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8.png"/><Relationship Id="rId1" Type="http://schemas.openxmlformats.org/officeDocument/2006/relationships/slideLayout" Target="../slideLayouts/slideLayout5.xml"/><Relationship Id="rId4" Type="http://schemas.openxmlformats.org/officeDocument/2006/relationships/image" Target="../media/image58.png"/></Relationships>
</file>

<file path=ppt/slides/_rels/slide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61.png"/></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4.png"/><Relationship Id="rId7" Type="http://schemas.microsoft.com/office/2007/relationships/hdphoto" Target="../media/hdphoto1.wdp"/><Relationship Id="rId2" Type="http://schemas.openxmlformats.org/officeDocument/2006/relationships/image" Target="../media/image8.png"/><Relationship Id="rId1" Type="http://schemas.openxmlformats.org/officeDocument/2006/relationships/slideLayout" Target="../slideLayouts/slideLayout5.xml"/><Relationship Id="rId6" Type="http://schemas.openxmlformats.org/officeDocument/2006/relationships/image" Target="../media/image67.png"/><Relationship Id="rId5" Type="http://schemas.openxmlformats.org/officeDocument/2006/relationships/image" Target="../media/image66.png"/><Relationship Id="rId10" Type="http://schemas.microsoft.com/office/2007/relationships/hdphoto" Target="../media/hdphoto2.wdp"/><Relationship Id="rId4" Type="http://schemas.openxmlformats.org/officeDocument/2006/relationships/image" Target="../media/image65.png"/><Relationship Id="rId9" Type="http://schemas.openxmlformats.org/officeDocument/2006/relationships/image" Target="../media/image69.png"/></Relationships>
</file>

<file path=ppt/slides/_rels/slide5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5.xml"/><Relationship Id="rId4" Type="http://schemas.openxmlformats.org/officeDocument/2006/relationships/image" Target="../media/image70.png"/></Relationships>
</file>

<file path=ppt/slides/_rels/slide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5.xml"/><Relationship Id="rId1" Type="http://schemas.openxmlformats.org/officeDocument/2006/relationships/slideLayout" Target="../slideLayouts/slideLayout5.xml"/><Relationship Id="rId4" Type="http://schemas.openxmlformats.org/officeDocument/2006/relationships/image" Target="../media/image71.png"/></Relationships>
</file>

<file path=ppt/slides/_rels/slide56.xml.rels><?xml version="1.0" encoding="UTF-8" standalone="yes"?>
<Relationships xmlns="http://schemas.openxmlformats.org/package/2006/relationships"><Relationship Id="rId3" Type="http://schemas.openxmlformats.org/officeDocument/2006/relationships/hyperlink" Target="https://www.kaggle.com/crowdflower/twitter-airline-sentiment/home" TargetMode="External"/><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3" Type="http://schemas.openxmlformats.org/officeDocument/2006/relationships/hyperlink" Target="https://www.kaggle.com/crowdflower/twitter-airline-sentiment/home" TargetMode="External"/><Relationship Id="rId2" Type="http://schemas.openxmlformats.org/officeDocument/2006/relationships/notesSlide" Target="../notesSlides/notesSlide4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sv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23.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26.svg"/></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1.xml"/><Relationship Id="rId1" Type="http://schemas.openxmlformats.org/officeDocument/2006/relationships/slideLayout" Target="../slideLayouts/slideLayout5.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6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31.svg"/><Relationship Id="rId3" Type="http://schemas.openxmlformats.org/officeDocument/2006/relationships/image" Target="../media/image20.png"/><Relationship Id="rId7"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29.svg"/><Relationship Id="rId5" Type="http://schemas.openxmlformats.org/officeDocument/2006/relationships/image" Target="../media/image28.png"/><Relationship Id="rId10" Type="http://schemas.openxmlformats.org/officeDocument/2006/relationships/image" Target="../media/image33.svg"/><Relationship Id="rId4" Type="http://schemas.openxmlformats.org/officeDocument/2006/relationships/image" Target="../media/image27.png"/><Relationship Id="rId9" Type="http://schemas.openxmlformats.org/officeDocument/2006/relationships/image" Target="../media/image32.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20"/>
          <p:cNvSpPr txBox="1">
            <a:spLocks noGrp="1"/>
          </p:cNvSpPr>
          <p:nvPr>
            <p:ph type="body" idx="1"/>
          </p:nvPr>
        </p:nvSpPr>
        <p:spPr>
          <a:xfrm>
            <a:off x="3687281" y="3289822"/>
            <a:ext cx="9486278" cy="387798"/>
          </a:xfrm>
          <a:prstGeom prst="rect">
            <a:avLst/>
          </a:prstGeom>
          <a:noFill/>
          <a:ln>
            <a:noFill/>
          </a:ln>
        </p:spPr>
        <p:txBody>
          <a:bodyPr spcFirstLastPara="1" wrap="square" lIns="0" tIns="0" rIns="0" bIns="0" anchor="ctr" anchorCtr="0">
            <a:noAutofit/>
          </a:bodyPr>
          <a:lstStyle/>
          <a:p>
            <a:pPr marL="0" lvl="0" indent="0" rtl="0">
              <a:lnSpc>
                <a:spcPct val="90000"/>
              </a:lnSpc>
              <a:spcBef>
                <a:spcPts val="0"/>
              </a:spcBef>
              <a:spcAft>
                <a:spcPts val="0"/>
              </a:spcAft>
              <a:buClr>
                <a:srgbClr val="262626"/>
              </a:buClr>
              <a:buSzPts val="2800"/>
              <a:buNone/>
            </a:pPr>
            <a:r>
              <a:rPr lang="en-US" dirty="0"/>
              <a:t>Lesson 10: Text Mining</a:t>
            </a:r>
          </a:p>
        </p:txBody>
      </p:sp>
      <p:sp>
        <p:nvSpPr>
          <p:cNvPr id="407" name="Google Shape;407;p20"/>
          <p:cNvSpPr txBox="1">
            <a:spLocks noGrp="1"/>
          </p:cNvSpPr>
          <p:nvPr>
            <p:ph type="body" idx="2"/>
          </p:nvPr>
        </p:nvSpPr>
        <p:spPr>
          <a:xfrm>
            <a:off x="3687281" y="2625331"/>
            <a:ext cx="9486278" cy="443198"/>
          </a:xfrm>
          <a:prstGeom prst="rect">
            <a:avLst/>
          </a:prstGeom>
          <a:noFill/>
          <a:ln>
            <a:noFill/>
          </a:ln>
        </p:spPr>
        <p:txBody>
          <a:bodyPr spcFirstLastPara="1" wrap="square" lIns="0" tIns="0" rIns="0" bIns="0" anchor="ctr" anchorCtr="0">
            <a:noAutofit/>
          </a:bodyPr>
          <a:lstStyle/>
          <a:p>
            <a:pPr marL="0" lvl="0" indent="0" rtl="0">
              <a:lnSpc>
                <a:spcPct val="90000"/>
              </a:lnSpc>
              <a:spcBef>
                <a:spcPts val="0"/>
              </a:spcBef>
              <a:spcAft>
                <a:spcPts val="0"/>
              </a:spcAft>
              <a:buClr>
                <a:srgbClr val="262626"/>
              </a:buClr>
              <a:buSzPts val="3200"/>
              <a:buNone/>
            </a:pPr>
            <a:r>
              <a:rPr lang="en-US" dirty="0"/>
              <a:t>Machine Learning</a:t>
            </a:r>
            <a:endParaRPr dirty="0"/>
          </a:p>
        </p:txBody>
      </p:sp>
    </p:spTree>
    <p:extLst>
      <p:ext uri="{BB962C8B-B14F-4D97-AF65-F5344CB8AC3E}">
        <p14:creationId xmlns:p14="http://schemas.microsoft.com/office/powerpoint/2010/main" val="195887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Environment Setup</a:t>
            </a:r>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021535" y="885621"/>
            <a:ext cx="4226258" cy="253920"/>
          </a:xfrm>
          <a:prstGeom prst="rect">
            <a:avLst/>
          </a:prstGeom>
        </p:spPr>
      </p:pic>
      <p:grpSp>
        <p:nvGrpSpPr>
          <p:cNvPr id="16" name="Group 15">
            <a:extLst>
              <a:ext uri="{FF2B5EF4-FFF2-40B4-BE49-F238E27FC236}">
                <a16:creationId xmlns:a16="http://schemas.microsoft.com/office/drawing/2014/main" id="{59493A8B-3831-4CAC-A04D-F45CC9D26D5D}"/>
              </a:ext>
            </a:extLst>
          </p:cNvPr>
          <p:cNvGrpSpPr/>
          <p:nvPr/>
        </p:nvGrpSpPr>
        <p:grpSpPr>
          <a:xfrm>
            <a:off x="1434521" y="1294075"/>
            <a:ext cx="12910706" cy="7467238"/>
            <a:chOff x="1434521" y="1647579"/>
            <a:chExt cx="12910706" cy="7467238"/>
          </a:xfrm>
        </p:grpSpPr>
        <p:sp>
          <p:nvSpPr>
            <p:cNvPr id="2" name="Rectangle 1">
              <a:extLst>
                <a:ext uri="{FF2B5EF4-FFF2-40B4-BE49-F238E27FC236}">
                  <a16:creationId xmlns:a16="http://schemas.microsoft.com/office/drawing/2014/main" id="{29EC2612-294B-4FC7-B325-DCE1E3CFF36C}"/>
                </a:ext>
              </a:extLst>
            </p:cNvPr>
            <p:cNvSpPr/>
            <p:nvPr/>
          </p:nvSpPr>
          <p:spPr>
            <a:xfrm>
              <a:off x="1434521" y="1647579"/>
              <a:ext cx="12910706" cy="1015663"/>
            </a:xfrm>
            <a:prstGeom prst="rect">
              <a:avLst/>
            </a:prstGeom>
          </p:spPr>
          <p:txBody>
            <a:bodyPr wrap="square">
              <a:spAutoFit/>
            </a:bodyPr>
            <a:lstStyle/>
            <a:p>
              <a:r>
                <a:rPr lang="en-IN" sz="2000" b="1" dirty="0">
                  <a:solidFill>
                    <a:schemeClr val="tx1">
                      <a:lumMod val="65000"/>
                      <a:lumOff val="35000"/>
                    </a:schemeClr>
                  </a:solidFill>
                  <a:latin typeface="+mj-lt"/>
                </a:rPr>
                <a:t>Step 1) </a:t>
              </a:r>
              <a:r>
                <a:rPr lang="en-IN" sz="2000" dirty="0">
                  <a:solidFill>
                    <a:schemeClr val="tx1">
                      <a:lumMod val="65000"/>
                      <a:lumOff val="35000"/>
                    </a:schemeClr>
                  </a:solidFill>
                  <a:latin typeface="+mj-lt"/>
                </a:rPr>
                <a:t>Launch python interpreter from anaconda prompt and enter the highlighted commands</a:t>
              </a:r>
            </a:p>
            <a:p>
              <a:br>
                <a:rPr lang="en-IN" sz="2000" dirty="0">
                  <a:solidFill>
                    <a:schemeClr val="tx1">
                      <a:lumMod val="65000"/>
                      <a:lumOff val="35000"/>
                    </a:schemeClr>
                  </a:solidFill>
                  <a:latin typeface="+mj-lt"/>
                </a:rPr>
              </a:br>
              <a:endParaRPr lang="en-US" sz="2000" dirty="0">
                <a:solidFill>
                  <a:schemeClr val="tx1">
                    <a:lumMod val="65000"/>
                    <a:lumOff val="35000"/>
                  </a:schemeClr>
                </a:solidFill>
                <a:latin typeface="+mj-lt"/>
              </a:endParaRPr>
            </a:p>
          </p:txBody>
        </p:sp>
        <p:sp>
          <p:nvSpPr>
            <p:cNvPr id="8" name="Rectangle 7">
              <a:extLst>
                <a:ext uri="{FF2B5EF4-FFF2-40B4-BE49-F238E27FC236}">
                  <a16:creationId xmlns:a16="http://schemas.microsoft.com/office/drawing/2014/main" id="{66CE4655-132B-4959-BEDE-ED0F9A2205D8}"/>
                </a:ext>
              </a:extLst>
            </p:cNvPr>
            <p:cNvSpPr/>
            <p:nvPr/>
          </p:nvSpPr>
          <p:spPr>
            <a:xfrm>
              <a:off x="1434521" y="4767438"/>
              <a:ext cx="8128000" cy="523220"/>
            </a:xfrm>
            <a:prstGeom prst="rect">
              <a:avLst/>
            </a:prstGeom>
          </p:spPr>
          <p:txBody>
            <a:bodyPr>
              <a:spAutoFit/>
            </a:bodyPr>
            <a:lstStyle/>
            <a:p>
              <a:br>
                <a:rPr lang="en-IN" dirty="0"/>
              </a:br>
              <a:endParaRPr lang="en-US" dirty="0"/>
            </a:p>
          </p:txBody>
        </p:sp>
        <p:grpSp>
          <p:nvGrpSpPr>
            <p:cNvPr id="13" name="Group 12">
              <a:extLst>
                <a:ext uri="{FF2B5EF4-FFF2-40B4-BE49-F238E27FC236}">
                  <a16:creationId xmlns:a16="http://schemas.microsoft.com/office/drawing/2014/main" id="{4EA7BAD8-A218-457A-8257-460EDA944117}"/>
                </a:ext>
              </a:extLst>
            </p:cNvPr>
            <p:cNvGrpSpPr/>
            <p:nvPr/>
          </p:nvGrpSpPr>
          <p:grpSpPr>
            <a:xfrm>
              <a:off x="2389197" y="2112208"/>
              <a:ext cx="11796919" cy="1590754"/>
              <a:chOff x="3664754" y="2306210"/>
              <a:chExt cx="11796919" cy="1590754"/>
            </a:xfrm>
          </p:grpSpPr>
          <p:pic>
            <p:nvPicPr>
              <p:cNvPr id="11" name="Picture 10">
                <a:extLst>
                  <a:ext uri="{FF2B5EF4-FFF2-40B4-BE49-F238E27FC236}">
                    <a16:creationId xmlns:a16="http://schemas.microsoft.com/office/drawing/2014/main" id="{9F8A85A6-A21B-4DBE-8E50-3486042A20D9}"/>
                  </a:ext>
                </a:extLst>
              </p:cNvPr>
              <p:cNvPicPr>
                <a:picLocks noChangeAspect="1"/>
              </p:cNvPicPr>
              <p:nvPr/>
            </p:nvPicPr>
            <p:blipFill rotWithShape="1">
              <a:blip r:embed="rId4"/>
              <a:srcRect r="4571"/>
              <a:stretch/>
            </p:blipFill>
            <p:spPr>
              <a:xfrm>
                <a:off x="3664754" y="2306210"/>
                <a:ext cx="11796919" cy="1590754"/>
              </a:xfrm>
              <a:prstGeom prst="rect">
                <a:avLst/>
              </a:prstGeom>
            </p:spPr>
          </p:pic>
          <p:sp>
            <p:nvSpPr>
              <p:cNvPr id="12" name="Rectangle 11">
                <a:extLst>
                  <a:ext uri="{FF2B5EF4-FFF2-40B4-BE49-F238E27FC236}">
                    <a16:creationId xmlns:a16="http://schemas.microsoft.com/office/drawing/2014/main" id="{A617B6FA-E7CC-4032-8717-ACB1A1FC5A89}"/>
                  </a:ext>
                </a:extLst>
              </p:cNvPr>
              <p:cNvSpPr/>
              <p:nvPr/>
            </p:nvSpPr>
            <p:spPr>
              <a:xfrm>
                <a:off x="5372101" y="2364155"/>
                <a:ext cx="752571" cy="21886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grpSp>
          <p:nvGrpSpPr>
            <p:cNvPr id="15" name="Group 14">
              <a:extLst>
                <a:ext uri="{FF2B5EF4-FFF2-40B4-BE49-F238E27FC236}">
                  <a16:creationId xmlns:a16="http://schemas.microsoft.com/office/drawing/2014/main" id="{252E1D8C-D506-4B71-B1E1-17B3CAA19191}"/>
                </a:ext>
              </a:extLst>
            </p:cNvPr>
            <p:cNvGrpSpPr/>
            <p:nvPr/>
          </p:nvGrpSpPr>
          <p:grpSpPr>
            <a:xfrm>
              <a:off x="7968384" y="3889062"/>
              <a:ext cx="6210771" cy="5225755"/>
              <a:chOff x="7968384" y="3889062"/>
              <a:chExt cx="6210771" cy="5225755"/>
            </a:xfrm>
          </p:grpSpPr>
          <p:pic>
            <p:nvPicPr>
              <p:cNvPr id="10" name="Picture 9" descr="A screenshot of a social media post&#10;&#10;Description automatically generated">
                <a:extLst>
                  <a:ext uri="{FF2B5EF4-FFF2-40B4-BE49-F238E27FC236}">
                    <a16:creationId xmlns:a16="http://schemas.microsoft.com/office/drawing/2014/main" id="{CEE754A7-0371-4D17-AB0A-4B1C67DC55FB}"/>
                  </a:ext>
                </a:extLst>
              </p:cNvPr>
              <p:cNvPicPr>
                <a:picLocks noChangeAspect="1"/>
              </p:cNvPicPr>
              <p:nvPr/>
            </p:nvPicPr>
            <p:blipFill rotWithShape="1">
              <a:blip r:embed="rId5"/>
              <a:srcRect l="28809" r="1"/>
              <a:stretch/>
            </p:blipFill>
            <p:spPr>
              <a:xfrm>
                <a:off x="7968384" y="3889062"/>
                <a:ext cx="6210771" cy="5225755"/>
              </a:xfrm>
              <a:prstGeom prst="rect">
                <a:avLst/>
              </a:prstGeom>
              <a:ln>
                <a:solidFill>
                  <a:schemeClr val="accent1">
                    <a:lumMod val="50000"/>
                  </a:schemeClr>
                </a:solidFill>
              </a:ln>
            </p:spPr>
          </p:pic>
          <p:sp>
            <p:nvSpPr>
              <p:cNvPr id="14" name="Rectangle 13">
                <a:extLst>
                  <a:ext uri="{FF2B5EF4-FFF2-40B4-BE49-F238E27FC236}">
                    <a16:creationId xmlns:a16="http://schemas.microsoft.com/office/drawing/2014/main" id="{0F409D37-AE9F-465B-A5B1-2AD75301E398}"/>
                  </a:ext>
                </a:extLst>
              </p:cNvPr>
              <p:cNvSpPr/>
              <p:nvPr/>
            </p:nvSpPr>
            <p:spPr>
              <a:xfrm>
                <a:off x="7968385" y="4605438"/>
                <a:ext cx="138833" cy="529440"/>
              </a:xfrm>
              <a:prstGeom prst="rect">
                <a:avLst/>
              </a:prstGeom>
              <a:solidFill>
                <a:srgbClr val="E5E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Rectangle 32">
              <a:extLst>
                <a:ext uri="{FF2B5EF4-FFF2-40B4-BE49-F238E27FC236}">
                  <a16:creationId xmlns:a16="http://schemas.microsoft.com/office/drawing/2014/main" id="{26284622-BB2B-4DF5-A51C-5E30852B49A6}"/>
                </a:ext>
              </a:extLst>
            </p:cNvPr>
            <p:cNvSpPr/>
            <p:nvPr/>
          </p:nvSpPr>
          <p:spPr>
            <a:xfrm>
              <a:off x="1513031" y="5029048"/>
              <a:ext cx="6455352" cy="707886"/>
            </a:xfrm>
            <a:prstGeom prst="rect">
              <a:avLst/>
            </a:prstGeom>
          </p:spPr>
          <p:txBody>
            <a:bodyPr wrap="square">
              <a:spAutoFit/>
            </a:bodyPr>
            <a:lstStyle/>
            <a:p>
              <a:r>
                <a:rPr lang="en-IN" sz="2000" b="1" dirty="0">
                  <a:solidFill>
                    <a:schemeClr val="tx1">
                      <a:lumMod val="65000"/>
                      <a:lumOff val="35000"/>
                    </a:schemeClr>
                  </a:solidFill>
                  <a:latin typeface="+mj-lt"/>
                </a:rPr>
                <a:t>Step 2) </a:t>
              </a:r>
              <a:r>
                <a:rPr lang="en-IN" sz="2000" dirty="0">
                  <a:solidFill>
                    <a:schemeClr val="tx1">
                      <a:lumMod val="65000"/>
                      <a:lumOff val="35000"/>
                    </a:schemeClr>
                  </a:solidFill>
                  <a:latin typeface="+mj-lt"/>
                </a:rPr>
                <a:t>NLTK downloaded window opens,</a:t>
              </a:r>
            </a:p>
            <a:p>
              <a:r>
                <a:rPr lang="en-IN" sz="2000" dirty="0">
                  <a:solidFill>
                    <a:schemeClr val="tx1">
                      <a:lumMod val="65000"/>
                      <a:lumOff val="35000"/>
                    </a:schemeClr>
                  </a:solidFill>
                  <a:latin typeface="+mj-lt"/>
                </a:rPr>
                <a:t>             select all packages and click on download</a:t>
              </a:r>
            </a:p>
          </p:txBody>
        </p:sp>
      </p:grpSp>
      <p:pic>
        <p:nvPicPr>
          <p:cNvPr id="27" name="Picture 26">
            <a:extLst>
              <a:ext uri="{FF2B5EF4-FFF2-40B4-BE49-F238E27FC236}">
                <a16:creationId xmlns:a16="http://schemas.microsoft.com/office/drawing/2014/main" id="{61F8146D-6CAD-4D77-96D1-6A8C0C828368}"/>
              </a:ext>
            </a:extLst>
          </p:cNvPr>
          <p:cNvPicPr>
            <a:picLocks noChangeAspect="1"/>
          </p:cNvPicPr>
          <p:nvPr/>
        </p:nvPicPr>
        <p:blipFill rotWithShape="1">
          <a:blip r:embed="rId6"/>
          <a:srcRect t="-1" r="9614" b="-3413"/>
          <a:stretch/>
        </p:blipFill>
        <p:spPr>
          <a:xfrm>
            <a:off x="2454068" y="7136628"/>
            <a:ext cx="4967567" cy="1024413"/>
          </a:xfrm>
          <a:prstGeom prst="rect">
            <a:avLst/>
          </a:prstGeom>
          <a:ln>
            <a:solidFill>
              <a:schemeClr val="accent1"/>
            </a:solidFill>
          </a:ln>
        </p:spPr>
      </p:pic>
      <p:sp>
        <p:nvSpPr>
          <p:cNvPr id="34" name="Rectangle 33">
            <a:extLst>
              <a:ext uri="{FF2B5EF4-FFF2-40B4-BE49-F238E27FC236}">
                <a16:creationId xmlns:a16="http://schemas.microsoft.com/office/drawing/2014/main" id="{0C0CE3F3-B5CD-4885-84DB-BAA4ABEC5395}"/>
              </a:ext>
            </a:extLst>
          </p:cNvPr>
          <p:cNvSpPr/>
          <p:nvPr/>
        </p:nvSpPr>
        <p:spPr>
          <a:xfrm>
            <a:off x="1513031" y="6584360"/>
            <a:ext cx="6455352" cy="400110"/>
          </a:xfrm>
          <a:prstGeom prst="rect">
            <a:avLst/>
          </a:prstGeom>
        </p:spPr>
        <p:txBody>
          <a:bodyPr wrap="square">
            <a:spAutoFit/>
          </a:bodyPr>
          <a:lstStyle/>
          <a:p>
            <a:r>
              <a:rPr lang="en-IN" sz="2000" b="1" dirty="0">
                <a:solidFill>
                  <a:schemeClr val="tx1">
                    <a:lumMod val="65000"/>
                    <a:lumOff val="35000"/>
                  </a:schemeClr>
                </a:solidFill>
                <a:latin typeface="+mj-lt"/>
              </a:rPr>
              <a:t>Step 3) </a:t>
            </a:r>
            <a:r>
              <a:rPr lang="en-IN" sz="2000" dirty="0">
                <a:solidFill>
                  <a:schemeClr val="tx1">
                    <a:lumMod val="65000"/>
                    <a:lumOff val="35000"/>
                  </a:schemeClr>
                </a:solidFill>
                <a:latin typeface="+mj-lt"/>
              </a:rPr>
              <a:t>Test the setup using the below commands</a:t>
            </a:r>
          </a:p>
        </p:txBody>
      </p:sp>
    </p:spTree>
    <p:extLst>
      <p:ext uri="{BB962C8B-B14F-4D97-AF65-F5344CB8AC3E}">
        <p14:creationId xmlns:p14="http://schemas.microsoft.com/office/powerpoint/2010/main" val="4251831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Reading NLTK corpora</a:t>
            </a:r>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10222" y="885621"/>
            <a:ext cx="4648884" cy="253920"/>
          </a:xfrm>
          <a:prstGeom prst="rect">
            <a:avLst/>
          </a:prstGeom>
        </p:spPr>
      </p:pic>
      <p:sp>
        <p:nvSpPr>
          <p:cNvPr id="5" name="Rectangle 4">
            <a:extLst>
              <a:ext uri="{FF2B5EF4-FFF2-40B4-BE49-F238E27FC236}">
                <a16:creationId xmlns:a16="http://schemas.microsoft.com/office/drawing/2014/main" id="{E96E814E-DEBC-4281-A190-0FE8BFECC6CB}"/>
              </a:ext>
            </a:extLst>
          </p:cNvPr>
          <p:cNvSpPr/>
          <p:nvPr/>
        </p:nvSpPr>
        <p:spPr>
          <a:xfrm>
            <a:off x="1334520" y="1694051"/>
            <a:ext cx="5378395" cy="400110"/>
          </a:xfrm>
          <a:prstGeom prst="rect">
            <a:avLst/>
          </a:prstGeom>
        </p:spPr>
        <p:txBody>
          <a:bodyPr wrap="none">
            <a:spAutoFit/>
          </a:bodyPr>
          <a:lstStyle/>
          <a:p>
            <a:r>
              <a:rPr lang="en-US" sz="2000" dirty="0">
                <a:solidFill>
                  <a:schemeClr val="tx1">
                    <a:lumMod val="65000"/>
                    <a:lumOff val="35000"/>
                  </a:schemeClr>
                </a:solidFill>
                <a:latin typeface="+mj-lt"/>
              </a:rPr>
              <a:t>Loading all items from NLTK's book module</a:t>
            </a:r>
          </a:p>
        </p:txBody>
      </p:sp>
      <p:pic>
        <p:nvPicPr>
          <p:cNvPr id="6" name="Picture 5">
            <a:extLst>
              <a:ext uri="{FF2B5EF4-FFF2-40B4-BE49-F238E27FC236}">
                <a16:creationId xmlns:a16="http://schemas.microsoft.com/office/drawing/2014/main" id="{CCC265C0-6BDA-45C1-A715-E0463295295F}"/>
              </a:ext>
            </a:extLst>
          </p:cNvPr>
          <p:cNvPicPr>
            <a:picLocks noChangeAspect="1"/>
          </p:cNvPicPr>
          <p:nvPr/>
        </p:nvPicPr>
        <p:blipFill rotWithShape="1">
          <a:blip r:embed="rId4"/>
          <a:srcRect t="5782" b="3616"/>
          <a:stretch/>
        </p:blipFill>
        <p:spPr>
          <a:xfrm>
            <a:off x="274027" y="2389910"/>
            <a:ext cx="7645792" cy="2369126"/>
          </a:xfrm>
          <a:prstGeom prst="rect">
            <a:avLst/>
          </a:prstGeom>
          <a:ln>
            <a:solidFill>
              <a:schemeClr val="accent1">
                <a:lumMod val="50000"/>
              </a:schemeClr>
            </a:solidFill>
          </a:ln>
        </p:spPr>
      </p:pic>
      <p:sp>
        <p:nvSpPr>
          <p:cNvPr id="10" name="Rectangle 9">
            <a:extLst>
              <a:ext uri="{FF2B5EF4-FFF2-40B4-BE49-F238E27FC236}">
                <a16:creationId xmlns:a16="http://schemas.microsoft.com/office/drawing/2014/main" id="{1950BA6C-41EE-453A-81AF-87CA608D673B}"/>
              </a:ext>
            </a:extLst>
          </p:cNvPr>
          <p:cNvSpPr/>
          <p:nvPr/>
        </p:nvSpPr>
        <p:spPr>
          <a:xfrm>
            <a:off x="9820429" y="1694051"/>
            <a:ext cx="3029997" cy="400110"/>
          </a:xfrm>
          <a:prstGeom prst="rect">
            <a:avLst/>
          </a:prstGeom>
        </p:spPr>
        <p:txBody>
          <a:bodyPr wrap="none">
            <a:spAutoFit/>
          </a:bodyPr>
          <a:lstStyle/>
          <a:p>
            <a:r>
              <a:rPr lang="en-US" sz="2000" dirty="0">
                <a:solidFill>
                  <a:schemeClr val="tx1">
                    <a:lumMod val="65000"/>
                    <a:lumOff val="35000"/>
                  </a:schemeClr>
                </a:solidFill>
                <a:latin typeface="+mj-lt"/>
              </a:rPr>
              <a:t>Exploring brown corpus</a:t>
            </a:r>
          </a:p>
        </p:txBody>
      </p:sp>
      <p:pic>
        <p:nvPicPr>
          <p:cNvPr id="8" name="Picture 7">
            <a:extLst>
              <a:ext uri="{FF2B5EF4-FFF2-40B4-BE49-F238E27FC236}">
                <a16:creationId xmlns:a16="http://schemas.microsoft.com/office/drawing/2014/main" id="{2292528D-F31E-4663-AAB7-01D34BB9AFBA}"/>
              </a:ext>
            </a:extLst>
          </p:cNvPr>
          <p:cNvPicPr>
            <a:picLocks noChangeAspect="1"/>
          </p:cNvPicPr>
          <p:nvPr/>
        </p:nvPicPr>
        <p:blipFill>
          <a:blip r:embed="rId5"/>
          <a:stretch>
            <a:fillRect/>
          </a:stretch>
        </p:blipFill>
        <p:spPr>
          <a:xfrm>
            <a:off x="9105177" y="2389910"/>
            <a:ext cx="5610225" cy="4733925"/>
          </a:xfrm>
          <a:prstGeom prst="rect">
            <a:avLst/>
          </a:prstGeom>
          <a:ln>
            <a:solidFill>
              <a:schemeClr val="accent1">
                <a:lumMod val="50000"/>
              </a:schemeClr>
            </a:solidFill>
          </a:ln>
        </p:spPr>
      </p:pic>
    </p:spTree>
    <p:extLst>
      <p:ext uri="{BB962C8B-B14F-4D97-AF65-F5344CB8AC3E}">
        <p14:creationId xmlns:p14="http://schemas.microsoft.com/office/powerpoint/2010/main" val="33264129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Text Mining</a:t>
            </a:r>
            <a:endParaRPr dirty="0"/>
          </a:p>
        </p:txBody>
      </p:sp>
      <p:sp>
        <p:nvSpPr>
          <p:cNvPr id="426" name="Google Shape;426;p22"/>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2800"/>
              <a:buFont typeface="Arial"/>
              <a:buNone/>
            </a:pPr>
            <a:r>
              <a:rPr lang="en-IN" dirty="0"/>
              <a:t>Topic 3: Text Extraction and Pre-processing</a:t>
            </a:r>
            <a:endParaRPr dirty="0"/>
          </a:p>
        </p:txBody>
      </p:sp>
    </p:spTree>
    <p:extLst>
      <p:ext uri="{BB962C8B-B14F-4D97-AF65-F5344CB8AC3E}">
        <p14:creationId xmlns:p14="http://schemas.microsoft.com/office/powerpoint/2010/main" val="2007848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Tokenization</a:t>
            </a:r>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547039" y="885621"/>
            <a:ext cx="3175250" cy="253920"/>
          </a:xfrm>
          <a:prstGeom prst="rect">
            <a:avLst/>
          </a:prstGeom>
        </p:spPr>
      </p:pic>
      <p:sp>
        <p:nvSpPr>
          <p:cNvPr id="18" name="TextBox 17">
            <a:extLst>
              <a:ext uri="{FF2B5EF4-FFF2-40B4-BE49-F238E27FC236}">
                <a16:creationId xmlns:a16="http://schemas.microsoft.com/office/drawing/2014/main" id="{636C5372-0DBF-4826-838B-888A3B8C3BFD}"/>
              </a:ext>
            </a:extLst>
          </p:cNvPr>
          <p:cNvSpPr txBox="1"/>
          <p:nvPr/>
        </p:nvSpPr>
        <p:spPr>
          <a:xfrm>
            <a:off x="2834579" y="1031926"/>
            <a:ext cx="10382009" cy="1015663"/>
          </a:xfrm>
          <a:prstGeom prst="rect">
            <a:avLst/>
          </a:prstGeom>
          <a:noFill/>
        </p:spPr>
        <p:txBody>
          <a:bodyPr wrap="none" lIns="0" rtlCol="0" anchor="ctr">
            <a:spAutoFit/>
          </a:bodyPr>
          <a:lstStyle/>
          <a:p>
            <a:pPr algn="ctr" fontAlgn="base"/>
            <a:endParaRPr lang="en-IN" sz="2000" dirty="0">
              <a:solidFill>
                <a:schemeClr val="tx1">
                  <a:lumMod val="65000"/>
                  <a:lumOff val="35000"/>
                </a:schemeClr>
              </a:solidFill>
              <a:latin typeface="+mj-lt"/>
            </a:endParaRPr>
          </a:p>
          <a:p>
            <a:pPr algn="ctr" fontAlgn="base"/>
            <a:r>
              <a:rPr lang="en-IN" sz="2000" dirty="0">
                <a:solidFill>
                  <a:schemeClr val="tx1">
                    <a:lumMod val="65000"/>
                    <a:lumOff val="35000"/>
                  </a:schemeClr>
                </a:solidFill>
                <a:latin typeface="+mj-lt"/>
              </a:rPr>
              <a:t>Tokenization is a process of breaking running stream of text into words and sentences.</a:t>
            </a:r>
          </a:p>
          <a:p>
            <a:pPr algn="ctr" fontAlgn="base"/>
            <a:r>
              <a:rPr lang="en-IN" sz="2000" dirty="0">
                <a:solidFill>
                  <a:schemeClr val="tx1">
                    <a:lumMod val="65000"/>
                    <a:lumOff val="35000"/>
                  </a:schemeClr>
                </a:solidFill>
                <a:latin typeface="+mj-lt"/>
              </a:rPr>
              <a:t>It works by separating words using spaces and punctuation.</a:t>
            </a:r>
          </a:p>
        </p:txBody>
      </p:sp>
      <p:grpSp>
        <p:nvGrpSpPr>
          <p:cNvPr id="66" name="Group 65">
            <a:extLst>
              <a:ext uri="{FF2B5EF4-FFF2-40B4-BE49-F238E27FC236}">
                <a16:creationId xmlns:a16="http://schemas.microsoft.com/office/drawing/2014/main" id="{B75FBE4C-94C9-4212-994D-3CB823A0E67D}"/>
              </a:ext>
            </a:extLst>
          </p:cNvPr>
          <p:cNvGrpSpPr/>
          <p:nvPr/>
        </p:nvGrpSpPr>
        <p:grpSpPr>
          <a:xfrm>
            <a:off x="605264" y="2907794"/>
            <a:ext cx="15045471" cy="5101563"/>
            <a:chOff x="707679" y="2977454"/>
            <a:chExt cx="15045471" cy="5101563"/>
          </a:xfrm>
        </p:grpSpPr>
        <p:sp>
          <p:nvSpPr>
            <p:cNvPr id="4" name="Rectangle: Rounded Corners 3">
              <a:extLst>
                <a:ext uri="{FF2B5EF4-FFF2-40B4-BE49-F238E27FC236}">
                  <a16:creationId xmlns:a16="http://schemas.microsoft.com/office/drawing/2014/main" id="{124183C3-C6C5-401C-9B89-1F4CC0EA8E25}"/>
                </a:ext>
              </a:extLst>
            </p:cNvPr>
            <p:cNvSpPr/>
            <p:nvPr/>
          </p:nvSpPr>
          <p:spPr>
            <a:xfrm>
              <a:off x="6143336" y="2977454"/>
              <a:ext cx="3969327" cy="727364"/>
            </a:xfrm>
            <a:prstGeom prst="roundRect">
              <a:avLst/>
            </a:prstGeom>
            <a:solidFill>
              <a:srgbClr val="FF63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Tokenization</a:t>
              </a:r>
              <a:endParaRPr lang="en-US" sz="2000" dirty="0"/>
            </a:p>
          </p:txBody>
        </p:sp>
        <p:sp>
          <p:nvSpPr>
            <p:cNvPr id="31" name="Rectangle 30">
              <a:extLst>
                <a:ext uri="{FF2B5EF4-FFF2-40B4-BE49-F238E27FC236}">
                  <a16:creationId xmlns:a16="http://schemas.microsoft.com/office/drawing/2014/main" id="{89731807-BB01-4776-AC0D-9D89DDD628A7}"/>
                </a:ext>
              </a:extLst>
            </p:cNvPr>
            <p:cNvSpPr/>
            <p:nvPr/>
          </p:nvSpPr>
          <p:spPr>
            <a:xfrm>
              <a:off x="2381221" y="5291478"/>
              <a:ext cx="3553691" cy="519546"/>
            </a:xfrm>
            <a:prstGeom prst="rect">
              <a:avLst/>
            </a:prstGeom>
            <a:solidFill>
              <a:srgbClr val="58508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Sentences</a:t>
              </a:r>
              <a:endParaRPr lang="en-US" sz="2000" dirty="0"/>
            </a:p>
          </p:txBody>
        </p:sp>
        <p:sp>
          <p:nvSpPr>
            <p:cNvPr id="32" name="Rectangle 31">
              <a:extLst>
                <a:ext uri="{FF2B5EF4-FFF2-40B4-BE49-F238E27FC236}">
                  <a16:creationId xmlns:a16="http://schemas.microsoft.com/office/drawing/2014/main" id="{10293FCA-AEC1-4A9A-B051-142CB175EAA6}"/>
                </a:ext>
              </a:extLst>
            </p:cNvPr>
            <p:cNvSpPr/>
            <p:nvPr/>
          </p:nvSpPr>
          <p:spPr>
            <a:xfrm>
              <a:off x="10447906" y="5291478"/>
              <a:ext cx="3553691" cy="519546"/>
            </a:xfrm>
            <a:prstGeom prst="rect">
              <a:avLst/>
            </a:prstGeom>
            <a:solidFill>
              <a:srgbClr val="BC509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Words</a:t>
              </a:r>
              <a:endParaRPr lang="en-US" sz="2000" dirty="0"/>
            </a:p>
          </p:txBody>
        </p:sp>
        <p:pic>
          <p:nvPicPr>
            <p:cNvPr id="33" name="Picture 32">
              <a:extLst>
                <a:ext uri="{FF2B5EF4-FFF2-40B4-BE49-F238E27FC236}">
                  <a16:creationId xmlns:a16="http://schemas.microsoft.com/office/drawing/2014/main" id="{F14FBD58-7085-4C06-89E5-316FC063960F}"/>
                </a:ext>
              </a:extLst>
            </p:cNvPr>
            <p:cNvPicPr>
              <a:picLocks noChangeAspect="1"/>
            </p:cNvPicPr>
            <p:nvPr/>
          </p:nvPicPr>
          <p:blipFill rotWithShape="1">
            <a:blip r:embed="rId4"/>
            <a:srcRect l="14505"/>
            <a:stretch/>
          </p:blipFill>
          <p:spPr>
            <a:xfrm>
              <a:off x="707679" y="6132391"/>
              <a:ext cx="7025465" cy="1946626"/>
            </a:xfrm>
            <a:prstGeom prst="rect">
              <a:avLst/>
            </a:prstGeom>
            <a:ln>
              <a:solidFill>
                <a:schemeClr val="accent1">
                  <a:lumMod val="50000"/>
                </a:schemeClr>
              </a:solidFill>
            </a:ln>
          </p:spPr>
        </p:pic>
        <p:pic>
          <p:nvPicPr>
            <p:cNvPr id="34" name="Picture 33">
              <a:extLst>
                <a:ext uri="{FF2B5EF4-FFF2-40B4-BE49-F238E27FC236}">
                  <a16:creationId xmlns:a16="http://schemas.microsoft.com/office/drawing/2014/main" id="{394F8C4C-9176-4523-8729-6BCB074271DD}"/>
                </a:ext>
              </a:extLst>
            </p:cNvPr>
            <p:cNvPicPr>
              <a:picLocks noChangeAspect="1"/>
            </p:cNvPicPr>
            <p:nvPr/>
          </p:nvPicPr>
          <p:blipFill>
            <a:blip r:embed="rId5"/>
            <a:stretch>
              <a:fillRect/>
            </a:stretch>
          </p:blipFill>
          <p:spPr>
            <a:xfrm>
              <a:off x="8696355" y="6132390"/>
              <a:ext cx="7056795" cy="1946626"/>
            </a:xfrm>
            <a:prstGeom prst="rect">
              <a:avLst/>
            </a:prstGeom>
            <a:ln>
              <a:solidFill>
                <a:schemeClr val="accent1">
                  <a:lumMod val="50000"/>
                </a:schemeClr>
              </a:solidFill>
            </a:ln>
          </p:spPr>
        </p:pic>
        <p:grpSp>
          <p:nvGrpSpPr>
            <p:cNvPr id="64" name="Group 63">
              <a:extLst>
                <a:ext uri="{FF2B5EF4-FFF2-40B4-BE49-F238E27FC236}">
                  <a16:creationId xmlns:a16="http://schemas.microsoft.com/office/drawing/2014/main" id="{AD3E839E-8227-46D6-BF2F-A0A4F0628226}"/>
                </a:ext>
              </a:extLst>
            </p:cNvPr>
            <p:cNvGrpSpPr/>
            <p:nvPr/>
          </p:nvGrpSpPr>
          <p:grpSpPr>
            <a:xfrm>
              <a:off x="5934913" y="3704817"/>
              <a:ext cx="4512993" cy="1846434"/>
              <a:chOff x="5934913" y="3704817"/>
              <a:chExt cx="4512993" cy="1846434"/>
            </a:xfrm>
          </p:grpSpPr>
          <p:cxnSp>
            <p:nvCxnSpPr>
              <p:cNvPr id="59" name="Connector: Elbow 58">
                <a:extLst>
                  <a:ext uri="{FF2B5EF4-FFF2-40B4-BE49-F238E27FC236}">
                    <a16:creationId xmlns:a16="http://schemas.microsoft.com/office/drawing/2014/main" id="{A9BB56B5-4FF7-49B1-BD76-BB0900A7B8B1}"/>
                  </a:ext>
                </a:extLst>
              </p:cNvPr>
              <p:cNvCxnSpPr>
                <a:stCxn id="4" idx="2"/>
                <a:endCxn id="31" idx="3"/>
              </p:cNvCxnSpPr>
              <p:nvPr/>
            </p:nvCxnSpPr>
            <p:spPr>
              <a:xfrm rot="5400000">
                <a:off x="6108240" y="3531490"/>
                <a:ext cx="1846433" cy="2193088"/>
              </a:xfrm>
              <a:prstGeom prst="bentConnector2">
                <a:avLst/>
              </a:prstGeom>
              <a:ln>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3ED86DC7-0805-4603-926E-565D1697E32A}"/>
                  </a:ext>
                </a:extLst>
              </p:cNvPr>
              <p:cNvCxnSpPr/>
              <p:nvPr/>
            </p:nvCxnSpPr>
            <p:spPr>
              <a:xfrm>
                <a:off x="8134664" y="5551251"/>
                <a:ext cx="2313242" cy="0"/>
              </a:xfrm>
              <a:prstGeom prst="straightConnector1">
                <a:avLst/>
              </a:prstGeom>
              <a:ln>
                <a:solidFill>
                  <a:schemeClr val="tx2">
                    <a:lumMod val="25000"/>
                  </a:schemeClr>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690075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N - grams</a:t>
            </a:r>
            <a:endParaRPr lang="en-US" dirty="0"/>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41858" y="885621"/>
            <a:ext cx="2385613" cy="253920"/>
          </a:xfrm>
          <a:prstGeom prst="rect">
            <a:avLst/>
          </a:prstGeom>
        </p:spPr>
      </p:pic>
      <p:sp>
        <p:nvSpPr>
          <p:cNvPr id="3" name="Rectangle 2">
            <a:extLst>
              <a:ext uri="{FF2B5EF4-FFF2-40B4-BE49-F238E27FC236}">
                <a16:creationId xmlns:a16="http://schemas.microsoft.com/office/drawing/2014/main" id="{F67469CC-04F9-4BFD-932C-6617C814149B}"/>
              </a:ext>
            </a:extLst>
          </p:cNvPr>
          <p:cNvSpPr/>
          <p:nvPr/>
        </p:nvSpPr>
        <p:spPr>
          <a:xfrm>
            <a:off x="2813232" y="1442420"/>
            <a:ext cx="10642863" cy="400110"/>
          </a:xfrm>
          <a:prstGeom prst="rect">
            <a:avLst/>
          </a:prstGeom>
        </p:spPr>
        <p:txBody>
          <a:bodyPr wrap="square">
            <a:spAutoFit/>
          </a:bodyPr>
          <a:lstStyle/>
          <a:p>
            <a:r>
              <a:rPr lang="en-IN" sz="2000" dirty="0">
                <a:solidFill>
                  <a:schemeClr val="tx1">
                    <a:lumMod val="65000"/>
                    <a:lumOff val="35000"/>
                  </a:schemeClr>
                </a:solidFill>
                <a:latin typeface="+mj-lt"/>
              </a:rPr>
              <a:t>N-grams are combinations of adjacent words or letters of length </a:t>
            </a:r>
            <a:r>
              <a:rPr lang="en-IN" sz="2000" i="1" dirty="0">
                <a:solidFill>
                  <a:schemeClr val="tx1">
                    <a:lumMod val="65000"/>
                    <a:lumOff val="35000"/>
                  </a:schemeClr>
                </a:solidFill>
                <a:latin typeface="+mj-lt"/>
              </a:rPr>
              <a:t>n</a:t>
            </a:r>
            <a:r>
              <a:rPr lang="en-IN" sz="2000" dirty="0">
                <a:solidFill>
                  <a:schemeClr val="tx1">
                    <a:lumMod val="65000"/>
                    <a:lumOff val="35000"/>
                  </a:schemeClr>
                </a:solidFill>
                <a:latin typeface="+mj-lt"/>
              </a:rPr>
              <a:t> in the source text.</a:t>
            </a:r>
            <a:endParaRPr lang="en-US" sz="2000" dirty="0">
              <a:solidFill>
                <a:schemeClr val="tx1">
                  <a:lumMod val="65000"/>
                  <a:lumOff val="35000"/>
                </a:schemeClr>
              </a:solidFill>
              <a:latin typeface="+mj-lt"/>
            </a:endParaRPr>
          </a:p>
        </p:txBody>
      </p:sp>
      <p:grpSp>
        <p:nvGrpSpPr>
          <p:cNvPr id="9" name="Group 8">
            <a:extLst>
              <a:ext uri="{FF2B5EF4-FFF2-40B4-BE49-F238E27FC236}">
                <a16:creationId xmlns:a16="http://schemas.microsoft.com/office/drawing/2014/main" id="{675A6F56-54A5-4C3B-80AF-BFCB156720DD}"/>
              </a:ext>
            </a:extLst>
          </p:cNvPr>
          <p:cNvGrpSpPr/>
          <p:nvPr/>
        </p:nvGrpSpPr>
        <p:grpSpPr>
          <a:xfrm>
            <a:off x="3209132" y="2645514"/>
            <a:ext cx="9837737" cy="5382473"/>
            <a:chOff x="3209132" y="2645514"/>
            <a:chExt cx="9837737" cy="5382473"/>
          </a:xfrm>
        </p:grpSpPr>
        <p:pic>
          <p:nvPicPr>
            <p:cNvPr id="5" name="Picture 4">
              <a:extLst>
                <a:ext uri="{FF2B5EF4-FFF2-40B4-BE49-F238E27FC236}">
                  <a16:creationId xmlns:a16="http://schemas.microsoft.com/office/drawing/2014/main" id="{F0E9FF34-322A-47DF-BAB8-DCCE5BCFB066}"/>
                </a:ext>
              </a:extLst>
            </p:cNvPr>
            <p:cNvPicPr>
              <a:picLocks noChangeAspect="1"/>
            </p:cNvPicPr>
            <p:nvPr/>
          </p:nvPicPr>
          <p:blipFill>
            <a:blip r:embed="rId4"/>
            <a:stretch>
              <a:fillRect/>
            </a:stretch>
          </p:blipFill>
          <p:spPr>
            <a:xfrm>
              <a:off x="3209132" y="2645514"/>
              <a:ext cx="9837737" cy="5382473"/>
            </a:xfrm>
            <a:prstGeom prst="rect">
              <a:avLst/>
            </a:prstGeom>
          </p:spPr>
        </p:pic>
        <p:sp>
          <p:nvSpPr>
            <p:cNvPr id="8" name="Rectangle 7">
              <a:extLst>
                <a:ext uri="{FF2B5EF4-FFF2-40B4-BE49-F238E27FC236}">
                  <a16:creationId xmlns:a16="http://schemas.microsoft.com/office/drawing/2014/main" id="{6BDB20F7-6F09-443A-8E4C-CB6B40A81A37}"/>
                </a:ext>
              </a:extLst>
            </p:cNvPr>
            <p:cNvSpPr/>
            <p:nvPr/>
          </p:nvSpPr>
          <p:spPr>
            <a:xfrm>
              <a:off x="10421445" y="5203203"/>
              <a:ext cx="1578048" cy="797547"/>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2" name="Group 1">
              <a:extLst>
                <a:ext uri="{FF2B5EF4-FFF2-40B4-BE49-F238E27FC236}">
                  <a16:creationId xmlns:a16="http://schemas.microsoft.com/office/drawing/2014/main" id="{00EF2EB1-F9F3-4B05-A5BC-F4B8DCE1810C}"/>
                </a:ext>
              </a:extLst>
            </p:cNvPr>
            <p:cNvGrpSpPr/>
            <p:nvPr/>
          </p:nvGrpSpPr>
          <p:grpSpPr>
            <a:xfrm>
              <a:off x="10456443" y="5301203"/>
              <a:ext cx="1508052" cy="423110"/>
              <a:chOff x="13313943" y="5191703"/>
              <a:chExt cx="1508052" cy="423110"/>
            </a:xfrm>
          </p:grpSpPr>
          <p:pic>
            <p:nvPicPr>
              <p:cNvPr id="6" name="Picture 5">
                <a:extLst>
                  <a:ext uri="{FF2B5EF4-FFF2-40B4-BE49-F238E27FC236}">
                    <a16:creationId xmlns:a16="http://schemas.microsoft.com/office/drawing/2014/main" id="{F5FE0EF1-190C-4306-9F81-1E6A4FF555C9}"/>
                  </a:ext>
                </a:extLst>
              </p:cNvPr>
              <p:cNvPicPr>
                <a:picLocks noChangeAspect="1"/>
              </p:cNvPicPr>
              <p:nvPr/>
            </p:nvPicPr>
            <p:blipFill rotWithShape="1">
              <a:blip r:embed="rId4"/>
              <a:srcRect l="73455" t="52185" r="12603" b="40662"/>
              <a:stretch/>
            </p:blipFill>
            <p:spPr>
              <a:xfrm>
                <a:off x="13450395" y="5191703"/>
                <a:ext cx="1371600" cy="385010"/>
              </a:xfrm>
              <a:prstGeom prst="rect">
                <a:avLst/>
              </a:prstGeom>
            </p:spPr>
          </p:pic>
          <p:pic>
            <p:nvPicPr>
              <p:cNvPr id="7" name="Picture 6">
                <a:extLst>
                  <a:ext uri="{FF2B5EF4-FFF2-40B4-BE49-F238E27FC236}">
                    <a16:creationId xmlns:a16="http://schemas.microsoft.com/office/drawing/2014/main" id="{92A06DEF-8774-4A12-83BC-320FD8A21768}"/>
                  </a:ext>
                </a:extLst>
              </p:cNvPr>
              <p:cNvPicPr>
                <a:picLocks noChangeAspect="1"/>
              </p:cNvPicPr>
              <p:nvPr/>
            </p:nvPicPr>
            <p:blipFill rotWithShape="1">
              <a:blip r:embed="rId4"/>
              <a:srcRect l="76697" t="82397" r="21409" b="10450"/>
              <a:stretch/>
            </p:blipFill>
            <p:spPr>
              <a:xfrm>
                <a:off x="13313943" y="5214703"/>
                <a:ext cx="193602" cy="400110"/>
              </a:xfrm>
              <a:prstGeom prst="rect">
                <a:avLst/>
              </a:prstGeom>
            </p:spPr>
          </p:pic>
        </p:grpSp>
      </p:grpSp>
    </p:spTree>
    <p:extLst>
      <p:ext uri="{BB962C8B-B14F-4D97-AF65-F5344CB8AC3E}">
        <p14:creationId xmlns:p14="http://schemas.microsoft.com/office/powerpoint/2010/main" val="302347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Stop Word Removal</a:t>
            </a:r>
            <a:endParaRPr lang="en-US" dirty="0"/>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10222" y="885621"/>
            <a:ext cx="4648884" cy="253920"/>
          </a:xfrm>
          <a:prstGeom prst="rect">
            <a:avLst/>
          </a:prstGeom>
        </p:spPr>
      </p:pic>
      <p:sp>
        <p:nvSpPr>
          <p:cNvPr id="7" name="Rectangle 6">
            <a:extLst>
              <a:ext uri="{FF2B5EF4-FFF2-40B4-BE49-F238E27FC236}">
                <a16:creationId xmlns:a16="http://schemas.microsoft.com/office/drawing/2014/main" id="{C9288C98-F4FB-4ADF-8625-6A785FBA6E9A}"/>
              </a:ext>
            </a:extLst>
          </p:cNvPr>
          <p:cNvSpPr/>
          <p:nvPr/>
        </p:nvSpPr>
        <p:spPr>
          <a:xfrm>
            <a:off x="8188459" y="2511563"/>
            <a:ext cx="7880684" cy="707886"/>
          </a:xfrm>
          <a:prstGeom prst="rect">
            <a:avLst/>
          </a:prstGeom>
        </p:spPr>
        <p:txBody>
          <a:bodyPr wrap="none">
            <a:spAutoFit/>
          </a:bodyPr>
          <a:lstStyle/>
          <a:p>
            <a:pPr marL="457200" indent="-457200">
              <a:buAutoNum type="arabicParenR" startAt="2"/>
            </a:pPr>
            <a:r>
              <a:rPr lang="en-IN" sz="2000" dirty="0">
                <a:solidFill>
                  <a:schemeClr val="tx1">
                    <a:lumMod val="65000"/>
                    <a:lumOff val="35000"/>
                  </a:schemeClr>
                </a:solidFill>
                <a:latin typeface="+mj-lt"/>
              </a:rPr>
              <a:t>These are filtered out before processing of natural language </a:t>
            </a:r>
          </a:p>
          <a:p>
            <a:r>
              <a:rPr lang="en-IN" sz="2000" dirty="0">
                <a:solidFill>
                  <a:schemeClr val="tx1">
                    <a:lumMod val="65000"/>
                    <a:lumOff val="35000"/>
                  </a:schemeClr>
                </a:solidFill>
                <a:latin typeface="+mj-lt"/>
              </a:rPr>
              <a:t>       data as they don’t reveal much information.</a:t>
            </a:r>
            <a:endParaRPr lang="en-US" sz="2000" dirty="0">
              <a:solidFill>
                <a:schemeClr val="tx1">
                  <a:lumMod val="65000"/>
                  <a:lumOff val="35000"/>
                </a:schemeClr>
              </a:solidFill>
              <a:latin typeface="+mj-lt"/>
            </a:endParaRPr>
          </a:p>
        </p:txBody>
      </p:sp>
      <p:sp>
        <p:nvSpPr>
          <p:cNvPr id="8" name="Rectangle 7">
            <a:extLst>
              <a:ext uri="{FF2B5EF4-FFF2-40B4-BE49-F238E27FC236}">
                <a16:creationId xmlns:a16="http://schemas.microsoft.com/office/drawing/2014/main" id="{E1A85C16-6F7A-4FAD-B263-6AC8AD3C9232}"/>
              </a:ext>
            </a:extLst>
          </p:cNvPr>
          <p:cNvSpPr/>
          <p:nvPr/>
        </p:nvSpPr>
        <p:spPr>
          <a:xfrm>
            <a:off x="265568" y="1170258"/>
            <a:ext cx="8128000" cy="707886"/>
          </a:xfrm>
          <a:prstGeom prst="rect">
            <a:avLst/>
          </a:prstGeom>
        </p:spPr>
        <p:txBody>
          <a:bodyPr>
            <a:spAutoFit/>
          </a:bodyPr>
          <a:lstStyle/>
          <a:p>
            <a:r>
              <a:rPr lang="en-IN" sz="2000" dirty="0">
                <a:solidFill>
                  <a:schemeClr val="tx1">
                    <a:lumMod val="65000"/>
                    <a:lumOff val="35000"/>
                  </a:schemeClr>
                </a:solidFill>
                <a:latin typeface="+mj-lt"/>
              </a:rPr>
              <a:t>1)   Stop words are natural language words which have very</a:t>
            </a:r>
            <a:br>
              <a:rPr lang="en-IN" sz="2000" dirty="0">
                <a:solidFill>
                  <a:schemeClr val="tx1">
                    <a:lumMod val="65000"/>
                    <a:lumOff val="35000"/>
                  </a:schemeClr>
                </a:solidFill>
                <a:latin typeface="+mj-lt"/>
              </a:rPr>
            </a:br>
            <a:r>
              <a:rPr lang="en-IN" sz="2000" dirty="0">
                <a:solidFill>
                  <a:schemeClr val="tx1">
                    <a:lumMod val="65000"/>
                    <a:lumOff val="35000"/>
                  </a:schemeClr>
                </a:solidFill>
                <a:latin typeface="+mj-lt"/>
              </a:rPr>
              <a:t>       little meaning, such as “a", “an", "and", “the", and similar words.</a:t>
            </a:r>
            <a:endParaRPr lang="en-US" sz="2000" dirty="0">
              <a:solidFill>
                <a:schemeClr val="tx1">
                  <a:lumMod val="65000"/>
                  <a:lumOff val="35000"/>
                </a:schemeClr>
              </a:solidFill>
              <a:latin typeface="+mj-lt"/>
            </a:endParaRPr>
          </a:p>
        </p:txBody>
      </p:sp>
      <p:pic>
        <p:nvPicPr>
          <p:cNvPr id="9" name="Picture 8">
            <a:extLst>
              <a:ext uri="{FF2B5EF4-FFF2-40B4-BE49-F238E27FC236}">
                <a16:creationId xmlns:a16="http://schemas.microsoft.com/office/drawing/2014/main" id="{CE433872-4F87-44CE-83F1-4C3E674724C1}"/>
              </a:ext>
            </a:extLst>
          </p:cNvPr>
          <p:cNvPicPr>
            <a:picLocks noChangeAspect="1"/>
          </p:cNvPicPr>
          <p:nvPr/>
        </p:nvPicPr>
        <p:blipFill>
          <a:blip r:embed="rId4"/>
          <a:stretch>
            <a:fillRect/>
          </a:stretch>
        </p:blipFill>
        <p:spPr>
          <a:xfrm>
            <a:off x="992516" y="2263101"/>
            <a:ext cx="5985000" cy="4617797"/>
          </a:xfrm>
          <a:prstGeom prst="rect">
            <a:avLst/>
          </a:prstGeom>
          <a:ln>
            <a:solidFill>
              <a:schemeClr val="accent1">
                <a:lumMod val="50000"/>
              </a:schemeClr>
            </a:solidFill>
          </a:ln>
        </p:spPr>
      </p:pic>
      <p:grpSp>
        <p:nvGrpSpPr>
          <p:cNvPr id="12" name="Group 11">
            <a:extLst>
              <a:ext uri="{FF2B5EF4-FFF2-40B4-BE49-F238E27FC236}">
                <a16:creationId xmlns:a16="http://schemas.microsoft.com/office/drawing/2014/main" id="{F1FB8BC2-E959-4FC2-B203-ABABB62919F0}"/>
              </a:ext>
            </a:extLst>
          </p:cNvPr>
          <p:cNvGrpSpPr/>
          <p:nvPr/>
        </p:nvGrpSpPr>
        <p:grpSpPr>
          <a:xfrm>
            <a:off x="5049983" y="7860478"/>
            <a:ext cx="6899560" cy="600286"/>
            <a:chOff x="4011534" y="7647625"/>
            <a:chExt cx="8576735" cy="746204"/>
          </a:xfrm>
        </p:grpSpPr>
        <p:grpSp>
          <p:nvGrpSpPr>
            <p:cNvPr id="13" name="Group 12">
              <a:extLst>
                <a:ext uri="{FF2B5EF4-FFF2-40B4-BE49-F238E27FC236}">
                  <a16:creationId xmlns:a16="http://schemas.microsoft.com/office/drawing/2014/main" id="{7877F128-B472-4BF0-8969-D8FF85CC6E33}"/>
                </a:ext>
              </a:extLst>
            </p:cNvPr>
            <p:cNvGrpSpPr/>
            <p:nvPr/>
          </p:nvGrpSpPr>
          <p:grpSpPr>
            <a:xfrm>
              <a:off x="4342009" y="7710988"/>
              <a:ext cx="8246260" cy="682841"/>
              <a:chOff x="3518353" y="7016952"/>
              <a:chExt cx="10016738" cy="682841"/>
            </a:xfrm>
          </p:grpSpPr>
          <p:sp>
            <p:nvSpPr>
              <p:cNvPr id="17" name="Rounded Rectangle 41">
                <a:extLst>
                  <a:ext uri="{FF2B5EF4-FFF2-40B4-BE49-F238E27FC236}">
                    <a16:creationId xmlns:a16="http://schemas.microsoft.com/office/drawing/2014/main" id="{4DB7F2A5-A500-4D2F-80DC-F709360AD833}"/>
                  </a:ext>
                </a:extLst>
              </p:cNvPr>
              <p:cNvSpPr/>
              <p:nvPr/>
            </p:nvSpPr>
            <p:spPr>
              <a:xfrm>
                <a:off x="3518353" y="7016952"/>
                <a:ext cx="10016738" cy="682841"/>
              </a:xfrm>
              <a:prstGeom prst="round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18" name="Rectangle 17">
                <a:extLst>
                  <a:ext uri="{FF2B5EF4-FFF2-40B4-BE49-F238E27FC236}">
                    <a16:creationId xmlns:a16="http://schemas.microsoft.com/office/drawing/2014/main" id="{519E9C0C-34A4-4D58-80F6-0DC0C60FF546}"/>
                  </a:ext>
                </a:extLst>
              </p:cNvPr>
              <p:cNvSpPr/>
              <p:nvPr/>
            </p:nvSpPr>
            <p:spPr>
              <a:xfrm>
                <a:off x="3798686" y="7109687"/>
                <a:ext cx="9526671" cy="497369"/>
              </a:xfrm>
              <a:prstGeom prst="rect">
                <a:avLst/>
              </a:prstGeom>
              <a:ln>
                <a:noFill/>
              </a:ln>
            </p:spPr>
            <p:txBody>
              <a:bodyPr wrap="square">
                <a:spAutoFit/>
              </a:bodyPr>
              <a:lstStyle/>
              <a:p>
                <a:pPr algn="ctr"/>
                <a:r>
                  <a:rPr lang="en-IN" sz="2000" dirty="0">
                    <a:solidFill>
                      <a:srgbClr val="595858"/>
                    </a:solidFill>
                    <a:latin typeface="+mj-lt"/>
                  </a:rPr>
                  <a:t>Stop words are language dependent</a:t>
                </a:r>
              </a:p>
            </p:txBody>
          </p:sp>
        </p:grpSp>
        <p:grpSp>
          <p:nvGrpSpPr>
            <p:cNvPr id="14" name="Group 13">
              <a:extLst>
                <a:ext uri="{FF2B5EF4-FFF2-40B4-BE49-F238E27FC236}">
                  <a16:creationId xmlns:a16="http://schemas.microsoft.com/office/drawing/2014/main" id="{711740F3-DEBF-46AA-A026-0B7EEB148FB1}"/>
                </a:ext>
              </a:extLst>
            </p:cNvPr>
            <p:cNvGrpSpPr/>
            <p:nvPr/>
          </p:nvGrpSpPr>
          <p:grpSpPr>
            <a:xfrm>
              <a:off x="4011534" y="7647625"/>
              <a:ext cx="707197" cy="738050"/>
              <a:chOff x="4636686" y="7470261"/>
              <a:chExt cx="858374" cy="878604"/>
            </a:xfrm>
          </p:grpSpPr>
          <p:sp>
            <p:nvSpPr>
              <p:cNvPr id="15" name="Oval 14">
                <a:extLst>
                  <a:ext uri="{FF2B5EF4-FFF2-40B4-BE49-F238E27FC236}">
                    <a16:creationId xmlns:a16="http://schemas.microsoft.com/office/drawing/2014/main" id="{1CCAF518-C26E-4B0B-A728-6F3EC5C4FE0F}"/>
                  </a:ext>
                </a:extLst>
              </p:cNvPr>
              <p:cNvSpPr/>
              <p:nvPr/>
            </p:nvSpPr>
            <p:spPr>
              <a:xfrm>
                <a:off x="4636686" y="7535983"/>
                <a:ext cx="858374" cy="81288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6" name="Rectangle 15">
                <a:extLst>
                  <a:ext uri="{FF2B5EF4-FFF2-40B4-BE49-F238E27FC236}">
                    <a16:creationId xmlns:a16="http://schemas.microsoft.com/office/drawing/2014/main" id="{C75417B6-C2B7-4A24-80F7-72FFEFC86442}"/>
                  </a:ext>
                </a:extLst>
              </p:cNvPr>
              <p:cNvSpPr/>
              <p:nvPr/>
            </p:nvSpPr>
            <p:spPr>
              <a:xfrm>
                <a:off x="4989457" y="7470261"/>
                <a:ext cx="152830" cy="698119"/>
              </a:xfrm>
              <a:prstGeom prst="rect">
                <a:avLst/>
              </a:prstGeom>
            </p:spPr>
            <p:txBody>
              <a:bodyPr wrap="square">
                <a:spAutoFit/>
              </a:bodyPr>
              <a:lstStyle/>
              <a:p>
                <a:pPr algn="ctr"/>
                <a:r>
                  <a:rPr lang="en-IN" sz="3400" b="1" dirty="0" err="1">
                    <a:solidFill>
                      <a:schemeClr val="bg1"/>
                    </a:solidFill>
                    <a:latin typeface="+mj-lt"/>
                  </a:rPr>
                  <a:t>i</a:t>
                </a:r>
                <a:endParaRPr lang="en-US" sz="3400" b="1" dirty="0">
                  <a:solidFill>
                    <a:schemeClr val="bg1"/>
                  </a:solidFill>
                  <a:latin typeface="+mj-lt"/>
                </a:endParaRPr>
              </a:p>
            </p:txBody>
          </p:sp>
        </p:grpSp>
      </p:grpSp>
      <p:pic>
        <p:nvPicPr>
          <p:cNvPr id="10" name="Picture 9">
            <a:extLst>
              <a:ext uri="{FF2B5EF4-FFF2-40B4-BE49-F238E27FC236}">
                <a16:creationId xmlns:a16="http://schemas.microsoft.com/office/drawing/2014/main" id="{64DF9326-80A2-47A8-9DBC-2467A5717A0C}"/>
              </a:ext>
            </a:extLst>
          </p:cNvPr>
          <p:cNvPicPr>
            <a:picLocks noChangeAspect="1"/>
          </p:cNvPicPr>
          <p:nvPr/>
        </p:nvPicPr>
        <p:blipFill>
          <a:blip r:embed="rId5"/>
          <a:stretch>
            <a:fillRect/>
          </a:stretch>
        </p:blipFill>
        <p:spPr>
          <a:xfrm>
            <a:off x="8393568" y="3341975"/>
            <a:ext cx="7470466" cy="4052998"/>
          </a:xfrm>
          <a:prstGeom prst="rect">
            <a:avLst/>
          </a:prstGeom>
          <a:ln>
            <a:solidFill>
              <a:schemeClr val="accent1">
                <a:lumMod val="50000"/>
              </a:schemeClr>
            </a:solidFill>
          </a:ln>
        </p:spPr>
      </p:pic>
    </p:spTree>
    <p:extLst>
      <p:ext uri="{BB962C8B-B14F-4D97-AF65-F5344CB8AC3E}">
        <p14:creationId xmlns:p14="http://schemas.microsoft.com/office/powerpoint/2010/main" val="129671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Stemming</a:t>
            </a:r>
            <a:endParaRPr lang="en-US" dirty="0"/>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21076" y="885621"/>
            <a:ext cx="2385613" cy="253920"/>
          </a:xfrm>
          <a:prstGeom prst="rect">
            <a:avLst/>
          </a:prstGeom>
        </p:spPr>
      </p:pic>
      <p:sp>
        <p:nvSpPr>
          <p:cNvPr id="5" name="Rectangle 4">
            <a:extLst>
              <a:ext uri="{FF2B5EF4-FFF2-40B4-BE49-F238E27FC236}">
                <a16:creationId xmlns:a16="http://schemas.microsoft.com/office/drawing/2014/main" id="{F6B734A5-82D8-4DDA-87A8-48C9DD7BAF2B}"/>
              </a:ext>
            </a:extLst>
          </p:cNvPr>
          <p:cNvSpPr/>
          <p:nvPr/>
        </p:nvSpPr>
        <p:spPr>
          <a:xfrm>
            <a:off x="3544488" y="1217587"/>
            <a:ext cx="10170974" cy="400110"/>
          </a:xfrm>
          <a:prstGeom prst="rect">
            <a:avLst/>
          </a:prstGeom>
        </p:spPr>
        <p:txBody>
          <a:bodyPr wrap="square">
            <a:spAutoFit/>
          </a:bodyPr>
          <a:lstStyle/>
          <a:p>
            <a:r>
              <a:rPr lang="en-IN" sz="2000" dirty="0">
                <a:solidFill>
                  <a:schemeClr val="tx1">
                    <a:lumMod val="65000"/>
                    <a:lumOff val="35000"/>
                  </a:schemeClr>
                </a:solidFill>
                <a:latin typeface="+mj-lt"/>
              </a:rPr>
              <a:t>Stemming involves reducing a word to </a:t>
            </a:r>
            <a:r>
              <a:rPr lang="en-IN" sz="2000" i="1" dirty="0">
                <a:solidFill>
                  <a:schemeClr val="tx1">
                    <a:lumMod val="65000"/>
                    <a:lumOff val="35000"/>
                  </a:schemeClr>
                </a:solidFill>
                <a:latin typeface="+mj-lt"/>
              </a:rPr>
              <a:t>stem</a:t>
            </a:r>
            <a:r>
              <a:rPr lang="en-IN" sz="2000" dirty="0">
                <a:solidFill>
                  <a:schemeClr val="tx1">
                    <a:lumMod val="65000"/>
                    <a:lumOff val="35000"/>
                  </a:schemeClr>
                </a:solidFill>
                <a:latin typeface="+mj-lt"/>
              </a:rPr>
              <a:t> or base (root) form by removing affixes.</a:t>
            </a:r>
            <a:endParaRPr lang="en-US" sz="2000" dirty="0">
              <a:solidFill>
                <a:schemeClr val="tx1">
                  <a:lumMod val="65000"/>
                  <a:lumOff val="35000"/>
                </a:schemeClr>
              </a:solidFill>
              <a:latin typeface="+mj-lt"/>
            </a:endParaRPr>
          </a:p>
        </p:txBody>
      </p:sp>
      <p:graphicFrame>
        <p:nvGraphicFramePr>
          <p:cNvPr id="4" name="Table 3">
            <a:extLst>
              <a:ext uri="{FF2B5EF4-FFF2-40B4-BE49-F238E27FC236}">
                <a16:creationId xmlns:a16="http://schemas.microsoft.com/office/drawing/2014/main" id="{B29F897B-290D-4749-ABC1-79D2840D9D84}"/>
              </a:ext>
            </a:extLst>
          </p:cNvPr>
          <p:cNvGraphicFramePr>
            <a:graphicFrameLocks noGrp="1"/>
          </p:cNvGraphicFramePr>
          <p:nvPr>
            <p:extLst>
              <p:ext uri="{D42A27DB-BD31-4B8C-83A1-F6EECF244321}">
                <p14:modId xmlns:p14="http://schemas.microsoft.com/office/powerpoint/2010/main" val="3818456124"/>
              </p:ext>
            </p:extLst>
          </p:nvPr>
        </p:nvGraphicFramePr>
        <p:xfrm>
          <a:off x="12014197" y="2107766"/>
          <a:ext cx="3245505" cy="2692834"/>
        </p:xfrm>
        <a:graphic>
          <a:graphicData uri="http://schemas.openxmlformats.org/drawingml/2006/table">
            <a:tbl>
              <a:tblPr/>
              <a:tblGrid>
                <a:gridCol w="1265382">
                  <a:extLst>
                    <a:ext uri="{9D8B030D-6E8A-4147-A177-3AD203B41FA5}">
                      <a16:colId xmlns:a16="http://schemas.microsoft.com/office/drawing/2014/main" val="815453428"/>
                    </a:ext>
                  </a:extLst>
                </a:gridCol>
                <a:gridCol w="898288">
                  <a:extLst>
                    <a:ext uri="{9D8B030D-6E8A-4147-A177-3AD203B41FA5}">
                      <a16:colId xmlns:a16="http://schemas.microsoft.com/office/drawing/2014/main" val="1817058346"/>
                    </a:ext>
                  </a:extLst>
                </a:gridCol>
                <a:gridCol w="1081835">
                  <a:extLst>
                    <a:ext uri="{9D8B030D-6E8A-4147-A177-3AD203B41FA5}">
                      <a16:colId xmlns:a16="http://schemas.microsoft.com/office/drawing/2014/main" val="387680374"/>
                    </a:ext>
                  </a:extLst>
                </a:gridCol>
              </a:tblGrid>
              <a:tr h="445019">
                <a:tc>
                  <a:txBody>
                    <a:bodyPr/>
                    <a:lstStyle/>
                    <a:p>
                      <a:pPr algn="ctr" fontAlgn="b"/>
                      <a:r>
                        <a:rPr lang="en-US" sz="2000" b="0" i="0" u="none" strike="noStrike">
                          <a:solidFill>
                            <a:srgbClr val="FFFFFF"/>
                          </a:solidFill>
                          <a:effectLst/>
                          <a:latin typeface="+mj-lt"/>
                        </a:rPr>
                        <a:t>Form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2000" b="0" i="0" u="none" strike="noStrike">
                          <a:solidFill>
                            <a:srgbClr val="FFFFFF"/>
                          </a:solidFill>
                          <a:effectLst/>
                          <a:latin typeface="+mj-lt"/>
                        </a:rPr>
                        <a:t>Suffix</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2000" b="0" i="0" u="none" strike="noStrike">
                          <a:solidFill>
                            <a:srgbClr val="FFFFFF"/>
                          </a:solidFill>
                          <a:effectLst/>
                          <a:latin typeface="+mj-lt"/>
                        </a:rPr>
                        <a:t>Stem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131684952"/>
                  </a:ext>
                </a:extLst>
              </a:tr>
              <a:tr h="449563">
                <a:tc>
                  <a:txBody>
                    <a:bodyPr/>
                    <a:lstStyle/>
                    <a:p>
                      <a:pPr algn="ctr" fontAlgn="b"/>
                      <a:r>
                        <a:rPr lang="en-US" sz="2000" b="0" i="0" u="none" strike="noStrike" dirty="0">
                          <a:solidFill>
                            <a:srgbClr val="000000"/>
                          </a:solidFill>
                          <a:effectLst/>
                          <a:latin typeface="+mj-lt"/>
                        </a:rPr>
                        <a:t>help</a:t>
                      </a:r>
                      <a:r>
                        <a:rPr lang="en-US" sz="2000" b="0" i="0" u="none" strike="noStrike" dirty="0">
                          <a:solidFill>
                            <a:srgbClr val="FF0000"/>
                          </a:solidFill>
                          <a:effectLst/>
                          <a:latin typeface="+mj-lt"/>
                        </a:rPr>
                        <a:t>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mj-lt"/>
                        </a:rPr>
                        <a:t>-</a:t>
                      </a:r>
                      <a:r>
                        <a:rPr lang="en-US" sz="2000" b="0" i="0" u="none" strike="noStrike" dirty="0">
                          <a:solidFill>
                            <a:srgbClr val="000000"/>
                          </a:solidFill>
                          <a:effectLst/>
                          <a:latin typeface="+mj-lt"/>
                        </a:rPr>
                        <a:t>es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 help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5274209"/>
                  </a:ext>
                </a:extLst>
              </a:tr>
              <a:tr h="449563">
                <a:tc>
                  <a:txBody>
                    <a:bodyPr/>
                    <a:lstStyle/>
                    <a:p>
                      <a:pPr algn="ctr" fontAlgn="b"/>
                      <a:r>
                        <a:rPr lang="en-US" sz="2000" b="0" i="0" u="none" strike="noStrike" dirty="0">
                          <a:solidFill>
                            <a:srgbClr val="000000"/>
                          </a:solidFill>
                          <a:effectLst/>
                          <a:latin typeface="+mj-lt"/>
                        </a:rPr>
                        <a:t> help</a:t>
                      </a:r>
                      <a:r>
                        <a:rPr lang="en-US" sz="2000" b="0" i="0" u="none" strike="noStrike" dirty="0">
                          <a:solidFill>
                            <a:srgbClr val="FF0000"/>
                          </a:solidFill>
                          <a:effectLst/>
                          <a:latin typeface="+mj-lt"/>
                        </a:rPr>
                        <a:t>ing</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 -</a:t>
                      </a:r>
                      <a:r>
                        <a:rPr lang="en-US" sz="2000" b="0" i="0" u="none" strike="noStrike" dirty="0" err="1">
                          <a:solidFill>
                            <a:srgbClr val="000000"/>
                          </a:solidFill>
                          <a:effectLst/>
                          <a:latin typeface="+mj-lt"/>
                        </a:rPr>
                        <a:t>ing</a:t>
                      </a:r>
                      <a:endParaRPr lang="en-US" sz="2000" b="0" i="0" u="none" strike="noStrike" dirty="0">
                        <a:solidFill>
                          <a:srgbClr val="000000"/>
                        </a:solidFill>
                        <a:effectLst/>
                        <a:latin typeface="+mj-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 </a:t>
                      </a:r>
                      <a:r>
                        <a:rPr lang="en-US" sz="2000" b="0" i="0" u="none" strike="noStrike" cap="none" dirty="0">
                          <a:solidFill>
                            <a:srgbClr val="000000"/>
                          </a:solidFill>
                          <a:effectLst/>
                          <a:latin typeface="+mn-lt"/>
                          <a:ea typeface="+mn-ea"/>
                          <a:cs typeface="+mn-cs"/>
                          <a:sym typeface="Arial"/>
                        </a:rPr>
                        <a:t>help</a:t>
                      </a:r>
                      <a:endParaRPr lang="en-US" sz="2000" b="0" i="0" u="none" strike="noStrike" dirty="0">
                        <a:solidFill>
                          <a:srgbClr val="000000"/>
                        </a:solidFill>
                        <a:effectLst/>
                        <a:latin typeface="+mj-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1413851"/>
                  </a:ext>
                </a:extLst>
              </a:tr>
              <a:tr h="449563">
                <a:tc>
                  <a:txBody>
                    <a:bodyPr/>
                    <a:lstStyle/>
                    <a:p>
                      <a:pPr algn="ctr" fontAlgn="b"/>
                      <a:r>
                        <a:rPr lang="en-US" sz="2000" b="0" i="0" u="none" strike="noStrike" dirty="0">
                          <a:solidFill>
                            <a:srgbClr val="000000"/>
                          </a:solidFill>
                          <a:effectLst/>
                          <a:latin typeface="+mj-lt"/>
                        </a:rPr>
                        <a:t> help</a:t>
                      </a:r>
                      <a:r>
                        <a:rPr lang="en-US" sz="2000" b="0" i="0" u="none" strike="noStrike" dirty="0">
                          <a:solidFill>
                            <a:srgbClr val="FF0000"/>
                          </a:solidFill>
                          <a:effectLst/>
                          <a:latin typeface="+mj-lt"/>
                        </a:rPr>
                        <a:t>ed</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-ed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 </a:t>
                      </a:r>
                      <a:r>
                        <a:rPr lang="en-US" sz="2000" b="0" i="0" u="none" strike="noStrike" cap="none" dirty="0">
                          <a:solidFill>
                            <a:srgbClr val="000000"/>
                          </a:solidFill>
                          <a:effectLst/>
                          <a:latin typeface="+mn-lt"/>
                          <a:ea typeface="+mn-ea"/>
                          <a:cs typeface="+mn-cs"/>
                          <a:sym typeface="Arial"/>
                        </a:rPr>
                        <a:t>help</a:t>
                      </a:r>
                      <a:endParaRPr lang="en-US" sz="2000" b="0" i="0" u="none" strike="noStrike" dirty="0">
                        <a:solidFill>
                          <a:srgbClr val="000000"/>
                        </a:solidFill>
                        <a:effectLst/>
                        <a:latin typeface="+mj-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94135682"/>
                  </a:ext>
                </a:extLst>
              </a:tr>
              <a:tr h="449563">
                <a:tc>
                  <a:txBody>
                    <a:bodyPr/>
                    <a:lstStyle/>
                    <a:p>
                      <a:pPr algn="ctr" fontAlgn="b"/>
                      <a:r>
                        <a:rPr lang="en-US" sz="2000" b="0" i="0" u="none" strike="noStrike" dirty="0">
                          <a:solidFill>
                            <a:srgbClr val="000000"/>
                          </a:solidFill>
                          <a:effectLst/>
                          <a:latin typeface="+mj-lt"/>
                        </a:rPr>
                        <a:t> help</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 </a:t>
                      </a:r>
                      <a:r>
                        <a:rPr lang="en-US" sz="2000" b="0" i="0" u="none" strike="noStrike" cap="none" dirty="0">
                          <a:solidFill>
                            <a:srgbClr val="000000"/>
                          </a:solidFill>
                          <a:effectLst/>
                          <a:latin typeface="+mn-lt"/>
                          <a:ea typeface="+mn-ea"/>
                          <a:cs typeface="+mn-cs"/>
                          <a:sym typeface="Arial"/>
                        </a:rPr>
                        <a:t>help</a:t>
                      </a:r>
                      <a:endParaRPr lang="en-US" sz="2000" b="0" i="0" u="none" strike="noStrike" dirty="0">
                        <a:solidFill>
                          <a:srgbClr val="000000"/>
                        </a:solidFill>
                        <a:effectLst/>
                        <a:latin typeface="+mj-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93010381"/>
                  </a:ext>
                </a:extLst>
              </a:tr>
              <a:tr h="449563">
                <a:tc>
                  <a:txBody>
                    <a:bodyPr/>
                    <a:lstStyle/>
                    <a:p>
                      <a:pPr algn="ctr" fontAlgn="b"/>
                      <a:r>
                        <a:rPr lang="en-US" sz="2000" b="0" i="0" u="none" strike="noStrike" dirty="0">
                          <a:solidFill>
                            <a:srgbClr val="000000"/>
                          </a:solidFill>
                          <a:effectLst/>
                          <a:latin typeface="+mj-lt"/>
                        </a:rPr>
                        <a:t> help</a:t>
                      </a:r>
                      <a:r>
                        <a:rPr lang="en-US" sz="2000" b="0" i="0" u="none" strike="noStrike" dirty="0">
                          <a:solidFill>
                            <a:srgbClr val="FF0000"/>
                          </a:solidFill>
                          <a:effectLst/>
                          <a:latin typeface="+mj-lt"/>
                        </a:rPr>
                        <a:t>er</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mj-lt"/>
                        </a:rPr>
                        <a:t>-</a:t>
                      </a:r>
                      <a:r>
                        <a:rPr lang="en-IN" sz="2000" b="0" i="0" u="none" strike="noStrike" dirty="0" err="1">
                          <a:solidFill>
                            <a:srgbClr val="000000"/>
                          </a:solidFill>
                          <a:effectLst/>
                          <a:latin typeface="+mj-lt"/>
                        </a:rPr>
                        <a:t>er</a:t>
                      </a:r>
                      <a:endParaRPr lang="en-US" sz="2000" b="0" i="0" u="none" strike="noStrike" dirty="0">
                        <a:solidFill>
                          <a:srgbClr val="000000"/>
                        </a:solidFill>
                        <a:effectLst/>
                        <a:latin typeface="+mj-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 </a:t>
                      </a:r>
                      <a:r>
                        <a:rPr lang="en-US" sz="2000" b="0" i="0" u="none" strike="noStrike" cap="none" dirty="0">
                          <a:solidFill>
                            <a:srgbClr val="000000"/>
                          </a:solidFill>
                          <a:effectLst/>
                          <a:latin typeface="+mn-lt"/>
                          <a:ea typeface="+mn-ea"/>
                          <a:cs typeface="+mn-cs"/>
                          <a:sym typeface="Arial"/>
                        </a:rPr>
                        <a:t>help</a:t>
                      </a:r>
                      <a:endParaRPr lang="en-US" sz="2000" b="0" i="0" u="none" strike="noStrike" dirty="0">
                        <a:solidFill>
                          <a:srgbClr val="000000"/>
                        </a:solidFill>
                        <a:effectLst/>
                        <a:latin typeface="+mj-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37847596"/>
                  </a:ext>
                </a:extLst>
              </a:tr>
            </a:tbl>
          </a:graphicData>
        </a:graphic>
      </p:graphicFrame>
      <p:sp>
        <p:nvSpPr>
          <p:cNvPr id="7" name="Rectangle 6">
            <a:extLst>
              <a:ext uri="{FF2B5EF4-FFF2-40B4-BE49-F238E27FC236}">
                <a16:creationId xmlns:a16="http://schemas.microsoft.com/office/drawing/2014/main" id="{6D862F36-3F29-4929-A1C4-12DC5FECB445}"/>
              </a:ext>
            </a:extLst>
          </p:cNvPr>
          <p:cNvSpPr/>
          <p:nvPr/>
        </p:nvSpPr>
        <p:spPr>
          <a:xfrm>
            <a:off x="12629190" y="5041835"/>
            <a:ext cx="2374368" cy="400110"/>
          </a:xfrm>
          <a:prstGeom prst="rect">
            <a:avLst/>
          </a:prstGeom>
        </p:spPr>
        <p:txBody>
          <a:bodyPr wrap="none">
            <a:spAutoFit/>
          </a:bodyPr>
          <a:lstStyle/>
          <a:p>
            <a:r>
              <a:rPr lang="en-US" sz="2000" dirty="0">
                <a:latin typeface="+mj-lt"/>
              </a:rPr>
              <a:t>Removal of affixes</a:t>
            </a:r>
          </a:p>
        </p:txBody>
      </p:sp>
      <p:grpSp>
        <p:nvGrpSpPr>
          <p:cNvPr id="10" name="Group 9">
            <a:extLst>
              <a:ext uri="{FF2B5EF4-FFF2-40B4-BE49-F238E27FC236}">
                <a16:creationId xmlns:a16="http://schemas.microsoft.com/office/drawing/2014/main" id="{36F9E078-EBA8-40C0-9FB9-7FF024E63502}"/>
              </a:ext>
            </a:extLst>
          </p:cNvPr>
          <p:cNvGrpSpPr/>
          <p:nvPr/>
        </p:nvGrpSpPr>
        <p:grpSpPr>
          <a:xfrm>
            <a:off x="2504857" y="7854121"/>
            <a:ext cx="12250234" cy="587805"/>
            <a:chOff x="4111225" y="7663139"/>
            <a:chExt cx="10624483" cy="730690"/>
          </a:xfrm>
        </p:grpSpPr>
        <p:grpSp>
          <p:nvGrpSpPr>
            <p:cNvPr id="11" name="Group 10">
              <a:extLst>
                <a:ext uri="{FF2B5EF4-FFF2-40B4-BE49-F238E27FC236}">
                  <a16:creationId xmlns:a16="http://schemas.microsoft.com/office/drawing/2014/main" id="{7AD2AD14-2DC6-4192-B6A3-9AE5DCA15097}"/>
                </a:ext>
              </a:extLst>
            </p:cNvPr>
            <p:cNvGrpSpPr/>
            <p:nvPr/>
          </p:nvGrpSpPr>
          <p:grpSpPr>
            <a:xfrm>
              <a:off x="4342009" y="7710988"/>
              <a:ext cx="10393699" cy="682841"/>
              <a:chOff x="3518353" y="7016952"/>
              <a:chExt cx="12625234" cy="682841"/>
            </a:xfrm>
          </p:grpSpPr>
          <p:sp>
            <p:nvSpPr>
              <p:cNvPr id="15" name="Rounded Rectangle 41">
                <a:extLst>
                  <a:ext uri="{FF2B5EF4-FFF2-40B4-BE49-F238E27FC236}">
                    <a16:creationId xmlns:a16="http://schemas.microsoft.com/office/drawing/2014/main" id="{4A2BBE73-7E9E-43D3-910C-B7331D4706B5}"/>
                  </a:ext>
                </a:extLst>
              </p:cNvPr>
              <p:cNvSpPr/>
              <p:nvPr/>
            </p:nvSpPr>
            <p:spPr>
              <a:xfrm>
                <a:off x="3518353" y="7016952"/>
                <a:ext cx="12344903" cy="682841"/>
              </a:xfrm>
              <a:prstGeom prst="round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16" name="Rectangle 15">
                <a:extLst>
                  <a:ext uri="{FF2B5EF4-FFF2-40B4-BE49-F238E27FC236}">
                    <a16:creationId xmlns:a16="http://schemas.microsoft.com/office/drawing/2014/main" id="{1798C05D-CEE2-4AAC-992C-3B5D549DCECE}"/>
                  </a:ext>
                </a:extLst>
              </p:cNvPr>
              <p:cNvSpPr/>
              <p:nvPr/>
            </p:nvSpPr>
            <p:spPr>
              <a:xfrm>
                <a:off x="3798684" y="7109687"/>
                <a:ext cx="12344903" cy="497369"/>
              </a:xfrm>
              <a:prstGeom prst="rect">
                <a:avLst/>
              </a:prstGeom>
              <a:ln>
                <a:noFill/>
              </a:ln>
            </p:spPr>
            <p:txBody>
              <a:bodyPr wrap="square">
                <a:spAutoFit/>
              </a:bodyPr>
              <a:lstStyle/>
              <a:p>
                <a:pPr algn="ctr"/>
                <a:r>
                  <a:rPr lang="en-IN" sz="2000" dirty="0">
                    <a:solidFill>
                      <a:srgbClr val="595858"/>
                    </a:solidFill>
                    <a:latin typeface="+mj-lt"/>
                  </a:rPr>
                  <a:t>Various stemming algorithms : Porter stemmer, Lancaster stemmer, Snowball stemmer</a:t>
                </a:r>
              </a:p>
            </p:txBody>
          </p:sp>
        </p:grpSp>
        <p:grpSp>
          <p:nvGrpSpPr>
            <p:cNvPr id="12" name="Group 11">
              <a:extLst>
                <a:ext uri="{FF2B5EF4-FFF2-40B4-BE49-F238E27FC236}">
                  <a16:creationId xmlns:a16="http://schemas.microsoft.com/office/drawing/2014/main" id="{6BD63135-A47F-4F4F-A34F-1C12EDDF78CF}"/>
                </a:ext>
              </a:extLst>
            </p:cNvPr>
            <p:cNvGrpSpPr/>
            <p:nvPr/>
          </p:nvGrpSpPr>
          <p:grpSpPr>
            <a:xfrm>
              <a:off x="4111225" y="7663139"/>
              <a:ext cx="607504" cy="722544"/>
              <a:chOff x="4757690" y="7488721"/>
              <a:chExt cx="737370" cy="860144"/>
            </a:xfrm>
          </p:grpSpPr>
          <p:sp>
            <p:nvSpPr>
              <p:cNvPr id="13" name="Oval 12">
                <a:extLst>
                  <a:ext uri="{FF2B5EF4-FFF2-40B4-BE49-F238E27FC236}">
                    <a16:creationId xmlns:a16="http://schemas.microsoft.com/office/drawing/2014/main" id="{AF675E61-4F64-4BF7-AE70-079D96108661}"/>
                  </a:ext>
                </a:extLst>
              </p:cNvPr>
              <p:cNvSpPr/>
              <p:nvPr/>
            </p:nvSpPr>
            <p:spPr>
              <a:xfrm>
                <a:off x="4757690" y="7535982"/>
                <a:ext cx="737370" cy="81288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Rectangle 13">
                <a:extLst>
                  <a:ext uri="{FF2B5EF4-FFF2-40B4-BE49-F238E27FC236}">
                    <a16:creationId xmlns:a16="http://schemas.microsoft.com/office/drawing/2014/main" id="{04A4BC25-BAB2-4C09-A991-3F607301EBAF}"/>
                  </a:ext>
                </a:extLst>
              </p:cNvPr>
              <p:cNvSpPr/>
              <p:nvPr/>
            </p:nvSpPr>
            <p:spPr>
              <a:xfrm>
                <a:off x="5049959" y="7488721"/>
                <a:ext cx="152830" cy="698115"/>
              </a:xfrm>
              <a:prstGeom prst="rect">
                <a:avLst/>
              </a:prstGeom>
            </p:spPr>
            <p:txBody>
              <a:bodyPr wrap="square">
                <a:spAutoFit/>
              </a:bodyPr>
              <a:lstStyle/>
              <a:p>
                <a:pPr algn="ctr"/>
                <a:r>
                  <a:rPr lang="en-IN" sz="3400" b="1" dirty="0" err="1">
                    <a:solidFill>
                      <a:schemeClr val="bg1"/>
                    </a:solidFill>
                    <a:latin typeface="+mj-lt"/>
                  </a:rPr>
                  <a:t>i</a:t>
                </a:r>
                <a:endParaRPr lang="en-US" sz="3400" b="1" dirty="0">
                  <a:solidFill>
                    <a:schemeClr val="bg1"/>
                  </a:solidFill>
                  <a:latin typeface="+mj-lt"/>
                </a:endParaRPr>
              </a:p>
            </p:txBody>
          </p:sp>
        </p:grpSp>
      </p:grpSp>
      <p:pic>
        <p:nvPicPr>
          <p:cNvPr id="9" name="Picture 8">
            <a:extLst>
              <a:ext uri="{FF2B5EF4-FFF2-40B4-BE49-F238E27FC236}">
                <a16:creationId xmlns:a16="http://schemas.microsoft.com/office/drawing/2014/main" id="{5EC1CAC2-CD01-495F-901F-F4405C7EC7EF}"/>
              </a:ext>
            </a:extLst>
          </p:cNvPr>
          <p:cNvPicPr>
            <a:picLocks noChangeAspect="1"/>
          </p:cNvPicPr>
          <p:nvPr/>
        </p:nvPicPr>
        <p:blipFill>
          <a:blip r:embed="rId4"/>
          <a:stretch>
            <a:fillRect/>
          </a:stretch>
        </p:blipFill>
        <p:spPr>
          <a:xfrm>
            <a:off x="1042418" y="2128881"/>
            <a:ext cx="8357154" cy="4770683"/>
          </a:xfrm>
          <a:prstGeom prst="rect">
            <a:avLst/>
          </a:prstGeom>
          <a:ln>
            <a:solidFill>
              <a:schemeClr val="accent1">
                <a:lumMod val="50000"/>
              </a:schemeClr>
            </a:solidFill>
          </a:ln>
        </p:spPr>
      </p:pic>
    </p:spTree>
    <p:extLst>
      <p:ext uri="{BB962C8B-B14F-4D97-AF65-F5344CB8AC3E}">
        <p14:creationId xmlns:p14="http://schemas.microsoft.com/office/powerpoint/2010/main" val="317500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Lemmatization</a:t>
            </a:r>
            <a:endParaRPr lang="en-US" dirty="0"/>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547039" y="885621"/>
            <a:ext cx="3175250" cy="253920"/>
          </a:xfrm>
          <a:prstGeom prst="rect">
            <a:avLst/>
          </a:prstGeom>
        </p:spPr>
      </p:pic>
      <p:sp>
        <p:nvSpPr>
          <p:cNvPr id="5" name="Rectangle 4">
            <a:extLst>
              <a:ext uri="{FF2B5EF4-FFF2-40B4-BE49-F238E27FC236}">
                <a16:creationId xmlns:a16="http://schemas.microsoft.com/office/drawing/2014/main" id="{28718FC9-7F1B-4A86-AB8E-869EC34FB338}"/>
              </a:ext>
            </a:extLst>
          </p:cNvPr>
          <p:cNvSpPr/>
          <p:nvPr/>
        </p:nvSpPr>
        <p:spPr>
          <a:xfrm>
            <a:off x="11700162" y="3854373"/>
            <a:ext cx="3616037" cy="400110"/>
          </a:xfrm>
          <a:prstGeom prst="rect">
            <a:avLst/>
          </a:prstGeom>
        </p:spPr>
        <p:txBody>
          <a:bodyPr wrap="square">
            <a:spAutoFit/>
          </a:bodyPr>
          <a:lstStyle/>
          <a:p>
            <a:r>
              <a:rPr lang="en-IN" sz="2000" dirty="0">
                <a:solidFill>
                  <a:srgbClr val="242729"/>
                </a:solidFill>
                <a:latin typeface="+mj-lt"/>
              </a:rPr>
              <a:t> Context taken into account</a:t>
            </a:r>
          </a:p>
        </p:txBody>
      </p:sp>
      <p:sp>
        <p:nvSpPr>
          <p:cNvPr id="10" name="Rectangle 9">
            <a:extLst>
              <a:ext uri="{FF2B5EF4-FFF2-40B4-BE49-F238E27FC236}">
                <a16:creationId xmlns:a16="http://schemas.microsoft.com/office/drawing/2014/main" id="{7B22C7BF-E079-47A9-99C4-81AFD0C5B417}"/>
              </a:ext>
            </a:extLst>
          </p:cNvPr>
          <p:cNvSpPr/>
          <p:nvPr/>
        </p:nvSpPr>
        <p:spPr>
          <a:xfrm>
            <a:off x="2327573" y="1221704"/>
            <a:ext cx="12676899" cy="400110"/>
          </a:xfrm>
          <a:prstGeom prst="rect">
            <a:avLst/>
          </a:prstGeom>
        </p:spPr>
        <p:txBody>
          <a:bodyPr wrap="square">
            <a:spAutoFit/>
          </a:bodyPr>
          <a:lstStyle/>
          <a:p>
            <a:r>
              <a:rPr lang="en-IN" sz="2000" dirty="0">
                <a:solidFill>
                  <a:schemeClr val="tx1">
                    <a:lumMod val="65000"/>
                    <a:lumOff val="35000"/>
                  </a:schemeClr>
                </a:solidFill>
                <a:latin typeface="+mj-lt"/>
              </a:rPr>
              <a:t>Lemmatization uses vocabulary list and morphological analysis (POS of a word) to get the root word.</a:t>
            </a:r>
            <a:endParaRPr lang="en-US" sz="2000" dirty="0">
              <a:solidFill>
                <a:schemeClr val="tx1">
                  <a:lumMod val="65000"/>
                  <a:lumOff val="35000"/>
                </a:schemeClr>
              </a:solidFill>
              <a:latin typeface="+mj-lt"/>
            </a:endParaRPr>
          </a:p>
        </p:txBody>
      </p:sp>
      <p:graphicFrame>
        <p:nvGraphicFramePr>
          <p:cNvPr id="11" name="Table 10">
            <a:extLst>
              <a:ext uri="{FF2B5EF4-FFF2-40B4-BE49-F238E27FC236}">
                <a16:creationId xmlns:a16="http://schemas.microsoft.com/office/drawing/2014/main" id="{921A7D70-5508-407D-A5DF-03CC30C0761B}"/>
              </a:ext>
            </a:extLst>
          </p:cNvPr>
          <p:cNvGraphicFramePr>
            <a:graphicFrameLocks noGrp="1"/>
          </p:cNvGraphicFramePr>
          <p:nvPr>
            <p:extLst>
              <p:ext uri="{D42A27DB-BD31-4B8C-83A1-F6EECF244321}">
                <p14:modId xmlns:p14="http://schemas.microsoft.com/office/powerpoint/2010/main" val="2402197145"/>
              </p:ext>
            </p:extLst>
          </p:nvPr>
        </p:nvGraphicFramePr>
        <p:xfrm>
          <a:off x="11471563" y="2104087"/>
          <a:ext cx="4073237" cy="1549237"/>
        </p:xfrm>
        <a:graphic>
          <a:graphicData uri="http://schemas.openxmlformats.org/drawingml/2006/table">
            <a:tbl>
              <a:tblPr lastCol="1"/>
              <a:tblGrid>
                <a:gridCol w="1461573">
                  <a:extLst>
                    <a:ext uri="{9D8B030D-6E8A-4147-A177-3AD203B41FA5}">
                      <a16:colId xmlns:a16="http://schemas.microsoft.com/office/drawing/2014/main" val="815453428"/>
                    </a:ext>
                  </a:extLst>
                </a:gridCol>
                <a:gridCol w="2611664">
                  <a:extLst>
                    <a:ext uri="{9D8B030D-6E8A-4147-A177-3AD203B41FA5}">
                      <a16:colId xmlns:a16="http://schemas.microsoft.com/office/drawing/2014/main" val="1817058346"/>
                    </a:ext>
                  </a:extLst>
                </a:gridCol>
              </a:tblGrid>
              <a:tr h="452077">
                <a:tc>
                  <a:txBody>
                    <a:bodyPr/>
                    <a:lstStyle/>
                    <a:p>
                      <a:pPr algn="ctr" fontAlgn="b"/>
                      <a:r>
                        <a:rPr lang="en-US" sz="2000" b="0" i="0" u="none" strike="noStrike" dirty="0">
                          <a:solidFill>
                            <a:srgbClr val="FFFFFF"/>
                          </a:solidFill>
                          <a:effectLst/>
                          <a:latin typeface="+mj-lt"/>
                        </a:rPr>
                        <a:t>Form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tc>
                  <a:txBody>
                    <a:bodyPr/>
                    <a:lstStyle/>
                    <a:p>
                      <a:pPr algn="ctr" fontAlgn="b"/>
                      <a:r>
                        <a:rPr lang="en-US" sz="2000" b="0" i="0" u="none" strike="noStrike" dirty="0">
                          <a:solidFill>
                            <a:srgbClr val="FFFFFF"/>
                          </a:solidFill>
                          <a:effectLst/>
                          <a:latin typeface="+mj-lt"/>
                        </a:rPr>
                        <a:t>Stem</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B9BD5"/>
                    </a:solidFill>
                  </a:tcPr>
                </a:tc>
                <a:extLst>
                  <a:ext uri="{0D108BD9-81ED-4DB2-BD59-A6C34878D82A}">
                    <a16:rowId xmlns:a16="http://schemas.microsoft.com/office/drawing/2014/main" val="1131684952"/>
                  </a:ext>
                </a:extLst>
              </a:tr>
              <a:tr h="548580">
                <a:tc>
                  <a:txBody>
                    <a:bodyPr/>
                    <a:lstStyle/>
                    <a:p>
                      <a:pPr algn="ctr" fontAlgn="b"/>
                      <a:r>
                        <a:rPr lang="en-US" sz="2000" b="0" i="0" u="none" strike="noStrike" dirty="0">
                          <a:solidFill>
                            <a:srgbClr val="000000"/>
                          </a:solidFill>
                          <a:effectLst/>
                          <a:latin typeface="+mj-lt"/>
                        </a:rPr>
                        <a:t>saw</a:t>
                      </a:r>
                      <a:endParaRPr lang="en-US" sz="2000" b="0" i="0" u="none" strike="noStrike" dirty="0">
                        <a:solidFill>
                          <a:srgbClr val="FF0000"/>
                        </a:solidFill>
                        <a:effectLst/>
                        <a:latin typeface="+mj-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000" b="0" i="0" u="none" strike="noStrike" dirty="0">
                          <a:solidFill>
                            <a:srgbClr val="000000"/>
                          </a:solidFill>
                          <a:effectLst/>
                          <a:latin typeface="+mj-lt"/>
                        </a:rPr>
                        <a:t>see ( if token is verb)</a:t>
                      </a:r>
                      <a:endParaRPr lang="en-US" sz="2000" b="0" i="0" u="none" strike="noStrike" dirty="0">
                        <a:solidFill>
                          <a:srgbClr val="000000"/>
                        </a:solidFill>
                        <a:effectLst/>
                        <a:latin typeface="+mj-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5274209"/>
                  </a:ext>
                </a:extLst>
              </a:tr>
              <a:tr h="548580">
                <a:tc>
                  <a:txBody>
                    <a:bodyPr/>
                    <a:lstStyle/>
                    <a:p>
                      <a:pPr algn="ctr" fontAlgn="b"/>
                      <a:r>
                        <a:rPr lang="en-US" sz="2000" b="0" i="0" u="none" strike="noStrike" dirty="0">
                          <a:solidFill>
                            <a:srgbClr val="000000"/>
                          </a:solidFill>
                          <a:effectLst/>
                          <a:latin typeface="+mj-lt"/>
                        </a:rPr>
                        <a:t> saw</a:t>
                      </a:r>
                      <a:endParaRPr lang="en-US" sz="2000" b="0" i="0" u="none" strike="noStrike" dirty="0">
                        <a:solidFill>
                          <a:srgbClr val="FF0000"/>
                        </a:solidFill>
                        <a:effectLst/>
                        <a:latin typeface="+mj-lt"/>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2000" b="0" i="0" u="none" strike="noStrike" dirty="0">
                          <a:solidFill>
                            <a:srgbClr val="000000"/>
                          </a:solidFill>
                          <a:effectLst/>
                          <a:latin typeface="+mj-lt"/>
                        </a:rPr>
                        <a:t>saw (if token is noun)</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01413851"/>
                  </a:ext>
                </a:extLst>
              </a:tr>
            </a:tbl>
          </a:graphicData>
        </a:graphic>
      </p:graphicFrame>
      <p:pic>
        <p:nvPicPr>
          <p:cNvPr id="9" name="Picture 8">
            <a:extLst>
              <a:ext uri="{FF2B5EF4-FFF2-40B4-BE49-F238E27FC236}">
                <a16:creationId xmlns:a16="http://schemas.microsoft.com/office/drawing/2014/main" id="{21C2D06F-3719-4F30-ACAB-AB4146991BB0}"/>
              </a:ext>
            </a:extLst>
          </p:cNvPr>
          <p:cNvPicPr>
            <a:picLocks noChangeAspect="1"/>
          </p:cNvPicPr>
          <p:nvPr/>
        </p:nvPicPr>
        <p:blipFill>
          <a:blip r:embed="rId4"/>
          <a:stretch>
            <a:fillRect/>
          </a:stretch>
        </p:blipFill>
        <p:spPr>
          <a:xfrm>
            <a:off x="1585722" y="2082693"/>
            <a:ext cx="8327206" cy="5420075"/>
          </a:xfrm>
          <a:prstGeom prst="rect">
            <a:avLst/>
          </a:prstGeom>
          <a:ln>
            <a:solidFill>
              <a:schemeClr val="accent1">
                <a:lumMod val="50000"/>
              </a:schemeClr>
            </a:solidFill>
          </a:ln>
        </p:spPr>
      </p:pic>
      <p:grpSp>
        <p:nvGrpSpPr>
          <p:cNvPr id="14" name="Group 13">
            <a:extLst>
              <a:ext uri="{FF2B5EF4-FFF2-40B4-BE49-F238E27FC236}">
                <a16:creationId xmlns:a16="http://schemas.microsoft.com/office/drawing/2014/main" id="{EF1A962A-8765-4B39-9E31-15603303EB17}"/>
              </a:ext>
            </a:extLst>
          </p:cNvPr>
          <p:cNvGrpSpPr/>
          <p:nvPr/>
        </p:nvGrpSpPr>
        <p:grpSpPr>
          <a:xfrm>
            <a:off x="2272057" y="7892616"/>
            <a:ext cx="12483034" cy="796719"/>
            <a:chOff x="3909320" y="7710988"/>
            <a:chExt cx="10826388" cy="990387"/>
          </a:xfrm>
        </p:grpSpPr>
        <p:grpSp>
          <p:nvGrpSpPr>
            <p:cNvPr id="15" name="Group 14">
              <a:extLst>
                <a:ext uri="{FF2B5EF4-FFF2-40B4-BE49-F238E27FC236}">
                  <a16:creationId xmlns:a16="http://schemas.microsoft.com/office/drawing/2014/main" id="{A6CADE39-4727-4009-9C12-B48EEBEA4B0F}"/>
                </a:ext>
              </a:extLst>
            </p:cNvPr>
            <p:cNvGrpSpPr/>
            <p:nvPr/>
          </p:nvGrpSpPr>
          <p:grpSpPr>
            <a:xfrm>
              <a:off x="4342009" y="7710988"/>
              <a:ext cx="10393699" cy="972695"/>
              <a:chOff x="3518353" y="7016952"/>
              <a:chExt cx="12625234" cy="972695"/>
            </a:xfrm>
          </p:grpSpPr>
          <p:sp>
            <p:nvSpPr>
              <p:cNvPr id="19" name="Rounded Rectangle 41">
                <a:extLst>
                  <a:ext uri="{FF2B5EF4-FFF2-40B4-BE49-F238E27FC236}">
                    <a16:creationId xmlns:a16="http://schemas.microsoft.com/office/drawing/2014/main" id="{D7CA3909-4225-4CBA-89B2-7B14C030B3FA}"/>
                  </a:ext>
                </a:extLst>
              </p:cNvPr>
              <p:cNvSpPr/>
              <p:nvPr/>
            </p:nvSpPr>
            <p:spPr>
              <a:xfrm>
                <a:off x="3518353" y="7016952"/>
                <a:ext cx="12344903" cy="972695"/>
              </a:xfrm>
              <a:prstGeom prst="roundRect">
                <a:avLst/>
              </a:prstGeom>
              <a:noFill/>
              <a:ln w="19050">
                <a:solidFill>
                  <a:srgbClr val="F4B18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r>
                  <a:rPr lang="en-US" sz="24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endParaRPr lang="en-US" dirty="0"/>
              </a:p>
            </p:txBody>
          </p:sp>
          <p:sp>
            <p:nvSpPr>
              <p:cNvPr id="20" name="Rectangle 19">
                <a:extLst>
                  <a:ext uri="{FF2B5EF4-FFF2-40B4-BE49-F238E27FC236}">
                    <a16:creationId xmlns:a16="http://schemas.microsoft.com/office/drawing/2014/main" id="{CC2F864D-10E1-4B77-A0B0-91ED36ADA9A6}"/>
                  </a:ext>
                </a:extLst>
              </p:cNvPr>
              <p:cNvSpPr/>
              <p:nvPr/>
            </p:nvSpPr>
            <p:spPr>
              <a:xfrm>
                <a:off x="3798684" y="7109687"/>
                <a:ext cx="12344903" cy="879960"/>
              </a:xfrm>
              <a:prstGeom prst="rect">
                <a:avLst/>
              </a:prstGeom>
              <a:ln>
                <a:noFill/>
              </a:ln>
            </p:spPr>
            <p:txBody>
              <a:bodyPr wrap="square">
                <a:spAutoFit/>
              </a:bodyPr>
              <a:lstStyle/>
              <a:p>
                <a:pPr algn="ctr"/>
                <a:r>
                  <a:rPr lang="en-IN" sz="2000" dirty="0">
                    <a:solidFill>
                      <a:schemeClr val="tx1">
                        <a:lumMod val="65000"/>
                        <a:lumOff val="35000"/>
                      </a:schemeClr>
                    </a:solidFill>
                    <a:latin typeface="+mj-lt"/>
                  </a:rPr>
                  <a:t>Lemmatization uses </a:t>
                </a:r>
                <a:r>
                  <a:rPr lang="en-IN" sz="2000" b="1" dirty="0">
                    <a:solidFill>
                      <a:schemeClr val="tx1">
                        <a:lumMod val="65000"/>
                        <a:lumOff val="35000"/>
                      </a:schemeClr>
                    </a:solidFill>
                    <a:latin typeface="+mj-lt"/>
                  </a:rPr>
                  <a:t>WordNet </a:t>
                </a:r>
                <a:r>
                  <a:rPr lang="en-IN" sz="2000" dirty="0">
                    <a:solidFill>
                      <a:schemeClr val="tx1">
                        <a:lumMod val="65000"/>
                        <a:lumOff val="35000"/>
                      </a:schemeClr>
                    </a:solidFill>
                    <a:latin typeface="+mj-lt"/>
                  </a:rPr>
                  <a:t>database which has English words linked together by their semantic relationships</a:t>
                </a:r>
              </a:p>
            </p:txBody>
          </p:sp>
        </p:grpSp>
        <p:grpSp>
          <p:nvGrpSpPr>
            <p:cNvPr id="16" name="Group 15">
              <a:extLst>
                <a:ext uri="{FF2B5EF4-FFF2-40B4-BE49-F238E27FC236}">
                  <a16:creationId xmlns:a16="http://schemas.microsoft.com/office/drawing/2014/main" id="{C9FF1309-2297-45E1-AC50-7289C1A4F25C}"/>
                </a:ext>
              </a:extLst>
            </p:cNvPr>
            <p:cNvGrpSpPr/>
            <p:nvPr/>
          </p:nvGrpSpPr>
          <p:grpSpPr>
            <a:xfrm>
              <a:off x="3909320" y="7710991"/>
              <a:ext cx="865376" cy="990384"/>
              <a:chOff x="4512623" y="7545680"/>
              <a:chExt cx="1050367" cy="1178990"/>
            </a:xfrm>
          </p:grpSpPr>
          <p:sp>
            <p:nvSpPr>
              <p:cNvPr id="17" name="Oval 16">
                <a:extLst>
                  <a:ext uri="{FF2B5EF4-FFF2-40B4-BE49-F238E27FC236}">
                    <a16:creationId xmlns:a16="http://schemas.microsoft.com/office/drawing/2014/main" id="{3FACD7EC-DCED-4EA3-A4A7-71ED14C1638F}"/>
                  </a:ext>
                </a:extLst>
              </p:cNvPr>
              <p:cNvSpPr/>
              <p:nvPr/>
            </p:nvSpPr>
            <p:spPr>
              <a:xfrm>
                <a:off x="4512623" y="7545680"/>
                <a:ext cx="1050367" cy="11789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8" name="Rectangle 17">
                <a:extLst>
                  <a:ext uri="{FF2B5EF4-FFF2-40B4-BE49-F238E27FC236}">
                    <a16:creationId xmlns:a16="http://schemas.microsoft.com/office/drawing/2014/main" id="{1785CE40-8F0C-4B89-805C-E1AF798A801D}"/>
                  </a:ext>
                </a:extLst>
              </p:cNvPr>
              <p:cNvSpPr/>
              <p:nvPr/>
            </p:nvSpPr>
            <p:spPr>
              <a:xfrm>
                <a:off x="4933777" y="7650794"/>
                <a:ext cx="152830" cy="698115"/>
              </a:xfrm>
              <a:prstGeom prst="rect">
                <a:avLst/>
              </a:prstGeom>
            </p:spPr>
            <p:txBody>
              <a:bodyPr wrap="square">
                <a:spAutoFit/>
              </a:bodyPr>
              <a:lstStyle/>
              <a:p>
                <a:pPr algn="ctr"/>
                <a:r>
                  <a:rPr lang="en-IN" sz="3400" b="1" dirty="0" err="1">
                    <a:solidFill>
                      <a:schemeClr val="bg1"/>
                    </a:solidFill>
                    <a:latin typeface="+mj-lt"/>
                  </a:rPr>
                  <a:t>i</a:t>
                </a:r>
                <a:endParaRPr lang="en-US" sz="3400" b="1" dirty="0">
                  <a:solidFill>
                    <a:schemeClr val="bg1"/>
                  </a:solidFill>
                  <a:latin typeface="+mj-lt"/>
                </a:endParaRPr>
              </a:p>
            </p:txBody>
          </p:sp>
        </p:grpSp>
      </p:grpSp>
    </p:spTree>
    <p:extLst>
      <p:ext uri="{BB962C8B-B14F-4D97-AF65-F5344CB8AC3E}">
        <p14:creationId xmlns:p14="http://schemas.microsoft.com/office/powerpoint/2010/main" val="53279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POS Tagging</a:t>
            </a:r>
            <a:endParaRPr lang="en-US" dirty="0"/>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822577" y="885621"/>
            <a:ext cx="2624174" cy="253920"/>
          </a:xfrm>
          <a:prstGeom prst="rect">
            <a:avLst/>
          </a:prstGeom>
        </p:spPr>
      </p:pic>
      <p:grpSp>
        <p:nvGrpSpPr>
          <p:cNvPr id="63" name="Group 62">
            <a:extLst>
              <a:ext uri="{FF2B5EF4-FFF2-40B4-BE49-F238E27FC236}">
                <a16:creationId xmlns:a16="http://schemas.microsoft.com/office/drawing/2014/main" id="{0042318F-8287-41B2-AC13-A460BC190E8F}"/>
              </a:ext>
            </a:extLst>
          </p:cNvPr>
          <p:cNvGrpSpPr/>
          <p:nvPr/>
        </p:nvGrpSpPr>
        <p:grpSpPr>
          <a:xfrm>
            <a:off x="4304939" y="2001640"/>
            <a:ext cx="7065148" cy="2431922"/>
            <a:chOff x="960159" y="3974946"/>
            <a:chExt cx="7065148" cy="2431922"/>
          </a:xfrm>
        </p:grpSpPr>
        <p:grpSp>
          <p:nvGrpSpPr>
            <p:cNvPr id="42" name="Group 41">
              <a:extLst>
                <a:ext uri="{FF2B5EF4-FFF2-40B4-BE49-F238E27FC236}">
                  <a16:creationId xmlns:a16="http://schemas.microsoft.com/office/drawing/2014/main" id="{1D9B4268-7612-4A86-BF72-64C271C49F4C}"/>
                </a:ext>
              </a:extLst>
            </p:cNvPr>
            <p:cNvGrpSpPr/>
            <p:nvPr/>
          </p:nvGrpSpPr>
          <p:grpSpPr>
            <a:xfrm>
              <a:off x="960162" y="3974946"/>
              <a:ext cx="1382775" cy="1686674"/>
              <a:chOff x="960162" y="3974946"/>
              <a:chExt cx="1382775" cy="1686674"/>
            </a:xfrm>
          </p:grpSpPr>
          <p:grpSp>
            <p:nvGrpSpPr>
              <p:cNvPr id="3" name="Group 2">
                <a:extLst>
                  <a:ext uri="{FF2B5EF4-FFF2-40B4-BE49-F238E27FC236}">
                    <a16:creationId xmlns:a16="http://schemas.microsoft.com/office/drawing/2014/main" id="{DA76EC04-43AB-420D-8B88-56AA19B52315}"/>
                  </a:ext>
                </a:extLst>
              </p:cNvPr>
              <p:cNvGrpSpPr/>
              <p:nvPr/>
            </p:nvGrpSpPr>
            <p:grpSpPr>
              <a:xfrm>
                <a:off x="960162" y="3974946"/>
                <a:ext cx="1382775" cy="1686674"/>
                <a:chOff x="252624" y="3405583"/>
                <a:chExt cx="1382775" cy="1686674"/>
              </a:xfrm>
            </p:grpSpPr>
            <p:sp>
              <p:nvSpPr>
                <p:cNvPr id="40" name="Freeform: Shape 39">
                  <a:extLst>
                    <a:ext uri="{FF2B5EF4-FFF2-40B4-BE49-F238E27FC236}">
                      <a16:creationId xmlns:a16="http://schemas.microsoft.com/office/drawing/2014/main" id="{047B51B1-8055-4141-816C-0E0E45881B72}"/>
                    </a:ext>
                  </a:extLst>
                </p:cNvPr>
                <p:cNvSpPr/>
                <p:nvPr/>
              </p:nvSpPr>
              <p:spPr>
                <a:xfrm rot="10800000">
                  <a:off x="252624" y="3405583"/>
                  <a:ext cx="1382775" cy="1686674"/>
                </a:xfrm>
                <a:custGeom>
                  <a:avLst/>
                  <a:gdLst>
                    <a:gd name="connsiteX0" fmla="*/ 0 w 1382775"/>
                    <a:gd name="connsiteY0" fmla="*/ 995287 h 1686674"/>
                    <a:gd name="connsiteX1" fmla="*/ 422268 w 1382775"/>
                    <a:gd name="connsiteY1" fmla="*/ 358232 h 1686674"/>
                    <a:gd name="connsiteX2" fmla="*/ 512092 w 1382775"/>
                    <a:gd name="connsiteY2" fmla="*/ 330350 h 1686674"/>
                    <a:gd name="connsiteX3" fmla="*/ 703695 w 1382775"/>
                    <a:gd name="connsiteY3" fmla="*/ 0 h 1686674"/>
                    <a:gd name="connsiteX4" fmla="*/ 900702 w 1382775"/>
                    <a:gd name="connsiteY4" fmla="*/ 339668 h 1686674"/>
                    <a:gd name="connsiteX5" fmla="*/ 960507 w 1382775"/>
                    <a:gd name="connsiteY5" fmla="*/ 358232 h 1686674"/>
                    <a:gd name="connsiteX6" fmla="*/ 1382775 w 1382775"/>
                    <a:gd name="connsiteY6" fmla="*/ 995287 h 1686674"/>
                    <a:gd name="connsiteX7" fmla="*/ 691388 w 1382775"/>
                    <a:gd name="connsiteY7" fmla="*/ 1686674 h 1686674"/>
                    <a:gd name="connsiteX8" fmla="*/ 0 w 1382775"/>
                    <a:gd name="connsiteY8" fmla="*/ 995287 h 168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2775" h="1686674">
                      <a:moveTo>
                        <a:pt x="0" y="995287"/>
                      </a:moveTo>
                      <a:cubicBezTo>
                        <a:pt x="0" y="708905"/>
                        <a:pt x="174119" y="463191"/>
                        <a:pt x="422268" y="358232"/>
                      </a:cubicBezTo>
                      <a:lnTo>
                        <a:pt x="512092" y="330350"/>
                      </a:lnTo>
                      <a:lnTo>
                        <a:pt x="703695" y="0"/>
                      </a:lnTo>
                      <a:lnTo>
                        <a:pt x="900702" y="339668"/>
                      </a:lnTo>
                      <a:lnTo>
                        <a:pt x="960507" y="358232"/>
                      </a:lnTo>
                      <a:cubicBezTo>
                        <a:pt x="1208656" y="463191"/>
                        <a:pt x="1382775" y="708905"/>
                        <a:pt x="1382775" y="995287"/>
                      </a:cubicBezTo>
                      <a:cubicBezTo>
                        <a:pt x="1382775" y="1377129"/>
                        <a:pt x="1073230" y="1686674"/>
                        <a:pt x="691388" y="1686674"/>
                      </a:cubicBezTo>
                      <a:cubicBezTo>
                        <a:pt x="309545" y="1686674"/>
                        <a:pt x="0" y="1377129"/>
                        <a:pt x="0" y="995287"/>
                      </a:cubicBezTo>
                      <a:close/>
                    </a:path>
                  </a:pathLst>
                </a:custGeom>
                <a:solidFill>
                  <a:srgbClr val="C1301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1" name="Oval 40">
                  <a:extLst>
                    <a:ext uri="{FF2B5EF4-FFF2-40B4-BE49-F238E27FC236}">
                      <a16:creationId xmlns:a16="http://schemas.microsoft.com/office/drawing/2014/main" id="{32347725-E0A4-43FC-84B2-F37336C55DE9}"/>
                    </a:ext>
                  </a:extLst>
                </p:cNvPr>
                <p:cNvSpPr/>
                <p:nvPr/>
              </p:nvSpPr>
              <p:spPr>
                <a:xfrm rot="5400000">
                  <a:off x="395746" y="3536944"/>
                  <a:ext cx="1096529" cy="1096529"/>
                </a:xfrm>
                <a:prstGeom prst="ellipse">
                  <a:avLst/>
                </a:prstGeom>
                <a:solidFill>
                  <a:sysClr val="window" lastClr="FFFFFF"/>
                </a:solidFill>
                <a:ln w="12700" cap="flat" cmpd="sng" algn="ctr">
                  <a:noFill/>
                  <a:prstDash val="solid"/>
                  <a:miter lim="800000"/>
                </a:ln>
                <a:effectLst>
                  <a:outerShdw blurRad="127000" dist="1143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 name="Rectangle 3">
                <a:extLst>
                  <a:ext uri="{FF2B5EF4-FFF2-40B4-BE49-F238E27FC236}">
                    <a16:creationId xmlns:a16="http://schemas.microsoft.com/office/drawing/2014/main" id="{B004B35B-A080-477F-9271-C2B4857D6713}"/>
                  </a:ext>
                </a:extLst>
              </p:cNvPr>
              <p:cNvSpPr/>
              <p:nvPr/>
            </p:nvSpPr>
            <p:spPr>
              <a:xfrm>
                <a:off x="1118098" y="4380438"/>
                <a:ext cx="1066899" cy="54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NOUN</a:t>
                </a:r>
                <a:endParaRPr lang="en-US" dirty="0">
                  <a:solidFill>
                    <a:schemeClr val="tx1"/>
                  </a:solidFill>
                </a:endParaRPr>
              </a:p>
            </p:txBody>
          </p:sp>
        </p:grpSp>
        <p:grpSp>
          <p:nvGrpSpPr>
            <p:cNvPr id="43" name="Group 42">
              <a:extLst>
                <a:ext uri="{FF2B5EF4-FFF2-40B4-BE49-F238E27FC236}">
                  <a16:creationId xmlns:a16="http://schemas.microsoft.com/office/drawing/2014/main" id="{A05E4DAC-0233-431E-977E-46C04CBE7994}"/>
                </a:ext>
              </a:extLst>
            </p:cNvPr>
            <p:cNvGrpSpPr/>
            <p:nvPr/>
          </p:nvGrpSpPr>
          <p:grpSpPr>
            <a:xfrm>
              <a:off x="2862913" y="3974946"/>
              <a:ext cx="1382775" cy="1686674"/>
              <a:chOff x="960162" y="3974946"/>
              <a:chExt cx="1382775" cy="1686674"/>
            </a:xfrm>
          </p:grpSpPr>
          <p:grpSp>
            <p:nvGrpSpPr>
              <p:cNvPr id="44" name="Group 43">
                <a:extLst>
                  <a:ext uri="{FF2B5EF4-FFF2-40B4-BE49-F238E27FC236}">
                    <a16:creationId xmlns:a16="http://schemas.microsoft.com/office/drawing/2014/main" id="{708593E6-34FB-44AA-9FED-CDA2A2B29DD4}"/>
                  </a:ext>
                </a:extLst>
              </p:cNvPr>
              <p:cNvGrpSpPr/>
              <p:nvPr/>
            </p:nvGrpSpPr>
            <p:grpSpPr>
              <a:xfrm>
                <a:off x="960162" y="3974946"/>
                <a:ext cx="1382775" cy="1686674"/>
                <a:chOff x="252624" y="3405583"/>
                <a:chExt cx="1382775" cy="1686674"/>
              </a:xfrm>
            </p:grpSpPr>
            <p:sp>
              <p:nvSpPr>
                <p:cNvPr id="46" name="Freeform: Shape 45">
                  <a:extLst>
                    <a:ext uri="{FF2B5EF4-FFF2-40B4-BE49-F238E27FC236}">
                      <a16:creationId xmlns:a16="http://schemas.microsoft.com/office/drawing/2014/main" id="{D977E493-1582-41B0-9FBE-D068DCA56DD1}"/>
                    </a:ext>
                  </a:extLst>
                </p:cNvPr>
                <p:cNvSpPr/>
                <p:nvPr/>
              </p:nvSpPr>
              <p:spPr>
                <a:xfrm rot="10800000">
                  <a:off x="252624" y="3405583"/>
                  <a:ext cx="1382775" cy="1686674"/>
                </a:xfrm>
                <a:custGeom>
                  <a:avLst/>
                  <a:gdLst>
                    <a:gd name="connsiteX0" fmla="*/ 0 w 1382775"/>
                    <a:gd name="connsiteY0" fmla="*/ 995287 h 1686674"/>
                    <a:gd name="connsiteX1" fmla="*/ 422268 w 1382775"/>
                    <a:gd name="connsiteY1" fmla="*/ 358232 h 1686674"/>
                    <a:gd name="connsiteX2" fmla="*/ 512092 w 1382775"/>
                    <a:gd name="connsiteY2" fmla="*/ 330350 h 1686674"/>
                    <a:gd name="connsiteX3" fmla="*/ 703695 w 1382775"/>
                    <a:gd name="connsiteY3" fmla="*/ 0 h 1686674"/>
                    <a:gd name="connsiteX4" fmla="*/ 900702 w 1382775"/>
                    <a:gd name="connsiteY4" fmla="*/ 339668 h 1686674"/>
                    <a:gd name="connsiteX5" fmla="*/ 960507 w 1382775"/>
                    <a:gd name="connsiteY5" fmla="*/ 358232 h 1686674"/>
                    <a:gd name="connsiteX6" fmla="*/ 1382775 w 1382775"/>
                    <a:gd name="connsiteY6" fmla="*/ 995287 h 1686674"/>
                    <a:gd name="connsiteX7" fmla="*/ 691388 w 1382775"/>
                    <a:gd name="connsiteY7" fmla="*/ 1686674 h 1686674"/>
                    <a:gd name="connsiteX8" fmla="*/ 0 w 1382775"/>
                    <a:gd name="connsiteY8" fmla="*/ 995287 h 168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2775" h="1686674">
                      <a:moveTo>
                        <a:pt x="0" y="995287"/>
                      </a:moveTo>
                      <a:cubicBezTo>
                        <a:pt x="0" y="708905"/>
                        <a:pt x="174119" y="463191"/>
                        <a:pt x="422268" y="358232"/>
                      </a:cubicBezTo>
                      <a:lnTo>
                        <a:pt x="512092" y="330350"/>
                      </a:lnTo>
                      <a:lnTo>
                        <a:pt x="703695" y="0"/>
                      </a:lnTo>
                      <a:lnTo>
                        <a:pt x="900702" y="339668"/>
                      </a:lnTo>
                      <a:lnTo>
                        <a:pt x="960507" y="358232"/>
                      </a:lnTo>
                      <a:cubicBezTo>
                        <a:pt x="1208656" y="463191"/>
                        <a:pt x="1382775" y="708905"/>
                        <a:pt x="1382775" y="995287"/>
                      </a:cubicBezTo>
                      <a:cubicBezTo>
                        <a:pt x="1382775" y="1377129"/>
                        <a:pt x="1073230" y="1686674"/>
                        <a:pt x="691388" y="1686674"/>
                      </a:cubicBezTo>
                      <a:cubicBezTo>
                        <a:pt x="309545" y="1686674"/>
                        <a:pt x="0" y="1377129"/>
                        <a:pt x="0" y="995287"/>
                      </a:cubicBezTo>
                      <a:close/>
                    </a:path>
                  </a:pathLst>
                </a:custGeom>
                <a:solidFill>
                  <a:srgbClr val="00978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7" name="Oval 46">
                  <a:extLst>
                    <a:ext uri="{FF2B5EF4-FFF2-40B4-BE49-F238E27FC236}">
                      <a16:creationId xmlns:a16="http://schemas.microsoft.com/office/drawing/2014/main" id="{B6158EE1-77DD-4051-BD6F-5CB59DD1814F}"/>
                    </a:ext>
                  </a:extLst>
                </p:cNvPr>
                <p:cNvSpPr/>
                <p:nvPr/>
              </p:nvSpPr>
              <p:spPr>
                <a:xfrm rot="5400000">
                  <a:off x="395746" y="3536944"/>
                  <a:ext cx="1096529" cy="1096529"/>
                </a:xfrm>
                <a:prstGeom prst="ellipse">
                  <a:avLst/>
                </a:prstGeom>
                <a:solidFill>
                  <a:sysClr val="window" lastClr="FFFFFF"/>
                </a:solidFill>
                <a:ln w="12700" cap="flat" cmpd="sng" algn="ctr">
                  <a:noFill/>
                  <a:prstDash val="solid"/>
                  <a:miter lim="800000"/>
                </a:ln>
                <a:effectLst>
                  <a:outerShdw blurRad="127000" dist="1143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5" name="Rectangle 44">
                <a:extLst>
                  <a:ext uri="{FF2B5EF4-FFF2-40B4-BE49-F238E27FC236}">
                    <a16:creationId xmlns:a16="http://schemas.microsoft.com/office/drawing/2014/main" id="{322BA0E6-0AFE-4D31-A95F-E24C616CE818}"/>
                  </a:ext>
                </a:extLst>
              </p:cNvPr>
              <p:cNvSpPr/>
              <p:nvPr/>
            </p:nvSpPr>
            <p:spPr>
              <a:xfrm>
                <a:off x="1118098" y="4380438"/>
                <a:ext cx="1066899" cy="54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VERB</a:t>
                </a:r>
                <a:endParaRPr lang="en-US" dirty="0">
                  <a:solidFill>
                    <a:schemeClr val="tx1"/>
                  </a:solidFill>
                </a:endParaRPr>
              </a:p>
            </p:txBody>
          </p:sp>
        </p:grpSp>
        <p:grpSp>
          <p:nvGrpSpPr>
            <p:cNvPr id="48" name="Group 47">
              <a:extLst>
                <a:ext uri="{FF2B5EF4-FFF2-40B4-BE49-F238E27FC236}">
                  <a16:creationId xmlns:a16="http://schemas.microsoft.com/office/drawing/2014/main" id="{A4749608-636B-4935-B1BB-718B28E77C25}"/>
                </a:ext>
              </a:extLst>
            </p:cNvPr>
            <p:cNvGrpSpPr/>
            <p:nvPr/>
          </p:nvGrpSpPr>
          <p:grpSpPr>
            <a:xfrm>
              <a:off x="4732905" y="3974946"/>
              <a:ext cx="1382775" cy="1686674"/>
              <a:chOff x="960162" y="3974946"/>
              <a:chExt cx="1382775" cy="1686674"/>
            </a:xfrm>
          </p:grpSpPr>
          <p:grpSp>
            <p:nvGrpSpPr>
              <p:cNvPr id="49" name="Group 48">
                <a:extLst>
                  <a:ext uri="{FF2B5EF4-FFF2-40B4-BE49-F238E27FC236}">
                    <a16:creationId xmlns:a16="http://schemas.microsoft.com/office/drawing/2014/main" id="{FEDD1E1C-E79F-4F24-A4C8-C66DD0E6935C}"/>
                  </a:ext>
                </a:extLst>
              </p:cNvPr>
              <p:cNvGrpSpPr/>
              <p:nvPr/>
            </p:nvGrpSpPr>
            <p:grpSpPr>
              <a:xfrm>
                <a:off x="960162" y="3974946"/>
                <a:ext cx="1382775" cy="1686674"/>
                <a:chOff x="252624" y="3405583"/>
                <a:chExt cx="1382775" cy="1686674"/>
              </a:xfrm>
            </p:grpSpPr>
            <p:sp>
              <p:nvSpPr>
                <p:cNvPr id="51" name="Freeform: Shape 50">
                  <a:extLst>
                    <a:ext uri="{FF2B5EF4-FFF2-40B4-BE49-F238E27FC236}">
                      <a16:creationId xmlns:a16="http://schemas.microsoft.com/office/drawing/2014/main" id="{139C2A40-AA04-4F2D-B6C6-F144B8A08755}"/>
                    </a:ext>
                  </a:extLst>
                </p:cNvPr>
                <p:cNvSpPr/>
                <p:nvPr/>
              </p:nvSpPr>
              <p:spPr>
                <a:xfrm rot="10800000">
                  <a:off x="252624" y="3405583"/>
                  <a:ext cx="1382775" cy="1686674"/>
                </a:xfrm>
                <a:custGeom>
                  <a:avLst/>
                  <a:gdLst>
                    <a:gd name="connsiteX0" fmla="*/ 0 w 1382775"/>
                    <a:gd name="connsiteY0" fmla="*/ 995287 h 1686674"/>
                    <a:gd name="connsiteX1" fmla="*/ 422268 w 1382775"/>
                    <a:gd name="connsiteY1" fmla="*/ 358232 h 1686674"/>
                    <a:gd name="connsiteX2" fmla="*/ 512092 w 1382775"/>
                    <a:gd name="connsiteY2" fmla="*/ 330350 h 1686674"/>
                    <a:gd name="connsiteX3" fmla="*/ 703695 w 1382775"/>
                    <a:gd name="connsiteY3" fmla="*/ 0 h 1686674"/>
                    <a:gd name="connsiteX4" fmla="*/ 900702 w 1382775"/>
                    <a:gd name="connsiteY4" fmla="*/ 339668 h 1686674"/>
                    <a:gd name="connsiteX5" fmla="*/ 960507 w 1382775"/>
                    <a:gd name="connsiteY5" fmla="*/ 358232 h 1686674"/>
                    <a:gd name="connsiteX6" fmla="*/ 1382775 w 1382775"/>
                    <a:gd name="connsiteY6" fmla="*/ 995287 h 1686674"/>
                    <a:gd name="connsiteX7" fmla="*/ 691388 w 1382775"/>
                    <a:gd name="connsiteY7" fmla="*/ 1686674 h 1686674"/>
                    <a:gd name="connsiteX8" fmla="*/ 0 w 1382775"/>
                    <a:gd name="connsiteY8" fmla="*/ 995287 h 168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2775" h="1686674">
                      <a:moveTo>
                        <a:pt x="0" y="995287"/>
                      </a:moveTo>
                      <a:cubicBezTo>
                        <a:pt x="0" y="708905"/>
                        <a:pt x="174119" y="463191"/>
                        <a:pt x="422268" y="358232"/>
                      </a:cubicBezTo>
                      <a:lnTo>
                        <a:pt x="512092" y="330350"/>
                      </a:lnTo>
                      <a:lnTo>
                        <a:pt x="703695" y="0"/>
                      </a:lnTo>
                      <a:lnTo>
                        <a:pt x="900702" y="339668"/>
                      </a:lnTo>
                      <a:lnTo>
                        <a:pt x="960507" y="358232"/>
                      </a:lnTo>
                      <a:cubicBezTo>
                        <a:pt x="1208656" y="463191"/>
                        <a:pt x="1382775" y="708905"/>
                        <a:pt x="1382775" y="995287"/>
                      </a:cubicBezTo>
                      <a:cubicBezTo>
                        <a:pt x="1382775" y="1377129"/>
                        <a:pt x="1073230" y="1686674"/>
                        <a:pt x="691388" y="1686674"/>
                      </a:cubicBezTo>
                      <a:cubicBezTo>
                        <a:pt x="309545" y="1686674"/>
                        <a:pt x="0" y="1377129"/>
                        <a:pt x="0" y="995287"/>
                      </a:cubicBezTo>
                      <a:close/>
                    </a:path>
                  </a:pathLst>
                </a:custGeom>
                <a:solidFill>
                  <a:srgbClr val="F36F1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2" name="Oval 51">
                  <a:extLst>
                    <a:ext uri="{FF2B5EF4-FFF2-40B4-BE49-F238E27FC236}">
                      <a16:creationId xmlns:a16="http://schemas.microsoft.com/office/drawing/2014/main" id="{3C159C15-BEE5-475E-BEC1-C2EBD65E7F72}"/>
                    </a:ext>
                  </a:extLst>
                </p:cNvPr>
                <p:cNvSpPr/>
                <p:nvPr/>
              </p:nvSpPr>
              <p:spPr>
                <a:xfrm rot="5400000">
                  <a:off x="395746" y="3536944"/>
                  <a:ext cx="1096529" cy="1096529"/>
                </a:xfrm>
                <a:prstGeom prst="ellipse">
                  <a:avLst/>
                </a:prstGeom>
                <a:solidFill>
                  <a:sysClr val="window" lastClr="FFFFFF"/>
                </a:solidFill>
                <a:ln w="12700" cap="flat" cmpd="sng" algn="ctr">
                  <a:noFill/>
                  <a:prstDash val="solid"/>
                  <a:miter lim="800000"/>
                </a:ln>
                <a:effectLst>
                  <a:outerShdw blurRad="127000" dist="1143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0" name="Rectangle 49">
                <a:extLst>
                  <a:ext uri="{FF2B5EF4-FFF2-40B4-BE49-F238E27FC236}">
                    <a16:creationId xmlns:a16="http://schemas.microsoft.com/office/drawing/2014/main" id="{F18DA294-9415-4A3B-A6B9-434BE17A93D5}"/>
                  </a:ext>
                </a:extLst>
              </p:cNvPr>
              <p:cNvSpPr/>
              <p:nvPr/>
            </p:nvSpPr>
            <p:spPr>
              <a:xfrm>
                <a:off x="1118098" y="4380438"/>
                <a:ext cx="1066899" cy="54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ARTICLE</a:t>
                </a:r>
                <a:endParaRPr lang="en-US" dirty="0">
                  <a:solidFill>
                    <a:schemeClr val="tx1"/>
                  </a:solidFill>
                </a:endParaRPr>
              </a:p>
            </p:txBody>
          </p:sp>
        </p:grpSp>
        <p:grpSp>
          <p:nvGrpSpPr>
            <p:cNvPr id="54" name="Group 53">
              <a:extLst>
                <a:ext uri="{FF2B5EF4-FFF2-40B4-BE49-F238E27FC236}">
                  <a16:creationId xmlns:a16="http://schemas.microsoft.com/office/drawing/2014/main" id="{9E253F97-C05B-4844-A16E-B0CF7D53D492}"/>
                </a:ext>
              </a:extLst>
            </p:cNvPr>
            <p:cNvGrpSpPr/>
            <p:nvPr/>
          </p:nvGrpSpPr>
          <p:grpSpPr>
            <a:xfrm>
              <a:off x="6601305" y="3974946"/>
              <a:ext cx="1382775" cy="1686674"/>
              <a:chOff x="960162" y="3974946"/>
              <a:chExt cx="1382775" cy="1686674"/>
            </a:xfrm>
          </p:grpSpPr>
          <p:grpSp>
            <p:nvGrpSpPr>
              <p:cNvPr id="55" name="Group 54">
                <a:extLst>
                  <a:ext uri="{FF2B5EF4-FFF2-40B4-BE49-F238E27FC236}">
                    <a16:creationId xmlns:a16="http://schemas.microsoft.com/office/drawing/2014/main" id="{9CBB5955-62D0-4E30-A1D2-27BFBECA43AA}"/>
                  </a:ext>
                </a:extLst>
              </p:cNvPr>
              <p:cNvGrpSpPr/>
              <p:nvPr/>
            </p:nvGrpSpPr>
            <p:grpSpPr>
              <a:xfrm>
                <a:off x="960162" y="3974946"/>
                <a:ext cx="1382775" cy="1686674"/>
                <a:chOff x="252624" y="3405583"/>
                <a:chExt cx="1382775" cy="1686674"/>
              </a:xfrm>
            </p:grpSpPr>
            <p:sp>
              <p:nvSpPr>
                <p:cNvPr id="57" name="Freeform: Shape 56">
                  <a:extLst>
                    <a:ext uri="{FF2B5EF4-FFF2-40B4-BE49-F238E27FC236}">
                      <a16:creationId xmlns:a16="http://schemas.microsoft.com/office/drawing/2014/main" id="{7C605A51-2588-4140-BFBD-22625570DF79}"/>
                    </a:ext>
                  </a:extLst>
                </p:cNvPr>
                <p:cNvSpPr/>
                <p:nvPr/>
              </p:nvSpPr>
              <p:spPr>
                <a:xfrm rot="10800000">
                  <a:off x="252624" y="3405583"/>
                  <a:ext cx="1382775" cy="1686674"/>
                </a:xfrm>
                <a:custGeom>
                  <a:avLst/>
                  <a:gdLst>
                    <a:gd name="connsiteX0" fmla="*/ 0 w 1382775"/>
                    <a:gd name="connsiteY0" fmla="*/ 995287 h 1686674"/>
                    <a:gd name="connsiteX1" fmla="*/ 422268 w 1382775"/>
                    <a:gd name="connsiteY1" fmla="*/ 358232 h 1686674"/>
                    <a:gd name="connsiteX2" fmla="*/ 512092 w 1382775"/>
                    <a:gd name="connsiteY2" fmla="*/ 330350 h 1686674"/>
                    <a:gd name="connsiteX3" fmla="*/ 703695 w 1382775"/>
                    <a:gd name="connsiteY3" fmla="*/ 0 h 1686674"/>
                    <a:gd name="connsiteX4" fmla="*/ 900702 w 1382775"/>
                    <a:gd name="connsiteY4" fmla="*/ 339668 h 1686674"/>
                    <a:gd name="connsiteX5" fmla="*/ 960507 w 1382775"/>
                    <a:gd name="connsiteY5" fmla="*/ 358232 h 1686674"/>
                    <a:gd name="connsiteX6" fmla="*/ 1382775 w 1382775"/>
                    <a:gd name="connsiteY6" fmla="*/ 995287 h 1686674"/>
                    <a:gd name="connsiteX7" fmla="*/ 691388 w 1382775"/>
                    <a:gd name="connsiteY7" fmla="*/ 1686674 h 1686674"/>
                    <a:gd name="connsiteX8" fmla="*/ 0 w 1382775"/>
                    <a:gd name="connsiteY8" fmla="*/ 995287 h 16866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82775" h="1686674">
                      <a:moveTo>
                        <a:pt x="0" y="995287"/>
                      </a:moveTo>
                      <a:cubicBezTo>
                        <a:pt x="0" y="708905"/>
                        <a:pt x="174119" y="463191"/>
                        <a:pt x="422268" y="358232"/>
                      </a:cubicBezTo>
                      <a:lnTo>
                        <a:pt x="512092" y="330350"/>
                      </a:lnTo>
                      <a:lnTo>
                        <a:pt x="703695" y="0"/>
                      </a:lnTo>
                      <a:lnTo>
                        <a:pt x="900702" y="339668"/>
                      </a:lnTo>
                      <a:lnTo>
                        <a:pt x="960507" y="358232"/>
                      </a:lnTo>
                      <a:cubicBezTo>
                        <a:pt x="1208656" y="463191"/>
                        <a:pt x="1382775" y="708905"/>
                        <a:pt x="1382775" y="995287"/>
                      </a:cubicBezTo>
                      <a:cubicBezTo>
                        <a:pt x="1382775" y="1377129"/>
                        <a:pt x="1073230" y="1686674"/>
                        <a:pt x="691388" y="1686674"/>
                      </a:cubicBezTo>
                      <a:cubicBezTo>
                        <a:pt x="309545" y="1686674"/>
                        <a:pt x="0" y="1377129"/>
                        <a:pt x="0" y="995287"/>
                      </a:cubicBezTo>
                      <a:close/>
                    </a:path>
                  </a:pathLst>
                </a:custGeom>
                <a:solidFill>
                  <a:srgbClr val="0D95B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8" name="Oval 57">
                  <a:extLst>
                    <a:ext uri="{FF2B5EF4-FFF2-40B4-BE49-F238E27FC236}">
                      <a16:creationId xmlns:a16="http://schemas.microsoft.com/office/drawing/2014/main" id="{2563F9B5-0F2A-40D5-ADBB-37CB6D21A750}"/>
                    </a:ext>
                  </a:extLst>
                </p:cNvPr>
                <p:cNvSpPr/>
                <p:nvPr/>
              </p:nvSpPr>
              <p:spPr>
                <a:xfrm rot="5400000">
                  <a:off x="395746" y="3536944"/>
                  <a:ext cx="1096529" cy="1096529"/>
                </a:xfrm>
                <a:prstGeom prst="ellipse">
                  <a:avLst/>
                </a:prstGeom>
                <a:solidFill>
                  <a:sysClr val="window" lastClr="FFFFFF"/>
                </a:solidFill>
                <a:ln w="12700" cap="flat" cmpd="sng" algn="ctr">
                  <a:noFill/>
                  <a:prstDash val="solid"/>
                  <a:miter lim="800000"/>
                </a:ln>
                <a:effectLst>
                  <a:outerShdw blurRad="127000" dist="114300" dir="2700000" algn="tl" rotWithShape="0">
                    <a:prstClr val="black">
                      <a:alpha val="40000"/>
                    </a:prst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56" name="Rectangle 55">
                <a:extLst>
                  <a:ext uri="{FF2B5EF4-FFF2-40B4-BE49-F238E27FC236}">
                    <a16:creationId xmlns:a16="http://schemas.microsoft.com/office/drawing/2014/main" id="{369FEA72-AD12-4311-9477-3FDA874A5D6C}"/>
                  </a:ext>
                </a:extLst>
              </p:cNvPr>
              <p:cNvSpPr/>
              <p:nvPr/>
            </p:nvSpPr>
            <p:spPr>
              <a:xfrm>
                <a:off x="1118098" y="4380438"/>
                <a:ext cx="1066899" cy="54826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ADJECTIVE</a:t>
                </a:r>
                <a:endParaRPr lang="en-US" dirty="0">
                  <a:solidFill>
                    <a:schemeClr val="tx1"/>
                  </a:solidFill>
                </a:endParaRPr>
              </a:p>
            </p:txBody>
          </p:sp>
        </p:grpSp>
        <p:sp>
          <p:nvSpPr>
            <p:cNvPr id="59" name="Rectangle: Rounded Corners 58">
              <a:extLst>
                <a:ext uri="{FF2B5EF4-FFF2-40B4-BE49-F238E27FC236}">
                  <a16:creationId xmlns:a16="http://schemas.microsoft.com/office/drawing/2014/main" id="{9A7C1FEE-CEEC-4453-8B39-D9895D2611E5}"/>
                </a:ext>
              </a:extLst>
            </p:cNvPr>
            <p:cNvSpPr/>
            <p:nvPr/>
          </p:nvSpPr>
          <p:spPr>
            <a:xfrm>
              <a:off x="960159" y="5741823"/>
              <a:ext cx="1382776" cy="665045"/>
            </a:xfrm>
            <a:prstGeom prst="roundRect">
              <a:avLst/>
            </a:prstGeom>
            <a:solidFill>
              <a:srgbClr val="A028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Alice</a:t>
              </a:r>
              <a:endParaRPr lang="en-US" sz="2000" dirty="0"/>
            </a:p>
          </p:txBody>
        </p:sp>
        <p:sp>
          <p:nvSpPr>
            <p:cNvPr id="60" name="Rectangle: Rounded Corners 59">
              <a:extLst>
                <a:ext uri="{FF2B5EF4-FFF2-40B4-BE49-F238E27FC236}">
                  <a16:creationId xmlns:a16="http://schemas.microsoft.com/office/drawing/2014/main" id="{FEC90BD5-BC02-48EE-A27F-047244990221}"/>
                </a:ext>
              </a:extLst>
            </p:cNvPr>
            <p:cNvSpPr/>
            <p:nvPr/>
          </p:nvSpPr>
          <p:spPr>
            <a:xfrm>
              <a:off x="2862910" y="5711447"/>
              <a:ext cx="1382776" cy="665045"/>
            </a:xfrm>
            <a:prstGeom prst="roundRect">
              <a:avLst/>
            </a:prstGeom>
            <a:solidFill>
              <a:srgbClr val="007F7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wrote</a:t>
              </a:r>
              <a:endParaRPr lang="en-US" sz="2000" dirty="0"/>
            </a:p>
          </p:txBody>
        </p:sp>
        <p:sp>
          <p:nvSpPr>
            <p:cNvPr id="61" name="Rectangle: Rounded Corners 60">
              <a:extLst>
                <a:ext uri="{FF2B5EF4-FFF2-40B4-BE49-F238E27FC236}">
                  <a16:creationId xmlns:a16="http://schemas.microsoft.com/office/drawing/2014/main" id="{BBFE85E6-E79B-49B6-BE00-916DBCD83863}"/>
                </a:ext>
              </a:extLst>
            </p:cNvPr>
            <p:cNvSpPr/>
            <p:nvPr/>
          </p:nvSpPr>
          <p:spPr>
            <a:xfrm>
              <a:off x="4739780" y="5730007"/>
              <a:ext cx="1382776" cy="665045"/>
            </a:xfrm>
            <a:prstGeom prst="roundRect">
              <a:avLst/>
            </a:prstGeom>
            <a:solidFill>
              <a:srgbClr val="EB6C1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a   </a:t>
              </a:r>
              <a:endParaRPr lang="en-US" sz="2000" dirty="0"/>
            </a:p>
          </p:txBody>
        </p:sp>
        <p:sp>
          <p:nvSpPr>
            <p:cNvPr id="62" name="Rectangle: Rounded Corners 61">
              <a:extLst>
                <a:ext uri="{FF2B5EF4-FFF2-40B4-BE49-F238E27FC236}">
                  <a16:creationId xmlns:a16="http://schemas.microsoft.com/office/drawing/2014/main" id="{801088D1-EDF8-4D21-8370-D2086B4270DA}"/>
                </a:ext>
              </a:extLst>
            </p:cNvPr>
            <p:cNvSpPr/>
            <p:nvPr/>
          </p:nvSpPr>
          <p:spPr>
            <a:xfrm>
              <a:off x="6642531" y="5724245"/>
              <a:ext cx="1382776" cy="665045"/>
            </a:xfrm>
            <a:prstGeom prst="roundRect">
              <a:avLst/>
            </a:prstGeom>
            <a:solidFill>
              <a:srgbClr val="0A789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t>program</a:t>
              </a:r>
              <a:endParaRPr lang="en-US" sz="2000" dirty="0"/>
            </a:p>
          </p:txBody>
        </p:sp>
      </p:grpSp>
      <p:sp>
        <p:nvSpPr>
          <p:cNvPr id="64" name="Rectangle 63">
            <a:extLst>
              <a:ext uri="{FF2B5EF4-FFF2-40B4-BE49-F238E27FC236}">
                <a16:creationId xmlns:a16="http://schemas.microsoft.com/office/drawing/2014/main" id="{36A96244-A244-4AC2-BB44-676EBFCBCA44}"/>
              </a:ext>
            </a:extLst>
          </p:cNvPr>
          <p:cNvSpPr/>
          <p:nvPr/>
        </p:nvSpPr>
        <p:spPr>
          <a:xfrm>
            <a:off x="1537369" y="1324631"/>
            <a:ext cx="14969958" cy="400110"/>
          </a:xfrm>
          <a:prstGeom prst="rect">
            <a:avLst/>
          </a:prstGeom>
        </p:spPr>
        <p:txBody>
          <a:bodyPr wrap="square">
            <a:spAutoFit/>
          </a:bodyPr>
          <a:lstStyle/>
          <a:p>
            <a:r>
              <a:rPr lang="en-IN" sz="2000" dirty="0">
                <a:solidFill>
                  <a:schemeClr val="tx1">
                    <a:lumMod val="65000"/>
                    <a:lumOff val="35000"/>
                  </a:schemeClr>
                </a:solidFill>
                <a:latin typeface="+mj-lt"/>
              </a:rPr>
              <a:t>POS tagging marks words in the corpus to a corresponding part of a speech tag based on its context and definition.</a:t>
            </a:r>
            <a:endParaRPr lang="en-US" sz="2000" dirty="0">
              <a:solidFill>
                <a:schemeClr val="tx1">
                  <a:lumMod val="65000"/>
                  <a:lumOff val="35000"/>
                </a:schemeClr>
              </a:solidFill>
              <a:latin typeface="+mj-lt"/>
            </a:endParaRPr>
          </a:p>
        </p:txBody>
      </p:sp>
      <p:grpSp>
        <p:nvGrpSpPr>
          <p:cNvPr id="76" name="Group 75">
            <a:extLst>
              <a:ext uri="{FF2B5EF4-FFF2-40B4-BE49-F238E27FC236}">
                <a16:creationId xmlns:a16="http://schemas.microsoft.com/office/drawing/2014/main" id="{BCD93C51-FEFB-46E1-A3CC-7A7F72DF68EE}"/>
              </a:ext>
            </a:extLst>
          </p:cNvPr>
          <p:cNvGrpSpPr/>
          <p:nvPr/>
        </p:nvGrpSpPr>
        <p:grpSpPr>
          <a:xfrm>
            <a:off x="4658558" y="5093210"/>
            <a:ext cx="6319857" cy="3727398"/>
            <a:chOff x="5009003" y="5224097"/>
            <a:chExt cx="6319857" cy="3727398"/>
          </a:xfrm>
        </p:grpSpPr>
        <p:sp>
          <p:nvSpPr>
            <p:cNvPr id="67" name="Rectangle 66">
              <a:extLst>
                <a:ext uri="{FF2B5EF4-FFF2-40B4-BE49-F238E27FC236}">
                  <a16:creationId xmlns:a16="http://schemas.microsoft.com/office/drawing/2014/main" id="{B695B8B4-32AC-47B4-9961-766BBB3A5228}"/>
                </a:ext>
              </a:extLst>
            </p:cNvPr>
            <p:cNvSpPr/>
            <p:nvPr/>
          </p:nvSpPr>
          <p:spPr>
            <a:xfrm>
              <a:off x="5009004" y="5224098"/>
              <a:ext cx="6319856" cy="372739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Arial" panose="020B0604020202020204" pitchFamily="34" charset="0"/>
                <a:buChar char="•"/>
              </a:pPr>
              <a:endParaRPr lang="en-US" sz="2000" dirty="0">
                <a:solidFill>
                  <a:schemeClr val="tx1">
                    <a:lumMod val="65000"/>
                    <a:lumOff val="35000"/>
                  </a:schemeClr>
                </a:solidFill>
              </a:endParaRPr>
            </a:p>
            <a:p>
              <a:pPr marL="342900" indent="-342900">
                <a:lnSpc>
                  <a:spcPct val="150000"/>
                </a:lnSpc>
                <a:buFont typeface="Arial" panose="020B0604020202020204" pitchFamily="34" charset="0"/>
                <a:buChar char="•"/>
              </a:pPr>
              <a:r>
                <a:rPr lang="en-US" sz="2000" dirty="0">
                  <a:solidFill>
                    <a:schemeClr val="tx1">
                      <a:lumMod val="65000"/>
                      <a:lumOff val="35000"/>
                    </a:schemeClr>
                  </a:solidFill>
                </a:rPr>
                <a:t>NNP proper noun, singular ‘Alice’</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rPr>
                <a:t>NN noun, singular 'desk’</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rPr>
                <a:t>RB adverb very, silently,</a:t>
              </a:r>
            </a:p>
            <a:p>
              <a:pPr marL="342900" indent="-342900">
                <a:lnSpc>
                  <a:spcPct val="150000"/>
                </a:lnSpc>
                <a:buFont typeface="Arial" panose="020B0604020202020204" pitchFamily="34" charset="0"/>
                <a:buChar char="•"/>
              </a:pPr>
              <a:r>
                <a:rPr lang="en-IN" sz="2000" dirty="0">
                  <a:solidFill>
                    <a:schemeClr val="tx1">
                      <a:lumMod val="65000"/>
                      <a:lumOff val="35000"/>
                    </a:schemeClr>
                  </a:solidFill>
                </a:rPr>
                <a:t>VBD verb, past tense took</a:t>
              </a:r>
            </a:p>
            <a:p>
              <a:pPr marL="342900" indent="-342900">
                <a:lnSpc>
                  <a:spcPct val="150000"/>
                </a:lnSpc>
                <a:buFont typeface="Arial" panose="020B0604020202020204" pitchFamily="34" charset="0"/>
                <a:buChar char="•"/>
              </a:pPr>
              <a:r>
                <a:rPr lang="en-US" sz="2000" dirty="0">
                  <a:solidFill>
                    <a:schemeClr val="tx1">
                      <a:lumMod val="65000"/>
                      <a:lumOff val="35000"/>
                    </a:schemeClr>
                  </a:solidFill>
                </a:rPr>
                <a:t>JJ adjective ‘large’</a:t>
              </a:r>
            </a:p>
            <a:p>
              <a:pPr marL="342900" indent="-342900">
                <a:lnSpc>
                  <a:spcPct val="150000"/>
                </a:lnSpc>
                <a:buFont typeface="Arial" panose="020B0604020202020204" pitchFamily="34" charset="0"/>
                <a:buChar char="•"/>
              </a:pPr>
              <a:r>
                <a:rPr lang="nb-NO" sz="2000" dirty="0">
                  <a:solidFill>
                    <a:schemeClr val="tx1">
                      <a:lumMod val="65000"/>
                      <a:lumOff val="35000"/>
                    </a:schemeClr>
                  </a:solidFill>
                </a:rPr>
                <a:t>VBZ verb, 3rd person sing. present takes</a:t>
              </a:r>
              <a:endParaRPr lang="en-US" sz="2000" dirty="0">
                <a:solidFill>
                  <a:schemeClr val="tx1">
                    <a:lumMod val="65000"/>
                    <a:lumOff val="35000"/>
                  </a:schemeClr>
                </a:solidFill>
              </a:endParaRPr>
            </a:p>
          </p:txBody>
        </p:sp>
        <p:sp>
          <p:nvSpPr>
            <p:cNvPr id="75" name="Rectangle 74">
              <a:extLst>
                <a:ext uri="{FF2B5EF4-FFF2-40B4-BE49-F238E27FC236}">
                  <a16:creationId xmlns:a16="http://schemas.microsoft.com/office/drawing/2014/main" id="{56A6C3E6-2196-4158-8D1A-F3C4F8556CAF}"/>
                </a:ext>
              </a:extLst>
            </p:cNvPr>
            <p:cNvSpPr/>
            <p:nvPr/>
          </p:nvSpPr>
          <p:spPr>
            <a:xfrm>
              <a:off x="5009003" y="5224097"/>
              <a:ext cx="6319856" cy="5079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tx1">
                      <a:lumMod val="65000"/>
                      <a:lumOff val="35000"/>
                    </a:schemeClr>
                  </a:solidFill>
                </a:rPr>
                <a:t>POS tags used in NLTK </a:t>
              </a:r>
            </a:p>
          </p:txBody>
        </p:sp>
      </p:grpSp>
    </p:spTree>
    <p:extLst>
      <p:ext uri="{BB962C8B-B14F-4D97-AF65-F5344CB8AC3E}">
        <p14:creationId xmlns:p14="http://schemas.microsoft.com/office/powerpoint/2010/main" val="16311708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POS Tagging (Contd.)</a:t>
            </a:r>
            <a:endParaRPr lang="en-US" dirty="0"/>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10222" y="885621"/>
            <a:ext cx="4648884" cy="253920"/>
          </a:xfrm>
          <a:prstGeom prst="rect">
            <a:avLst/>
          </a:prstGeom>
        </p:spPr>
      </p:pic>
      <p:pic>
        <p:nvPicPr>
          <p:cNvPr id="65" name="Picture 64">
            <a:extLst>
              <a:ext uri="{FF2B5EF4-FFF2-40B4-BE49-F238E27FC236}">
                <a16:creationId xmlns:a16="http://schemas.microsoft.com/office/drawing/2014/main" id="{41EB61B5-9E82-4091-B703-6F00FA06E73E}"/>
              </a:ext>
            </a:extLst>
          </p:cNvPr>
          <p:cNvPicPr>
            <a:picLocks noChangeAspect="1"/>
          </p:cNvPicPr>
          <p:nvPr/>
        </p:nvPicPr>
        <p:blipFill>
          <a:blip r:embed="rId4"/>
          <a:stretch>
            <a:fillRect/>
          </a:stretch>
        </p:blipFill>
        <p:spPr>
          <a:xfrm>
            <a:off x="434433" y="1896395"/>
            <a:ext cx="15387133" cy="5383967"/>
          </a:xfrm>
          <a:prstGeom prst="rect">
            <a:avLst/>
          </a:prstGeom>
          <a:ln>
            <a:solidFill>
              <a:schemeClr val="accent1">
                <a:lumMod val="50000"/>
              </a:schemeClr>
            </a:solidFill>
          </a:ln>
        </p:spPr>
      </p:pic>
      <p:sp>
        <p:nvSpPr>
          <p:cNvPr id="69" name="Rectangle 68">
            <a:extLst>
              <a:ext uri="{FF2B5EF4-FFF2-40B4-BE49-F238E27FC236}">
                <a16:creationId xmlns:a16="http://schemas.microsoft.com/office/drawing/2014/main" id="{7576F3D0-CD07-4747-AFDE-3642D3B5806B}"/>
              </a:ext>
            </a:extLst>
          </p:cNvPr>
          <p:cNvSpPr/>
          <p:nvPr/>
        </p:nvSpPr>
        <p:spPr>
          <a:xfrm>
            <a:off x="2482778" y="7928969"/>
            <a:ext cx="12121936" cy="400111"/>
          </a:xfrm>
          <a:prstGeom prst="rect">
            <a:avLst/>
          </a:prstGeom>
          <a:ln>
            <a:noFill/>
          </a:ln>
        </p:spPr>
        <p:txBody>
          <a:bodyPr wrap="square">
            <a:spAutoFit/>
          </a:bodyPr>
          <a:lstStyle/>
          <a:p>
            <a:pPr algn="ctr"/>
            <a:r>
              <a:rPr lang="en-IN" sz="2000" dirty="0">
                <a:solidFill>
                  <a:schemeClr val="tx1">
                    <a:lumMod val="65000"/>
                    <a:lumOff val="35000"/>
                  </a:schemeClr>
                </a:solidFill>
                <a:latin typeface="+mj-lt"/>
              </a:rPr>
              <a:t>POS Tags are useful for lemmatization, in building NERs and extracting relations between words </a:t>
            </a:r>
          </a:p>
        </p:txBody>
      </p:sp>
    </p:spTree>
    <p:extLst>
      <p:ext uri="{BB962C8B-B14F-4D97-AF65-F5344CB8AC3E}">
        <p14:creationId xmlns:p14="http://schemas.microsoft.com/office/powerpoint/2010/main" val="328453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21"/>
          <p:cNvSpPr txBox="1">
            <a:spLocks noGrp="1"/>
          </p:cNvSpPr>
          <p:nvPr>
            <p:ph type="body" idx="1"/>
          </p:nvPr>
        </p:nvSpPr>
        <p:spPr>
          <a:xfrm>
            <a:off x="5249459" y="3083003"/>
            <a:ext cx="8946989" cy="58624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3F3F3F"/>
              </a:buClr>
              <a:buSzPts val="2200"/>
              <a:buFont typeface="Arial"/>
              <a:buNone/>
            </a:pPr>
            <a:r>
              <a:rPr lang="en-IN" sz="2000" dirty="0">
                <a:solidFill>
                  <a:schemeClr val="tx1">
                    <a:lumMod val="65000"/>
                    <a:lumOff val="35000"/>
                  </a:schemeClr>
                </a:solidFill>
                <a:latin typeface="+mj-lt"/>
              </a:rPr>
              <a:t>Explain text mining</a:t>
            </a:r>
            <a:endParaRPr sz="2000" dirty="0">
              <a:solidFill>
                <a:schemeClr val="tx1">
                  <a:lumMod val="65000"/>
                  <a:lumOff val="35000"/>
                </a:schemeClr>
              </a:solidFill>
              <a:latin typeface="+mj-lt"/>
            </a:endParaRPr>
          </a:p>
        </p:txBody>
      </p:sp>
      <p:sp>
        <p:nvSpPr>
          <p:cNvPr id="413" name="Google Shape;413;p21"/>
          <p:cNvSpPr txBox="1">
            <a:spLocks noGrp="1"/>
          </p:cNvSpPr>
          <p:nvPr>
            <p:ph type="body" idx="2"/>
          </p:nvPr>
        </p:nvSpPr>
        <p:spPr>
          <a:xfrm>
            <a:off x="5249459" y="4133382"/>
            <a:ext cx="8946989" cy="586248"/>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1000"/>
              </a:spcBef>
              <a:spcAft>
                <a:spcPts val="0"/>
              </a:spcAft>
              <a:buClr>
                <a:srgbClr val="3F3F3F"/>
              </a:buClr>
              <a:buSzPts val="2200"/>
              <a:buFont typeface="Arial"/>
              <a:buNone/>
            </a:pPr>
            <a:r>
              <a:rPr lang="en-IN" sz="2000" dirty="0">
                <a:solidFill>
                  <a:schemeClr val="tx1">
                    <a:lumMod val="65000"/>
                    <a:lumOff val="35000"/>
                  </a:schemeClr>
                </a:solidFill>
                <a:latin typeface="+mj-lt"/>
              </a:rPr>
              <a:t>Execute text processing tasks</a:t>
            </a:r>
            <a:endParaRPr sz="2000" dirty="0">
              <a:solidFill>
                <a:schemeClr val="tx1">
                  <a:lumMod val="65000"/>
                  <a:lumOff val="35000"/>
                </a:schemeClr>
              </a:solidFill>
              <a:latin typeface="+mj-lt"/>
            </a:endParaRPr>
          </a:p>
        </p:txBody>
      </p:sp>
      <p:pic>
        <p:nvPicPr>
          <p:cNvPr id="416" name="Google Shape;416;p21"/>
          <p:cNvPicPr preferRelativeResize="0"/>
          <p:nvPr/>
        </p:nvPicPr>
        <p:blipFill rotWithShape="1">
          <a:blip r:embed="rId3">
            <a:alphaModFix/>
          </a:blip>
          <a:srcRect l="19927" t="20892" r="25876" b="23651"/>
          <a:stretch/>
        </p:blipFill>
        <p:spPr>
          <a:xfrm>
            <a:off x="4558933" y="3125756"/>
            <a:ext cx="457415" cy="457200"/>
          </a:xfrm>
          <a:prstGeom prst="rect">
            <a:avLst/>
          </a:prstGeom>
          <a:noFill/>
          <a:ln>
            <a:noFill/>
          </a:ln>
        </p:spPr>
      </p:pic>
      <p:pic>
        <p:nvPicPr>
          <p:cNvPr id="417" name="Google Shape;417;p21"/>
          <p:cNvPicPr preferRelativeResize="0"/>
          <p:nvPr/>
        </p:nvPicPr>
        <p:blipFill rotWithShape="1">
          <a:blip r:embed="rId3">
            <a:alphaModFix/>
          </a:blip>
          <a:srcRect l="19927" t="20892" r="25876" b="23651"/>
          <a:stretch/>
        </p:blipFill>
        <p:spPr>
          <a:xfrm>
            <a:off x="4558932" y="4253929"/>
            <a:ext cx="457415" cy="457200"/>
          </a:xfrm>
          <a:prstGeom prst="rect">
            <a:avLst/>
          </a:prstGeom>
          <a:noFill/>
          <a:ln>
            <a:noFill/>
          </a:ln>
        </p:spPr>
      </p:pic>
      <p:sp>
        <p:nvSpPr>
          <p:cNvPr id="420" name="Google Shape;420;p21"/>
          <p:cNvSpPr txBox="1"/>
          <p:nvPr/>
        </p:nvSpPr>
        <p:spPr>
          <a:xfrm>
            <a:off x="4558932" y="1991425"/>
            <a:ext cx="8946989" cy="5862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0" indent="0">
              <a:buClr>
                <a:srgbClr val="3F3F3F"/>
              </a:buClr>
              <a:buSzPts val="2200"/>
              <a:buNone/>
              <a:defRPr sz="2000">
                <a:solidFill>
                  <a:schemeClr val="tx1">
                    <a:lumMod val="65000"/>
                    <a:lumOff val="35000"/>
                  </a:schemeClr>
                </a:solidFill>
                <a:latin typeface="+mj-lt"/>
                <a:ea typeface="Open Sans"/>
                <a:cs typeface="Open Sans"/>
                <a:sym typeface="Open Sans"/>
              </a:defRPr>
            </a:lvl1pPr>
            <a:lvl2pPr marL="914400" indent="-342900">
              <a:lnSpc>
                <a:spcPct val="90000"/>
              </a:lnSpc>
              <a:spcBef>
                <a:spcPts val="500"/>
              </a:spcBef>
              <a:buClr>
                <a:schemeClr val="dk1"/>
              </a:buClr>
              <a:buSzPts val="1800"/>
              <a:buChar char="•"/>
              <a:defRPr sz="2400">
                <a:solidFill>
                  <a:schemeClr val="dk1"/>
                </a:solidFill>
                <a:latin typeface="Calibri"/>
                <a:ea typeface="Calibri"/>
                <a:cs typeface="Calibri"/>
                <a:sym typeface="Calibri"/>
              </a:defRPr>
            </a:lvl2pPr>
            <a:lvl3pPr marL="1371600" indent="-342900">
              <a:lnSpc>
                <a:spcPct val="90000"/>
              </a:lnSpc>
              <a:spcBef>
                <a:spcPts val="500"/>
              </a:spcBef>
              <a:buClr>
                <a:schemeClr val="dk1"/>
              </a:buClr>
              <a:buSzPts val="1800"/>
              <a:buChar char="•"/>
              <a:defRPr sz="2000">
                <a:solidFill>
                  <a:schemeClr val="dk1"/>
                </a:solidFill>
                <a:latin typeface="Calibri"/>
                <a:ea typeface="Calibri"/>
                <a:cs typeface="Calibri"/>
                <a:sym typeface="Calibri"/>
              </a:defRPr>
            </a:lvl3pPr>
            <a:lvl4pPr marL="18288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4pPr>
            <a:lvl5pPr marL="22860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5pPr>
            <a:lvl6pPr marL="27432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6pPr>
            <a:lvl7pPr marL="32004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7pPr>
            <a:lvl8pPr marL="36576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8pPr>
            <a:lvl9pPr marL="4114800" indent="-342900">
              <a:lnSpc>
                <a:spcPct val="90000"/>
              </a:lnSpc>
              <a:spcBef>
                <a:spcPts val="500"/>
              </a:spcBef>
              <a:buClr>
                <a:schemeClr val="dk1"/>
              </a:buClr>
              <a:buSzPts val="1800"/>
              <a:buChar char="•"/>
              <a:defRPr sz="1800">
                <a:solidFill>
                  <a:schemeClr val="dk1"/>
                </a:solidFill>
                <a:latin typeface="Calibri"/>
                <a:ea typeface="Calibri"/>
                <a:cs typeface="Calibri"/>
                <a:sym typeface="Calibri"/>
              </a:defRPr>
            </a:lvl9pPr>
          </a:lstStyle>
          <a:p>
            <a:r>
              <a:rPr lang="en-US" dirty="0"/>
              <a:t>By the end of this lesson, you will be able to:</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Named Entity Recognition (NER)</a:t>
            </a:r>
            <a:endParaRPr lang="en-US" dirty="0"/>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731449" y="885621"/>
            <a:ext cx="6806430" cy="253920"/>
          </a:xfrm>
          <a:prstGeom prst="rect">
            <a:avLst/>
          </a:prstGeom>
        </p:spPr>
      </p:pic>
      <p:sp>
        <p:nvSpPr>
          <p:cNvPr id="4" name="Rectangle 3">
            <a:extLst>
              <a:ext uri="{FF2B5EF4-FFF2-40B4-BE49-F238E27FC236}">
                <a16:creationId xmlns:a16="http://schemas.microsoft.com/office/drawing/2014/main" id="{AE25FBF9-114B-4090-A86C-F1F811A3F5CA}"/>
              </a:ext>
            </a:extLst>
          </p:cNvPr>
          <p:cNvSpPr/>
          <p:nvPr/>
        </p:nvSpPr>
        <p:spPr>
          <a:xfrm>
            <a:off x="2807165" y="5948612"/>
            <a:ext cx="11384547" cy="707886"/>
          </a:xfrm>
          <a:prstGeom prst="rect">
            <a:avLst/>
          </a:prstGeom>
        </p:spPr>
        <p:txBody>
          <a:bodyPr wrap="square">
            <a:spAutoFit/>
          </a:bodyPr>
          <a:lstStyle/>
          <a:p>
            <a:pPr algn="ctr"/>
            <a:r>
              <a:rPr lang="en-IN" sz="2000" dirty="0">
                <a:solidFill>
                  <a:schemeClr val="tx1">
                    <a:lumMod val="65000"/>
                    <a:lumOff val="35000"/>
                  </a:schemeClr>
                </a:solidFill>
                <a:latin typeface="+mj-lt"/>
              </a:rPr>
              <a:t>NER  seeks to extract a real-world entity from the text and sort it into pre-defined categories such as the names of persons, organizations, locations, etc.</a:t>
            </a:r>
            <a:endParaRPr lang="en-US" sz="2000" dirty="0">
              <a:solidFill>
                <a:schemeClr val="tx1">
                  <a:lumMod val="65000"/>
                  <a:lumOff val="35000"/>
                </a:schemeClr>
              </a:solidFill>
              <a:latin typeface="+mj-lt"/>
            </a:endParaRPr>
          </a:p>
        </p:txBody>
      </p:sp>
      <p:pic>
        <p:nvPicPr>
          <p:cNvPr id="9" name="Picture 8" descr="A screenshot of a cell phone&#10;&#10;Description automatically generated">
            <a:extLst>
              <a:ext uri="{FF2B5EF4-FFF2-40B4-BE49-F238E27FC236}">
                <a16:creationId xmlns:a16="http://schemas.microsoft.com/office/drawing/2014/main" id="{06552A8C-4593-44BC-9076-D130D249155A}"/>
              </a:ext>
            </a:extLst>
          </p:cNvPr>
          <p:cNvPicPr>
            <a:picLocks noChangeAspect="1"/>
          </p:cNvPicPr>
          <p:nvPr/>
        </p:nvPicPr>
        <p:blipFill rotWithShape="1">
          <a:blip r:embed="rId4"/>
          <a:srcRect t="57217"/>
          <a:stretch/>
        </p:blipFill>
        <p:spPr>
          <a:xfrm>
            <a:off x="1073166" y="2181418"/>
            <a:ext cx="14515663" cy="3079260"/>
          </a:xfrm>
          <a:prstGeom prst="rect">
            <a:avLst/>
          </a:prstGeom>
          <a:ln>
            <a:solidFill>
              <a:schemeClr val="accent1">
                <a:lumMod val="50000"/>
              </a:schemeClr>
            </a:solidFill>
          </a:ln>
        </p:spPr>
      </p:pic>
    </p:spTree>
    <p:extLst>
      <p:ext uri="{BB962C8B-B14F-4D97-AF65-F5344CB8AC3E}">
        <p14:creationId xmlns:p14="http://schemas.microsoft.com/office/powerpoint/2010/main" val="11897002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Named Entity Recognition (NER) (Contd.)</a:t>
            </a:r>
            <a:endParaRPr lang="en-US" dirty="0"/>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4016774" y="885621"/>
            <a:ext cx="8235780" cy="253920"/>
          </a:xfrm>
          <a:prstGeom prst="rect">
            <a:avLst/>
          </a:prstGeom>
        </p:spPr>
      </p:pic>
      <p:pic>
        <p:nvPicPr>
          <p:cNvPr id="2" name="Picture 1">
            <a:extLst>
              <a:ext uri="{FF2B5EF4-FFF2-40B4-BE49-F238E27FC236}">
                <a16:creationId xmlns:a16="http://schemas.microsoft.com/office/drawing/2014/main" id="{39A43655-3444-4714-A8E1-CFD5E2B7D15D}"/>
              </a:ext>
            </a:extLst>
          </p:cNvPr>
          <p:cNvPicPr>
            <a:picLocks noChangeAspect="1"/>
          </p:cNvPicPr>
          <p:nvPr/>
        </p:nvPicPr>
        <p:blipFill>
          <a:blip r:embed="rId4"/>
          <a:stretch>
            <a:fillRect/>
          </a:stretch>
        </p:blipFill>
        <p:spPr>
          <a:xfrm>
            <a:off x="345168" y="1627353"/>
            <a:ext cx="15565664" cy="5889293"/>
          </a:xfrm>
          <a:prstGeom prst="rect">
            <a:avLst/>
          </a:prstGeom>
          <a:ln>
            <a:solidFill>
              <a:schemeClr val="accent1">
                <a:lumMod val="50000"/>
              </a:schemeClr>
            </a:solidFill>
          </a:ln>
        </p:spPr>
      </p:pic>
    </p:spTree>
    <p:extLst>
      <p:ext uri="{BB962C8B-B14F-4D97-AF65-F5344CB8AC3E}">
        <p14:creationId xmlns:p14="http://schemas.microsoft.com/office/powerpoint/2010/main" val="4210018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Google Shape;809;p40">
            <a:extLst>
              <a:ext uri="{FF2B5EF4-FFF2-40B4-BE49-F238E27FC236}">
                <a16:creationId xmlns:a16="http://schemas.microsoft.com/office/drawing/2014/main" id="{C1015D53-9483-4B72-86FF-635B5F493FF1}"/>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IN" dirty="0"/>
              <a:t>NLP Process Workflow</a:t>
            </a:r>
            <a:endParaRPr lang="en-US" dirty="0"/>
          </a:p>
        </p:txBody>
      </p:sp>
      <p:pic>
        <p:nvPicPr>
          <p:cNvPr id="25" name="Picture 24">
            <a:extLst>
              <a:ext uri="{FF2B5EF4-FFF2-40B4-BE49-F238E27FC236}">
                <a16:creationId xmlns:a16="http://schemas.microsoft.com/office/drawing/2014/main" id="{E8C345FC-1001-4203-AD44-82C87E419CAB}"/>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5810222" y="885621"/>
            <a:ext cx="4648884" cy="253920"/>
          </a:xfrm>
          <a:prstGeom prst="rect">
            <a:avLst/>
          </a:prstGeom>
        </p:spPr>
      </p:pic>
      <p:grpSp>
        <p:nvGrpSpPr>
          <p:cNvPr id="6" name="Group 5">
            <a:extLst>
              <a:ext uri="{FF2B5EF4-FFF2-40B4-BE49-F238E27FC236}">
                <a16:creationId xmlns:a16="http://schemas.microsoft.com/office/drawing/2014/main" id="{5BE39B09-DC7F-44CE-83C1-712B23F1F7FA}"/>
              </a:ext>
            </a:extLst>
          </p:cNvPr>
          <p:cNvGrpSpPr/>
          <p:nvPr/>
        </p:nvGrpSpPr>
        <p:grpSpPr>
          <a:xfrm>
            <a:off x="5529929" y="1553109"/>
            <a:ext cx="5196142" cy="7083615"/>
            <a:chOff x="8566286" y="1654943"/>
            <a:chExt cx="5196142" cy="7083615"/>
          </a:xfrm>
        </p:grpSpPr>
        <p:sp>
          <p:nvSpPr>
            <p:cNvPr id="7" name="Rectangle 6">
              <a:extLst>
                <a:ext uri="{FF2B5EF4-FFF2-40B4-BE49-F238E27FC236}">
                  <a16:creationId xmlns:a16="http://schemas.microsoft.com/office/drawing/2014/main" id="{9176F262-215C-41BB-8F52-1C21DF2268E7}"/>
                </a:ext>
              </a:extLst>
            </p:cNvPr>
            <p:cNvSpPr/>
            <p:nvPr/>
          </p:nvSpPr>
          <p:spPr>
            <a:xfrm>
              <a:off x="8566286" y="8102946"/>
              <a:ext cx="5177092" cy="635612"/>
            </a:xfrm>
            <a:prstGeom prst="rect">
              <a:avLst/>
            </a:prstGeom>
            <a:solidFill>
              <a:srgbClr val="FEEAC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2E5B7CD-E693-47E7-B48D-89A6F6B3D858}"/>
                </a:ext>
              </a:extLst>
            </p:cNvPr>
            <p:cNvSpPr/>
            <p:nvPr/>
          </p:nvSpPr>
          <p:spPr>
            <a:xfrm>
              <a:off x="8566286" y="7604315"/>
              <a:ext cx="5177092" cy="499490"/>
            </a:xfrm>
            <a:prstGeom prst="rect">
              <a:avLst/>
            </a:prstGeom>
            <a:solidFill>
              <a:srgbClr val="BF7E77"/>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99288D7-1CC2-47C0-B20E-FB3C506B8D3F}"/>
                </a:ext>
              </a:extLst>
            </p:cNvPr>
            <p:cNvSpPr/>
            <p:nvPr/>
          </p:nvSpPr>
          <p:spPr>
            <a:xfrm>
              <a:off x="9375315" y="7644910"/>
              <a:ext cx="3478837" cy="400110"/>
            </a:xfrm>
            <a:prstGeom prst="rect">
              <a:avLst/>
            </a:prstGeom>
          </p:spPr>
          <p:txBody>
            <a:bodyPr wrap="none">
              <a:spAutoFit/>
            </a:bodyPr>
            <a:lstStyle/>
            <a:p>
              <a:pPr algn="ctr"/>
              <a:r>
                <a:rPr lang="en-US" sz="2000" dirty="0"/>
                <a:t>INFORMATION RETRIEVAL</a:t>
              </a:r>
            </a:p>
          </p:txBody>
        </p:sp>
        <p:grpSp>
          <p:nvGrpSpPr>
            <p:cNvPr id="10" name="Group 9">
              <a:extLst>
                <a:ext uri="{FF2B5EF4-FFF2-40B4-BE49-F238E27FC236}">
                  <a16:creationId xmlns:a16="http://schemas.microsoft.com/office/drawing/2014/main" id="{64A2D9E8-4028-4762-999F-9E33337CC16C}"/>
                </a:ext>
              </a:extLst>
            </p:cNvPr>
            <p:cNvGrpSpPr/>
            <p:nvPr/>
          </p:nvGrpSpPr>
          <p:grpSpPr>
            <a:xfrm>
              <a:off x="8585336" y="1654943"/>
              <a:ext cx="5177092" cy="1134243"/>
              <a:chOff x="8585336" y="1654943"/>
              <a:chExt cx="5177092" cy="1134243"/>
            </a:xfrm>
          </p:grpSpPr>
          <p:sp>
            <p:nvSpPr>
              <p:cNvPr id="33" name="Rectangle 32">
                <a:extLst>
                  <a:ext uri="{FF2B5EF4-FFF2-40B4-BE49-F238E27FC236}">
                    <a16:creationId xmlns:a16="http://schemas.microsoft.com/office/drawing/2014/main" id="{FD2F6EA8-67BF-4613-AC97-F1025FC6AE74}"/>
                  </a:ext>
                </a:extLst>
              </p:cNvPr>
              <p:cNvSpPr/>
              <p:nvPr/>
            </p:nvSpPr>
            <p:spPr>
              <a:xfrm>
                <a:off x="8585336" y="2153574"/>
                <a:ext cx="5177092" cy="635612"/>
              </a:xfrm>
              <a:prstGeom prst="rect">
                <a:avLst/>
              </a:prstGeom>
              <a:solidFill>
                <a:srgbClr val="FEEAC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F607C2C-F436-4E7B-AD3B-48813BAC9EA6}"/>
                  </a:ext>
                </a:extLst>
              </p:cNvPr>
              <p:cNvSpPr/>
              <p:nvPr/>
            </p:nvSpPr>
            <p:spPr>
              <a:xfrm>
                <a:off x="8585336" y="1654943"/>
                <a:ext cx="5177092" cy="499490"/>
              </a:xfrm>
              <a:prstGeom prst="rect">
                <a:avLst/>
              </a:prstGeom>
              <a:solidFill>
                <a:srgbClr val="FBC982"/>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0A5AE5F0-2775-4950-806E-E450E3DF07A8}"/>
                  </a:ext>
                </a:extLst>
              </p:cNvPr>
              <p:cNvSpPr/>
              <p:nvPr/>
            </p:nvSpPr>
            <p:spPr>
              <a:xfrm>
                <a:off x="10093274" y="1710052"/>
                <a:ext cx="2081019" cy="400110"/>
              </a:xfrm>
              <a:prstGeom prst="rect">
                <a:avLst/>
              </a:prstGeom>
            </p:spPr>
            <p:txBody>
              <a:bodyPr wrap="none">
                <a:spAutoFit/>
              </a:bodyPr>
              <a:lstStyle/>
              <a:p>
                <a:pPr algn="ctr"/>
                <a:r>
                  <a:rPr lang="en-US" sz="2000" dirty="0"/>
                  <a:t>TOKENIZATION</a:t>
                </a:r>
              </a:p>
            </p:txBody>
          </p:sp>
          <p:sp>
            <p:nvSpPr>
              <p:cNvPr id="36" name="Rectangle 35">
                <a:extLst>
                  <a:ext uri="{FF2B5EF4-FFF2-40B4-BE49-F238E27FC236}">
                    <a16:creationId xmlns:a16="http://schemas.microsoft.com/office/drawing/2014/main" id="{732F804B-ED55-4095-8AE3-43705609C13A}"/>
                  </a:ext>
                </a:extLst>
              </p:cNvPr>
              <p:cNvSpPr/>
              <p:nvPr/>
            </p:nvSpPr>
            <p:spPr>
              <a:xfrm>
                <a:off x="8747577" y="2258261"/>
                <a:ext cx="4852611" cy="338554"/>
              </a:xfrm>
              <a:prstGeom prst="rect">
                <a:avLst/>
              </a:prstGeom>
            </p:spPr>
            <p:txBody>
              <a:bodyPr wrap="none">
                <a:spAutoFit/>
              </a:bodyPr>
              <a:lstStyle/>
              <a:p>
                <a:pPr algn="ctr"/>
                <a:r>
                  <a:rPr lang="en-US" sz="1600" dirty="0"/>
                  <a:t>Split text into pieces (tokens), remove punctuation.</a:t>
                </a:r>
              </a:p>
            </p:txBody>
          </p:sp>
        </p:grpSp>
        <p:grpSp>
          <p:nvGrpSpPr>
            <p:cNvPr id="11" name="Group 10">
              <a:extLst>
                <a:ext uri="{FF2B5EF4-FFF2-40B4-BE49-F238E27FC236}">
                  <a16:creationId xmlns:a16="http://schemas.microsoft.com/office/drawing/2014/main" id="{49C82724-3D2C-40AF-B674-4BD389204604}"/>
                </a:ext>
              </a:extLst>
            </p:cNvPr>
            <p:cNvGrpSpPr/>
            <p:nvPr/>
          </p:nvGrpSpPr>
          <p:grpSpPr>
            <a:xfrm>
              <a:off x="8585336" y="3143780"/>
              <a:ext cx="5177092" cy="1134243"/>
              <a:chOff x="8585336" y="3143780"/>
              <a:chExt cx="5177092" cy="1134243"/>
            </a:xfrm>
          </p:grpSpPr>
          <p:sp>
            <p:nvSpPr>
              <p:cNvPr id="29" name="Rectangle 28">
                <a:extLst>
                  <a:ext uri="{FF2B5EF4-FFF2-40B4-BE49-F238E27FC236}">
                    <a16:creationId xmlns:a16="http://schemas.microsoft.com/office/drawing/2014/main" id="{F4FF3D92-F33A-4BE3-9272-46C5A419074C}"/>
                  </a:ext>
                </a:extLst>
              </p:cNvPr>
              <p:cNvSpPr/>
              <p:nvPr/>
            </p:nvSpPr>
            <p:spPr>
              <a:xfrm>
                <a:off x="8585336" y="3642411"/>
                <a:ext cx="5177092" cy="635612"/>
              </a:xfrm>
              <a:prstGeom prst="rect">
                <a:avLst/>
              </a:prstGeom>
              <a:solidFill>
                <a:srgbClr val="FEEAC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7933A487-AC18-4F56-BF24-3E1414B1B20D}"/>
                  </a:ext>
                </a:extLst>
              </p:cNvPr>
              <p:cNvSpPr/>
              <p:nvPr/>
            </p:nvSpPr>
            <p:spPr>
              <a:xfrm>
                <a:off x="8585336" y="3143780"/>
                <a:ext cx="5177092" cy="499490"/>
              </a:xfrm>
              <a:prstGeom prst="rect">
                <a:avLst/>
              </a:prstGeom>
              <a:solidFill>
                <a:srgbClr val="7DC59F"/>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CA3655E6-4435-4A2A-AED3-4B82D1EF21C8}"/>
                  </a:ext>
                </a:extLst>
              </p:cNvPr>
              <p:cNvSpPr/>
              <p:nvPr/>
            </p:nvSpPr>
            <p:spPr>
              <a:xfrm>
                <a:off x="9622793" y="3197608"/>
                <a:ext cx="3021981" cy="400110"/>
              </a:xfrm>
              <a:prstGeom prst="rect">
                <a:avLst/>
              </a:prstGeom>
            </p:spPr>
            <p:txBody>
              <a:bodyPr wrap="none">
                <a:spAutoFit/>
              </a:bodyPr>
              <a:lstStyle/>
              <a:p>
                <a:pPr algn="ctr"/>
                <a:r>
                  <a:rPr lang="en-US" sz="2000" dirty="0"/>
                  <a:t>STOPWORD REMOVAL</a:t>
                </a:r>
              </a:p>
            </p:txBody>
          </p:sp>
          <p:sp>
            <p:nvSpPr>
              <p:cNvPr id="32" name="Rectangle 31">
                <a:extLst>
                  <a:ext uri="{FF2B5EF4-FFF2-40B4-BE49-F238E27FC236}">
                    <a16:creationId xmlns:a16="http://schemas.microsoft.com/office/drawing/2014/main" id="{4AB34693-3745-4347-9411-BF9995900E1A}"/>
                  </a:ext>
                </a:extLst>
              </p:cNvPr>
              <p:cNvSpPr/>
              <p:nvPr/>
            </p:nvSpPr>
            <p:spPr>
              <a:xfrm>
                <a:off x="8903845" y="3683619"/>
                <a:ext cx="4459875" cy="584775"/>
              </a:xfrm>
              <a:prstGeom prst="rect">
                <a:avLst/>
              </a:prstGeom>
            </p:spPr>
            <p:txBody>
              <a:bodyPr wrap="none">
                <a:spAutoFit/>
              </a:bodyPr>
              <a:lstStyle/>
              <a:p>
                <a:pPr algn="ctr"/>
                <a:r>
                  <a:rPr lang="en-US" sz="1600" dirty="0"/>
                  <a:t>Remove commonly used words (Such as 'the’) </a:t>
                </a:r>
              </a:p>
              <a:p>
                <a:pPr algn="ctr"/>
                <a:r>
                  <a:rPr lang="en-US" sz="1600" dirty="0"/>
                  <a:t>which are not relevant to analysis.</a:t>
                </a:r>
              </a:p>
            </p:txBody>
          </p:sp>
        </p:grpSp>
        <p:grpSp>
          <p:nvGrpSpPr>
            <p:cNvPr id="12" name="Group 11">
              <a:extLst>
                <a:ext uri="{FF2B5EF4-FFF2-40B4-BE49-F238E27FC236}">
                  <a16:creationId xmlns:a16="http://schemas.microsoft.com/office/drawing/2014/main" id="{C936432F-28B1-4FE0-9CCF-4664E297C765}"/>
                </a:ext>
              </a:extLst>
            </p:cNvPr>
            <p:cNvGrpSpPr/>
            <p:nvPr/>
          </p:nvGrpSpPr>
          <p:grpSpPr>
            <a:xfrm>
              <a:off x="8585336" y="4632617"/>
              <a:ext cx="5177092" cy="1134243"/>
              <a:chOff x="8585336" y="4632617"/>
              <a:chExt cx="5177092" cy="1134243"/>
            </a:xfrm>
          </p:grpSpPr>
          <p:sp>
            <p:nvSpPr>
              <p:cNvPr id="23" name="Rectangle 22">
                <a:extLst>
                  <a:ext uri="{FF2B5EF4-FFF2-40B4-BE49-F238E27FC236}">
                    <a16:creationId xmlns:a16="http://schemas.microsoft.com/office/drawing/2014/main" id="{DBC92C1B-2FE1-4A05-8AF8-2F07F73D227E}"/>
                  </a:ext>
                </a:extLst>
              </p:cNvPr>
              <p:cNvSpPr/>
              <p:nvPr/>
            </p:nvSpPr>
            <p:spPr>
              <a:xfrm>
                <a:off x="8585336" y="5131248"/>
                <a:ext cx="5177092" cy="635612"/>
              </a:xfrm>
              <a:prstGeom prst="rect">
                <a:avLst/>
              </a:prstGeom>
              <a:solidFill>
                <a:srgbClr val="FEEAC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11AD564-C22C-47C1-902C-F573D2275B6D}"/>
                  </a:ext>
                </a:extLst>
              </p:cNvPr>
              <p:cNvSpPr/>
              <p:nvPr/>
            </p:nvSpPr>
            <p:spPr>
              <a:xfrm>
                <a:off x="8585336" y="4632617"/>
                <a:ext cx="5177092" cy="499490"/>
              </a:xfrm>
              <a:prstGeom prst="rect">
                <a:avLst/>
              </a:prstGeom>
              <a:solidFill>
                <a:srgbClr val="EC8E8B"/>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DCF90E52-25D4-4469-B9F7-D0982B6451D9}"/>
                  </a:ext>
                </a:extLst>
              </p:cNvPr>
              <p:cNvSpPr/>
              <p:nvPr/>
            </p:nvSpPr>
            <p:spPr>
              <a:xfrm>
                <a:off x="8967967" y="4685164"/>
                <a:ext cx="4331635" cy="400110"/>
              </a:xfrm>
              <a:prstGeom prst="rect">
                <a:avLst/>
              </a:prstGeom>
            </p:spPr>
            <p:txBody>
              <a:bodyPr wrap="none">
                <a:spAutoFit/>
              </a:bodyPr>
              <a:lstStyle/>
              <a:p>
                <a:pPr algn="ctr"/>
                <a:r>
                  <a:rPr lang="en-US" sz="2000" dirty="0"/>
                  <a:t>STEMMING AND LEMMATIZATION</a:t>
                </a:r>
              </a:p>
            </p:txBody>
          </p:sp>
          <p:sp>
            <p:nvSpPr>
              <p:cNvPr id="28" name="Rectangle 27">
                <a:extLst>
                  <a:ext uri="{FF2B5EF4-FFF2-40B4-BE49-F238E27FC236}">
                    <a16:creationId xmlns:a16="http://schemas.microsoft.com/office/drawing/2014/main" id="{C1851CBF-F9CE-4CFF-B6F9-82F92D99C436}"/>
                  </a:ext>
                </a:extLst>
              </p:cNvPr>
              <p:cNvSpPr/>
              <p:nvPr/>
            </p:nvSpPr>
            <p:spPr>
              <a:xfrm>
                <a:off x="9540261" y="5140083"/>
                <a:ext cx="3267240" cy="584775"/>
              </a:xfrm>
              <a:prstGeom prst="rect">
                <a:avLst/>
              </a:prstGeom>
            </p:spPr>
            <p:txBody>
              <a:bodyPr wrap="none">
                <a:spAutoFit/>
              </a:bodyPr>
              <a:lstStyle/>
              <a:p>
                <a:pPr algn="ctr"/>
                <a:r>
                  <a:rPr lang="en-US" sz="1600" dirty="0"/>
                  <a:t>Reduce words to base form to be </a:t>
                </a:r>
              </a:p>
              <a:p>
                <a:pPr algn="ctr"/>
                <a:r>
                  <a:rPr lang="en-US" sz="1600" dirty="0"/>
                  <a:t>analyzed as a single item.</a:t>
                </a:r>
              </a:p>
            </p:txBody>
          </p:sp>
        </p:grpSp>
        <p:grpSp>
          <p:nvGrpSpPr>
            <p:cNvPr id="13" name="Group 12">
              <a:extLst>
                <a:ext uri="{FF2B5EF4-FFF2-40B4-BE49-F238E27FC236}">
                  <a16:creationId xmlns:a16="http://schemas.microsoft.com/office/drawing/2014/main" id="{9AD8FC4A-65ED-4EF6-BC87-EDE31C0FAE41}"/>
                </a:ext>
              </a:extLst>
            </p:cNvPr>
            <p:cNvGrpSpPr/>
            <p:nvPr/>
          </p:nvGrpSpPr>
          <p:grpSpPr>
            <a:xfrm>
              <a:off x="8585336" y="6121454"/>
              <a:ext cx="5177092" cy="1134243"/>
              <a:chOff x="8585336" y="6121454"/>
              <a:chExt cx="5177092" cy="1134243"/>
            </a:xfrm>
          </p:grpSpPr>
          <p:sp>
            <p:nvSpPr>
              <p:cNvPr id="19" name="Rectangle 18">
                <a:extLst>
                  <a:ext uri="{FF2B5EF4-FFF2-40B4-BE49-F238E27FC236}">
                    <a16:creationId xmlns:a16="http://schemas.microsoft.com/office/drawing/2014/main" id="{35F687B1-EBE9-4BEA-8556-F3C977E4117B}"/>
                  </a:ext>
                </a:extLst>
              </p:cNvPr>
              <p:cNvSpPr/>
              <p:nvPr/>
            </p:nvSpPr>
            <p:spPr>
              <a:xfrm>
                <a:off x="8585336" y="6620085"/>
                <a:ext cx="5177092" cy="635612"/>
              </a:xfrm>
              <a:prstGeom prst="rect">
                <a:avLst/>
              </a:prstGeom>
              <a:solidFill>
                <a:srgbClr val="FEEACD"/>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FB86541-C64E-4D7D-92BD-AEEF11CA808C}"/>
                  </a:ext>
                </a:extLst>
              </p:cNvPr>
              <p:cNvSpPr/>
              <p:nvPr/>
            </p:nvSpPr>
            <p:spPr>
              <a:xfrm>
                <a:off x="8585336" y="6121454"/>
                <a:ext cx="5177092" cy="499490"/>
              </a:xfrm>
              <a:prstGeom prst="rect">
                <a:avLst/>
              </a:prstGeom>
              <a:solidFill>
                <a:srgbClr val="83ADE5"/>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585AE6E3-C977-4924-BBF5-A01FAD174E09}"/>
                  </a:ext>
                </a:extLst>
              </p:cNvPr>
              <p:cNvSpPr/>
              <p:nvPr/>
            </p:nvSpPr>
            <p:spPr>
              <a:xfrm>
                <a:off x="10074038" y="6172720"/>
                <a:ext cx="2119491" cy="400110"/>
              </a:xfrm>
              <a:prstGeom prst="rect">
                <a:avLst/>
              </a:prstGeom>
            </p:spPr>
            <p:txBody>
              <a:bodyPr wrap="none">
                <a:spAutoFit/>
              </a:bodyPr>
              <a:lstStyle/>
              <a:p>
                <a:pPr algn="ctr"/>
                <a:r>
                  <a:rPr lang="en-US" sz="2000" dirty="0"/>
                  <a:t>P.O.S TAGGING</a:t>
                </a:r>
              </a:p>
            </p:txBody>
          </p:sp>
          <p:sp>
            <p:nvSpPr>
              <p:cNvPr id="22" name="Rectangle 21">
                <a:extLst>
                  <a:ext uri="{FF2B5EF4-FFF2-40B4-BE49-F238E27FC236}">
                    <a16:creationId xmlns:a16="http://schemas.microsoft.com/office/drawing/2014/main" id="{48213664-D3C3-4B4C-94C8-4D6FF7EA58B9}"/>
                  </a:ext>
                </a:extLst>
              </p:cNvPr>
              <p:cNvSpPr/>
              <p:nvPr/>
            </p:nvSpPr>
            <p:spPr>
              <a:xfrm>
                <a:off x="8644158" y="6664946"/>
                <a:ext cx="4979247" cy="584775"/>
              </a:xfrm>
              <a:prstGeom prst="rect">
                <a:avLst/>
              </a:prstGeom>
            </p:spPr>
            <p:txBody>
              <a:bodyPr wrap="none">
                <a:spAutoFit/>
              </a:bodyPr>
              <a:lstStyle/>
              <a:p>
                <a:pPr algn="ctr"/>
                <a:r>
                  <a:rPr lang="en-US" sz="1600" dirty="0"/>
                  <a:t>Tag words to be part of speech (Such as verb, noun)</a:t>
                </a:r>
              </a:p>
              <a:p>
                <a:pPr algn="ctr"/>
                <a:r>
                  <a:rPr lang="en-US" sz="1600" dirty="0"/>
                  <a:t> based on definition and context.</a:t>
                </a:r>
              </a:p>
            </p:txBody>
          </p:sp>
        </p:grpSp>
        <p:sp>
          <p:nvSpPr>
            <p:cNvPr id="14" name="Rectangle 13">
              <a:extLst>
                <a:ext uri="{FF2B5EF4-FFF2-40B4-BE49-F238E27FC236}">
                  <a16:creationId xmlns:a16="http://schemas.microsoft.com/office/drawing/2014/main" id="{B3B55AAE-FF80-4399-AAC9-CC222F86253F}"/>
                </a:ext>
              </a:extLst>
            </p:cNvPr>
            <p:cNvSpPr/>
            <p:nvPr/>
          </p:nvSpPr>
          <p:spPr>
            <a:xfrm>
              <a:off x="9105231" y="8142421"/>
              <a:ext cx="4099199" cy="338554"/>
            </a:xfrm>
            <a:prstGeom prst="rect">
              <a:avLst/>
            </a:prstGeom>
          </p:spPr>
          <p:txBody>
            <a:bodyPr wrap="none">
              <a:spAutoFit/>
            </a:bodyPr>
            <a:lstStyle/>
            <a:p>
              <a:pPr algn="ctr"/>
              <a:r>
                <a:rPr lang="en-US" sz="1600" dirty="0"/>
                <a:t>Extracting relevant information from source</a:t>
              </a:r>
            </a:p>
          </p:txBody>
        </p:sp>
        <p:cxnSp>
          <p:nvCxnSpPr>
            <p:cNvPr id="15" name="Straight Arrow Connector 14">
              <a:extLst>
                <a:ext uri="{FF2B5EF4-FFF2-40B4-BE49-F238E27FC236}">
                  <a16:creationId xmlns:a16="http://schemas.microsoft.com/office/drawing/2014/main" id="{E79854CF-0F83-4D0D-925F-11A84F31B5F6}"/>
                </a:ext>
              </a:extLst>
            </p:cNvPr>
            <p:cNvCxnSpPr>
              <a:stCxn id="33" idx="2"/>
              <a:endCxn id="30" idx="0"/>
            </p:cNvCxnSpPr>
            <p:nvPr/>
          </p:nvCxnSpPr>
          <p:spPr>
            <a:xfrm>
              <a:off x="11173882" y="2789186"/>
              <a:ext cx="0" cy="35459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D448646-2261-4A83-BF35-68A7310C1188}"/>
                </a:ext>
              </a:extLst>
            </p:cNvPr>
            <p:cNvCxnSpPr/>
            <p:nvPr/>
          </p:nvCxnSpPr>
          <p:spPr>
            <a:xfrm>
              <a:off x="11154832" y="4278023"/>
              <a:ext cx="0" cy="35459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FD4DA29-93D8-497A-B1BC-E1AC6060BFA4}"/>
                </a:ext>
              </a:extLst>
            </p:cNvPr>
            <p:cNvCxnSpPr/>
            <p:nvPr/>
          </p:nvCxnSpPr>
          <p:spPr>
            <a:xfrm>
              <a:off x="11155889" y="5766860"/>
              <a:ext cx="0" cy="35459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7CFA5F4-C03D-4BD3-A96B-6F7B3825FBBD}"/>
                </a:ext>
              </a:extLst>
            </p:cNvPr>
            <p:cNvCxnSpPr/>
            <p:nvPr/>
          </p:nvCxnSpPr>
          <p:spPr>
            <a:xfrm>
              <a:off x="11154832" y="7249721"/>
              <a:ext cx="0" cy="354594"/>
            </a:xfrm>
            <a:prstGeom prst="straightConnector1">
              <a:avLst/>
            </a:prstGeom>
            <a:ln w="571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911858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6"/>
          <p:cNvSpPr txBox="1">
            <a:spLocks noGrp="1"/>
          </p:cNvSpPr>
          <p:nvPr>
            <p:ph type="body" idx="1"/>
          </p:nvPr>
        </p:nvSpPr>
        <p:spPr>
          <a:xfrm>
            <a:off x="926745" y="1676697"/>
            <a:ext cx="12378945"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sz="3200" i="0" u="none" strike="noStrike" cap="none" dirty="0">
                <a:solidFill>
                  <a:schemeClr val="lt1"/>
                </a:solidFill>
                <a:latin typeface="Open Sans ExtraBold"/>
                <a:ea typeface="Open Sans ExtraBold"/>
                <a:cs typeface="Open Sans ExtraBold"/>
                <a:sym typeface="Open Sans ExtraBold"/>
              </a:rPr>
              <a:t>Assisted Practice  </a:t>
            </a:r>
            <a:endParaRPr dirty="0"/>
          </a:p>
        </p:txBody>
      </p:sp>
      <p:sp>
        <p:nvSpPr>
          <p:cNvPr id="1047" name="Google Shape;1047;p46"/>
          <p:cNvSpPr txBox="1">
            <a:spLocks noGrp="1"/>
          </p:cNvSpPr>
          <p:nvPr>
            <p:ph type="body" idx="2"/>
          </p:nvPr>
        </p:nvSpPr>
        <p:spPr>
          <a:xfrm>
            <a:off x="926744" y="2380588"/>
            <a:ext cx="13360755"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IN" sz="2800" b="1" i="0" u="none" strike="noStrike" cap="none" dirty="0">
                <a:solidFill>
                  <a:srgbClr val="0F547B"/>
                </a:solidFill>
                <a:latin typeface="Open Sans SemiBold"/>
                <a:ea typeface="Open Sans SemiBold"/>
                <a:cs typeface="Open Sans SemiBold"/>
                <a:sym typeface="Open Sans SemiBold"/>
              </a:rPr>
              <a:t>Text Extraction and Pre-processing</a:t>
            </a:r>
            <a:endParaRPr sz="2800" b="1" i="0" u="none" strike="noStrike" cap="none" dirty="0">
              <a:solidFill>
                <a:srgbClr val="0F547B"/>
              </a:solidFill>
              <a:latin typeface="Open Sans SemiBold"/>
              <a:ea typeface="Open Sans SemiBold"/>
              <a:cs typeface="Open Sans SemiBold"/>
              <a:sym typeface="Open Sans SemiBold"/>
            </a:endParaRPr>
          </a:p>
        </p:txBody>
      </p:sp>
      <p:sp>
        <p:nvSpPr>
          <p:cNvPr id="1048" name="Google Shape;1048;p46"/>
          <p:cNvSpPr txBox="1"/>
          <p:nvPr/>
        </p:nvSpPr>
        <p:spPr>
          <a:xfrm>
            <a:off x="12771118" y="2441493"/>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15 mins.</a:t>
            </a:r>
            <a:endParaRPr dirty="0"/>
          </a:p>
        </p:txBody>
      </p:sp>
      <p:sp>
        <p:nvSpPr>
          <p:cNvPr id="6" name="Google Shape;1049;p46">
            <a:extLst>
              <a:ext uri="{FF2B5EF4-FFF2-40B4-BE49-F238E27FC236}">
                <a16:creationId xmlns:a16="http://schemas.microsoft.com/office/drawing/2014/main" id="{F62E1D8C-03EE-44B5-B082-04BE9DFD81FC}"/>
              </a:ext>
            </a:extLst>
          </p:cNvPr>
          <p:cNvSpPr txBox="1"/>
          <p:nvPr/>
        </p:nvSpPr>
        <p:spPr>
          <a:xfrm>
            <a:off x="926739" y="5129267"/>
            <a:ext cx="14574517" cy="2575463"/>
          </a:xfrm>
          <a:prstGeom prst="rect">
            <a:avLst/>
          </a:prstGeom>
          <a:noFill/>
          <a:ln>
            <a:noFill/>
          </a:ln>
        </p:spPr>
        <p:txBody>
          <a:bodyPr spcFirstLastPara="1" wrap="square" lIns="91425" tIns="45700" rIns="91425" bIns="45700" anchor="ctr" anchorCtr="0">
            <a:noAutofit/>
          </a:bodyPr>
          <a:lstStyle/>
          <a:p>
            <a:pPr lvl="0">
              <a:lnSpc>
                <a:spcPct val="90000"/>
              </a:lnSpc>
            </a:pPr>
            <a:r>
              <a:rPr lang="en-US" sz="2000" b="1" dirty="0">
                <a:solidFill>
                  <a:schemeClr val="tx1"/>
                </a:solidFill>
                <a:latin typeface="Open Sans"/>
                <a:ea typeface="Open Sans"/>
                <a:cs typeface="Open Sans"/>
                <a:sym typeface="Open Sans"/>
              </a:rPr>
              <a:t>Problem Statement: </a:t>
            </a:r>
            <a:r>
              <a:rPr lang="en-IN" sz="2000" dirty="0">
                <a:solidFill>
                  <a:schemeClr val="tx1"/>
                </a:solidFill>
                <a:latin typeface="Open Sans"/>
                <a:ea typeface="Open Sans"/>
                <a:cs typeface="Open Sans"/>
                <a:sym typeface="Open Sans"/>
              </a:rPr>
              <a:t>The Brown University Standard Corpus of Present-Day American English (Brown Corpus) was compiled in the 1960s as a general corpus in the field of corpus linguistics. It contains 500 samples of English-language text, totalling roughly one million words, compiled from works published in the United States in 1961.</a:t>
            </a:r>
          </a:p>
          <a:p>
            <a:pPr>
              <a:lnSpc>
                <a:spcPct val="90000"/>
              </a:lnSpc>
            </a:pPr>
            <a:r>
              <a:rPr lang="en-IN" sz="2000" dirty="0">
                <a:solidFill>
                  <a:schemeClr val="tx1"/>
                </a:solidFill>
                <a:latin typeface="Open Sans"/>
                <a:ea typeface="Open Sans"/>
                <a:cs typeface="Open Sans"/>
                <a:sym typeface="Open Sans"/>
              </a:rPr>
              <a:t>You are required to work on the subset: ca10 document.</a:t>
            </a:r>
          </a:p>
          <a:p>
            <a:pPr lvl="0">
              <a:lnSpc>
                <a:spcPct val="90000"/>
              </a:lnSpc>
            </a:pPr>
            <a:endParaRPr lang="en-IN" sz="2000" dirty="0">
              <a:solidFill>
                <a:schemeClr val="tx1"/>
              </a:solidFill>
              <a:latin typeface="Open Sans"/>
              <a:ea typeface="Open Sans"/>
              <a:cs typeface="Open Sans"/>
              <a:sym typeface="Open Sans"/>
            </a:endParaRPr>
          </a:p>
          <a:p>
            <a:pPr lvl="0">
              <a:lnSpc>
                <a:spcPct val="90000"/>
              </a:lnSpc>
            </a:pPr>
            <a:endParaRPr lang="en-IN" sz="2000" dirty="0">
              <a:solidFill>
                <a:schemeClr val="tx1"/>
              </a:solidFill>
              <a:latin typeface="Open Sans"/>
              <a:ea typeface="Open Sans"/>
              <a:cs typeface="Open Sans"/>
              <a:sym typeface="Open Sans"/>
            </a:endParaRPr>
          </a:p>
          <a:p>
            <a:pPr lvl="0">
              <a:lnSpc>
                <a:spcPct val="90000"/>
              </a:lnSpc>
            </a:pPr>
            <a:r>
              <a:rPr lang="en-IN" sz="2000" b="1" dirty="0">
                <a:solidFill>
                  <a:schemeClr val="tx1"/>
                </a:solidFill>
                <a:latin typeface="Open Sans"/>
                <a:ea typeface="Open Sans"/>
                <a:cs typeface="Open Sans"/>
                <a:sym typeface="Open Sans"/>
              </a:rPr>
              <a:t>Objective:</a:t>
            </a:r>
          </a:p>
          <a:p>
            <a:pPr lvl="0">
              <a:lnSpc>
                <a:spcPct val="90000"/>
              </a:lnSpc>
            </a:pPr>
            <a:endParaRPr lang="en-IN" sz="2000" b="1" dirty="0">
              <a:solidFill>
                <a:schemeClr val="tx1"/>
              </a:solidFill>
              <a:latin typeface="Open Sans"/>
              <a:ea typeface="Open Sans"/>
              <a:cs typeface="Open Sans"/>
              <a:sym typeface="Open Sans"/>
            </a:endParaRPr>
          </a:p>
          <a:p>
            <a:pPr marL="342900" lvl="0" indent="-342900">
              <a:lnSpc>
                <a:spcPct val="90000"/>
              </a:lnSpc>
              <a:buFont typeface="Arial" panose="020B0604020202020204" pitchFamily="34" charset="0"/>
              <a:buChar char="•"/>
            </a:pPr>
            <a:r>
              <a:rPr lang="en-IN" sz="2000" dirty="0">
                <a:solidFill>
                  <a:schemeClr val="tx1"/>
                </a:solidFill>
                <a:latin typeface="Open Sans"/>
                <a:ea typeface="Open Sans"/>
                <a:cs typeface="Open Sans"/>
                <a:sym typeface="Open Sans"/>
              </a:rPr>
              <a:t>Implement different types of tokenizers</a:t>
            </a:r>
          </a:p>
          <a:p>
            <a:pPr marL="342900" lvl="0" indent="-342900">
              <a:lnSpc>
                <a:spcPct val="90000"/>
              </a:lnSpc>
              <a:buFont typeface="Arial" panose="020B0604020202020204" pitchFamily="34" charset="0"/>
              <a:buChar char="•"/>
            </a:pPr>
            <a:r>
              <a:rPr lang="en-IN" sz="2000" dirty="0">
                <a:solidFill>
                  <a:schemeClr val="tx1"/>
                </a:solidFill>
                <a:latin typeface="Open Sans"/>
                <a:ea typeface="Open Sans"/>
                <a:cs typeface="Open Sans"/>
                <a:sym typeface="Open Sans"/>
              </a:rPr>
              <a:t>Perform stemming and lemmatization</a:t>
            </a:r>
          </a:p>
          <a:p>
            <a:pPr marL="342900" lvl="0" indent="-342900">
              <a:lnSpc>
                <a:spcPct val="90000"/>
              </a:lnSpc>
              <a:buFont typeface="Arial" panose="020B0604020202020204" pitchFamily="34" charset="0"/>
              <a:buChar char="•"/>
            </a:pPr>
            <a:r>
              <a:rPr lang="en-IN" sz="2000" dirty="0">
                <a:solidFill>
                  <a:schemeClr val="tx1"/>
                </a:solidFill>
                <a:latin typeface="Open Sans"/>
                <a:ea typeface="Open Sans"/>
                <a:cs typeface="Open Sans"/>
                <a:sym typeface="Open Sans"/>
              </a:rPr>
              <a:t>Evaluate POS tags for the tokens</a:t>
            </a:r>
          </a:p>
          <a:p>
            <a:pPr marL="342900" lvl="0" indent="-342900">
              <a:lnSpc>
                <a:spcPct val="90000"/>
              </a:lnSpc>
              <a:buFont typeface="Arial" panose="020B0604020202020204" pitchFamily="34" charset="0"/>
              <a:buChar char="•"/>
            </a:pPr>
            <a:r>
              <a:rPr lang="en-IN" sz="2000" dirty="0">
                <a:solidFill>
                  <a:schemeClr val="tx1"/>
                </a:solidFill>
                <a:latin typeface="Open Sans"/>
                <a:ea typeface="Open Sans"/>
                <a:cs typeface="Open Sans"/>
                <a:sym typeface="Open Sans"/>
              </a:rPr>
              <a:t>Remove the stop words and apply NER</a:t>
            </a:r>
          </a:p>
          <a:p>
            <a:pPr marL="342900" lvl="0" indent="-342900">
              <a:lnSpc>
                <a:spcPct val="90000"/>
              </a:lnSpc>
              <a:buFont typeface="Arial" panose="020B0604020202020204" pitchFamily="34" charset="0"/>
              <a:buChar char="•"/>
            </a:pPr>
            <a:endParaRPr sz="2000" b="1" dirty="0">
              <a:solidFill>
                <a:schemeClr val="tx1"/>
              </a:solidFill>
              <a:latin typeface="+mj-lt"/>
              <a:ea typeface="Open Sans"/>
              <a:cs typeface="Open Sans"/>
              <a:sym typeface="Open Sans"/>
            </a:endParaRPr>
          </a:p>
          <a:p>
            <a:pPr marL="0" marR="0" lvl="0" indent="0" algn="l" rtl="0">
              <a:lnSpc>
                <a:spcPct val="90000"/>
              </a:lnSpc>
              <a:spcBef>
                <a:spcPts val="0"/>
              </a:spcBef>
              <a:spcAft>
                <a:spcPts val="0"/>
              </a:spcAft>
              <a:buNone/>
            </a:pPr>
            <a:r>
              <a:rPr lang="en-US" sz="2000" b="1" dirty="0">
                <a:solidFill>
                  <a:schemeClr val="tx1"/>
                </a:solidFill>
                <a:latin typeface="+mj-lt"/>
                <a:ea typeface="Open Sans"/>
                <a:cs typeface="Open Sans"/>
                <a:sym typeface="Open Sans"/>
              </a:rPr>
              <a:t>Access: </a:t>
            </a:r>
            <a:r>
              <a:rPr lang="en-US" sz="2000" dirty="0">
                <a:solidFill>
                  <a:schemeClr val="tx1"/>
                </a:solidFill>
                <a:latin typeface="+mj-lt"/>
                <a:ea typeface="Open Sans"/>
                <a:cs typeface="Open Sans"/>
                <a:sym typeface="Open Sans"/>
              </a:rPr>
              <a:t>Click on the Labs tab on the left side panel of the LMS. Copy or note the username and password that are generated. Click on the Launch Lab button. On the page that appears, enter the username and password in the respective fields, and click Login.</a:t>
            </a:r>
            <a:endParaRPr sz="2000" dirty="0">
              <a:solidFill>
                <a:schemeClr val="tx1"/>
              </a:solidFill>
              <a:latin typeface="+mj-lt"/>
            </a:endParaRPr>
          </a:p>
          <a:p>
            <a:pPr marL="0" marR="0" lvl="0" indent="0" algn="l" rtl="0">
              <a:lnSpc>
                <a:spcPct val="90000"/>
              </a:lnSpc>
              <a:spcBef>
                <a:spcPts val="0"/>
              </a:spcBef>
              <a:spcAft>
                <a:spcPts val="0"/>
              </a:spcAft>
              <a:buClr>
                <a:schemeClr val="dk1"/>
              </a:buClr>
              <a:buSzPts val="700"/>
              <a:buFont typeface="Arial"/>
              <a:buNone/>
            </a:pPr>
            <a:endParaRPr sz="2000" dirty="0">
              <a:solidFill>
                <a:schemeClr val="tx1"/>
              </a:solidFill>
              <a:latin typeface="+mj-lt"/>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6"/>
          <p:cNvSpPr txBox="1">
            <a:spLocks noGrp="1"/>
          </p:cNvSpPr>
          <p:nvPr>
            <p:ph type="body" idx="1"/>
          </p:nvPr>
        </p:nvSpPr>
        <p:spPr>
          <a:xfrm>
            <a:off x="926745" y="1676697"/>
            <a:ext cx="12378945"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sz="3200" i="0" u="none" strike="noStrike" cap="none" dirty="0">
                <a:solidFill>
                  <a:schemeClr val="lt1"/>
                </a:solidFill>
                <a:latin typeface="Open Sans ExtraBold"/>
                <a:ea typeface="Open Sans ExtraBold"/>
                <a:cs typeface="Open Sans ExtraBold"/>
                <a:sym typeface="Open Sans ExtraBold"/>
              </a:rPr>
              <a:t>Unassisted Practice  </a:t>
            </a:r>
            <a:endParaRPr dirty="0"/>
          </a:p>
        </p:txBody>
      </p:sp>
      <p:sp>
        <p:nvSpPr>
          <p:cNvPr id="1047" name="Google Shape;1047;p46"/>
          <p:cNvSpPr txBox="1">
            <a:spLocks noGrp="1"/>
          </p:cNvSpPr>
          <p:nvPr>
            <p:ph type="body" idx="2"/>
          </p:nvPr>
        </p:nvSpPr>
        <p:spPr>
          <a:xfrm>
            <a:off x="926744" y="2380588"/>
            <a:ext cx="13360755" cy="480131"/>
          </a:xfrm>
          <a:prstGeom prst="rect">
            <a:avLst/>
          </a:prstGeom>
          <a:noFill/>
          <a:ln>
            <a:noFill/>
          </a:ln>
        </p:spPr>
        <p:txBody>
          <a:bodyPr spcFirstLastPara="1" wrap="square" lIns="91425" tIns="45700" rIns="91425" bIns="45700" anchor="ctr" anchorCtr="0">
            <a:noAutofit/>
          </a:bodyPr>
          <a:lstStyle/>
          <a:p>
            <a:pPr marL="0" lvl="0" indent="0">
              <a:spcBef>
                <a:spcPts val="0"/>
              </a:spcBef>
              <a:buSzPts val="700"/>
            </a:pPr>
            <a:r>
              <a:rPr lang="en-US" b="1" dirty="0"/>
              <a:t>Text Extraction and Pre-processing</a:t>
            </a:r>
          </a:p>
        </p:txBody>
      </p:sp>
      <p:sp>
        <p:nvSpPr>
          <p:cNvPr id="1048" name="Google Shape;1048;p46"/>
          <p:cNvSpPr txBox="1"/>
          <p:nvPr/>
        </p:nvSpPr>
        <p:spPr>
          <a:xfrm>
            <a:off x="12771118" y="2441493"/>
            <a:ext cx="3484882" cy="35832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a:t>
            </a:r>
            <a:r>
              <a:rPr lang="en-US" sz="2800" dirty="0">
                <a:solidFill>
                  <a:srgbClr val="0F547B"/>
                </a:solidFill>
                <a:latin typeface="Open Sans SemiBold"/>
                <a:ea typeface="Open Sans SemiBold"/>
                <a:cs typeface="Open Sans SemiBold"/>
                <a:sym typeface="Open Sans SemiBold"/>
              </a:rPr>
              <a:t>20</a:t>
            </a:r>
            <a:r>
              <a:rPr lang="en-US" sz="2800" b="0" i="0" u="none" strike="noStrike" cap="none" dirty="0">
                <a:solidFill>
                  <a:srgbClr val="0F547B"/>
                </a:solidFill>
                <a:latin typeface="Open Sans SemiBold"/>
                <a:ea typeface="Open Sans SemiBold"/>
                <a:cs typeface="Open Sans SemiBold"/>
                <a:sym typeface="Open Sans SemiBold"/>
              </a:rPr>
              <a:t> mins.</a:t>
            </a:r>
            <a:endParaRPr dirty="0"/>
          </a:p>
        </p:txBody>
      </p:sp>
      <p:sp>
        <p:nvSpPr>
          <p:cNvPr id="1049" name="Google Shape;1049;p46"/>
          <p:cNvSpPr txBox="1"/>
          <p:nvPr/>
        </p:nvSpPr>
        <p:spPr>
          <a:xfrm>
            <a:off x="926739" y="5129267"/>
            <a:ext cx="14574517" cy="2575463"/>
          </a:xfrm>
          <a:prstGeom prst="rect">
            <a:avLst/>
          </a:prstGeom>
          <a:noFill/>
          <a:ln>
            <a:noFill/>
          </a:ln>
        </p:spPr>
        <p:txBody>
          <a:bodyPr spcFirstLastPara="1" wrap="square" lIns="91425" tIns="45700" rIns="91425" bIns="45700" anchor="ctr" anchorCtr="0">
            <a:noAutofit/>
          </a:bodyPr>
          <a:lstStyle/>
          <a:p>
            <a:pPr lvl="0">
              <a:lnSpc>
                <a:spcPct val="90000"/>
              </a:lnSpc>
            </a:pPr>
            <a:r>
              <a:rPr lang="en-US" sz="2000" b="1" dirty="0">
                <a:solidFill>
                  <a:schemeClr val="tx1"/>
                </a:solidFill>
                <a:latin typeface="Open Sans"/>
                <a:ea typeface="Open Sans"/>
                <a:cs typeface="Open Sans"/>
                <a:sym typeface="Open Sans"/>
              </a:rPr>
              <a:t>Problem Statement: </a:t>
            </a:r>
            <a:r>
              <a:rPr lang="en-IN" sz="2000" dirty="0">
                <a:solidFill>
                  <a:schemeClr val="tx1"/>
                </a:solidFill>
                <a:latin typeface="Open Sans"/>
                <a:ea typeface="Open Sans"/>
                <a:cs typeface="Open Sans"/>
                <a:sym typeface="Open Sans"/>
              </a:rPr>
              <a:t>The wiki corpus contains the full text of Wikipedia, and it contains 1.9 billion words in more than 4.4 million articles. You are provided with a subset of the same.</a:t>
            </a:r>
          </a:p>
          <a:p>
            <a:pPr lvl="0">
              <a:lnSpc>
                <a:spcPct val="90000"/>
              </a:lnSpc>
            </a:pPr>
            <a:endParaRPr lang="en-IN" sz="2000" b="1" dirty="0">
              <a:solidFill>
                <a:schemeClr val="tx1"/>
              </a:solidFill>
              <a:latin typeface="Open Sans"/>
              <a:ea typeface="Open Sans"/>
              <a:cs typeface="Open Sans"/>
              <a:sym typeface="Open Sans"/>
            </a:endParaRPr>
          </a:p>
          <a:p>
            <a:pPr lvl="0">
              <a:lnSpc>
                <a:spcPct val="90000"/>
              </a:lnSpc>
            </a:pPr>
            <a:endParaRPr lang="en-IN" sz="2000" dirty="0">
              <a:solidFill>
                <a:schemeClr val="tx1"/>
              </a:solidFill>
              <a:latin typeface="Open Sans"/>
              <a:ea typeface="Open Sans"/>
              <a:cs typeface="Open Sans"/>
              <a:sym typeface="Open Sans"/>
            </a:endParaRPr>
          </a:p>
          <a:p>
            <a:pPr lvl="0">
              <a:lnSpc>
                <a:spcPct val="90000"/>
              </a:lnSpc>
            </a:pPr>
            <a:r>
              <a:rPr lang="en-IN" sz="2000" b="1" dirty="0">
                <a:solidFill>
                  <a:schemeClr val="tx1"/>
                </a:solidFill>
                <a:latin typeface="Open Sans"/>
                <a:ea typeface="Open Sans"/>
                <a:cs typeface="Open Sans"/>
                <a:sym typeface="Open Sans"/>
              </a:rPr>
              <a:t>Objective:</a:t>
            </a:r>
          </a:p>
          <a:p>
            <a:pPr lvl="0">
              <a:lnSpc>
                <a:spcPct val="90000"/>
              </a:lnSpc>
            </a:pPr>
            <a:endParaRPr lang="en-IN" sz="2000" b="1" dirty="0">
              <a:solidFill>
                <a:schemeClr val="tx1"/>
              </a:solidFill>
              <a:latin typeface="Open Sans"/>
              <a:ea typeface="Open Sans"/>
              <a:cs typeface="Open Sans"/>
              <a:sym typeface="Open Sans"/>
            </a:endParaRPr>
          </a:p>
          <a:p>
            <a:pPr marL="342900" lvl="0" indent="-342900">
              <a:lnSpc>
                <a:spcPct val="90000"/>
              </a:lnSpc>
              <a:buFont typeface="Arial" panose="020B0604020202020204" pitchFamily="34" charset="0"/>
              <a:buChar char="•"/>
            </a:pPr>
            <a:r>
              <a:rPr lang="en-IN" sz="2000" dirty="0">
                <a:solidFill>
                  <a:schemeClr val="tx1"/>
                </a:solidFill>
                <a:latin typeface="Open Sans"/>
                <a:ea typeface="Open Sans"/>
                <a:cs typeface="Open Sans"/>
                <a:sym typeface="Open Sans"/>
              </a:rPr>
              <a:t>Implement different types of tokenizers</a:t>
            </a:r>
          </a:p>
          <a:p>
            <a:pPr marL="342900" lvl="0" indent="-342900">
              <a:lnSpc>
                <a:spcPct val="90000"/>
              </a:lnSpc>
              <a:buFont typeface="Arial" panose="020B0604020202020204" pitchFamily="34" charset="0"/>
              <a:buChar char="•"/>
            </a:pPr>
            <a:r>
              <a:rPr lang="en-IN" sz="2000" dirty="0">
                <a:solidFill>
                  <a:schemeClr val="tx1"/>
                </a:solidFill>
                <a:latin typeface="Open Sans"/>
                <a:ea typeface="Open Sans"/>
                <a:cs typeface="Open Sans"/>
                <a:sym typeface="Open Sans"/>
              </a:rPr>
              <a:t>Perform stemming and lemmatization</a:t>
            </a:r>
          </a:p>
          <a:p>
            <a:pPr marL="342900" lvl="0" indent="-342900">
              <a:lnSpc>
                <a:spcPct val="90000"/>
              </a:lnSpc>
              <a:buFont typeface="Arial" panose="020B0604020202020204" pitchFamily="34" charset="0"/>
              <a:buChar char="•"/>
            </a:pPr>
            <a:r>
              <a:rPr lang="en-IN" sz="2000" dirty="0">
                <a:solidFill>
                  <a:schemeClr val="tx1"/>
                </a:solidFill>
                <a:latin typeface="Open Sans"/>
                <a:ea typeface="Open Sans"/>
                <a:cs typeface="Open Sans"/>
                <a:sym typeface="Open Sans"/>
              </a:rPr>
              <a:t>Evaluate POS tags for the tokens</a:t>
            </a:r>
          </a:p>
          <a:p>
            <a:pPr marL="342900" lvl="0" indent="-342900">
              <a:lnSpc>
                <a:spcPct val="90000"/>
              </a:lnSpc>
              <a:buFont typeface="Arial" panose="020B0604020202020204" pitchFamily="34" charset="0"/>
              <a:buChar char="•"/>
            </a:pPr>
            <a:r>
              <a:rPr lang="en-IN" sz="2000" dirty="0">
                <a:solidFill>
                  <a:schemeClr val="tx1"/>
                </a:solidFill>
                <a:latin typeface="Open Sans"/>
                <a:ea typeface="Open Sans"/>
                <a:cs typeface="Open Sans"/>
                <a:sym typeface="Open Sans"/>
              </a:rPr>
              <a:t>Remove the stop words and print NER words</a:t>
            </a:r>
          </a:p>
          <a:p>
            <a:pPr marL="342900" lvl="0" indent="-342900">
              <a:lnSpc>
                <a:spcPct val="90000"/>
              </a:lnSpc>
              <a:buFont typeface="Arial" panose="020B0604020202020204" pitchFamily="34" charset="0"/>
              <a:buChar char="•"/>
            </a:pPr>
            <a:endParaRPr sz="2000" b="1" dirty="0">
              <a:solidFill>
                <a:schemeClr val="tx1"/>
              </a:solidFill>
              <a:latin typeface="+mj-lt"/>
              <a:ea typeface="Open Sans"/>
              <a:cs typeface="Open Sans"/>
              <a:sym typeface="Open Sans"/>
            </a:endParaRPr>
          </a:p>
          <a:p>
            <a:pPr marL="0" marR="0" lvl="0" indent="0" algn="l" rtl="0">
              <a:lnSpc>
                <a:spcPct val="90000"/>
              </a:lnSpc>
              <a:spcBef>
                <a:spcPts val="0"/>
              </a:spcBef>
              <a:spcAft>
                <a:spcPts val="0"/>
              </a:spcAft>
              <a:buNone/>
            </a:pPr>
            <a:r>
              <a:rPr lang="en-US" sz="2000" b="1" dirty="0">
                <a:solidFill>
                  <a:schemeClr val="tx1"/>
                </a:solidFill>
                <a:latin typeface="+mj-lt"/>
                <a:ea typeface="Open Sans"/>
                <a:cs typeface="Open Sans"/>
                <a:sym typeface="Open Sans"/>
              </a:rPr>
              <a:t>Access: </a:t>
            </a:r>
            <a:r>
              <a:rPr lang="en-US" sz="2000" dirty="0">
                <a:solidFill>
                  <a:schemeClr val="tx1"/>
                </a:solidFill>
                <a:latin typeface="+mj-lt"/>
                <a:ea typeface="Open Sans"/>
                <a:cs typeface="Open Sans"/>
                <a:sym typeface="Open Sans"/>
              </a:rPr>
              <a:t>Click on the Labs tab on the left side panel of the LMS. Copy or note the username and password that are generated. Click on the Launch Lab button. On the page that appears, enter the username and password in the respective fields, and click Login.</a:t>
            </a:r>
            <a:endParaRPr sz="2000" dirty="0">
              <a:solidFill>
                <a:schemeClr val="tx1"/>
              </a:solidFill>
              <a:latin typeface="+mj-lt"/>
            </a:endParaRPr>
          </a:p>
          <a:p>
            <a:pPr marL="0" marR="0" lvl="0" indent="0" algn="l" rtl="0">
              <a:lnSpc>
                <a:spcPct val="90000"/>
              </a:lnSpc>
              <a:spcBef>
                <a:spcPts val="0"/>
              </a:spcBef>
              <a:spcAft>
                <a:spcPts val="0"/>
              </a:spcAft>
              <a:buClr>
                <a:schemeClr val="dk1"/>
              </a:buClr>
              <a:buSzPts val="700"/>
              <a:buFont typeface="Arial"/>
              <a:buNone/>
            </a:pPr>
            <a:endParaRPr sz="2000" dirty="0">
              <a:solidFill>
                <a:schemeClr val="tx1"/>
              </a:solidFill>
              <a:latin typeface="+mj-lt"/>
              <a:ea typeface="Calibri"/>
              <a:cs typeface="Calibri"/>
              <a:sym typeface="Calibri"/>
            </a:endParaRPr>
          </a:p>
        </p:txBody>
      </p:sp>
    </p:spTree>
    <p:extLst>
      <p:ext uri="{BB962C8B-B14F-4D97-AF65-F5344CB8AC3E}">
        <p14:creationId xmlns:p14="http://schemas.microsoft.com/office/powerpoint/2010/main" val="358316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1: Data Import and Tokenization</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4342030" y="829986"/>
            <a:ext cx="7631011" cy="253919"/>
          </a:xfrm>
          <a:prstGeom prst="rect">
            <a:avLst/>
          </a:prstGeom>
          <a:noFill/>
          <a:ln>
            <a:noFill/>
          </a:ln>
        </p:spPr>
      </p:pic>
      <p:grpSp>
        <p:nvGrpSpPr>
          <p:cNvPr id="14" name="Group 13">
            <a:extLst>
              <a:ext uri="{FF2B5EF4-FFF2-40B4-BE49-F238E27FC236}">
                <a16:creationId xmlns:a16="http://schemas.microsoft.com/office/drawing/2014/main" id="{A9D4947D-4E9C-4209-8959-8D96142185CE}"/>
              </a:ext>
            </a:extLst>
          </p:cNvPr>
          <p:cNvGrpSpPr/>
          <p:nvPr/>
        </p:nvGrpSpPr>
        <p:grpSpPr>
          <a:xfrm>
            <a:off x="769956" y="1308465"/>
            <a:ext cx="14315259" cy="4438671"/>
            <a:chOff x="731856" y="1082278"/>
            <a:chExt cx="14315259" cy="4438671"/>
          </a:xfrm>
        </p:grpSpPr>
        <p:grpSp>
          <p:nvGrpSpPr>
            <p:cNvPr id="17" name="Group 16">
              <a:extLst>
                <a:ext uri="{FF2B5EF4-FFF2-40B4-BE49-F238E27FC236}">
                  <a16:creationId xmlns:a16="http://schemas.microsoft.com/office/drawing/2014/main" id="{DB40B3A3-ED39-4DBC-9A3B-ADBF52B83D08}"/>
                </a:ext>
              </a:extLst>
            </p:cNvPr>
            <p:cNvGrpSpPr/>
            <p:nvPr/>
          </p:nvGrpSpPr>
          <p:grpSpPr>
            <a:xfrm>
              <a:off x="7109634" y="1082278"/>
              <a:ext cx="1559705" cy="862158"/>
              <a:chOff x="7530784" y="3794728"/>
              <a:chExt cx="1194432" cy="685800"/>
            </a:xfrm>
          </p:grpSpPr>
          <p:sp>
            <p:nvSpPr>
              <p:cNvPr id="23" name="Rounded Rectangle 124">
                <a:extLst>
                  <a:ext uri="{FF2B5EF4-FFF2-40B4-BE49-F238E27FC236}">
                    <a16:creationId xmlns:a16="http://schemas.microsoft.com/office/drawing/2014/main" id="{FF594F76-4381-4659-A4B7-C5CA170AC554}"/>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25">
                <a:extLst>
                  <a:ext uri="{FF2B5EF4-FFF2-40B4-BE49-F238E27FC236}">
                    <a16:creationId xmlns:a16="http://schemas.microsoft.com/office/drawing/2014/main" id="{CC1EF2AE-9919-42C0-A618-2898B0FD11F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8" name="Group 17">
              <a:extLst>
                <a:ext uri="{FF2B5EF4-FFF2-40B4-BE49-F238E27FC236}">
                  <a16:creationId xmlns:a16="http://schemas.microsoft.com/office/drawing/2014/main" id="{7C9A2BB4-B507-4E32-B796-B8AF1EF34573}"/>
                </a:ext>
              </a:extLst>
            </p:cNvPr>
            <p:cNvGrpSpPr/>
            <p:nvPr/>
          </p:nvGrpSpPr>
          <p:grpSpPr>
            <a:xfrm>
              <a:off x="731856" y="1942808"/>
              <a:ext cx="14315259" cy="3578141"/>
              <a:chOff x="3533641" y="4914900"/>
              <a:chExt cx="9576000" cy="3766537"/>
            </a:xfrm>
          </p:grpSpPr>
          <p:sp>
            <p:nvSpPr>
              <p:cNvPr id="19" name="Rectangle 18">
                <a:extLst>
                  <a:ext uri="{FF2B5EF4-FFF2-40B4-BE49-F238E27FC236}">
                    <a16:creationId xmlns:a16="http://schemas.microsoft.com/office/drawing/2014/main" id="{3C461517-1CFE-40B3-BC2A-B73DBBCA712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ourier New" panose="02070309020205020404" pitchFamily="49" charset="0"/>
                    <a:cs typeface="Courier New" panose="02070309020205020404" pitchFamily="49" charset="0"/>
                  </a:rPr>
                  <a:t>iris = </a:t>
                </a:r>
                <a:r>
                  <a:rPr lang="en-US" sz="2000" dirty="0" err="1">
                    <a:latin typeface="Courier New" panose="02070309020205020404" pitchFamily="49" charset="0"/>
                    <a:cs typeface="Courier New" panose="02070309020205020404" pitchFamily="49" charset="0"/>
                  </a:rPr>
                  <a:t>datasets.load_iris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iris.data</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iris.target</a:t>
                </a:r>
                <a:endParaRPr lang="en-US" sz="2000" dirty="0">
                  <a:latin typeface="Courier New" panose="02070309020205020404" pitchFamily="49" charset="0"/>
                  <a:cs typeface="Courier New" panose="02070309020205020404" pitchFamily="49" charset="0"/>
                </a:endParaRPr>
              </a:p>
              <a:p>
                <a:pPr algn="ctr"/>
                <a:endParaRPr lang="en-GB" sz="2000" dirty="0">
                  <a:solidFill>
                    <a:schemeClr val="tx1"/>
                  </a:solidFill>
                  <a:latin typeface="Courier New" panose="02070309020205020404" pitchFamily="49" charset="0"/>
                  <a:cs typeface="Courier New" panose="02070309020205020404" pitchFamily="49" charset="0"/>
                </a:endParaRPr>
              </a:p>
            </p:txBody>
          </p:sp>
          <p:cxnSp>
            <p:nvCxnSpPr>
              <p:cNvPr id="20" name="Straight Connector 19">
                <a:extLst>
                  <a:ext uri="{FF2B5EF4-FFF2-40B4-BE49-F238E27FC236}">
                    <a16:creationId xmlns:a16="http://schemas.microsoft.com/office/drawing/2014/main" id="{6655A2F9-9FD4-4964-8D31-3F4206964846}"/>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1" name="Isosceles Triangle 20">
                <a:extLst>
                  <a:ext uri="{FF2B5EF4-FFF2-40B4-BE49-F238E27FC236}">
                    <a16:creationId xmlns:a16="http://schemas.microsoft.com/office/drawing/2014/main" id="{3BCC55D0-5084-4DD0-BFE3-80484CADF022}"/>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22" name="Rectangle 21">
                <a:extLst>
                  <a:ext uri="{FF2B5EF4-FFF2-40B4-BE49-F238E27FC236}">
                    <a16:creationId xmlns:a16="http://schemas.microsoft.com/office/drawing/2014/main" id="{ADF29E02-9DF8-47B3-8B2E-916A874CF2D9}"/>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2" name="TextBox 11">
              <a:extLst>
                <a:ext uri="{FF2B5EF4-FFF2-40B4-BE49-F238E27FC236}">
                  <a16:creationId xmlns:a16="http://schemas.microsoft.com/office/drawing/2014/main" id="{729F1BCF-30BB-4A27-8A0D-3F86381CAE11}"/>
                </a:ext>
              </a:extLst>
            </p:cNvPr>
            <p:cNvSpPr txBox="1"/>
            <p:nvPr/>
          </p:nvSpPr>
          <p:spPr>
            <a:xfrm>
              <a:off x="857732" y="2863419"/>
              <a:ext cx="10639876" cy="2246769"/>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import </a:t>
              </a:r>
              <a:r>
                <a:rPr lang="en-US" sz="2000" dirty="0" err="1">
                  <a:latin typeface="Courier New" panose="02070309020205020404" pitchFamily="49" charset="0"/>
                  <a:cs typeface="Courier New" panose="02070309020205020404" pitchFamily="49" charset="0"/>
                </a:rPr>
                <a:t>nltk</a:t>
              </a:r>
              <a:endParaRPr lang="en-US" sz="2000" dirty="0">
                <a:latin typeface="Courier New" panose="02070309020205020404" pitchFamily="49" charset="0"/>
                <a:cs typeface="Courier New" panose="02070309020205020404" pitchFamily="49" charset="0"/>
              </a:endParaRPr>
            </a:p>
            <a:p>
              <a:r>
                <a:rPr lang="en-IN" sz="2000" dirty="0">
                  <a:latin typeface="Courier New" panose="02070309020205020404" pitchFamily="49" charset="0"/>
                  <a:cs typeface="Courier New" panose="02070309020205020404" pitchFamily="49" charset="0"/>
                </a:rPr>
                <a:t>with open('wiki_corpus.txt', 'r') as </a:t>
              </a:r>
              <a:r>
                <a:rPr lang="en-IN" sz="2000" dirty="0" err="1">
                  <a:latin typeface="Courier New" panose="02070309020205020404" pitchFamily="49" charset="0"/>
                  <a:cs typeface="Courier New" panose="02070309020205020404" pitchFamily="49" charset="0"/>
                </a:rPr>
                <a:t>myfile</a:t>
              </a:r>
              <a:r>
                <a:rPr lang="en-IN" sz="2000" dirty="0">
                  <a:latin typeface="Courier New" panose="02070309020205020404" pitchFamily="49" charset="0"/>
                  <a:cs typeface="Courier New" panose="02070309020205020404" pitchFamily="49" charset="0"/>
                </a:rPr>
                <a:t>:</a:t>
              </a:r>
            </a:p>
            <a:p>
              <a:r>
                <a:rPr lang="en-IN" sz="2000" dirty="0">
                  <a:latin typeface="Courier New" panose="02070309020205020404" pitchFamily="49" charset="0"/>
                  <a:cs typeface="Courier New" panose="02070309020205020404" pitchFamily="49" charset="0"/>
                </a:rPr>
                <a:t>    data=</a:t>
              </a:r>
              <a:r>
                <a:rPr lang="en-IN" sz="2000" dirty="0" err="1">
                  <a:latin typeface="Courier New" panose="02070309020205020404" pitchFamily="49" charset="0"/>
                  <a:cs typeface="Courier New" panose="02070309020205020404" pitchFamily="49" charset="0"/>
                </a:rPr>
                <a:t>myfile.read</a:t>
              </a:r>
              <a:r>
                <a:rPr lang="en-IN" sz="2000" dirty="0">
                  <a:latin typeface="Courier New" panose="02070309020205020404" pitchFamily="49" charset="0"/>
                  <a:cs typeface="Courier New" panose="02070309020205020404" pitchFamily="49" charset="0"/>
                </a:rPr>
                <a:t>().replace('\n', '')</a:t>
              </a:r>
            </a:p>
            <a:p>
              <a:r>
                <a:rPr lang="en-IN" sz="2000" dirty="0">
                  <a:latin typeface="Courier New" panose="02070309020205020404" pitchFamily="49" charset="0"/>
                  <a:cs typeface="Courier New" panose="02070309020205020404" pitchFamily="49" charset="0"/>
                </a:rPr>
                <a:t>for </a:t>
              </a:r>
              <a:r>
                <a:rPr lang="en-IN" sz="2000" dirty="0" err="1">
                  <a:latin typeface="Courier New" panose="02070309020205020404" pitchFamily="49" charset="0"/>
                  <a:cs typeface="Courier New" panose="02070309020205020404" pitchFamily="49" charset="0"/>
                </a:rPr>
                <a:t>i</a:t>
              </a:r>
              <a:r>
                <a:rPr lang="en-IN" sz="2000" dirty="0">
                  <a:latin typeface="Courier New" panose="02070309020205020404" pitchFamily="49" charset="0"/>
                  <a:cs typeface="Courier New" panose="02070309020205020404" pitchFamily="49" charset="0"/>
                </a:rPr>
                <a:t>, line in enumerate(</a:t>
              </a:r>
              <a:r>
                <a:rPr lang="en-IN" sz="2000" dirty="0" err="1">
                  <a:latin typeface="Courier New" panose="02070309020205020404" pitchFamily="49" charset="0"/>
                  <a:cs typeface="Courier New" panose="02070309020205020404" pitchFamily="49" charset="0"/>
                </a:rPr>
                <a:t>data.split</a:t>
              </a:r>
              <a:r>
                <a:rPr lang="en-IN" sz="2000" dirty="0">
                  <a:latin typeface="Courier New" panose="02070309020205020404" pitchFamily="49" charset="0"/>
                  <a:cs typeface="Courier New" panose="02070309020205020404" pitchFamily="49" charset="0"/>
                </a:rPr>
                <a:t>('\n')):</a:t>
              </a:r>
            </a:p>
            <a:p>
              <a:r>
                <a:rPr lang="en-IN" sz="2000" dirty="0">
                  <a:latin typeface="Courier New" panose="02070309020205020404" pitchFamily="49" charset="0"/>
                  <a:cs typeface="Courier New" panose="02070309020205020404" pitchFamily="49" charset="0"/>
                </a:rPr>
                <a:t>    if </a:t>
              </a:r>
              <a:r>
                <a:rPr lang="en-IN" sz="2000" dirty="0" err="1">
                  <a:latin typeface="Courier New" panose="02070309020205020404" pitchFamily="49" charset="0"/>
                  <a:cs typeface="Courier New" panose="02070309020205020404" pitchFamily="49" charset="0"/>
                </a:rPr>
                <a:t>i</a:t>
              </a:r>
              <a:r>
                <a:rPr lang="en-IN" sz="2000" dirty="0">
                  <a:latin typeface="Courier New" panose="02070309020205020404" pitchFamily="49" charset="0"/>
                  <a:cs typeface="Courier New" panose="02070309020205020404" pitchFamily="49" charset="0"/>
                </a:rPr>
                <a:t> &gt; 10: # Lets take a look at the first 10 ads.</a:t>
              </a:r>
            </a:p>
            <a:p>
              <a:r>
                <a:rPr lang="en-IN" sz="2000" dirty="0">
                  <a:latin typeface="Courier New" panose="02070309020205020404" pitchFamily="49" charset="0"/>
                  <a:cs typeface="Courier New" panose="02070309020205020404" pitchFamily="49" charset="0"/>
                </a:rPr>
                <a:t>        break</a:t>
              </a:r>
            </a:p>
            <a:p>
              <a:r>
                <a:rPr lang="en-IN" sz="2000" dirty="0">
                  <a:latin typeface="Courier New" panose="02070309020205020404" pitchFamily="49" charset="0"/>
                  <a:cs typeface="Courier New" panose="02070309020205020404" pitchFamily="49" charset="0"/>
                </a:rPr>
                <a:t>    print(str(</a:t>
              </a:r>
              <a:r>
                <a:rPr lang="en-IN" sz="2000" dirty="0" err="1">
                  <a:latin typeface="Courier New" panose="02070309020205020404" pitchFamily="49" charset="0"/>
                  <a:cs typeface="Courier New" panose="02070309020205020404" pitchFamily="49" charset="0"/>
                </a:rPr>
                <a:t>i</a:t>
              </a:r>
              <a:r>
                <a:rPr lang="en-IN" sz="2000" dirty="0">
                  <a:latin typeface="Courier New" panose="02070309020205020404" pitchFamily="49" charset="0"/>
                  <a:cs typeface="Courier New" panose="02070309020205020404" pitchFamily="49" charset="0"/>
                </a:rPr>
                <a:t>) + ':\t' + line)</a:t>
              </a:r>
              <a:endParaRPr lang="en-US" sz="2000" dirty="0">
                <a:latin typeface="Courier New" panose="02070309020205020404" pitchFamily="49" charset="0"/>
                <a:cs typeface="Courier New" panose="02070309020205020404" pitchFamily="49" charset="0"/>
              </a:endParaRPr>
            </a:p>
          </p:txBody>
        </p:sp>
      </p:grpSp>
      <p:grpSp>
        <p:nvGrpSpPr>
          <p:cNvPr id="39" name="Group 38">
            <a:extLst>
              <a:ext uri="{FF2B5EF4-FFF2-40B4-BE49-F238E27FC236}">
                <a16:creationId xmlns:a16="http://schemas.microsoft.com/office/drawing/2014/main" id="{F482E57D-B382-4875-9720-C69D9692EFD8}"/>
              </a:ext>
            </a:extLst>
          </p:cNvPr>
          <p:cNvGrpSpPr/>
          <p:nvPr/>
        </p:nvGrpSpPr>
        <p:grpSpPr>
          <a:xfrm>
            <a:off x="769957" y="6032061"/>
            <a:ext cx="14510148" cy="1710148"/>
            <a:chOff x="3533641" y="5513437"/>
            <a:chExt cx="9576000" cy="3168000"/>
          </a:xfrm>
        </p:grpSpPr>
        <p:sp>
          <p:nvSpPr>
            <p:cNvPr id="41" name="Rectangle 40">
              <a:extLst>
                <a:ext uri="{FF2B5EF4-FFF2-40B4-BE49-F238E27FC236}">
                  <a16:creationId xmlns:a16="http://schemas.microsoft.com/office/drawing/2014/main" id="{2CA09FEC-812B-4DB9-8C01-AA3B492C7F3A}"/>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latin typeface="Courier New" panose="02070309020205020404" pitchFamily="49" charset="0"/>
                  <a:cs typeface="Courier New" panose="02070309020205020404" pitchFamily="49" charset="0"/>
                </a:rPr>
                <a:t>iris = </a:t>
              </a:r>
              <a:r>
                <a:rPr lang="en-US" sz="2000" dirty="0" err="1">
                  <a:latin typeface="Courier New" panose="02070309020205020404" pitchFamily="49" charset="0"/>
                  <a:cs typeface="Courier New" panose="02070309020205020404" pitchFamily="49" charset="0"/>
                </a:rPr>
                <a:t>datasets.load_iris</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iris.data</a:t>
              </a:r>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iris.target</a:t>
              </a:r>
              <a:endParaRPr lang="en-US" sz="2000" dirty="0">
                <a:latin typeface="Courier New" panose="02070309020205020404" pitchFamily="49" charset="0"/>
                <a:cs typeface="Courier New" panose="02070309020205020404" pitchFamily="49" charset="0"/>
              </a:endParaRPr>
            </a:p>
            <a:p>
              <a:pPr algn="ctr"/>
              <a:endParaRPr lang="en-GB" sz="2000" dirty="0">
                <a:solidFill>
                  <a:schemeClr val="tx1"/>
                </a:solidFill>
                <a:latin typeface="Courier New" panose="02070309020205020404" pitchFamily="49" charset="0"/>
                <a:cs typeface="Courier New" panose="02070309020205020404" pitchFamily="49" charset="0"/>
              </a:endParaRPr>
            </a:p>
          </p:txBody>
        </p:sp>
        <p:sp>
          <p:nvSpPr>
            <p:cNvPr id="44" name="Rectangle 43">
              <a:extLst>
                <a:ext uri="{FF2B5EF4-FFF2-40B4-BE49-F238E27FC236}">
                  <a16:creationId xmlns:a16="http://schemas.microsoft.com/office/drawing/2014/main" id="{82B687CE-FA42-4B0A-83C2-295C3B6DD39F}"/>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altLang="en-US" sz="2000" dirty="0">
                  <a:solidFill>
                    <a:schemeClr val="tx1"/>
                  </a:solidFill>
                  <a:latin typeface="Courier New" panose="02070309020205020404" pitchFamily="49" charset="0"/>
                  <a:cs typeface="Courier New" panose="02070309020205020404" pitchFamily="49" charset="0"/>
                </a:rPr>
                <a:t>from </a:t>
              </a:r>
              <a:r>
                <a:rPr lang="en-IN" altLang="en-US" sz="2000" dirty="0" err="1">
                  <a:solidFill>
                    <a:schemeClr val="tx1"/>
                  </a:solidFill>
                  <a:latin typeface="Courier New" panose="02070309020205020404" pitchFamily="49" charset="0"/>
                  <a:cs typeface="Courier New" panose="02070309020205020404" pitchFamily="49" charset="0"/>
                </a:rPr>
                <a:t>nltk</a:t>
              </a:r>
              <a:r>
                <a:rPr lang="en-IN" altLang="en-US" sz="2000" dirty="0">
                  <a:solidFill>
                    <a:schemeClr val="tx1"/>
                  </a:solidFill>
                  <a:latin typeface="Courier New" panose="02070309020205020404" pitchFamily="49" charset="0"/>
                  <a:cs typeface="Courier New" panose="02070309020205020404" pitchFamily="49" charset="0"/>
                </a:rPr>
                <a:t> import </a:t>
              </a:r>
              <a:r>
                <a:rPr lang="en-IN" altLang="en-US" sz="2000" dirty="0" err="1">
                  <a:solidFill>
                    <a:schemeClr val="tx1"/>
                  </a:solidFill>
                  <a:latin typeface="Courier New" panose="02070309020205020404" pitchFamily="49" charset="0"/>
                  <a:cs typeface="Courier New" panose="02070309020205020404" pitchFamily="49" charset="0"/>
                </a:rPr>
                <a:t>sent_tokenize</a:t>
              </a:r>
              <a:r>
                <a:rPr lang="en-IN" altLang="en-US" sz="2000" dirty="0">
                  <a:solidFill>
                    <a:schemeClr val="tx1"/>
                  </a:solidFill>
                  <a:latin typeface="Courier New" panose="02070309020205020404" pitchFamily="49" charset="0"/>
                  <a:cs typeface="Courier New" panose="02070309020205020404" pitchFamily="49" charset="0"/>
                </a:rPr>
                <a:t>, </a:t>
              </a:r>
              <a:r>
                <a:rPr lang="en-IN" altLang="en-US" sz="2000" dirty="0" err="1">
                  <a:solidFill>
                    <a:schemeClr val="tx1"/>
                  </a:solidFill>
                  <a:latin typeface="Courier New" panose="02070309020205020404" pitchFamily="49" charset="0"/>
                  <a:cs typeface="Courier New" panose="02070309020205020404" pitchFamily="49" charset="0"/>
                </a:rPr>
                <a:t>word_tokenize</a:t>
              </a:r>
              <a:endParaRPr lang="en-IN" altLang="en-US" sz="2000" dirty="0">
                <a:solidFill>
                  <a:schemeClr val="tx1"/>
                </a:solidFill>
                <a:latin typeface="Courier New" panose="02070309020205020404" pitchFamily="49" charset="0"/>
                <a:cs typeface="Courier New" panose="02070309020205020404" pitchFamily="49" charset="0"/>
              </a:endParaRPr>
            </a:p>
            <a:p>
              <a:r>
                <a:rPr lang="en-US" altLang="en-US" sz="2000" dirty="0" err="1">
                  <a:solidFill>
                    <a:schemeClr val="tx1"/>
                  </a:solidFill>
                  <a:latin typeface="Courier New" panose="02070309020205020404" pitchFamily="49" charset="0"/>
                  <a:cs typeface="Courier New" panose="02070309020205020404" pitchFamily="49" charset="0"/>
                </a:rPr>
                <a:t>sent_tokenize</a:t>
              </a:r>
              <a:r>
                <a:rPr lang="en-US" altLang="en-US" sz="2000" dirty="0">
                  <a:solidFill>
                    <a:schemeClr val="tx1"/>
                  </a:solidFill>
                  <a:latin typeface="Courier New" panose="02070309020205020404" pitchFamily="49" charset="0"/>
                  <a:cs typeface="Courier New" panose="02070309020205020404" pitchFamily="49" charset="0"/>
                </a:rPr>
                <a:t>(data)</a:t>
              </a:r>
            </a:p>
            <a:p>
              <a:r>
                <a:rPr lang="en-IN" altLang="en-US" sz="2000" dirty="0">
                  <a:solidFill>
                    <a:schemeClr val="tx1"/>
                  </a:solidFill>
                  <a:latin typeface="Courier New" panose="02070309020205020404" pitchFamily="49" charset="0"/>
                  <a:cs typeface="Courier New" panose="02070309020205020404" pitchFamily="49" charset="0"/>
                </a:rPr>
                <a:t>for sent in </a:t>
              </a:r>
              <a:r>
                <a:rPr lang="en-IN" altLang="en-US" sz="2000" dirty="0" err="1">
                  <a:solidFill>
                    <a:schemeClr val="tx1"/>
                  </a:solidFill>
                  <a:latin typeface="Courier New" panose="02070309020205020404" pitchFamily="49" charset="0"/>
                  <a:cs typeface="Courier New" panose="02070309020205020404" pitchFamily="49" charset="0"/>
                </a:rPr>
                <a:t>sent_tokenize</a:t>
              </a:r>
              <a:r>
                <a:rPr lang="en-IN" altLang="en-US" sz="2000" dirty="0">
                  <a:solidFill>
                    <a:schemeClr val="tx1"/>
                  </a:solidFill>
                  <a:latin typeface="Courier New" panose="02070309020205020404" pitchFamily="49" charset="0"/>
                  <a:cs typeface="Courier New" panose="02070309020205020404" pitchFamily="49" charset="0"/>
                </a:rPr>
                <a:t>(data):</a:t>
              </a:r>
            </a:p>
            <a:p>
              <a:r>
                <a:rPr lang="en-IN" altLang="en-US" sz="2000" dirty="0">
                  <a:solidFill>
                    <a:schemeClr val="tx1"/>
                  </a:solidFill>
                  <a:latin typeface="Courier New" panose="02070309020205020404" pitchFamily="49" charset="0"/>
                  <a:cs typeface="Courier New" panose="02070309020205020404" pitchFamily="49" charset="0"/>
                </a:rPr>
                <a:t>    print(</a:t>
              </a:r>
              <a:r>
                <a:rPr lang="en-IN" altLang="en-US" sz="2000" dirty="0" err="1">
                  <a:solidFill>
                    <a:schemeClr val="tx1"/>
                  </a:solidFill>
                  <a:latin typeface="Courier New" panose="02070309020205020404" pitchFamily="49" charset="0"/>
                  <a:cs typeface="Courier New" panose="02070309020205020404" pitchFamily="49" charset="0"/>
                </a:rPr>
                <a:t>word_tokenize</a:t>
              </a:r>
              <a:r>
                <a:rPr lang="en-IN" altLang="en-US" sz="2000" dirty="0">
                  <a:solidFill>
                    <a:schemeClr val="tx1"/>
                  </a:solidFill>
                  <a:latin typeface="Courier New" panose="02070309020205020404" pitchFamily="49" charset="0"/>
                  <a:cs typeface="Courier New" panose="02070309020205020404" pitchFamily="49" charset="0"/>
                </a:rPr>
                <a:t>(sent))</a:t>
              </a:r>
              <a:endParaRPr lang="en-US" altLang="en-US" sz="2000" dirty="0">
                <a:solidFill>
                  <a:schemeClr val="tx1"/>
                </a:solidFill>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5616204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2: Stemming and Lemmatization</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4361080" y="829986"/>
            <a:ext cx="7631011" cy="253919"/>
          </a:xfrm>
          <a:prstGeom prst="rect">
            <a:avLst/>
          </a:prstGeom>
          <a:noFill/>
          <a:ln>
            <a:noFill/>
          </a:ln>
        </p:spPr>
      </p:pic>
      <p:grpSp>
        <p:nvGrpSpPr>
          <p:cNvPr id="16" name="Group 15">
            <a:extLst>
              <a:ext uri="{FF2B5EF4-FFF2-40B4-BE49-F238E27FC236}">
                <a16:creationId xmlns:a16="http://schemas.microsoft.com/office/drawing/2014/main" id="{E8BAF0C2-DBB0-4B74-9828-FE6FB50BD6AC}"/>
              </a:ext>
            </a:extLst>
          </p:cNvPr>
          <p:cNvGrpSpPr/>
          <p:nvPr/>
        </p:nvGrpSpPr>
        <p:grpSpPr>
          <a:xfrm>
            <a:off x="7109634" y="1082278"/>
            <a:ext cx="1559705" cy="862158"/>
            <a:chOff x="7530784" y="3794728"/>
            <a:chExt cx="1194432" cy="685800"/>
          </a:xfrm>
        </p:grpSpPr>
        <p:sp>
          <p:nvSpPr>
            <p:cNvPr id="28" name="Rounded Rectangle 124">
              <a:extLst>
                <a:ext uri="{FF2B5EF4-FFF2-40B4-BE49-F238E27FC236}">
                  <a16:creationId xmlns:a16="http://schemas.microsoft.com/office/drawing/2014/main" id="{E7A646D0-96CB-4CB9-A680-6ABD588BE49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125">
              <a:extLst>
                <a:ext uri="{FF2B5EF4-FFF2-40B4-BE49-F238E27FC236}">
                  <a16:creationId xmlns:a16="http://schemas.microsoft.com/office/drawing/2014/main" id="{97B6F422-684D-4CB5-901C-A2902A8C4F9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2" name="Group 1">
            <a:extLst>
              <a:ext uri="{FF2B5EF4-FFF2-40B4-BE49-F238E27FC236}">
                <a16:creationId xmlns:a16="http://schemas.microsoft.com/office/drawing/2014/main" id="{29B67A52-1001-4641-9386-56D2FEEACA3D}"/>
              </a:ext>
            </a:extLst>
          </p:cNvPr>
          <p:cNvGrpSpPr/>
          <p:nvPr/>
        </p:nvGrpSpPr>
        <p:grpSpPr>
          <a:xfrm>
            <a:off x="543710" y="5249417"/>
            <a:ext cx="14584344" cy="2506387"/>
            <a:chOff x="731856" y="2511407"/>
            <a:chExt cx="14315259" cy="3009542"/>
          </a:xfrm>
        </p:grpSpPr>
        <p:grpSp>
          <p:nvGrpSpPr>
            <p:cNvPr id="18" name="Group 17">
              <a:extLst>
                <a:ext uri="{FF2B5EF4-FFF2-40B4-BE49-F238E27FC236}">
                  <a16:creationId xmlns:a16="http://schemas.microsoft.com/office/drawing/2014/main" id="{4E8B9A44-B506-4508-AE4A-A8B6F3BEE8DE}"/>
                </a:ext>
              </a:extLst>
            </p:cNvPr>
            <p:cNvGrpSpPr/>
            <p:nvPr/>
          </p:nvGrpSpPr>
          <p:grpSpPr>
            <a:xfrm>
              <a:off x="731856" y="2511407"/>
              <a:ext cx="14315259" cy="3009542"/>
              <a:chOff x="3533641" y="5513437"/>
              <a:chExt cx="9576000" cy="3168000"/>
            </a:xfrm>
          </p:grpSpPr>
          <p:sp>
            <p:nvSpPr>
              <p:cNvPr id="21" name="Rectangle 20">
                <a:extLst>
                  <a:ext uri="{FF2B5EF4-FFF2-40B4-BE49-F238E27FC236}">
                    <a16:creationId xmlns:a16="http://schemas.microsoft.com/office/drawing/2014/main" id="{4478DF6D-D63F-442B-A0DE-C7D2E9B80172}"/>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27" name="Rectangle 26">
                <a:extLst>
                  <a:ext uri="{FF2B5EF4-FFF2-40B4-BE49-F238E27FC236}">
                    <a16:creationId xmlns:a16="http://schemas.microsoft.com/office/drawing/2014/main" id="{2FC52017-3DFD-4AE0-81CC-1B921EF8727B}"/>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19" name="TextBox 18">
              <a:extLst>
                <a:ext uri="{FF2B5EF4-FFF2-40B4-BE49-F238E27FC236}">
                  <a16:creationId xmlns:a16="http://schemas.microsoft.com/office/drawing/2014/main" id="{0202FB82-AAD5-4B27-83FD-8390E1077700}"/>
                </a:ext>
              </a:extLst>
            </p:cNvPr>
            <p:cNvSpPr txBox="1"/>
            <p:nvPr/>
          </p:nvSpPr>
          <p:spPr>
            <a:xfrm>
              <a:off x="1441453" y="2890036"/>
              <a:ext cx="10639876" cy="1958681"/>
            </a:xfrm>
            <a:prstGeom prst="rect">
              <a:avLst/>
            </a:prstGeom>
            <a:noFill/>
          </p:spPr>
          <p:txBody>
            <a:bodyPr wrap="square" rtlCol="0">
              <a:spAutoFit/>
            </a:bodyPr>
            <a:lstStyle/>
            <a:p>
              <a:r>
                <a:rPr lang="en-US" sz="2000" dirty="0">
                  <a:latin typeface="Courier New" panose="02070309020205020404" pitchFamily="49" charset="0"/>
                  <a:cs typeface="Courier New" panose="02070309020205020404" pitchFamily="49" charset="0"/>
                </a:rPr>
                <a:t>from </a:t>
              </a:r>
              <a:r>
                <a:rPr lang="en-US" sz="2000" dirty="0" err="1">
                  <a:latin typeface="Courier New" panose="02070309020205020404" pitchFamily="49" charset="0"/>
                  <a:cs typeface="Courier New" panose="02070309020205020404" pitchFamily="49" charset="0"/>
                </a:rPr>
                <a:t>nltk.stem</a:t>
              </a:r>
              <a:r>
                <a:rPr lang="en-US" sz="2000" dirty="0">
                  <a:latin typeface="Courier New" panose="02070309020205020404" pitchFamily="49" charset="0"/>
                  <a:cs typeface="Courier New" panose="02070309020205020404" pitchFamily="49" charset="0"/>
                </a:rPr>
                <a:t> import </a:t>
              </a:r>
              <a:r>
                <a:rPr lang="en-US" sz="2000" dirty="0" err="1">
                  <a:latin typeface="Courier New" panose="02070309020205020404" pitchFamily="49" charset="0"/>
                  <a:cs typeface="Courier New" panose="02070309020205020404" pitchFamily="49" charset="0"/>
                </a:rPr>
                <a:t>WordNetLemmatizer</a:t>
              </a:r>
              <a:endParaRPr lang="en-US" sz="2000" dirty="0">
                <a:latin typeface="Courier New" panose="02070309020205020404" pitchFamily="49" charset="0"/>
                <a:cs typeface="Courier New" panose="02070309020205020404" pitchFamily="49" charset="0"/>
              </a:endParaRPr>
            </a:p>
            <a:p>
              <a:r>
                <a:rPr lang="en-US" sz="2000" dirty="0" err="1">
                  <a:latin typeface="Courier New" panose="02070309020205020404" pitchFamily="49" charset="0"/>
                  <a:cs typeface="Courier New" panose="02070309020205020404" pitchFamily="49" charset="0"/>
                </a:rPr>
                <a:t>wnl</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WordNetLemmatizer</a:t>
              </a:r>
              <a:r>
                <a:rPr lang="en-US" sz="2000" dirty="0">
                  <a:latin typeface="Courier New" panose="02070309020205020404" pitchFamily="49" charset="0"/>
                  <a:cs typeface="Courier New" panose="02070309020205020404" pitchFamily="49" charset="0"/>
                </a:rPr>
                <a:t>()</a:t>
              </a:r>
            </a:p>
            <a:p>
              <a:endParaRPr lang="en-US" sz="2000" dirty="0">
                <a:latin typeface="Courier New" panose="02070309020205020404" pitchFamily="49" charset="0"/>
                <a:cs typeface="Courier New" panose="02070309020205020404" pitchFamily="49" charset="0"/>
              </a:endParaRPr>
            </a:p>
            <a:p>
              <a:r>
                <a:rPr lang="en-US" sz="2000" dirty="0">
                  <a:latin typeface="Courier New" panose="02070309020205020404" pitchFamily="49" charset="0"/>
                  <a:cs typeface="Courier New" panose="02070309020205020404" pitchFamily="49" charset="0"/>
                </a:rPr>
                <a:t>for word in </a:t>
              </a:r>
              <a:r>
                <a:rPr lang="en-US" sz="2000" dirty="0" err="1">
                  <a:latin typeface="Courier New" panose="02070309020205020404" pitchFamily="49" charset="0"/>
                  <a:cs typeface="Courier New" panose="02070309020205020404" pitchFamily="49" charset="0"/>
                </a:rPr>
                <a:t>single_tokenized_lowered</a:t>
              </a:r>
              <a:r>
                <a:rPr lang="en-US" sz="2000" dirty="0">
                  <a:latin typeface="Courier New" panose="02070309020205020404" pitchFamily="49" charset="0"/>
                  <a:cs typeface="Courier New" panose="02070309020205020404" pitchFamily="49" charset="0"/>
                </a:rPr>
                <a:t>:</a:t>
              </a:r>
            </a:p>
            <a:p>
              <a:r>
                <a:rPr lang="en-US" sz="2000" dirty="0">
                  <a:latin typeface="Courier New" panose="02070309020205020404" pitchFamily="49" charset="0"/>
                  <a:cs typeface="Courier New" panose="02070309020205020404" pitchFamily="49" charset="0"/>
                </a:rPr>
                <a:t>    print(</a:t>
              </a:r>
              <a:r>
                <a:rPr lang="en-US" sz="2000" dirty="0" err="1">
                  <a:latin typeface="Courier New" panose="02070309020205020404" pitchFamily="49" charset="0"/>
                  <a:cs typeface="Courier New" panose="02070309020205020404" pitchFamily="49" charset="0"/>
                </a:rPr>
                <a:t>wnl.lemmatize</a:t>
              </a:r>
              <a:r>
                <a:rPr lang="en-US" sz="2000" dirty="0">
                  <a:latin typeface="Courier New" panose="02070309020205020404" pitchFamily="49" charset="0"/>
                  <a:cs typeface="Courier New" panose="02070309020205020404" pitchFamily="49" charset="0"/>
                </a:rPr>
                <a:t>(word))</a:t>
              </a:r>
            </a:p>
          </p:txBody>
        </p:sp>
      </p:grpSp>
      <p:pic>
        <p:nvPicPr>
          <p:cNvPr id="5" name="Picture 4">
            <a:extLst>
              <a:ext uri="{FF2B5EF4-FFF2-40B4-BE49-F238E27FC236}">
                <a16:creationId xmlns:a16="http://schemas.microsoft.com/office/drawing/2014/main" id="{4B52EBD6-9738-430A-A80A-944CDFFBD512}"/>
              </a:ext>
            </a:extLst>
          </p:cNvPr>
          <p:cNvPicPr>
            <a:picLocks noChangeAspect="1"/>
          </p:cNvPicPr>
          <p:nvPr/>
        </p:nvPicPr>
        <p:blipFill>
          <a:blip r:embed="rId4"/>
          <a:stretch>
            <a:fillRect/>
          </a:stretch>
        </p:blipFill>
        <p:spPr>
          <a:xfrm>
            <a:off x="857732" y="4239307"/>
            <a:ext cx="6238875" cy="619125"/>
          </a:xfrm>
          <a:prstGeom prst="rect">
            <a:avLst/>
          </a:prstGeom>
        </p:spPr>
      </p:pic>
      <p:grpSp>
        <p:nvGrpSpPr>
          <p:cNvPr id="17" name="Group 16">
            <a:extLst>
              <a:ext uri="{FF2B5EF4-FFF2-40B4-BE49-F238E27FC236}">
                <a16:creationId xmlns:a16="http://schemas.microsoft.com/office/drawing/2014/main" id="{39AFD99D-FD15-43AE-860A-8F2BEC9F83F6}"/>
              </a:ext>
            </a:extLst>
          </p:cNvPr>
          <p:cNvGrpSpPr/>
          <p:nvPr/>
        </p:nvGrpSpPr>
        <p:grpSpPr>
          <a:xfrm>
            <a:off x="585235" y="1986134"/>
            <a:ext cx="14608502" cy="3263283"/>
            <a:chOff x="731856" y="1942808"/>
            <a:chExt cx="14315259" cy="3981829"/>
          </a:xfrm>
        </p:grpSpPr>
        <p:grpSp>
          <p:nvGrpSpPr>
            <p:cNvPr id="20" name="Group 19">
              <a:extLst>
                <a:ext uri="{FF2B5EF4-FFF2-40B4-BE49-F238E27FC236}">
                  <a16:creationId xmlns:a16="http://schemas.microsoft.com/office/drawing/2014/main" id="{E902D6D9-296F-4B00-8637-30A28FFA5185}"/>
                </a:ext>
              </a:extLst>
            </p:cNvPr>
            <p:cNvGrpSpPr/>
            <p:nvPr/>
          </p:nvGrpSpPr>
          <p:grpSpPr>
            <a:xfrm>
              <a:off x="731856" y="1942808"/>
              <a:ext cx="14315259" cy="3578141"/>
              <a:chOff x="3533641" y="4914900"/>
              <a:chExt cx="9576000" cy="3766537"/>
            </a:xfrm>
          </p:grpSpPr>
          <p:sp>
            <p:nvSpPr>
              <p:cNvPr id="24" name="Rectangle 23">
                <a:extLst>
                  <a:ext uri="{FF2B5EF4-FFF2-40B4-BE49-F238E27FC236}">
                    <a16:creationId xmlns:a16="http://schemas.microsoft.com/office/drawing/2014/main" id="{B8966D36-C803-4C8A-8921-9F8B69A09452}"/>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25" name="Straight Connector 24">
                <a:extLst>
                  <a:ext uri="{FF2B5EF4-FFF2-40B4-BE49-F238E27FC236}">
                    <a16:creationId xmlns:a16="http://schemas.microsoft.com/office/drawing/2014/main" id="{DF64CD58-1B12-4773-BC0E-086E0339BB5C}"/>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0" name="Isosceles Triangle 29">
                <a:extLst>
                  <a:ext uri="{FF2B5EF4-FFF2-40B4-BE49-F238E27FC236}">
                    <a16:creationId xmlns:a16="http://schemas.microsoft.com/office/drawing/2014/main" id="{227B19BC-6F71-4B3F-AFAE-50E30BE535A3}"/>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67FCBD5-8AC9-4B19-A015-C7EF72E1889B}"/>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23" name="TextBox 22">
              <a:extLst>
                <a:ext uri="{FF2B5EF4-FFF2-40B4-BE49-F238E27FC236}">
                  <a16:creationId xmlns:a16="http://schemas.microsoft.com/office/drawing/2014/main" id="{C527E3A0-7FBE-47E7-BDBF-CE0DA3CD2971}"/>
                </a:ext>
              </a:extLst>
            </p:cNvPr>
            <p:cNvSpPr txBox="1"/>
            <p:nvPr/>
          </p:nvSpPr>
          <p:spPr>
            <a:xfrm>
              <a:off x="1441453" y="2890035"/>
              <a:ext cx="10639876" cy="3034602"/>
            </a:xfrm>
            <a:prstGeom prst="rect">
              <a:avLst/>
            </a:prstGeom>
            <a:noFill/>
          </p:spPr>
          <p:txBody>
            <a:bodyPr wrap="square" rtlCol="0">
              <a:spAutoFit/>
            </a:bodyPr>
            <a:lstStyle/>
            <a:p>
              <a:r>
                <a:rPr lang="en-IN" sz="2000" dirty="0" err="1">
                  <a:latin typeface="Courier New" panose="02070309020205020404" pitchFamily="49" charset="0"/>
                  <a:cs typeface="Courier New" panose="02070309020205020404" pitchFamily="49" charset="0"/>
                </a:rPr>
                <a:t>single_tokenized_lowered</a:t>
              </a:r>
              <a:r>
                <a:rPr lang="en-IN" sz="2000" dirty="0">
                  <a:latin typeface="Courier New" panose="02070309020205020404" pitchFamily="49" charset="0"/>
                  <a:cs typeface="Courier New" panose="02070309020205020404" pitchFamily="49" charset="0"/>
                </a:rPr>
                <a:t> = list(map(</a:t>
              </a:r>
              <a:r>
                <a:rPr lang="en-IN" sz="2000" dirty="0" err="1">
                  <a:latin typeface="Courier New" panose="02070309020205020404" pitchFamily="49" charset="0"/>
                  <a:cs typeface="Courier New" panose="02070309020205020404" pitchFamily="49" charset="0"/>
                </a:rPr>
                <a:t>str.lower</a:t>
              </a:r>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word_tokenize</a:t>
              </a:r>
              <a:r>
                <a:rPr lang="en-IN" sz="2000" dirty="0">
                  <a:latin typeface="Courier New" panose="02070309020205020404" pitchFamily="49" charset="0"/>
                  <a:cs typeface="Courier New" panose="02070309020205020404" pitchFamily="49" charset="0"/>
                </a:rPr>
                <a:t>(data)))</a:t>
              </a:r>
            </a:p>
            <a:p>
              <a:r>
                <a:rPr lang="en-IN" sz="2000" dirty="0">
                  <a:latin typeface="Courier New" panose="02070309020205020404" pitchFamily="49" charset="0"/>
                  <a:cs typeface="Courier New" panose="02070309020205020404" pitchFamily="49" charset="0"/>
                </a:rPr>
                <a:t>from </a:t>
              </a:r>
              <a:r>
                <a:rPr lang="en-IN" sz="2000" dirty="0" err="1">
                  <a:latin typeface="Courier New" panose="02070309020205020404" pitchFamily="49" charset="0"/>
                  <a:cs typeface="Courier New" panose="02070309020205020404" pitchFamily="49" charset="0"/>
                </a:rPr>
                <a:t>nltk.stem</a:t>
              </a:r>
              <a:r>
                <a:rPr lang="en-IN" sz="2000" dirty="0">
                  <a:latin typeface="Courier New" panose="02070309020205020404" pitchFamily="49" charset="0"/>
                  <a:cs typeface="Courier New" panose="02070309020205020404" pitchFamily="49" charset="0"/>
                </a:rPr>
                <a:t> import </a:t>
              </a:r>
              <a:r>
                <a:rPr lang="en-IN" sz="2000" dirty="0" err="1">
                  <a:latin typeface="Courier New" panose="02070309020205020404" pitchFamily="49" charset="0"/>
                  <a:cs typeface="Courier New" panose="02070309020205020404" pitchFamily="49" charset="0"/>
                </a:rPr>
                <a:t>PorterStemmer</a:t>
              </a:r>
              <a:endParaRPr lang="en-IN" sz="2000" dirty="0">
                <a:latin typeface="Courier New" panose="02070309020205020404" pitchFamily="49" charset="0"/>
                <a:cs typeface="Courier New" panose="02070309020205020404" pitchFamily="49" charset="0"/>
              </a:endParaRPr>
            </a:p>
            <a:p>
              <a:r>
                <a:rPr lang="en-IN" sz="2000" dirty="0">
                  <a:latin typeface="Courier New" panose="02070309020205020404" pitchFamily="49" charset="0"/>
                  <a:cs typeface="Courier New" panose="02070309020205020404" pitchFamily="49" charset="0"/>
                </a:rPr>
                <a:t>porter = </a:t>
              </a:r>
              <a:r>
                <a:rPr lang="en-IN" sz="2000" dirty="0" err="1">
                  <a:latin typeface="Courier New" panose="02070309020205020404" pitchFamily="49" charset="0"/>
                  <a:cs typeface="Courier New" panose="02070309020205020404" pitchFamily="49" charset="0"/>
                </a:rPr>
                <a:t>PorterStemmer</a:t>
              </a:r>
              <a:r>
                <a:rPr lang="en-IN" sz="2000" dirty="0">
                  <a:latin typeface="Courier New" panose="02070309020205020404" pitchFamily="49" charset="0"/>
                  <a:cs typeface="Courier New" panose="02070309020205020404" pitchFamily="49" charset="0"/>
                </a:rPr>
                <a:t>()</a:t>
              </a:r>
            </a:p>
            <a:p>
              <a:endParaRPr lang="en-IN" sz="2000" dirty="0">
                <a:latin typeface="Courier New" panose="02070309020205020404" pitchFamily="49" charset="0"/>
                <a:cs typeface="Courier New" panose="02070309020205020404" pitchFamily="49" charset="0"/>
              </a:endParaRPr>
            </a:p>
            <a:p>
              <a:r>
                <a:rPr lang="en-IN" sz="2000" dirty="0">
                  <a:latin typeface="Courier New" panose="02070309020205020404" pitchFamily="49" charset="0"/>
                  <a:cs typeface="Courier New" panose="02070309020205020404" pitchFamily="49" charset="0"/>
                </a:rPr>
                <a:t>for word in </a:t>
              </a:r>
              <a:r>
                <a:rPr lang="en-IN" sz="2000" dirty="0" err="1">
                  <a:latin typeface="Courier New" panose="02070309020205020404" pitchFamily="49" charset="0"/>
                  <a:cs typeface="Courier New" panose="02070309020205020404" pitchFamily="49" charset="0"/>
                </a:rPr>
                <a:t>single_tokenized_lowered</a:t>
              </a:r>
              <a:r>
                <a:rPr lang="en-IN" sz="2000" dirty="0">
                  <a:latin typeface="Courier New" panose="02070309020205020404" pitchFamily="49" charset="0"/>
                  <a:cs typeface="Courier New" panose="02070309020205020404" pitchFamily="49" charset="0"/>
                </a:rPr>
                <a:t> :</a:t>
              </a:r>
            </a:p>
            <a:p>
              <a:r>
                <a:rPr lang="en-IN" sz="2000" dirty="0">
                  <a:latin typeface="Courier New" panose="02070309020205020404" pitchFamily="49" charset="0"/>
                  <a:cs typeface="Courier New" panose="02070309020205020404" pitchFamily="49" charset="0"/>
                </a:rPr>
                <a:t>    print(</a:t>
              </a:r>
              <a:r>
                <a:rPr lang="en-IN" sz="2000" dirty="0" err="1">
                  <a:latin typeface="Courier New" panose="02070309020205020404" pitchFamily="49" charset="0"/>
                  <a:cs typeface="Courier New" panose="02070309020205020404" pitchFamily="49" charset="0"/>
                </a:rPr>
                <a:t>porter.stem</a:t>
              </a:r>
              <a:r>
                <a:rPr lang="en-IN" sz="2000" dirty="0">
                  <a:latin typeface="Courier New" panose="02070309020205020404" pitchFamily="49" charset="0"/>
                  <a:cs typeface="Courier New" panose="02070309020205020404" pitchFamily="49" charset="0"/>
                </a:rPr>
                <a:t>(word))</a:t>
              </a:r>
              <a:endParaRPr lang="en-US" sz="2000" dirty="0">
                <a:latin typeface="Courier New" panose="02070309020205020404" pitchFamily="49" charset="0"/>
                <a:cs typeface="Courier New" panose="02070309020205020404" pitchFamily="49" charset="0"/>
              </a:endParaRPr>
            </a:p>
          </p:txBody>
        </p:sp>
      </p:grpSp>
    </p:spTree>
    <p:extLst>
      <p:ext uri="{BB962C8B-B14F-4D97-AF65-F5344CB8AC3E}">
        <p14:creationId xmlns:p14="http://schemas.microsoft.com/office/powerpoint/2010/main" val="2380941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3: </a:t>
            </a:r>
            <a:r>
              <a:rPr lang="en-US" dirty="0">
                <a:solidFill>
                  <a:schemeClr val="tx1">
                    <a:lumMod val="75000"/>
                    <a:lumOff val="25000"/>
                  </a:schemeClr>
                </a:solidFill>
              </a:rPr>
              <a:t>Evaluate</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POS Tags</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5309939" y="829986"/>
            <a:ext cx="5733292" cy="253919"/>
          </a:xfrm>
          <a:prstGeom prst="rect">
            <a:avLst/>
          </a:prstGeom>
          <a:noFill/>
          <a:ln>
            <a:noFill/>
          </a:ln>
        </p:spPr>
      </p:pic>
      <p:grpSp>
        <p:nvGrpSpPr>
          <p:cNvPr id="16" name="Group 15">
            <a:extLst>
              <a:ext uri="{FF2B5EF4-FFF2-40B4-BE49-F238E27FC236}">
                <a16:creationId xmlns:a16="http://schemas.microsoft.com/office/drawing/2014/main" id="{E8BAF0C2-DBB0-4B74-9828-FE6FB50BD6AC}"/>
              </a:ext>
            </a:extLst>
          </p:cNvPr>
          <p:cNvGrpSpPr/>
          <p:nvPr/>
        </p:nvGrpSpPr>
        <p:grpSpPr>
          <a:xfrm>
            <a:off x="7109634" y="1082278"/>
            <a:ext cx="1559705" cy="862158"/>
            <a:chOff x="7530784" y="3794728"/>
            <a:chExt cx="1194432" cy="685800"/>
          </a:xfrm>
        </p:grpSpPr>
        <p:sp>
          <p:nvSpPr>
            <p:cNvPr id="28" name="Rounded Rectangle 124">
              <a:extLst>
                <a:ext uri="{FF2B5EF4-FFF2-40B4-BE49-F238E27FC236}">
                  <a16:creationId xmlns:a16="http://schemas.microsoft.com/office/drawing/2014/main" id="{E7A646D0-96CB-4CB9-A680-6ABD588BE49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125">
              <a:extLst>
                <a:ext uri="{FF2B5EF4-FFF2-40B4-BE49-F238E27FC236}">
                  <a16:creationId xmlns:a16="http://schemas.microsoft.com/office/drawing/2014/main" id="{97B6F422-684D-4CB5-901C-A2902A8C4F9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pic>
        <p:nvPicPr>
          <p:cNvPr id="5" name="Picture 4">
            <a:extLst>
              <a:ext uri="{FF2B5EF4-FFF2-40B4-BE49-F238E27FC236}">
                <a16:creationId xmlns:a16="http://schemas.microsoft.com/office/drawing/2014/main" id="{4B52EBD6-9738-430A-A80A-944CDFFBD512}"/>
              </a:ext>
            </a:extLst>
          </p:cNvPr>
          <p:cNvPicPr>
            <a:picLocks noChangeAspect="1"/>
          </p:cNvPicPr>
          <p:nvPr/>
        </p:nvPicPr>
        <p:blipFill>
          <a:blip r:embed="rId4"/>
          <a:stretch>
            <a:fillRect/>
          </a:stretch>
        </p:blipFill>
        <p:spPr>
          <a:xfrm>
            <a:off x="857732" y="4239307"/>
            <a:ext cx="6238875" cy="619125"/>
          </a:xfrm>
          <a:prstGeom prst="rect">
            <a:avLst/>
          </a:prstGeom>
        </p:spPr>
      </p:pic>
      <p:grpSp>
        <p:nvGrpSpPr>
          <p:cNvPr id="17" name="Group 16">
            <a:extLst>
              <a:ext uri="{FF2B5EF4-FFF2-40B4-BE49-F238E27FC236}">
                <a16:creationId xmlns:a16="http://schemas.microsoft.com/office/drawing/2014/main" id="{39AFD99D-FD15-43AE-860A-8F2BEC9F83F6}"/>
              </a:ext>
            </a:extLst>
          </p:cNvPr>
          <p:cNvGrpSpPr/>
          <p:nvPr/>
        </p:nvGrpSpPr>
        <p:grpSpPr>
          <a:xfrm>
            <a:off x="585235" y="1937554"/>
            <a:ext cx="14608502" cy="2932443"/>
            <a:chOff x="731856" y="1942808"/>
            <a:chExt cx="14315259" cy="3578141"/>
          </a:xfrm>
        </p:grpSpPr>
        <p:grpSp>
          <p:nvGrpSpPr>
            <p:cNvPr id="20" name="Group 19">
              <a:extLst>
                <a:ext uri="{FF2B5EF4-FFF2-40B4-BE49-F238E27FC236}">
                  <a16:creationId xmlns:a16="http://schemas.microsoft.com/office/drawing/2014/main" id="{E902D6D9-296F-4B00-8637-30A28FFA5185}"/>
                </a:ext>
              </a:extLst>
            </p:cNvPr>
            <p:cNvGrpSpPr/>
            <p:nvPr/>
          </p:nvGrpSpPr>
          <p:grpSpPr>
            <a:xfrm>
              <a:off x="731856" y="1942808"/>
              <a:ext cx="14315259" cy="3578141"/>
              <a:chOff x="3533641" y="4914900"/>
              <a:chExt cx="9576000" cy="3766537"/>
            </a:xfrm>
          </p:grpSpPr>
          <p:sp>
            <p:nvSpPr>
              <p:cNvPr id="24" name="Rectangle 23">
                <a:extLst>
                  <a:ext uri="{FF2B5EF4-FFF2-40B4-BE49-F238E27FC236}">
                    <a16:creationId xmlns:a16="http://schemas.microsoft.com/office/drawing/2014/main" id="{B8966D36-C803-4C8A-8921-9F8B69A09452}"/>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25" name="Straight Connector 24">
                <a:extLst>
                  <a:ext uri="{FF2B5EF4-FFF2-40B4-BE49-F238E27FC236}">
                    <a16:creationId xmlns:a16="http://schemas.microsoft.com/office/drawing/2014/main" id="{DF64CD58-1B12-4773-BC0E-086E0339BB5C}"/>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0" name="Isosceles Triangle 29">
                <a:extLst>
                  <a:ext uri="{FF2B5EF4-FFF2-40B4-BE49-F238E27FC236}">
                    <a16:creationId xmlns:a16="http://schemas.microsoft.com/office/drawing/2014/main" id="{227B19BC-6F71-4B3F-AFAE-50E30BE535A3}"/>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67FCBD5-8AC9-4B19-A015-C7EF72E1889B}"/>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23" name="TextBox 22">
              <a:extLst>
                <a:ext uri="{FF2B5EF4-FFF2-40B4-BE49-F238E27FC236}">
                  <a16:creationId xmlns:a16="http://schemas.microsoft.com/office/drawing/2014/main" id="{C527E3A0-7FBE-47E7-BDBF-CE0DA3CD2971}"/>
                </a:ext>
              </a:extLst>
            </p:cNvPr>
            <p:cNvSpPr txBox="1"/>
            <p:nvPr/>
          </p:nvSpPr>
          <p:spPr>
            <a:xfrm>
              <a:off x="1222337" y="2702227"/>
              <a:ext cx="10639876" cy="2741486"/>
            </a:xfrm>
            <a:prstGeom prst="rect">
              <a:avLst/>
            </a:prstGeom>
            <a:noFill/>
          </p:spPr>
          <p:txBody>
            <a:bodyPr wrap="square" rtlCol="0">
              <a:spAutoFit/>
            </a:bodyPr>
            <a:lstStyle/>
            <a:p>
              <a:r>
                <a:rPr lang="en-IN" sz="2000" dirty="0" err="1">
                  <a:latin typeface="Courier New" panose="02070309020205020404" pitchFamily="49" charset="0"/>
                  <a:cs typeface="Courier New" panose="02070309020205020404" pitchFamily="49" charset="0"/>
                </a:rPr>
                <a:t>stop_words</a:t>
              </a:r>
              <a:r>
                <a:rPr lang="en-IN" sz="2000" dirty="0">
                  <a:latin typeface="Courier New" panose="02070309020205020404" pitchFamily="49" charset="0"/>
                  <a:cs typeface="Courier New" panose="02070309020205020404" pitchFamily="49" charset="0"/>
                </a:rPr>
                <a:t> = set(</a:t>
              </a:r>
              <a:r>
                <a:rPr lang="en-IN" sz="2000" dirty="0" err="1">
                  <a:latin typeface="Courier New" panose="02070309020205020404" pitchFamily="49" charset="0"/>
                  <a:cs typeface="Courier New" panose="02070309020205020404" pitchFamily="49" charset="0"/>
                </a:rPr>
                <a:t>stopwords.words</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english</a:t>
              </a:r>
              <a:r>
                <a:rPr lang="en-IN" sz="2000" dirty="0">
                  <a:latin typeface="Courier New" panose="02070309020205020404" pitchFamily="49" charset="0"/>
                  <a:cs typeface="Courier New" panose="02070309020205020404" pitchFamily="49" charset="0"/>
                </a:rPr>
                <a:t>'))  </a:t>
              </a:r>
            </a:p>
            <a:p>
              <a:r>
                <a:rPr lang="en-IN" sz="2000" dirty="0">
                  <a:latin typeface="Courier New" panose="02070309020205020404" pitchFamily="49" charset="0"/>
                  <a:cs typeface="Courier New" panose="02070309020205020404" pitchFamily="49" charset="0"/>
                </a:rPr>
                <a:t>tokenized = </a:t>
              </a:r>
              <a:r>
                <a:rPr lang="en-IN" sz="2000" dirty="0" err="1">
                  <a:latin typeface="Courier New" panose="02070309020205020404" pitchFamily="49" charset="0"/>
                  <a:cs typeface="Courier New" panose="02070309020205020404" pitchFamily="49" charset="0"/>
                </a:rPr>
                <a:t>sent_tokenize</a:t>
              </a:r>
              <a:r>
                <a:rPr lang="en-IN" sz="2000" dirty="0">
                  <a:latin typeface="Courier New" panose="02070309020205020404" pitchFamily="49" charset="0"/>
                  <a:cs typeface="Courier New" panose="02070309020205020404" pitchFamily="49" charset="0"/>
                </a:rPr>
                <a:t>(data) </a:t>
              </a:r>
            </a:p>
            <a:p>
              <a:r>
                <a:rPr lang="en-IN" sz="2000" dirty="0">
                  <a:latin typeface="Courier New" panose="02070309020205020404" pitchFamily="49" charset="0"/>
                  <a:cs typeface="Courier New" panose="02070309020205020404" pitchFamily="49" charset="0"/>
                </a:rPr>
                <a:t>for </a:t>
              </a:r>
              <a:r>
                <a:rPr lang="en-IN" sz="2000" dirty="0" err="1">
                  <a:latin typeface="Courier New" panose="02070309020205020404" pitchFamily="49" charset="0"/>
                  <a:cs typeface="Courier New" panose="02070309020205020404" pitchFamily="49" charset="0"/>
                </a:rPr>
                <a:t>i</a:t>
              </a:r>
              <a:r>
                <a:rPr lang="en-IN" sz="2000" dirty="0">
                  <a:latin typeface="Courier New" panose="02070309020205020404" pitchFamily="49" charset="0"/>
                  <a:cs typeface="Courier New" panose="02070309020205020404" pitchFamily="49" charset="0"/>
                </a:rPr>
                <a:t> in tokenized: </a:t>
              </a:r>
            </a:p>
            <a:p>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wordsList</a:t>
              </a:r>
              <a:r>
                <a:rPr lang="en-IN" sz="2000" dirty="0">
                  <a:latin typeface="Courier New" panose="02070309020205020404" pitchFamily="49" charset="0"/>
                  <a:cs typeface="Courier New" panose="02070309020205020404" pitchFamily="49" charset="0"/>
                </a:rPr>
                <a:t> = </a:t>
              </a:r>
              <a:r>
                <a:rPr lang="en-IN" sz="2000" dirty="0" err="1">
                  <a:latin typeface="Courier New" panose="02070309020205020404" pitchFamily="49" charset="0"/>
                  <a:cs typeface="Courier New" panose="02070309020205020404" pitchFamily="49" charset="0"/>
                </a:rPr>
                <a:t>nltk.word_tokenize</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i</a:t>
              </a:r>
              <a:r>
                <a:rPr lang="en-IN" sz="2000" dirty="0">
                  <a:latin typeface="Courier New" panose="02070309020205020404" pitchFamily="49" charset="0"/>
                  <a:cs typeface="Courier New" panose="02070309020205020404" pitchFamily="49" charset="0"/>
                </a:rPr>
                <a:t>) </a:t>
              </a:r>
            </a:p>
            <a:p>
              <a:r>
                <a:rPr lang="en-IN" sz="2000" dirty="0">
                  <a:latin typeface="Courier New" panose="02070309020205020404" pitchFamily="49" charset="0"/>
                  <a:cs typeface="Courier New" panose="02070309020205020404" pitchFamily="49" charset="0"/>
                </a:rPr>
                <a:t>    </a:t>
              </a:r>
              <a:r>
                <a:rPr lang="en-IN" sz="2000" dirty="0" err="1">
                  <a:latin typeface="Courier New" panose="02070309020205020404" pitchFamily="49" charset="0"/>
                  <a:cs typeface="Courier New" panose="02070309020205020404" pitchFamily="49" charset="0"/>
                </a:rPr>
                <a:t>wordsList</a:t>
              </a:r>
              <a:r>
                <a:rPr lang="en-IN" sz="2000" dirty="0">
                  <a:latin typeface="Courier New" panose="02070309020205020404" pitchFamily="49" charset="0"/>
                  <a:cs typeface="Courier New" panose="02070309020205020404" pitchFamily="49" charset="0"/>
                </a:rPr>
                <a:t> = [w for w in </a:t>
              </a:r>
              <a:r>
                <a:rPr lang="en-IN" sz="2000" dirty="0" err="1">
                  <a:latin typeface="Courier New" panose="02070309020205020404" pitchFamily="49" charset="0"/>
                  <a:cs typeface="Courier New" panose="02070309020205020404" pitchFamily="49" charset="0"/>
                </a:rPr>
                <a:t>wordsList</a:t>
              </a:r>
              <a:r>
                <a:rPr lang="en-IN" sz="2000" dirty="0">
                  <a:latin typeface="Courier New" panose="02070309020205020404" pitchFamily="49" charset="0"/>
                  <a:cs typeface="Courier New" panose="02070309020205020404" pitchFamily="49" charset="0"/>
                </a:rPr>
                <a:t> if not w in </a:t>
              </a:r>
              <a:r>
                <a:rPr lang="en-IN" sz="2000" dirty="0" err="1">
                  <a:latin typeface="Courier New" panose="02070309020205020404" pitchFamily="49" charset="0"/>
                  <a:cs typeface="Courier New" panose="02070309020205020404" pitchFamily="49" charset="0"/>
                </a:rPr>
                <a:t>stop_words</a:t>
              </a:r>
              <a:r>
                <a:rPr lang="en-IN" sz="2000" dirty="0">
                  <a:latin typeface="Courier New" panose="02070309020205020404" pitchFamily="49" charset="0"/>
                  <a:cs typeface="Courier New" panose="02070309020205020404" pitchFamily="49" charset="0"/>
                </a:rPr>
                <a:t>]  </a:t>
              </a:r>
            </a:p>
            <a:p>
              <a:r>
                <a:rPr lang="en-IN" sz="2000" dirty="0">
                  <a:latin typeface="Courier New" panose="02070309020205020404" pitchFamily="49" charset="0"/>
                  <a:cs typeface="Courier New" panose="02070309020205020404" pitchFamily="49" charset="0"/>
                </a:rPr>
                <a:t>    tagged = </a:t>
              </a:r>
              <a:r>
                <a:rPr lang="en-IN" sz="2000" dirty="0" err="1">
                  <a:latin typeface="Courier New" panose="02070309020205020404" pitchFamily="49" charset="0"/>
                  <a:cs typeface="Courier New" panose="02070309020205020404" pitchFamily="49" charset="0"/>
                </a:rPr>
                <a:t>nltk.pos_tag</a:t>
              </a:r>
              <a:r>
                <a:rPr lang="en-IN" sz="2000" dirty="0">
                  <a:latin typeface="Courier New" panose="02070309020205020404" pitchFamily="49" charset="0"/>
                  <a:cs typeface="Courier New" panose="02070309020205020404" pitchFamily="49" charset="0"/>
                </a:rPr>
                <a:t>(</a:t>
              </a:r>
              <a:r>
                <a:rPr lang="en-IN" sz="2000" dirty="0" err="1">
                  <a:latin typeface="Courier New" panose="02070309020205020404" pitchFamily="49" charset="0"/>
                  <a:cs typeface="Courier New" panose="02070309020205020404" pitchFamily="49" charset="0"/>
                </a:rPr>
                <a:t>wordsList</a:t>
              </a:r>
              <a:r>
                <a:rPr lang="en-IN" sz="2000" dirty="0">
                  <a:latin typeface="Courier New" panose="02070309020205020404" pitchFamily="49" charset="0"/>
                  <a:cs typeface="Courier New" panose="02070309020205020404" pitchFamily="49" charset="0"/>
                </a:rPr>
                <a:t>) </a:t>
              </a:r>
            </a:p>
            <a:p>
              <a:r>
                <a:rPr lang="en-IN" sz="2000" dirty="0">
                  <a:latin typeface="Courier New" panose="02070309020205020404" pitchFamily="49" charset="0"/>
                  <a:cs typeface="Courier New" panose="02070309020205020404" pitchFamily="49" charset="0"/>
                </a:rPr>
                <a:t>    print(tagged) </a:t>
              </a:r>
              <a:endParaRPr lang="en-US" sz="2000" dirty="0">
                <a:latin typeface="Courier New" panose="02070309020205020404" pitchFamily="49" charset="0"/>
                <a:cs typeface="Courier New" panose="02070309020205020404" pitchFamily="49" charset="0"/>
              </a:endParaRPr>
            </a:p>
          </p:txBody>
        </p:sp>
      </p:grpSp>
      <p:pic>
        <p:nvPicPr>
          <p:cNvPr id="6" name="Picture 5">
            <a:extLst>
              <a:ext uri="{FF2B5EF4-FFF2-40B4-BE49-F238E27FC236}">
                <a16:creationId xmlns:a16="http://schemas.microsoft.com/office/drawing/2014/main" id="{CF468761-DEB3-44EB-8085-BA4F0DF1AC0C}"/>
              </a:ext>
            </a:extLst>
          </p:cNvPr>
          <p:cNvPicPr>
            <a:picLocks noChangeAspect="1"/>
          </p:cNvPicPr>
          <p:nvPr/>
        </p:nvPicPr>
        <p:blipFill>
          <a:blip r:embed="rId5"/>
          <a:stretch>
            <a:fillRect/>
          </a:stretch>
        </p:blipFill>
        <p:spPr>
          <a:xfrm>
            <a:off x="342107" y="5231003"/>
            <a:ext cx="15571785" cy="665045"/>
          </a:xfrm>
          <a:prstGeom prst="rect">
            <a:avLst/>
          </a:prstGeom>
        </p:spPr>
      </p:pic>
    </p:spTree>
    <p:extLst>
      <p:ext uri="{BB962C8B-B14F-4D97-AF65-F5344CB8AC3E}">
        <p14:creationId xmlns:p14="http://schemas.microsoft.com/office/powerpoint/2010/main" val="309389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a:t>
            </a:r>
            <a:r>
              <a:rPr lang="en-US" dirty="0">
                <a:solidFill>
                  <a:schemeClr val="tx1">
                    <a:lumMod val="75000"/>
                    <a:lumOff val="25000"/>
                  </a:schemeClr>
                </a:solidFill>
              </a:rPr>
              <a:t>4</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Remove </a:t>
            </a:r>
            <a:r>
              <a:rPr lang="en-US" dirty="0">
                <a:solidFill>
                  <a:schemeClr val="tx1">
                    <a:lumMod val="75000"/>
                    <a:lumOff val="25000"/>
                  </a:schemeClr>
                </a:solidFill>
              </a:rPr>
              <a:t>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top Words and NER </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4361080" y="829986"/>
            <a:ext cx="7631011" cy="253919"/>
          </a:xfrm>
          <a:prstGeom prst="rect">
            <a:avLst/>
          </a:prstGeom>
          <a:noFill/>
          <a:ln>
            <a:noFill/>
          </a:ln>
        </p:spPr>
      </p:pic>
      <p:grpSp>
        <p:nvGrpSpPr>
          <p:cNvPr id="16" name="Group 15">
            <a:extLst>
              <a:ext uri="{FF2B5EF4-FFF2-40B4-BE49-F238E27FC236}">
                <a16:creationId xmlns:a16="http://schemas.microsoft.com/office/drawing/2014/main" id="{E8BAF0C2-DBB0-4B74-9828-FE6FB50BD6AC}"/>
              </a:ext>
            </a:extLst>
          </p:cNvPr>
          <p:cNvGrpSpPr/>
          <p:nvPr/>
        </p:nvGrpSpPr>
        <p:grpSpPr>
          <a:xfrm>
            <a:off x="7211898" y="1103940"/>
            <a:ext cx="1559705" cy="862158"/>
            <a:chOff x="7530784" y="3794728"/>
            <a:chExt cx="1194432" cy="685800"/>
          </a:xfrm>
        </p:grpSpPr>
        <p:sp>
          <p:nvSpPr>
            <p:cNvPr id="28" name="Rounded Rectangle 124">
              <a:extLst>
                <a:ext uri="{FF2B5EF4-FFF2-40B4-BE49-F238E27FC236}">
                  <a16:creationId xmlns:a16="http://schemas.microsoft.com/office/drawing/2014/main" id="{E7A646D0-96CB-4CB9-A680-6ABD588BE49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125">
              <a:extLst>
                <a:ext uri="{FF2B5EF4-FFF2-40B4-BE49-F238E27FC236}">
                  <a16:creationId xmlns:a16="http://schemas.microsoft.com/office/drawing/2014/main" id="{97B6F422-684D-4CB5-901C-A2902A8C4F9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pic>
        <p:nvPicPr>
          <p:cNvPr id="5" name="Picture 4">
            <a:extLst>
              <a:ext uri="{FF2B5EF4-FFF2-40B4-BE49-F238E27FC236}">
                <a16:creationId xmlns:a16="http://schemas.microsoft.com/office/drawing/2014/main" id="{4B52EBD6-9738-430A-A80A-944CDFFBD512}"/>
              </a:ext>
            </a:extLst>
          </p:cNvPr>
          <p:cNvPicPr>
            <a:picLocks noChangeAspect="1"/>
          </p:cNvPicPr>
          <p:nvPr/>
        </p:nvPicPr>
        <p:blipFill>
          <a:blip r:embed="rId4"/>
          <a:stretch>
            <a:fillRect/>
          </a:stretch>
        </p:blipFill>
        <p:spPr>
          <a:xfrm>
            <a:off x="857732" y="4239307"/>
            <a:ext cx="6238875" cy="619125"/>
          </a:xfrm>
          <a:prstGeom prst="rect">
            <a:avLst/>
          </a:prstGeom>
        </p:spPr>
      </p:pic>
      <p:sp>
        <p:nvSpPr>
          <p:cNvPr id="24" name="Rectangle 23">
            <a:extLst>
              <a:ext uri="{FF2B5EF4-FFF2-40B4-BE49-F238E27FC236}">
                <a16:creationId xmlns:a16="http://schemas.microsoft.com/office/drawing/2014/main" id="{B8966D36-C803-4C8A-8921-9F8B69A09452}"/>
              </a:ext>
            </a:extLst>
          </p:cNvPr>
          <p:cNvSpPr/>
          <p:nvPr/>
        </p:nvSpPr>
        <p:spPr>
          <a:xfrm rot="16200000">
            <a:off x="5912551" y="-2555528"/>
            <a:ext cx="4158400" cy="14813034"/>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cxnSp>
        <p:nvCxnSpPr>
          <p:cNvPr id="25" name="Straight Connector 24">
            <a:extLst>
              <a:ext uri="{FF2B5EF4-FFF2-40B4-BE49-F238E27FC236}">
                <a16:creationId xmlns:a16="http://schemas.microsoft.com/office/drawing/2014/main" id="{DF64CD58-1B12-4773-BC0E-086E0339BB5C}"/>
              </a:ext>
            </a:extLst>
          </p:cNvPr>
          <p:cNvCxnSpPr/>
          <p:nvPr/>
        </p:nvCxnSpPr>
        <p:spPr>
          <a:xfrm rot="5400000">
            <a:off x="7542833" y="2435052"/>
            <a:ext cx="897836"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0" name="Isosceles Triangle 29">
            <a:extLst>
              <a:ext uri="{FF2B5EF4-FFF2-40B4-BE49-F238E27FC236}">
                <a16:creationId xmlns:a16="http://schemas.microsoft.com/office/drawing/2014/main" id="{227B19BC-6F71-4B3F-AFAE-50E30BE535A3}"/>
              </a:ext>
            </a:extLst>
          </p:cNvPr>
          <p:cNvSpPr/>
          <p:nvPr/>
        </p:nvSpPr>
        <p:spPr>
          <a:xfrm>
            <a:off x="7596030" y="2343179"/>
            <a:ext cx="791442" cy="486388"/>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67FCBD5-8AC9-4B19-A015-C7EF72E1889B}"/>
              </a:ext>
            </a:extLst>
          </p:cNvPr>
          <p:cNvSpPr/>
          <p:nvPr/>
        </p:nvSpPr>
        <p:spPr>
          <a:xfrm>
            <a:off x="715487" y="2906039"/>
            <a:ext cx="14552528" cy="388347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def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extract_entity_names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entity_names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if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hasattr</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(t, 'label') and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t.label</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if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t.label</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'NE':</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entity_names.append</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'.join([child[0] for child in 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else:</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for child in 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entity_names.extend</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extract_entity_names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(child))</a:t>
            </a:r>
          </a:p>
          <a:p>
            <a:b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br>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return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entity_names</a:t>
            </a:r>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02499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365CCD6-88A4-451C-BD5E-9C35275F6B0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a:t>
            </a:r>
            <a:r>
              <a:rPr lang="en-US" dirty="0">
                <a:solidFill>
                  <a:schemeClr val="tx1">
                    <a:lumMod val="75000"/>
                    <a:lumOff val="25000"/>
                  </a:schemeClr>
                </a:solidFill>
              </a:rPr>
              <a:t>4</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 Remove </a:t>
            </a:r>
            <a:r>
              <a:rPr lang="en-US" dirty="0">
                <a:solidFill>
                  <a:schemeClr val="tx1">
                    <a:lumMod val="75000"/>
                    <a:lumOff val="25000"/>
                  </a:schemeClr>
                </a:solidFill>
              </a:rPr>
              <a:t>S</a:t>
            </a: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top Words and NER (Contd.) </a:t>
            </a:r>
          </a:p>
        </p:txBody>
      </p:sp>
      <p:pic>
        <p:nvPicPr>
          <p:cNvPr id="4" name="Shape 375">
            <a:extLst>
              <a:ext uri="{FF2B5EF4-FFF2-40B4-BE49-F238E27FC236}">
                <a16:creationId xmlns:a16="http://schemas.microsoft.com/office/drawing/2014/main" id="{1BDF1AF1-0927-4263-8272-C004E98CFF3C}"/>
              </a:ext>
            </a:extLst>
          </p:cNvPr>
          <p:cNvPicPr preferRelativeResize="0"/>
          <p:nvPr/>
        </p:nvPicPr>
        <p:blipFill rotWithShape="1">
          <a:blip r:embed="rId3">
            <a:alphaModFix/>
          </a:blip>
          <a:srcRect/>
          <a:stretch/>
        </p:blipFill>
        <p:spPr>
          <a:xfrm>
            <a:off x="3559824" y="829986"/>
            <a:ext cx="9233523" cy="253919"/>
          </a:xfrm>
          <a:prstGeom prst="rect">
            <a:avLst/>
          </a:prstGeom>
          <a:noFill/>
          <a:ln>
            <a:noFill/>
          </a:ln>
        </p:spPr>
      </p:pic>
      <p:grpSp>
        <p:nvGrpSpPr>
          <p:cNvPr id="16" name="Group 15">
            <a:extLst>
              <a:ext uri="{FF2B5EF4-FFF2-40B4-BE49-F238E27FC236}">
                <a16:creationId xmlns:a16="http://schemas.microsoft.com/office/drawing/2014/main" id="{E8BAF0C2-DBB0-4B74-9828-FE6FB50BD6AC}"/>
              </a:ext>
            </a:extLst>
          </p:cNvPr>
          <p:cNvGrpSpPr/>
          <p:nvPr/>
        </p:nvGrpSpPr>
        <p:grpSpPr>
          <a:xfrm>
            <a:off x="7109634" y="1082278"/>
            <a:ext cx="1559705" cy="862158"/>
            <a:chOff x="7530784" y="3794728"/>
            <a:chExt cx="1194432" cy="685800"/>
          </a:xfrm>
        </p:grpSpPr>
        <p:sp>
          <p:nvSpPr>
            <p:cNvPr id="28" name="Rounded Rectangle 124">
              <a:extLst>
                <a:ext uri="{FF2B5EF4-FFF2-40B4-BE49-F238E27FC236}">
                  <a16:creationId xmlns:a16="http://schemas.microsoft.com/office/drawing/2014/main" id="{E7A646D0-96CB-4CB9-A680-6ABD588BE492}"/>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ed Rectangle 125">
              <a:extLst>
                <a:ext uri="{FF2B5EF4-FFF2-40B4-BE49-F238E27FC236}">
                  <a16:creationId xmlns:a16="http://schemas.microsoft.com/office/drawing/2014/main" id="{97B6F422-684D-4CB5-901C-A2902A8C4F98}"/>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cxnSp>
        <p:nvCxnSpPr>
          <p:cNvPr id="25" name="Straight Connector 24">
            <a:extLst>
              <a:ext uri="{FF2B5EF4-FFF2-40B4-BE49-F238E27FC236}">
                <a16:creationId xmlns:a16="http://schemas.microsoft.com/office/drawing/2014/main" id="{DF64CD58-1B12-4773-BC0E-086E0339BB5C}"/>
              </a:ext>
            </a:extLst>
          </p:cNvPr>
          <p:cNvCxnSpPr/>
          <p:nvPr/>
        </p:nvCxnSpPr>
        <p:spPr>
          <a:xfrm rot="5400000">
            <a:off x="7597882" y="2230871"/>
            <a:ext cx="583207"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30" name="Isosceles Triangle 29">
            <a:extLst>
              <a:ext uri="{FF2B5EF4-FFF2-40B4-BE49-F238E27FC236}">
                <a16:creationId xmlns:a16="http://schemas.microsoft.com/office/drawing/2014/main" id="{227B19BC-6F71-4B3F-AFAE-50E30BE535A3}"/>
              </a:ext>
            </a:extLst>
          </p:cNvPr>
          <p:cNvSpPr/>
          <p:nvPr/>
        </p:nvSpPr>
        <p:spPr>
          <a:xfrm>
            <a:off x="7493765" y="2171192"/>
            <a:ext cx="791442" cy="315943"/>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grpSp>
        <p:nvGrpSpPr>
          <p:cNvPr id="5" name="Group 4">
            <a:extLst>
              <a:ext uri="{FF2B5EF4-FFF2-40B4-BE49-F238E27FC236}">
                <a16:creationId xmlns:a16="http://schemas.microsoft.com/office/drawing/2014/main" id="{BA456FE8-171E-47D4-8385-0E1572653502}"/>
              </a:ext>
            </a:extLst>
          </p:cNvPr>
          <p:cNvGrpSpPr/>
          <p:nvPr/>
        </p:nvGrpSpPr>
        <p:grpSpPr>
          <a:xfrm>
            <a:off x="385011" y="2171192"/>
            <a:ext cx="15028048" cy="4801615"/>
            <a:chOff x="482969" y="2449605"/>
            <a:chExt cx="14813034" cy="2701170"/>
          </a:xfrm>
        </p:grpSpPr>
        <p:sp>
          <p:nvSpPr>
            <p:cNvPr id="24" name="Rectangle 23">
              <a:extLst>
                <a:ext uri="{FF2B5EF4-FFF2-40B4-BE49-F238E27FC236}">
                  <a16:creationId xmlns:a16="http://schemas.microsoft.com/office/drawing/2014/main" id="{B8966D36-C803-4C8A-8921-9F8B69A09452}"/>
                </a:ext>
              </a:extLst>
            </p:cNvPr>
            <p:cNvSpPr/>
            <p:nvPr/>
          </p:nvSpPr>
          <p:spPr>
            <a:xfrm rot="16200000">
              <a:off x="6538901" y="-3606327"/>
              <a:ext cx="2701170" cy="14813034"/>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solidFill>
                <a:latin typeface="Courier New" panose="02070309020205020404" pitchFamily="49" charset="0"/>
                <a:cs typeface="Courier New" panose="02070309020205020404" pitchFamily="49" charset="0"/>
              </a:endParaRPr>
            </a:p>
          </p:txBody>
        </p:sp>
        <p:sp>
          <p:nvSpPr>
            <p:cNvPr id="31" name="Rectangle 30">
              <a:extLst>
                <a:ext uri="{FF2B5EF4-FFF2-40B4-BE49-F238E27FC236}">
                  <a16:creationId xmlns:a16="http://schemas.microsoft.com/office/drawing/2014/main" id="{467FCBD5-8AC9-4B19-A015-C7EF72E1889B}"/>
                </a:ext>
              </a:extLst>
            </p:cNvPr>
            <p:cNvSpPr/>
            <p:nvPr/>
          </p:nvSpPr>
          <p:spPr>
            <a:xfrm>
              <a:off x="613222" y="2536810"/>
              <a:ext cx="14552528" cy="2522587"/>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with open('wiki_corpus.txt', 'r') as f:</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for line in f:</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sentences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nltk.sent_tokenize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(line)</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tokenized_sentences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nltk.word_tokenize</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(sentence) for sentence in sentences]</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tagged_sentences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nltk.pos_tag</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(sentence) for sentence in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tokenized_sentences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chunked_sentences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nltk.ne_chunk_sents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tagged_sentences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binary=True)</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entities = []</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for tree in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chunked_sentences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entities.extend</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extract_entity_names</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(tree))</a:t>
              </a:r>
            </a:p>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list_set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set(entities) </a:t>
              </a:r>
            </a:p>
            <a:p>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unique_list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 (list(</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list_set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for x in </a:t>
              </a:r>
              <a:r>
                <a:rPr lang="en-US" altLang="en-US" sz="2000" dirty="0" err="1">
                  <a:solidFill>
                    <a:schemeClr val="tx1">
                      <a:lumMod val="65000"/>
                      <a:lumOff val="35000"/>
                    </a:schemeClr>
                  </a:solidFill>
                  <a:latin typeface="Courier New" panose="02070309020205020404" pitchFamily="49" charset="0"/>
                  <a:cs typeface="Courier New" panose="02070309020205020404" pitchFamily="49" charset="0"/>
                </a:rPr>
                <a:t>unique_list</a:t>
              </a:r>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a:t>
              </a:r>
            </a:p>
            <a:p>
              <a:r>
                <a:rPr lang="en-US" altLang="en-US" sz="2000" dirty="0">
                  <a:solidFill>
                    <a:schemeClr val="tx1">
                      <a:lumMod val="65000"/>
                      <a:lumOff val="35000"/>
                    </a:schemeClr>
                  </a:solidFill>
                  <a:latin typeface="Courier New" panose="02070309020205020404" pitchFamily="49" charset="0"/>
                  <a:cs typeface="Courier New" panose="02070309020205020404" pitchFamily="49" charset="0"/>
                </a:rPr>
                <a:t>    print (x)</a:t>
              </a:r>
            </a:p>
            <a:p>
              <a:endParaRPr lang="en-US" altLang="en-US" sz="2000" dirty="0">
                <a:solidFill>
                  <a:schemeClr val="tx1">
                    <a:lumMod val="65000"/>
                    <a:lumOff val="35000"/>
                  </a:schemeClr>
                </a:solidFill>
                <a:latin typeface="Courier New" panose="02070309020205020404" pitchFamily="49" charset="0"/>
                <a:cs typeface="Courier New" panose="02070309020205020404" pitchFamily="49" charset="0"/>
              </a:endParaRPr>
            </a:p>
          </p:txBody>
        </p:sp>
      </p:grpSp>
      <p:sp>
        <p:nvSpPr>
          <p:cNvPr id="23" name="TextBox 22">
            <a:extLst>
              <a:ext uri="{FF2B5EF4-FFF2-40B4-BE49-F238E27FC236}">
                <a16:creationId xmlns:a16="http://schemas.microsoft.com/office/drawing/2014/main" id="{C527E3A0-7FBE-47E7-BDBF-CE0DA3CD2971}"/>
              </a:ext>
            </a:extLst>
          </p:cNvPr>
          <p:cNvSpPr txBox="1"/>
          <p:nvPr/>
        </p:nvSpPr>
        <p:spPr>
          <a:xfrm>
            <a:off x="885720" y="2800886"/>
            <a:ext cx="11009849" cy="259899"/>
          </a:xfrm>
          <a:prstGeom prst="rect">
            <a:avLst/>
          </a:prstGeom>
          <a:noFill/>
        </p:spPr>
        <p:txBody>
          <a:bodyPr wrap="square" rtlCol="0">
            <a:spAutoFit/>
          </a:bodyPr>
          <a:lstStyle/>
          <a:p>
            <a:endParaRPr lang="en-US" sz="2000" dirty="0">
              <a:latin typeface="Courier New" panose="02070309020205020404" pitchFamily="49" charset="0"/>
              <a:cs typeface="Courier New" panose="02070309020205020404" pitchFamily="49" charset="0"/>
            </a:endParaRPr>
          </a:p>
        </p:txBody>
      </p:sp>
      <p:pic>
        <p:nvPicPr>
          <p:cNvPr id="8" name="Picture 7">
            <a:extLst>
              <a:ext uri="{FF2B5EF4-FFF2-40B4-BE49-F238E27FC236}">
                <a16:creationId xmlns:a16="http://schemas.microsoft.com/office/drawing/2014/main" id="{3B5875C6-4927-4AE6-82E4-8BE5CD053503}"/>
              </a:ext>
            </a:extLst>
          </p:cNvPr>
          <p:cNvPicPr>
            <a:picLocks noChangeAspect="1"/>
          </p:cNvPicPr>
          <p:nvPr/>
        </p:nvPicPr>
        <p:blipFill>
          <a:blip r:embed="rId4"/>
          <a:stretch>
            <a:fillRect/>
          </a:stretch>
        </p:blipFill>
        <p:spPr>
          <a:xfrm>
            <a:off x="561696" y="7127779"/>
            <a:ext cx="4014963" cy="1655655"/>
          </a:xfrm>
          <a:prstGeom prst="rect">
            <a:avLst/>
          </a:prstGeom>
        </p:spPr>
      </p:pic>
    </p:spTree>
    <p:extLst>
      <p:ext uri="{BB962C8B-B14F-4D97-AF65-F5344CB8AC3E}">
        <p14:creationId xmlns:p14="http://schemas.microsoft.com/office/powerpoint/2010/main" val="4218560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15" name="Google Shape;412;p21">
            <a:extLst>
              <a:ext uri="{FF2B5EF4-FFF2-40B4-BE49-F238E27FC236}">
                <a16:creationId xmlns:a16="http://schemas.microsoft.com/office/drawing/2014/main" id="{CF5E68FE-EDC7-4DC7-9BA2-8AA35EA6E53A}"/>
              </a:ext>
            </a:extLst>
          </p:cNvPr>
          <p:cNvSpPr txBox="1">
            <a:spLocks noGrp="1"/>
          </p:cNvSpPr>
          <p:nvPr>
            <p:ph type="body" idx="1"/>
          </p:nvPr>
        </p:nvSpPr>
        <p:spPr>
          <a:xfrm>
            <a:off x="5338015" y="4490833"/>
            <a:ext cx="8946989" cy="586248"/>
          </a:xfrm>
          <a:prstGeom prst="rect">
            <a:avLst/>
          </a:prstGeom>
          <a:noFill/>
          <a:ln>
            <a:noFill/>
          </a:ln>
        </p:spPr>
        <p:txBody>
          <a:bodyPr spcFirstLastPara="1" wrap="square" lIns="91425" tIns="45700" rIns="91425" bIns="45700" anchor="ctr" anchorCtr="0">
            <a:noAutofit/>
          </a:bodyPr>
          <a:lstStyle/>
          <a:p>
            <a:pPr marL="0" lvl="0" indent="0"/>
            <a:r>
              <a:rPr lang="en-IN" sz="2000" dirty="0">
                <a:solidFill>
                  <a:schemeClr val="tx1">
                    <a:lumMod val="65000"/>
                    <a:lumOff val="35000"/>
                  </a:schemeClr>
                </a:solidFill>
              </a:rPr>
              <a:t>Structuring Sentences</a:t>
            </a:r>
          </a:p>
        </p:txBody>
      </p:sp>
      <p:sp>
        <p:nvSpPr>
          <p:cNvPr id="16" name="Google Shape;413;p21">
            <a:extLst>
              <a:ext uri="{FF2B5EF4-FFF2-40B4-BE49-F238E27FC236}">
                <a16:creationId xmlns:a16="http://schemas.microsoft.com/office/drawing/2014/main" id="{FE2859EE-D01B-44AC-BE6D-765B8A6A809D}"/>
              </a:ext>
            </a:extLst>
          </p:cNvPr>
          <p:cNvSpPr txBox="1">
            <a:spLocks noGrp="1"/>
          </p:cNvSpPr>
          <p:nvPr>
            <p:ph type="body" idx="2"/>
          </p:nvPr>
        </p:nvSpPr>
        <p:spPr>
          <a:xfrm>
            <a:off x="5338015" y="2129939"/>
            <a:ext cx="8946989" cy="586248"/>
          </a:xfrm>
          <a:prstGeom prst="rect">
            <a:avLst/>
          </a:prstGeom>
          <a:noFill/>
          <a:ln>
            <a:noFill/>
          </a:ln>
        </p:spPr>
        <p:txBody>
          <a:bodyPr spcFirstLastPara="1" wrap="square" lIns="91425" tIns="45700" rIns="91425" bIns="45700" anchor="ctr" anchorCtr="0">
            <a:noAutofit/>
          </a:bodyPr>
          <a:lstStyle/>
          <a:p>
            <a:pPr marL="0" lvl="0" indent="0"/>
            <a:r>
              <a:rPr lang="en-IN" sz="2000" dirty="0">
                <a:solidFill>
                  <a:schemeClr val="tx1">
                    <a:lumMod val="65000"/>
                    <a:lumOff val="35000"/>
                  </a:schemeClr>
                </a:solidFill>
              </a:rPr>
              <a:t> NLTK corpora</a:t>
            </a:r>
            <a:endParaRPr sz="2000" dirty="0">
              <a:solidFill>
                <a:schemeClr val="tx1">
                  <a:lumMod val="65000"/>
                  <a:lumOff val="35000"/>
                </a:schemeClr>
              </a:solidFill>
            </a:endParaRPr>
          </a:p>
        </p:txBody>
      </p:sp>
      <p:sp>
        <p:nvSpPr>
          <p:cNvPr id="17" name="Google Shape;412;p21">
            <a:extLst>
              <a:ext uri="{FF2B5EF4-FFF2-40B4-BE49-F238E27FC236}">
                <a16:creationId xmlns:a16="http://schemas.microsoft.com/office/drawing/2014/main" id="{9B1A605F-7CC1-4101-9994-44A5ACBFAB58}"/>
              </a:ext>
            </a:extLst>
          </p:cNvPr>
          <p:cNvSpPr txBox="1">
            <a:spLocks/>
          </p:cNvSpPr>
          <p:nvPr/>
        </p:nvSpPr>
        <p:spPr>
          <a:xfrm>
            <a:off x="5338014" y="3306072"/>
            <a:ext cx="8946989" cy="5862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r>
              <a:rPr lang="en-IN" sz="2000" dirty="0">
                <a:solidFill>
                  <a:schemeClr val="tx1">
                    <a:lumMod val="65000"/>
                    <a:lumOff val="35000"/>
                  </a:schemeClr>
                </a:solidFill>
              </a:rPr>
              <a:t>Text Extraction and Pre-processing</a:t>
            </a:r>
          </a:p>
        </p:txBody>
      </p:sp>
      <p:pic>
        <p:nvPicPr>
          <p:cNvPr id="19" name="Google Shape;416;p21">
            <a:extLst>
              <a:ext uri="{FF2B5EF4-FFF2-40B4-BE49-F238E27FC236}">
                <a16:creationId xmlns:a16="http://schemas.microsoft.com/office/drawing/2014/main" id="{B718A7A6-416A-4C5D-B065-737E9769B14F}"/>
              </a:ext>
            </a:extLst>
          </p:cNvPr>
          <p:cNvPicPr preferRelativeResize="0"/>
          <p:nvPr/>
        </p:nvPicPr>
        <p:blipFill rotWithShape="1">
          <a:blip r:embed="rId3">
            <a:alphaModFix/>
          </a:blip>
          <a:srcRect l="19927" t="20892" r="25876" b="23651"/>
          <a:stretch/>
        </p:blipFill>
        <p:spPr>
          <a:xfrm>
            <a:off x="4616083" y="2251613"/>
            <a:ext cx="457415" cy="457200"/>
          </a:xfrm>
          <a:prstGeom prst="rect">
            <a:avLst/>
          </a:prstGeom>
          <a:noFill/>
          <a:ln>
            <a:noFill/>
          </a:ln>
        </p:spPr>
      </p:pic>
      <p:pic>
        <p:nvPicPr>
          <p:cNvPr id="20" name="Google Shape;417;p21">
            <a:extLst>
              <a:ext uri="{FF2B5EF4-FFF2-40B4-BE49-F238E27FC236}">
                <a16:creationId xmlns:a16="http://schemas.microsoft.com/office/drawing/2014/main" id="{A3176AEA-2D8E-4DF8-90DF-B50C8F86F632}"/>
              </a:ext>
            </a:extLst>
          </p:cNvPr>
          <p:cNvPicPr preferRelativeResize="0"/>
          <p:nvPr/>
        </p:nvPicPr>
        <p:blipFill rotWithShape="1">
          <a:blip r:embed="rId3">
            <a:alphaModFix/>
          </a:blip>
          <a:srcRect l="19927" t="20892" r="25876" b="23651"/>
          <a:stretch/>
        </p:blipFill>
        <p:spPr>
          <a:xfrm>
            <a:off x="4616082" y="3439434"/>
            <a:ext cx="457415" cy="457200"/>
          </a:xfrm>
          <a:prstGeom prst="rect">
            <a:avLst/>
          </a:prstGeom>
          <a:noFill/>
          <a:ln>
            <a:noFill/>
          </a:ln>
        </p:spPr>
      </p:pic>
      <p:pic>
        <p:nvPicPr>
          <p:cNvPr id="21" name="Google Shape;416;p21">
            <a:extLst>
              <a:ext uri="{FF2B5EF4-FFF2-40B4-BE49-F238E27FC236}">
                <a16:creationId xmlns:a16="http://schemas.microsoft.com/office/drawing/2014/main" id="{3B336FBB-0EB8-4C16-B758-362F44674066}"/>
              </a:ext>
            </a:extLst>
          </p:cNvPr>
          <p:cNvPicPr preferRelativeResize="0"/>
          <p:nvPr/>
        </p:nvPicPr>
        <p:blipFill rotWithShape="1">
          <a:blip r:embed="rId3">
            <a:alphaModFix/>
          </a:blip>
          <a:srcRect l="19927" t="20892" r="25876" b="23651"/>
          <a:stretch/>
        </p:blipFill>
        <p:spPr>
          <a:xfrm>
            <a:off x="4616082" y="4627255"/>
            <a:ext cx="457415" cy="457200"/>
          </a:xfrm>
          <a:prstGeom prst="rect">
            <a:avLst/>
          </a:prstGeom>
          <a:noFill/>
          <a:ln>
            <a:noFill/>
          </a:ln>
        </p:spPr>
      </p:pic>
    </p:spTree>
    <p:extLst>
      <p:ext uri="{BB962C8B-B14F-4D97-AF65-F5344CB8AC3E}">
        <p14:creationId xmlns:p14="http://schemas.microsoft.com/office/powerpoint/2010/main" val="25308352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Text Mining</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4: Structuring Sentences</a:t>
            </a:r>
          </a:p>
        </p:txBody>
      </p:sp>
    </p:spTree>
    <p:extLst>
      <p:ext uri="{BB962C8B-B14F-4D97-AF65-F5344CB8AC3E}">
        <p14:creationId xmlns:p14="http://schemas.microsoft.com/office/powerpoint/2010/main" val="32108976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F8C1790-256D-433C-AFC7-97A3EB4B5C1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Syntax</a:t>
            </a:r>
          </a:p>
        </p:txBody>
      </p:sp>
      <p:pic>
        <p:nvPicPr>
          <p:cNvPr id="4" name="Shape 375">
            <a:extLst>
              <a:ext uri="{FF2B5EF4-FFF2-40B4-BE49-F238E27FC236}">
                <a16:creationId xmlns:a16="http://schemas.microsoft.com/office/drawing/2014/main" id="{0345D6D8-068C-4CDC-AF5A-2C9AD7207251}"/>
              </a:ext>
            </a:extLst>
          </p:cNvPr>
          <p:cNvPicPr preferRelativeResize="0"/>
          <p:nvPr/>
        </p:nvPicPr>
        <p:blipFill rotWithShape="1">
          <a:blip r:embed="rId2">
            <a:alphaModFix/>
          </a:blip>
          <a:srcRect/>
          <a:stretch/>
        </p:blipFill>
        <p:spPr>
          <a:xfrm>
            <a:off x="7335712" y="829986"/>
            <a:ext cx="1698606" cy="253919"/>
          </a:xfrm>
          <a:prstGeom prst="rect">
            <a:avLst/>
          </a:prstGeom>
          <a:noFill/>
          <a:ln>
            <a:noFill/>
          </a:ln>
        </p:spPr>
      </p:pic>
      <p:sp>
        <p:nvSpPr>
          <p:cNvPr id="5" name="Rectangle: Rounded Corners 4">
            <a:extLst>
              <a:ext uri="{FF2B5EF4-FFF2-40B4-BE49-F238E27FC236}">
                <a16:creationId xmlns:a16="http://schemas.microsoft.com/office/drawing/2014/main" id="{D309AFCB-503B-40EF-AE6B-84A2EF0BE4A0}"/>
              </a:ext>
            </a:extLst>
          </p:cNvPr>
          <p:cNvSpPr/>
          <p:nvPr/>
        </p:nvSpPr>
        <p:spPr>
          <a:xfrm>
            <a:off x="3812403"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sz="2000" dirty="0">
                <a:latin typeface="Open Sans" panose="020B0604020202020204"/>
              </a:rPr>
              <a:t>Syntax is the grammatical structure of the sentences.</a:t>
            </a:r>
          </a:p>
        </p:txBody>
      </p:sp>
      <p:grpSp>
        <p:nvGrpSpPr>
          <p:cNvPr id="6" name="Group 5">
            <a:extLst>
              <a:ext uri="{FF2B5EF4-FFF2-40B4-BE49-F238E27FC236}">
                <a16:creationId xmlns:a16="http://schemas.microsoft.com/office/drawing/2014/main" id="{EB7BDA26-B331-49F2-89DA-B5622FE31E68}"/>
              </a:ext>
            </a:extLst>
          </p:cNvPr>
          <p:cNvGrpSpPr/>
          <p:nvPr/>
        </p:nvGrpSpPr>
        <p:grpSpPr>
          <a:xfrm>
            <a:off x="2655585" y="3669937"/>
            <a:ext cx="11058860" cy="2313419"/>
            <a:chOff x="2021036" y="3809085"/>
            <a:chExt cx="11058860" cy="2313419"/>
          </a:xfrm>
        </p:grpSpPr>
        <p:pic>
          <p:nvPicPr>
            <p:cNvPr id="1026" name="Picture 2" descr="Image result for syntax image">
              <a:extLst>
                <a:ext uri="{FF2B5EF4-FFF2-40B4-BE49-F238E27FC236}">
                  <a16:creationId xmlns:a16="http://schemas.microsoft.com/office/drawing/2014/main" id="{FE0683A1-E509-407C-86F0-D43D3F55C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1036" y="3809085"/>
              <a:ext cx="4218531" cy="1525830"/>
            </a:xfrm>
            <a:prstGeom prst="rect">
              <a:avLst/>
            </a:prstGeom>
            <a:noFill/>
            <a:ln w="38100">
              <a:solidFill>
                <a:schemeClr val="accent2"/>
              </a:solidFill>
            </a:ln>
            <a:extLst>
              <a:ext uri="{909E8E84-426E-40DD-AFC4-6F175D3DCCD1}">
                <a14:hiddenFill xmlns:a14="http://schemas.microsoft.com/office/drawing/2010/main">
                  <a:solidFill>
                    <a:srgbClr val="FFFFFF"/>
                  </a:solidFill>
                </a14:hiddenFill>
              </a:ext>
            </a:extLst>
          </p:spPr>
        </p:pic>
        <p:sp>
          <p:nvSpPr>
            <p:cNvPr id="2" name="Speech Bubble: Rectangle with Corners Rounded 1">
              <a:extLst>
                <a:ext uri="{FF2B5EF4-FFF2-40B4-BE49-F238E27FC236}">
                  <a16:creationId xmlns:a16="http://schemas.microsoft.com/office/drawing/2014/main" id="{BF1972E4-A5DB-4E5D-B0C8-A711B5B6D8DB}"/>
                </a:ext>
              </a:extLst>
            </p:cNvPr>
            <p:cNvSpPr/>
            <p:nvPr/>
          </p:nvSpPr>
          <p:spPr>
            <a:xfrm>
              <a:off x="8587409" y="4017818"/>
              <a:ext cx="4492487" cy="2104686"/>
            </a:xfrm>
            <a:prstGeom prst="wedgeRoundRectCallout">
              <a:avLst>
                <a:gd name="adj1" fmla="val -98709"/>
                <a:gd name="adj2" fmla="val -26280"/>
                <a:gd name="adj3" fmla="val 16667"/>
              </a:avLst>
            </a:prstGeom>
            <a:solidFill>
              <a:schemeClr val="accent2">
                <a:lumMod val="40000"/>
                <a:lumOff val="6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Can be interpreted as syntax similar to the ones you use while writing codes.</a:t>
              </a:r>
            </a:p>
          </p:txBody>
        </p:sp>
      </p:grpSp>
    </p:spTree>
    <p:extLst>
      <p:ext uri="{BB962C8B-B14F-4D97-AF65-F5344CB8AC3E}">
        <p14:creationId xmlns:p14="http://schemas.microsoft.com/office/powerpoint/2010/main" val="5380834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2D6A1F7-0B33-45D8-9A23-7135249E4422}"/>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Phrase Structure Rules</a:t>
            </a:r>
          </a:p>
        </p:txBody>
      </p:sp>
      <p:pic>
        <p:nvPicPr>
          <p:cNvPr id="4" name="Shape 375">
            <a:extLst>
              <a:ext uri="{FF2B5EF4-FFF2-40B4-BE49-F238E27FC236}">
                <a16:creationId xmlns:a16="http://schemas.microsoft.com/office/drawing/2014/main" id="{D8975FD5-2D5E-4027-BE8A-5F13222C2078}"/>
              </a:ext>
            </a:extLst>
          </p:cNvPr>
          <p:cNvPicPr preferRelativeResize="0"/>
          <p:nvPr/>
        </p:nvPicPr>
        <p:blipFill rotWithShape="1">
          <a:blip r:embed="rId3">
            <a:alphaModFix/>
          </a:blip>
          <a:srcRect/>
          <a:stretch/>
        </p:blipFill>
        <p:spPr>
          <a:xfrm>
            <a:off x="5761854" y="829986"/>
            <a:ext cx="4846323" cy="253919"/>
          </a:xfrm>
          <a:prstGeom prst="rect">
            <a:avLst/>
          </a:prstGeom>
          <a:noFill/>
          <a:ln>
            <a:noFill/>
          </a:ln>
        </p:spPr>
      </p:pic>
      <p:sp>
        <p:nvSpPr>
          <p:cNvPr id="61" name="Freeform 5">
            <a:extLst>
              <a:ext uri="{FF2B5EF4-FFF2-40B4-BE49-F238E27FC236}">
                <a16:creationId xmlns:a16="http://schemas.microsoft.com/office/drawing/2014/main" id="{6646B48E-4E5C-406D-8A90-A011886D900A}"/>
              </a:ext>
            </a:extLst>
          </p:cNvPr>
          <p:cNvSpPr>
            <a:spLocks noEditPoints="1"/>
          </p:cNvSpPr>
          <p:nvPr/>
        </p:nvSpPr>
        <p:spPr bwMode="auto">
          <a:xfrm>
            <a:off x="6747935" y="2889957"/>
            <a:ext cx="2762956" cy="5726290"/>
          </a:xfrm>
          <a:custGeom>
            <a:avLst/>
            <a:gdLst>
              <a:gd name="T0" fmla="*/ 601 w 866"/>
              <a:gd name="T1" fmla="*/ 954 h 1799"/>
              <a:gd name="T2" fmla="*/ 600 w 866"/>
              <a:gd name="T3" fmla="*/ 1565 h 1799"/>
              <a:gd name="T4" fmla="*/ 551 w 866"/>
              <a:gd name="T5" fmla="*/ 1582 h 1799"/>
              <a:gd name="T6" fmla="*/ 534 w 866"/>
              <a:gd name="T7" fmla="*/ 374 h 1799"/>
              <a:gd name="T8" fmla="*/ 831 w 866"/>
              <a:gd name="T9" fmla="*/ 357 h 1799"/>
              <a:gd name="T10" fmla="*/ 516 w 866"/>
              <a:gd name="T11" fmla="*/ 1565 h 1799"/>
              <a:gd name="T12" fmla="*/ 483 w 866"/>
              <a:gd name="T13" fmla="*/ 1586 h 1799"/>
              <a:gd name="T14" fmla="*/ 449 w 866"/>
              <a:gd name="T15" fmla="*/ 1565 h 1799"/>
              <a:gd name="T16" fmla="*/ 22 w 866"/>
              <a:gd name="T17" fmla="*/ 0 h 1799"/>
              <a:gd name="T18" fmla="*/ 431 w 866"/>
              <a:gd name="T19" fmla="*/ 18 h 1799"/>
              <a:gd name="T20" fmla="*/ 414 w 866"/>
              <a:gd name="T21" fmla="*/ 1582 h 1799"/>
              <a:gd name="T22" fmla="*/ 364 w 866"/>
              <a:gd name="T23" fmla="*/ 1565 h 1799"/>
              <a:gd name="T24" fmla="*/ 0 w 866"/>
              <a:gd name="T25" fmla="*/ 689 h 1799"/>
              <a:gd name="T26" fmla="*/ 346 w 866"/>
              <a:gd name="T27" fmla="*/ 707 h 1799"/>
              <a:gd name="T28" fmla="*/ 348 w 866"/>
              <a:gd name="T29" fmla="*/ 1572 h 1799"/>
              <a:gd name="T30" fmla="*/ 483 w 866"/>
              <a:gd name="T31" fmla="*/ 1799 h 1799"/>
              <a:gd name="T32" fmla="*/ 617 w 866"/>
              <a:gd name="T33" fmla="*/ 1572 h 1799"/>
              <a:gd name="T34" fmla="*/ 619 w 866"/>
              <a:gd name="T35" fmla="*/ 1565 h 1799"/>
              <a:gd name="T36" fmla="*/ 619 w 866"/>
              <a:gd name="T37" fmla="*/ 972 h 1799"/>
              <a:gd name="T38" fmla="*/ 866 w 866"/>
              <a:gd name="T39" fmla="*/ 954 h 1799"/>
              <a:gd name="T40" fmla="*/ 483 w 866"/>
              <a:gd name="T41" fmla="*/ 1772 h 1799"/>
              <a:gd name="T42" fmla="*/ 458 w 866"/>
              <a:gd name="T43" fmla="*/ 1730 h 1799"/>
              <a:gd name="T44" fmla="*/ 483 w 866"/>
              <a:gd name="T45" fmla="*/ 1727 h 1799"/>
              <a:gd name="T46" fmla="*/ 507 w 866"/>
              <a:gd name="T47" fmla="*/ 1730 h 1799"/>
              <a:gd name="T48" fmla="*/ 516 w 866"/>
              <a:gd name="T49" fmla="*/ 1714 h 1799"/>
              <a:gd name="T50" fmla="*/ 483 w 866"/>
              <a:gd name="T51" fmla="*/ 1710 h 1799"/>
              <a:gd name="T52" fmla="*/ 449 w 866"/>
              <a:gd name="T53" fmla="*/ 1714 h 1799"/>
              <a:gd name="T54" fmla="*/ 391 w 866"/>
              <a:gd name="T55" fmla="*/ 1604 h 1799"/>
              <a:gd name="T56" fmla="*/ 440 w 866"/>
              <a:gd name="T57" fmla="*/ 1583 h 1799"/>
              <a:gd name="T58" fmla="*/ 483 w 866"/>
              <a:gd name="T59" fmla="*/ 1604 h 1799"/>
              <a:gd name="T60" fmla="*/ 525 w 866"/>
              <a:gd name="T61" fmla="*/ 1583 h 1799"/>
              <a:gd name="T62" fmla="*/ 574 w 866"/>
              <a:gd name="T63" fmla="*/ 1604 h 1799"/>
              <a:gd name="T64" fmla="*/ 516 w 866"/>
              <a:gd name="T65" fmla="*/ 1714 h 1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866" h="1799">
                <a:moveTo>
                  <a:pt x="601" y="954"/>
                </a:moveTo>
                <a:cubicBezTo>
                  <a:pt x="601" y="954"/>
                  <a:pt x="601" y="954"/>
                  <a:pt x="601" y="954"/>
                </a:cubicBezTo>
                <a:cubicBezTo>
                  <a:pt x="601" y="1564"/>
                  <a:pt x="601" y="1564"/>
                  <a:pt x="601" y="1564"/>
                </a:cubicBezTo>
                <a:cubicBezTo>
                  <a:pt x="600" y="1565"/>
                  <a:pt x="600" y="1565"/>
                  <a:pt x="600" y="1565"/>
                </a:cubicBezTo>
                <a:cubicBezTo>
                  <a:pt x="596" y="1572"/>
                  <a:pt x="591" y="1578"/>
                  <a:pt x="584" y="1582"/>
                </a:cubicBezTo>
                <a:cubicBezTo>
                  <a:pt x="573" y="1588"/>
                  <a:pt x="562" y="1588"/>
                  <a:pt x="551" y="1582"/>
                </a:cubicBezTo>
                <a:cubicBezTo>
                  <a:pt x="544" y="1578"/>
                  <a:pt x="538" y="1571"/>
                  <a:pt x="534" y="1565"/>
                </a:cubicBezTo>
                <a:cubicBezTo>
                  <a:pt x="534" y="374"/>
                  <a:pt x="534" y="374"/>
                  <a:pt x="534" y="374"/>
                </a:cubicBezTo>
                <a:cubicBezTo>
                  <a:pt x="831" y="374"/>
                  <a:pt x="831" y="374"/>
                  <a:pt x="831" y="374"/>
                </a:cubicBezTo>
                <a:cubicBezTo>
                  <a:pt x="831" y="357"/>
                  <a:pt x="831" y="357"/>
                  <a:pt x="831" y="357"/>
                </a:cubicBezTo>
                <a:cubicBezTo>
                  <a:pt x="516" y="357"/>
                  <a:pt x="516" y="357"/>
                  <a:pt x="516" y="357"/>
                </a:cubicBezTo>
                <a:cubicBezTo>
                  <a:pt x="516" y="1565"/>
                  <a:pt x="516" y="1565"/>
                  <a:pt x="516" y="1565"/>
                </a:cubicBezTo>
                <a:cubicBezTo>
                  <a:pt x="512" y="1571"/>
                  <a:pt x="506" y="1578"/>
                  <a:pt x="499" y="1582"/>
                </a:cubicBezTo>
                <a:cubicBezTo>
                  <a:pt x="494" y="1585"/>
                  <a:pt x="488" y="1586"/>
                  <a:pt x="483" y="1586"/>
                </a:cubicBezTo>
                <a:cubicBezTo>
                  <a:pt x="477" y="1586"/>
                  <a:pt x="471" y="1585"/>
                  <a:pt x="466" y="1582"/>
                </a:cubicBezTo>
                <a:cubicBezTo>
                  <a:pt x="459" y="1578"/>
                  <a:pt x="453" y="1571"/>
                  <a:pt x="449" y="1565"/>
                </a:cubicBezTo>
                <a:cubicBezTo>
                  <a:pt x="449" y="0"/>
                  <a:pt x="449" y="0"/>
                  <a:pt x="449" y="0"/>
                </a:cubicBezTo>
                <a:cubicBezTo>
                  <a:pt x="22" y="0"/>
                  <a:pt x="22" y="0"/>
                  <a:pt x="22" y="0"/>
                </a:cubicBezTo>
                <a:cubicBezTo>
                  <a:pt x="22" y="18"/>
                  <a:pt x="22" y="18"/>
                  <a:pt x="22" y="18"/>
                </a:cubicBezTo>
                <a:cubicBezTo>
                  <a:pt x="431" y="18"/>
                  <a:pt x="431" y="18"/>
                  <a:pt x="431" y="18"/>
                </a:cubicBezTo>
                <a:cubicBezTo>
                  <a:pt x="431" y="1565"/>
                  <a:pt x="431" y="1565"/>
                  <a:pt x="431" y="1565"/>
                </a:cubicBezTo>
                <a:cubicBezTo>
                  <a:pt x="427" y="1571"/>
                  <a:pt x="421" y="1578"/>
                  <a:pt x="414" y="1582"/>
                </a:cubicBezTo>
                <a:cubicBezTo>
                  <a:pt x="403" y="1588"/>
                  <a:pt x="392" y="1588"/>
                  <a:pt x="381" y="1582"/>
                </a:cubicBezTo>
                <a:cubicBezTo>
                  <a:pt x="374" y="1578"/>
                  <a:pt x="369" y="1572"/>
                  <a:pt x="364" y="1565"/>
                </a:cubicBezTo>
                <a:cubicBezTo>
                  <a:pt x="364" y="689"/>
                  <a:pt x="364" y="689"/>
                  <a:pt x="364" y="689"/>
                </a:cubicBezTo>
                <a:cubicBezTo>
                  <a:pt x="0" y="689"/>
                  <a:pt x="0" y="689"/>
                  <a:pt x="0" y="689"/>
                </a:cubicBezTo>
                <a:cubicBezTo>
                  <a:pt x="0" y="707"/>
                  <a:pt x="0" y="707"/>
                  <a:pt x="0" y="707"/>
                </a:cubicBezTo>
                <a:cubicBezTo>
                  <a:pt x="346" y="707"/>
                  <a:pt x="346" y="707"/>
                  <a:pt x="346" y="707"/>
                </a:cubicBezTo>
                <a:cubicBezTo>
                  <a:pt x="346" y="1567"/>
                  <a:pt x="346" y="1567"/>
                  <a:pt x="346" y="1567"/>
                </a:cubicBezTo>
                <a:cubicBezTo>
                  <a:pt x="346" y="1569"/>
                  <a:pt x="347" y="1570"/>
                  <a:pt x="348" y="1572"/>
                </a:cubicBezTo>
                <a:cubicBezTo>
                  <a:pt x="475" y="1794"/>
                  <a:pt x="475" y="1794"/>
                  <a:pt x="475" y="1794"/>
                </a:cubicBezTo>
                <a:cubicBezTo>
                  <a:pt x="477" y="1797"/>
                  <a:pt x="480" y="1799"/>
                  <a:pt x="483" y="1799"/>
                </a:cubicBezTo>
                <a:cubicBezTo>
                  <a:pt x="486" y="1799"/>
                  <a:pt x="489" y="1797"/>
                  <a:pt x="490" y="1794"/>
                </a:cubicBezTo>
                <a:cubicBezTo>
                  <a:pt x="532" y="1720"/>
                  <a:pt x="572" y="1644"/>
                  <a:pt x="617" y="1572"/>
                </a:cubicBezTo>
                <a:cubicBezTo>
                  <a:pt x="618" y="1570"/>
                  <a:pt x="619" y="1569"/>
                  <a:pt x="619" y="1567"/>
                </a:cubicBezTo>
                <a:cubicBezTo>
                  <a:pt x="619" y="1566"/>
                  <a:pt x="619" y="1566"/>
                  <a:pt x="619" y="1565"/>
                </a:cubicBezTo>
                <a:cubicBezTo>
                  <a:pt x="619" y="1565"/>
                  <a:pt x="619" y="1565"/>
                  <a:pt x="619" y="1565"/>
                </a:cubicBezTo>
                <a:cubicBezTo>
                  <a:pt x="619" y="972"/>
                  <a:pt x="619" y="972"/>
                  <a:pt x="619" y="972"/>
                </a:cubicBezTo>
                <a:cubicBezTo>
                  <a:pt x="866" y="972"/>
                  <a:pt x="866" y="972"/>
                  <a:pt x="866" y="972"/>
                </a:cubicBezTo>
                <a:cubicBezTo>
                  <a:pt x="866" y="954"/>
                  <a:pt x="866" y="954"/>
                  <a:pt x="866" y="954"/>
                </a:cubicBezTo>
                <a:lnTo>
                  <a:pt x="601" y="954"/>
                </a:lnTo>
                <a:close/>
                <a:moveTo>
                  <a:pt x="483" y="1772"/>
                </a:moveTo>
                <a:cubicBezTo>
                  <a:pt x="483" y="1772"/>
                  <a:pt x="483" y="1772"/>
                  <a:pt x="483" y="1772"/>
                </a:cubicBezTo>
                <a:cubicBezTo>
                  <a:pt x="458" y="1730"/>
                  <a:pt x="458" y="1730"/>
                  <a:pt x="458" y="1730"/>
                </a:cubicBezTo>
                <a:cubicBezTo>
                  <a:pt x="463" y="1729"/>
                  <a:pt x="463" y="1729"/>
                  <a:pt x="463" y="1729"/>
                </a:cubicBezTo>
                <a:cubicBezTo>
                  <a:pt x="469" y="1728"/>
                  <a:pt x="476" y="1727"/>
                  <a:pt x="483" y="1727"/>
                </a:cubicBezTo>
                <a:cubicBezTo>
                  <a:pt x="490" y="1727"/>
                  <a:pt x="497" y="1728"/>
                  <a:pt x="504" y="1729"/>
                </a:cubicBezTo>
                <a:cubicBezTo>
                  <a:pt x="507" y="1730"/>
                  <a:pt x="507" y="1730"/>
                  <a:pt x="507" y="1730"/>
                </a:cubicBezTo>
                <a:lnTo>
                  <a:pt x="483" y="1772"/>
                </a:lnTo>
                <a:close/>
                <a:moveTo>
                  <a:pt x="516" y="1714"/>
                </a:moveTo>
                <a:cubicBezTo>
                  <a:pt x="514" y="1714"/>
                  <a:pt x="514" y="1714"/>
                  <a:pt x="514" y="1714"/>
                </a:cubicBezTo>
                <a:cubicBezTo>
                  <a:pt x="504" y="1711"/>
                  <a:pt x="493" y="1710"/>
                  <a:pt x="483" y="1710"/>
                </a:cubicBezTo>
                <a:cubicBezTo>
                  <a:pt x="473" y="1710"/>
                  <a:pt x="463" y="1711"/>
                  <a:pt x="454" y="1713"/>
                </a:cubicBezTo>
                <a:cubicBezTo>
                  <a:pt x="449" y="1714"/>
                  <a:pt x="449" y="1714"/>
                  <a:pt x="449" y="1714"/>
                </a:cubicBezTo>
                <a:cubicBezTo>
                  <a:pt x="386" y="1603"/>
                  <a:pt x="386" y="1603"/>
                  <a:pt x="386" y="1603"/>
                </a:cubicBezTo>
                <a:cubicBezTo>
                  <a:pt x="391" y="1604"/>
                  <a:pt x="391" y="1604"/>
                  <a:pt x="391" y="1604"/>
                </a:cubicBezTo>
                <a:cubicBezTo>
                  <a:pt x="409" y="1606"/>
                  <a:pt x="426" y="1598"/>
                  <a:pt x="438" y="1584"/>
                </a:cubicBezTo>
                <a:cubicBezTo>
                  <a:pt x="440" y="1583"/>
                  <a:pt x="440" y="1583"/>
                  <a:pt x="440" y="1583"/>
                </a:cubicBezTo>
                <a:cubicBezTo>
                  <a:pt x="442" y="1584"/>
                  <a:pt x="442" y="1584"/>
                  <a:pt x="442" y="1584"/>
                </a:cubicBezTo>
                <a:cubicBezTo>
                  <a:pt x="453" y="1598"/>
                  <a:pt x="468" y="1604"/>
                  <a:pt x="483" y="1604"/>
                </a:cubicBezTo>
                <a:cubicBezTo>
                  <a:pt x="497" y="1604"/>
                  <a:pt x="512" y="1598"/>
                  <a:pt x="523" y="1584"/>
                </a:cubicBezTo>
                <a:cubicBezTo>
                  <a:pt x="525" y="1583"/>
                  <a:pt x="525" y="1583"/>
                  <a:pt x="525" y="1583"/>
                </a:cubicBezTo>
                <a:cubicBezTo>
                  <a:pt x="527" y="1584"/>
                  <a:pt x="527" y="1584"/>
                  <a:pt x="527" y="1584"/>
                </a:cubicBezTo>
                <a:cubicBezTo>
                  <a:pt x="539" y="1598"/>
                  <a:pt x="556" y="1606"/>
                  <a:pt x="574" y="1604"/>
                </a:cubicBezTo>
                <a:cubicBezTo>
                  <a:pt x="579" y="1603"/>
                  <a:pt x="579" y="1603"/>
                  <a:pt x="579" y="1603"/>
                </a:cubicBezTo>
                <a:lnTo>
                  <a:pt x="516" y="1714"/>
                </a:lnTo>
                <a:close/>
              </a:path>
            </a:pathLst>
          </a:custGeom>
          <a:solidFill>
            <a:schemeClr val="accent1"/>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62" name="TextBox 61">
            <a:extLst>
              <a:ext uri="{FF2B5EF4-FFF2-40B4-BE49-F238E27FC236}">
                <a16:creationId xmlns:a16="http://schemas.microsoft.com/office/drawing/2014/main" id="{ED7E6EF7-1D1E-4DF4-995B-CC29659DA191}"/>
              </a:ext>
            </a:extLst>
          </p:cNvPr>
          <p:cNvSpPr txBox="1"/>
          <p:nvPr/>
        </p:nvSpPr>
        <p:spPr>
          <a:xfrm>
            <a:off x="9662700" y="5702850"/>
            <a:ext cx="3776256" cy="400110"/>
          </a:xfrm>
          <a:prstGeom prst="rect">
            <a:avLst/>
          </a:prstGeom>
          <a:noFill/>
        </p:spPr>
        <p:txBody>
          <a:bodyPr wrap="square" numCol="1" spcCol="640080" rtlCol="0">
            <a:spAutoFit/>
          </a:bodyPr>
          <a:lstStyle/>
          <a:p>
            <a:pPr defTabSz="1625620"/>
            <a:r>
              <a:rPr lang="en-US" altLang="en-US" sz="2000" dirty="0">
                <a:solidFill>
                  <a:schemeClr val="tx1">
                    <a:lumMod val="65000"/>
                    <a:lumOff val="35000"/>
                  </a:schemeClr>
                </a:solidFill>
                <a:latin typeface="Open Sans" panose="020B0604020202020204"/>
              </a:rPr>
              <a:t>PP -&gt; P NP </a:t>
            </a:r>
          </a:p>
        </p:txBody>
      </p:sp>
      <p:sp>
        <p:nvSpPr>
          <p:cNvPr id="63" name="TextBox 62">
            <a:extLst>
              <a:ext uri="{FF2B5EF4-FFF2-40B4-BE49-F238E27FC236}">
                <a16:creationId xmlns:a16="http://schemas.microsoft.com/office/drawing/2014/main" id="{D3C5F7F0-8A9F-4878-BFA1-15D1153BF23E}"/>
              </a:ext>
            </a:extLst>
          </p:cNvPr>
          <p:cNvSpPr txBox="1"/>
          <p:nvPr/>
        </p:nvSpPr>
        <p:spPr>
          <a:xfrm>
            <a:off x="2875100" y="2713002"/>
            <a:ext cx="3776256" cy="400110"/>
          </a:xfrm>
          <a:prstGeom prst="rect">
            <a:avLst/>
          </a:prstGeom>
          <a:noFill/>
        </p:spPr>
        <p:txBody>
          <a:bodyPr wrap="square" numCol="1" spcCol="640080" rtlCol="0">
            <a:spAutoFit/>
          </a:bodyPr>
          <a:lstStyle/>
          <a:p>
            <a:pPr algn="r" defTabSz="1625620"/>
            <a:r>
              <a:rPr lang="en-US" altLang="en-US" sz="2000" dirty="0">
                <a:solidFill>
                  <a:schemeClr val="tx1">
                    <a:lumMod val="65000"/>
                    <a:lumOff val="35000"/>
                  </a:schemeClr>
                </a:solidFill>
                <a:latin typeface="Open Sans" panose="020B0604020202020204"/>
              </a:rPr>
              <a:t>S -&gt; NP VP </a:t>
            </a:r>
          </a:p>
        </p:txBody>
      </p:sp>
      <p:sp>
        <p:nvSpPr>
          <p:cNvPr id="64" name="TextBox 63">
            <a:extLst>
              <a:ext uri="{FF2B5EF4-FFF2-40B4-BE49-F238E27FC236}">
                <a16:creationId xmlns:a16="http://schemas.microsoft.com/office/drawing/2014/main" id="{CAEC2B4D-25CB-4AC3-8BD4-FC377568F0A6}"/>
              </a:ext>
            </a:extLst>
          </p:cNvPr>
          <p:cNvSpPr txBox="1"/>
          <p:nvPr/>
        </p:nvSpPr>
        <p:spPr>
          <a:xfrm>
            <a:off x="9604644" y="3811943"/>
            <a:ext cx="3776256" cy="400110"/>
          </a:xfrm>
          <a:prstGeom prst="rect">
            <a:avLst/>
          </a:prstGeom>
          <a:noFill/>
        </p:spPr>
        <p:txBody>
          <a:bodyPr wrap="square" numCol="1" spcCol="640080" rtlCol="0">
            <a:spAutoFit/>
          </a:bodyPr>
          <a:lstStyle/>
          <a:p>
            <a:pPr defTabSz="1625620"/>
            <a:r>
              <a:rPr lang="en-US" altLang="en-US" sz="2000" dirty="0">
                <a:solidFill>
                  <a:schemeClr val="tx1">
                    <a:lumMod val="65000"/>
                    <a:lumOff val="35000"/>
                  </a:schemeClr>
                </a:solidFill>
                <a:latin typeface="Open Sans" panose="020B0604020202020204"/>
              </a:rPr>
              <a:t>VP -&gt; V(NP) (PP) </a:t>
            </a:r>
          </a:p>
        </p:txBody>
      </p:sp>
      <p:sp>
        <p:nvSpPr>
          <p:cNvPr id="65" name="TextBox 64">
            <a:extLst>
              <a:ext uri="{FF2B5EF4-FFF2-40B4-BE49-F238E27FC236}">
                <a16:creationId xmlns:a16="http://schemas.microsoft.com/office/drawing/2014/main" id="{CD5D03F9-DCCA-4506-AA7A-40285A6D87FD}"/>
              </a:ext>
            </a:extLst>
          </p:cNvPr>
          <p:cNvSpPr txBox="1"/>
          <p:nvPr/>
        </p:nvSpPr>
        <p:spPr>
          <a:xfrm>
            <a:off x="2836396" y="4890050"/>
            <a:ext cx="3776256" cy="400110"/>
          </a:xfrm>
          <a:prstGeom prst="rect">
            <a:avLst/>
          </a:prstGeom>
          <a:noFill/>
        </p:spPr>
        <p:txBody>
          <a:bodyPr wrap="square" numCol="1" spcCol="640080" rtlCol="0">
            <a:spAutoFit/>
          </a:bodyPr>
          <a:lstStyle/>
          <a:p>
            <a:pPr algn="r" defTabSz="1625620"/>
            <a:r>
              <a:rPr lang="en-US" altLang="en-US" sz="2000" dirty="0">
                <a:solidFill>
                  <a:schemeClr val="tx1">
                    <a:lumMod val="65000"/>
                    <a:lumOff val="35000"/>
                  </a:schemeClr>
                </a:solidFill>
                <a:latin typeface="Open Sans" panose="020B0604020202020204"/>
              </a:rPr>
              <a:t>NP -&gt; (Det) N </a:t>
            </a:r>
          </a:p>
        </p:txBody>
      </p:sp>
      <p:sp>
        <p:nvSpPr>
          <p:cNvPr id="71" name="Rectangle: Rounded Corners 70">
            <a:extLst>
              <a:ext uri="{FF2B5EF4-FFF2-40B4-BE49-F238E27FC236}">
                <a16:creationId xmlns:a16="http://schemas.microsoft.com/office/drawing/2014/main" id="{F51948E1-CCDB-4B01-99D7-C2463B7240D7}"/>
              </a:ext>
            </a:extLst>
          </p:cNvPr>
          <p:cNvSpPr/>
          <p:nvPr/>
        </p:nvSpPr>
        <p:spPr>
          <a:xfrm>
            <a:off x="3812403"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Open Sans" panose="020B0604020202020204"/>
              </a:rPr>
              <a:t>Phrase structure rules are rewrite rules that generate phrase structure.</a:t>
            </a:r>
            <a:endParaRPr lang="en-US" altLang="en-US" sz="2400" dirty="0">
              <a:solidFill>
                <a:schemeClr val="bg1"/>
              </a:solidFill>
              <a:latin typeface="Open Sans" panose="020B0604020202020204"/>
            </a:endParaRPr>
          </a:p>
        </p:txBody>
      </p:sp>
    </p:spTree>
    <p:extLst>
      <p:ext uri="{BB962C8B-B14F-4D97-AF65-F5344CB8AC3E}">
        <p14:creationId xmlns:p14="http://schemas.microsoft.com/office/powerpoint/2010/main" val="16885807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F8308A53-6DE2-4F2C-BFA0-832427222BDF}"/>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Syntax Tree Parsing</a:t>
            </a:r>
          </a:p>
        </p:txBody>
      </p:sp>
      <p:pic>
        <p:nvPicPr>
          <p:cNvPr id="4" name="Shape 375">
            <a:extLst>
              <a:ext uri="{FF2B5EF4-FFF2-40B4-BE49-F238E27FC236}">
                <a16:creationId xmlns:a16="http://schemas.microsoft.com/office/drawing/2014/main" id="{8AE25F9D-2253-44FE-9BFB-683A1736F7A3}"/>
              </a:ext>
            </a:extLst>
          </p:cNvPr>
          <p:cNvPicPr preferRelativeResize="0"/>
          <p:nvPr/>
        </p:nvPicPr>
        <p:blipFill rotWithShape="1">
          <a:blip r:embed="rId3">
            <a:alphaModFix/>
          </a:blip>
          <a:srcRect/>
          <a:stretch/>
        </p:blipFill>
        <p:spPr>
          <a:xfrm>
            <a:off x="6182403" y="829986"/>
            <a:ext cx="4005225" cy="253919"/>
          </a:xfrm>
          <a:prstGeom prst="rect">
            <a:avLst/>
          </a:prstGeom>
          <a:noFill/>
          <a:ln>
            <a:noFill/>
          </a:ln>
        </p:spPr>
      </p:pic>
      <p:grpSp>
        <p:nvGrpSpPr>
          <p:cNvPr id="13" name="Group 12">
            <a:extLst>
              <a:ext uri="{FF2B5EF4-FFF2-40B4-BE49-F238E27FC236}">
                <a16:creationId xmlns:a16="http://schemas.microsoft.com/office/drawing/2014/main" id="{251D7490-43C8-4C57-A3EA-7473C21BB9CC}"/>
              </a:ext>
            </a:extLst>
          </p:cNvPr>
          <p:cNvGrpSpPr/>
          <p:nvPr/>
        </p:nvGrpSpPr>
        <p:grpSpPr>
          <a:xfrm>
            <a:off x="1727544" y="1388958"/>
            <a:ext cx="12800912" cy="6854813"/>
            <a:chOff x="1829488" y="1388958"/>
            <a:chExt cx="12800912" cy="6854813"/>
          </a:xfrm>
        </p:grpSpPr>
        <p:sp>
          <p:nvSpPr>
            <p:cNvPr id="5" name="Rectangle: Rounded Corners 4">
              <a:extLst>
                <a:ext uri="{FF2B5EF4-FFF2-40B4-BE49-F238E27FC236}">
                  <a16:creationId xmlns:a16="http://schemas.microsoft.com/office/drawing/2014/main" id="{798A0EDB-6CD9-4725-92C5-A88AE890BFFD}"/>
                </a:ext>
              </a:extLst>
            </p:cNvPr>
            <p:cNvSpPr/>
            <p:nvPr/>
          </p:nvSpPr>
          <p:spPr>
            <a:xfrm>
              <a:off x="3812403"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A tree representation of syntactic structure of formulation of sentences or strings.</a:t>
              </a:r>
              <a:endParaRPr lang="en-US" altLang="en-US" sz="2000" dirty="0">
                <a:solidFill>
                  <a:schemeClr val="bg1"/>
                </a:solidFill>
                <a:latin typeface="Open Sans" panose="020B0604020202020204"/>
              </a:endParaRPr>
            </a:p>
          </p:txBody>
        </p:sp>
        <p:sp>
          <p:nvSpPr>
            <p:cNvPr id="7" name="TextBox 6">
              <a:extLst>
                <a:ext uri="{FF2B5EF4-FFF2-40B4-BE49-F238E27FC236}">
                  <a16:creationId xmlns:a16="http://schemas.microsoft.com/office/drawing/2014/main" id="{5BE931F8-3B67-49C8-9660-E80DA5F9A462}"/>
                </a:ext>
              </a:extLst>
            </p:cNvPr>
            <p:cNvSpPr txBox="1"/>
            <p:nvPr/>
          </p:nvSpPr>
          <p:spPr>
            <a:xfrm>
              <a:off x="3498574" y="3344296"/>
              <a:ext cx="11131826" cy="400110"/>
            </a:xfrm>
            <a:prstGeom prst="rect">
              <a:avLst/>
            </a:prstGeom>
            <a:noFill/>
          </p:spPr>
          <p:txBody>
            <a:bodyPr wrap="square" rtlCol="0">
              <a:spAutoFit/>
            </a:bodyPr>
            <a:lstStyle/>
            <a:p>
              <a:r>
                <a:rPr lang="en-IN" sz="2000" dirty="0">
                  <a:solidFill>
                    <a:schemeClr val="tx1">
                      <a:lumMod val="65000"/>
                      <a:lumOff val="35000"/>
                    </a:schemeClr>
                  </a:solidFill>
                  <a:latin typeface="Open Sans" panose="020B0604020202020204"/>
                </a:rPr>
                <a:t>Consider the example: “</a:t>
              </a:r>
              <a:r>
                <a:rPr lang="en-US" sz="2000" b="1" dirty="0">
                  <a:solidFill>
                    <a:schemeClr val="tx1">
                      <a:lumMod val="65000"/>
                      <a:lumOff val="35000"/>
                    </a:schemeClr>
                  </a:solidFill>
                  <a:latin typeface="Open Sans" panose="020B0604020202020204"/>
                </a:rPr>
                <a:t>The factory employs 12.8 percent of Bradford County.”</a:t>
              </a:r>
              <a:r>
                <a:rPr lang="en-IN" sz="2000" dirty="0">
                  <a:solidFill>
                    <a:schemeClr val="tx1">
                      <a:lumMod val="65000"/>
                      <a:lumOff val="35000"/>
                    </a:schemeClr>
                  </a:solidFill>
                  <a:latin typeface="Open Sans" panose="020B0604020202020204"/>
                </a:rPr>
                <a:t> </a:t>
              </a:r>
            </a:p>
          </p:txBody>
        </p:sp>
        <p:grpSp>
          <p:nvGrpSpPr>
            <p:cNvPr id="8" name="Group 7">
              <a:extLst>
                <a:ext uri="{FF2B5EF4-FFF2-40B4-BE49-F238E27FC236}">
                  <a16:creationId xmlns:a16="http://schemas.microsoft.com/office/drawing/2014/main" id="{EADF7FA6-9F1B-4397-A581-48C8198AAFFB}"/>
                </a:ext>
              </a:extLst>
            </p:cNvPr>
            <p:cNvGrpSpPr/>
            <p:nvPr/>
          </p:nvGrpSpPr>
          <p:grpSpPr>
            <a:xfrm>
              <a:off x="1829488" y="4195645"/>
              <a:ext cx="12597025" cy="4048126"/>
              <a:chOff x="1344297" y="1582169"/>
              <a:chExt cx="9449409" cy="4465340"/>
            </a:xfrm>
          </p:grpSpPr>
          <p:grpSp>
            <p:nvGrpSpPr>
              <p:cNvPr id="9" name="Group 8">
                <a:extLst>
                  <a:ext uri="{FF2B5EF4-FFF2-40B4-BE49-F238E27FC236}">
                    <a16:creationId xmlns:a16="http://schemas.microsoft.com/office/drawing/2014/main" id="{63C5D59B-CF44-47E0-9BBD-00E7A630D90C}"/>
                  </a:ext>
                </a:extLst>
              </p:cNvPr>
              <p:cNvGrpSpPr/>
              <p:nvPr/>
            </p:nvGrpSpPr>
            <p:grpSpPr>
              <a:xfrm>
                <a:off x="1344297" y="1582169"/>
                <a:ext cx="9449409" cy="4465340"/>
                <a:chOff x="1344297" y="1582169"/>
                <a:chExt cx="9449409" cy="4025091"/>
              </a:xfrm>
            </p:grpSpPr>
            <p:sp>
              <p:nvSpPr>
                <p:cNvPr id="11" name="Round Diagonal Corner Rectangle 36">
                  <a:extLst>
                    <a:ext uri="{FF2B5EF4-FFF2-40B4-BE49-F238E27FC236}">
                      <a16:creationId xmlns:a16="http://schemas.microsoft.com/office/drawing/2014/main" id="{EB6F6F7D-9C95-4D5E-83CA-EBB6E051E11F}"/>
                    </a:ext>
                  </a:extLst>
                </p:cNvPr>
                <p:cNvSpPr/>
                <p:nvPr/>
              </p:nvSpPr>
              <p:spPr>
                <a:xfrm>
                  <a:off x="1344297" y="1582169"/>
                  <a:ext cx="9449409" cy="4025091"/>
                </a:xfrm>
                <a:prstGeom prst="roundRect">
                  <a:avLst>
                    <a:gd name="adj" fmla="val 6979"/>
                  </a:avLst>
                </a:prstGeom>
                <a:solidFill>
                  <a:srgbClr val="2DA99D"/>
                </a:solidFill>
                <a:ln>
                  <a:solidFill>
                    <a:srgbClr val="207A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800100" lvl="1" indent="-342900" defTabSz="1218926">
                    <a:lnSpc>
                      <a:spcPct val="150000"/>
                    </a:lnSpc>
                    <a:buFont typeface="Wingdings" panose="05000000000000000000" pitchFamily="2" charset="2"/>
                    <a:buChar char="§"/>
                  </a:pPr>
                  <a:r>
                    <a:rPr lang="en-US" sz="2000" dirty="0">
                      <a:latin typeface="Open Sans" panose="020B0606030504020204"/>
                    </a:rPr>
                    <a:t>A tree is produced that might help you understand that the subject of the sentence. “the factory” </a:t>
                  </a:r>
                </a:p>
                <a:p>
                  <a:pPr marL="800100" lvl="1" indent="-342900" defTabSz="1218926">
                    <a:lnSpc>
                      <a:spcPct val="150000"/>
                    </a:lnSpc>
                    <a:buFont typeface="Wingdings" panose="05000000000000000000" pitchFamily="2" charset="2"/>
                    <a:buChar char="§"/>
                  </a:pPr>
                  <a:r>
                    <a:rPr lang="en-US" sz="2000" dirty="0">
                      <a:latin typeface="Open Sans" panose="020B0606030504020204"/>
                    </a:rPr>
                    <a:t>The predicate is “employs”, and the target is “12.8 percent” which in turn is modified by “Bradford County.” </a:t>
                  </a:r>
                </a:p>
                <a:p>
                  <a:pPr marL="800100" lvl="1" indent="-342900" defTabSz="1218926">
                    <a:lnSpc>
                      <a:spcPct val="150000"/>
                    </a:lnSpc>
                    <a:buFont typeface="Wingdings" panose="05000000000000000000" pitchFamily="2" charset="2"/>
                    <a:buChar char="§"/>
                  </a:pPr>
                  <a:r>
                    <a:rPr lang="en-US" sz="2000" dirty="0">
                      <a:latin typeface="Open Sans" panose="020B0606030504020204"/>
                    </a:rPr>
                    <a:t>Syntax parses are often a first step toward deep information extraction or semantic understanding of text.</a:t>
                  </a:r>
                  <a:endParaRPr lang="en-IN" sz="2000" kern="0" dirty="0">
                    <a:solidFill>
                      <a:sysClr val="windowText" lastClr="000000"/>
                    </a:solidFill>
                    <a:latin typeface="Open Sans" panose="020B0606030504020204"/>
                  </a:endParaRPr>
                </a:p>
              </p:txBody>
            </p:sp>
            <p:sp>
              <p:nvSpPr>
                <p:cNvPr id="12" name="Round Diagonal Corner Rectangle 36">
                  <a:extLst>
                    <a:ext uri="{FF2B5EF4-FFF2-40B4-BE49-F238E27FC236}">
                      <a16:creationId xmlns:a16="http://schemas.microsoft.com/office/drawing/2014/main" id="{2BEB81AF-2936-467D-8072-47FB2FC7D079}"/>
                    </a:ext>
                  </a:extLst>
                </p:cNvPr>
                <p:cNvSpPr/>
                <p:nvPr/>
              </p:nvSpPr>
              <p:spPr>
                <a:xfrm>
                  <a:off x="1455770" y="1661139"/>
                  <a:ext cx="9226463" cy="3867150"/>
                </a:xfrm>
                <a:prstGeom prst="roundRect">
                  <a:avLst>
                    <a:gd name="adj" fmla="val 4452"/>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8926"/>
                  <a:endParaRPr lang="en-IN" sz="1800" kern="0" dirty="0">
                    <a:solidFill>
                      <a:sysClr val="windowText" lastClr="000000"/>
                    </a:solidFill>
                  </a:endParaRPr>
                </a:p>
              </p:txBody>
            </p:sp>
          </p:grpSp>
          <p:sp>
            <p:nvSpPr>
              <p:cNvPr id="10" name="Rectangle 9">
                <a:extLst>
                  <a:ext uri="{FF2B5EF4-FFF2-40B4-BE49-F238E27FC236}">
                    <a16:creationId xmlns:a16="http://schemas.microsoft.com/office/drawing/2014/main" id="{1A3D3EB3-D842-43BA-A52F-94C0C0B0DADC}"/>
                  </a:ext>
                </a:extLst>
              </p:cNvPr>
              <p:cNvSpPr/>
              <p:nvPr/>
            </p:nvSpPr>
            <p:spPr>
              <a:xfrm>
                <a:off x="1612468" y="1886936"/>
                <a:ext cx="3444089" cy="441347"/>
              </a:xfrm>
              <a:prstGeom prst="rect">
                <a:avLst/>
              </a:prstGeom>
            </p:spPr>
            <p:txBody>
              <a:bodyPr wrap="none">
                <a:spAutoFit/>
              </a:bodyPr>
              <a:lstStyle/>
              <a:p>
                <a:pPr defTabSz="1218926"/>
                <a:r>
                  <a:rPr lang="en-US" sz="2000" b="1" u="sng" kern="0" dirty="0">
                    <a:solidFill>
                      <a:prstClr val="white"/>
                    </a:solidFill>
                    <a:latin typeface="Open Sans" panose="020B0606030504020204" pitchFamily="34" charset="0"/>
                    <a:ea typeface="Open Sans" panose="020B0606030504020204" pitchFamily="34" charset="0"/>
                    <a:cs typeface="Open Sans" panose="020B0606030504020204" pitchFamily="34" charset="0"/>
                  </a:rPr>
                  <a:t>Syntax Parsing the above statement:</a:t>
                </a:r>
              </a:p>
            </p:txBody>
          </p:sp>
        </p:grpSp>
      </p:grpSp>
    </p:spTree>
    <p:extLst>
      <p:ext uri="{BB962C8B-B14F-4D97-AF65-F5344CB8AC3E}">
        <p14:creationId xmlns:p14="http://schemas.microsoft.com/office/powerpoint/2010/main" val="2294355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3B9D0A26-3E47-4F0A-AB6B-0836B199431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Rendering Syntax Trees</a:t>
            </a:r>
          </a:p>
        </p:txBody>
      </p:sp>
      <p:pic>
        <p:nvPicPr>
          <p:cNvPr id="4" name="Shape 375">
            <a:extLst>
              <a:ext uri="{FF2B5EF4-FFF2-40B4-BE49-F238E27FC236}">
                <a16:creationId xmlns:a16="http://schemas.microsoft.com/office/drawing/2014/main" id="{5BCD6843-013E-4257-B996-F930655ABAEF}"/>
              </a:ext>
            </a:extLst>
          </p:cNvPr>
          <p:cNvPicPr preferRelativeResize="0"/>
          <p:nvPr/>
        </p:nvPicPr>
        <p:blipFill rotWithShape="1">
          <a:blip r:embed="rId3">
            <a:alphaModFix/>
          </a:blip>
          <a:srcRect/>
          <a:stretch/>
        </p:blipFill>
        <p:spPr>
          <a:xfrm>
            <a:off x="5761854" y="829986"/>
            <a:ext cx="4846323" cy="253919"/>
          </a:xfrm>
          <a:prstGeom prst="rect">
            <a:avLst/>
          </a:prstGeom>
          <a:noFill/>
          <a:ln>
            <a:noFill/>
          </a:ln>
        </p:spPr>
      </p:pic>
      <p:sp>
        <p:nvSpPr>
          <p:cNvPr id="6" name="Rectangle: Rounded Corners 5">
            <a:extLst>
              <a:ext uri="{FF2B5EF4-FFF2-40B4-BE49-F238E27FC236}">
                <a16:creationId xmlns:a16="http://schemas.microsoft.com/office/drawing/2014/main" id="{D5426D8C-D138-4DF1-BB73-5A6F61FE6F95}"/>
              </a:ext>
            </a:extLst>
          </p:cNvPr>
          <p:cNvSpPr/>
          <p:nvPr/>
        </p:nvSpPr>
        <p:spPr>
          <a:xfrm>
            <a:off x="2764801" y="1495031"/>
            <a:ext cx="10840428"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bg1"/>
                </a:solidFill>
                <a:latin typeface="Open Sans" panose="020B0606030504020204"/>
              </a:rPr>
              <a:t>In order to render syntax trees in your notebook, you need to install </a:t>
            </a:r>
            <a:r>
              <a:rPr lang="en-IN" sz="2000" b="1" dirty="0" err="1">
                <a:solidFill>
                  <a:schemeClr val="bg1"/>
                </a:solidFill>
                <a:latin typeface="Open Sans" panose="020B0606030504020204"/>
              </a:rPr>
              <a:t>ghostscript</a:t>
            </a:r>
            <a:r>
              <a:rPr lang="en-IN" sz="2000" dirty="0">
                <a:solidFill>
                  <a:schemeClr val="bg1"/>
                </a:solidFill>
                <a:latin typeface="Open Sans" panose="020B0606030504020204"/>
              </a:rPr>
              <a:t> (a rendering engine) from the link: </a:t>
            </a:r>
            <a:r>
              <a:rPr lang="en-IN" sz="2000" dirty="0">
                <a:solidFill>
                  <a:schemeClr val="bg1"/>
                </a:solidFill>
                <a:latin typeface="Open Sans" panose="020B0606030504020204"/>
                <a:hlinkClick r:id="rId4">
                  <a:extLst>
                    <a:ext uri="{A12FA001-AC4F-418D-AE19-62706E023703}">
                      <ahyp:hlinkClr xmlns:ahyp="http://schemas.microsoft.com/office/drawing/2018/hyperlinkcolor" val="tx"/>
                    </a:ext>
                  </a:extLst>
                </a:hlinkClick>
              </a:rPr>
              <a:t>https://ghostscript.com/download/gsdnld.html</a:t>
            </a:r>
            <a:endParaRPr lang="en-IN" sz="2000" dirty="0">
              <a:solidFill>
                <a:schemeClr val="bg1"/>
              </a:solidFill>
              <a:latin typeface="Open Sans" panose="020B0606030504020204"/>
            </a:endParaRPr>
          </a:p>
        </p:txBody>
      </p:sp>
      <p:grpSp>
        <p:nvGrpSpPr>
          <p:cNvPr id="11" name="Group 10">
            <a:extLst>
              <a:ext uri="{FF2B5EF4-FFF2-40B4-BE49-F238E27FC236}">
                <a16:creationId xmlns:a16="http://schemas.microsoft.com/office/drawing/2014/main" id="{02DAFE7A-E3F5-4C91-A199-63EE55184037}"/>
              </a:ext>
            </a:extLst>
          </p:cNvPr>
          <p:cNvGrpSpPr/>
          <p:nvPr/>
        </p:nvGrpSpPr>
        <p:grpSpPr>
          <a:xfrm>
            <a:off x="1320547" y="2937670"/>
            <a:ext cx="13728936" cy="5450863"/>
            <a:chOff x="3942153" y="3494354"/>
            <a:chExt cx="8115884" cy="3222287"/>
          </a:xfrm>
        </p:grpSpPr>
        <p:pic>
          <p:nvPicPr>
            <p:cNvPr id="7" name="Picture 6">
              <a:extLst>
                <a:ext uri="{FF2B5EF4-FFF2-40B4-BE49-F238E27FC236}">
                  <a16:creationId xmlns:a16="http://schemas.microsoft.com/office/drawing/2014/main" id="{92079C22-8092-4E3D-82D7-EAE7D88C45EE}"/>
                </a:ext>
              </a:extLst>
            </p:cNvPr>
            <p:cNvPicPr>
              <a:picLocks noChangeAspect="1"/>
            </p:cNvPicPr>
            <p:nvPr/>
          </p:nvPicPr>
          <p:blipFill>
            <a:blip r:embed="rId5"/>
            <a:stretch>
              <a:fillRect/>
            </a:stretch>
          </p:blipFill>
          <p:spPr>
            <a:xfrm>
              <a:off x="3942153" y="3494354"/>
              <a:ext cx="6245475" cy="3222287"/>
            </a:xfrm>
            <a:prstGeom prst="rect">
              <a:avLst/>
            </a:prstGeom>
            <a:ln w="12700">
              <a:solidFill>
                <a:schemeClr val="accent1"/>
              </a:solidFill>
            </a:ln>
          </p:spPr>
        </p:pic>
        <p:sp>
          <p:nvSpPr>
            <p:cNvPr id="8" name="Rectangle 7">
              <a:extLst>
                <a:ext uri="{FF2B5EF4-FFF2-40B4-BE49-F238E27FC236}">
                  <a16:creationId xmlns:a16="http://schemas.microsoft.com/office/drawing/2014/main" id="{A1254798-7FE3-42DC-90F4-B44CEE681595}"/>
                </a:ext>
              </a:extLst>
            </p:cNvPr>
            <p:cNvSpPr/>
            <p:nvPr/>
          </p:nvSpPr>
          <p:spPr bwMode="auto">
            <a:xfrm>
              <a:off x="5134759" y="5889233"/>
              <a:ext cx="1234646" cy="148827"/>
            </a:xfrm>
            <a:prstGeom prst="rect">
              <a:avLst/>
            </a:prstGeom>
            <a:noFill/>
            <a:ln w="127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2000" b="0" i="0" u="none" strike="noStrike" cap="none" normalizeH="0" baseline="0" dirty="0">
                <a:ln>
                  <a:noFill/>
                </a:ln>
                <a:solidFill>
                  <a:schemeClr val="tx1"/>
                </a:solidFill>
                <a:effectLst/>
                <a:latin typeface="Open Sans" panose="020B0606030504020204"/>
              </a:endParaRPr>
            </a:p>
          </p:txBody>
        </p:sp>
        <p:cxnSp>
          <p:nvCxnSpPr>
            <p:cNvPr id="9" name="Connector: Elbow 8">
              <a:extLst>
                <a:ext uri="{FF2B5EF4-FFF2-40B4-BE49-F238E27FC236}">
                  <a16:creationId xmlns:a16="http://schemas.microsoft.com/office/drawing/2014/main" id="{52F99CDB-8E44-4CD1-AAFD-48A8752EF63B}"/>
                </a:ext>
              </a:extLst>
            </p:cNvPr>
            <p:cNvCxnSpPr>
              <a:cxnSpLocks/>
            </p:cNvCxnSpPr>
            <p:nvPr/>
          </p:nvCxnSpPr>
          <p:spPr bwMode="auto">
            <a:xfrm flipV="1">
              <a:off x="6408320" y="5269877"/>
              <a:ext cx="4013628" cy="758395"/>
            </a:xfrm>
            <a:prstGeom prst="bentConnector3">
              <a:avLst>
                <a:gd name="adj1" fmla="val 50000"/>
              </a:avLst>
            </a:prstGeom>
            <a:noFill/>
            <a:ln w="12700" cap="flat" cmpd="sng" algn="ctr">
              <a:solidFill>
                <a:schemeClr val="accent2"/>
              </a:solidFill>
              <a:prstDash val="solid"/>
              <a:round/>
              <a:headEnd type="none" w="sm" len="sm"/>
              <a:tailEnd type="triangle"/>
            </a:ln>
            <a:effectLst/>
          </p:spPr>
        </p:cxnSp>
        <p:sp>
          <p:nvSpPr>
            <p:cNvPr id="10" name="TextBox 9">
              <a:extLst>
                <a:ext uri="{FF2B5EF4-FFF2-40B4-BE49-F238E27FC236}">
                  <a16:creationId xmlns:a16="http://schemas.microsoft.com/office/drawing/2014/main" id="{C461EFC0-57A9-4DEF-B88B-943918A35564}"/>
                </a:ext>
              </a:extLst>
            </p:cNvPr>
            <p:cNvSpPr txBox="1"/>
            <p:nvPr/>
          </p:nvSpPr>
          <p:spPr>
            <a:xfrm>
              <a:off x="10473861" y="4878700"/>
              <a:ext cx="1584176" cy="782353"/>
            </a:xfrm>
            <a:prstGeom prst="rect">
              <a:avLst/>
            </a:prstGeom>
            <a:noFill/>
            <a:ln>
              <a:solidFill>
                <a:schemeClr val="accent2"/>
              </a:solidFill>
              <a:prstDash val="dash"/>
            </a:ln>
          </p:spPr>
          <p:txBody>
            <a:bodyPr wrap="square" rtlCol="0">
              <a:spAutoFit/>
            </a:bodyPr>
            <a:lstStyle/>
            <a:p>
              <a:r>
                <a:rPr lang="en-IN" sz="2000" dirty="0">
                  <a:solidFill>
                    <a:schemeClr val="tx1">
                      <a:lumMod val="65000"/>
                      <a:lumOff val="35000"/>
                    </a:schemeClr>
                  </a:solidFill>
                  <a:latin typeface="Open Sans" panose="020B0606030504020204"/>
                </a:rPr>
                <a:t>Download the corresponding .exe file based on your system configuration</a:t>
              </a:r>
            </a:p>
          </p:txBody>
        </p:sp>
      </p:grpSp>
    </p:spTree>
    <p:extLst>
      <p:ext uri="{BB962C8B-B14F-4D97-AF65-F5344CB8AC3E}">
        <p14:creationId xmlns:p14="http://schemas.microsoft.com/office/powerpoint/2010/main" val="9417506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0CFFE88-1BD6-46A3-89F3-AB56B1B5B5E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Setting Up Environment Variables</a:t>
            </a:r>
          </a:p>
        </p:txBody>
      </p:sp>
      <p:pic>
        <p:nvPicPr>
          <p:cNvPr id="4" name="Shape 375">
            <a:extLst>
              <a:ext uri="{FF2B5EF4-FFF2-40B4-BE49-F238E27FC236}">
                <a16:creationId xmlns:a16="http://schemas.microsoft.com/office/drawing/2014/main" id="{15A81D6B-BF44-48C1-B925-C0F9C08DFF54}"/>
              </a:ext>
            </a:extLst>
          </p:cNvPr>
          <p:cNvPicPr preferRelativeResize="0"/>
          <p:nvPr/>
        </p:nvPicPr>
        <p:blipFill rotWithShape="1">
          <a:blip r:embed="rId3">
            <a:alphaModFix/>
          </a:blip>
          <a:srcRect/>
          <a:stretch/>
        </p:blipFill>
        <p:spPr>
          <a:xfrm>
            <a:off x="4637264" y="829986"/>
            <a:ext cx="7095502" cy="253919"/>
          </a:xfrm>
          <a:prstGeom prst="rect">
            <a:avLst/>
          </a:prstGeom>
          <a:noFill/>
          <a:ln>
            <a:noFill/>
          </a:ln>
        </p:spPr>
      </p:pic>
      <p:sp>
        <p:nvSpPr>
          <p:cNvPr id="5" name="Rectangle: Rounded Corners 4">
            <a:extLst>
              <a:ext uri="{FF2B5EF4-FFF2-40B4-BE49-F238E27FC236}">
                <a16:creationId xmlns:a16="http://schemas.microsoft.com/office/drawing/2014/main" id="{4219BC63-AB58-4BF6-AB78-B53A8B88B96B}"/>
              </a:ext>
            </a:extLst>
          </p:cNvPr>
          <p:cNvSpPr/>
          <p:nvPr/>
        </p:nvSpPr>
        <p:spPr>
          <a:xfrm>
            <a:off x="3710459"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Once you have downloaded and installed the file: </a:t>
            </a:r>
          </a:p>
        </p:txBody>
      </p:sp>
      <p:sp>
        <p:nvSpPr>
          <p:cNvPr id="7" name="Rectangle 6">
            <a:extLst>
              <a:ext uri="{FF2B5EF4-FFF2-40B4-BE49-F238E27FC236}">
                <a16:creationId xmlns:a16="http://schemas.microsoft.com/office/drawing/2014/main" id="{BB9401B9-C95B-4960-AF41-E372C18EE7BC}"/>
              </a:ext>
            </a:extLst>
          </p:cNvPr>
          <p:cNvSpPr/>
          <p:nvPr/>
        </p:nvSpPr>
        <p:spPr>
          <a:xfrm>
            <a:off x="2234031" y="2526741"/>
            <a:ext cx="11901968" cy="1015663"/>
          </a:xfrm>
          <a:prstGeom prst="rect">
            <a:avLst/>
          </a:prstGeom>
        </p:spPr>
        <p:txBody>
          <a:bodyPr wrap="square">
            <a:spAutoFit/>
          </a:bodyPr>
          <a:lstStyle/>
          <a:p>
            <a:pPr algn="ctr"/>
            <a:endParaRPr lang="en-IN" sz="2000" i="1" dirty="0">
              <a:solidFill>
                <a:schemeClr val="tx1">
                  <a:lumMod val="65000"/>
                  <a:lumOff val="35000"/>
                </a:schemeClr>
              </a:solidFill>
              <a:latin typeface="Open Sans" panose="020B0604020202020204"/>
            </a:endParaRPr>
          </a:p>
          <a:p>
            <a:pPr algn="ctr"/>
            <a:r>
              <a:rPr lang="en-IN" sz="2000" i="1" dirty="0">
                <a:solidFill>
                  <a:schemeClr val="tx1">
                    <a:lumMod val="65000"/>
                    <a:lumOff val="35000"/>
                  </a:schemeClr>
                </a:solidFill>
                <a:latin typeface="Open Sans" panose="020B0604020202020204"/>
              </a:rPr>
              <a:t>-&gt; go to the folder where it is installed -&gt; open the bin folder -&gt; add the path to the bin folder in your environment variables</a:t>
            </a:r>
          </a:p>
        </p:txBody>
      </p:sp>
      <p:grpSp>
        <p:nvGrpSpPr>
          <p:cNvPr id="11" name="Group 10">
            <a:extLst>
              <a:ext uri="{FF2B5EF4-FFF2-40B4-BE49-F238E27FC236}">
                <a16:creationId xmlns:a16="http://schemas.microsoft.com/office/drawing/2014/main" id="{041C07AE-6F30-4195-A406-5D875545EDCD}"/>
              </a:ext>
            </a:extLst>
          </p:cNvPr>
          <p:cNvGrpSpPr/>
          <p:nvPr/>
        </p:nvGrpSpPr>
        <p:grpSpPr>
          <a:xfrm>
            <a:off x="1026832" y="3746234"/>
            <a:ext cx="14202336" cy="4905856"/>
            <a:chOff x="506894" y="1850108"/>
            <a:chExt cx="8094022" cy="2890058"/>
          </a:xfrm>
        </p:grpSpPr>
        <p:pic>
          <p:nvPicPr>
            <p:cNvPr id="8" name="Picture 7">
              <a:extLst>
                <a:ext uri="{FF2B5EF4-FFF2-40B4-BE49-F238E27FC236}">
                  <a16:creationId xmlns:a16="http://schemas.microsoft.com/office/drawing/2014/main" id="{F3D38808-821B-4683-8B55-4775D805DFA1}"/>
                </a:ext>
              </a:extLst>
            </p:cNvPr>
            <p:cNvPicPr>
              <a:picLocks noChangeAspect="1"/>
            </p:cNvPicPr>
            <p:nvPr/>
          </p:nvPicPr>
          <p:blipFill>
            <a:blip r:embed="rId4"/>
            <a:stretch>
              <a:fillRect/>
            </a:stretch>
          </p:blipFill>
          <p:spPr>
            <a:xfrm>
              <a:off x="506894" y="1850108"/>
              <a:ext cx="5070212" cy="1149458"/>
            </a:xfrm>
            <a:prstGeom prst="rect">
              <a:avLst/>
            </a:prstGeom>
            <a:ln w="12700">
              <a:solidFill>
                <a:schemeClr val="accent1"/>
              </a:solidFill>
            </a:ln>
          </p:spPr>
        </p:pic>
        <p:pic>
          <p:nvPicPr>
            <p:cNvPr id="9" name="Picture 8">
              <a:extLst>
                <a:ext uri="{FF2B5EF4-FFF2-40B4-BE49-F238E27FC236}">
                  <a16:creationId xmlns:a16="http://schemas.microsoft.com/office/drawing/2014/main" id="{5425D744-AA95-4E7B-945F-824FA95450F1}"/>
                </a:ext>
              </a:extLst>
            </p:cNvPr>
            <p:cNvPicPr>
              <a:picLocks noChangeAspect="1"/>
            </p:cNvPicPr>
            <p:nvPr/>
          </p:nvPicPr>
          <p:blipFill rotWithShape="1">
            <a:blip r:embed="rId5"/>
            <a:srcRect b="1326"/>
            <a:stretch/>
          </p:blipFill>
          <p:spPr>
            <a:xfrm>
              <a:off x="5652120" y="1851670"/>
              <a:ext cx="2948796" cy="2888496"/>
            </a:xfrm>
            <a:prstGeom prst="rect">
              <a:avLst/>
            </a:prstGeom>
            <a:ln w="12700">
              <a:solidFill>
                <a:schemeClr val="accent1"/>
              </a:solidFill>
            </a:ln>
          </p:spPr>
        </p:pic>
        <p:sp>
          <p:nvSpPr>
            <p:cNvPr id="10" name="Rectangle 9">
              <a:extLst>
                <a:ext uri="{FF2B5EF4-FFF2-40B4-BE49-F238E27FC236}">
                  <a16:creationId xmlns:a16="http://schemas.microsoft.com/office/drawing/2014/main" id="{DD4EF63B-8EE5-4B00-93D4-CC8227020DBA}"/>
                </a:ext>
              </a:extLst>
            </p:cNvPr>
            <p:cNvSpPr/>
            <p:nvPr/>
          </p:nvSpPr>
          <p:spPr bwMode="auto">
            <a:xfrm>
              <a:off x="7505572" y="4579026"/>
              <a:ext cx="892661" cy="144016"/>
            </a:xfrm>
            <a:prstGeom prst="rect">
              <a:avLst/>
            </a:prstGeom>
            <a:noFill/>
            <a:ln w="127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grpSp>
    </p:spTree>
    <p:extLst>
      <p:ext uri="{BB962C8B-B14F-4D97-AF65-F5344CB8AC3E}">
        <p14:creationId xmlns:p14="http://schemas.microsoft.com/office/powerpoint/2010/main" val="35266149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6387C17-461A-4D2D-8FDE-9D36D316071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Setting Up Environment Variables (Contd.)</a:t>
            </a:r>
          </a:p>
        </p:txBody>
      </p:sp>
      <p:pic>
        <p:nvPicPr>
          <p:cNvPr id="4" name="Shape 375">
            <a:extLst>
              <a:ext uri="{FF2B5EF4-FFF2-40B4-BE49-F238E27FC236}">
                <a16:creationId xmlns:a16="http://schemas.microsoft.com/office/drawing/2014/main" id="{DCA241A1-6C7D-4526-BE6A-D7D0D568897A}"/>
              </a:ext>
            </a:extLst>
          </p:cNvPr>
          <p:cNvPicPr preferRelativeResize="0"/>
          <p:nvPr/>
        </p:nvPicPr>
        <p:blipFill rotWithShape="1">
          <a:blip r:embed="rId2">
            <a:alphaModFix/>
          </a:blip>
          <a:srcRect/>
          <a:stretch/>
        </p:blipFill>
        <p:spPr>
          <a:xfrm>
            <a:off x="3637245" y="829986"/>
            <a:ext cx="9095541" cy="253920"/>
          </a:xfrm>
          <a:prstGeom prst="rect">
            <a:avLst/>
          </a:prstGeom>
          <a:noFill/>
          <a:ln>
            <a:noFill/>
          </a:ln>
        </p:spPr>
      </p:pic>
      <p:grpSp>
        <p:nvGrpSpPr>
          <p:cNvPr id="9" name="Group 8">
            <a:extLst>
              <a:ext uri="{FF2B5EF4-FFF2-40B4-BE49-F238E27FC236}">
                <a16:creationId xmlns:a16="http://schemas.microsoft.com/office/drawing/2014/main" id="{A381446A-D242-434D-A491-512BC74F238F}"/>
              </a:ext>
            </a:extLst>
          </p:cNvPr>
          <p:cNvGrpSpPr/>
          <p:nvPr/>
        </p:nvGrpSpPr>
        <p:grpSpPr>
          <a:xfrm>
            <a:off x="672504" y="1518202"/>
            <a:ext cx="14910992" cy="6795812"/>
            <a:chOff x="487002" y="935024"/>
            <a:chExt cx="8173095" cy="3724958"/>
          </a:xfrm>
        </p:grpSpPr>
        <p:pic>
          <p:nvPicPr>
            <p:cNvPr id="5" name="Picture 4">
              <a:extLst>
                <a:ext uri="{FF2B5EF4-FFF2-40B4-BE49-F238E27FC236}">
                  <a16:creationId xmlns:a16="http://schemas.microsoft.com/office/drawing/2014/main" id="{D9F42857-2068-49A6-A2B6-088CFDB5A88B}"/>
                </a:ext>
              </a:extLst>
            </p:cNvPr>
            <p:cNvPicPr>
              <a:picLocks noChangeAspect="1"/>
            </p:cNvPicPr>
            <p:nvPr/>
          </p:nvPicPr>
          <p:blipFill>
            <a:blip r:embed="rId3"/>
            <a:stretch>
              <a:fillRect/>
            </a:stretch>
          </p:blipFill>
          <p:spPr>
            <a:xfrm>
              <a:off x="487002" y="935024"/>
              <a:ext cx="4423195" cy="1968250"/>
            </a:xfrm>
            <a:prstGeom prst="rect">
              <a:avLst/>
            </a:prstGeom>
            <a:ln w="12700">
              <a:solidFill>
                <a:schemeClr val="accent1"/>
              </a:solidFill>
            </a:ln>
          </p:spPr>
        </p:pic>
        <p:sp>
          <p:nvSpPr>
            <p:cNvPr id="6" name="Rectangle 5">
              <a:extLst>
                <a:ext uri="{FF2B5EF4-FFF2-40B4-BE49-F238E27FC236}">
                  <a16:creationId xmlns:a16="http://schemas.microsoft.com/office/drawing/2014/main" id="{24D947EF-0739-4A39-931A-84AA1E0C383C}"/>
                </a:ext>
              </a:extLst>
            </p:cNvPr>
            <p:cNvSpPr/>
            <p:nvPr/>
          </p:nvSpPr>
          <p:spPr bwMode="auto">
            <a:xfrm>
              <a:off x="3468892" y="2706818"/>
              <a:ext cx="560516" cy="173984"/>
            </a:xfrm>
            <a:prstGeom prst="rect">
              <a:avLst/>
            </a:prstGeom>
            <a:noFill/>
            <a:ln w="127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dirty="0">
                <a:ln>
                  <a:noFill/>
                </a:ln>
                <a:solidFill>
                  <a:schemeClr val="tx1"/>
                </a:solidFill>
                <a:effectLst/>
                <a:latin typeface="Arial" pitchFamily="34" charset="0"/>
              </a:endParaRPr>
            </a:p>
          </p:txBody>
        </p:sp>
        <p:pic>
          <p:nvPicPr>
            <p:cNvPr id="7" name="Picture 6">
              <a:extLst>
                <a:ext uri="{FF2B5EF4-FFF2-40B4-BE49-F238E27FC236}">
                  <a16:creationId xmlns:a16="http://schemas.microsoft.com/office/drawing/2014/main" id="{15D7FDFA-E18E-49A1-A360-12EEDC48DE4D}"/>
                </a:ext>
              </a:extLst>
            </p:cNvPr>
            <p:cNvPicPr>
              <a:picLocks noChangeAspect="1"/>
            </p:cNvPicPr>
            <p:nvPr/>
          </p:nvPicPr>
          <p:blipFill>
            <a:blip r:embed="rId4"/>
            <a:stretch>
              <a:fillRect/>
            </a:stretch>
          </p:blipFill>
          <p:spPr>
            <a:xfrm>
              <a:off x="4969372" y="1851670"/>
              <a:ext cx="3690725" cy="2808312"/>
            </a:xfrm>
            <a:prstGeom prst="rect">
              <a:avLst/>
            </a:prstGeom>
            <a:ln w="12700">
              <a:solidFill>
                <a:schemeClr val="accent1"/>
              </a:solidFill>
            </a:ln>
          </p:spPr>
        </p:pic>
        <p:sp>
          <p:nvSpPr>
            <p:cNvPr id="8" name="Rectangle 7">
              <a:extLst>
                <a:ext uri="{FF2B5EF4-FFF2-40B4-BE49-F238E27FC236}">
                  <a16:creationId xmlns:a16="http://schemas.microsoft.com/office/drawing/2014/main" id="{32A18B65-B31A-490D-A3A8-E142DF6EF2F4}"/>
                </a:ext>
              </a:extLst>
            </p:cNvPr>
            <p:cNvSpPr/>
            <p:nvPr/>
          </p:nvSpPr>
          <p:spPr bwMode="auto">
            <a:xfrm>
              <a:off x="5137554" y="2356340"/>
              <a:ext cx="1759143" cy="130716"/>
            </a:xfrm>
            <a:prstGeom prst="rect">
              <a:avLst/>
            </a:prstGeom>
            <a:noFill/>
            <a:ln w="12700" cap="flat" cmpd="sng" algn="ctr">
              <a:solidFill>
                <a:schemeClr val="accent2"/>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endParaRPr kumimoji="0" lang="en-IN" sz="1800" b="0" i="0" u="none" strike="noStrike" cap="none" normalizeH="0" baseline="0">
                <a:ln>
                  <a:noFill/>
                </a:ln>
                <a:solidFill>
                  <a:schemeClr val="tx1"/>
                </a:solidFill>
                <a:effectLst/>
                <a:latin typeface="Arial" pitchFamily="34" charset="0"/>
              </a:endParaRPr>
            </a:p>
          </p:txBody>
        </p:sp>
      </p:grpSp>
    </p:spTree>
    <p:extLst>
      <p:ext uri="{BB962C8B-B14F-4D97-AF65-F5344CB8AC3E}">
        <p14:creationId xmlns:p14="http://schemas.microsoft.com/office/powerpoint/2010/main" val="84171259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3DCB771-3408-4C3B-850A-B3EB37C2606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Setting Up Path Variable</a:t>
            </a:r>
          </a:p>
        </p:txBody>
      </p:sp>
      <p:pic>
        <p:nvPicPr>
          <p:cNvPr id="5" name="Shape 375">
            <a:extLst>
              <a:ext uri="{FF2B5EF4-FFF2-40B4-BE49-F238E27FC236}">
                <a16:creationId xmlns:a16="http://schemas.microsoft.com/office/drawing/2014/main" id="{B53E8308-E1FA-4F60-8E12-481C2A7D189C}"/>
              </a:ext>
            </a:extLst>
          </p:cNvPr>
          <p:cNvPicPr preferRelativeResize="0"/>
          <p:nvPr/>
        </p:nvPicPr>
        <p:blipFill rotWithShape="1">
          <a:blip r:embed="rId2">
            <a:alphaModFix/>
          </a:blip>
          <a:srcRect/>
          <a:stretch/>
        </p:blipFill>
        <p:spPr>
          <a:xfrm>
            <a:off x="5617918" y="829986"/>
            <a:ext cx="5134195" cy="253920"/>
          </a:xfrm>
          <a:prstGeom prst="rect">
            <a:avLst/>
          </a:prstGeom>
          <a:noFill/>
          <a:ln>
            <a:noFill/>
          </a:ln>
        </p:spPr>
      </p:pic>
      <p:grpSp>
        <p:nvGrpSpPr>
          <p:cNvPr id="6" name="Group 5">
            <a:extLst>
              <a:ext uri="{FF2B5EF4-FFF2-40B4-BE49-F238E27FC236}">
                <a16:creationId xmlns:a16="http://schemas.microsoft.com/office/drawing/2014/main" id="{FF0FDABB-FB44-4FD1-BB28-FCD34B166034}"/>
              </a:ext>
            </a:extLst>
          </p:cNvPr>
          <p:cNvGrpSpPr/>
          <p:nvPr/>
        </p:nvGrpSpPr>
        <p:grpSpPr>
          <a:xfrm>
            <a:off x="7374549" y="2627256"/>
            <a:ext cx="1559705" cy="862158"/>
            <a:chOff x="7530784" y="3794728"/>
            <a:chExt cx="1194432" cy="685800"/>
          </a:xfrm>
        </p:grpSpPr>
        <p:sp>
          <p:nvSpPr>
            <p:cNvPr id="7" name="Rounded Rectangle 124">
              <a:extLst>
                <a:ext uri="{FF2B5EF4-FFF2-40B4-BE49-F238E27FC236}">
                  <a16:creationId xmlns:a16="http://schemas.microsoft.com/office/drawing/2014/main" id="{2EAB92E4-CA82-432E-A73B-F17B74B867D7}"/>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20D98BFC-0FF3-43B0-B00D-BFD49703ABFB}"/>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A3885C3E-0319-4F1D-88CA-640818C9DE99}"/>
              </a:ext>
            </a:extLst>
          </p:cNvPr>
          <p:cNvGrpSpPr/>
          <p:nvPr/>
        </p:nvGrpSpPr>
        <p:grpSpPr>
          <a:xfrm>
            <a:off x="1250542" y="3489417"/>
            <a:ext cx="13754912" cy="2672844"/>
            <a:chOff x="3533641" y="4914900"/>
            <a:chExt cx="9576000" cy="3766537"/>
          </a:xfrm>
        </p:grpSpPr>
        <p:sp>
          <p:nvSpPr>
            <p:cNvPr id="10" name="Rectangle 9">
              <a:extLst>
                <a:ext uri="{FF2B5EF4-FFF2-40B4-BE49-F238E27FC236}">
                  <a16:creationId xmlns:a16="http://schemas.microsoft.com/office/drawing/2014/main" id="{3BEC0C2F-D266-4F82-A4CC-747DA7A3F945}"/>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7B7FC340-1F22-4783-9F87-A56CA6B332BA}"/>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C3C6CC1A-1BA8-4ECC-B6DA-34F6EBBEBDEC}"/>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9CA1CBDA-01DC-487B-87F9-3D6F786D7DA0}"/>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import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os</a:t>
              </a:r>
              <a:endPar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lvl="0"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path_to_gs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"C:\\Program Files\\</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gs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\\gs9.23\\bin“</a:t>
              </a:r>
            </a:p>
            <a:p>
              <a:pPr lvl="0" defTabSz="685783">
                <a:defRPr/>
              </a:pPr>
              <a:endPar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os.environ</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['PATH']+=</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os.pathsep</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path_to_gs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#modifying environment variable</a:t>
              </a:r>
            </a:p>
          </p:txBody>
        </p:sp>
      </p:grpSp>
      <p:sp>
        <p:nvSpPr>
          <p:cNvPr id="14" name="Rectangle: Rounded Corners 13">
            <a:extLst>
              <a:ext uri="{FF2B5EF4-FFF2-40B4-BE49-F238E27FC236}">
                <a16:creationId xmlns:a16="http://schemas.microsoft.com/office/drawing/2014/main" id="{6742FA99-7E4B-4268-A2F3-8DD7D1B595DF}"/>
              </a:ext>
            </a:extLst>
          </p:cNvPr>
          <p:cNvSpPr/>
          <p:nvPr/>
        </p:nvSpPr>
        <p:spPr>
          <a:xfrm>
            <a:off x="3710459"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Now, you will have to modify the path of the environment variable.</a:t>
            </a:r>
          </a:p>
        </p:txBody>
      </p:sp>
      <p:sp>
        <p:nvSpPr>
          <p:cNvPr id="15" name="Speech Bubble: Oval 14">
            <a:extLst>
              <a:ext uri="{FF2B5EF4-FFF2-40B4-BE49-F238E27FC236}">
                <a16:creationId xmlns:a16="http://schemas.microsoft.com/office/drawing/2014/main" id="{5F75A44E-D1FE-425E-84A4-8E342F64B5BF}"/>
              </a:ext>
            </a:extLst>
          </p:cNvPr>
          <p:cNvSpPr/>
          <p:nvPr/>
        </p:nvSpPr>
        <p:spPr>
          <a:xfrm>
            <a:off x="12066104" y="6361043"/>
            <a:ext cx="3677479" cy="2463281"/>
          </a:xfrm>
          <a:prstGeom prst="wedgeEllipseCallout">
            <a:avLst>
              <a:gd name="adj1" fmla="val -93265"/>
              <a:gd name="adj2" fmla="val -49671"/>
            </a:avLst>
          </a:prstGeom>
          <a:solidFill>
            <a:srgbClr val="F4B18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Now, let’s start with </a:t>
            </a:r>
            <a:r>
              <a:rPr lang="en-US" sz="2000" dirty="0">
                <a:solidFill>
                  <a:schemeClr val="tx1">
                    <a:lumMod val="65000"/>
                    <a:lumOff val="35000"/>
                  </a:schemeClr>
                </a:solidFill>
                <a:latin typeface="Open Sans" panose="020B0604020202020204"/>
              </a:rPr>
              <a:t>analyzing</a:t>
            </a:r>
            <a:r>
              <a:rPr lang="en-IN" sz="2000" dirty="0">
                <a:solidFill>
                  <a:schemeClr val="tx1">
                    <a:lumMod val="65000"/>
                    <a:lumOff val="35000"/>
                  </a:schemeClr>
                </a:solidFill>
                <a:latin typeface="Open Sans" panose="020B0604020202020204"/>
              </a:rPr>
              <a:t> sentence structure.</a:t>
            </a:r>
          </a:p>
        </p:txBody>
      </p:sp>
    </p:spTree>
    <p:extLst>
      <p:ext uri="{BB962C8B-B14F-4D97-AF65-F5344CB8AC3E}">
        <p14:creationId xmlns:p14="http://schemas.microsoft.com/office/powerpoint/2010/main" val="23587781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4DB8285-F72B-4D6D-B4B9-1A42B17C829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Chunking and Chunk Parsing</a:t>
            </a:r>
          </a:p>
        </p:txBody>
      </p:sp>
      <p:pic>
        <p:nvPicPr>
          <p:cNvPr id="4" name="Shape 375">
            <a:extLst>
              <a:ext uri="{FF2B5EF4-FFF2-40B4-BE49-F238E27FC236}">
                <a16:creationId xmlns:a16="http://schemas.microsoft.com/office/drawing/2014/main" id="{7D48BF56-7806-4A49-8D0C-7B76951C7137}"/>
              </a:ext>
            </a:extLst>
          </p:cNvPr>
          <p:cNvPicPr preferRelativeResize="0"/>
          <p:nvPr/>
        </p:nvPicPr>
        <p:blipFill rotWithShape="1">
          <a:blip r:embed="rId3">
            <a:alphaModFix/>
          </a:blip>
          <a:srcRect/>
          <a:stretch/>
        </p:blipFill>
        <p:spPr>
          <a:xfrm>
            <a:off x="5078825" y="829986"/>
            <a:ext cx="6212381" cy="253920"/>
          </a:xfrm>
          <a:prstGeom prst="rect">
            <a:avLst/>
          </a:prstGeom>
          <a:noFill/>
          <a:ln>
            <a:noFill/>
          </a:ln>
        </p:spPr>
      </p:pic>
      <p:sp>
        <p:nvSpPr>
          <p:cNvPr id="5" name="Text Placeholder 3">
            <a:extLst>
              <a:ext uri="{FF2B5EF4-FFF2-40B4-BE49-F238E27FC236}">
                <a16:creationId xmlns:a16="http://schemas.microsoft.com/office/drawing/2014/main" id="{5EE35768-910B-421F-AEF1-DA3328B78809}"/>
              </a:ext>
            </a:extLst>
          </p:cNvPr>
          <p:cNvSpPr txBox="1">
            <a:spLocks/>
          </p:cNvSpPr>
          <p:nvPr/>
        </p:nvSpPr>
        <p:spPr>
          <a:xfrm>
            <a:off x="3057823" y="2933253"/>
            <a:ext cx="5824589" cy="1431194"/>
          </a:xfrm>
          <a:prstGeom prst="rect">
            <a:avLst/>
          </a:prstGeom>
        </p:spPr>
        <p:txBody>
          <a:bodyPr>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buFont typeface="Wingdings" panose="05000000000000000000" pitchFamily="2" charset="2"/>
              <a:buChar char="§"/>
            </a:pPr>
            <a:r>
              <a:rPr lang="en-GB" altLang="en-US" sz="2000" dirty="0">
                <a:solidFill>
                  <a:schemeClr val="tx1">
                    <a:lumMod val="65000"/>
                    <a:lumOff val="35000"/>
                  </a:schemeClr>
                </a:solidFill>
                <a:latin typeface="Open Sans" panose="020B0604020202020204"/>
              </a:rPr>
              <a:t>Segmentation: identifying tokens</a:t>
            </a:r>
          </a:p>
          <a:p>
            <a:pPr>
              <a:buFont typeface="Wingdings" panose="05000000000000000000" pitchFamily="2" charset="2"/>
              <a:buChar char="§"/>
            </a:pPr>
            <a:r>
              <a:rPr lang="en-US" altLang="en-US" sz="2000" dirty="0">
                <a:solidFill>
                  <a:schemeClr val="tx1">
                    <a:lumMod val="65000"/>
                    <a:lumOff val="35000"/>
                  </a:schemeClr>
                </a:solidFill>
                <a:latin typeface="Open Sans" panose="020B0604020202020204"/>
              </a:rPr>
              <a:t>Labeling</a:t>
            </a:r>
            <a:r>
              <a:rPr lang="en-GB" altLang="en-US" sz="2000" dirty="0">
                <a:solidFill>
                  <a:schemeClr val="tx1">
                    <a:lumMod val="65000"/>
                    <a:lumOff val="35000"/>
                  </a:schemeClr>
                </a:solidFill>
                <a:latin typeface="Open Sans" panose="020B0604020202020204"/>
              </a:rPr>
              <a:t>: identifying the correct tag</a:t>
            </a:r>
          </a:p>
        </p:txBody>
      </p:sp>
      <p:sp>
        <p:nvSpPr>
          <p:cNvPr id="6" name="Text Placeholder 3">
            <a:extLst>
              <a:ext uri="{FF2B5EF4-FFF2-40B4-BE49-F238E27FC236}">
                <a16:creationId xmlns:a16="http://schemas.microsoft.com/office/drawing/2014/main" id="{B3BAB73D-5076-4AF5-A4AD-F04EF7FFD1F1}"/>
              </a:ext>
            </a:extLst>
          </p:cNvPr>
          <p:cNvSpPr txBox="1">
            <a:spLocks/>
          </p:cNvSpPr>
          <p:nvPr/>
        </p:nvSpPr>
        <p:spPr>
          <a:xfrm>
            <a:off x="8120474" y="5869527"/>
            <a:ext cx="6296877" cy="1818486"/>
          </a:xfrm>
          <a:prstGeom prst="rect">
            <a:avLst/>
          </a:prstGeom>
        </p:spPr>
        <p:txBody>
          <a:bodyPr>
            <a:normAutofit/>
          </a:bodyPr>
          <a:lst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a:lstStyle>
          <a:p>
            <a:pPr>
              <a:buFont typeface="Wingdings" panose="05000000000000000000" pitchFamily="2" charset="2"/>
              <a:buChar char="§"/>
            </a:pPr>
            <a:r>
              <a:rPr lang="en-GB" altLang="en-US" sz="2000" dirty="0">
                <a:solidFill>
                  <a:schemeClr val="tx1">
                    <a:lumMod val="65000"/>
                    <a:lumOff val="35000"/>
                  </a:schemeClr>
                </a:solidFill>
                <a:latin typeface="Open Sans" panose="020B0606030504020204"/>
              </a:rPr>
              <a:t>Segmentation: identifying strings of tokens</a:t>
            </a:r>
          </a:p>
          <a:p>
            <a:pPr>
              <a:buFont typeface="Wingdings" panose="05000000000000000000" pitchFamily="2" charset="2"/>
              <a:buChar char="§"/>
            </a:pPr>
            <a:r>
              <a:rPr lang="en-US" altLang="en-US" sz="2000" dirty="0">
                <a:solidFill>
                  <a:schemeClr val="tx1">
                    <a:lumMod val="65000"/>
                    <a:lumOff val="35000"/>
                  </a:schemeClr>
                </a:solidFill>
                <a:latin typeface="Open Sans" panose="020B0606030504020204"/>
              </a:rPr>
              <a:t>Labeling</a:t>
            </a:r>
            <a:r>
              <a:rPr lang="en-GB" altLang="en-US" sz="2000" dirty="0">
                <a:solidFill>
                  <a:schemeClr val="tx1">
                    <a:lumMod val="65000"/>
                    <a:lumOff val="35000"/>
                  </a:schemeClr>
                </a:solidFill>
                <a:latin typeface="Open Sans" panose="020B0606030504020204"/>
              </a:rPr>
              <a:t>: identifying the correct chunk type</a:t>
            </a:r>
            <a:endParaRPr lang="en-US" altLang="en-US" sz="2000" dirty="0">
              <a:solidFill>
                <a:schemeClr val="tx1">
                  <a:lumMod val="65000"/>
                  <a:lumOff val="35000"/>
                </a:schemeClr>
              </a:solidFill>
              <a:latin typeface="Open Sans" panose="020B0606030504020204"/>
            </a:endParaRPr>
          </a:p>
          <a:p>
            <a:pPr marL="0" lvl="1" indent="0">
              <a:buNone/>
            </a:pPr>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sp>
        <p:nvSpPr>
          <p:cNvPr id="7" name="Oval 6">
            <a:extLst>
              <a:ext uri="{FF2B5EF4-FFF2-40B4-BE49-F238E27FC236}">
                <a16:creationId xmlns:a16="http://schemas.microsoft.com/office/drawing/2014/main" id="{26AFC968-3EC5-4380-91D9-B79D3A5EF2F1}"/>
              </a:ext>
            </a:extLst>
          </p:cNvPr>
          <p:cNvSpPr/>
          <p:nvPr/>
        </p:nvSpPr>
        <p:spPr>
          <a:xfrm>
            <a:off x="2139712" y="2192849"/>
            <a:ext cx="832946" cy="832946"/>
          </a:xfrm>
          <a:prstGeom prst="ellipse">
            <a:avLst/>
          </a:prstGeom>
          <a:solidFill>
            <a:srgbClr val="70B353"/>
          </a:solidFill>
          <a:ln>
            <a:solidFill>
              <a:srgbClr val="70B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7">
            <a:extLst>
              <a:ext uri="{FF2B5EF4-FFF2-40B4-BE49-F238E27FC236}">
                <a16:creationId xmlns:a16="http://schemas.microsoft.com/office/drawing/2014/main" id="{FAFB5865-413E-420F-903A-4FE8716C97A9}"/>
              </a:ext>
            </a:extLst>
          </p:cNvPr>
          <p:cNvGrpSpPr/>
          <p:nvPr/>
        </p:nvGrpSpPr>
        <p:grpSpPr>
          <a:xfrm>
            <a:off x="2020743" y="2076663"/>
            <a:ext cx="7048405" cy="1065325"/>
            <a:chOff x="2001215" y="1398845"/>
            <a:chExt cx="7048405" cy="1065325"/>
          </a:xfrm>
        </p:grpSpPr>
        <p:cxnSp>
          <p:nvCxnSpPr>
            <p:cNvPr id="9" name="line">
              <a:extLst>
                <a:ext uri="{FF2B5EF4-FFF2-40B4-BE49-F238E27FC236}">
                  <a16:creationId xmlns:a16="http://schemas.microsoft.com/office/drawing/2014/main" id="{1EC30311-1B4E-4E27-890B-35035A56627B}"/>
                </a:ext>
              </a:extLst>
            </p:cNvPr>
            <p:cNvCxnSpPr/>
            <p:nvPr/>
          </p:nvCxnSpPr>
          <p:spPr>
            <a:xfrm flipV="1">
              <a:off x="3040614" y="2055489"/>
              <a:ext cx="6009006" cy="13753"/>
            </a:xfrm>
            <a:prstGeom prst="line">
              <a:avLst/>
            </a:prstGeom>
            <a:noFill/>
            <a:ln w="19050">
              <a:solidFill>
                <a:srgbClr val="70B353"/>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0" name="curve">
              <a:extLst>
                <a:ext uri="{FF2B5EF4-FFF2-40B4-BE49-F238E27FC236}">
                  <a16:creationId xmlns:a16="http://schemas.microsoft.com/office/drawing/2014/main" id="{A25ED46D-C968-4300-B6D2-AE4864DFBE8E}"/>
                </a:ext>
              </a:extLst>
            </p:cNvPr>
            <p:cNvSpPr/>
            <p:nvPr/>
          </p:nvSpPr>
          <p:spPr>
            <a:xfrm>
              <a:off x="2001215" y="1398845"/>
              <a:ext cx="1065046" cy="1065325"/>
            </a:xfrm>
            <a:prstGeom prst="arc">
              <a:avLst>
                <a:gd name="adj1" fmla="val 918567"/>
                <a:gd name="adj2" fmla="val 9672644"/>
              </a:avLst>
            </a:prstGeom>
            <a:noFill/>
            <a:ln w="19050">
              <a:solidFill>
                <a:srgbClr val="70B35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grpSp>
      <p:sp>
        <p:nvSpPr>
          <p:cNvPr id="11" name="Rectangle 10">
            <a:extLst>
              <a:ext uri="{FF2B5EF4-FFF2-40B4-BE49-F238E27FC236}">
                <a16:creationId xmlns:a16="http://schemas.microsoft.com/office/drawing/2014/main" id="{822B2D61-1DBC-4965-B006-1467AA0E9686}"/>
              </a:ext>
            </a:extLst>
          </p:cNvPr>
          <p:cNvSpPr/>
          <p:nvPr/>
        </p:nvSpPr>
        <p:spPr>
          <a:xfrm>
            <a:off x="3033161" y="2357332"/>
            <a:ext cx="1338828" cy="400110"/>
          </a:xfrm>
          <a:prstGeom prst="rect">
            <a:avLst/>
          </a:prstGeom>
        </p:spPr>
        <p:txBody>
          <a:bodyPr wrap="none">
            <a:spAutoFit/>
          </a:bodyPr>
          <a:lstStyle/>
          <a:p>
            <a:r>
              <a:rPr lang="en-US" sz="2000" b="1" dirty="0">
                <a:solidFill>
                  <a:schemeClr val="tx1">
                    <a:lumMod val="75000"/>
                    <a:lumOff val="25000"/>
                  </a:schemeClr>
                </a:solidFill>
                <a:latin typeface="Open Sans" panose="020B0606030504020204"/>
              </a:rPr>
              <a:t>Chunking</a:t>
            </a:r>
            <a:endParaRPr lang="en-IN" sz="2000" b="1" dirty="0">
              <a:solidFill>
                <a:schemeClr val="tx1">
                  <a:lumMod val="75000"/>
                  <a:lumOff val="25000"/>
                </a:schemeClr>
              </a:solidFill>
            </a:endParaRPr>
          </a:p>
        </p:txBody>
      </p:sp>
      <p:sp>
        <p:nvSpPr>
          <p:cNvPr id="12" name="Oval 11">
            <a:extLst>
              <a:ext uri="{FF2B5EF4-FFF2-40B4-BE49-F238E27FC236}">
                <a16:creationId xmlns:a16="http://schemas.microsoft.com/office/drawing/2014/main" id="{E8D0223F-36D2-42F1-BB0B-06ED15378C0A}"/>
              </a:ext>
            </a:extLst>
          </p:cNvPr>
          <p:cNvSpPr/>
          <p:nvPr/>
        </p:nvSpPr>
        <p:spPr>
          <a:xfrm>
            <a:off x="7202363" y="5129123"/>
            <a:ext cx="832946" cy="832946"/>
          </a:xfrm>
          <a:prstGeom prst="ellipse">
            <a:avLst/>
          </a:prstGeom>
          <a:solidFill>
            <a:srgbClr val="FF8F7B"/>
          </a:solidFill>
          <a:ln>
            <a:solidFill>
              <a:srgbClr val="FF8F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738AA2C1-DCB2-407F-8B7F-672356AD2F9E}"/>
              </a:ext>
            </a:extLst>
          </p:cNvPr>
          <p:cNvGrpSpPr/>
          <p:nvPr/>
        </p:nvGrpSpPr>
        <p:grpSpPr>
          <a:xfrm>
            <a:off x="7083394" y="5012937"/>
            <a:ext cx="7356335" cy="1065325"/>
            <a:chOff x="2001215" y="1398845"/>
            <a:chExt cx="7356335" cy="1065325"/>
          </a:xfrm>
        </p:grpSpPr>
        <p:cxnSp>
          <p:nvCxnSpPr>
            <p:cNvPr id="14" name="line">
              <a:extLst>
                <a:ext uri="{FF2B5EF4-FFF2-40B4-BE49-F238E27FC236}">
                  <a16:creationId xmlns:a16="http://schemas.microsoft.com/office/drawing/2014/main" id="{3A24A55E-D776-4133-9D55-8AD3A3C1BE2D}"/>
                </a:ext>
              </a:extLst>
            </p:cNvPr>
            <p:cNvCxnSpPr/>
            <p:nvPr/>
          </p:nvCxnSpPr>
          <p:spPr>
            <a:xfrm flipV="1">
              <a:off x="3042024" y="2055489"/>
              <a:ext cx="6315526" cy="13753"/>
            </a:xfrm>
            <a:prstGeom prst="line">
              <a:avLst/>
            </a:prstGeom>
            <a:noFill/>
            <a:ln w="19050">
              <a:solidFill>
                <a:srgbClr val="FF8F7B"/>
              </a:solidFill>
              <a:tailEnd type="oval"/>
            </a:ln>
          </p:spPr>
          <p:style>
            <a:lnRef idx="2">
              <a:schemeClr val="accent1">
                <a:shade val="50000"/>
              </a:schemeClr>
            </a:lnRef>
            <a:fillRef idx="1">
              <a:schemeClr val="accent1"/>
            </a:fillRef>
            <a:effectRef idx="0">
              <a:schemeClr val="accent1"/>
            </a:effectRef>
            <a:fontRef idx="minor">
              <a:schemeClr val="lt1"/>
            </a:fontRef>
          </p:style>
        </p:cxnSp>
        <p:sp>
          <p:nvSpPr>
            <p:cNvPr id="15" name="curve">
              <a:extLst>
                <a:ext uri="{FF2B5EF4-FFF2-40B4-BE49-F238E27FC236}">
                  <a16:creationId xmlns:a16="http://schemas.microsoft.com/office/drawing/2014/main" id="{75A3F5F4-2203-4897-AFED-D436DEDFE882}"/>
                </a:ext>
              </a:extLst>
            </p:cNvPr>
            <p:cNvSpPr/>
            <p:nvPr/>
          </p:nvSpPr>
          <p:spPr>
            <a:xfrm>
              <a:off x="2001215" y="1398845"/>
              <a:ext cx="1065046" cy="1065325"/>
            </a:xfrm>
            <a:prstGeom prst="arc">
              <a:avLst>
                <a:gd name="adj1" fmla="val 918567"/>
                <a:gd name="adj2" fmla="val 9672644"/>
              </a:avLst>
            </a:prstGeom>
            <a:noFill/>
            <a:ln w="19050">
              <a:solidFill>
                <a:srgbClr val="FF8F7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00"/>
            </a:p>
          </p:txBody>
        </p:sp>
      </p:grpSp>
      <p:sp>
        <p:nvSpPr>
          <p:cNvPr id="16" name="Rectangle 15">
            <a:extLst>
              <a:ext uri="{FF2B5EF4-FFF2-40B4-BE49-F238E27FC236}">
                <a16:creationId xmlns:a16="http://schemas.microsoft.com/office/drawing/2014/main" id="{6D088641-3DD5-4E81-A8C2-3607DAC135DF}"/>
              </a:ext>
            </a:extLst>
          </p:cNvPr>
          <p:cNvSpPr/>
          <p:nvPr/>
        </p:nvSpPr>
        <p:spPr>
          <a:xfrm>
            <a:off x="8095812" y="5293606"/>
            <a:ext cx="1914178" cy="400110"/>
          </a:xfrm>
          <a:prstGeom prst="rect">
            <a:avLst/>
          </a:prstGeom>
        </p:spPr>
        <p:txBody>
          <a:bodyPr wrap="none">
            <a:spAutoFit/>
          </a:bodyPr>
          <a:lstStyle/>
          <a:p>
            <a:r>
              <a:rPr lang="en-IN" sz="2000" b="1" dirty="0">
                <a:solidFill>
                  <a:schemeClr val="tx1">
                    <a:lumMod val="75000"/>
                    <a:lumOff val="25000"/>
                  </a:schemeClr>
                </a:solidFill>
                <a:latin typeface="Open Sans" panose="020B0604020202020204"/>
              </a:rPr>
              <a:t>Chunk Parsing</a:t>
            </a:r>
          </a:p>
        </p:txBody>
      </p:sp>
      <p:cxnSp>
        <p:nvCxnSpPr>
          <p:cNvPr id="17" name="line">
            <a:extLst>
              <a:ext uri="{FF2B5EF4-FFF2-40B4-BE49-F238E27FC236}">
                <a16:creationId xmlns:a16="http://schemas.microsoft.com/office/drawing/2014/main" id="{59C51A8C-A9B2-4212-AD7F-BF477678A589}"/>
              </a:ext>
            </a:extLst>
          </p:cNvPr>
          <p:cNvCxnSpPr/>
          <p:nvPr/>
        </p:nvCxnSpPr>
        <p:spPr>
          <a:xfrm>
            <a:off x="2581309" y="3146913"/>
            <a:ext cx="0" cy="849415"/>
          </a:xfrm>
          <a:prstGeom prst="line">
            <a:avLst/>
          </a:prstGeom>
          <a:noFill/>
          <a:ln w="19050">
            <a:solidFill>
              <a:srgbClr val="70B353"/>
            </a:solidFill>
            <a:tailEnd type="oval"/>
          </a:ln>
        </p:spPr>
        <p:style>
          <a:lnRef idx="2">
            <a:schemeClr val="accent1">
              <a:shade val="50000"/>
            </a:schemeClr>
          </a:lnRef>
          <a:fillRef idx="1">
            <a:schemeClr val="accent1"/>
          </a:fillRef>
          <a:effectRef idx="0">
            <a:schemeClr val="accent1"/>
          </a:effectRef>
          <a:fontRef idx="minor">
            <a:schemeClr val="lt1"/>
          </a:fontRef>
        </p:style>
      </p:cxnSp>
      <p:cxnSp>
        <p:nvCxnSpPr>
          <p:cNvPr id="18" name="line">
            <a:extLst>
              <a:ext uri="{FF2B5EF4-FFF2-40B4-BE49-F238E27FC236}">
                <a16:creationId xmlns:a16="http://schemas.microsoft.com/office/drawing/2014/main" id="{D1A0B4D5-4E56-479E-BFAA-DCB1D876F651}"/>
              </a:ext>
            </a:extLst>
          </p:cNvPr>
          <p:cNvCxnSpPr/>
          <p:nvPr/>
        </p:nvCxnSpPr>
        <p:spPr>
          <a:xfrm>
            <a:off x="7643960" y="6064673"/>
            <a:ext cx="0" cy="1314614"/>
          </a:xfrm>
          <a:prstGeom prst="line">
            <a:avLst/>
          </a:prstGeom>
          <a:noFill/>
          <a:ln w="19050">
            <a:solidFill>
              <a:srgbClr val="FF8F7B"/>
            </a:solidFill>
            <a:tailEnd type="oval"/>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9548296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C52FC58-26AF-4BAF-81E5-0DC368BE3D7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Chunking: An Example</a:t>
            </a:r>
          </a:p>
        </p:txBody>
      </p:sp>
      <p:pic>
        <p:nvPicPr>
          <p:cNvPr id="4" name="Shape 375">
            <a:extLst>
              <a:ext uri="{FF2B5EF4-FFF2-40B4-BE49-F238E27FC236}">
                <a16:creationId xmlns:a16="http://schemas.microsoft.com/office/drawing/2014/main" id="{C24E07DE-76B9-43CE-B413-6468F9C1BD5C}"/>
              </a:ext>
            </a:extLst>
          </p:cNvPr>
          <p:cNvPicPr preferRelativeResize="0"/>
          <p:nvPr/>
        </p:nvPicPr>
        <p:blipFill rotWithShape="1">
          <a:blip r:embed="rId2">
            <a:alphaModFix/>
          </a:blip>
          <a:srcRect/>
          <a:stretch/>
        </p:blipFill>
        <p:spPr>
          <a:xfrm>
            <a:off x="5851288" y="829986"/>
            <a:ext cx="4667454" cy="253920"/>
          </a:xfrm>
          <a:prstGeom prst="rect">
            <a:avLst/>
          </a:prstGeom>
          <a:noFill/>
          <a:ln>
            <a:noFill/>
          </a:ln>
        </p:spPr>
      </p:pic>
      <p:pic>
        <p:nvPicPr>
          <p:cNvPr id="3074" name="Picture 2" descr="Image result for chunking nlp">
            <a:extLst>
              <a:ext uri="{FF2B5EF4-FFF2-40B4-BE49-F238E27FC236}">
                <a16:creationId xmlns:a16="http://schemas.microsoft.com/office/drawing/2014/main" id="{03CA0741-EB83-446A-8362-9FA6A16D0C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0644" y="1594216"/>
            <a:ext cx="13434711" cy="275516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6143BFC-61FA-4AE1-B185-48EB00C9FBAC}"/>
              </a:ext>
            </a:extLst>
          </p:cNvPr>
          <p:cNvSpPr txBox="1"/>
          <p:nvPr/>
        </p:nvSpPr>
        <p:spPr>
          <a:xfrm>
            <a:off x="1410644" y="4810539"/>
            <a:ext cx="2325757" cy="377687"/>
          </a:xfrm>
          <a:prstGeom prst="rect">
            <a:avLst/>
          </a:prstGeom>
          <a:noFill/>
        </p:spPr>
        <p:txBody>
          <a:bodyPr wrap="square" rtlCol="0">
            <a:spAutoFit/>
          </a:bodyPr>
          <a:lstStyle/>
          <a:p>
            <a:r>
              <a:rPr lang="en-IN" i="1" dirty="0">
                <a:solidFill>
                  <a:schemeClr val="tx1">
                    <a:lumMod val="65000"/>
                    <a:lumOff val="35000"/>
                  </a:schemeClr>
                </a:solidFill>
              </a:rPr>
              <a:t>Source: nltk.org</a:t>
            </a:r>
          </a:p>
        </p:txBody>
      </p:sp>
      <p:cxnSp>
        <p:nvCxnSpPr>
          <p:cNvPr id="7" name="Straight Arrow Connector 6">
            <a:extLst>
              <a:ext uri="{FF2B5EF4-FFF2-40B4-BE49-F238E27FC236}">
                <a16:creationId xmlns:a16="http://schemas.microsoft.com/office/drawing/2014/main" id="{91BBC8A8-390C-4C91-94B1-F61AEE2E241F}"/>
              </a:ext>
            </a:extLst>
          </p:cNvPr>
          <p:cNvCxnSpPr>
            <a:cxnSpLocks/>
          </p:cNvCxnSpPr>
          <p:nvPr/>
        </p:nvCxnSpPr>
        <p:spPr bwMode="auto">
          <a:xfrm>
            <a:off x="9678685" y="4572000"/>
            <a:ext cx="836915" cy="1292087"/>
          </a:xfrm>
          <a:prstGeom prst="straightConnector1">
            <a:avLst/>
          </a:prstGeom>
          <a:noFill/>
          <a:ln w="28575" cap="flat" cmpd="sng" algn="ctr">
            <a:solidFill>
              <a:schemeClr val="accent2"/>
            </a:solidFill>
            <a:prstDash val="solid"/>
            <a:round/>
            <a:headEnd type="none" w="sm" len="sm"/>
            <a:tailEnd type="triangle"/>
          </a:ln>
          <a:effectLst/>
        </p:spPr>
      </p:cxnSp>
      <p:sp>
        <p:nvSpPr>
          <p:cNvPr id="8" name="TextBox 7">
            <a:extLst>
              <a:ext uri="{FF2B5EF4-FFF2-40B4-BE49-F238E27FC236}">
                <a16:creationId xmlns:a16="http://schemas.microsoft.com/office/drawing/2014/main" id="{9C15ED84-400F-4F8F-A9BE-DE2FF69141C8}"/>
              </a:ext>
            </a:extLst>
          </p:cNvPr>
          <p:cNvSpPr txBox="1"/>
          <p:nvPr/>
        </p:nvSpPr>
        <p:spPr>
          <a:xfrm>
            <a:off x="6669157" y="6086706"/>
            <a:ext cx="7692886" cy="707886"/>
          </a:xfrm>
          <a:prstGeom prst="rect">
            <a:avLst/>
          </a:prstGeom>
          <a:noFill/>
          <a:ln w="28575">
            <a:solidFill>
              <a:schemeClr val="accent2"/>
            </a:solidFill>
          </a:ln>
        </p:spPr>
        <p:txBody>
          <a:bodyPr wrap="square" rtlCol="0">
            <a:spAutoFit/>
          </a:bodyPr>
          <a:lstStyle/>
          <a:p>
            <a:r>
              <a:rPr lang="en-IN" sz="2000" dirty="0">
                <a:solidFill>
                  <a:schemeClr val="tx1">
                    <a:lumMod val="65000"/>
                    <a:lumOff val="35000"/>
                  </a:schemeClr>
                </a:solidFill>
                <a:latin typeface="Open Sans"/>
              </a:rPr>
              <a:t>You can see here: Yellow(adjective), dog(noun), and the determiner are chunked together into a noun phrase (NP) </a:t>
            </a:r>
          </a:p>
        </p:txBody>
      </p:sp>
    </p:spTree>
    <p:extLst>
      <p:ext uri="{BB962C8B-B14F-4D97-AF65-F5344CB8AC3E}">
        <p14:creationId xmlns:p14="http://schemas.microsoft.com/office/powerpoint/2010/main" val="2750431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Text Mining</a:t>
            </a:r>
            <a:endParaRPr dirty="0"/>
          </a:p>
        </p:txBody>
      </p:sp>
      <p:sp>
        <p:nvSpPr>
          <p:cNvPr id="426" name="Google Shape;426;p22"/>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2800"/>
              <a:buFont typeface="Arial"/>
              <a:buNone/>
            </a:pPr>
            <a:r>
              <a:rPr lang="en-IN" dirty="0"/>
              <a:t>Topic 1: Overview</a:t>
            </a: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F0FD22B-1E71-40D8-8314-2723CBA40BA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Chunking Using Python</a:t>
            </a:r>
          </a:p>
        </p:txBody>
      </p:sp>
      <p:pic>
        <p:nvPicPr>
          <p:cNvPr id="4" name="Shape 375">
            <a:extLst>
              <a:ext uri="{FF2B5EF4-FFF2-40B4-BE49-F238E27FC236}">
                <a16:creationId xmlns:a16="http://schemas.microsoft.com/office/drawing/2014/main" id="{3EA24910-1EDA-43AA-A106-D82BE4AC4E0F}"/>
              </a:ext>
            </a:extLst>
          </p:cNvPr>
          <p:cNvPicPr preferRelativeResize="0"/>
          <p:nvPr/>
        </p:nvPicPr>
        <p:blipFill rotWithShape="1">
          <a:blip r:embed="rId2">
            <a:alphaModFix/>
          </a:blip>
          <a:srcRect/>
          <a:stretch/>
        </p:blipFill>
        <p:spPr>
          <a:xfrm>
            <a:off x="5851288" y="829986"/>
            <a:ext cx="4667454" cy="253920"/>
          </a:xfrm>
          <a:prstGeom prst="rect">
            <a:avLst/>
          </a:prstGeom>
          <a:noFill/>
          <a:ln>
            <a:noFill/>
          </a:ln>
        </p:spPr>
      </p:pic>
      <p:sp>
        <p:nvSpPr>
          <p:cNvPr id="5" name="Rectangle: Rounded Corners 4">
            <a:extLst>
              <a:ext uri="{FF2B5EF4-FFF2-40B4-BE49-F238E27FC236}">
                <a16:creationId xmlns:a16="http://schemas.microsoft.com/office/drawing/2014/main" id="{143B21A9-A99C-4F1D-8388-3A9A66F849B1}"/>
              </a:ext>
            </a:extLst>
          </p:cNvPr>
          <p:cNvSpPr/>
          <p:nvPr/>
        </p:nvSpPr>
        <p:spPr>
          <a:xfrm>
            <a:off x="3710459" y="1388958"/>
            <a:ext cx="8745224"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Let’s consider the sentence below:</a:t>
            </a:r>
          </a:p>
          <a:p>
            <a:pPr algn="ctr"/>
            <a:r>
              <a:rPr lang="en-IN" sz="2400" dirty="0">
                <a:latin typeface="Courier New" panose="02070309020205020404" pitchFamily="49" charset="0"/>
                <a:ea typeface="Tahoma" panose="020B0604030504040204" pitchFamily="34" charset="0"/>
                <a:cs typeface="Courier New" panose="02070309020205020404" pitchFamily="49" charset="0"/>
              </a:rPr>
              <a:t>sent = "The little mouse ate the fresh cheese"</a:t>
            </a:r>
          </a:p>
        </p:txBody>
      </p:sp>
      <p:grpSp>
        <p:nvGrpSpPr>
          <p:cNvPr id="6" name="Group 5">
            <a:extLst>
              <a:ext uri="{FF2B5EF4-FFF2-40B4-BE49-F238E27FC236}">
                <a16:creationId xmlns:a16="http://schemas.microsoft.com/office/drawing/2014/main" id="{3B730607-DAB0-4E7D-9EBF-74E34468783D}"/>
              </a:ext>
            </a:extLst>
          </p:cNvPr>
          <p:cNvGrpSpPr/>
          <p:nvPr/>
        </p:nvGrpSpPr>
        <p:grpSpPr>
          <a:xfrm>
            <a:off x="7374549" y="2627256"/>
            <a:ext cx="1559705" cy="862158"/>
            <a:chOff x="7530784" y="3794728"/>
            <a:chExt cx="1194432" cy="685800"/>
          </a:xfrm>
        </p:grpSpPr>
        <p:sp>
          <p:nvSpPr>
            <p:cNvPr id="7" name="Rounded Rectangle 124">
              <a:extLst>
                <a:ext uri="{FF2B5EF4-FFF2-40B4-BE49-F238E27FC236}">
                  <a16:creationId xmlns:a16="http://schemas.microsoft.com/office/drawing/2014/main" id="{40EBABEB-1287-47B9-BBA0-FB07DA1C6F77}"/>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A8E4A74C-A6B7-41AF-A54A-FE9A73D3C046}"/>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01A044D8-CD11-4024-8521-6D25F993A30C}"/>
              </a:ext>
            </a:extLst>
          </p:cNvPr>
          <p:cNvGrpSpPr/>
          <p:nvPr/>
        </p:nvGrpSpPr>
        <p:grpSpPr>
          <a:xfrm>
            <a:off x="1250542" y="3489417"/>
            <a:ext cx="13754912" cy="1420513"/>
            <a:chOff x="3533641" y="4914900"/>
            <a:chExt cx="9576000" cy="3766537"/>
          </a:xfrm>
        </p:grpSpPr>
        <p:sp>
          <p:nvSpPr>
            <p:cNvPr id="10" name="Rectangle 9">
              <a:extLst>
                <a:ext uri="{FF2B5EF4-FFF2-40B4-BE49-F238E27FC236}">
                  <a16:creationId xmlns:a16="http://schemas.microsoft.com/office/drawing/2014/main" id="{A82313A3-E0B0-47E7-9F0D-65AD9C9922BA}"/>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5FC73F9E-7A1F-46F8-9668-C6AD80D9E76F}"/>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A6AAFAF9-192A-4CDC-8041-45923DC34291}"/>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D4BD03E6-030E-426C-9863-4E9CB01E7B70}"/>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sent_tokens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nltk.pos_tag</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word_tokenize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a:t>
              </a:r>
            </a:p>
            <a:p>
              <a:pPr lvl="0"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sent_tokens</a:t>
              </a:r>
              <a:endPar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p:txBody>
        </p:sp>
      </p:grpSp>
      <p:pic>
        <p:nvPicPr>
          <p:cNvPr id="14" name="Picture 13">
            <a:extLst>
              <a:ext uri="{FF2B5EF4-FFF2-40B4-BE49-F238E27FC236}">
                <a16:creationId xmlns:a16="http://schemas.microsoft.com/office/drawing/2014/main" id="{27A21DDB-D13C-40D2-BE3A-8F3FE164913F}"/>
              </a:ext>
            </a:extLst>
          </p:cNvPr>
          <p:cNvPicPr>
            <a:picLocks noChangeAspect="1"/>
          </p:cNvPicPr>
          <p:nvPr/>
        </p:nvPicPr>
        <p:blipFill>
          <a:blip r:embed="rId3"/>
          <a:stretch>
            <a:fillRect/>
          </a:stretch>
        </p:blipFill>
        <p:spPr>
          <a:xfrm>
            <a:off x="1371491" y="5360245"/>
            <a:ext cx="2132573" cy="1887096"/>
          </a:xfrm>
          <a:prstGeom prst="rect">
            <a:avLst/>
          </a:prstGeom>
          <a:ln w="28575">
            <a:solidFill>
              <a:schemeClr val="accent2"/>
            </a:solidFill>
          </a:ln>
        </p:spPr>
      </p:pic>
    </p:spTree>
    <p:extLst>
      <p:ext uri="{BB962C8B-B14F-4D97-AF65-F5344CB8AC3E}">
        <p14:creationId xmlns:p14="http://schemas.microsoft.com/office/powerpoint/2010/main" val="3649378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37DD9075-8790-4345-867B-A205A354906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NP Chunk and Parser</a:t>
            </a:r>
          </a:p>
        </p:txBody>
      </p:sp>
      <p:pic>
        <p:nvPicPr>
          <p:cNvPr id="4" name="Shape 375">
            <a:extLst>
              <a:ext uri="{FF2B5EF4-FFF2-40B4-BE49-F238E27FC236}">
                <a16:creationId xmlns:a16="http://schemas.microsoft.com/office/drawing/2014/main" id="{71F261DB-F73D-47CF-B200-B2155C770860}"/>
              </a:ext>
            </a:extLst>
          </p:cNvPr>
          <p:cNvPicPr preferRelativeResize="0"/>
          <p:nvPr/>
        </p:nvPicPr>
        <p:blipFill rotWithShape="1">
          <a:blip r:embed="rId3">
            <a:alphaModFix/>
          </a:blip>
          <a:srcRect/>
          <a:stretch/>
        </p:blipFill>
        <p:spPr>
          <a:xfrm>
            <a:off x="5851288" y="829986"/>
            <a:ext cx="4667454" cy="253920"/>
          </a:xfrm>
          <a:prstGeom prst="rect">
            <a:avLst/>
          </a:prstGeom>
          <a:noFill/>
          <a:ln>
            <a:noFill/>
          </a:ln>
        </p:spPr>
      </p:pic>
      <p:sp>
        <p:nvSpPr>
          <p:cNvPr id="5" name="Rectangle: Rounded Corners 4">
            <a:extLst>
              <a:ext uri="{FF2B5EF4-FFF2-40B4-BE49-F238E27FC236}">
                <a16:creationId xmlns:a16="http://schemas.microsoft.com/office/drawing/2014/main" id="{95FC89A1-422D-4B54-A9D3-D1D24A6F4E44}"/>
              </a:ext>
            </a:extLst>
          </p:cNvPr>
          <p:cNvSpPr/>
          <p:nvPr/>
        </p:nvSpPr>
        <p:spPr>
          <a:xfrm>
            <a:off x="2092328" y="1495031"/>
            <a:ext cx="12288690" cy="1111024"/>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You will now create grammar from a noun phrase and will mention the tags you want in your chunk phrase within { }. Here you have created a regular expression matching the string.</a:t>
            </a:r>
          </a:p>
        </p:txBody>
      </p:sp>
      <p:grpSp>
        <p:nvGrpSpPr>
          <p:cNvPr id="6" name="Group 5">
            <a:extLst>
              <a:ext uri="{FF2B5EF4-FFF2-40B4-BE49-F238E27FC236}">
                <a16:creationId xmlns:a16="http://schemas.microsoft.com/office/drawing/2014/main" id="{A23B2D23-550E-497F-BF24-63558BA9947B}"/>
              </a:ext>
            </a:extLst>
          </p:cNvPr>
          <p:cNvGrpSpPr/>
          <p:nvPr/>
        </p:nvGrpSpPr>
        <p:grpSpPr>
          <a:xfrm>
            <a:off x="7374549" y="2705240"/>
            <a:ext cx="1559705" cy="784174"/>
            <a:chOff x="7530784" y="3794728"/>
            <a:chExt cx="1194432" cy="685800"/>
          </a:xfrm>
        </p:grpSpPr>
        <p:sp>
          <p:nvSpPr>
            <p:cNvPr id="7" name="Rounded Rectangle 124">
              <a:extLst>
                <a:ext uri="{FF2B5EF4-FFF2-40B4-BE49-F238E27FC236}">
                  <a16:creationId xmlns:a16="http://schemas.microsoft.com/office/drawing/2014/main" id="{4C759205-5E89-4379-8378-651C39F7D28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817F4D6F-A358-415D-A956-A4A435812351}"/>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EF6CCC02-7A4A-4AA7-A39E-C36D49728C70}"/>
              </a:ext>
            </a:extLst>
          </p:cNvPr>
          <p:cNvGrpSpPr/>
          <p:nvPr/>
        </p:nvGrpSpPr>
        <p:grpSpPr>
          <a:xfrm>
            <a:off x="1250542" y="3489417"/>
            <a:ext cx="13754912" cy="932329"/>
            <a:chOff x="3533641" y="4914900"/>
            <a:chExt cx="9576000" cy="3766537"/>
          </a:xfrm>
        </p:grpSpPr>
        <p:sp>
          <p:nvSpPr>
            <p:cNvPr id="10" name="Rectangle 9">
              <a:extLst>
                <a:ext uri="{FF2B5EF4-FFF2-40B4-BE49-F238E27FC236}">
                  <a16:creationId xmlns:a16="http://schemas.microsoft.com/office/drawing/2014/main" id="{006A9B3E-2DE5-4D20-AA37-033F566701E1}"/>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37C62B89-FAED-4E3B-9FBB-7713A391C854}"/>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A2BB3DA0-1A84-4CED-90F5-4E409300678B}"/>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B98B7262-FBAC-4011-8412-A0A6B54B48B0}"/>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grammar_np</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r"NP</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{&lt;DT&gt;?&lt;JJ&gt;*&lt;NN&gt;}"</a:t>
              </a:r>
            </a:p>
          </p:txBody>
        </p:sp>
      </p:grpSp>
      <p:sp>
        <p:nvSpPr>
          <p:cNvPr id="14" name="Rectangle: Rounded Corners 13">
            <a:extLst>
              <a:ext uri="{FF2B5EF4-FFF2-40B4-BE49-F238E27FC236}">
                <a16:creationId xmlns:a16="http://schemas.microsoft.com/office/drawing/2014/main" id="{50318BF2-826B-4FE3-AC94-3849645491DF}"/>
              </a:ext>
            </a:extLst>
          </p:cNvPr>
          <p:cNvSpPr/>
          <p:nvPr/>
        </p:nvSpPr>
        <p:spPr>
          <a:xfrm>
            <a:off x="2035310" y="4722255"/>
            <a:ext cx="12185373"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You will now have to parse the chunk. Therefore, you will create a chunk parser and pass your noun phrase string to it.</a:t>
            </a:r>
          </a:p>
        </p:txBody>
      </p:sp>
      <p:grpSp>
        <p:nvGrpSpPr>
          <p:cNvPr id="15" name="Group 14">
            <a:extLst>
              <a:ext uri="{FF2B5EF4-FFF2-40B4-BE49-F238E27FC236}">
                <a16:creationId xmlns:a16="http://schemas.microsoft.com/office/drawing/2014/main" id="{6AE20365-FCE2-4D68-82D8-5EDEC084E559}"/>
              </a:ext>
            </a:extLst>
          </p:cNvPr>
          <p:cNvGrpSpPr/>
          <p:nvPr/>
        </p:nvGrpSpPr>
        <p:grpSpPr>
          <a:xfrm>
            <a:off x="7253601" y="5932463"/>
            <a:ext cx="1559705" cy="784174"/>
            <a:chOff x="7530784" y="3794728"/>
            <a:chExt cx="1194432" cy="685800"/>
          </a:xfrm>
        </p:grpSpPr>
        <p:sp>
          <p:nvSpPr>
            <p:cNvPr id="16" name="Rounded Rectangle 124">
              <a:extLst>
                <a:ext uri="{FF2B5EF4-FFF2-40B4-BE49-F238E27FC236}">
                  <a16:creationId xmlns:a16="http://schemas.microsoft.com/office/drawing/2014/main" id="{37571831-2D03-4697-B241-E295E9AE93E0}"/>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25">
              <a:extLst>
                <a:ext uri="{FF2B5EF4-FFF2-40B4-BE49-F238E27FC236}">
                  <a16:creationId xmlns:a16="http://schemas.microsoft.com/office/drawing/2014/main" id="{BFF3744E-E6C5-46CC-A9C2-CB8DE46715CD}"/>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8" name="Group 17">
            <a:extLst>
              <a:ext uri="{FF2B5EF4-FFF2-40B4-BE49-F238E27FC236}">
                <a16:creationId xmlns:a16="http://schemas.microsoft.com/office/drawing/2014/main" id="{64139240-AFA7-4084-96B6-A07B68306194}"/>
              </a:ext>
            </a:extLst>
          </p:cNvPr>
          <p:cNvGrpSpPr/>
          <p:nvPr/>
        </p:nvGrpSpPr>
        <p:grpSpPr>
          <a:xfrm>
            <a:off x="1129594" y="6716640"/>
            <a:ext cx="13754912" cy="932329"/>
            <a:chOff x="3533641" y="4914900"/>
            <a:chExt cx="9576000" cy="3766537"/>
          </a:xfrm>
        </p:grpSpPr>
        <p:sp>
          <p:nvSpPr>
            <p:cNvPr id="19" name="Rectangle 18">
              <a:extLst>
                <a:ext uri="{FF2B5EF4-FFF2-40B4-BE49-F238E27FC236}">
                  <a16:creationId xmlns:a16="http://schemas.microsoft.com/office/drawing/2014/main" id="{47B10A2B-9304-4118-8083-A00A4C1D1603}"/>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20" name="Straight Connector 19">
              <a:extLst>
                <a:ext uri="{FF2B5EF4-FFF2-40B4-BE49-F238E27FC236}">
                  <a16:creationId xmlns:a16="http://schemas.microsoft.com/office/drawing/2014/main" id="{8CB7B1B3-E1B7-41D2-8A1F-2424EF79E663}"/>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1" name="Isosceles Triangle 20">
              <a:extLst>
                <a:ext uri="{FF2B5EF4-FFF2-40B4-BE49-F238E27FC236}">
                  <a16:creationId xmlns:a16="http://schemas.microsoft.com/office/drawing/2014/main" id="{CE1CFAE5-679A-493F-AFD7-78DB3324B406}"/>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22" name="Rectangle 21">
              <a:extLst>
                <a:ext uri="{FF2B5EF4-FFF2-40B4-BE49-F238E27FC236}">
                  <a16:creationId xmlns:a16="http://schemas.microsoft.com/office/drawing/2014/main" id="{1EB911D1-E379-487D-A54A-B4C1C71EDD7C}"/>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chunk_parser</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nltk.RegexpParser</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grammar_np</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p:txBody>
        </p:sp>
      </p:grpSp>
    </p:spTree>
    <p:extLst>
      <p:ext uri="{BB962C8B-B14F-4D97-AF65-F5344CB8AC3E}">
        <p14:creationId xmlns:p14="http://schemas.microsoft.com/office/powerpoint/2010/main" val="2330067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509CFE04-A7CD-4644-B353-99E5B2EB191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NP Chunk and Parser (Contd.)</a:t>
            </a:r>
          </a:p>
        </p:txBody>
      </p:sp>
      <p:pic>
        <p:nvPicPr>
          <p:cNvPr id="4" name="Shape 375">
            <a:extLst>
              <a:ext uri="{FF2B5EF4-FFF2-40B4-BE49-F238E27FC236}">
                <a16:creationId xmlns:a16="http://schemas.microsoft.com/office/drawing/2014/main" id="{F035FA9E-A0EC-4E3F-A93F-F029B6ED338B}"/>
              </a:ext>
            </a:extLst>
          </p:cNvPr>
          <p:cNvPicPr preferRelativeResize="0"/>
          <p:nvPr/>
        </p:nvPicPr>
        <p:blipFill rotWithShape="1">
          <a:blip r:embed="rId3">
            <a:alphaModFix/>
          </a:blip>
          <a:srcRect/>
          <a:stretch/>
        </p:blipFill>
        <p:spPr>
          <a:xfrm>
            <a:off x="5078825" y="829986"/>
            <a:ext cx="6212381" cy="253920"/>
          </a:xfrm>
          <a:prstGeom prst="rect">
            <a:avLst/>
          </a:prstGeom>
          <a:noFill/>
          <a:ln>
            <a:noFill/>
          </a:ln>
        </p:spPr>
      </p:pic>
      <p:sp>
        <p:nvSpPr>
          <p:cNvPr id="5" name="Rectangle: Rounded Corners 4">
            <a:extLst>
              <a:ext uri="{FF2B5EF4-FFF2-40B4-BE49-F238E27FC236}">
                <a16:creationId xmlns:a16="http://schemas.microsoft.com/office/drawing/2014/main" id="{E3ADA8F4-3F55-4B33-9A53-89916AACF29D}"/>
              </a:ext>
            </a:extLst>
          </p:cNvPr>
          <p:cNvSpPr/>
          <p:nvPr/>
        </p:nvSpPr>
        <p:spPr>
          <a:xfrm>
            <a:off x="2092328" y="1495031"/>
            <a:ext cx="12185373"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dirty="0"/>
              <a:t>The parser is now ready. You will use the parse ( ) within your chunk parser to parse your sentence.</a:t>
            </a:r>
          </a:p>
        </p:txBody>
      </p:sp>
      <p:grpSp>
        <p:nvGrpSpPr>
          <p:cNvPr id="6" name="Group 5">
            <a:extLst>
              <a:ext uri="{FF2B5EF4-FFF2-40B4-BE49-F238E27FC236}">
                <a16:creationId xmlns:a16="http://schemas.microsoft.com/office/drawing/2014/main" id="{91BA58D1-4440-4B54-A057-5DD83C20B479}"/>
              </a:ext>
            </a:extLst>
          </p:cNvPr>
          <p:cNvGrpSpPr/>
          <p:nvPr/>
        </p:nvGrpSpPr>
        <p:grpSpPr>
          <a:xfrm>
            <a:off x="7374549" y="2705240"/>
            <a:ext cx="1559705" cy="784174"/>
            <a:chOff x="7530784" y="3794728"/>
            <a:chExt cx="1194432" cy="685800"/>
          </a:xfrm>
        </p:grpSpPr>
        <p:sp>
          <p:nvSpPr>
            <p:cNvPr id="7" name="Rounded Rectangle 124">
              <a:extLst>
                <a:ext uri="{FF2B5EF4-FFF2-40B4-BE49-F238E27FC236}">
                  <a16:creationId xmlns:a16="http://schemas.microsoft.com/office/drawing/2014/main" id="{573C1E64-A079-468C-86FB-11753E3E2ECB}"/>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EA321A80-113A-452C-ABE9-9895F8390C8D}"/>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47B6DC0F-FD5E-4414-AC25-D3960DE71E96}"/>
              </a:ext>
            </a:extLst>
          </p:cNvPr>
          <p:cNvGrpSpPr/>
          <p:nvPr/>
        </p:nvGrpSpPr>
        <p:grpSpPr>
          <a:xfrm>
            <a:off x="1250542" y="3489417"/>
            <a:ext cx="13754912" cy="1122340"/>
            <a:chOff x="3533641" y="4914900"/>
            <a:chExt cx="9576000" cy="3766537"/>
          </a:xfrm>
        </p:grpSpPr>
        <p:sp>
          <p:nvSpPr>
            <p:cNvPr id="10" name="Rectangle 9">
              <a:extLst>
                <a:ext uri="{FF2B5EF4-FFF2-40B4-BE49-F238E27FC236}">
                  <a16:creationId xmlns:a16="http://schemas.microsoft.com/office/drawing/2014/main" id="{AEC302A1-7C39-4C0C-A609-6424083DE31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02A27C63-9E4C-4CF6-9421-AF22ECC0AB02}"/>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64A62F03-F022-4D2E-AD22-7FBD73429E40}"/>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D62A2FF5-9599-492F-8474-85CAD3C884EE}"/>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chunk_result</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chunk_parser.parse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sent_tokens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lvl="0"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chunk_result</a:t>
              </a:r>
              <a:endPar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p:txBody>
        </p:sp>
      </p:grpSp>
      <p:grpSp>
        <p:nvGrpSpPr>
          <p:cNvPr id="17" name="Group 16">
            <a:extLst>
              <a:ext uri="{FF2B5EF4-FFF2-40B4-BE49-F238E27FC236}">
                <a16:creationId xmlns:a16="http://schemas.microsoft.com/office/drawing/2014/main" id="{1E3C06C1-E30C-4FB0-A963-3275DFD8E3EE}"/>
              </a:ext>
            </a:extLst>
          </p:cNvPr>
          <p:cNvGrpSpPr/>
          <p:nvPr/>
        </p:nvGrpSpPr>
        <p:grpSpPr>
          <a:xfrm>
            <a:off x="1371491" y="5017859"/>
            <a:ext cx="12812046" cy="1571053"/>
            <a:chOff x="1371491" y="5070117"/>
            <a:chExt cx="7947476" cy="974544"/>
          </a:xfrm>
        </p:grpSpPr>
        <p:pic>
          <p:nvPicPr>
            <p:cNvPr id="14" name="Picture 13">
              <a:extLst>
                <a:ext uri="{FF2B5EF4-FFF2-40B4-BE49-F238E27FC236}">
                  <a16:creationId xmlns:a16="http://schemas.microsoft.com/office/drawing/2014/main" id="{D0421465-B54E-4F75-B30C-26752AE8E289}"/>
                </a:ext>
              </a:extLst>
            </p:cNvPr>
            <p:cNvPicPr>
              <a:picLocks noChangeAspect="1"/>
            </p:cNvPicPr>
            <p:nvPr/>
          </p:nvPicPr>
          <p:blipFill>
            <a:blip r:embed="rId4"/>
            <a:stretch>
              <a:fillRect/>
            </a:stretch>
          </p:blipFill>
          <p:spPr>
            <a:xfrm>
              <a:off x="1371491" y="5070117"/>
              <a:ext cx="4705054" cy="974544"/>
            </a:xfrm>
            <a:prstGeom prst="rect">
              <a:avLst/>
            </a:prstGeom>
            <a:ln w="12700">
              <a:solidFill>
                <a:schemeClr val="accent1"/>
              </a:solidFill>
            </a:ln>
          </p:spPr>
        </p:pic>
        <p:cxnSp>
          <p:nvCxnSpPr>
            <p:cNvPr id="15" name="Straight Arrow Connector 14">
              <a:extLst>
                <a:ext uri="{FF2B5EF4-FFF2-40B4-BE49-F238E27FC236}">
                  <a16:creationId xmlns:a16="http://schemas.microsoft.com/office/drawing/2014/main" id="{205216D9-233E-4B6D-84A5-2B0596771A46}"/>
                </a:ext>
              </a:extLst>
            </p:cNvPr>
            <p:cNvCxnSpPr/>
            <p:nvPr/>
          </p:nvCxnSpPr>
          <p:spPr bwMode="auto">
            <a:xfrm>
              <a:off x="5790575" y="5563499"/>
              <a:ext cx="1008112" cy="144016"/>
            </a:xfrm>
            <a:prstGeom prst="straightConnector1">
              <a:avLst/>
            </a:prstGeom>
            <a:noFill/>
            <a:ln w="28575" cap="flat" cmpd="sng" algn="ctr">
              <a:solidFill>
                <a:schemeClr val="accent2"/>
              </a:solidFill>
              <a:prstDash val="solid"/>
              <a:round/>
              <a:headEnd type="none" w="sm" len="sm"/>
              <a:tailEnd type="triangle"/>
            </a:ln>
            <a:effectLst/>
          </p:spPr>
        </p:cxnSp>
        <p:sp>
          <p:nvSpPr>
            <p:cNvPr id="16" name="TextBox 15">
              <a:extLst>
                <a:ext uri="{FF2B5EF4-FFF2-40B4-BE49-F238E27FC236}">
                  <a16:creationId xmlns:a16="http://schemas.microsoft.com/office/drawing/2014/main" id="{865E4F46-79AC-417E-B34C-CFDFE64384F6}"/>
                </a:ext>
              </a:extLst>
            </p:cNvPr>
            <p:cNvSpPr txBox="1"/>
            <p:nvPr/>
          </p:nvSpPr>
          <p:spPr>
            <a:xfrm>
              <a:off x="6870695" y="5242374"/>
              <a:ext cx="2448272" cy="630029"/>
            </a:xfrm>
            <a:prstGeom prst="rect">
              <a:avLst/>
            </a:prstGeom>
            <a:noFill/>
            <a:ln w="28575">
              <a:solidFill>
                <a:schemeClr val="accent2"/>
              </a:solidFill>
            </a:ln>
          </p:spPr>
          <p:txBody>
            <a:bodyPr wrap="square" rtlCol="0">
              <a:spAutoFit/>
            </a:bodyPr>
            <a:lstStyle/>
            <a:p>
              <a:r>
                <a:rPr lang="en-IN" sz="2000" dirty="0">
                  <a:solidFill>
                    <a:schemeClr val="tx1">
                      <a:lumMod val="65000"/>
                      <a:lumOff val="35000"/>
                    </a:schemeClr>
                  </a:solidFill>
                  <a:latin typeface="Open Sans"/>
                </a:rPr>
                <a:t>The tokens that matched our regular expressions are chunked together into noun phrases(NP)</a:t>
              </a:r>
            </a:p>
          </p:txBody>
        </p:sp>
      </p:grpSp>
    </p:spTree>
    <p:extLst>
      <p:ext uri="{BB962C8B-B14F-4D97-AF65-F5344CB8AC3E}">
        <p14:creationId xmlns:p14="http://schemas.microsoft.com/office/powerpoint/2010/main" val="351871518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7E3F9AC0-8C0A-467A-9AA0-AEDB5D49C7A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VP Chunk and Parser</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47F6423D-4BC9-4E37-8FA4-4BC011B5F70A}"/>
              </a:ext>
            </a:extLst>
          </p:cNvPr>
          <p:cNvPicPr preferRelativeResize="0"/>
          <p:nvPr/>
        </p:nvPicPr>
        <p:blipFill rotWithShape="1">
          <a:blip r:embed="rId3">
            <a:alphaModFix/>
          </a:blip>
          <a:srcRect/>
          <a:stretch/>
        </p:blipFill>
        <p:spPr>
          <a:xfrm>
            <a:off x="6063445" y="829986"/>
            <a:ext cx="4243140" cy="253920"/>
          </a:xfrm>
          <a:prstGeom prst="rect">
            <a:avLst/>
          </a:prstGeom>
          <a:noFill/>
          <a:ln>
            <a:noFill/>
          </a:ln>
        </p:spPr>
      </p:pic>
      <p:sp>
        <p:nvSpPr>
          <p:cNvPr id="5" name="Rectangle: Rounded Corners 4">
            <a:extLst>
              <a:ext uri="{FF2B5EF4-FFF2-40B4-BE49-F238E27FC236}">
                <a16:creationId xmlns:a16="http://schemas.microsoft.com/office/drawing/2014/main" id="{9786AC35-64BF-401A-B29B-69A43794EEA0}"/>
              </a:ext>
            </a:extLst>
          </p:cNvPr>
          <p:cNvSpPr/>
          <p:nvPr/>
        </p:nvSpPr>
        <p:spPr>
          <a:xfrm>
            <a:off x="2092328" y="1495031"/>
            <a:ext cx="12185373"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Create a verb phrase chunk using regular expressions.</a:t>
            </a:r>
          </a:p>
        </p:txBody>
      </p:sp>
      <p:grpSp>
        <p:nvGrpSpPr>
          <p:cNvPr id="6" name="Group 5">
            <a:extLst>
              <a:ext uri="{FF2B5EF4-FFF2-40B4-BE49-F238E27FC236}">
                <a16:creationId xmlns:a16="http://schemas.microsoft.com/office/drawing/2014/main" id="{4240585F-89AB-4F20-807B-CB1B7ECCF543}"/>
              </a:ext>
            </a:extLst>
          </p:cNvPr>
          <p:cNvGrpSpPr/>
          <p:nvPr/>
        </p:nvGrpSpPr>
        <p:grpSpPr>
          <a:xfrm>
            <a:off x="7374549" y="2705240"/>
            <a:ext cx="1559705" cy="784174"/>
            <a:chOff x="7530784" y="3794728"/>
            <a:chExt cx="1194432" cy="685800"/>
          </a:xfrm>
        </p:grpSpPr>
        <p:sp>
          <p:nvSpPr>
            <p:cNvPr id="7" name="Rounded Rectangle 124">
              <a:extLst>
                <a:ext uri="{FF2B5EF4-FFF2-40B4-BE49-F238E27FC236}">
                  <a16:creationId xmlns:a16="http://schemas.microsoft.com/office/drawing/2014/main" id="{F405400D-B046-4C0F-AD5E-177F87D06A81}"/>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0F2934F5-9338-482E-B32B-ACC175CBA22A}"/>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0EF0C5DB-59FE-4815-BB13-1A5F31A5B3BA}"/>
              </a:ext>
            </a:extLst>
          </p:cNvPr>
          <p:cNvGrpSpPr/>
          <p:nvPr/>
        </p:nvGrpSpPr>
        <p:grpSpPr>
          <a:xfrm>
            <a:off x="1250542" y="3489417"/>
            <a:ext cx="13754912" cy="1122340"/>
            <a:chOff x="3533641" y="4914900"/>
            <a:chExt cx="9576000" cy="3766537"/>
          </a:xfrm>
        </p:grpSpPr>
        <p:sp>
          <p:nvSpPr>
            <p:cNvPr id="10" name="Rectangle 9">
              <a:extLst>
                <a:ext uri="{FF2B5EF4-FFF2-40B4-BE49-F238E27FC236}">
                  <a16:creationId xmlns:a16="http://schemas.microsoft.com/office/drawing/2014/main" id="{12FEB2B5-0FAF-4A06-94C0-34BB69821FA3}"/>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DC6E4A05-D03F-403A-9C2A-C576200DFF1E}"/>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DD3975E8-DD78-4319-912C-9F56EE8D3AB4}"/>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8A628206-0C6D-4681-B34F-E06F9C5BC084}"/>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grammar_vp</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r"vp</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{&lt;PRP&gt;?&lt;VB|VBD|VBZ|VBG&gt;*&lt;RB|RBR&gt;?}"</a:t>
              </a:r>
            </a:p>
          </p:txBody>
        </p:sp>
      </p:grpSp>
      <p:sp>
        <p:nvSpPr>
          <p:cNvPr id="14" name="Rectangle: Rounded Corners 13">
            <a:extLst>
              <a:ext uri="{FF2B5EF4-FFF2-40B4-BE49-F238E27FC236}">
                <a16:creationId xmlns:a16="http://schemas.microsoft.com/office/drawing/2014/main" id="{DE5DBBF4-3F51-46EE-B8DE-1A3DB5208127}"/>
              </a:ext>
            </a:extLst>
          </p:cNvPr>
          <p:cNvSpPr/>
          <p:nvPr/>
        </p:nvSpPr>
        <p:spPr>
          <a:xfrm>
            <a:off x="2092328" y="5022477"/>
            <a:ext cx="12185373"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You’ll now create another </a:t>
            </a:r>
            <a:r>
              <a:rPr lang="en-IN" sz="2000" dirty="0" err="1">
                <a:latin typeface="Open Sans" panose="020B0604020202020204"/>
              </a:rPr>
              <a:t>chunk_parser</a:t>
            </a:r>
            <a:r>
              <a:rPr lang="en-IN" sz="2000" dirty="0">
                <a:latin typeface="Open Sans" panose="020B0604020202020204"/>
              </a:rPr>
              <a:t> and pass the verb phrase string to it.</a:t>
            </a:r>
          </a:p>
        </p:txBody>
      </p:sp>
      <p:grpSp>
        <p:nvGrpSpPr>
          <p:cNvPr id="15" name="Group 14">
            <a:extLst>
              <a:ext uri="{FF2B5EF4-FFF2-40B4-BE49-F238E27FC236}">
                <a16:creationId xmlns:a16="http://schemas.microsoft.com/office/drawing/2014/main" id="{6CAAD855-E35C-4D3E-B11B-7718CA55F072}"/>
              </a:ext>
            </a:extLst>
          </p:cNvPr>
          <p:cNvGrpSpPr/>
          <p:nvPr/>
        </p:nvGrpSpPr>
        <p:grpSpPr>
          <a:xfrm>
            <a:off x="7374549" y="6265127"/>
            <a:ext cx="1559705" cy="784174"/>
            <a:chOff x="7530784" y="3794728"/>
            <a:chExt cx="1194432" cy="685800"/>
          </a:xfrm>
        </p:grpSpPr>
        <p:sp>
          <p:nvSpPr>
            <p:cNvPr id="16" name="Rounded Rectangle 124">
              <a:extLst>
                <a:ext uri="{FF2B5EF4-FFF2-40B4-BE49-F238E27FC236}">
                  <a16:creationId xmlns:a16="http://schemas.microsoft.com/office/drawing/2014/main" id="{1578A8B9-A1B5-4225-A3FB-3AB496DE56C0}"/>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25">
              <a:extLst>
                <a:ext uri="{FF2B5EF4-FFF2-40B4-BE49-F238E27FC236}">
                  <a16:creationId xmlns:a16="http://schemas.microsoft.com/office/drawing/2014/main" id="{65799CB9-3D1E-420E-B7AF-168245191461}"/>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8" name="Group 17">
            <a:extLst>
              <a:ext uri="{FF2B5EF4-FFF2-40B4-BE49-F238E27FC236}">
                <a16:creationId xmlns:a16="http://schemas.microsoft.com/office/drawing/2014/main" id="{20FEC097-8708-43C3-BA5C-F2813C2F92D9}"/>
              </a:ext>
            </a:extLst>
          </p:cNvPr>
          <p:cNvGrpSpPr/>
          <p:nvPr/>
        </p:nvGrpSpPr>
        <p:grpSpPr>
          <a:xfrm>
            <a:off x="1250542" y="7049304"/>
            <a:ext cx="13754912" cy="1122340"/>
            <a:chOff x="3533641" y="4914900"/>
            <a:chExt cx="9576000" cy="3766537"/>
          </a:xfrm>
        </p:grpSpPr>
        <p:sp>
          <p:nvSpPr>
            <p:cNvPr id="19" name="Rectangle 18">
              <a:extLst>
                <a:ext uri="{FF2B5EF4-FFF2-40B4-BE49-F238E27FC236}">
                  <a16:creationId xmlns:a16="http://schemas.microsoft.com/office/drawing/2014/main" id="{9D148C72-E52C-4EE5-B292-8FF4B6FBBFAB}"/>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20" name="Straight Connector 19">
              <a:extLst>
                <a:ext uri="{FF2B5EF4-FFF2-40B4-BE49-F238E27FC236}">
                  <a16:creationId xmlns:a16="http://schemas.microsoft.com/office/drawing/2014/main" id="{BDF363AD-FD08-4DC6-A4B4-042C51489215}"/>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1" name="Isosceles Triangle 20">
              <a:extLst>
                <a:ext uri="{FF2B5EF4-FFF2-40B4-BE49-F238E27FC236}">
                  <a16:creationId xmlns:a16="http://schemas.microsoft.com/office/drawing/2014/main" id="{4C58C7C9-82E5-436B-B33C-95A714A1A79E}"/>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22" name="Rectangle 21">
              <a:extLst>
                <a:ext uri="{FF2B5EF4-FFF2-40B4-BE49-F238E27FC236}">
                  <a16:creationId xmlns:a16="http://schemas.microsoft.com/office/drawing/2014/main" id="{02099582-026A-4947-80A1-D040F81B747B}"/>
                </a:ext>
              </a:extLst>
            </p:cNvPr>
            <p:cNvSpPr/>
            <p:nvPr/>
          </p:nvSpPr>
          <p:spPr>
            <a:xfrm>
              <a:off x="3617844" y="5615713"/>
              <a:ext cx="9407594" cy="2958553"/>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chunk_parser2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nltk.RegexpParser</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grammar_vp</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p:txBody>
        </p:sp>
      </p:grpSp>
    </p:spTree>
    <p:extLst>
      <p:ext uri="{BB962C8B-B14F-4D97-AF65-F5344CB8AC3E}">
        <p14:creationId xmlns:p14="http://schemas.microsoft.com/office/powerpoint/2010/main" val="15337965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9F30F6E3-1613-4A31-807F-6DA3421D1C66}"/>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VP Chunk and Parser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9B80C9EA-1B32-4BF2-8131-0B129BE3249C}"/>
              </a:ext>
            </a:extLst>
          </p:cNvPr>
          <p:cNvPicPr preferRelativeResize="0"/>
          <p:nvPr/>
        </p:nvPicPr>
        <p:blipFill rotWithShape="1">
          <a:blip r:embed="rId3">
            <a:alphaModFix/>
          </a:blip>
          <a:srcRect/>
          <a:stretch/>
        </p:blipFill>
        <p:spPr>
          <a:xfrm>
            <a:off x="5078825" y="829986"/>
            <a:ext cx="6212381" cy="253920"/>
          </a:xfrm>
          <a:prstGeom prst="rect">
            <a:avLst/>
          </a:prstGeom>
          <a:noFill/>
          <a:ln>
            <a:noFill/>
          </a:ln>
        </p:spPr>
      </p:pic>
      <p:sp>
        <p:nvSpPr>
          <p:cNvPr id="5" name="Rectangle: Rounded Corners 4">
            <a:extLst>
              <a:ext uri="{FF2B5EF4-FFF2-40B4-BE49-F238E27FC236}">
                <a16:creationId xmlns:a16="http://schemas.microsoft.com/office/drawing/2014/main" id="{B32726C5-AEC1-4C02-8BDA-3D526F26D134}"/>
              </a:ext>
            </a:extLst>
          </p:cNvPr>
          <p:cNvSpPr/>
          <p:nvPr/>
        </p:nvSpPr>
        <p:spPr>
          <a:xfrm>
            <a:off x="2092328" y="1495031"/>
            <a:ext cx="12185373"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a:rPr>
              <a:t>Create another sentence and tokenize it. Add POS tags to it.</a:t>
            </a:r>
          </a:p>
        </p:txBody>
      </p:sp>
      <p:grpSp>
        <p:nvGrpSpPr>
          <p:cNvPr id="6" name="Group 5">
            <a:extLst>
              <a:ext uri="{FF2B5EF4-FFF2-40B4-BE49-F238E27FC236}">
                <a16:creationId xmlns:a16="http://schemas.microsoft.com/office/drawing/2014/main" id="{2651DC1C-6214-4ECE-BD4D-F85AB803A27B}"/>
              </a:ext>
            </a:extLst>
          </p:cNvPr>
          <p:cNvGrpSpPr/>
          <p:nvPr/>
        </p:nvGrpSpPr>
        <p:grpSpPr>
          <a:xfrm>
            <a:off x="7374549" y="2705240"/>
            <a:ext cx="1559705" cy="784174"/>
            <a:chOff x="7530784" y="3794728"/>
            <a:chExt cx="1194432" cy="685800"/>
          </a:xfrm>
        </p:grpSpPr>
        <p:sp>
          <p:nvSpPr>
            <p:cNvPr id="7" name="Rounded Rectangle 124">
              <a:extLst>
                <a:ext uri="{FF2B5EF4-FFF2-40B4-BE49-F238E27FC236}">
                  <a16:creationId xmlns:a16="http://schemas.microsoft.com/office/drawing/2014/main" id="{9810A253-0D2E-451B-A47A-482C0C9CE497}"/>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A0A4B726-0A48-45E2-83CB-CFEE8851D83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C7ED1BE9-B939-4697-9C1E-4692039043D0}"/>
              </a:ext>
            </a:extLst>
          </p:cNvPr>
          <p:cNvGrpSpPr/>
          <p:nvPr/>
        </p:nvGrpSpPr>
        <p:grpSpPr>
          <a:xfrm>
            <a:off x="1250542" y="3489417"/>
            <a:ext cx="13754912" cy="1301244"/>
            <a:chOff x="3533641" y="4914900"/>
            <a:chExt cx="9576000" cy="3766537"/>
          </a:xfrm>
        </p:grpSpPr>
        <p:sp>
          <p:nvSpPr>
            <p:cNvPr id="10" name="Rectangle 9">
              <a:extLst>
                <a:ext uri="{FF2B5EF4-FFF2-40B4-BE49-F238E27FC236}">
                  <a16:creationId xmlns:a16="http://schemas.microsoft.com/office/drawing/2014/main" id="{71599A49-79AC-4E14-AE05-3E077FB91C2C}"/>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1D073A53-428A-4DAA-B7D3-7F8F4D4BC187}"/>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49A6E587-64F7-45C9-95E8-C63BF12B2037}"/>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CEA8D894-7C8C-4B74-B711-A74E04FA5545}"/>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sent3 = "She is walking quickly to the mall“</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sent_tokens3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nltk.pos_tag</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word_tokenize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(sent3))</a:t>
              </a:r>
            </a:p>
          </p:txBody>
        </p:sp>
      </p:grpSp>
      <p:sp>
        <p:nvSpPr>
          <p:cNvPr id="14" name="Rectangle: Rounded Corners 13">
            <a:extLst>
              <a:ext uri="{FF2B5EF4-FFF2-40B4-BE49-F238E27FC236}">
                <a16:creationId xmlns:a16="http://schemas.microsoft.com/office/drawing/2014/main" id="{BB80528E-0FFE-4CC2-8A1D-2D1254FCAB2E}"/>
              </a:ext>
            </a:extLst>
          </p:cNvPr>
          <p:cNvSpPr/>
          <p:nvPr/>
        </p:nvSpPr>
        <p:spPr>
          <a:xfrm>
            <a:off x="2092328" y="5117502"/>
            <a:ext cx="12185373" cy="932329"/>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latin typeface="Open Sans" panose="020B0604020202020204"/>
              </a:rPr>
              <a:t>Now, use the new verb phrase parser to parse the tokens and run the results.</a:t>
            </a:r>
          </a:p>
        </p:txBody>
      </p:sp>
      <p:grpSp>
        <p:nvGrpSpPr>
          <p:cNvPr id="15" name="Group 14">
            <a:extLst>
              <a:ext uri="{FF2B5EF4-FFF2-40B4-BE49-F238E27FC236}">
                <a16:creationId xmlns:a16="http://schemas.microsoft.com/office/drawing/2014/main" id="{160F01F9-AB21-4646-BE48-37E9F981DB55}"/>
              </a:ext>
            </a:extLst>
          </p:cNvPr>
          <p:cNvGrpSpPr/>
          <p:nvPr/>
        </p:nvGrpSpPr>
        <p:grpSpPr>
          <a:xfrm>
            <a:off x="7253601" y="6434682"/>
            <a:ext cx="1559705" cy="784174"/>
            <a:chOff x="7530784" y="3794728"/>
            <a:chExt cx="1194432" cy="685800"/>
          </a:xfrm>
        </p:grpSpPr>
        <p:sp>
          <p:nvSpPr>
            <p:cNvPr id="16" name="Rounded Rectangle 124">
              <a:extLst>
                <a:ext uri="{FF2B5EF4-FFF2-40B4-BE49-F238E27FC236}">
                  <a16:creationId xmlns:a16="http://schemas.microsoft.com/office/drawing/2014/main" id="{6EC9E311-8818-45EB-A345-DAB83CFCE63A}"/>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ounded Rectangle 125">
              <a:extLst>
                <a:ext uri="{FF2B5EF4-FFF2-40B4-BE49-F238E27FC236}">
                  <a16:creationId xmlns:a16="http://schemas.microsoft.com/office/drawing/2014/main" id="{90978A5A-56E2-42F6-B59F-6D3006DCF5AA}"/>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8" name="Group 17">
            <a:extLst>
              <a:ext uri="{FF2B5EF4-FFF2-40B4-BE49-F238E27FC236}">
                <a16:creationId xmlns:a16="http://schemas.microsoft.com/office/drawing/2014/main" id="{F51E9BE9-4885-4337-A155-5144EB0EE06B}"/>
              </a:ext>
            </a:extLst>
          </p:cNvPr>
          <p:cNvGrpSpPr/>
          <p:nvPr/>
        </p:nvGrpSpPr>
        <p:grpSpPr>
          <a:xfrm>
            <a:off x="1129594" y="7218859"/>
            <a:ext cx="13754912" cy="1301244"/>
            <a:chOff x="3533641" y="4914900"/>
            <a:chExt cx="9576000" cy="3766537"/>
          </a:xfrm>
        </p:grpSpPr>
        <p:sp>
          <p:nvSpPr>
            <p:cNvPr id="19" name="Rectangle 18">
              <a:extLst>
                <a:ext uri="{FF2B5EF4-FFF2-40B4-BE49-F238E27FC236}">
                  <a16:creationId xmlns:a16="http://schemas.microsoft.com/office/drawing/2014/main" id="{528BEB29-314C-44A8-B1D1-848A258BCF36}"/>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20" name="Straight Connector 19">
              <a:extLst>
                <a:ext uri="{FF2B5EF4-FFF2-40B4-BE49-F238E27FC236}">
                  <a16:creationId xmlns:a16="http://schemas.microsoft.com/office/drawing/2014/main" id="{4FBB15ED-A3C6-44BA-B91B-D86054F08A06}"/>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1" name="Isosceles Triangle 20">
              <a:extLst>
                <a:ext uri="{FF2B5EF4-FFF2-40B4-BE49-F238E27FC236}">
                  <a16:creationId xmlns:a16="http://schemas.microsoft.com/office/drawing/2014/main" id="{70DFB87E-1CB5-4959-9AB4-CFCEB4FA36EF}"/>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22" name="Rectangle 21">
              <a:extLst>
                <a:ext uri="{FF2B5EF4-FFF2-40B4-BE49-F238E27FC236}">
                  <a16:creationId xmlns:a16="http://schemas.microsoft.com/office/drawing/2014/main" id="{9011B7D9-E504-40A9-9588-7257DC5A690C}"/>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chunk_result3 = chunk_parser2.parse(sent_tokens3)</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chunk_result3</a:t>
              </a:r>
            </a:p>
          </p:txBody>
        </p:sp>
      </p:grpSp>
    </p:spTree>
    <p:extLst>
      <p:ext uri="{BB962C8B-B14F-4D97-AF65-F5344CB8AC3E}">
        <p14:creationId xmlns:p14="http://schemas.microsoft.com/office/powerpoint/2010/main" val="23680215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6560B3B3-180E-44BA-8AF1-2EF0F454B05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dirty="0">
                <a:solidFill>
                  <a:schemeClr val="tx1">
                    <a:lumMod val="75000"/>
                    <a:lumOff val="25000"/>
                  </a:schemeClr>
                </a:solidFill>
              </a:rPr>
              <a:t>VP Chunk and Parser (Contd.)</a:t>
            </a:r>
            <a:endPar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endParaRPr>
          </a:p>
        </p:txBody>
      </p:sp>
      <p:pic>
        <p:nvPicPr>
          <p:cNvPr id="4" name="Shape 375">
            <a:extLst>
              <a:ext uri="{FF2B5EF4-FFF2-40B4-BE49-F238E27FC236}">
                <a16:creationId xmlns:a16="http://schemas.microsoft.com/office/drawing/2014/main" id="{F8C80DA8-A02E-4B82-9458-CA229676EA1E}"/>
              </a:ext>
            </a:extLst>
          </p:cNvPr>
          <p:cNvPicPr preferRelativeResize="0"/>
          <p:nvPr/>
        </p:nvPicPr>
        <p:blipFill rotWithShape="1">
          <a:blip r:embed="rId2">
            <a:alphaModFix/>
          </a:blip>
          <a:srcRect/>
          <a:stretch/>
        </p:blipFill>
        <p:spPr>
          <a:xfrm>
            <a:off x="5078825" y="829986"/>
            <a:ext cx="6212381" cy="253920"/>
          </a:xfrm>
          <a:prstGeom prst="rect">
            <a:avLst/>
          </a:prstGeom>
          <a:noFill/>
          <a:ln>
            <a:noFill/>
          </a:ln>
        </p:spPr>
      </p:pic>
      <p:grpSp>
        <p:nvGrpSpPr>
          <p:cNvPr id="8" name="Group 7">
            <a:extLst>
              <a:ext uri="{FF2B5EF4-FFF2-40B4-BE49-F238E27FC236}">
                <a16:creationId xmlns:a16="http://schemas.microsoft.com/office/drawing/2014/main" id="{A3A859D8-4160-41F9-91A8-45BD58D89E29}"/>
              </a:ext>
            </a:extLst>
          </p:cNvPr>
          <p:cNvGrpSpPr/>
          <p:nvPr/>
        </p:nvGrpSpPr>
        <p:grpSpPr>
          <a:xfrm>
            <a:off x="724907" y="2251908"/>
            <a:ext cx="14806187" cy="1891306"/>
            <a:chOff x="483876" y="3722316"/>
            <a:chExt cx="8192580" cy="1046500"/>
          </a:xfrm>
        </p:grpSpPr>
        <p:pic>
          <p:nvPicPr>
            <p:cNvPr id="5" name="Picture 4">
              <a:extLst>
                <a:ext uri="{FF2B5EF4-FFF2-40B4-BE49-F238E27FC236}">
                  <a16:creationId xmlns:a16="http://schemas.microsoft.com/office/drawing/2014/main" id="{D79BCAD9-CF5D-48AF-AB5D-43C3D830FA87}"/>
                </a:ext>
              </a:extLst>
            </p:cNvPr>
            <p:cNvPicPr>
              <a:picLocks noChangeAspect="1"/>
            </p:cNvPicPr>
            <p:nvPr/>
          </p:nvPicPr>
          <p:blipFill>
            <a:blip r:embed="rId3"/>
            <a:stretch>
              <a:fillRect/>
            </a:stretch>
          </p:blipFill>
          <p:spPr>
            <a:xfrm>
              <a:off x="483876" y="3759059"/>
              <a:ext cx="4458322" cy="1009757"/>
            </a:xfrm>
            <a:prstGeom prst="rect">
              <a:avLst/>
            </a:prstGeom>
            <a:ln w="28575">
              <a:solidFill>
                <a:schemeClr val="accent2"/>
              </a:solidFill>
            </a:ln>
          </p:spPr>
        </p:pic>
        <p:cxnSp>
          <p:nvCxnSpPr>
            <p:cNvPr id="6" name="Straight Arrow Connector 5">
              <a:extLst>
                <a:ext uri="{FF2B5EF4-FFF2-40B4-BE49-F238E27FC236}">
                  <a16:creationId xmlns:a16="http://schemas.microsoft.com/office/drawing/2014/main" id="{946EA261-C3AA-441C-AD80-C7902B12CD69}"/>
                </a:ext>
              </a:extLst>
            </p:cNvPr>
            <p:cNvCxnSpPr>
              <a:cxnSpLocks/>
            </p:cNvCxnSpPr>
            <p:nvPr/>
          </p:nvCxnSpPr>
          <p:spPr bwMode="auto">
            <a:xfrm flipV="1">
              <a:off x="5004048" y="4155926"/>
              <a:ext cx="792088" cy="216024"/>
            </a:xfrm>
            <a:prstGeom prst="straightConnector1">
              <a:avLst/>
            </a:prstGeom>
            <a:noFill/>
            <a:ln w="28575" cap="flat" cmpd="sng" algn="ctr">
              <a:solidFill>
                <a:schemeClr val="accent2"/>
              </a:solidFill>
              <a:prstDash val="solid"/>
              <a:round/>
              <a:headEnd type="none" w="sm" len="sm"/>
              <a:tailEnd type="triangle"/>
            </a:ln>
            <a:effectLst/>
          </p:spPr>
        </p:cxnSp>
        <p:sp>
          <p:nvSpPr>
            <p:cNvPr id="7" name="TextBox 6">
              <a:extLst>
                <a:ext uri="{FF2B5EF4-FFF2-40B4-BE49-F238E27FC236}">
                  <a16:creationId xmlns:a16="http://schemas.microsoft.com/office/drawing/2014/main" id="{B37DD4E3-FDBB-4803-B289-2E63042B201B}"/>
                </a:ext>
              </a:extLst>
            </p:cNvPr>
            <p:cNvSpPr txBox="1"/>
            <p:nvPr/>
          </p:nvSpPr>
          <p:spPr>
            <a:xfrm>
              <a:off x="5868144" y="3722316"/>
              <a:ext cx="2808312" cy="561988"/>
            </a:xfrm>
            <a:prstGeom prst="rect">
              <a:avLst/>
            </a:prstGeom>
            <a:noFill/>
            <a:ln w="28575">
              <a:solidFill>
                <a:schemeClr val="accent2"/>
              </a:solidFill>
            </a:ln>
          </p:spPr>
          <p:txBody>
            <a:bodyPr wrap="square" rtlCol="0">
              <a:spAutoFit/>
            </a:bodyPr>
            <a:lstStyle/>
            <a:p>
              <a:pPr algn="ctr"/>
              <a:r>
                <a:rPr lang="en-IN" sz="2000" dirty="0">
                  <a:solidFill>
                    <a:schemeClr val="tx1">
                      <a:lumMod val="65000"/>
                      <a:lumOff val="35000"/>
                    </a:schemeClr>
                  </a:solidFill>
                  <a:latin typeface="Open Sans" panose="020B0604020202020204"/>
                </a:rPr>
                <a:t>A verb parser where a pronoun followed by two verbs and an adverb are chunked together into a verb phrase</a:t>
              </a:r>
            </a:p>
          </p:txBody>
        </p:sp>
      </p:grpSp>
    </p:spTree>
    <p:extLst>
      <p:ext uri="{BB962C8B-B14F-4D97-AF65-F5344CB8AC3E}">
        <p14:creationId xmlns:p14="http://schemas.microsoft.com/office/powerpoint/2010/main" val="30235425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63B70E6-29D3-4D2F-BA11-840952D2AE8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Chinking</a:t>
            </a:r>
          </a:p>
        </p:txBody>
      </p:sp>
      <p:pic>
        <p:nvPicPr>
          <p:cNvPr id="4" name="Shape 375">
            <a:extLst>
              <a:ext uri="{FF2B5EF4-FFF2-40B4-BE49-F238E27FC236}">
                <a16:creationId xmlns:a16="http://schemas.microsoft.com/office/drawing/2014/main" id="{20E57C62-1B17-4F6D-A489-98CAA15BB443}"/>
              </a:ext>
            </a:extLst>
          </p:cNvPr>
          <p:cNvPicPr preferRelativeResize="0"/>
          <p:nvPr/>
        </p:nvPicPr>
        <p:blipFill rotWithShape="1">
          <a:blip r:embed="rId3">
            <a:alphaModFix/>
          </a:blip>
          <a:srcRect/>
          <a:stretch/>
        </p:blipFill>
        <p:spPr>
          <a:xfrm>
            <a:off x="7367058" y="829986"/>
            <a:ext cx="1635914" cy="253920"/>
          </a:xfrm>
          <a:prstGeom prst="rect">
            <a:avLst/>
          </a:prstGeom>
          <a:noFill/>
          <a:ln>
            <a:noFill/>
          </a:ln>
        </p:spPr>
      </p:pic>
      <p:grpSp>
        <p:nvGrpSpPr>
          <p:cNvPr id="5" name="Group 4">
            <a:extLst>
              <a:ext uri="{FF2B5EF4-FFF2-40B4-BE49-F238E27FC236}">
                <a16:creationId xmlns:a16="http://schemas.microsoft.com/office/drawing/2014/main" id="{786E5ECB-AA81-4789-94C9-21804BAB64FE}"/>
              </a:ext>
            </a:extLst>
          </p:cNvPr>
          <p:cNvGrpSpPr>
            <a:grpSpLocks noChangeAspect="1"/>
          </p:cNvGrpSpPr>
          <p:nvPr/>
        </p:nvGrpSpPr>
        <p:grpSpPr>
          <a:xfrm>
            <a:off x="5283200" y="2743074"/>
            <a:ext cx="5689600" cy="4879360"/>
            <a:chOff x="2741613" y="1271588"/>
            <a:chExt cx="4035426" cy="3460750"/>
          </a:xfrm>
        </p:grpSpPr>
        <p:sp>
          <p:nvSpPr>
            <p:cNvPr id="6" name="Freeform 5">
              <a:extLst>
                <a:ext uri="{FF2B5EF4-FFF2-40B4-BE49-F238E27FC236}">
                  <a16:creationId xmlns:a16="http://schemas.microsoft.com/office/drawing/2014/main" id="{93EF1B9F-DF71-4596-9569-4F3475572956}"/>
                </a:ext>
              </a:extLst>
            </p:cNvPr>
            <p:cNvSpPr>
              <a:spLocks noEditPoints="1"/>
            </p:cNvSpPr>
            <p:nvPr/>
          </p:nvSpPr>
          <p:spPr bwMode="auto">
            <a:xfrm>
              <a:off x="2741613" y="1271588"/>
              <a:ext cx="4035425" cy="3306763"/>
            </a:xfrm>
            <a:custGeom>
              <a:avLst/>
              <a:gdLst>
                <a:gd name="T0" fmla="*/ 1332 w 1332"/>
                <a:gd name="T1" fmla="*/ 546 h 1091"/>
                <a:gd name="T2" fmla="*/ 1193 w 1332"/>
                <a:gd name="T3" fmla="*/ 633 h 1091"/>
                <a:gd name="T4" fmla="*/ 1193 w 1332"/>
                <a:gd name="T5" fmla="*/ 580 h 1091"/>
                <a:gd name="T6" fmla="*/ 892 w 1332"/>
                <a:gd name="T7" fmla="*/ 580 h 1091"/>
                <a:gd name="T8" fmla="*/ 708 w 1332"/>
                <a:gd name="T9" fmla="*/ 731 h 1091"/>
                <a:gd name="T10" fmla="*/ 708 w 1332"/>
                <a:gd name="T11" fmla="*/ 977 h 1091"/>
                <a:gd name="T12" fmla="*/ 773 w 1332"/>
                <a:gd name="T13" fmla="*/ 977 h 1091"/>
                <a:gd name="T14" fmla="*/ 666 w 1332"/>
                <a:gd name="T15" fmla="*/ 1091 h 1091"/>
                <a:gd name="T16" fmla="*/ 560 w 1332"/>
                <a:gd name="T17" fmla="*/ 977 h 1091"/>
                <a:gd name="T18" fmla="*/ 624 w 1332"/>
                <a:gd name="T19" fmla="*/ 977 h 1091"/>
                <a:gd name="T20" fmla="*/ 624 w 1332"/>
                <a:gd name="T21" fmla="*/ 731 h 1091"/>
                <a:gd name="T22" fmla="*/ 440 w 1332"/>
                <a:gd name="T23" fmla="*/ 580 h 1091"/>
                <a:gd name="T24" fmla="*/ 139 w 1332"/>
                <a:gd name="T25" fmla="*/ 580 h 1091"/>
                <a:gd name="T26" fmla="*/ 139 w 1332"/>
                <a:gd name="T27" fmla="*/ 633 h 1091"/>
                <a:gd name="T28" fmla="*/ 0 w 1332"/>
                <a:gd name="T29" fmla="*/ 546 h 1091"/>
                <a:gd name="T30" fmla="*/ 139 w 1332"/>
                <a:gd name="T31" fmla="*/ 459 h 1091"/>
                <a:gd name="T32" fmla="*/ 139 w 1332"/>
                <a:gd name="T33" fmla="*/ 512 h 1091"/>
                <a:gd name="T34" fmla="*/ 440 w 1332"/>
                <a:gd name="T35" fmla="*/ 512 h 1091"/>
                <a:gd name="T36" fmla="*/ 624 w 1332"/>
                <a:gd name="T37" fmla="*/ 361 h 1091"/>
                <a:gd name="T38" fmla="*/ 624 w 1332"/>
                <a:gd name="T39" fmla="*/ 114 h 1091"/>
                <a:gd name="T40" fmla="*/ 560 w 1332"/>
                <a:gd name="T41" fmla="*/ 114 h 1091"/>
                <a:gd name="T42" fmla="*/ 666 w 1332"/>
                <a:gd name="T43" fmla="*/ 0 h 1091"/>
                <a:gd name="T44" fmla="*/ 773 w 1332"/>
                <a:gd name="T45" fmla="*/ 114 h 1091"/>
                <a:gd name="T46" fmla="*/ 708 w 1332"/>
                <a:gd name="T47" fmla="*/ 114 h 1091"/>
                <a:gd name="T48" fmla="*/ 708 w 1332"/>
                <a:gd name="T49" fmla="*/ 361 h 1091"/>
                <a:gd name="T50" fmla="*/ 892 w 1332"/>
                <a:gd name="T51" fmla="*/ 512 h 1091"/>
                <a:gd name="T52" fmla="*/ 1193 w 1332"/>
                <a:gd name="T53" fmla="*/ 512 h 1091"/>
                <a:gd name="T54" fmla="*/ 1193 w 1332"/>
                <a:gd name="T55" fmla="*/ 459 h 1091"/>
                <a:gd name="T56" fmla="*/ 1332 w 1332"/>
                <a:gd name="T57" fmla="*/ 546 h 1091"/>
                <a:gd name="T58" fmla="*/ 666 w 1332"/>
                <a:gd name="T59" fmla="*/ 669 h 1091"/>
                <a:gd name="T60" fmla="*/ 816 w 1332"/>
                <a:gd name="T61" fmla="*/ 546 h 1091"/>
                <a:gd name="T62" fmla="*/ 666 w 1332"/>
                <a:gd name="T63" fmla="*/ 423 h 1091"/>
                <a:gd name="T64" fmla="*/ 516 w 1332"/>
                <a:gd name="T65" fmla="*/ 546 h 1091"/>
                <a:gd name="T66" fmla="*/ 666 w 1332"/>
                <a:gd name="T67" fmla="*/ 669 h 10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32" h="1091">
                  <a:moveTo>
                    <a:pt x="1332" y="546"/>
                  </a:moveTo>
                  <a:cubicBezTo>
                    <a:pt x="1193" y="633"/>
                    <a:pt x="1193" y="633"/>
                    <a:pt x="1193" y="633"/>
                  </a:cubicBezTo>
                  <a:cubicBezTo>
                    <a:pt x="1193" y="580"/>
                    <a:pt x="1193" y="580"/>
                    <a:pt x="1193" y="580"/>
                  </a:cubicBezTo>
                  <a:cubicBezTo>
                    <a:pt x="892" y="580"/>
                    <a:pt x="892" y="580"/>
                    <a:pt x="892" y="580"/>
                  </a:cubicBezTo>
                  <a:cubicBezTo>
                    <a:pt x="875" y="657"/>
                    <a:pt x="801" y="717"/>
                    <a:pt x="708" y="731"/>
                  </a:cubicBezTo>
                  <a:cubicBezTo>
                    <a:pt x="708" y="977"/>
                    <a:pt x="708" y="977"/>
                    <a:pt x="708" y="977"/>
                  </a:cubicBezTo>
                  <a:cubicBezTo>
                    <a:pt x="773" y="977"/>
                    <a:pt x="773" y="977"/>
                    <a:pt x="773" y="977"/>
                  </a:cubicBezTo>
                  <a:cubicBezTo>
                    <a:pt x="666" y="1091"/>
                    <a:pt x="666" y="1091"/>
                    <a:pt x="666" y="1091"/>
                  </a:cubicBezTo>
                  <a:cubicBezTo>
                    <a:pt x="560" y="977"/>
                    <a:pt x="560" y="977"/>
                    <a:pt x="560" y="977"/>
                  </a:cubicBezTo>
                  <a:cubicBezTo>
                    <a:pt x="624" y="977"/>
                    <a:pt x="624" y="977"/>
                    <a:pt x="624" y="977"/>
                  </a:cubicBezTo>
                  <a:cubicBezTo>
                    <a:pt x="624" y="731"/>
                    <a:pt x="624" y="731"/>
                    <a:pt x="624" y="731"/>
                  </a:cubicBezTo>
                  <a:cubicBezTo>
                    <a:pt x="531" y="717"/>
                    <a:pt x="457" y="657"/>
                    <a:pt x="440" y="580"/>
                  </a:cubicBezTo>
                  <a:cubicBezTo>
                    <a:pt x="139" y="580"/>
                    <a:pt x="139" y="580"/>
                    <a:pt x="139" y="580"/>
                  </a:cubicBezTo>
                  <a:cubicBezTo>
                    <a:pt x="139" y="633"/>
                    <a:pt x="139" y="633"/>
                    <a:pt x="139" y="633"/>
                  </a:cubicBezTo>
                  <a:cubicBezTo>
                    <a:pt x="0" y="546"/>
                    <a:pt x="0" y="546"/>
                    <a:pt x="0" y="546"/>
                  </a:cubicBezTo>
                  <a:cubicBezTo>
                    <a:pt x="139" y="459"/>
                    <a:pt x="139" y="459"/>
                    <a:pt x="139" y="459"/>
                  </a:cubicBezTo>
                  <a:cubicBezTo>
                    <a:pt x="139" y="512"/>
                    <a:pt x="139" y="512"/>
                    <a:pt x="139" y="512"/>
                  </a:cubicBezTo>
                  <a:cubicBezTo>
                    <a:pt x="440" y="512"/>
                    <a:pt x="440" y="512"/>
                    <a:pt x="440" y="512"/>
                  </a:cubicBezTo>
                  <a:cubicBezTo>
                    <a:pt x="457" y="435"/>
                    <a:pt x="531" y="375"/>
                    <a:pt x="624" y="361"/>
                  </a:cubicBezTo>
                  <a:cubicBezTo>
                    <a:pt x="624" y="114"/>
                    <a:pt x="624" y="114"/>
                    <a:pt x="624" y="114"/>
                  </a:cubicBezTo>
                  <a:cubicBezTo>
                    <a:pt x="560" y="114"/>
                    <a:pt x="560" y="114"/>
                    <a:pt x="560" y="114"/>
                  </a:cubicBezTo>
                  <a:cubicBezTo>
                    <a:pt x="666" y="0"/>
                    <a:pt x="666" y="0"/>
                    <a:pt x="666" y="0"/>
                  </a:cubicBezTo>
                  <a:cubicBezTo>
                    <a:pt x="773" y="114"/>
                    <a:pt x="773" y="114"/>
                    <a:pt x="773" y="114"/>
                  </a:cubicBezTo>
                  <a:cubicBezTo>
                    <a:pt x="708" y="114"/>
                    <a:pt x="708" y="114"/>
                    <a:pt x="708" y="114"/>
                  </a:cubicBezTo>
                  <a:cubicBezTo>
                    <a:pt x="708" y="361"/>
                    <a:pt x="708" y="361"/>
                    <a:pt x="708" y="361"/>
                  </a:cubicBezTo>
                  <a:cubicBezTo>
                    <a:pt x="801" y="375"/>
                    <a:pt x="875" y="435"/>
                    <a:pt x="892" y="512"/>
                  </a:cubicBezTo>
                  <a:cubicBezTo>
                    <a:pt x="1193" y="512"/>
                    <a:pt x="1193" y="512"/>
                    <a:pt x="1193" y="512"/>
                  </a:cubicBezTo>
                  <a:cubicBezTo>
                    <a:pt x="1193" y="459"/>
                    <a:pt x="1193" y="459"/>
                    <a:pt x="1193" y="459"/>
                  </a:cubicBezTo>
                  <a:lnTo>
                    <a:pt x="1332" y="546"/>
                  </a:lnTo>
                  <a:close/>
                  <a:moveTo>
                    <a:pt x="666" y="669"/>
                  </a:moveTo>
                  <a:cubicBezTo>
                    <a:pt x="749" y="669"/>
                    <a:pt x="816" y="614"/>
                    <a:pt x="816" y="546"/>
                  </a:cubicBezTo>
                  <a:cubicBezTo>
                    <a:pt x="816" y="478"/>
                    <a:pt x="749" y="423"/>
                    <a:pt x="666" y="423"/>
                  </a:cubicBezTo>
                  <a:cubicBezTo>
                    <a:pt x="583" y="423"/>
                    <a:pt x="516" y="478"/>
                    <a:pt x="516" y="546"/>
                  </a:cubicBezTo>
                  <a:cubicBezTo>
                    <a:pt x="516" y="614"/>
                    <a:pt x="583" y="669"/>
                    <a:pt x="666" y="669"/>
                  </a:cubicBezTo>
                </a:path>
              </a:pathLst>
            </a:custGeom>
            <a:solidFill>
              <a:schemeClr val="accent1"/>
            </a:solidFill>
            <a:ln>
              <a:noFill/>
            </a:ln>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nvGrpSpPr>
            <p:cNvPr id="7" name="Group 6">
              <a:extLst>
                <a:ext uri="{FF2B5EF4-FFF2-40B4-BE49-F238E27FC236}">
                  <a16:creationId xmlns:a16="http://schemas.microsoft.com/office/drawing/2014/main" id="{7D497630-AD55-49F9-8281-58A9D31AEB76}"/>
                </a:ext>
              </a:extLst>
            </p:cNvPr>
            <p:cNvGrpSpPr/>
            <p:nvPr/>
          </p:nvGrpSpPr>
          <p:grpSpPr>
            <a:xfrm>
              <a:off x="2741613" y="1616075"/>
              <a:ext cx="4035426" cy="3116263"/>
              <a:chOff x="2741613" y="1616075"/>
              <a:chExt cx="4035426" cy="3116263"/>
            </a:xfrm>
            <a:solidFill>
              <a:schemeClr val="accent1">
                <a:lumMod val="50000"/>
              </a:schemeClr>
            </a:solidFill>
          </p:grpSpPr>
          <p:sp>
            <p:nvSpPr>
              <p:cNvPr id="8" name="Rectangle 6">
                <a:extLst>
                  <a:ext uri="{FF2B5EF4-FFF2-40B4-BE49-F238E27FC236}">
                    <a16:creationId xmlns:a16="http://schemas.microsoft.com/office/drawing/2014/main" id="{7C283269-D034-4291-B25C-B0D0FA68B4E7}"/>
                  </a:ext>
                </a:extLst>
              </p:cNvPr>
              <p:cNvSpPr>
                <a:spLocks noChangeArrowheads="1"/>
              </p:cNvSpPr>
              <p:nvPr/>
            </p:nvSpPr>
            <p:spPr bwMode="auto">
              <a:xfrm>
                <a:off x="4438651" y="1616075"/>
                <a:ext cx="193675" cy="155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9" name="Rectangle 7">
                <a:extLst>
                  <a:ext uri="{FF2B5EF4-FFF2-40B4-BE49-F238E27FC236}">
                    <a16:creationId xmlns:a16="http://schemas.microsoft.com/office/drawing/2014/main" id="{AE72C408-A002-45BE-8B89-12F6110C44A1}"/>
                  </a:ext>
                </a:extLst>
              </p:cNvPr>
              <p:cNvSpPr>
                <a:spLocks noChangeArrowheads="1"/>
              </p:cNvSpPr>
              <p:nvPr/>
            </p:nvSpPr>
            <p:spPr bwMode="auto">
              <a:xfrm>
                <a:off x="4886326" y="1616075"/>
                <a:ext cx="196850" cy="15557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0" name="Freeform 8">
                <a:extLst>
                  <a:ext uri="{FF2B5EF4-FFF2-40B4-BE49-F238E27FC236}">
                    <a16:creationId xmlns:a16="http://schemas.microsoft.com/office/drawing/2014/main" id="{59ED7A4D-D280-4BA6-AD1B-2687CBD5CDF6}"/>
                  </a:ext>
                </a:extLst>
              </p:cNvPr>
              <p:cNvSpPr>
                <a:spLocks/>
              </p:cNvSpPr>
              <p:nvPr/>
            </p:nvSpPr>
            <p:spPr bwMode="auto">
              <a:xfrm>
                <a:off x="4305301" y="2552700"/>
                <a:ext cx="908050" cy="525463"/>
              </a:xfrm>
              <a:custGeom>
                <a:avLst/>
                <a:gdLst>
                  <a:gd name="T0" fmla="*/ 150 w 300"/>
                  <a:gd name="T1" fmla="*/ 50 h 173"/>
                  <a:gd name="T2" fmla="*/ 300 w 300"/>
                  <a:gd name="T3" fmla="*/ 173 h 173"/>
                  <a:gd name="T4" fmla="*/ 300 w 300"/>
                  <a:gd name="T5" fmla="*/ 123 h 173"/>
                  <a:gd name="T6" fmla="*/ 150 w 300"/>
                  <a:gd name="T7" fmla="*/ 0 h 173"/>
                  <a:gd name="T8" fmla="*/ 0 w 300"/>
                  <a:gd name="T9" fmla="*/ 123 h 173"/>
                  <a:gd name="T10" fmla="*/ 0 w 300"/>
                  <a:gd name="T11" fmla="*/ 173 h 173"/>
                  <a:gd name="T12" fmla="*/ 150 w 300"/>
                  <a:gd name="T13" fmla="*/ 50 h 173"/>
                </a:gdLst>
                <a:ahLst/>
                <a:cxnLst>
                  <a:cxn ang="0">
                    <a:pos x="T0" y="T1"/>
                  </a:cxn>
                  <a:cxn ang="0">
                    <a:pos x="T2" y="T3"/>
                  </a:cxn>
                  <a:cxn ang="0">
                    <a:pos x="T4" y="T5"/>
                  </a:cxn>
                  <a:cxn ang="0">
                    <a:pos x="T6" y="T7"/>
                  </a:cxn>
                  <a:cxn ang="0">
                    <a:pos x="T8" y="T9"/>
                  </a:cxn>
                  <a:cxn ang="0">
                    <a:pos x="T10" y="T11"/>
                  </a:cxn>
                  <a:cxn ang="0">
                    <a:pos x="T12" y="T13"/>
                  </a:cxn>
                </a:cxnLst>
                <a:rect l="0" t="0" r="r" b="b"/>
                <a:pathLst>
                  <a:path w="300" h="173">
                    <a:moveTo>
                      <a:pt x="150" y="50"/>
                    </a:moveTo>
                    <a:cubicBezTo>
                      <a:pt x="233" y="50"/>
                      <a:pt x="300" y="105"/>
                      <a:pt x="300" y="173"/>
                    </a:cubicBezTo>
                    <a:cubicBezTo>
                      <a:pt x="300" y="123"/>
                      <a:pt x="300" y="123"/>
                      <a:pt x="300" y="123"/>
                    </a:cubicBezTo>
                    <a:cubicBezTo>
                      <a:pt x="300" y="55"/>
                      <a:pt x="233" y="0"/>
                      <a:pt x="150" y="0"/>
                    </a:cubicBezTo>
                    <a:cubicBezTo>
                      <a:pt x="67" y="0"/>
                      <a:pt x="0" y="55"/>
                      <a:pt x="0" y="123"/>
                    </a:cubicBezTo>
                    <a:cubicBezTo>
                      <a:pt x="0" y="173"/>
                      <a:pt x="0" y="173"/>
                      <a:pt x="0" y="173"/>
                    </a:cubicBezTo>
                    <a:cubicBezTo>
                      <a:pt x="0" y="105"/>
                      <a:pt x="67" y="50"/>
                      <a:pt x="150" y="5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1" name="Freeform 9">
                <a:extLst>
                  <a:ext uri="{FF2B5EF4-FFF2-40B4-BE49-F238E27FC236}">
                    <a16:creationId xmlns:a16="http://schemas.microsoft.com/office/drawing/2014/main" id="{7E843A22-C716-4A55-88A0-77827DC05A47}"/>
                  </a:ext>
                </a:extLst>
              </p:cNvPr>
              <p:cNvSpPr>
                <a:spLocks/>
              </p:cNvSpPr>
              <p:nvPr/>
            </p:nvSpPr>
            <p:spPr bwMode="auto">
              <a:xfrm>
                <a:off x="4886326" y="3028950"/>
                <a:ext cx="1470025" cy="609600"/>
              </a:xfrm>
              <a:custGeom>
                <a:avLst/>
                <a:gdLst>
                  <a:gd name="T0" fmla="*/ 485 w 485"/>
                  <a:gd name="T1" fmla="*/ 0 h 201"/>
                  <a:gd name="T2" fmla="*/ 184 w 485"/>
                  <a:gd name="T3" fmla="*/ 0 h 201"/>
                  <a:gd name="T4" fmla="*/ 0 w 485"/>
                  <a:gd name="T5" fmla="*/ 151 h 201"/>
                  <a:gd name="T6" fmla="*/ 0 w 485"/>
                  <a:gd name="T7" fmla="*/ 201 h 201"/>
                  <a:gd name="T8" fmla="*/ 184 w 485"/>
                  <a:gd name="T9" fmla="*/ 51 h 201"/>
                  <a:gd name="T10" fmla="*/ 485 w 485"/>
                  <a:gd name="T11" fmla="*/ 51 h 201"/>
                  <a:gd name="T12" fmla="*/ 485 w 485"/>
                  <a:gd name="T13" fmla="*/ 0 h 201"/>
                </a:gdLst>
                <a:ahLst/>
                <a:cxnLst>
                  <a:cxn ang="0">
                    <a:pos x="T0" y="T1"/>
                  </a:cxn>
                  <a:cxn ang="0">
                    <a:pos x="T2" y="T3"/>
                  </a:cxn>
                  <a:cxn ang="0">
                    <a:pos x="T4" y="T5"/>
                  </a:cxn>
                  <a:cxn ang="0">
                    <a:pos x="T6" y="T7"/>
                  </a:cxn>
                  <a:cxn ang="0">
                    <a:pos x="T8" y="T9"/>
                  </a:cxn>
                  <a:cxn ang="0">
                    <a:pos x="T10" y="T11"/>
                  </a:cxn>
                  <a:cxn ang="0">
                    <a:pos x="T12" y="T13"/>
                  </a:cxn>
                </a:cxnLst>
                <a:rect l="0" t="0" r="r" b="b"/>
                <a:pathLst>
                  <a:path w="485" h="201">
                    <a:moveTo>
                      <a:pt x="485" y="0"/>
                    </a:moveTo>
                    <a:cubicBezTo>
                      <a:pt x="184" y="0"/>
                      <a:pt x="184" y="0"/>
                      <a:pt x="184" y="0"/>
                    </a:cubicBezTo>
                    <a:cubicBezTo>
                      <a:pt x="167" y="77"/>
                      <a:pt x="93" y="137"/>
                      <a:pt x="0" y="151"/>
                    </a:cubicBezTo>
                    <a:cubicBezTo>
                      <a:pt x="0" y="201"/>
                      <a:pt x="0" y="201"/>
                      <a:pt x="0" y="201"/>
                    </a:cubicBezTo>
                    <a:cubicBezTo>
                      <a:pt x="93" y="187"/>
                      <a:pt x="167" y="127"/>
                      <a:pt x="184" y="51"/>
                    </a:cubicBezTo>
                    <a:cubicBezTo>
                      <a:pt x="485" y="51"/>
                      <a:pt x="485" y="51"/>
                      <a:pt x="485" y="51"/>
                    </a:cubicBezTo>
                    <a:lnTo>
                      <a:pt x="485"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2" name="Freeform 10">
                <a:extLst>
                  <a:ext uri="{FF2B5EF4-FFF2-40B4-BE49-F238E27FC236}">
                    <a16:creationId xmlns:a16="http://schemas.microsoft.com/office/drawing/2014/main" id="{FF897D7E-3221-4321-B117-FA43E14AB935}"/>
                  </a:ext>
                </a:extLst>
              </p:cNvPr>
              <p:cNvSpPr>
                <a:spLocks/>
              </p:cNvSpPr>
              <p:nvPr/>
            </p:nvSpPr>
            <p:spPr bwMode="auto">
              <a:xfrm>
                <a:off x="6356351" y="2925763"/>
                <a:ext cx="420688" cy="419100"/>
              </a:xfrm>
              <a:custGeom>
                <a:avLst/>
                <a:gdLst>
                  <a:gd name="T0" fmla="*/ 0 w 265"/>
                  <a:gd name="T1" fmla="*/ 166 h 264"/>
                  <a:gd name="T2" fmla="*/ 0 w 265"/>
                  <a:gd name="T3" fmla="*/ 264 h 264"/>
                  <a:gd name="T4" fmla="*/ 265 w 265"/>
                  <a:gd name="T5" fmla="*/ 96 h 264"/>
                  <a:gd name="T6" fmla="*/ 265 w 265"/>
                  <a:gd name="T7" fmla="*/ 0 h 264"/>
                  <a:gd name="T8" fmla="*/ 0 w 265"/>
                  <a:gd name="T9" fmla="*/ 166 h 264"/>
                </a:gdLst>
                <a:ahLst/>
                <a:cxnLst>
                  <a:cxn ang="0">
                    <a:pos x="T0" y="T1"/>
                  </a:cxn>
                  <a:cxn ang="0">
                    <a:pos x="T2" y="T3"/>
                  </a:cxn>
                  <a:cxn ang="0">
                    <a:pos x="T4" y="T5"/>
                  </a:cxn>
                  <a:cxn ang="0">
                    <a:pos x="T6" y="T7"/>
                  </a:cxn>
                  <a:cxn ang="0">
                    <a:pos x="T8" y="T9"/>
                  </a:cxn>
                </a:cxnLst>
                <a:rect l="0" t="0" r="r" b="b"/>
                <a:pathLst>
                  <a:path w="265" h="264">
                    <a:moveTo>
                      <a:pt x="0" y="166"/>
                    </a:moveTo>
                    <a:lnTo>
                      <a:pt x="0" y="264"/>
                    </a:lnTo>
                    <a:lnTo>
                      <a:pt x="265" y="96"/>
                    </a:lnTo>
                    <a:lnTo>
                      <a:pt x="265" y="0"/>
                    </a:lnTo>
                    <a:lnTo>
                      <a:pt x="0" y="16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3" name="Freeform 11">
                <a:extLst>
                  <a:ext uri="{FF2B5EF4-FFF2-40B4-BE49-F238E27FC236}">
                    <a16:creationId xmlns:a16="http://schemas.microsoft.com/office/drawing/2014/main" id="{64A3C39B-F770-4AF8-873B-7530786F824B}"/>
                  </a:ext>
                </a:extLst>
              </p:cNvPr>
              <p:cNvSpPr>
                <a:spLocks/>
              </p:cNvSpPr>
              <p:nvPr/>
            </p:nvSpPr>
            <p:spPr bwMode="auto">
              <a:xfrm>
                <a:off x="2741613" y="2925763"/>
                <a:ext cx="422275" cy="419100"/>
              </a:xfrm>
              <a:custGeom>
                <a:avLst/>
                <a:gdLst>
                  <a:gd name="T0" fmla="*/ 0 w 266"/>
                  <a:gd name="T1" fmla="*/ 96 h 264"/>
                  <a:gd name="T2" fmla="*/ 266 w 266"/>
                  <a:gd name="T3" fmla="*/ 264 h 264"/>
                  <a:gd name="T4" fmla="*/ 266 w 266"/>
                  <a:gd name="T5" fmla="*/ 166 h 264"/>
                  <a:gd name="T6" fmla="*/ 0 w 266"/>
                  <a:gd name="T7" fmla="*/ 0 h 264"/>
                  <a:gd name="T8" fmla="*/ 0 w 266"/>
                  <a:gd name="T9" fmla="*/ 96 h 264"/>
                </a:gdLst>
                <a:ahLst/>
                <a:cxnLst>
                  <a:cxn ang="0">
                    <a:pos x="T0" y="T1"/>
                  </a:cxn>
                  <a:cxn ang="0">
                    <a:pos x="T2" y="T3"/>
                  </a:cxn>
                  <a:cxn ang="0">
                    <a:pos x="T4" y="T5"/>
                  </a:cxn>
                  <a:cxn ang="0">
                    <a:pos x="T6" y="T7"/>
                  </a:cxn>
                  <a:cxn ang="0">
                    <a:pos x="T8" y="T9"/>
                  </a:cxn>
                </a:cxnLst>
                <a:rect l="0" t="0" r="r" b="b"/>
                <a:pathLst>
                  <a:path w="266" h="264">
                    <a:moveTo>
                      <a:pt x="0" y="96"/>
                    </a:moveTo>
                    <a:lnTo>
                      <a:pt x="266" y="264"/>
                    </a:lnTo>
                    <a:lnTo>
                      <a:pt x="266" y="166"/>
                    </a:lnTo>
                    <a:lnTo>
                      <a:pt x="0" y="0"/>
                    </a:lnTo>
                    <a:lnTo>
                      <a:pt x="0" y="9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4" name="Freeform 12">
                <a:extLst>
                  <a:ext uri="{FF2B5EF4-FFF2-40B4-BE49-F238E27FC236}">
                    <a16:creationId xmlns:a16="http://schemas.microsoft.com/office/drawing/2014/main" id="{54F30B58-41E0-4733-8727-9C8B9BFCF6F0}"/>
                  </a:ext>
                </a:extLst>
              </p:cNvPr>
              <p:cNvSpPr>
                <a:spLocks/>
              </p:cNvSpPr>
              <p:nvPr/>
            </p:nvSpPr>
            <p:spPr bwMode="auto">
              <a:xfrm>
                <a:off x="3163888" y="3028950"/>
                <a:ext cx="1468438" cy="609600"/>
              </a:xfrm>
              <a:custGeom>
                <a:avLst/>
                <a:gdLst>
                  <a:gd name="T0" fmla="*/ 485 w 485"/>
                  <a:gd name="T1" fmla="*/ 151 h 201"/>
                  <a:gd name="T2" fmla="*/ 301 w 485"/>
                  <a:gd name="T3" fmla="*/ 0 h 201"/>
                  <a:gd name="T4" fmla="*/ 0 w 485"/>
                  <a:gd name="T5" fmla="*/ 0 h 201"/>
                  <a:gd name="T6" fmla="*/ 0 w 485"/>
                  <a:gd name="T7" fmla="*/ 51 h 201"/>
                  <a:gd name="T8" fmla="*/ 301 w 485"/>
                  <a:gd name="T9" fmla="*/ 51 h 201"/>
                  <a:gd name="T10" fmla="*/ 485 w 485"/>
                  <a:gd name="T11" fmla="*/ 201 h 201"/>
                  <a:gd name="T12" fmla="*/ 485 w 485"/>
                  <a:gd name="T13" fmla="*/ 151 h 201"/>
                </a:gdLst>
                <a:ahLst/>
                <a:cxnLst>
                  <a:cxn ang="0">
                    <a:pos x="T0" y="T1"/>
                  </a:cxn>
                  <a:cxn ang="0">
                    <a:pos x="T2" y="T3"/>
                  </a:cxn>
                  <a:cxn ang="0">
                    <a:pos x="T4" y="T5"/>
                  </a:cxn>
                  <a:cxn ang="0">
                    <a:pos x="T6" y="T7"/>
                  </a:cxn>
                  <a:cxn ang="0">
                    <a:pos x="T8" y="T9"/>
                  </a:cxn>
                  <a:cxn ang="0">
                    <a:pos x="T10" y="T11"/>
                  </a:cxn>
                  <a:cxn ang="0">
                    <a:pos x="T12" y="T13"/>
                  </a:cxn>
                </a:cxnLst>
                <a:rect l="0" t="0" r="r" b="b"/>
                <a:pathLst>
                  <a:path w="485" h="201">
                    <a:moveTo>
                      <a:pt x="485" y="151"/>
                    </a:moveTo>
                    <a:cubicBezTo>
                      <a:pt x="392" y="137"/>
                      <a:pt x="318" y="77"/>
                      <a:pt x="301" y="0"/>
                    </a:cubicBezTo>
                    <a:cubicBezTo>
                      <a:pt x="0" y="0"/>
                      <a:pt x="0" y="0"/>
                      <a:pt x="0" y="0"/>
                    </a:cubicBezTo>
                    <a:cubicBezTo>
                      <a:pt x="0" y="51"/>
                      <a:pt x="0" y="51"/>
                      <a:pt x="0" y="51"/>
                    </a:cubicBezTo>
                    <a:cubicBezTo>
                      <a:pt x="301" y="51"/>
                      <a:pt x="301" y="51"/>
                      <a:pt x="301" y="51"/>
                    </a:cubicBezTo>
                    <a:cubicBezTo>
                      <a:pt x="318" y="127"/>
                      <a:pt x="392" y="187"/>
                      <a:pt x="485" y="201"/>
                    </a:cubicBezTo>
                    <a:lnTo>
                      <a:pt x="48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sp>
            <p:nvSpPr>
              <p:cNvPr id="15" name="Freeform 13">
                <a:extLst>
                  <a:ext uri="{FF2B5EF4-FFF2-40B4-BE49-F238E27FC236}">
                    <a16:creationId xmlns:a16="http://schemas.microsoft.com/office/drawing/2014/main" id="{22FDEA6E-DCEF-4264-A198-18F56DEA8ACA}"/>
                  </a:ext>
                </a:extLst>
              </p:cNvPr>
              <p:cNvSpPr>
                <a:spLocks/>
              </p:cNvSpPr>
              <p:nvPr/>
            </p:nvSpPr>
            <p:spPr bwMode="auto">
              <a:xfrm>
                <a:off x="4438651" y="4232275"/>
                <a:ext cx="644525" cy="500063"/>
              </a:xfrm>
              <a:custGeom>
                <a:avLst/>
                <a:gdLst>
                  <a:gd name="T0" fmla="*/ 0 w 406"/>
                  <a:gd name="T1" fmla="*/ 0 h 315"/>
                  <a:gd name="T2" fmla="*/ 0 w 406"/>
                  <a:gd name="T3" fmla="*/ 97 h 315"/>
                  <a:gd name="T4" fmla="*/ 202 w 406"/>
                  <a:gd name="T5" fmla="*/ 315 h 315"/>
                  <a:gd name="T6" fmla="*/ 406 w 406"/>
                  <a:gd name="T7" fmla="*/ 97 h 315"/>
                  <a:gd name="T8" fmla="*/ 406 w 406"/>
                  <a:gd name="T9" fmla="*/ 0 h 315"/>
                  <a:gd name="T10" fmla="*/ 202 w 406"/>
                  <a:gd name="T11" fmla="*/ 218 h 315"/>
                  <a:gd name="T12" fmla="*/ 0 w 406"/>
                  <a:gd name="T13" fmla="*/ 0 h 315"/>
                </a:gdLst>
                <a:ahLst/>
                <a:cxnLst>
                  <a:cxn ang="0">
                    <a:pos x="T0" y="T1"/>
                  </a:cxn>
                  <a:cxn ang="0">
                    <a:pos x="T2" y="T3"/>
                  </a:cxn>
                  <a:cxn ang="0">
                    <a:pos x="T4" y="T5"/>
                  </a:cxn>
                  <a:cxn ang="0">
                    <a:pos x="T6" y="T7"/>
                  </a:cxn>
                  <a:cxn ang="0">
                    <a:pos x="T8" y="T9"/>
                  </a:cxn>
                  <a:cxn ang="0">
                    <a:pos x="T10" y="T11"/>
                  </a:cxn>
                  <a:cxn ang="0">
                    <a:pos x="T12" y="T13"/>
                  </a:cxn>
                </a:cxnLst>
                <a:rect l="0" t="0" r="r" b="b"/>
                <a:pathLst>
                  <a:path w="406" h="315">
                    <a:moveTo>
                      <a:pt x="0" y="0"/>
                    </a:moveTo>
                    <a:lnTo>
                      <a:pt x="0" y="97"/>
                    </a:lnTo>
                    <a:lnTo>
                      <a:pt x="202" y="315"/>
                    </a:lnTo>
                    <a:lnTo>
                      <a:pt x="406" y="97"/>
                    </a:lnTo>
                    <a:lnTo>
                      <a:pt x="406" y="0"/>
                    </a:lnTo>
                    <a:lnTo>
                      <a:pt x="202" y="218"/>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pPr defTabSz="1625620"/>
                <a:endParaRPr lang="en-US" sz="3200" dirty="0">
                  <a:solidFill>
                    <a:srgbClr val="44494E"/>
                  </a:solidFill>
                </a:endParaRPr>
              </a:p>
            </p:txBody>
          </p:sp>
        </p:grpSp>
      </p:grpSp>
      <p:sp>
        <p:nvSpPr>
          <p:cNvPr id="16" name="TextBox 15">
            <a:extLst>
              <a:ext uri="{FF2B5EF4-FFF2-40B4-BE49-F238E27FC236}">
                <a16:creationId xmlns:a16="http://schemas.microsoft.com/office/drawing/2014/main" id="{7460AB17-DCC5-4297-9A37-CAC66DC66649}"/>
              </a:ext>
            </a:extLst>
          </p:cNvPr>
          <p:cNvSpPr txBox="1"/>
          <p:nvPr/>
        </p:nvSpPr>
        <p:spPr>
          <a:xfrm>
            <a:off x="270933" y="4628825"/>
            <a:ext cx="4589056" cy="1015663"/>
          </a:xfrm>
          <a:prstGeom prst="rect">
            <a:avLst/>
          </a:prstGeom>
          <a:noFill/>
        </p:spPr>
        <p:txBody>
          <a:bodyPr wrap="square" numCol="1" spcCol="640080" rtlCol="0">
            <a:spAutoFit/>
          </a:bodyPr>
          <a:lstStyle/>
          <a:p>
            <a:pPr algn="r" defTabSz="1625620"/>
            <a:r>
              <a:rPr lang="en-US" altLang="en-US" sz="2000" dirty="0">
                <a:solidFill>
                  <a:schemeClr val="tx1">
                    <a:lumMod val="65000"/>
                    <a:lumOff val="35000"/>
                  </a:schemeClr>
                </a:solidFill>
                <a:latin typeface="Open Sans"/>
              </a:rPr>
              <a:t>If the sequence of tokens spans an entire chunk, then the whole chunk is removed</a:t>
            </a:r>
            <a:endParaRPr lang="en-US" sz="1956" dirty="0">
              <a:solidFill>
                <a:schemeClr val="tx1">
                  <a:lumMod val="65000"/>
                  <a:lumOff val="35000"/>
                </a:schemeClr>
              </a:solidFill>
              <a:latin typeface="Open Sans"/>
            </a:endParaRPr>
          </a:p>
        </p:txBody>
      </p:sp>
      <p:sp>
        <p:nvSpPr>
          <p:cNvPr id="17" name="TextBox 16">
            <a:extLst>
              <a:ext uri="{FF2B5EF4-FFF2-40B4-BE49-F238E27FC236}">
                <a16:creationId xmlns:a16="http://schemas.microsoft.com/office/drawing/2014/main" id="{8FF5BBA7-B99E-48EA-B111-8007E05CD249}"/>
              </a:ext>
            </a:extLst>
          </p:cNvPr>
          <p:cNvSpPr txBox="1"/>
          <p:nvPr/>
        </p:nvSpPr>
        <p:spPr>
          <a:xfrm>
            <a:off x="11514667" y="4562905"/>
            <a:ext cx="4741333" cy="1323439"/>
          </a:xfrm>
          <a:prstGeom prst="rect">
            <a:avLst/>
          </a:prstGeom>
          <a:noFill/>
        </p:spPr>
        <p:txBody>
          <a:bodyPr wrap="square" numCol="1" spcCol="640080" rtlCol="0">
            <a:spAutoFit/>
          </a:bodyPr>
          <a:lstStyle/>
          <a:p>
            <a:pPr defTabSz="1625620"/>
            <a:r>
              <a:rPr lang="en-US" altLang="en-US" sz="2000" dirty="0">
                <a:solidFill>
                  <a:schemeClr val="tx1">
                    <a:lumMod val="65000"/>
                    <a:lumOff val="35000"/>
                  </a:schemeClr>
                </a:solidFill>
                <a:latin typeface="Open Sans"/>
              </a:rPr>
              <a:t>If the sequence of tokens appears in the middle of the chunk, these tokens are removed, leaving two chunks where there was only one before</a:t>
            </a:r>
          </a:p>
        </p:txBody>
      </p:sp>
      <p:sp>
        <p:nvSpPr>
          <p:cNvPr id="18" name="TextBox 17">
            <a:extLst>
              <a:ext uri="{FF2B5EF4-FFF2-40B4-BE49-F238E27FC236}">
                <a16:creationId xmlns:a16="http://schemas.microsoft.com/office/drawing/2014/main" id="{0E7C340C-7F40-4C59-9F08-CCE1F29BEE30}"/>
              </a:ext>
            </a:extLst>
          </p:cNvPr>
          <p:cNvSpPr txBox="1"/>
          <p:nvPr/>
        </p:nvSpPr>
        <p:spPr>
          <a:xfrm>
            <a:off x="6149209" y="7622434"/>
            <a:ext cx="3988448" cy="1323439"/>
          </a:xfrm>
          <a:prstGeom prst="rect">
            <a:avLst/>
          </a:prstGeom>
          <a:noFill/>
        </p:spPr>
        <p:txBody>
          <a:bodyPr wrap="square" numCol="1" spcCol="640080" rtlCol="0">
            <a:spAutoFit/>
          </a:bodyPr>
          <a:lstStyle/>
          <a:p>
            <a:pPr algn="ctr" defTabSz="1625620"/>
            <a:r>
              <a:rPr lang="en-US" altLang="en-US" sz="2000" dirty="0">
                <a:solidFill>
                  <a:schemeClr val="tx1">
                    <a:lumMod val="65000"/>
                    <a:lumOff val="35000"/>
                  </a:schemeClr>
                </a:solidFill>
                <a:latin typeface="Open Sans"/>
              </a:rPr>
              <a:t>If the sequence is at the beginning or end of the chunk, these tokens are removed, and a smaller chunk remains</a:t>
            </a:r>
          </a:p>
        </p:txBody>
      </p:sp>
      <p:sp>
        <p:nvSpPr>
          <p:cNvPr id="19" name="TextBox 18">
            <a:extLst>
              <a:ext uri="{FF2B5EF4-FFF2-40B4-BE49-F238E27FC236}">
                <a16:creationId xmlns:a16="http://schemas.microsoft.com/office/drawing/2014/main" id="{069B1C02-ABF7-44C5-BE45-74B2FB5247C3}"/>
              </a:ext>
            </a:extLst>
          </p:cNvPr>
          <p:cNvSpPr txBox="1"/>
          <p:nvPr/>
        </p:nvSpPr>
        <p:spPr>
          <a:xfrm>
            <a:off x="6149210" y="1595403"/>
            <a:ext cx="3957584" cy="1015663"/>
          </a:xfrm>
          <a:prstGeom prst="rect">
            <a:avLst/>
          </a:prstGeom>
          <a:noFill/>
        </p:spPr>
        <p:txBody>
          <a:bodyPr wrap="square" numCol="1" spcCol="640080" rtlCol="0">
            <a:spAutoFit/>
          </a:bodyPr>
          <a:lstStyle/>
          <a:p>
            <a:pPr algn="ctr" defTabSz="1625620"/>
            <a:r>
              <a:rPr lang="en-US" altLang="en-US" sz="2000" dirty="0">
                <a:solidFill>
                  <a:schemeClr val="tx1">
                    <a:lumMod val="65000"/>
                    <a:lumOff val="35000"/>
                  </a:schemeClr>
                </a:solidFill>
                <a:latin typeface="Open Sans"/>
              </a:rPr>
              <a:t>Chinking is the process of removing a sequence of tokens from a chunk </a:t>
            </a:r>
          </a:p>
        </p:txBody>
      </p:sp>
    </p:spTree>
    <p:extLst>
      <p:ext uri="{BB962C8B-B14F-4D97-AF65-F5344CB8AC3E}">
        <p14:creationId xmlns:p14="http://schemas.microsoft.com/office/powerpoint/2010/main" val="178480591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C3B7B1C9-4A8C-4877-9493-A3E2B23C4035}"/>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Create Chink Grammar</a:t>
            </a:r>
          </a:p>
        </p:txBody>
      </p:sp>
      <p:pic>
        <p:nvPicPr>
          <p:cNvPr id="4" name="Shape 375">
            <a:extLst>
              <a:ext uri="{FF2B5EF4-FFF2-40B4-BE49-F238E27FC236}">
                <a16:creationId xmlns:a16="http://schemas.microsoft.com/office/drawing/2014/main" id="{DD3421ED-E87B-41EB-AE23-F0BD67465FFF}"/>
              </a:ext>
            </a:extLst>
          </p:cNvPr>
          <p:cNvPicPr preferRelativeResize="0"/>
          <p:nvPr/>
        </p:nvPicPr>
        <p:blipFill rotWithShape="1">
          <a:blip r:embed="rId2">
            <a:alphaModFix/>
          </a:blip>
          <a:srcRect/>
          <a:stretch/>
        </p:blipFill>
        <p:spPr>
          <a:xfrm>
            <a:off x="5851288" y="829986"/>
            <a:ext cx="4667454" cy="253920"/>
          </a:xfrm>
          <a:prstGeom prst="rect">
            <a:avLst/>
          </a:prstGeom>
          <a:noFill/>
          <a:ln>
            <a:noFill/>
          </a:ln>
        </p:spPr>
      </p:pic>
      <p:sp>
        <p:nvSpPr>
          <p:cNvPr id="5" name="Rectangle: Rounded Corners 4">
            <a:extLst>
              <a:ext uri="{FF2B5EF4-FFF2-40B4-BE49-F238E27FC236}">
                <a16:creationId xmlns:a16="http://schemas.microsoft.com/office/drawing/2014/main" id="{AD6C8799-A741-4045-806A-3EDDAFC59C17}"/>
              </a:ext>
            </a:extLst>
          </p:cNvPr>
          <p:cNvSpPr/>
          <p:nvPr/>
        </p:nvSpPr>
        <p:spPr>
          <a:xfrm>
            <a:off x="2092328" y="1495031"/>
            <a:ext cx="12185373" cy="144695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latin typeface="Open Sans" panose="020B0604020202020204"/>
              </a:rPr>
              <a:t>Consider you create a chinking grammar string containing three things:</a:t>
            </a:r>
          </a:p>
          <a:p>
            <a:pPr marL="285750" indent="-285750">
              <a:buClr>
                <a:schemeClr val="bg1"/>
              </a:buClr>
              <a:buFont typeface="Wingdings" panose="05000000000000000000" pitchFamily="2" charset="2"/>
              <a:buChar char="§"/>
            </a:pPr>
            <a:r>
              <a:rPr lang="en-IN" sz="2000" dirty="0">
                <a:latin typeface="Open Sans" panose="020B0604020202020204"/>
              </a:rPr>
              <a:t>Chunk name</a:t>
            </a:r>
          </a:p>
          <a:p>
            <a:pPr marL="285750" indent="-285750">
              <a:buClr>
                <a:schemeClr val="bg1"/>
              </a:buClr>
              <a:buFont typeface="Wingdings" panose="05000000000000000000" pitchFamily="2" charset="2"/>
              <a:buChar char="§"/>
            </a:pPr>
            <a:r>
              <a:rPr lang="en-IN" sz="2000" dirty="0">
                <a:latin typeface="Open Sans" panose="020B0604020202020204"/>
              </a:rPr>
              <a:t>The regular expression sequence of a chunk</a:t>
            </a:r>
          </a:p>
          <a:p>
            <a:pPr marL="285750" indent="-285750">
              <a:buClr>
                <a:schemeClr val="bg1"/>
              </a:buClr>
              <a:buFont typeface="Wingdings" panose="05000000000000000000" pitchFamily="2" charset="2"/>
              <a:buChar char="§"/>
            </a:pPr>
            <a:r>
              <a:rPr lang="en-IN" sz="2000" dirty="0">
                <a:latin typeface="Open Sans" panose="020B0604020202020204"/>
              </a:rPr>
              <a:t>The regular expression sequence of your chink</a:t>
            </a:r>
          </a:p>
        </p:txBody>
      </p:sp>
      <p:grpSp>
        <p:nvGrpSpPr>
          <p:cNvPr id="6" name="Group 5">
            <a:extLst>
              <a:ext uri="{FF2B5EF4-FFF2-40B4-BE49-F238E27FC236}">
                <a16:creationId xmlns:a16="http://schemas.microsoft.com/office/drawing/2014/main" id="{E8003F84-368F-431A-8A3F-5D7E82077D64}"/>
              </a:ext>
            </a:extLst>
          </p:cNvPr>
          <p:cNvGrpSpPr/>
          <p:nvPr/>
        </p:nvGrpSpPr>
        <p:grpSpPr>
          <a:xfrm>
            <a:off x="7374551" y="3452293"/>
            <a:ext cx="1559705" cy="784174"/>
            <a:chOff x="7530784" y="3794728"/>
            <a:chExt cx="1194432" cy="685800"/>
          </a:xfrm>
        </p:grpSpPr>
        <p:sp>
          <p:nvSpPr>
            <p:cNvPr id="7" name="Rounded Rectangle 124">
              <a:extLst>
                <a:ext uri="{FF2B5EF4-FFF2-40B4-BE49-F238E27FC236}">
                  <a16:creationId xmlns:a16="http://schemas.microsoft.com/office/drawing/2014/main" id="{BCC45591-9093-48D9-B6B8-10D89C7C242D}"/>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E422781F-BBD0-459C-9172-9DBBC29344D4}"/>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8580C7D1-893B-48EA-89D7-08898357FAD6}"/>
              </a:ext>
            </a:extLst>
          </p:cNvPr>
          <p:cNvGrpSpPr/>
          <p:nvPr/>
        </p:nvGrpSpPr>
        <p:grpSpPr>
          <a:xfrm>
            <a:off x="1250544" y="4236470"/>
            <a:ext cx="13754912" cy="3412500"/>
            <a:chOff x="3533641" y="4914900"/>
            <a:chExt cx="9576000" cy="3766537"/>
          </a:xfrm>
        </p:grpSpPr>
        <p:sp>
          <p:nvSpPr>
            <p:cNvPr id="10" name="Rectangle 9">
              <a:extLst>
                <a:ext uri="{FF2B5EF4-FFF2-40B4-BE49-F238E27FC236}">
                  <a16:creationId xmlns:a16="http://schemas.microsoft.com/office/drawing/2014/main" id="{D9C0BB5F-D5C0-4339-8A5F-EEFFF5F2A10D}"/>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8F550461-4675-44ED-9B28-F21B4B6D295D}"/>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881BB5FE-B8F1-475E-8668-101D8ECCDD2A}"/>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1E4FB0C8-B545-456A-9862-883333492DB4}"/>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chink_grammar</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r"""</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chk_name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#chunk name</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{&lt;PRP&gt;?&lt;VB|VBD|VBZ|VBG&gt;*&lt;RB|RBR&gt;?} #chunk regex sequence</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}&lt;RB&gt;+{ #chink regex sequence - adverb</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p:txBody>
        </p:sp>
      </p:grpSp>
      <p:cxnSp>
        <p:nvCxnSpPr>
          <p:cNvPr id="14" name="Straight Arrow Connector 13">
            <a:extLst>
              <a:ext uri="{FF2B5EF4-FFF2-40B4-BE49-F238E27FC236}">
                <a16:creationId xmlns:a16="http://schemas.microsoft.com/office/drawing/2014/main" id="{63688C7B-9C4C-4C8A-B70B-CFBE956D7965}"/>
              </a:ext>
            </a:extLst>
          </p:cNvPr>
          <p:cNvCxnSpPr>
            <a:cxnSpLocks/>
          </p:cNvCxnSpPr>
          <p:nvPr/>
        </p:nvCxnSpPr>
        <p:spPr bwMode="auto">
          <a:xfrm>
            <a:off x="4926402" y="7478191"/>
            <a:ext cx="1152128" cy="576064"/>
          </a:xfrm>
          <a:prstGeom prst="straightConnector1">
            <a:avLst/>
          </a:prstGeom>
          <a:noFill/>
          <a:ln w="28575" cap="flat" cmpd="sng" algn="ctr">
            <a:solidFill>
              <a:schemeClr val="accent2"/>
            </a:solidFill>
            <a:prstDash val="solid"/>
            <a:round/>
            <a:headEnd type="none" w="sm" len="sm"/>
            <a:tailEnd type="triangle"/>
          </a:ln>
          <a:effectLst/>
        </p:spPr>
      </p:cxnSp>
      <p:sp>
        <p:nvSpPr>
          <p:cNvPr id="15" name="TextBox 14">
            <a:extLst>
              <a:ext uri="{FF2B5EF4-FFF2-40B4-BE49-F238E27FC236}">
                <a16:creationId xmlns:a16="http://schemas.microsoft.com/office/drawing/2014/main" id="{2CE2B6A9-8BFC-4D46-8742-EFEAAB62ADD2}"/>
              </a:ext>
            </a:extLst>
          </p:cNvPr>
          <p:cNvSpPr txBox="1"/>
          <p:nvPr/>
        </p:nvSpPr>
        <p:spPr>
          <a:xfrm>
            <a:off x="6199479" y="7883474"/>
            <a:ext cx="8078222" cy="707886"/>
          </a:xfrm>
          <a:prstGeom prst="rect">
            <a:avLst/>
          </a:prstGeom>
          <a:noFill/>
          <a:ln w="28575">
            <a:solidFill>
              <a:schemeClr val="accent2"/>
            </a:solidFill>
          </a:ln>
        </p:spPr>
        <p:txBody>
          <a:bodyPr wrap="square" rtlCol="0">
            <a:spAutoFit/>
          </a:bodyPr>
          <a:lstStyle/>
          <a:p>
            <a:r>
              <a:rPr lang="en-IN" sz="2000" dirty="0">
                <a:solidFill>
                  <a:schemeClr val="tx1">
                    <a:lumMod val="65000"/>
                    <a:lumOff val="35000"/>
                  </a:schemeClr>
                </a:solidFill>
                <a:latin typeface="Open Sans" panose="020B0604020202020204"/>
              </a:rPr>
              <a:t>Inside chinking block with } {, you have created one or more adverbs</a:t>
            </a:r>
          </a:p>
        </p:txBody>
      </p:sp>
    </p:spTree>
    <p:extLst>
      <p:ext uri="{BB962C8B-B14F-4D97-AF65-F5344CB8AC3E}">
        <p14:creationId xmlns:p14="http://schemas.microsoft.com/office/powerpoint/2010/main" val="359371099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C09AF93-AF41-4F14-BC91-D8CFEEA7B6D0}"/>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Create Chink Parser</a:t>
            </a:r>
          </a:p>
        </p:txBody>
      </p:sp>
      <p:pic>
        <p:nvPicPr>
          <p:cNvPr id="4" name="Shape 375">
            <a:extLst>
              <a:ext uri="{FF2B5EF4-FFF2-40B4-BE49-F238E27FC236}">
                <a16:creationId xmlns:a16="http://schemas.microsoft.com/office/drawing/2014/main" id="{CB1F3774-4CDF-45AA-BE6D-CF1D2D8EFAF3}"/>
              </a:ext>
            </a:extLst>
          </p:cNvPr>
          <p:cNvPicPr preferRelativeResize="0"/>
          <p:nvPr/>
        </p:nvPicPr>
        <p:blipFill rotWithShape="1">
          <a:blip r:embed="rId2">
            <a:alphaModFix/>
          </a:blip>
          <a:srcRect/>
          <a:stretch/>
        </p:blipFill>
        <p:spPr>
          <a:xfrm>
            <a:off x="6063445" y="829986"/>
            <a:ext cx="4243140" cy="253920"/>
          </a:xfrm>
          <a:prstGeom prst="rect">
            <a:avLst/>
          </a:prstGeom>
          <a:noFill/>
          <a:ln>
            <a:noFill/>
          </a:ln>
        </p:spPr>
      </p:pic>
      <p:sp>
        <p:nvSpPr>
          <p:cNvPr id="5" name="Rectangle: Rounded Corners 4">
            <a:extLst>
              <a:ext uri="{FF2B5EF4-FFF2-40B4-BE49-F238E27FC236}">
                <a16:creationId xmlns:a16="http://schemas.microsoft.com/office/drawing/2014/main" id="{85A548F7-B03C-452F-B68C-23BCC40F3ACB}"/>
              </a:ext>
            </a:extLst>
          </p:cNvPr>
          <p:cNvSpPr/>
          <p:nvPr/>
        </p:nvSpPr>
        <p:spPr>
          <a:xfrm>
            <a:off x="2092328" y="1495031"/>
            <a:ext cx="12185373" cy="87048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latin typeface="Open Sans"/>
              </a:rPr>
              <a:t>You will now create a parser from </a:t>
            </a:r>
            <a:r>
              <a:rPr lang="en-IN" sz="2000" dirty="0" err="1">
                <a:latin typeface="Open Sans"/>
              </a:rPr>
              <a:t>nltk.RegexpParser</a:t>
            </a:r>
            <a:r>
              <a:rPr lang="en-IN" sz="2000" dirty="0">
                <a:latin typeface="Open Sans"/>
              </a:rPr>
              <a:t> and pass the </a:t>
            </a:r>
            <a:r>
              <a:rPr lang="en-IN" sz="2000" dirty="0" err="1">
                <a:latin typeface="Open Sans"/>
              </a:rPr>
              <a:t>chink_grammar</a:t>
            </a:r>
            <a:r>
              <a:rPr lang="en-IN" sz="2000" dirty="0">
                <a:latin typeface="Open Sans"/>
              </a:rPr>
              <a:t> to it.</a:t>
            </a:r>
          </a:p>
        </p:txBody>
      </p:sp>
      <p:grpSp>
        <p:nvGrpSpPr>
          <p:cNvPr id="14" name="Group 13">
            <a:extLst>
              <a:ext uri="{FF2B5EF4-FFF2-40B4-BE49-F238E27FC236}">
                <a16:creationId xmlns:a16="http://schemas.microsoft.com/office/drawing/2014/main" id="{B1C25E71-CC9F-4B29-B076-D77EE4B7EC2D}"/>
              </a:ext>
            </a:extLst>
          </p:cNvPr>
          <p:cNvGrpSpPr/>
          <p:nvPr/>
        </p:nvGrpSpPr>
        <p:grpSpPr>
          <a:xfrm>
            <a:off x="1250544" y="2875823"/>
            <a:ext cx="13754912" cy="1654659"/>
            <a:chOff x="1250544" y="3452293"/>
            <a:chExt cx="13754912" cy="1654659"/>
          </a:xfrm>
        </p:grpSpPr>
        <p:grpSp>
          <p:nvGrpSpPr>
            <p:cNvPr id="6" name="Group 5">
              <a:extLst>
                <a:ext uri="{FF2B5EF4-FFF2-40B4-BE49-F238E27FC236}">
                  <a16:creationId xmlns:a16="http://schemas.microsoft.com/office/drawing/2014/main" id="{AAAF4F44-FC43-40A1-BEEA-AF91D9230E97}"/>
                </a:ext>
              </a:extLst>
            </p:cNvPr>
            <p:cNvGrpSpPr/>
            <p:nvPr/>
          </p:nvGrpSpPr>
          <p:grpSpPr>
            <a:xfrm>
              <a:off x="7374551" y="3452293"/>
              <a:ext cx="1559705" cy="784174"/>
              <a:chOff x="7530784" y="3794728"/>
              <a:chExt cx="1194432" cy="685800"/>
            </a:xfrm>
          </p:grpSpPr>
          <p:sp>
            <p:nvSpPr>
              <p:cNvPr id="7" name="Rounded Rectangle 124">
                <a:extLst>
                  <a:ext uri="{FF2B5EF4-FFF2-40B4-BE49-F238E27FC236}">
                    <a16:creationId xmlns:a16="http://schemas.microsoft.com/office/drawing/2014/main" id="{B1F02E0C-7F5A-4171-92FF-AE9475D31D03}"/>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5F30C27A-D874-49BF-8044-E9BFF8150F7B}"/>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E9307B70-B686-4A0F-AD1D-8F13CA8A3354}"/>
                </a:ext>
              </a:extLst>
            </p:cNvPr>
            <p:cNvGrpSpPr/>
            <p:nvPr/>
          </p:nvGrpSpPr>
          <p:grpSpPr>
            <a:xfrm>
              <a:off x="1250544" y="4236470"/>
              <a:ext cx="13754912" cy="870482"/>
              <a:chOff x="3533641" y="4914900"/>
              <a:chExt cx="9576000" cy="3766537"/>
            </a:xfrm>
          </p:grpSpPr>
          <p:sp>
            <p:nvSpPr>
              <p:cNvPr id="10" name="Rectangle 9">
                <a:extLst>
                  <a:ext uri="{FF2B5EF4-FFF2-40B4-BE49-F238E27FC236}">
                    <a16:creationId xmlns:a16="http://schemas.microsoft.com/office/drawing/2014/main" id="{63B907EE-21A7-4E87-9509-50A6B00CBFD2}"/>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98650135-4C98-4124-90E5-DF3678912A8E}"/>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A3097A32-19CE-4E9E-98E4-321EB76C3061}"/>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FEB2B6B4-622A-46EC-88D1-4318473087CE}"/>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chink_parser</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nltk.RegexpParser</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chink_grammar</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p:txBody>
          </p:sp>
        </p:grpSp>
      </p:grpSp>
      <p:sp>
        <p:nvSpPr>
          <p:cNvPr id="15" name="Rectangle: Rounded Corners 14">
            <a:extLst>
              <a:ext uri="{FF2B5EF4-FFF2-40B4-BE49-F238E27FC236}">
                <a16:creationId xmlns:a16="http://schemas.microsoft.com/office/drawing/2014/main" id="{E4914870-23E5-4F50-9632-0B6E0407BBAF}"/>
              </a:ext>
            </a:extLst>
          </p:cNvPr>
          <p:cNvSpPr/>
          <p:nvPr/>
        </p:nvSpPr>
        <p:spPr>
          <a:xfrm>
            <a:off x="2092328" y="4994969"/>
            <a:ext cx="12185373" cy="87048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latin typeface="Open Sans" panose="020B0604020202020204"/>
              </a:rPr>
              <a:t>Now, use the new chink parser to parse the tokens (sent3) and run the results.</a:t>
            </a:r>
          </a:p>
        </p:txBody>
      </p:sp>
      <p:grpSp>
        <p:nvGrpSpPr>
          <p:cNvPr id="16" name="Group 15">
            <a:extLst>
              <a:ext uri="{FF2B5EF4-FFF2-40B4-BE49-F238E27FC236}">
                <a16:creationId xmlns:a16="http://schemas.microsoft.com/office/drawing/2014/main" id="{7B50BB46-F8CD-4E5F-B765-7028526E82DE}"/>
              </a:ext>
            </a:extLst>
          </p:cNvPr>
          <p:cNvGrpSpPr/>
          <p:nvPr/>
        </p:nvGrpSpPr>
        <p:grpSpPr>
          <a:xfrm>
            <a:off x="1250544" y="6329937"/>
            <a:ext cx="13754912" cy="1654659"/>
            <a:chOff x="1250544" y="3452293"/>
            <a:chExt cx="13754912" cy="1654659"/>
          </a:xfrm>
        </p:grpSpPr>
        <p:grpSp>
          <p:nvGrpSpPr>
            <p:cNvPr id="17" name="Group 16">
              <a:extLst>
                <a:ext uri="{FF2B5EF4-FFF2-40B4-BE49-F238E27FC236}">
                  <a16:creationId xmlns:a16="http://schemas.microsoft.com/office/drawing/2014/main" id="{75E53C0E-58BB-400B-89B8-C78675BBAA38}"/>
                </a:ext>
              </a:extLst>
            </p:cNvPr>
            <p:cNvGrpSpPr/>
            <p:nvPr/>
          </p:nvGrpSpPr>
          <p:grpSpPr>
            <a:xfrm>
              <a:off x="7374551" y="3452293"/>
              <a:ext cx="1559705" cy="784174"/>
              <a:chOff x="7530784" y="3794728"/>
              <a:chExt cx="1194432" cy="685800"/>
            </a:xfrm>
          </p:grpSpPr>
          <p:sp>
            <p:nvSpPr>
              <p:cNvPr id="23" name="Rounded Rectangle 124">
                <a:extLst>
                  <a:ext uri="{FF2B5EF4-FFF2-40B4-BE49-F238E27FC236}">
                    <a16:creationId xmlns:a16="http://schemas.microsoft.com/office/drawing/2014/main" id="{C0DC943B-9B06-4F22-8C87-B7055158618A}"/>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125">
                <a:extLst>
                  <a:ext uri="{FF2B5EF4-FFF2-40B4-BE49-F238E27FC236}">
                    <a16:creationId xmlns:a16="http://schemas.microsoft.com/office/drawing/2014/main" id="{8FAB541E-D9B4-467A-86AF-3C3F2849542B}"/>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8" name="Group 17">
              <a:extLst>
                <a:ext uri="{FF2B5EF4-FFF2-40B4-BE49-F238E27FC236}">
                  <a16:creationId xmlns:a16="http://schemas.microsoft.com/office/drawing/2014/main" id="{E9BAC6FA-87C2-49D2-9345-A616F26AD727}"/>
                </a:ext>
              </a:extLst>
            </p:cNvPr>
            <p:cNvGrpSpPr/>
            <p:nvPr/>
          </p:nvGrpSpPr>
          <p:grpSpPr>
            <a:xfrm>
              <a:off x="1250544" y="4236470"/>
              <a:ext cx="13754912" cy="870482"/>
              <a:chOff x="3533641" y="4914900"/>
              <a:chExt cx="9576000" cy="3766537"/>
            </a:xfrm>
          </p:grpSpPr>
          <p:sp>
            <p:nvSpPr>
              <p:cNvPr id="19" name="Rectangle 18">
                <a:extLst>
                  <a:ext uri="{FF2B5EF4-FFF2-40B4-BE49-F238E27FC236}">
                    <a16:creationId xmlns:a16="http://schemas.microsoft.com/office/drawing/2014/main" id="{112B90A8-4EB7-41C1-8EE5-8DFBB183B126}"/>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20" name="Straight Connector 19">
                <a:extLst>
                  <a:ext uri="{FF2B5EF4-FFF2-40B4-BE49-F238E27FC236}">
                    <a16:creationId xmlns:a16="http://schemas.microsoft.com/office/drawing/2014/main" id="{D29CF14E-D7C2-4945-8C47-290610C4A1D6}"/>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21" name="Isosceles Triangle 20">
                <a:extLst>
                  <a:ext uri="{FF2B5EF4-FFF2-40B4-BE49-F238E27FC236}">
                    <a16:creationId xmlns:a16="http://schemas.microsoft.com/office/drawing/2014/main" id="{E62CF8F2-9B7D-4DE5-A0CA-744511D4270D}"/>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22" name="Rectangle 21">
                <a:extLst>
                  <a:ext uri="{FF2B5EF4-FFF2-40B4-BE49-F238E27FC236}">
                    <a16:creationId xmlns:a16="http://schemas.microsoft.com/office/drawing/2014/main" id="{3103FDA0-9679-4974-ADF5-F50B3AE4F733}"/>
                  </a:ext>
                </a:extLst>
              </p:cNvPr>
              <p:cNvSpPr/>
              <p:nvPr/>
            </p:nvSpPr>
            <p:spPr>
              <a:xfrm>
                <a:off x="3617844" y="5615713"/>
                <a:ext cx="9407594" cy="2958554"/>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chink_parser.parse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(sent_tokens3)</a:t>
                </a:r>
              </a:p>
            </p:txBody>
          </p:sp>
        </p:grpSp>
      </p:grpSp>
    </p:spTree>
    <p:extLst>
      <p:ext uri="{BB962C8B-B14F-4D97-AF65-F5344CB8AC3E}">
        <p14:creationId xmlns:p14="http://schemas.microsoft.com/office/powerpoint/2010/main" val="56043853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396CDA8B-FB23-470E-B6B9-3D75C31BA77A}"/>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Create Chink Parser ( Contd.)</a:t>
            </a:r>
          </a:p>
        </p:txBody>
      </p:sp>
      <p:pic>
        <p:nvPicPr>
          <p:cNvPr id="4" name="Shape 375">
            <a:extLst>
              <a:ext uri="{FF2B5EF4-FFF2-40B4-BE49-F238E27FC236}">
                <a16:creationId xmlns:a16="http://schemas.microsoft.com/office/drawing/2014/main" id="{EFF5DBCF-D35D-43CC-884E-BDE17217565B}"/>
              </a:ext>
            </a:extLst>
          </p:cNvPr>
          <p:cNvPicPr preferRelativeResize="0"/>
          <p:nvPr/>
        </p:nvPicPr>
        <p:blipFill rotWithShape="1">
          <a:blip r:embed="rId2">
            <a:alphaModFix/>
          </a:blip>
          <a:srcRect/>
          <a:stretch/>
        </p:blipFill>
        <p:spPr>
          <a:xfrm>
            <a:off x="5078825" y="829986"/>
            <a:ext cx="6212381" cy="253920"/>
          </a:xfrm>
          <a:prstGeom prst="rect">
            <a:avLst/>
          </a:prstGeom>
          <a:noFill/>
          <a:ln>
            <a:noFill/>
          </a:ln>
        </p:spPr>
      </p:pic>
      <p:grpSp>
        <p:nvGrpSpPr>
          <p:cNvPr id="8" name="Group 7">
            <a:extLst>
              <a:ext uri="{FF2B5EF4-FFF2-40B4-BE49-F238E27FC236}">
                <a16:creationId xmlns:a16="http://schemas.microsoft.com/office/drawing/2014/main" id="{CDE1298D-B767-4D92-BCC1-08C25EE586E2}"/>
              </a:ext>
            </a:extLst>
          </p:cNvPr>
          <p:cNvGrpSpPr/>
          <p:nvPr/>
        </p:nvGrpSpPr>
        <p:grpSpPr>
          <a:xfrm>
            <a:off x="1029727" y="1615549"/>
            <a:ext cx="14196546" cy="2748606"/>
            <a:chOff x="478054" y="2280594"/>
            <a:chExt cx="8198402" cy="1587300"/>
          </a:xfrm>
        </p:grpSpPr>
        <p:pic>
          <p:nvPicPr>
            <p:cNvPr id="5" name="Picture 4">
              <a:extLst>
                <a:ext uri="{FF2B5EF4-FFF2-40B4-BE49-F238E27FC236}">
                  <a16:creationId xmlns:a16="http://schemas.microsoft.com/office/drawing/2014/main" id="{3D2C6AFC-9223-4FE0-A277-32A00704BA88}"/>
                </a:ext>
              </a:extLst>
            </p:cNvPr>
            <p:cNvPicPr>
              <a:picLocks noChangeAspect="1"/>
            </p:cNvPicPr>
            <p:nvPr/>
          </p:nvPicPr>
          <p:blipFill>
            <a:blip r:embed="rId3"/>
            <a:stretch>
              <a:fillRect/>
            </a:stretch>
          </p:blipFill>
          <p:spPr>
            <a:xfrm>
              <a:off x="478054" y="2280594"/>
              <a:ext cx="4448796" cy="866896"/>
            </a:xfrm>
            <a:prstGeom prst="rect">
              <a:avLst/>
            </a:prstGeom>
            <a:ln w="28575">
              <a:solidFill>
                <a:schemeClr val="accent2"/>
              </a:solidFill>
            </a:ln>
          </p:spPr>
        </p:pic>
        <p:cxnSp>
          <p:nvCxnSpPr>
            <p:cNvPr id="6" name="Straight Arrow Connector 5">
              <a:extLst>
                <a:ext uri="{FF2B5EF4-FFF2-40B4-BE49-F238E27FC236}">
                  <a16:creationId xmlns:a16="http://schemas.microsoft.com/office/drawing/2014/main" id="{8132F0FA-FA34-4334-9774-9D1512277BEB}"/>
                </a:ext>
              </a:extLst>
            </p:cNvPr>
            <p:cNvCxnSpPr>
              <a:cxnSpLocks/>
            </p:cNvCxnSpPr>
            <p:nvPr/>
          </p:nvCxnSpPr>
          <p:spPr bwMode="auto">
            <a:xfrm>
              <a:off x="5004048" y="2787774"/>
              <a:ext cx="1152128" cy="432048"/>
            </a:xfrm>
            <a:prstGeom prst="straightConnector1">
              <a:avLst/>
            </a:prstGeom>
            <a:noFill/>
            <a:ln w="28575" cap="flat" cmpd="sng" algn="ctr">
              <a:solidFill>
                <a:schemeClr val="accent2"/>
              </a:solidFill>
              <a:prstDash val="solid"/>
              <a:round/>
              <a:headEnd type="none" w="sm" len="sm"/>
              <a:tailEnd type="triangle"/>
            </a:ln>
            <a:effectLst/>
          </p:spPr>
        </p:cxnSp>
        <p:sp>
          <p:nvSpPr>
            <p:cNvPr id="7" name="Rectangle 6">
              <a:extLst>
                <a:ext uri="{FF2B5EF4-FFF2-40B4-BE49-F238E27FC236}">
                  <a16:creationId xmlns:a16="http://schemas.microsoft.com/office/drawing/2014/main" id="{9EECB163-2B34-4C98-B16E-824553D17A20}"/>
                </a:ext>
              </a:extLst>
            </p:cNvPr>
            <p:cNvSpPr/>
            <p:nvPr/>
          </p:nvSpPr>
          <p:spPr bwMode="auto">
            <a:xfrm>
              <a:off x="6228184" y="2787774"/>
              <a:ext cx="2448272" cy="1080120"/>
            </a:xfrm>
            <a:prstGeom prst="rect">
              <a:avLst/>
            </a:prstGeom>
            <a:noFill/>
            <a:ln w="28575" cap="flat" cmpd="sng" algn="ctr">
              <a:solidFill>
                <a:schemeClr val="accent2"/>
              </a:solidFill>
              <a:prstDash val="solid"/>
              <a:round/>
              <a:headEnd type="none" w="sm" len="sm"/>
              <a:tailEnd type="none" w="sm" len="sm"/>
            </a:ln>
            <a:effectLst/>
          </p:spPr>
          <p:txBody>
            <a:bodyPr vert="horz" wrap="square" lIns="91440" tIns="45720" rIns="91440" bIns="45720" numCol="1" rtlCol="0" anchor="ctr" anchorCtr="0" compatLnSpc="1">
              <a:prstTxWarp prst="textNoShape">
                <a:avLst/>
              </a:prstTxWarp>
            </a:bodyPr>
            <a:lstStyle/>
            <a:p>
              <a:pPr marL="0" marR="0" indent="0" algn="ctr" defTabSz="228600" rtl="0" eaLnBrk="1" fontAlgn="base" latinLnBrk="0" hangingPunct="1">
                <a:lnSpc>
                  <a:spcPct val="100000"/>
                </a:lnSpc>
                <a:spcBef>
                  <a:spcPct val="20000"/>
                </a:spcBef>
                <a:spcAft>
                  <a:spcPct val="0"/>
                </a:spcAft>
                <a:buClr>
                  <a:srgbClr val="FF0000"/>
                </a:buClr>
                <a:buSzTx/>
                <a:buFont typeface="Arial" pitchFamily="34" charset="0"/>
                <a:buNone/>
                <a:tabLst/>
              </a:pPr>
              <a:r>
                <a:rPr kumimoji="0" lang="en-IN" sz="2000" b="0" u="none" strike="noStrike" cap="none" normalizeH="0" baseline="0" dirty="0">
                  <a:ln>
                    <a:noFill/>
                  </a:ln>
                  <a:solidFill>
                    <a:schemeClr val="tx1">
                      <a:lumMod val="65000"/>
                      <a:lumOff val="35000"/>
                    </a:schemeClr>
                  </a:solidFill>
                  <a:effectLst/>
                  <a:latin typeface="Open Sans"/>
                </a:rPr>
                <a:t>While comparing the syntax tree of chink parser with that of the original chunk, yo</a:t>
              </a:r>
              <a:r>
                <a:rPr lang="en-IN" sz="2000" dirty="0">
                  <a:solidFill>
                    <a:schemeClr val="tx1">
                      <a:lumMod val="65000"/>
                      <a:lumOff val="35000"/>
                    </a:schemeClr>
                  </a:solidFill>
                  <a:latin typeface="Open Sans"/>
                </a:rPr>
                <a:t>u can see that the token quickly (adverb) is chinked out of the chunk</a:t>
              </a:r>
              <a:endParaRPr kumimoji="0" lang="en-IN" sz="2000" b="0" u="none" strike="noStrike" cap="none" normalizeH="0" baseline="0" dirty="0">
                <a:ln>
                  <a:noFill/>
                </a:ln>
                <a:solidFill>
                  <a:schemeClr val="tx1">
                    <a:lumMod val="65000"/>
                    <a:lumOff val="35000"/>
                  </a:schemeClr>
                </a:solidFill>
                <a:effectLst/>
                <a:latin typeface="Open Sans"/>
              </a:endParaRPr>
            </a:p>
          </p:txBody>
        </p:sp>
      </p:grpSp>
    </p:spTree>
    <p:extLst>
      <p:ext uri="{BB962C8B-B14F-4D97-AF65-F5344CB8AC3E}">
        <p14:creationId xmlns:p14="http://schemas.microsoft.com/office/powerpoint/2010/main" val="3312505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10" name="Google Shape;809;p40">
            <a:extLst>
              <a:ext uri="{FF2B5EF4-FFF2-40B4-BE49-F238E27FC236}">
                <a16:creationId xmlns:a16="http://schemas.microsoft.com/office/drawing/2014/main" id="{79D4DC39-CB5B-4EB1-BCE8-4AF34550DE22}"/>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Definition</a:t>
            </a:r>
          </a:p>
        </p:txBody>
      </p:sp>
      <p:pic>
        <p:nvPicPr>
          <p:cNvPr id="9" name="Picture 8">
            <a:extLst>
              <a:ext uri="{FF2B5EF4-FFF2-40B4-BE49-F238E27FC236}">
                <a16:creationId xmlns:a16="http://schemas.microsoft.com/office/drawing/2014/main" id="{384E7232-0A96-4885-837C-D17336D8F425}"/>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922808" y="885621"/>
            <a:ext cx="2385613" cy="253920"/>
          </a:xfrm>
          <a:prstGeom prst="rect">
            <a:avLst/>
          </a:prstGeom>
        </p:spPr>
      </p:pic>
      <p:sp>
        <p:nvSpPr>
          <p:cNvPr id="2" name="Rectangle 1">
            <a:extLst>
              <a:ext uri="{FF2B5EF4-FFF2-40B4-BE49-F238E27FC236}">
                <a16:creationId xmlns:a16="http://schemas.microsoft.com/office/drawing/2014/main" id="{CD778A9E-4447-42CD-A90C-7E520B3A241C}"/>
              </a:ext>
            </a:extLst>
          </p:cNvPr>
          <p:cNvSpPr/>
          <p:nvPr/>
        </p:nvSpPr>
        <p:spPr>
          <a:xfrm>
            <a:off x="2543999" y="8071358"/>
            <a:ext cx="10961255" cy="707886"/>
          </a:xfrm>
          <a:prstGeom prst="rect">
            <a:avLst/>
          </a:prstGeom>
        </p:spPr>
        <p:txBody>
          <a:bodyPr wrap="square">
            <a:spAutoFit/>
          </a:bodyPr>
          <a:lstStyle/>
          <a:p>
            <a:pPr algn="ctr"/>
            <a:r>
              <a:rPr lang="en-IN" sz="2000" dirty="0">
                <a:latin typeface="+mj-lt"/>
              </a:rPr>
              <a:t>Text mining utilizes computational techniques to extract and summarize high-quality information from unstructured textual resources.</a:t>
            </a:r>
            <a:endParaRPr lang="en-US" sz="2000" dirty="0">
              <a:latin typeface="+mj-lt"/>
            </a:endParaRPr>
          </a:p>
        </p:txBody>
      </p:sp>
      <p:grpSp>
        <p:nvGrpSpPr>
          <p:cNvPr id="17" name="Group 16">
            <a:extLst>
              <a:ext uri="{FF2B5EF4-FFF2-40B4-BE49-F238E27FC236}">
                <a16:creationId xmlns:a16="http://schemas.microsoft.com/office/drawing/2014/main" id="{14F5CD86-647F-45C3-8593-9D8E4ECF4D88}"/>
              </a:ext>
            </a:extLst>
          </p:cNvPr>
          <p:cNvGrpSpPr/>
          <p:nvPr/>
        </p:nvGrpSpPr>
        <p:grpSpPr>
          <a:xfrm>
            <a:off x="1939265" y="1550666"/>
            <a:ext cx="12521734" cy="6274569"/>
            <a:chOff x="1778268" y="1984965"/>
            <a:chExt cx="11604844" cy="5815122"/>
          </a:xfrm>
        </p:grpSpPr>
        <p:grpSp>
          <p:nvGrpSpPr>
            <p:cNvPr id="18" name="Group 17">
              <a:extLst>
                <a:ext uri="{FF2B5EF4-FFF2-40B4-BE49-F238E27FC236}">
                  <a16:creationId xmlns:a16="http://schemas.microsoft.com/office/drawing/2014/main" id="{02CBEE20-5637-4041-935C-259FF6CB2A34}"/>
                </a:ext>
              </a:extLst>
            </p:cNvPr>
            <p:cNvGrpSpPr/>
            <p:nvPr/>
          </p:nvGrpSpPr>
          <p:grpSpPr>
            <a:xfrm>
              <a:off x="1778268" y="1984965"/>
              <a:ext cx="11604844" cy="5356485"/>
              <a:chOff x="1778268" y="1984965"/>
              <a:chExt cx="11604844" cy="5356485"/>
            </a:xfrm>
          </p:grpSpPr>
          <p:cxnSp>
            <p:nvCxnSpPr>
              <p:cNvPr id="27" name="Straight Arrow Connector 26">
                <a:extLst>
                  <a:ext uri="{FF2B5EF4-FFF2-40B4-BE49-F238E27FC236}">
                    <a16:creationId xmlns:a16="http://schemas.microsoft.com/office/drawing/2014/main" id="{FD6126A6-680B-486A-A1F6-2426863DF8FF}"/>
                  </a:ext>
                </a:extLst>
              </p:cNvPr>
              <p:cNvCxnSpPr>
                <a:cxnSpLocks/>
              </p:cNvCxnSpPr>
              <p:nvPr/>
            </p:nvCxnSpPr>
            <p:spPr>
              <a:xfrm flipV="1">
                <a:off x="2766336" y="6084562"/>
                <a:ext cx="821414" cy="367038"/>
              </a:xfrm>
              <a:prstGeom prst="straightConnector1">
                <a:avLst/>
              </a:prstGeom>
              <a:ln w="571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B4D0200-6983-4CE9-9077-5758FEB2F137}"/>
                  </a:ext>
                </a:extLst>
              </p:cNvPr>
              <p:cNvCxnSpPr>
                <a:cxnSpLocks/>
              </p:cNvCxnSpPr>
              <p:nvPr/>
            </p:nvCxnSpPr>
            <p:spPr>
              <a:xfrm flipV="1">
                <a:off x="4820441" y="5257800"/>
                <a:ext cx="800682" cy="374340"/>
              </a:xfrm>
              <a:prstGeom prst="straightConnector1">
                <a:avLst/>
              </a:prstGeom>
              <a:ln w="57150">
                <a:solidFill>
                  <a:srgbClr val="7F7F7F"/>
                </a:solidFill>
                <a:tailEnd type="triangle"/>
              </a:ln>
            </p:spPr>
            <p:style>
              <a:lnRef idx="1">
                <a:schemeClr val="accent1"/>
              </a:lnRef>
              <a:fillRef idx="0">
                <a:schemeClr val="accent1"/>
              </a:fillRef>
              <a:effectRef idx="0">
                <a:schemeClr val="accent1"/>
              </a:effectRef>
              <a:fontRef idx="minor">
                <a:schemeClr val="tx1"/>
              </a:fontRef>
            </p:style>
          </p:cxnSp>
          <p:sp>
            <p:nvSpPr>
              <p:cNvPr id="29" name="Cylinder 28">
                <a:extLst>
                  <a:ext uri="{FF2B5EF4-FFF2-40B4-BE49-F238E27FC236}">
                    <a16:creationId xmlns:a16="http://schemas.microsoft.com/office/drawing/2014/main" id="{F002AF3E-2E6C-43A7-A8B2-2A8B8FF205DF}"/>
                  </a:ext>
                </a:extLst>
              </p:cNvPr>
              <p:cNvSpPr/>
              <p:nvPr/>
            </p:nvSpPr>
            <p:spPr>
              <a:xfrm>
                <a:off x="1778268" y="6198257"/>
                <a:ext cx="806861" cy="835416"/>
              </a:xfrm>
              <a:prstGeom prst="can">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grpSp>
            <p:nvGrpSpPr>
              <p:cNvPr id="30" name="Group 29">
                <a:extLst>
                  <a:ext uri="{FF2B5EF4-FFF2-40B4-BE49-F238E27FC236}">
                    <a16:creationId xmlns:a16="http://schemas.microsoft.com/office/drawing/2014/main" id="{B26DFABD-3115-4ABC-9649-D3B289AB68E8}"/>
                  </a:ext>
                </a:extLst>
              </p:cNvPr>
              <p:cNvGrpSpPr/>
              <p:nvPr/>
            </p:nvGrpSpPr>
            <p:grpSpPr>
              <a:xfrm>
                <a:off x="5667375" y="4443834"/>
                <a:ext cx="980018" cy="1193503"/>
                <a:chOff x="5667375" y="4443834"/>
                <a:chExt cx="980018" cy="1193503"/>
              </a:xfrm>
            </p:grpSpPr>
            <p:sp>
              <p:nvSpPr>
                <p:cNvPr id="77" name="Rectangle 76">
                  <a:extLst>
                    <a:ext uri="{FF2B5EF4-FFF2-40B4-BE49-F238E27FC236}">
                      <a16:creationId xmlns:a16="http://schemas.microsoft.com/office/drawing/2014/main" id="{79BD3E28-BFE4-43E2-AAC7-F6B799D3E4E2}"/>
                    </a:ext>
                  </a:extLst>
                </p:cNvPr>
                <p:cNvSpPr/>
                <p:nvPr/>
              </p:nvSpPr>
              <p:spPr>
                <a:xfrm>
                  <a:off x="5735898" y="4529002"/>
                  <a:ext cx="129436" cy="10129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87343773-2618-4294-B651-217332661EA7}"/>
                    </a:ext>
                  </a:extLst>
                </p:cNvPr>
                <p:cNvSpPr/>
                <p:nvPr/>
              </p:nvSpPr>
              <p:spPr>
                <a:xfrm>
                  <a:off x="5667375" y="4443834"/>
                  <a:ext cx="980018" cy="1193503"/>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63A43E4B-BFF3-4C0B-AEAF-9F2C46D58DB2}"/>
                    </a:ext>
                  </a:extLst>
                </p:cNvPr>
                <p:cNvSpPr/>
                <p:nvPr/>
              </p:nvSpPr>
              <p:spPr>
                <a:xfrm>
                  <a:off x="5911480" y="4529002"/>
                  <a:ext cx="129436" cy="10129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1FECDB68-5C17-4FDF-92F6-2E4F216D9FE5}"/>
                    </a:ext>
                  </a:extLst>
                </p:cNvPr>
                <p:cNvSpPr/>
                <p:nvPr/>
              </p:nvSpPr>
              <p:spPr>
                <a:xfrm>
                  <a:off x="6087168" y="4529002"/>
                  <a:ext cx="129436" cy="10129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2520DD58-D2BE-47B6-B1C2-8D801AF1A4AA}"/>
                    </a:ext>
                  </a:extLst>
                </p:cNvPr>
                <p:cNvSpPr/>
                <p:nvPr/>
              </p:nvSpPr>
              <p:spPr>
                <a:xfrm>
                  <a:off x="6262856" y="4529002"/>
                  <a:ext cx="129436" cy="10129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75C7F2B-A911-471F-9F9A-39C03D48ADC6}"/>
                    </a:ext>
                  </a:extLst>
                </p:cNvPr>
                <p:cNvSpPr/>
                <p:nvPr/>
              </p:nvSpPr>
              <p:spPr>
                <a:xfrm>
                  <a:off x="6438543" y="4533130"/>
                  <a:ext cx="129436" cy="1012976"/>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5309D3B7-025C-473F-88F0-7C48994F1542}"/>
                  </a:ext>
                </a:extLst>
              </p:cNvPr>
              <p:cNvGrpSpPr/>
              <p:nvPr/>
            </p:nvGrpSpPr>
            <p:grpSpPr>
              <a:xfrm>
                <a:off x="9779545" y="2399264"/>
                <a:ext cx="980018" cy="1193503"/>
                <a:chOff x="9779545" y="2399264"/>
                <a:chExt cx="980018" cy="1193503"/>
              </a:xfrm>
            </p:grpSpPr>
            <p:sp>
              <p:nvSpPr>
                <p:cNvPr id="72" name="Rectangle 71">
                  <a:extLst>
                    <a:ext uri="{FF2B5EF4-FFF2-40B4-BE49-F238E27FC236}">
                      <a16:creationId xmlns:a16="http://schemas.microsoft.com/office/drawing/2014/main" id="{95268D3D-0C68-4D07-A53F-D276143F021F}"/>
                    </a:ext>
                  </a:extLst>
                </p:cNvPr>
                <p:cNvSpPr/>
                <p:nvPr/>
              </p:nvSpPr>
              <p:spPr>
                <a:xfrm>
                  <a:off x="9779545" y="2399264"/>
                  <a:ext cx="980018" cy="119350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B76A5C83-9247-4DD4-88CC-D46911924666}"/>
                    </a:ext>
                  </a:extLst>
                </p:cNvPr>
                <p:cNvSpPr/>
                <p:nvPr/>
              </p:nvSpPr>
              <p:spPr>
                <a:xfrm>
                  <a:off x="9870233" y="2489527"/>
                  <a:ext cx="129436" cy="101297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553B03EF-E450-4AED-893D-BD5756B5DDF9}"/>
                    </a:ext>
                  </a:extLst>
                </p:cNvPr>
                <p:cNvSpPr/>
                <p:nvPr/>
              </p:nvSpPr>
              <p:spPr>
                <a:xfrm>
                  <a:off x="10075105" y="2817019"/>
                  <a:ext cx="129436" cy="68548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ADAD09E0-905E-49D1-B669-7D694C0708A7}"/>
                    </a:ext>
                  </a:extLst>
                </p:cNvPr>
                <p:cNvSpPr/>
                <p:nvPr/>
              </p:nvSpPr>
              <p:spPr>
                <a:xfrm>
                  <a:off x="10279977" y="2631281"/>
                  <a:ext cx="129436" cy="871222"/>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3F2453B4-B265-479C-96C9-0564B8509AED}"/>
                    </a:ext>
                  </a:extLst>
                </p:cNvPr>
                <p:cNvSpPr/>
                <p:nvPr/>
              </p:nvSpPr>
              <p:spPr>
                <a:xfrm>
                  <a:off x="10484849" y="3067050"/>
                  <a:ext cx="129436" cy="4453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05BCA705-4EC5-4BE7-BCD6-4D2B6782DC6C}"/>
                  </a:ext>
                </a:extLst>
              </p:cNvPr>
              <p:cNvGrpSpPr/>
              <p:nvPr/>
            </p:nvGrpSpPr>
            <p:grpSpPr>
              <a:xfrm>
                <a:off x="11804929" y="1984965"/>
                <a:ext cx="1373188" cy="748506"/>
                <a:chOff x="11804929" y="1984965"/>
                <a:chExt cx="1373188" cy="748506"/>
              </a:xfrm>
            </p:grpSpPr>
            <p:sp>
              <p:nvSpPr>
                <p:cNvPr id="70" name="Freeform: Shape 69">
                  <a:extLst>
                    <a:ext uri="{FF2B5EF4-FFF2-40B4-BE49-F238E27FC236}">
                      <a16:creationId xmlns:a16="http://schemas.microsoft.com/office/drawing/2014/main" id="{99886DB5-CD23-4E8A-9299-ED3405479B21}"/>
                    </a:ext>
                  </a:extLst>
                </p:cNvPr>
                <p:cNvSpPr/>
                <p:nvPr/>
              </p:nvSpPr>
              <p:spPr>
                <a:xfrm>
                  <a:off x="11804929" y="2054021"/>
                  <a:ext cx="1174750" cy="679450"/>
                </a:xfrm>
                <a:custGeom>
                  <a:avLst/>
                  <a:gdLst>
                    <a:gd name="connsiteX0" fmla="*/ 0 w 1174750"/>
                    <a:gd name="connsiteY0" fmla="*/ 425450 h 679450"/>
                    <a:gd name="connsiteX1" fmla="*/ 647700 w 1174750"/>
                    <a:gd name="connsiteY1" fmla="*/ 0 h 679450"/>
                    <a:gd name="connsiteX2" fmla="*/ 1174750 w 1174750"/>
                    <a:gd name="connsiteY2" fmla="*/ 679450 h 679450"/>
                    <a:gd name="connsiteX3" fmla="*/ 0 w 1174750"/>
                    <a:gd name="connsiteY3" fmla="*/ 425450 h 679450"/>
                  </a:gdLst>
                  <a:ahLst/>
                  <a:cxnLst>
                    <a:cxn ang="0">
                      <a:pos x="connsiteX0" y="connsiteY0"/>
                    </a:cxn>
                    <a:cxn ang="0">
                      <a:pos x="connsiteX1" y="connsiteY1"/>
                    </a:cxn>
                    <a:cxn ang="0">
                      <a:pos x="connsiteX2" y="connsiteY2"/>
                    </a:cxn>
                    <a:cxn ang="0">
                      <a:pos x="connsiteX3" y="connsiteY3"/>
                    </a:cxn>
                  </a:cxnLst>
                  <a:rect l="l" t="t" r="r" b="b"/>
                  <a:pathLst>
                    <a:path w="1174750" h="679450">
                      <a:moveTo>
                        <a:pt x="0" y="425450"/>
                      </a:moveTo>
                      <a:lnTo>
                        <a:pt x="647700" y="0"/>
                      </a:lnTo>
                      <a:lnTo>
                        <a:pt x="1174750" y="679450"/>
                      </a:lnTo>
                      <a:lnTo>
                        <a:pt x="0" y="425450"/>
                      </a:lnTo>
                      <a:close/>
                    </a:path>
                  </a:pathLst>
                </a:cu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Freeform: Shape 70">
                  <a:extLst>
                    <a:ext uri="{FF2B5EF4-FFF2-40B4-BE49-F238E27FC236}">
                      <a16:creationId xmlns:a16="http://schemas.microsoft.com/office/drawing/2014/main" id="{03A92F56-8BDD-4150-BD13-D64AEAD07290}"/>
                    </a:ext>
                  </a:extLst>
                </p:cNvPr>
                <p:cNvSpPr/>
                <p:nvPr/>
              </p:nvSpPr>
              <p:spPr>
                <a:xfrm>
                  <a:off x="12439929" y="1984965"/>
                  <a:ext cx="738188" cy="748506"/>
                </a:xfrm>
                <a:custGeom>
                  <a:avLst/>
                  <a:gdLst>
                    <a:gd name="connsiteX0" fmla="*/ 0 w 711200"/>
                    <a:gd name="connsiteY0" fmla="*/ 76200 h 768350"/>
                    <a:gd name="connsiteX1" fmla="*/ 184150 w 711200"/>
                    <a:gd name="connsiteY1" fmla="*/ 0 h 768350"/>
                    <a:gd name="connsiteX2" fmla="*/ 711200 w 711200"/>
                    <a:gd name="connsiteY2" fmla="*/ 685800 h 768350"/>
                    <a:gd name="connsiteX3" fmla="*/ 514350 w 711200"/>
                    <a:gd name="connsiteY3" fmla="*/ 768350 h 768350"/>
                    <a:gd name="connsiteX4" fmla="*/ 0 w 711200"/>
                    <a:gd name="connsiteY4" fmla="*/ 76200 h 7683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200" h="768350">
                      <a:moveTo>
                        <a:pt x="0" y="76200"/>
                      </a:moveTo>
                      <a:lnTo>
                        <a:pt x="184150" y="0"/>
                      </a:lnTo>
                      <a:lnTo>
                        <a:pt x="711200" y="685800"/>
                      </a:lnTo>
                      <a:lnTo>
                        <a:pt x="514350" y="768350"/>
                      </a:lnTo>
                      <a:lnTo>
                        <a:pt x="0" y="76200"/>
                      </a:lnTo>
                      <a:close/>
                    </a:path>
                  </a:pathLst>
                </a:custGeom>
                <a:solidFill>
                  <a:schemeClr val="accent4">
                    <a:lumMod val="60000"/>
                    <a:lumOff val="40000"/>
                  </a:schemeClr>
                </a:solid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cxnSp>
            <p:nvCxnSpPr>
              <p:cNvPr id="33" name="Straight Arrow Connector 32">
                <a:extLst>
                  <a:ext uri="{FF2B5EF4-FFF2-40B4-BE49-F238E27FC236}">
                    <a16:creationId xmlns:a16="http://schemas.microsoft.com/office/drawing/2014/main" id="{923A8991-4821-422A-B97A-70922AC3533E}"/>
                  </a:ext>
                </a:extLst>
              </p:cNvPr>
              <p:cNvCxnSpPr>
                <a:cxnSpLocks/>
              </p:cNvCxnSpPr>
              <p:nvPr/>
            </p:nvCxnSpPr>
            <p:spPr>
              <a:xfrm flipV="1">
                <a:off x="6699995" y="4471988"/>
                <a:ext cx="853284" cy="345475"/>
              </a:xfrm>
              <a:prstGeom prst="straightConnector1">
                <a:avLst/>
              </a:prstGeom>
              <a:ln w="571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FC27F09A-EEB3-4415-8149-74DF66ED43C0}"/>
                  </a:ext>
                </a:extLst>
              </p:cNvPr>
              <p:cNvCxnSpPr>
                <a:cxnSpLocks/>
              </p:cNvCxnSpPr>
              <p:nvPr/>
            </p:nvCxnSpPr>
            <p:spPr>
              <a:xfrm flipV="1">
                <a:off x="8631567" y="3720620"/>
                <a:ext cx="853284" cy="345476"/>
              </a:xfrm>
              <a:prstGeom prst="straightConnector1">
                <a:avLst/>
              </a:prstGeom>
              <a:ln w="57150">
                <a:solidFill>
                  <a:srgbClr val="7F7F7F"/>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DAFE8043-72A9-4BF8-94BB-428C026142D7}"/>
                  </a:ext>
                </a:extLst>
              </p:cNvPr>
              <p:cNvCxnSpPr>
                <a:cxnSpLocks/>
              </p:cNvCxnSpPr>
              <p:nvPr/>
            </p:nvCxnSpPr>
            <p:spPr>
              <a:xfrm flipV="1">
                <a:off x="10834999" y="2769617"/>
                <a:ext cx="853284" cy="345476"/>
              </a:xfrm>
              <a:prstGeom prst="straightConnector1">
                <a:avLst/>
              </a:prstGeom>
              <a:ln w="57150">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BBBD9D7C-1B19-418D-B517-780E35FAED78}"/>
                  </a:ext>
                </a:extLst>
              </p:cNvPr>
              <p:cNvGrpSpPr/>
              <p:nvPr/>
            </p:nvGrpSpPr>
            <p:grpSpPr>
              <a:xfrm>
                <a:off x="3771900" y="5167717"/>
                <a:ext cx="980018" cy="1193503"/>
                <a:chOff x="3771900" y="5167717"/>
                <a:chExt cx="980018" cy="1193503"/>
              </a:xfrm>
            </p:grpSpPr>
            <p:sp>
              <p:nvSpPr>
                <p:cNvPr id="55" name="Rectangle 54">
                  <a:extLst>
                    <a:ext uri="{FF2B5EF4-FFF2-40B4-BE49-F238E27FC236}">
                      <a16:creationId xmlns:a16="http://schemas.microsoft.com/office/drawing/2014/main" id="{0BBC1728-0502-47B2-B102-5EBB40C6FFD2}"/>
                    </a:ext>
                  </a:extLst>
                </p:cNvPr>
                <p:cNvSpPr/>
                <p:nvPr/>
              </p:nvSpPr>
              <p:spPr>
                <a:xfrm>
                  <a:off x="3771900" y="5167717"/>
                  <a:ext cx="980018" cy="1193503"/>
                </a:xfrm>
                <a:prstGeom prst="rect">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50F425C5-61A3-4AE3-B71E-27EB9742C8C6}"/>
                    </a:ext>
                  </a:extLst>
                </p:cNvPr>
                <p:cNvSpPr/>
                <p:nvPr/>
              </p:nvSpPr>
              <p:spPr>
                <a:xfrm>
                  <a:off x="3830898" y="5306782"/>
                  <a:ext cx="179128" cy="1803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D4D5E2E9-D51B-42F3-AB6B-60BB9031E235}"/>
                    </a:ext>
                  </a:extLst>
                </p:cNvPr>
                <p:cNvSpPr/>
                <p:nvPr/>
              </p:nvSpPr>
              <p:spPr>
                <a:xfrm>
                  <a:off x="3827060" y="5566042"/>
                  <a:ext cx="179128" cy="1803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FB8422DC-11CD-4412-910E-853E5BDAA845}"/>
                    </a:ext>
                  </a:extLst>
                </p:cNvPr>
                <p:cNvSpPr/>
                <p:nvPr/>
              </p:nvSpPr>
              <p:spPr>
                <a:xfrm>
                  <a:off x="3827060" y="5825302"/>
                  <a:ext cx="179128" cy="1803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C2F46DFC-48EC-47E4-9353-1D16B66DA273}"/>
                    </a:ext>
                  </a:extLst>
                </p:cNvPr>
                <p:cNvSpPr/>
                <p:nvPr/>
              </p:nvSpPr>
              <p:spPr>
                <a:xfrm>
                  <a:off x="3827060" y="6084562"/>
                  <a:ext cx="179128" cy="18032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395B7A01-5B98-46F6-A065-20767D8DDC07}"/>
                    </a:ext>
                  </a:extLst>
                </p:cNvPr>
                <p:cNvSpPr/>
                <p:nvPr/>
              </p:nvSpPr>
              <p:spPr>
                <a:xfrm>
                  <a:off x="4450023" y="5306782"/>
                  <a:ext cx="179128" cy="958104"/>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9" name="Straight Arrow Connector 68">
                  <a:extLst>
                    <a:ext uri="{FF2B5EF4-FFF2-40B4-BE49-F238E27FC236}">
                      <a16:creationId xmlns:a16="http://schemas.microsoft.com/office/drawing/2014/main" id="{52CB305C-0CC7-43B9-B538-30388DD72ED1}"/>
                    </a:ext>
                  </a:extLst>
                </p:cNvPr>
                <p:cNvCxnSpPr>
                  <a:cxnSpLocks/>
                  <a:endCxn id="68" idx="1"/>
                </p:cNvCxnSpPr>
                <p:nvPr/>
              </p:nvCxnSpPr>
              <p:spPr>
                <a:xfrm>
                  <a:off x="4069024" y="5785834"/>
                  <a:ext cx="380999" cy="0"/>
                </a:xfrm>
                <a:prstGeom prst="straightConnector1">
                  <a:avLst/>
                </a:prstGeom>
                <a:ln w="28575">
                  <a:solidFill>
                    <a:srgbClr val="7F7F7F"/>
                  </a:solidFill>
                  <a:tailEnd type="triangle"/>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A90FC7CF-B433-43CA-83F0-00AD100C5A8A}"/>
                  </a:ext>
                </a:extLst>
              </p:cNvPr>
              <p:cNvGrpSpPr/>
              <p:nvPr/>
            </p:nvGrpSpPr>
            <p:grpSpPr>
              <a:xfrm>
                <a:off x="7562850" y="3650495"/>
                <a:ext cx="980018" cy="1193503"/>
                <a:chOff x="7562850" y="3650495"/>
                <a:chExt cx="980018" cy="1193503"/>
              </a:xfrm>
            </p:grpSpPr>
            <p:sp>
              <p:nvSpPr>
                <p:cNvPr id="50" name="Rectangle 49">
                  <a:extLst>
                    <a:ext uri="{FF2B5EF4-FFF2-40B4-BE49-F238E27FC236}">
                      <a16:creationId xmlns:a16="http://schemas.microsoft.com/office/drawing/2014/main" id="{22A1488D-EAAA-4A84-8D2C-FFDBBF65BAB7}"/>
                    </a:ext>
                  </a:extLst>
                </p:cNvPr>
                <p:cNvSpPr/>
                <p:nvPr/>
              </p:nvSpPr>
              <p:spPr>
                <a:xfrm>
                  <a:off x="7562850" y="3650495"/>
                  <a:ext cx="980018" cy="1193503"/>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BF263C78-681B-4BAD-8FDF-BEE6C0349FE8}"/>
                    </a:ext>
                  </a:extLst>
                </p:cNvPr>
                <p:cNvSpPr/>
                <p:nvPr/>
              </p:nvSpPr>
              <p:spPr>
                <a:xfrm>
                  <a:off x="7653538" y="3740758"/>
                  <a:ext cx="129436" cy="1012976"/>
                </a:xfrm>
                <a:prstGeom prst="rect">
                  <a:avLst/>
                </a:prstGeom>
                <a:solidFill>
                  <a:srgbClr val="8FC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BD3B007F-9602-4F7F-9817-6634281461FB}"/>
                    </a:ext>
                  </a:extLst>
                </p:cNvPr>
                <p:cNvSpPr/>
                <p:nvPr/>
              </p:nvSpPr>
              <p:spPr>
                <a:xfrm>
                  <a:off x="7871673" y="3740758"/>
                  <a:ext cx="129436" cy="1012976"/>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FAB1FEF8-56E2-4E97-A34A-E7F06064A9C1}"/>
                    </a:ext>
                  </a:extLst>
                </p:cNvPr>
                <p:cNvSpPr/>
                <p:nvPr/>
              </p:nvSpPr>
              <p:spPr>
                <a:xfrm>
                  <a:off x="8063282" y="3740758"/>
                  <a:ext cx="129436" cy="1012976"/>
                </a:xfrm>
                <a:prstGeom prst="rect">
                  <a:avLst/>
                </a:prstGeom>
                <a:solidFill>
                  <a:srgbClr val="8FC3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8D1BFAE9-5924-4A6E-B8C3-E68487935B88}"/>
                    </a:ext>
                  </a:extLst>
                </p:cNvPr>
                <p:cNvSpPr/>
                <p:nvPr/>
              </p:nvSpPr>
              <p:spPr>
                <a:xfrm>
                  <a:off x="8330934" y="3740758"/>
                  <a:ext cx="129436" cy="1012976"/>
                </a:xfrm>
                <a:prstGeom prst="rect">
                  <a:avLst/>
                </a:prstGeom>
                <a:noFill/>
                <a:ln w="19050">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TextBox 43">
                <a:extLst>
                  <a:ext uri="{FF2B5EF4-FFF2-40B4-BE49-F238E27FC236}">
                    <a16:creationId xmlns:a16="http://schemas.microsoft.com/office/drawing/2014/main" id="{3CA8C9F5-3F84-4ACA-8548-976C6EFCBCBB}"/>
                  </a:ext>
                </a:extLst>
              </p:cNvPr>
              <p:cNvSpPr txBox="1"/>
              <p:nvPr/>
            </p:nvSpPr>
            <p:spPr>
              <a:xfrm>
                <a:off x="3204184" y="6505487"/>
                <a:ext cx="1928733" cy="307777"/>
              </a:xfrm>
              <a:prstGeom prst="rect">
                <a:avLst/>
              </a:prstGeom>
              <a:noFill/>
            </p:spPr>
            <p:txBody>
              <a:bodyPr wrap="none" rtlCol="0">
                <a:spAutoFit/>
              </a:bodyPr>
              <a:lstStyle/>
              <a:p>
                <a:pPr algn="ctr"/>
                <a:r>
                  <a:rPr lang="en-US" b="1" dirty="0">
                    <a:latin typeface="+mj-lt"/>
                  </a:rPr>
                  <a:t>Text Preprocessing </a:t>
                </a:r>
              </a:p>
            </p:txBody>
          </p:sp>
          <p:sp>
            <p:nvSpPr>
              <p:cNvPr id="45" name="TextBox 44">
                <a:extLst>
                  <a:ext uri="{FF2B5EF4-FFF2-40B4-BE49-F238E27FC236}">
                    <a16:creationId xmlns:a16="http://schemas.microsoft.com/office/drawing/2014/main" id="{209C0B99-1122-4C39-9D11-19DA65DC7635}"/>
                  </a:ext>
                </a:extLst>
              </p:cNvPr>
              <p:cNvSpPr txBox="1"/>
              <p:nvPr/>
            </p:nvSpPr>
            <p:spPr>
              <a:xfrm>
                <a:off x="5188986" y="5702682"/>
                <a:ext cx="2077813" cy="523220"/>
              </a:xfrm>
              <a:prstGeom prst="rect">
                <a:avLst/>
              </a:prstGeom>
              <a:noFill/>
            </p:spPr>
            <p:txBody>
              <a:bodyPr wrap="none" rtlCol="0">
                <a:spAutoFit/>
              </a:bodyPr>
              <a:lstStyle/>
              <a:p>
                <a:pPr algn="ctr"/>
                <a:r>
                  <a:rPr lang="en-US" b="1" dirty="0">
                    <a:latin typeface="+mj-lt"/>
                  </a:rPr>
                  <a:t>Text Transformation</a:t>
                </a:r>
              </a:p>
              <a:p>
                <a:pPr algn="ctr"/>
                <a:r>
                  <a:rPr lang="en-US" b="1" dirty="0">
                    <a:latin typeface="+mj-lt"/>
                  </a:rPr>
                  <a:t>Attribute Generation</a:t>
                </a:r>
              </a:p>
            </p:txBody>
          </p:sp>
          <p:sp>
            <p:nvSpPr>
              <p:cNvPr id="46" name="TextBox 45">
                <a:extLst>
                  <a:ext uri="{FF2B5EF4-FFF2-40B4-BE49-F238E27FC236}">
                    <a16:creationId xmlns:a16="http://schemas.microsoft.com/office/drawing/2014/main" id="{D958FB28-2C3F-411E-8F81-CBE82E7CAEF0}"/>
                  </a:ext>
                </a:extLst>
              </p:cNvPr>
              <p:cNvSpPr txBox="1"/>
              <p:nvPr/>
            </p:nvSpPr>
            <p:spPr>
              <a:xfrm>
                <a:off x="7139729" y="4990914"/>
                <a:ext cx="1885453" cy="307777"/>
              </a:xfrm>
              <a:prstGeom prst="rect">
                <a:avLst/>
              </a:prstGeom>
              <a:noFill/>
            </p:spPr>
            <p:txBody>
              <a:bodyPr wrap="none" rtlCol="0">
                <a:spAutoFit/>
              </a:bodyPr>
              <a:lstStyle/>
              <a:p>
                <a:pPr algn="ctr"/>
                <a:r>
                  <a:rPr lang="en-US" b="1" dirty="0">
                    <a:latin typeface="+mj-lt"/>
                  </a:rPr>
                  <a:t>Attribute Selection</a:t>
                </a:r>
              </a:p>
            </p:txBody>
          </p:sp>
          <p:sp>
            <p:nvSpPr>
              <p:cNvPr id="47" name="TextBox 46">
                <a:extLst>
                  <a:ext uri="{FF2B5EF4-FFF2-40B4-BE49-F238E27FC236}">
                    <a16:creationId xmlns:a16="http://schemas.microsoft.com/office/drawing/2014/main" id="{A808E406-4736-4CD5-A4E1-DFB5AEC824C6}"/>
                  </a:ext>
                </a:extLst>
              </p:cNvPr>
              <p:cNvSpPr txBox="1"/>
              <p:nvPr/>
            </p:nvSpPr>
            <p:spPr>
              <a:xfrm>
                <a:off x="9391931" y="3631748"/>
                <a:ext cx="1789272" cy="523220"/>
              </a:xfrm>
              <a:prstGeom prst="rect">
                <a:avLst/>
              </a:prstGeom>
              <a:noFill/>
            </p:spPr>
            <p:txBody>
              <a:bodyPr wrap="none" rtlCol="0">
                <a:spAutoFit/>
              </a:bodyPr>
              <a:lstStyle/>
              <a:p>
                <a:pPr algn="ctr"/>
                <a:r>
                  <a:rPr lang="en-US" b="1" dirty="0">
                    <a:latin typeface="+mj-lt"/>
                  </a:rPr>
                  <a:t>Data Mining or</a:t>
                </a:r>
              </a:p>
              <a:p>
                <a:pPr algn="ctr"/>
                <a:r>
                  <a:rPr lang="en-US" b="1" dirty="0">
                    <a:latin typeface="+mj-lt"/>
                  </a:rPr>
                  <a:t>Pattern Discovery</a:t>
                </a:r>
              </a:p>
            </p:txBody>
          </p:sp>
          <p:sp>
            <p:nvSpPr>
              <p:cNvPr id="48" name="TextBox 47">
                <a:extLst>
                  <a:ext uri="{FF2B5EF4-FFF2-40B4-BE49-F238E27FC236}">
                    <a16:creationId xmlns:a16="http://schemas.microsoft.com/office/drawing/2014/main" id="{97968ACA-3FF4-4DBA-BC22-A24A897468EC}"/>
                  </a:ext>
                </a:extLst>
              </p:cNvPr>
              <p:cNvSpPr txBox="1"/>
              <p:nvPr/>
            </p:nvSpPr>
            <p:spPr>
              <a:xfrm>
                <a:off x="11664373" y="2710784"/>
                <a:ext cx="1718739" cy="523220"/>
              </a:xfrm>
              <a:prstGeom prst="rect">
                <a:avLst/>
              </a:prstGeom>
              <a:noFill/>
            </p:spPr>
            <p:txBody>
              <a:bodyPr wrap="none" rtlCol="0">
                <a:spAutoFit/>
              </a:bodyPr>
              <a:lstStyle/>
              <a:p>
                <a:pPr algn="ctr"/>
                <a:r>
                  <a:rPr lang="en-US" b="1" dirty="0">
                    <a:latin typeface="+mj-lt"/>
                  </a:rPr>
                  <a:t>Interpretation or</a:t>
                </a:r>
              </a:p>
              <a:p>
                <a:pPr algn="ctr"/>
                <a:r>
                  <a:rPr lang="en-US" b="1" dirty="0">
                    <a:latin typeface="+mj-lt"/>
                  </a:rPr>
                  <a:t>Evaluation</a:t>
                </a:r>
              </a:p>
            </p:txBody>
          </p:sp>
          <p:sp>
            <p:nvSpPr>
              <p:cNvPr id="49" name="TextBox 48">
                <a:extLst>
                  <a:ext uri="{FF2B5EF4-FFF2-40B4-BE49-F238E27FC236}">
                    <a16:creationId xmlns:a16="http://schemas.microsoft.com/office/drawing/2014/main" id="{08E02174-8C11-455D-ABCA-1F88EC8B681B}"/>
                  </a:ext>
                </a:extLst>
              </p:cNvPr>
              <p:cNvSpPr txBox="1"/>
              <p:nvPr/>
            </p:nvSpPr>
            <p:spPr>
              <a:xfrm>
                <a:off x="1928615" y="7033673"/>
                <a:ext cx="577401" cy="307777"/>
              </a:xfrm>
              <a:prstGeom prst="rect">
                <a:avLst/>
              </a:prstGeom>
              <a:noFill/>
            </p:spPr>
            <p:txBody>
              <a:bodyPr wrap="none" rtlCol="0">
                <a:spAutoFit/>
              </a:bodyPr>
              <a:lstStyle/>
              <a:p>
                <a:pPr algn="ctr"/>
                <a:r>
                  <a:rPr lang="en-US" b="1" dirty="0">
                    <a:latin typeface="+mj-lt"/>
                  </a:rPr>
                  <a:t>Text</a:t>
                </a:r>
              </a:p>
            </p:txBody>
          </p:sp>
        </p:grpSp>
        <p:cxnSp>
          <p:nvCxnSpPr>
            <p:cNvPr id="19" name="Straight Arrow Connector 18">
              <a:extLst>
                <a:ext uri="{FF2B5EF4-FFF2-40B4-BE49-F238E27FC236}">
                  <a16:creationId xmlns:a16="http://schemas.microsoft.com/office/drawing/2014/main" id="{5C479F2C-02B9-4179-8847-9256DE86E6AA}"/>
                </a:ext>
              </a:extLst>
            </p:cNvPr>
            <p:cNvCxnSpPr>
              <a:cxnSpLocks/>
            </p:cNvCxnSpPr>
            <p:nvPr/>
          </p:nvCxnSpPr>
          <p:spPr>
            <a:xfrm flipV="1">
              <a:off x="4239042" y="6782145"/>
              <a:ext cx="20481" cy="1017942"/>
            </a:xfrm>
            <a:prstGeom prst="straightConnector1">
              <a:avLst/>
            </a:prstGeom>
            <a:ln w="57150">
              <a:solidFill>
                <a:srgbClr val="7F7F7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227FA43-E164-4632-B689-34554E37FD05}"/>
                </a:ext>
              </a:extLst>
            </p:cNvPr>
            <p:cNvCxnSpPr>
              <a:cxnSpLocks/>
            </p:cNvCxnSpPr>
            <p:nvPr/>
          </p:nvCxnSpPr>
          <p:spPr>
            <a:xfrm flipV="1">
              <a:off x="6141645" y="6375818"/>
              <a:ext cx="20481" cy="1017942"/>
            </a:xfrm>
            <a:prstGeom prst="straightConnector1">
              <a:avLst/>
            </a:prstGeom>
            <a:ln w="57150">
              <a:solidFill>
                <a:srgbClr val="7F7F7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A59E233-D3BA-4F7C-92BC-2630EDBFB8E7}"/>
                </a:ext>
              </a:extLst>
            </p:cNvPr>
            <p:cNvCxnSpPr>
              <a:cxnSpLocks/>
            </p:cNvCxnSpPr>
            <p:nvPr/>
          </p:nvCxnSpPr>
          <p:spPr>
            <a:xfrm flipV="1">
              <a:off x="8085081" y="5502857"/>
              <a:ext cx="20481" cy="1017942"/>
            </a:xfrm>
            <a:prstGeom prst="straightConnector1">
              <a:avLst/>
            </a:prstGeom>
            <a:ln w="57150">
              <a:solidFill>
                <a:srgbClr val="7F7F7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43F06E8-3F8E-4ADE-9437-0BE74A4BE2AB}"/>
                </a:ext>
              </a:extLst>
            </p:cNvPr>
            <p:cNvCxnSpPr>
              <a:cxnSpLocks/>
            </p:cNvCxnSpPr>
            <p:nvPr/>
          </p:nvCxnSpPr>
          <p:spPr>
            <a:xfrm flipV="1">
              <a:off x="10206313" y="4216253"/>
              <a:ext cx="20481" cy="1017942"/>
            </a:xfrm>
            <a:prstGeom prst="straightConnector1">
              <a:avLst/>
            </a:prstGeom>
            <a:ln w="57150">
              <a:solidFill>
                <a:srgbClr val="7F7F7F"/>
              </a:solidFill>
              <a:prstDash val="sysDot"/>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2D44603-C255-4D90-A563-D74042B0B081}"/>
                </a:ext>
              </a:extLst>
            </p:cNvPr>
            <p:cNvCxnSpPr>
              <a:cxnSpLocks/>
            </p:cNvCxnSpPr>
            <p:nvPr/>
          </p:nvCxnSpPr>
          <p:spPr>
            <a:xfrm flipV="1">
              <a:off x="12503262" y="3453202"/>
              <a:ext cx="20481" cy="1017942"/>
            </a:xfrm>
            <a:prstGeom prst="straightConnector1">
              <a:avLst/>
            </a:prstGeom>
            <a:ln w="57150">
              <a:solidFill>
                <a:srgbClr val="7F7F7F"/>
              </a:solidFill>
              <a:prstDash val="sysDot"/>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121067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Shape 365"/>
          <p:cNvSpPr txBox="1">
            <a:spLocks noGrp="1"/>
          </p:cNvSpPr>
          <p:nvPr>
            <p:ph type="body" idx="1"/>
          </p:nvPr>
        </p:nvSpPr>
        <p:spPr>
          <a:xfrm>
            <a:off x="926745" y="1676697"/>
            <a:ext cx="12806840" cy="70389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chemeClr val="lt1"/>
              </a:buClr>
              <a:buSzPct val="250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Text Mining</a:t>
            </a:r>
          </a:p>
        </p:txBody>
      </p:sp>
      <p:sp>
        <p:nvSpPr>
          <p:cNvPr id="366" name="Shape 366"/>
          <p:cNvSpPr txBox="1">
            <a:spLocks noGrp="1"/>
          </p:cNvSpPr>
          <p:nvPr>
            <p:ph type="body" idx="2"/>
          </p:nvPr>
        </p:nvSpPr>
        <p:spPr>
          <a:xfrm>
            <a:off x="926744" y="2380588"/>
            <a:ext cx="12378949" cy="480131"/>
          </a:xfrm>
          <a:prstGeom prst="rect">
            <a:avLst/>
          </a:prstGeom>
          <a:noFill/>
          <a:ln>
            <a:noFill/>
          </a:ln>
        </p:spPr>
        <p:txBody>
          <a:bodyPr lIns="91425" tIns="45700" rIns="91425" bIns="45700" anchor="ctr" anchorCtr="0">
            <a:noAutofit/>
          </a:bodyPr>
          <a:lstStyle/>
          <a:p>
            <a:pPr marL="0" marR="0" lvl="0" indent="0" algn="l" rtl="0">
              <a:lnSpc>
                <a:spcPct val="90000"/>
              </a:lnSpc>
              <a:spcBef>
                <a:spcPts val="0"/>
              </a:spcBef>
              <a:spcAft>
                <a:spcPts val="0"/>
              </a:spcAft>
              <a:buClr>
                <a:srgbClr val="0F547B"/>
              </a:buClr>
              <a:buSzPct val="250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Topic 5: Context Free Grammar (CFG)</a:t>
            </a:r>
          </a:p>
        </p:txBody>
      </p:sp>
    </p:spTree>
    <p:extLst>
      <p:ext uri="{BB962C8B-B14F-4D97-AF65-F5344CB8AC3E}">
        <p14:creationId xmlns:p14="http://schemas.microsoft.com/office/powerpoint/2010/main" val="19671898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ADD2BB80-3E5F-416B-A7EE-8B98D53FE2E3}"/>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CFG</a:t>
            </a:r>
          </a:p>
        </p:txBody>
      </p:sp>
      <p:pic>
        <p:nvPicPr>
          <p:cNvPr id="4" name="Shape 375">
            <a:extLst>
              <a:ext uri="{FF2B5EF4-FFF2-40B4-BE49-F238E27FC236}">
                <a16:creationId xmlns:a16="http://schemas.microsoft.com/office/drawing/2014/main" id="{CE5FA456-4E20-420B-8D1A-169977828699}"/>
              </a:ext>
            </a:extLst>
          </p:cNvPr>
          <p:cNvPicPr preferRelativeResize="0"/>
          <p:nvPr/>
        </p:nvPicPr>
        <p:blipFill rotWithShape="1">
          <a:blip r:embed="rId3">
            <a:alphaModFix/>
          </a:blip>
          <a:srcRect/>
          <a:stretch/>
        </p:blipFill>
        <p:spPr>
          <a:xfrm>
            <a:off x="7765274" y="829986"/>
            <a:ext cx="839483" cy="253920"/>
          </a:xfrm>
          <a:prstGeom prst="rect">
            <a:avLst/>
          </a:prstGeom>
          <a:noFill/>
          <a:ln>
            <a:noFill/>
          </a:ln>
        </p:spPr>
      </p:pic>
      <p:sp>
        <p:nvSpPr>
          <p:cNvPr id="5" name="Rectangle 4">
            <a:extLst>
              <a:ext uri="{FF2B5EF4-FFF2-40B4-BE49-F238E27FC236}">
                <a16:creationId xmlns:a16="http://schemas.microsoft.com/office/drawing/2014/main" id="{95259FDC-E67E-4E7A-913A-4A14019D4CC0}"/>
              </a:ext>
            </a:extLst>
          </p:cNvPr>
          <p:cNvSpPr/>
          <p:nvPr/>
        </p:nvSpPr>
        <p:spPr>
          <a:xfrm>
            <a:off x="908814" y="2315549"/>
            <a:ext cx="14448188" cy="5015338"/>
          </a:xfrm>
          <a:prstGeom prst="rect">
            <a:avLst/>
          </a:prstGeom>
          <a:solidFill>
            <a:schemeClr val="bg1">
              <a:lumMod val="95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a:extLst>
              <a:ext uri="{FF2B5EF4-FFF2-40B4-BE49-F238E27FC236}">
                <a16:creationId xmlns:a16="http://schemas.microsoft.com/office/drawing/2014/main" id="{3FE4A03D-03F6-4FD4-8074-039270538B26}"/>
              </a:ext>
            </a:extLst>
          </p:cNvPr>
          <p:cNvGrpSpPr/>
          <p:nvPr/>
        </p:nvGrpSpPr>
        <p:grpSpPr>
          <a:xfrm>
            <a:off x="811914" y="2383787"/>
            <a:ext cx="14632172" cy="725138"/>
            <a:chOff x="1295400" y="8157038"/>
            <a:chExt cx="13663054" cy="725138"/>
          </a:xfrm>
        </p:grpSpPr>
        <p:cxnSp>
          <p:nvCxnSpPr>
            <p:cNvPr id="7" name="Straight Connector 6">
              <a:extLst>
                <a:ext uri="{FF2B5EF4-FFF2-40B4-BE49-F238E27FC236}">
                  <a16:creationId xmlns:a16="http://schemas.microsoft.com/office/drawing/2014/main" id="{2F679292-9F60-4DD4-877A-AFF8BF07E2A0}"/>
                </a:ext>
              </a:extLst>
            </p:cNvPr>
            <p:cNvCxnSpPr/>
            <p:nvPr/>
          </p:nvCxnSpPr>
          <p:spPr>
            <a:xfrm>
              <a:off x="8214013" y="8207262"/>
              <a:ext cx="0" cy="377938"/>
            </a:xfrm>
            <a:prstGeom prst="line">
              <a:avLst/>
            </a:prstGeom>
            <a:ln w="381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85AE7FA2-896A-4708-99BD-E29D44D8C4DD}"/>
                </a:ext>
              </a:extLst>
            </p:cNvPr>
            <p:cNvSpPr/>
            <p:nvPr/>
          </p:nvSpPr>
          <p:spPr>
            <a:xfrm>
              <a:off x="8061613" y="8577376"/>
              <a:ext cx="304800" cy="304800"/>
            </a:xfrm>
            <a:prstGeom prst="ellipse">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76">
              <a:extLst>
                <a:ext uri="{FF2B5EF4-FFF2-40B4-BE49-F238E27FC236}">
                  <a16:creationId xmlns:a16="http://schemas.microsoft.com/office/drawing/2014/main" id="{1194010F-6D1A-46B6-AE2F-778444B52E96}"/>
                </a:ext>
              </a:extLst>
            </p:cNvPr>
            <p:cNvSpPr/>
            <p:nvPr/>
          </p:nvSpPr>
          <p:spPr>
            <a:xfrm>
              <a:off x="1295400" y="8157038"/>
              <a:ext cx="13663054" cy="250362"/>
            </a:xfrm>
            <a:prstGeom prst="round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3500000" scaled="1"/>
              <a:tileRect/>
            </a:gra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584B58F-D1A8-4149-812B-8766FDEC0D50}"/>
              </a:ext>
            </a:extLst>
          </p:cNvPr>
          <p:cNvGrpSpPr/>
          <p:nvPr/>
        </p:nvGrpSpPr>
        <p:grpSpPr>
          <a:xfrm>
            <a:off x="811914" y="1828076"/>
            <a:ext cx="14632172" cy="547897"/>
            <a:chOff x="1295400" y="1825727"/>
            <a:chExt cx="13663054" cy="418381"/>
          </a:xfrm>
        </p:grpSpPr>
        <p:sp>
          <p:nvSpPr>
            <p:cNvPr id="11" name="Rounded Rectangle 78">
              <a:extLst>
                <a:ext uri="{FF2B5EF4-FFF2-40B4-BE49-F238E27FC236}">
                  <a16:creationId xmlns:a16="http://schemas.microsoft.com/office/drawing/2014/main" id="{92C61FFE-12E6-49DC-8F3D-6908628A52D9}"/>
                </a:ext>
              </a:extLst>
            </p:cNvPr>
            <p:cNvSpPr/>
            <p:nvPr/>
          </p:nvSpPr>
          <p:spPr>
            <a:xfrm>
              <a:off x="7539099" y="1848190"/>
              <a:ext cx="1175657" cy="357637"/>
            </a:xfrm>
            <a:prstGeom prst="roundRect">
              <a:avLst/>
            </a:prstGeom>
            <a:noFill/>
            <a:ln w="571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79">
              <a:extLst>
                <a:ext uri="{FF2B5EF4-FFF2-40B4-BE49-F238E27FC236}">
                  <a16:creationId xmlns:a16="http://schemas.microsoft.com/office/drawing/2014/main" id="{DD1938C2-8550-44FA-9AAC-548ED8E6C4B4}"/>
                </a:ext>
              </a:extLst>
            </p:cNvPr>
            <p:cNvSpPr/>
            <p:nvPr/>
          </p:nvSpPr>
          <p:spPr>
            <a:xfrm>
              <a:off x="7938241" y="1825727"/>
              <a:ext cx="377372" cy="138375"/>
            </a:xfrm>
            <a:prstGeom prst="roundRect">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ounded Rectangle 80">
              <a:extLst>
                <a:ext uri="{FF2B5EF4-FFF2-40B4-BE49-F238E27FC236}">
                  <a16:creationId xmlns:a16="http://schemas.microsoft.com/office/drawing/2014/main" id="{F654CBE1-358F-4D68-AF07-26EC8F0D61EA}"/>
                </a:ext>
              </a:extLst>
            </p:cNvPr>
            <p:cNvSpPr/>
            <p:nvPr/>
          </p:nvSpPr>
          <p:spPr>
            <a:xfrm>
              <a:off x="1295400" y="2117684"/>
              <a:ext cx="13663054" cy="126424"/>
            </a:xfrm>
            <a:prstGeom prst="roundRect">
              <a:avLst/>
            </a:prstGeom>
            <a:gradFill flip="none" rotWithShape="1">
              <a:gsLst>
                <a:gs pos="0">
                  <a:schemeClr val="tx1">
                    <a:lumMod val="75000"/>
                    <a:lumOff val="25000"/>
                    <a:shade val="30000"/>
                    <a:satMod val="115000"/>
                  </a:schemeClr>
                </a:gs>
                <a:gs pos="50000">
                  <a:schemeClr val="tx1">
                    <a:lumMod val="75000"/>
                    <a:lumOff val="25000"/>
                    <a:shade val="67500"/>
                    <a:satMod val="115000"/>
                  </a:schemeClr>
                </a:gs>
                <a:gs pos="100000">
                  <a:schemeClr val="tx1">
                    <a:lumMod val="75000"/>
                    <a:lumOff val="25000"/>
                    <a:shade val="100000"/>
                    <a:satMod val="115000"/>
                  </a:schemeClr>
                </a:gs>
              </a:gsLst>
              <a:lin ang="13500000" scaled="1"/>
              <a:tileRect/>
            </a:gra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9348F17-718C-425A-866A-130A362E18B5}"/>
              </a:ext>
            </a:extLst>
          </p:cNvPr>
          <p:cNvSpPr/>
          <p:nvPr/>
        </p:nvSpPr>
        <p:spPr>
          <a:xfrm>
            <a:off x="1611690" y="3214061"/>
            <a:ext cx="10139691" cy="3728328"/>
          </a:xfrm>
          <a:prstGeom prst="rect">
            <a:avLst/>
          </a:prstGeom>
        </p:spPr>
        <p:txBody>
          <a:bodyPr wrap="square">
            <a:spAutoFit/>
          </a:bodyPr>
          <a:lstStyle/>
          <a:p>
            <a:pPr marL="342900" indent="-342900">
              <a:lnSpc>
                <a:spcPct val="150000"/>
              </a:lnSpc>
              <a:buFont typeface="Wingdings" panose="05000000000000000000" pitchFamily="2" charset="2"/>
              <a:buChar char="§"/>
            </a:pPr>
            <a:r>
              <a:rPr lang="en-US" altLang="en-US" sz="2000" dirty="0">
                <a:solidFill>
                  <a:schemeClr val="tx1">
                    <a:lumMod val="65000"/>
                    <a:lumOff val="35000"/>
                  </a:schemeClr>
                </a:solidFill>
                <a:latin typeface="Open Sans" panose="020B0606030504020204"/>
                <a:cs typeface="Times New Roman" panose="02020603050405020304" pitchFamily="18" charset="0"/>
              </a:rPr>
              <a:t>A context-free grammar is a 4-tuple (</a:t>
            </a:r>
            <a:r>
              <a:rPr lang="en-US" altLang="en-US" sz="2000" dirty="0">
                <a:solidFill>
                  <a:schemeClr val="tx1">
                    <a:lumMod val="65000"/>
                    <a:lumOff val="35000"/>
                  </a:schemeClr>
                </a:solidFill>
                <a:latin typeface="Open Sans" panose="020B0606030504020204"/>
                <a:cs typeface="Times New Roman" panose="02020603050405020304" pitchFamily="18" charset="0"/>
                <a:sym typeface="Symbol" panose="05050102010706020507" pitchFamily="18" charset="2"/>
              </a:rPr>
              <a:t></a:t>
            </a:r>
            <a:r>
              <a:rPr lang="en-US" altLang="en-US" sz="2000" dirty="0">
                <a:solidFill>
                  <a:schemeClr val="tx1">
                    <a:lumMod val="65000"/>
                    <a:lumOff val="35000"/>
                  </a:schemeClr>
                </a:solidFill>
                <a:latin typeface="Open Sans" panose="020B0606030504020204"/>
                <a:cs typeface="Times New Roman" panose="02020603050405020304" pitchFamily="18" charset="0"/>
              </a:rPr>
              <a:t>, NT, R, S), where:</a:t>
            </a:r>
          </a:p>
          <a:p>
            <a:pPr marL="742950" lvl="1" indent="-285750">
              <a:lnSpc>
                <a:spcPct val="150000"/>
              </a:lnSpc>
              <a:buFont typeface="Wingdings" panose="05000000000000000000" pitchFamily="2" charset="2"/>
              <a:buChar char="§"/>
            </a:pPr>
            <a:r>
              <a:rPr lang="en-US" altLang="en-US" sz="2000" dirty="0">
                <a:solidFill>
                  <a:schemeClr val="tx1">
                    <a:lumMod val="65000"/>
                    <a:lumOff val="35000"/>
                  </a:schemeClr>
                </a:solidFill>
                <a:latin typeface="Open Sans" panose="020B0606030504020204"/>
                <a:cs typeface="Times New Roman" panose="02020603050405020304" pitchFamily="18" charset="0"/>
                <a:sym typeface="Symbol" panose="05050102010706020507" pitchFamily="18" charset="2"/>
              </a:rPr>
              <a:t></a:t>
            </a:r>
            <a:r>
              <a:rPr lang="en-US" altLang="en-US" sz="2000" dirty="0">
                <a:solidFill>
                  <a:schemeClr val="tx1">
                    <a:lumMod val="65000"/>
                    <a:lumOff val="35000"/>
                  </a:schemeClr>
                </a:solidFill>
                <a:latin typeface="Open Sans" panose="020B0606030504020204"/>
                <a:cs typeface="Times New Roman" panose="02020603050405020304" pitchFamily="18" charset="0"/>
              </a:rPr>
              <a:t> is an alphabet (each character in </a:t>
            </a:r>
            <a:r>
              <a:rPr lang="en-US" altLang="en-US" sz="2000" dirty="0">
                <a:solidFill>
                  <a:schemeClr val="tx1">
                    <a:lumMod val="65000"/>
                    <a:lumOff val="35000"/>
                  </a:schemeClr>
                </a:solidFill>
                <a:latin typeface="Open Sans" panose="020B0606030504020204"/>
                <a:cs typeface="Times New Roman" panose="02020603050405020304" pitchFamily="18" charset="0"/>
                <a:sym typeface="Symbol" panose="05050102010706020507" pitchFamily="18" charset="2"/>
              </a:rPr>
              <a:t></a:t>
            </a:r>
            <a:r>
              <a:rPr lang="en-US" altLang="en-US" sz="2000" dirty="0">
                <a:solidFill>
                  <a:schemeClr val="tx1">
                    <a:lumMod val="65000"/>
                    <a:lumOff val="35000"/>
                  </a:schemeClr>
                </a:solidFill>
                <a:latin typeface="Open Sans" panose="020B0606030504020204"/>
                <a:cs typeface="Times New Roman" panose="02020603050405020304" pitchFamily="18" charset="0"/>
              </a:rPr>
              <a:t> is called terminal)</a:t>
            </a:r>
          </a:p>
          <a:p>
            <a:pPr marL="742950" lvl="1" indent="-285750">
              <a:lnSpc>
                <a:spcPct val="150000"/>
              </a:lnSpc>
              <a:buFont typeface="Wingdings" panose="05000000000000000000" pitchFamily="2" charset="2"/>
              <a:buChar char="§"/>
            </a:pPr>
            <a:r>
              <a:rPr lang="en-US" altLang="en-US" sz="2000" dirty="0">
                <a:solidFill>
                  <a:schemeClr val="tx1">
                    <a:lumMod val="65000"/>
                    <a:lumOff val="35000"/>
                  </a:schemeClr>
                </a:solidFill>
                <a:latin typeface="Open Sans" panose="020B0606030504020204"/>
                <a:cs typeface="Times New Roman" panose="02020603050405020304" pitchFamily="18" charset="0"/>
              </a:rPr>
              <a:t> NT is a set (each element in NT is called nonterminal)</a:t>
            </a:r>
          </a:p>
          <a:p>
            <a:pPr marL="742950" lvl="1" indent="-285750">
              <a:lnSpc>
                <a:spcPct val="150000"/>
              </a:lnSpc>
              <a:buFont typeface="Wingdings" panose="05000000000000000000" pitchFamily="2" charset="2"/>
              <a:buChar char="§"/>
            </a:pPr>
            <a:r>
              <a:rPr lang="en-US" altLang="en-US" sz="2000" dirty="0">
                <a:solidFill>
                  <a:schemeClr val="tx1">
                    <a:lumMod val="65000"/>
                    <a:lumOff val="35000"/>
                  </a:schemeClr>
                </a:solidFill>
                <a:latin typeface="Open Sans" panose="020B0606030504020204"/>
                <a:cs typeface="Times New Roman" panose="02020603050405020304" pitchFamily="18" charset="0"/>
              </a:rPr>
              <a:t> R, the set of rules, is a subset of NT </a:t>
            </a:r>
            <a:r>
              <a:rPr lang="en-US" altLang="en-US" sz="2000" dirty="0">
                <a:solidFill>
                  <a:schemeClr val="tx1">
                    <a:lumMod val="65000"/>
                    <a:lumOff val="35000"/>
                  </a:schemeClr>
                </a:solidFill>
                <a:latin typeface="Open Sans" panose="020B0606030504020204"/>
                <a:cs typeface="Times New Roman" panose="02020603050405020304" pitchFamily="18" charset="0"/>
                <a:sym typeface="Symbol" panose="05050102010706020507" pitchFamily="18" charset="2"/>
              </a:rPr>
              <a:t></a:t>
            </a:r>
            <a:r>
              <a:rPr lang="en-US" altLang="en-US" sz="2000" dirty="0">
                <a:solidFill>
                  <a:schemeClr val="tx1">
                    <a:lumMod val="65000"/>
                    <a:lumOff val="35000"/>
                  </a:schemeClr>
                </a:solidFill>
                <a:latin typeface="Open Sans" panose="020B0606030504020204"/>
                <a:cs typeface="Times New Roman" panose="02020603050405020304" pitchFamily="18" charset="0"/>
              </a:rPr>
              <a:t> (</a:t>
            </a:r>
            <a:r>
              <a:rPr lang="en-US" altLang="en-US" sz="2000" dirty="0">
                <a:solidFill>
                  <a:schemeClr val="tx1">
                    <a:lumMod val="65000"/>
                    <a:lumOff val="35000"/>
                  </a:schemeClr>
                </a:solidFill>
                <a:latin typeface="Open Sans" panose="020B0606030504020204"/>
                <a:cs typeface="Times New Roman" panose="02020603050405020304" pitchFamily="18" charset="0"/>
                <a:sym typeface="Symbol" panose="05050102010706020507" pitchFamily="18" charset="2"/>
              </a:rPr>
              <a:t></a:t>
            </a:r>
            <a:r>
              <a:rPr lang="en-US" altLang="en-US" sz="2000" dirty="0">
                <a:solidFill>
                  <a:schemeClr val="tx1">
                    <a:lumMod val="65000"/>
                    <a:lumOff val="35000"/>
                  </a:schemeClr>
                </a:solidFill>
                <a:latin typeface="Open Sans" panose="020B0606030504020204"/>
                <a:cs typeface="Times New Roman" panose="02020603050405020304" pitchFamily="18" charset="0"/>
              </a:rPr>
              <a:t> </a:t>
            </a:r>
            <a:r>
              <a:rPr lang="en-US" altLang="en-US" sz="2000" dirty="0">
                <a:solidFill>
                  <a:schemeClr val="tx1">
                    <a:lumMod val="65000"/>
                    <a:lumOff val="35000"/>
                  </a:schemeClr>
                </a:solidFill>
                <a:latin typeface="Open Sans" panose="020B0606030504020204"/>
                <a:cs typeface="Times New Roman" panose="02020603050405020304" pitchFamily="18" charset="0"/>
                <a:sym typeface="Symbol" panose="05050102010706020507" pitchFamily="18" charset="2"/>
              </a:rPr>
              <a:t></a:t>
            </a:r>
            <a:r>
              <a:rPr lang="en-US" altLang="en-US" sz="2000" dirty="0">
                <a:solidFill>
                  <a:schemeClr val="tx1">
                    <a:lumMod val="65000"/>
                    <a:lumOff val="35000"/>
                  </a:schemeClr>
                </a:solidFill>
                <a:latin typeface="Open Sans" panose="020B0606030504020204"/>
                <a:cs typeface="Times New Roman" panose="02020603050405020304" pitchFamily="18" charset="0"/>
              </a:rPr>
              <a:t> NT)*</a:t>
            </a:r>
          </a:p>
          <a:p>
            <a:pPr marL="742950" lvl="1" indent="-285750">
              <a:lnSpc>
                <a:spcPct val="150000"/>
              </a:lnSpc>
              <a:buFont typeface="Wingdings" panose="05000000000000000000" pitchFamily="2" charset="2"/>
              <a:buChar char="§"/>
            </a:pPr>
            <a:r>
              <a:rPr lang="en-US" altLang="en-US" sz="2000" dirty="0">
                <a:solidFill>
                  <a:schemeClr val="tx1">
                    <a:lumMod val="65000"/>
                    <a:lumOff val="35000"/>
                  </a:schemeClr>
                </a:solidFill>
                <a:latin typeface="Open Sans" panose="020B0606030504020204"/>
                <a:cs typeface="Times New Roman" panose="02020603050405020304" pitchFamily="18" charset="0"/>
              </a:rPr>
              <a:t> S, the start symbol, is one of the symbols in NT</a:t>
            </a:r>
          </a:p>
          <a:p>
            <a:pPr marL="285750" indent="-285750">
              <a:lnSpc>
                <a:spcPct val="150000"/>
              </a:lnSpc>
              <a:buFont typeface="Wingdings" panose="05000000000000000000" pitchFamily="2" charset="2"/>
              <a:buChar char="§"/>
            </a:pPr>
            <a:endParaRPr lang="en-US" altLang="en-US" sz="2000" dirty="0">
              <a:solidFill>
                <a:schemeClr val="tx1">
                  <a:lumMod val="65000"/>
                  <a:lumOff val="35000"/>
                </a:schemeClr>
              </a:solidFill>
              <a:latin typeface="Open Sans" panose="020B0606030504020204"/>
              <a:cs typeface="Times New Roman" panose="02020603050405020304" pitchFamily="18" charset="0"/>
            </a:endParaRPr>
          </a:p>
          <a:p>
            <a:pPr marL="285750" indent="-285750">
              <a:lnSpc>
                <a:spcPct val="150000"/>
              </a:lnSpc>
              <a:buFont typeface="Wingdings" panose="05000000000000000000" pitchFamily="2" charset="2"/>
              <a:buChar char="§"/>
            </a:pPr>
            <a:r>
              <a:rPr lang="en-US" sz="2000" dirty="0">
                <a:solidFill>
                  <a:schemeClr val="tx1">
                    <a:lumMod val="65000"/>
                    <a:lumOff val="35000"/>
                  </a:schemeClr>
                </a:solidFill>
                <a:latin typeface="Open Sans" panose="020B0606030504020204"/>
              </a:rPr>
              <a:t>Generates a language L by capturing constituency and ordering </a:t>
            </a:r>
            <a:endParaRPr lang="en-US" altLang="en-US" sz="2000" dirty="0">
              <a:solidFill>
                <a:schemeClr val="tx1">
                  <a:lumMod val="65000"/>
                  <a:lumOff val="35000"/>
                </a:schemeClr>
              </a:solidFill>
              <a:latin typeface="Open Sans" panose="020B0606030504020204"/>
              <a:cs typeface="Times New Roman" panose="02020603050405020304" pitchFamily="18" charset="0"/>
            </a:endParaRPr>
          </a:p>
          <a:p>
            <a:pPr marL="342900" indent="-342900">
              <a:lnSpc>
                <a:spcPct val="150000"/>
              </a:lnSpc>
              <a:buFont typeface="Wingdings" panose="05000000000000000000" pitchFamily="2" charset="2"/>
              <a:buChar char="§"/>
            </a:pPr>
            <a:endParaRPr lang="en-US" sz="2000" dirty="0">
              <a:solidFill>
                <a:schemeClr val="tx1">
                  <a:lumMod val="65000"/>
                  <a:lumOff val="35000"/>
                </a:schemeClr>
              </a:solidFill>
              <a:latin typeface="Open Sans" panose="020B0606030504020204"/>
              <a:ea typeface="Open Sans" panose="020B0606030504020204" pitchFamily="34" charset="0"/>
              <a:cs typeface="Open Sans" panose="020B0606030504020204" pitchFamily="34" charset="0"/>
            </a:endParaRPr>
          </a:p>
        </p:txBody>
      </p:sp>
      <p:sp>
        <p:nvSpPr>
          <p:cNvPr id="15" name="Rectangle 14">
            <a:extLst>
              <a:ext uri="{FF2B5EF4-FFF2-40B4-BE49-F238E27FC236}">
                <a16:creationId xmlns:a16="http://schemas.microsoft.com/office/drawing/2014/main" id="{D464EA0F-97EE-4BD4-A3C9-07B30789432F}"/>
              </a:ext>
            </a:extLst>
          </p:cNvPr>
          <p:cNvSpPr/>
          <p:nvPr/>
        </p:nvSpPr>
        <p:spPr>
          <a:xfrm>
            <a:off x="2003570" y="4056586"/>
            <a:ext cx="9747811" cy="430887"/>
          </a:xfrm>
          <a:prstGeom prst="rect">
            <a:avLst/>
          </a:prstGeom>
        </p:spPr>
        <p:txBody>
          <a:bodyPr wrap="square">
            <a:spAutoFit/>
          </a:bodyPr>
          <a:lstStyle/>
          <a:p>
            <a:r>
              <a:rPr lang="en-GB"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rPr>
              <a:t>.</a:t>
            </a:r>
            <a:endParaRPr lang="en-US" sz="2200" dirty="0">
              <a:solidFill>
                <a:schemeClr val="tx1">
                  <a:lumMod val="75000"/>
                  <a:lumOff val="2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04019240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145F4A95-C9AC-4C7F-9FC1-4411BF394DE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CFG: Example</a:t>
            </a:r>
          </a:p>
        </p:txBody>
      </p:sp>
      <p:pic>
        <p:nvPicPr>
          <p:cNvPr id="4" name="Shape 375">
            <a:extLst>
              <a:ext uri="{FF2B5EF4-FFF2-40B4-BE49-F238E27FC236}">
                <a16:creationId xmlns:a16="http://schemas.microsoft.com/office/drawing/2014/main" id="{E9EC2997-1F64-4D5F-87D8-99A85BDB6BD3}"/>
              </a:ext>
            </a:extLst>
          </p:cNvPr>
          <p:cNvPicPr preferRelativeResize="0"/>
          <p:nvPr/>
        </p:nvPicPr>
        <p:blipFill rotWithShape="1">
          <a:blip r:embed="rId2">
            <a:alphaModFix/>
          </a:blip>
          <a:srcRect/>
          <a:stretch/>
        </p:blipFill>
        <p:spPr>
          <a:xfrm>
            <a:off x="6987443" y="829986"/>
            <a:ext cx="2395144" cy="253920"/>
          </a:xfrm>
          <a:prstGeom prst="rect">
            <a:avLst/>
          </a:prstGeom>
          <a:noFill/>
          <a:ln>
            <a:noFill/>
          </a:ln>
        </p:spPr>
      </p:pic>
      <p:grpSp>
        <p:nvGrpSpPr>
          <p:cNvPr id="57" name="Group 56">
            <a:extLst>
              <a:ext uri="{FF2B5EF4-FFF2-40B4-BE49-F238E27FC236}">
                <a16:creationId xmlns:a16="http://schemas.microsoft.com/office/drawing/2014/main" id="{C5735D53-3639-4775-A06E-F0E007E11FF2}"/>
              </a:ext>
            </a:extLst>
          </p:cNvPr>
          <p:cNvGrpSpPr/>
          <p:nvPr/>
        </p:nvGrpSpPr>
        <p:grpSpPr>
          <a:xfrm>
            <a:off x="4265423" y="1594216"/>
            <a:ext cx="7725153" cy="6272839"/>
            <a:chOff x="1441630" y="1594216"/>
            <a:chExt cx="7725153" cy="6272839"/>
          </a:xfrm>
        </p:grpSpPr>
        <p:grpSp>
          <p:nvGrpSpPr>
            <p:cNvPr id="30" name="Group 29">
              <a:extLst>
                <a:ext uri="{FF2B5EF4-FFF2-40B4-BE49-F238E27FC236}">
                  <a16:creationId xmlns:a16="http://schemas.microsoft.com/office/drawing/2014/main" id="{9E1DEA09-9D56-43F8-AF2B-8264F8D94B65}"/>
                </a:ext>
              </a:extLst>
            </p:cNvPr>
            <p:cNvGrpSpPr/>
            <p:nvPr/>
          </p:nvGrpSpPr>
          <p:grpSpPr>
            <a:xfrm>
              <a:off x="1456565" y="1594216"/>
              <a:ext cx="7707313" cy="895216"/>
              <a:chOff x="2749420" y="2942576"/>
              <a:chExt cx="8478044" cy="984738"/>
            </a:xfrm>
          </p:grpSpPr>
          <p:sp>
            <p:nvSpPr>
              <p:cNvPr id="31" name="Rectangle 30">
                <a:extLst>
                  <a:ext uri="{FF2B5EF4-FFF2-40B4-BE49-F238E27FC236}">
                    <a16:creationId xmlns:a16="http://schemas.microsoft.com/office/drawing/2014/main" id="{95C11C39-BAF7-42F0-92AD-0A58D35AE5B6}"/>
                  </a:ext>
                </a:extLst>
              </p:cNvPr>
              <p:cNvSpPr/>
              <p:nvPr/>
            </p:nvSpPr>
            <p:spPr>
              <a:xfrm>
                <a:off x="3123760" y="2942576"/>
                <a:ext cx="8103704" cy="984738"/>
              </a:xfrm>
              <a:prstGeom prst="rect">
                <a:avLst/>
              </a:prstGeom>
              <a:solidFill>
                <a:srgbClr val="FFC3B9"/>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60960" rIns="121920" bIns="60960" numCol="1" spcCol="0" rtlCol="0" fromWordArt="0" anchor="ctr" anchorCtr="0" forceAA="0" compatLnSpc="1">
                <a:prstTxWarp prst="textNoShape">
                  <a:avLst/>
                </a:prstTxWarp>
                <a:noAutofit/>
              </a:bodyPr>
              <a:lstStyle/>
              <a:p>
                <a:pPr defTabSz="1219261"/>
                <a:r>
                  <a:rPr lang="en-IN" sz="2000" dirty="0">
                    <a:solidFill>
                      <a:schemeClr val="tx1">
                        <a:lumMod val="65000"/>
                        <a:lumOff val="35000"/>
                      </a:schemeClr>
                    </a:solidFill>
                    <a:latin typeface="Open Sans" panose="020B0606030504020204"/>
                  </a:rPr>
                  <a:t>S -&gt; NP VP</a:t>
                </a:r>
              </a:p>
            </p:txBody>
          </p:sp>
          <p:sp>
            <p:nvSpPr>
              <p:cNvPr id="32" name="Oval 31">
                <a:extLst>
                  <a:ext uri="{FF2B5EF4-FFF2-40B4-BE49-F238E27FC236}">
                    <a16:creationId xmlns:a16="http://schemas.microsoft.com/office/drawing/2014/main" id="{5E2DFF01-3F7D-4F06-83B2-C39C32DC74A0}"/>
                  </a:ext>
                </a:extLst>
              </p:cNvPr>
              <p:cNvSpPr/>
              <p:nvPr/>
            </p:nvSpPr>
            <p:spPr>
              <a:xfrm>
                <a:off x="2749420" y="3061742"/>
                <a:ext cx="746407" cy="746407"/>
              </a:xfrm>
              <a:prstGeom prst="ellipse">
                <a:avLst/>
              </a:prstGeom>
              <a:solidFill>
                <a:schemeClr val="bg1">
                  <a:lumMod val="95000"/>
                </a:schemeClr>
              </a:solidFill>
              <a:ln w="38100">
                <a:solidFill>
                  <a:srgbClr val="FF9381"/>
                </a:solid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schemeClr val="tx1">
                      <a:lumMod val="65000"/>
                      <a:lumOff val="35000"/>
                    </a:schemeClr>
                  </a:solidFill>
                  <a:latin typeface="Open Sans" panose="020B0606030504020204"/>
                </a:endParaRPr>
              </a:p>
            </p:txBody>
          </p:sp>
          <p:pic>
            <p:nvPicPr>
              <p:cNvPr id="33" name="Picture 32">
                <a:extLst>
                  <a:ext uri="{FF2B5EF4-FFF2-40B4-BE49-F238E27FC236}">
                    <a16:creationId xmlns:a16="http://schemas.microsoft.com/office/drawing/2014/main" id="{6D2FFB7E-8CF5-4EE4-B374-2F8819A8CDB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21129" y="3204834"/>
                <a:ext cx="405261" cy="405261"/>
              </a:xfrm>
              <a:prstGeom prst="rect">
                <a:avLst/>
              </a:prstGeom>
            </p:spPr>
          </p:pic>
        </p:grpSp>
        <p:grpSp>
          <p:nvGrpSpPr>
            <p:cNvPr id="34" name="Group 33">
              <a:extLst>
                <a:ext uri="{FF2B5EF4-FFF2-40B4-BE49-F238E27FC236}">
                  <a16:creationId xmlns:a16="http://schemas.microsoft.com/office/drawing/2014/main" id="{83798CF0-3BF2-4825-A519-069887CC6684}"/>
                </a:ext>
              </a:extLst>
            </p:cNvPr>
            <p:cNvGrpSpPr/>
            <p:nvPr/>
          </p:nvGrpSpPr>
          <p:grpSpPr>
            <a:xfrm>
              <a:off x="1447066" y="2669741"/>
              <a:ext cx="7711590" cy="895215"/>
              <a:chOff x="2747068" y="4340324"/>
              <a:chExt cx="8482749" cy="984737"/>
            </a:xfrm>
          </p:grpSpPr>
          <p:sp>
            <p:nvSpPr>
              <p:cNvPr id="35" name="Rectangle 34">
                <a:extLst>
                  <a:ext uri="{FF2B5EF4-FFF2-40B4-BE49-F238E27FC236}">
                    <a16:creationId xmlns:a16="http://schemas.microsoft.com/office/drawing/2014/main" id="{8DF57A02-5A55-4025-ABE6-593F0CB13879}"/>
                  </a:ext>
                </a:extLst>
              </p:cNvPr>
              <p:cNvSpPr/>
              <p:nvPr/>
            </p:nvSpPr>
            <p:spPr>
              <a:xfrm>
                <a:off x="3126113" y="4340324"/>
                <a:ext cx="8103704" cy="984737"/>
              </a:xfrm>
              <a:prstGeom prst="rect">
                <a:avLst/>
              </a:prstGeom>
              <a:solidFill>
                <a:srgbClr val="FFE6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60960" rIns="121920" bIns="60960" numCol="1" spcCol="0" rtlCol="0" fromWordArt="0" anchor="ctr" anchorCtr="0" forceAA="0" compatLnSpc="1">
                <a:prstTxWarp prst="textNoShape">
                  <a:avLst/>
                </a:prstTxWarp>
                <a:noAutofit/>
              </a:bodyPr>
              <a:lstStyle/>
              <a:p>
                <a:pPr defTabSz="1219261"/>
                <a:r>
                  <a:rPr lang="en-IN" sz="2000" dirty="0">
                    <a:solidFill>
                      <a:schemeClr val="tx1">
                        <a:lumMod val="65000"/>
                        <a:lumOff val="35000"/>
                      </a:schemeClr>
                    </a:solidFill>
                    <a:latin typeface="Open Sans" panose="020B0606030504020204"/>
                  </a:rPr>
                  <a:t>NP -&gt; Det Nominal</a:t>
                </a:r>
              </a:p>
            </p:txBody>
          </p:sp>
          <p:sp>
            <p:nvSpPr>
              <p:cNvPr id="36" name="Oval 35">
                <a:extLst>
                  <a:ext uri="{FF2B5EF4-FFF2-40B4-BE49-F238E27FC236}">
                    <a16:creationId xmlns:a16="http://schemas.microsoft.com/office/drawing/2014/main" id="{0500D2A0-B315-459B-AE72-FDB616D5E5EF}"/>
                  </a:ext>
                </a:extLst>
              </p:cNvPr>
              <p:cNvSpPr/>
              <p:nvPr/>
            </p:nvSpPr>
            <p:spPr>
              <a:xfrm>
                <a:off x="2747068" y="4459490"/>
                <a:ext cx="746406" cy="746406"/>
              </a:xfrm>
              <a:prstGeom prst="ellipse">
                <a:avLst/>
              </a:prstGeom>
              <a:solidFill>
                <a:schemeClr val="bg1">
                  <a:lumMod val="95000"/>
                </a:schemeClr>
              </a:solidFill>
              <a:ln w="38100">
                <a:solidFill>
                  <a:srgbClr val="EE7700"/>
                </a:solid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schemeClr val="tx1">
                      <a:lumMod val="65000"/>
                      <a:lumOff val="35000"/>
                    </a:schemeClr>
                  </a:solidFill>
                  <a:latin typeface="Open Sans" panose="020B0606030504020204"/>
                </a:endParaRPr>
              </a:p>
            </p:txBody>
          </p:sp>
          <p:pic>
            <p:nvPicPr>
              <p:cNvPr id="37" name="Picture 36">
                <a:extLst>
                  <a:ext uri="{FF2B5EF4-FFF2-40B4-BE49-F238E27FC236}">
                    <a16:creationId xmlns:a16="http://schemas.microsoft.com/office/drawing/2014/main" id="{36854C5B-DFCC-455D-8A01-A04E5A40F07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64480" y="4657151"/>
                <a:ext cx="336979" cy="336979"/>
              </a:xfrm>
              <a:prstGeom prst="rect">
                <a:avLst/>
              </a:prstGeom>
            </p:spPr>
          </p:pic>
        </p:grpSp>
        <p:grpSp>
          <p:nvGrpSpPr>
            <p:cNvPr id="38" name="Group 37">
              <a:extLst>
                <a:ext uri="{FF2B5EF4-FFF2-40B4-BE49-F238E27FC236}">
                  <a16:creationId xmlns:a16="http://schemas.microsoft.com/office/drawing/2014/main" id="{9BC4AD36-3D4D-41A9-AE05-CF2BFE7274D6}"/>
                </a:ext>
              </a:extLst>
            </p:cNvPr>
            <p:cNvGrpSpPr/>
            <p:nvPr/>
          </p:nvGrpSpPr>
          <p:grpSpPr>
            <a:xfrm>
              <a:off x="1459862" y="3745265"/>
              <a:ext cx="7698795" cy="895215"/>
              <a:chOff x="2759767" y="5738072"/>
              <a:chExt cx="8468675" cy="984737"/>
            </a:xfrm>
          </p:grpSpPr>
          <p:sp>
            <p:nvSpPr>
              <p:cNvPr id="39" name="Rectangle 38">
                <a:extLst>
                  <a:ext uri="{FF2B5EF4-FFF2-40B4-BE49-F238E27FC236}">
                    <a16:creationId xmlns:a16="http://schemas.microsoft.com/office/drawing/2014/main" id="{2A44BA26-B799-4A4C-A1FA-B277B1E3DB26}"/>
                  </a:ext>
                </a:extLst>
              </p:cNvPr>
              <p:cNvSpPr/>
              <p:nvPr/>
            </p:nvSpPr>
            <p:spPr>
              <a:xfrm>
                <a:off x="3113414" y="5738072"/>
                <a:ext cx="8115028" cy="984737"/>
              </a:xfrm>
              <a:prstGeom prst="rect">
                <a:avLst/>
              </a:prstGeom>
              <a:solidFill>
                <a:srgbClr val="CAE7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60960" rIns="121920" bIns="60960" numCol="1" spcCol="0" rtlCol="0" fromWordArt="0" anchor="ctr" anchorCtr="0" forceAA="0" compatLnSpc="1">
                <a:prstTxWarp prst="textNoShape">
                  <a:avLst/>
                </a:prstTxWarp>
                <a:noAutofit/>
              </a:bodyPr>
              <a:lstStyle/>
              <a:p>
                <a:pPr defTabSz="1219261"/>
                <a:r>
                  <a:rPr lang="en-IN" sz="2000" dirty="0">
                    <a:solidFill>
                      <a:schemeClr val="tx1">
                        <a:lumMod val="65000"/>
                        <a:lumOff val="35000"/>
                      </a:schemeClr>
                    </a:solidFill>
                    <a:latin typeface="Open Sans" panose="020B0606030504020204"/>
                  </a:rPr>
                  <a:t>Nominal -&gt; Noun</a:t>
                </a:r>
              </a:p>
            </p:txBody>
          </p:sp>
          <p:sp>
            <p:nvSpPr>
              <p:cNvPr id="40" name="Oval 39">
                <a:extLst>
                  <a:ext uri="{FF2B5EF4-FFF2-40B4-BE49-F238E27FC236}">
                    <a16:creationId xmlns:a16="http://schemas.microsoft.com/office/drawing/2014/main" id="{06716D2A-1C7B-4330-9D65-A36A0100E321}"/>
                  </a:ext>
                </a:extLst>
              </p:cNvPr>
              <p:cNvSpPr/>
              <p:nvPr/>
            </p:nvSpPr>
            <p:spPr>
              <a:xfrm>
                <a:off x="2759767" y="5857238"/>
                <a:ext cx="746407" cy="746406"/>
              </a:xfrm>
              <a:prstGeom prst="ellipse">
                <a:avLst/>
              </a:prstGeom>
              <a:solidFill>
                <a:schemeClr val="bg1">
                  <a:lumMod val="95000"/>
                </a:schemeClr>
              </a:solidFill>
              <a:ln w="38100">
                <a:solidFill>
                  <a:srgbClr val="43AADD"/>
                </a:solid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schemeClr val="tx1">
                      <a:lumMod val="65000"/>
                      <a:lumOff val="35000"/>
                    </a:schemeClr>
                  </a:solidFill>
                  <a:latin typeface="Open Sans" panose="020B0606030504020204"/>
                </a:endParaRPr>
              </a:p>
            </p:txBody>
          </p:sp>
          <p:pic>
            <p:nvPicPr>
              <p:cNvPr id="41" name="Picture 40">
                <a:extLst>
                  <a:ext uri="{FF2B5EF4-FFF2-40B4-BE49-F238E27FC236}">
                    <a16:creationId xmlns:a16="http://schemas.microsoft.com/office/drawing/2014/main" id="{D1E403B2-A954-4D3A-A3DE-1742E764E3CF}"/>
                  </a:ext>
                </a:extLst>
              </p:cNvPr>
              <p:cNvPicPr>
                <a:picLocks noChangeAspect="1"/>
              </p:cNvPicPr>
              <p:nvPr/>
            </p:nvPicPr>
            <p:blipFill>
              <a:blip r:embed="rId5" cstate="print">
                <a:duotone>
                  <a:prstClr val="black"/>
                  <a:schemeClr val="accent3">
                    <a:tint val="45000"/>
                    <a:satMod val="400000"/>
                  </a:schemeClr>
                </a:duotone>
                <a:extLst>
                  <a:ext uri="{28A0092B-C50C-407E-A947-70E740481C1C}">
                    <a14:useLocalDpi xmlns:a14="http://schemas.microsoft.com/office/drawing/2010/main" val="0"/>
                  </a:ext>
                </a:extLst>
              </a:blip>
              <a:stretch>
                <a:fillRect/>
              </a:stretch>
            </p:blipFill>
            <p:spPr>
              <a:xfrm>
                <a:off x="2889414" y="6032431"/>
                <a:ext cx="487109" cy="345994"/>
              </a:xfrm>
              <a:prstGeom prst="rect">
                <a:avLst/>
              </a:prstGeom>
            </p:spPr>
          </p:pic>
        </p:grpSp>
        <p:grpSp>
          <p:nvGrpSpPr>
            <p:cNvPr id="42" name="Group 41">
              <a:extLst>
                <a:ext uri="{FF2B5EF4-FFF2-40B4-BE49-F238E27FC236}">
                  <a16:creationId xmlns:a16="http://schemas.microsoft.com/office/drawing/2014/main" id="{357631BF-01C1-4BCC-A3EA-8CAA390E6BB7}"/>
                </a:ext>
              </a:extLst>
            </p:cNvPr>
            <p:cNvGrpSpPr/>
            <p:nvPr/>
          </p:nvGrpSpPr>
          <p:grpSpPr>
            <a:xfrm>
              <a:off x="1441630" y="4820789"/>
              <a:ext cx="7717026" cy="895216"/>
              <a:chOff x="2758258" y="2942576"/>
              <a:chExt cx="8488728" cy="984738"/>
            </a:xfrm>
          </p:grpSpPr>
          <p:sp>
            <p:nvSpPr>
              <p:cNvPr id="43" name="Rectangle 42">
                <a:extLst>
                  <a:ext uri="{FF2B5EF4-FFF2-40B4-BE49-F238E27FC236}">
                    <a16:creationId xmlns:a16="http://schemas.microsoft.com/office/drawing/2014/main" id="{01FF548E-63F7-4A64-A277-9B43826EE57F}"/>
                  </a:ext>
                </a:extLst>
              </p:cNvPr>
              <p:cNvSpPr/>
              <p:nvPr/>
            </p:nvSpPr>
            <p:spPr>
              <a:xfrm>
                <a:off x="3114922" y="2942576"/>
                <a:ext cx="8132064" cy="984738"/>
              </a:xfrm>
              <a:prstGeom prst="rect">
                <a:avLst/>
              </a:prstGeom>
              <a:solidFill>
                <a:srgbClr val="C4F2E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60960" rIns="121920" bIns="60960" numCol="1" spcCol="0" rtlCol="0" fromWordArt="0" anchor="ctr" anchorCtr="0" forceAA="0" compatLnSpc="1">
                <a:prstTxWarp prst="textNoShape">
                  <a:avLst/>
                </a:prstTxWarp>
                <a:noAutofit/>
              </a:bodyPr>
              <a:lstStyle/>
              <a:p>
                <a:pPr defTabSz="1219261"/>
                <a:r>
                  <a:rPr lang="en-IN" sz="2000" dirty="0">
                    <a:solidFill>
                      <a:schemeClr val="tx1">
                        <a:lumMod val="65000"/>
                        <a:lumOff val="35000"/>
                      </a:schemeClr>
                    </a:solidFill>
                    <a:latin typeface="Open Sans" panose="020B0606030504020204"/>
                  </a:rPr>
                  <a:t>VP -&gt; Verb</a:t>
                </a:r>
              </a:p>
            </p:txBody>
          </p:sp>
          <p:sp>
            <p:nvSpPr>
              <p:cNvPr id="44" name="Oval 43">
                <a:extLst>
                  <a:ext uri="{FF2B5EF4-FFF2-40B4-BE49-F238E27FC236}">
                    <a16:creationId xmlns:a16="http://schemas.microsoft.com/office/drawing/2014/main" id="{7742308B-7C86-4129-AF7F-DA9F8C5E5FD4}"/>
                  </a:ext>
                </a:extLst>
              </p:cNvPr>
              <p:cNvSpPr/>
              <p:nvPr/>
            </p:nvSpPr>
            <p:spPr>
              <a:xfrm>
                <a:off x="2758258" y="3061742"/>
                <a:ext cx="746407" cy="746407"/>
              </a:xfrm>
              <a:prstGeom prst="ellipse">
                <a:avLst/>
              </a:prstGeom>
              <a:solidFill>
                <a:schemeClr val="bg1">
                  <a:lumMod val="95000"/>
                </a:schemeClr>
              </a:solidFill>
              <a:ln w="38100">
                <a:solidFill>
                  <a:srgbClr val="239D6F"/>
                </a:solid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schemeClr val="tx1">
                      <a:lumMod val="65000"/>
                      <a:lumOff val="35000"/>
                    </a:schemeClr>
                  </a:solidFill>
                  <a:effectLst>
                    <a:outerShdw blurRad="76200" dist="50800" dir="5400000" algn="ctr" rotWithShape="0">
                      <a:srgbClr val="000000">
                        <a:alpha val="63000"/>
                      </a:srgbClr>
                    </a:outerShdw>
                  </a:effectLst>
                  <a:latin typeface="Open Sans" panose="020B0606030504020204"/>
                </a:endParaRPr>
              </a:p>
            </p:txBody>
          </p:sp>
          <p:pic>
            <p:nvPicPr>
              <p:cNvPr id="45" name="Picture 44">
                <a:extLst>
                  <a:ext uri="{FF2B5EF4-FFF2-40B4-BE49-F238E27FC236}">
                    <a16:creationId xmlns:a16="http://schemas.microsoft.com/office/drawing/2014/main" id="{FD6D1DE0-0A67-4AA8-B5CF-F550419E3C51}"/>
                  </a:ext>
                </a:extLst>
              </p:cNvPr>
              <p:cNvPicPr>
                <a:picLocks noChangeAspect="1"/>
              </p:cNvPicPr>
              <p:nvPr/>
            </p:nvPicPr>
            <p:blipFill>
              <a:blip r:embed="rId6" cstate="print">
                <a:extLst>
                  <a:ext uri="{BEBA8EAE-BF5A-486C-A8C5-ECC9F3942E4B}">
                    <a14:imgProps xmlns:a14="http://schemas.microsoft.com/office/drawing/2010/main">
                      <a14:imgLayer r:embed="rId7">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927021" y="3227299"/>
                <a:ext cx="398183" cy="398183"/>
              </a:xfrm>
              <a:prstGeom prst="rect">
                <a:avLst/>
              </a:prstGeom>
            </p:spPr>
          </p:pic>
        </p:grpSp>
        <p:grpSp>
          <p:nvGrpSpPr>
            <p:cNvPr id="46" name="Group 45">
              <a:extLst>
                <a:ext uri="{FF2B5EF4-FFF2-40B4-BE49-F238E27FC236}">
                  <a16:creationId xmlns:a16="http://schemas.microsoft.com/office/drawing/2014/main" id="{11257397-D2E5-4B57-997A-EB65A686D07D}"/>
                </a:ext>
              </a:extLst>
            </p:cNvPr>
            <p:cNvGrpSpPr/>
            <p:nvPr/>
          </p:nvGrpSpPr>
          <p:grpSpPr>
            <a:xfrm>
              <a:off x="1452502" y="5896314"/>
              <a:ext cx="7714281" cy="895215"/>
              <a:chOff x="2759768" y="4340324"/>
              <a:chExt cx="8485709" cy="984737"/>
            </a:xfrm>
          </p:grpSpPr>
          <p:sp>
            <p:nvSpPr>
              <p:cNvPr id="47" name="Rectangle 46">
                <a:extLst>
                  <a:ext uri="{FF2B5EF4-FFF2-40B4-BE49-F238E27FC236}">
                    <a16:creationId xmlns:a16="http://schemas.microsoft.com/office/drawing/2014/main" id="{BA36550E-51D7-480A-A9E7-E19B2E3EB3FE}"/>
                  </a:ext>
                </a:extLst>
              </p:cNvPr>
              <p:cNvSpPr/>
              <p:nvPr/>
            </p:nvSpPr>
            <p:spPr>
              <a:xfrm>
                <a:off x="3113412" y="4340324"/>
                <a:ext cx="8132065" cy="984737"/>
              </a:xfrm>
              <a:prstGeom prst="rect">
                <a:avLst/>
              </a:prstGeom>
              <a:solidFill>
                <a:srgbClr val="FFE6C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60960" rIns="121920" bIns="60960" numCol="1" spcCol="0" rtlCol="0" fromWordArt="0" anchor="ctr" anchorCtr="0" forceAA="0" compatLnSpc="1">
                <a:prstTxWarp prst="textNoShape">
                  <a:avLst/>
                </a:prstTxWarp>
                <a:noAutofit/>
              </a:bodyPr>
              <a:lstStyle/>
              <a:p>
                <a:pPr defTabSz="1219261"/>
                <a:r>
                  <a:rPr lang="en-IN" sz="2000" dirty="0">
                    <a:solidFill>
                      <a:schemeClr val="tx1">
                        <a:lumMod val="65000"/>
                        <a:lumOff val="35000"/>
                      </a:schemeClr>
                    </a:solidFill>
                    <a:latin typeface="Open Sans" panose="020B0606030504020204"/>
                  </a:rPr>
                  <a:t>Det -&gt; a</a:t>
                </a:r>
              </a:p>
            </p:txBody>
          </p:sp>
          <p:sp>
            <p:nvSpPr>
              <p:cNvPr id="48" name="Oval 47">
                <a:extLst>
                  <a:ext uri="{FF2B5EF4-FFF2-40B4-BE49-F238E27FC236}">
                    <a16:creationId xmlns:a16="http://schemas.microsoft.com/office/drawing/2014/main" id="{E89BE350-BE01-4286-808B-A2E84AACCB3A}"/>
                  </a:ext>
                </a:extLst>
              </p:cNvPr>
              <p:cNvSpPr/>
              <p:nvPr/>
            </p:nvSpPr>
            <p:spPr>
              <a:xfrm>
                <a:off x="2759768" y="4459490"/>
                <a:ext cx="746406" cy="746406"/>
              </a:xfrm>
              <a:prstGeom prst="ellipse">
                <a:avLst/>
              </a:prstGeom>
              <a:solidFill>
                <a:schemeClr val="bg1">
                  <a:lumMod val="95000"/>
                </a:schemeClr>
              </a:solidFill>
              <a:ln w="38100">
                <a:solidFill>
                  <a:srgbClr val="EE7700"/>
                </a:solid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schemeClr val="tx1">
                      <a:lumMod val="65000"/>
                      <a:lumOff val="35000"/>
                    </a:schemeClr>
                  </a:solidFill>
                  <a:effectLst>
                    <a:outerShdw blurRad="76200" dist="50800" dir="5400000" algn="ctr" rotWithShape="0">
                      <a:srgbClr val="000000">
                        <a:alpha val="63000"/>
                      </a:srgbClr>
                    </a:outerShdw>
                  </a:effectLst>
                  <a:latin typeface="Open Sans" panose="020B0606030504020204"/>
                </a:endParaRPr>
              </a:p>
            </p:txBody>
          </p:sp>
          <p:pic>
            <p:nvPicPr>
              <p:cNvPr id="49" name="Picture 48">
                <a:extLst>
                  <a:ext uri="{FF2B5EF4-FFF2-40B4-BE49-F238E27FC236}">
                    <a16:creationId xmlns:a16="http://schemas.microsoft.com/office/drawing/2014/main" id="{C36B907A-86FB-48DA-84D4-D3FB3C9F141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921158" y="4627739"/>
                <a:ext cx="409907" cy="409907"/>
              </a:xfrm>
              <a:prstGeom prst="rect">
                <a:avLst/>
              </a:prstGeom>
            </p:spPr>
          </p:pic>
        </p:grpSp>
        <p:grpSp>
          <p:nvGrpSpPr>
            <p:cNvPr id="50" name="Group 49">
              <a:extLst>
                <a:ext uri="{FF2B5EF4-FFF2-40B4-BE49-F238E27FC236}">
                  <a16:creationId xmlns:a16="http://schemas.microsoft.com/office/drawing/2014/main" id="{E458F9FD-1A23-4E62-AFD2-CA19F7BB76E9}"/>
                </a:ext>
              </a:extLst>
            </p:cNvPr>
            <p:cNvGrpSpPr/>
            <p:nvPr/>
          </p:nvGrpSpPr>
          <p:grpSpPr>
            <a:xfrm>
              <a:off x="1453753" y="6971840"/>
              <a:ext cx="7713030" cy="895215"/>
              <a:chOff x="2759767" y="5738072"/>
              <a:chExt cx="8484333" cy="984737"/>
            </a:xfrm>
          </p:grpSpPr>
          <p:sp>
            <p:nvSpPr>
              <p:cNvPr id="51" name="Rectangle 50">
                <a:extLst>
                  <a:ext uri="{FF2B5EF4-FFF2-40B4-BE49-F238E27FC236}">
                    <a16:creationId xmlns:a16="http://schemas.microsoft.com/office/drawing/2014/main" id="{F71A8CC8-AF3E-4E87-A560-C94BFF33A044}"/>
                  </a:ext>
                </a:extLst>
              </p:cNvPr>
              <p:cNvSpPr/>
              <p:nvPr/>
            </p:nvSpPr>
            <p:spPr>
              <a:xfrm>
                <a:off x="3113413" y="5738072"/>
                <a:ext cx="8130687" cy="984737"/>
              </a:xfrm>
              <a:prstGeom prst="rect">
                <a:avLst/>
              </a:prstGeom>
              <a:solidFill>
                <a:srgbClr val="CAE7F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48640" tIns="60960" rIns="121920" bIns="60960" numCol="1" spcCol="0" rtlCol="0" fromWordArt="0" anchor="ctr" anchorCtr="0" forceAA="0" compatLnSpc="1">
                <a:prstTxWarp prst="textNoShape">
                  <a:avLst/>
                </a:prstTxWarp>
                <a:noAutofit/>
              </a:bodyPr>
              <a:lstStyle/>
              <a:p>
                <a:pPr defTabSz="1219261"/>
                <a:r>
                  <a:rPr lang="en-IN" sz="2000" dirty="0">
                    <a:solidFill>
                      <a:schemeClr val="tx1">
                        <a:lumMod val="65000"/>
                        <a:lumOff val="35000"/>
                      </a:schemeClr>
                    </a:solidFill>
                    <a:latin typeface="Open Sans" panose="020B0606030504020204"/>
                  </a:rPr>
                  <a:t>Noun -&gt; flight</a:t>
                </a:r>
              </a:p>
            </p:txBody>
          </p:sp>
          <p:sp>
            <p:nvSpPr>
              <p:cNvPr id="52" name="Oval 51">
                <a:extLst>
                  <a:ext uri="{FF2B5EF4-FFF2-40B4-BE49-F238E27FC236}">
                    <a16:creationId xmlns:a16="http://schemas.microsoft.com/office/drawing/2014/main" id="{60F3497F-3E47-4F97-837A-7328E2ACCB90}"/>
                  </a:ext>
                </a:extLst>
              </p:cNvPr>
              <p:cNvSpPr/>
              <p:nvPr/>
            </p:nvSpPr>
            <p:spPr>
              <a:xfrm>
                <a:off x="2759767" y="5857238"/>
                <a:ext cx="746407" cy="746406"/>
              </a:xfrm>
              <a:prstGeom prst="ellipse">
                <a:avLst/>
              </a:prstGeom>
              <a:solidFill>
                <a:schemeClr val="bg1">
                  <a:lumMod val="95000"/>
                </a:schemeClr>
              </a:solidFill>
              <a:ln w="38100">
                <a:solidFill>
                  <a:srgbClr val="43AADD"/>
                </a:solidFill>
              </a:ln>
              <a:effectLst>
                <a:innerShdw blurRad="762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endParaRPr lang="en-US" sz="2000" dirty="0">
                  <a:solidFill>
                    <a:schemeClr val="tx1">
                      <a:lumMod val="65000"/>
                      <a:lumOff val="35000"/>
                    </a:schemeClr>
                  </a:solidFill>
                  <a:effectLst>
                    <a:outerShdw blurRad="76200" dist="50800" dir="5400000" algn="ctr" rotWithShape="0">
                      <a:srgbClr val="000000">
                        <a:alpha val="63000"/>
                      </a:srgbClr>
                    </a:outerShdw>
                  </a:effectLst>
                  <a:latin typeface="Open Sans" panose="020B0606030504020204"/>
                </a:endParaRPr>
              </a:p>
            </p:txBody>
          </p:sp>
          <p:pic>
            <p:nvPicPr>
              <p:cNvPr id="53" name="Picture 52">
                <a:extLst>
                  <a:ext uri="{FF2B5EF4-FFF2-40B4-BE49-F238E27FC236}">
                    <a16:creationId xmlns:a16="http://schemas.microsoft.com/office/drawing/2014/main" id="{43AEB5E2-3891-4B82-A8AA-F4D93200474E}"/>
                  </a:ext>
                </a:extLst>
              </p:cNvPr>
              <p:cNvPicPr>
                <a:picLocks noChangeAspect="1"/>
              </p:cNvPicPr>
              <p:nvPr/>
            </p:nvPicPr>
            <p:blipFill>
              <a:blip r:embed="rId9" cstate="print">
                <a:extLst>
                  <a:ext uri="{BEBA8EAE-BF5A-486C-A8C5-ECC9F3942E4B}">
                    <a14:imgProps xmlns:a14="http://schemas.microsoft.com/office/drawing/2010/main">
                      <a14:imgLayer r:embed="rId10">
                        <a14:imgEffect>
                          <a14:brightnessContrast bright="-40000"/>
                        </a14:imgEffect>
                      </a14:imgLayer>
                    </a14:imgProps>
                  </a:ext>
                  <a:ext uri="{28A0092B-C50C-407E-A947-70E740481C1C}">
                    <a14:useLocalDpi xmlns:a14="http://schemas.microsoft.com/office/drawing/2010/main" val="0"/>
                  </a:ext>
                </a:extLst>
              </a:blip>
              <a:stretch>
                <a:fillRect/>
              </a:stretch>
            </p:blipFill>
            <p:spPr>
              <a:xfrm>
                <a:off x="2926323" y="6043193"/>
                <a:ext cx="398881" cy="398881"/>
              </a:xfrm>
              <a:prstGeom prst="rect">
                <a:avLst/>
              </a:prstGeom>
            </p:spPr>
          </p:pic>
        </p:grpSp>
      </p:grpSp>
    </p:spTree>
    <p:extLst>
      <p:ext uri="{BB962C8B-B14F-4D97-AF65-F5344CB8AC3E}">
        <p14:creationId xmlns:p14="http://schemas.microsoft.com/office/powerpoint/2010/main" val="2739878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15EF67E5-53D7-4AD2-A163-43C3F0BC4C1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Implementing CFG </a:t>
            </a:r>
          </a:p>
        </p:txBody>
      </p:sp>
      <p:pic>
        <p:nvPicPr>
          <p:cNvPr id="4" name="Shape 375">
            <a:extLst>
              <a:ext uri="{FF2B5EF4-FFF2-40B4-BE49-F238E27FC236}">
                <a16:creationId xmlns:a16="http://schemas.microsoft.com/office/drawing/2014/main" id="{D7EEED7B-BD27-4466-AA45-D0FAB55D39F3}"/>
              </a:ext>
            </a:extLst>
          </p:cNvPr>
          <p:cNvPicPr preferRelativeResize="0"/>
          <p:nvPr/>
        </p:nvPicPr>
        <p:blipFill rotWithShape="1">
          <a:blip r:embed="rId3">
            <a:alphaModFix/>
          </a:blip>
          <a:srcRect/>
          <a:stretch/>
        </p:blipFill>
        <p:spPr>
          <a:xfrm>
            <a:off x="6431650" y="829986"/>
            <a:ext cx="3506730" cy="253920"/>
          </a:xfrm>
          <a:prstGeom prst="rect">
            <a:avLst/>
          </a:prstGeom>
          <a:noFill/>
          <a:ln>
            <a:noFill/>
          </a:ln>
        </p:spPr>
      </p:pic>
      <p:sp>
        <p:nvSpPr>
          <p:cNvPr id="5" name="Rectangle: Rounded Corners 4">
            <a:extLst>
              <a:ext uri="{FF2B5EF4-FFF2-40B4-BE49-F238E27FC236}">
                <a16:creationId xmlns:a16="http://schemas.microsoft.com/office/drawing/2014/main" id="{F473E6CC-F7D0-4DD1-9EAD-D0EB5D637CCC}"/>
              </a:ext>
            </a:extLst>
          </p:cNvPr>
          <p:cNvSpPr/>
          <p:nvPr/>
        </p:nvSpPr>
        <p:spPr>
          <a:xfrm>
            <a:off x="2092328" y="1495031"/>
            <a:ext cx="12185373" cy="87048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latin typeface="Open Sans" panose="020B0604020202020204"/>
              </a:rPr>
              <a:t>Consider the string below, where you have certain rules:</a:t>
            </a:r>
          </a:p>
        </p:txBody>
      </p:sp>
      <p:grpSp>
        <p:nvGrpSpPr>
          <p:cNvPr id="7" name="Group 6">
            <a:extLst>
              <a:ext uri="{FF2B5EF4-FFF2-40B4-BE49-F238E27FC236}">
                <a16:creationId xmlns:a16="http://schemas.microsoft.com/office/drawing/2014/main" id="{2E6E8E53-D37A-4799-A23C-03D861C44F4A}"/>
              </a:ext>
            </a:extLst>
          </p:cNvPr>
          <p:cNvGrpSpPr/>
          <p:nvPr/>
        </p:nvGrpSpPr>
        <p:grpSpPr>
          <a:xfrm>
            <a:off x="7374551" y="2875823"/>
            <a:ext cx="1559705" cy="784174"/>
            <a:chOff x="7530784" y="3794728"/>
            <a:chExt cx="1194432" cy="685800"/>
          </a:xfrm>
        </p:grpSpPr>
        <p:sp>
          <p:nvSpPr>
            <p:cNvPr id="13" name="Rounded Rectangle 124">
              <a:extLst>
                <a:ext uri="{FF2B5EF4-FFF2-40B4-BE49-F238E27FC236}">
                  <a16:creationId xmlns:a16="http://schemas.microsoft.com/office/drawing/2014/main" id="{48F2D652-ED1A-41F9-9130-1124225F5B33}"/>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25">
              <a:extLst>
                <a:ext uri="{FF2B5EF4-FFF2-40B4-BE49-F238E27FC236}">
                  <a16:creationId xmlns:a16="http://schemas.microsoft.com/office/drawing/2014/main" id="{6E7FF024-CA35-4EAA-AD22-F6548F9FB813}"/>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8" name="Group 7">
            <a:extLst>
              <a:ext uri="{FF2B5EF4-FFF2-40B4-BE49-F238E27FC236}">
                <a16:creationId xmlns:a16="http://schemas.microsoft.com/office/drawing/2014/main" id="{E29D269B-EB9C-4484-816B-4E7FC8F85447}"/>
              </a:ext>
            </a:extLst>
          </p:cNvPr>
          <p:cNvGrpSpPr/>
          <p:nvPr/>
        </p:nvGrpSpPr>
        <p:grpSpPr>
          <a:xfrm>
            <a:off x="1250544" y="3660000"/>
            <a:ext cx="13754912" cy="3794348"/>
            <a:chOff x="3533641" y="4914900"/>
            <a:chExt cx="9576000" cy="3766537"/>
          </a:xfrm>
        </p:grpSpPr>
        <p:sp>
          <p:nvSpPr>
            <p:cNvPr id="9" name="Rectangle 8">
              <a:extLst>
                <a:ext uri="{FF2B5EF4-FFF2-40B4-BE49-F238E27FC236}">
                  <a16:creationId xmlns:a16="http://schemas.microsoft.com/office/drawing/2014/main" id="{6D51193F-6D90-4D74-82D5-069235C718EB}"/>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0" name="Straight Connector 9">
              <a:extLst>
                <a:ext uri="{FF2B5EF4-FFF2-40B4-BE49-F238E27FC236}">
                  <a16:creationId xmlns:a16="http://schemas.microsoft.com/office/drawing/2014/main" id="{64879CE0-90E5-4F0F-92CC-799583676965}"/>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a:extLst>
                <a:ext uri="{FF2B5EF4-FFF2-40B4-BE49-F238E27FC236}">
                  <a16:creationId xmlns:a16="http://schemas.microsoft.com/office/drawing/2014/main" id="{12624D87-4861-4346-B6FA-F8B56B399391}"/>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10AD2194-A5BD-4652-BC7C-5B938014078A}"/>
                </a:ext>
              </a:extLst>
            </p:cNvPr>
            <p:cNvSpPr/>
            <p:nvPr/>
          </p:nvSpPr>
          <p:spPr>
            <a:xfrm>
              <a:off x="3617844" y="5615711"/>
              <a:ext cx="9407594" cy="2958556"/>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CFG_grammar</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nltk.CFG.fromstring</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lvl="0" defTabSz="685783">
                <a:defRPr/>
              </a:pPr>
              <a:endPar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 -&gt; NP VP</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VP -&gt; V N</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 -&gt;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saw"|"met</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NP -&gt;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John"|"Jim</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 -&gt;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dog"|"cat</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p:txBody>
        </p:sp>
      </p:grpSp>
      <p:sp>
        <p:nvSpPr>
          <p:cNvPr id="17" name="Speech Bubble: Rectangle with Corners Rounded 16">
            <a:extLst>
              <a:ext uri="{FF2B5EF4-FFF2-40B4-BE49-F238E27FC236}">
                <a16:creationId xmlns:a16="http://schemas.microsoft.com/office/drawing/2014/main" id="{2C60548D-8E59-4306-AFE6-00AAD2C93985}"/>
              </a:ext>
            </a:extLst>
          </p:cNvPr>
          <p:cNvSpPr/>
          <p:nvPr/>
        </p:nvSpPr>
        <p:spPr>
          <a:xfrm>
            <a:off x="8495454" y="5472556"/>
            <a:ext cx="5220546" cy="2841458"/>
          </a:xfrm>
          <a:prstGeom prst="wedgeRoundRectCallout">
            <a:avLst>
              <a:gd name="adj1" fmla="val -81689"/>
              <a:gd name="adj2" fmla="val -37153"/>
              <a:gd name="adj3" fmla="val 16667"/>
            </a:avLst>
          </a:prstGeom>
          <a:solidFill>
            <a:srgbClr val="F4B183"/>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000" dirty="0">
                <a:solidFill>
                  <a:schemeClr val="tx1">
                    <a:lumMod val="65000"/>
                    <a:lumOff val="35000"/>
                  </a:schemeClr>
                </a:solidFill>
                <a:latin typeface="Open Sans" panose="020B0604020202020204"/>
              </a:rPr>
              <a:t>It should have a noun phrase followed by a verb phrase. A verb phrase is a verb followed by a noun. A verb can either be saw or met. Noun phrase can either be John or Jim, and a noun can either be a dog or a cat</a:t>
            </a:r>
          </a:p>
        </p:txBody>
      </p:sp>
    </p:spTree>
    <p:extLst>
      <p:ext uri="{BB962C8B-B14F-4D97-AF65-F5344CB8AC3E}">
        <p14:creationId xmlns:p14="http://schemas.microsoft.com/office/powerpoint/2010/main" val="40104850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C450F940-8FC2-4181-AE09-15600C7CE99D}"/>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Implementing CFG (Contd.) </a:t>
            </a:r>
          </a:p>
        </p:txBody>
      </p:sp>
      <p:pic>
        <p:nvPicPr>
          <p:cNvPr id="4" name="Shape 375">
            <a:extLst>
              <a:ext uri="{FF2B5EF4-FFF2-40B4-BE49-F238E27FC236}">
                <a16:creationId xmlns:a16="http://schemas.microsoft.com/office/drawing/2014/main" id="{976C6996-4824-4AC2-8E7B-131A7490BD5E}"/>
              </a:ext>
            </a:extLst>
          </p:cNvPr>
          <p:cNvPicPr preferRelativeResize="0"/>
          <p:nvPr/>
        </p:nvPicPr>
        <p:blipFill rotWithShape="1">
          <a:blip r:embed="rId3">
            <a:alphaModFix/>
          </a:blip>
          <a:srcRect/>
          <a:stretch/>
        </p:blipFill>
        <p:spPr>
          <a:xfrm>
            <a:off x="5617914" y="829986"/>
            <a:ext cx="5134203" cy="253920"/>
          </a:xfrm>
          <a:prstGeom prst="rect">
            <a:avLst/>
          </a:prstGeom>
          <a:noFill/>
          <a:ln>
            <a:noFill/>
          </a:ln>
        </p:spPr>
      </p:pic>
      <p:sp>
        <p:nvSpPr>
          <p:cNvPr id="5" name="Rectangle: Rounded Corners 4">
            <a:extLst>
              <a:ext uri="{FF2B5EF4-FFF2-40B4-BE49-F238E27FC236}">
                <a16:creationId xmlns:a16="http://schemas.microsoft.com/office/drawing/2014/main" id="{4ACB5F2E-EF8D-4570-B94B-361345A94EBA}"/>
              </a:ext>
            </a:extLst>
          </p:cNvPr>
          <p:cNvSpPr/>
          <p:nvPr/>
        </p:nvSpPr>
        <p:spPr>
          <a:xfrm>
            <a:off x="2092328" y="1495031"/>
            <a:ext cx="12185373" cy="87048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latin typeface="Open Sans" panose="020B0604020202020204"/>
              </a:rPr>
              <a:t>Check the possible list of sentences that can be generated using the rules:</a:t>
            </a:r>
          </a:p>
        </p:txBody>
      </p:sp>
      <p:grpSp>
        <p:nvGrpSpPr>
          <p:cNvPr id="6" name="Group 5">
            <a:extLst>
              <a:ext uri="{FF2B5EF4-FFF2-40B4-BE49-F238E27FC236}">
                <a16:creationId xmlns:a16="http://schemas.microsoft.com/office/drawing/2014/main" id="{8DDB6B63-DA9A-4496-BE3F-C32EEF7A2CB7}"/>
              </a:ext>
            </a:extLst>
          </p:cNvPr>
          <p:cNvGrpSpPr/>
          <p:nvPr/>
        </p:nvGrpSpPr>
        <p:grpSpPr>
          <a:xfrm>
            <a:off x="7374551" y="2875823"/>
            <a:ext cx="1559705" cy="784174"/>
            <a:chOff x="7530784" y="3794728"/>
            <a:chExt cx="1194432" cy="685800"/>
          </a:xfrm>
        </p:grpSpPr>
        <p:sp>
          <p:nvSpPr>
            <p:cNvPr id="7" name="Rounded Rectangle 124">
              <a:extLst>
                <a:ext uri="{FF2B5EF4-FFF2-40B4-BE49-F238E27FC236}">
                  <a16:creationId xmlns:a16="http://schemas.microsoft.com/office/drawing/2014/main" id="{CCF526A4-DFE8-4BCF-B9F0-8AC12C26E9BB}"/>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125">
              <a:extLst>
                <a:ext uri="{FF2B5EF4-FFF2-40B4-BE49-F238E27FC236}">
                  <a16:creationId xmlns:a16="http://schemas.microsoft.com/office/drawing/2014/main" id="{EC1099CE-A7D6-4B2F-8EED-72392DFD0F61}"/>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9" name="Group 8">
            <a:extLst>
              <a:ext uri="{FF2B5EF4-FFF2-40B4-BE49-F238E27FC236}">
                <a16:creationId xmlns:a16="http://schemas.microsoft.com/office/drawing/2014/main" id="{BAA5491D-4710-4A4F-BF7D-96DA4F49C30B}"/>
              </a:ext>
            </a:extLst>
          </p:cNvPr>
          <p:cNvGrpSpPr/>
          <p:nvPr/>
        </p:nvGrpSpPr>
        <p:grpSpPr>
          <a:xfrm>
            <a:off x="1250544" y="3660001"/>
            <a:ext cx="13754912" cy="1190296"/>
            <a:chOff x="3533641" y="4914900"/>
            <a:chExt cx="9576000" cy="3766537"/>
          </a:xfrm>
        </p:grpSpPr>
        <p:sp>
          <p:nvSpPr>
            <p:cNvPr id="10" name="Rectangle 9">
              <a:extLst>
                <a:ext uri="{FF2B5EF4-FFF2-40B4-BE49-F238E27FC236}">
                  <a16:creationId xmlns:a16="http://schemas.microsoft.com/office/drawing/2014/main" id="{454967C8-2256-4A23-8745-04DF085D0985}"/>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1" name="Straight Connector 10">
              <a:extLst>
                <a:ext uri="{FF2B5EF4-FFF2-40B4-BE49-F238E27FC236}">
                  <a16:creationId xmlns:a16="http://schemas.microsoft.com/office/drawing/2014/main" id="{A5A889FC-1FFD-40A4-ADEB-F278DE2ED2DA}"/>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2" name="Isosceles Triangle 11">
              <a:extLst>
                <a:ext uri="{FF2B5EF4-FFF2-40B4-BE49-F238E27FC236}">
                  <a16:creationId xmlns:a16="http://schemas.microsoft.com/office/drawing/2014/main" id="{6275D580-2BC5-402F-BB5B-50113409C224}"/>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3" name="Rectangle 12">
              <a:extLst>
                <a:ext uri="{FF2B5EF4-FFF2-40B4-BE49-F238E27FC236}">
                  <a16:creationId xmlns:a16="http://schemas.microsoft.com/office/drawing/2014/main" id="{4AC5E460-E19D-40AB-9FCB-10F78F605889}"/>
                </a:ext>
              </a:extLst>
            </p:cNvPr>
            <p:cNvSpPr/>
            <p:nvPr/>
          </p:nvSpPr>
          <p:spPr>
            <a:xfrm>
              <a:off x="3617844" y="5615711"/>
              <a:ext cx="9407594" cy="2958556"/>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for sentence in generate(</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CFG_grammar</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lvl="0"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print(" ".join(sentence))</a:t>
              </a:r>
            </a:p>
          </p:txBody>
        </p:sp>
      </p:grpSp>
      <p:pic>
        <p:nvPicPr>
          <p:cNvPr id="14" name="Picture 13">
            <a:extLst>
              <a:ext uri="{FF2B5EF4-FFF2-40B4-BE49-F238E27FC236}">
                <a16:creationId xmlns:a16="http://schemas.microsoft.com/office/drawing/2014/main" id="{70B4765F-2E73-44FB-A345-9722DC6E41D2}"/>
              </a:ext>
            </a:extLst>
          </p:cNvPr>
          <p:cNvPicPr>
            <a:picLocks noChangeAspect="1"/>
          </p:cNvPicPr>
          <p:nvPr/>
        </p:nvPicPr>
        <p:blipFill>
          <a:blip r:embed="rId4"/>
          <a:stretch>
            <a:fillRect/>
          </a:stretch>
        </p:blipFill>
        <p:spPr>
          <a:xfrm>
            <a:off x="7417974" y="5039449"/>
            <a:ext cx="1472857" cy="2055862"/>
          </a:xfrm>
          <a:prstGeom prst="rect">
            <a:avLst/>
          </a:prstGeom>
          <a:ln w="28575">
            <a:solidFill>
              <a:schemeClr val="accent2"/>
            </a:solidFill>
          </a:ln>
        </p:spPr>
      </p:pic>
    </p:spTree>
    <p:extLst>
      <p:ext uri="{BB962C8B-B14F-4D97-AF65-F5344CB8AC3E}">
        <p14:creationId xmlns:p14="http://schemas.microsoft.com/office/powerpoint/2010/main" val="65872513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CB7BF60E-EF9D-4945-8E1E-94F651F95171}"/>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Implementing CFG (Contd.) </a:t>
            </a:r>
          </a:p>
        </p:txBody>
      </p:sp>
      <p:pic>
        <p:nvPicPr>
          <p:cNvPr id="4" name="Shape 375">
            <a:extLst>
              <a:ext uri="{FF2B5EF4-FFF2-40B4-BE49-F238E27FC236}">
                <a16:creationId xmlns:a16="http://schemas.microsoft.com/office/drawing/2014/main" id="{9ED0DF47-4652-41B0-B974-1E39E94996E7}"/>
              </a:ext>
            </a:extLst>
          </p:cNvPr>
          <p:cNvPicPr preferRelativeResize="0"/>
          <p:nvPr/>
        </p:nvPicPr>
        <p:blipFill rotWithShape="1">
          <a:blip r:embed="rId3">
            <a:alphaModFix/>
          </a:blip>
          <a:srcRect/>
          <a:stretch/>
        </p:blipFill>
        <p:spPr>
          <a:xfrm>
            <a:off x="5617914" y="829986"/>
            <a:ext cx="5134203" cy="253920"/>
          </a:xfrm>
          <a:prstGeom prst="rect">
            <a:avLst/>
          </a:prstGeom>
          <a:noFill/>
          <a:ln>
            <a:noFill/>
          </a:ln>
        </p:spPr>
      </p:pic>
      <p:sp>
        <p:nvSpPr>
          <p:cNvPr id="6" name="Rectangle: Rounded Corners 5">
            <a:extLst>
              <a:ext uri="{FF2B5EF4-FFF2-40B4-BE49-F238E27FC236}">
                <a16:creationId xmlns:a16="http://schemas.microsoft.com/office/drawing/2014/main" id="{0500D293-1A72-44D5-9258-19918AFFAF79}"/>
              </a:ext>
            </a:extLst>
          </p:cNvPr>
          <p:cNvSpPr/>
          <p:nvPr/>
        </p:nvSpPr>
        <p:spPr>
          <a:xfrm>
            <a:off x="2092328" y="1495031"/>
            <a:ext cx="12185373" cy="870482"/>
          </a:xfrm>
          <a:prstGeom prst="roundRect">
            <a:avLst/>
          </a:prstGeom>
          <a:solidFill>
            <a:srgbClr val="5EB9C2"/>
          </a:solidFill>
          <a:ln w="285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000" dirty="0">
                <a:latin typeface="Open Sans" panose="020B0604020202020204"/>
              </a:rPr>
              <a:t>You can check the different rules of grammar for the sentence formation using the productions( ): </a:t>
            </a:r>
          </a:p>
        </p:txBody>
      </p:sp>
      <p:grpSp>
        <p:nvGrpSpPr>
          <p:cNvPr id="7" name="Group 6">
            <a:extLst>
              <a:ext uri="{FF2B5EF4-FFF2-40B4-BE49-F238E27FC236}">
                <a16:creationId xmlns:a16="http://schemas.microsoft.com/office/drawing/2014/main" id="{9C56B5D5-5A0F-4386-BA3C-DF8FA2F5DAB4}"/>
              </a:ext>
            </a:extLst>
          </p:cNvPr>
          <p:cNvGrpSpPr/>
          <p:nvPr/>
        </p:nvGrpSpPr>
        <p:grpSpPr>
          <a:xfrm>
            <a:off x="7374551" y="2875823"/>
            <a:ext cx="1559705" cy="784174"/>
            <a:chOff x="7530784" y="3794728"/>
            <a:chExt cx="1194432" cy="685800"/>
          </a:xfrm>
        </p:grpSpPr>
        <p:sp>
          <p:nvSpPr>
            <p:cNvPr id="8" name="Rounded Rectangle 124">
              <a:extLst>
                <a:ext uri="{FF2B5EF4-FFF2-40B4-BE49-F238E27FC236}">
                  <a16:creationId xmlns:a16="http://schemas.microsoft.com/office/drawing/2014/main" id="{E0D49C22-78FD-4FE6-B879-9305197596C7}"/>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125">
              <a:extLst>
                <a:ext uri="{FF2B5EF4-FFF2-40B4-BE49-F238E27FC236}">
                  <a16:creationId xmlns:a16="http://schemas.microsoft.com/office/drawing/2014/main" id="{C81D3717-8A18-413B-8F14-3B1A280EFAB6}"/>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0" name="Group 9">
            <a:extLst>
              <a:ext uri="{FF2B5EF4-FFF2-40B4-BE49-F238E27FC236}">
                <a16:creationId xmlns:a16="http://schemas.microsoft.com/office/drawing/2014/main" id="{E9698C44-CBFC-4EB2-BDF7-FBC345C3C14A}"/>
              </a:ext>
            </a:extLst>
          </p:cNvPr>
          <p:cNvGrpSpPr/>
          <p:nvPr/>
        </p:nvGrpSpPr>
        <p:grpSpPr>
          <a:xfrm>
            <a:off x="1250544" y="3660001"/>
            <a:ext cx="13754912" cy="1190296"/>
            <a:chOff x="3533641" y="4914900"/>
            <a:chExt cx="9576000" cy="3766537"/>
          </a:xfrm>
        </p:grpSpPr>
        <p:sp>
          <p:nvSpPr>
            <p:cNvPr id="11" name="Rectangle 10">
              <a:extLst>
                <a:ext uri="{FF2B5EF4-FFF2-40B4-BE49-F238E27FC236}">
                  <a16:creationId xmlns:a16="http://schemas.microsoft.com/office/drawing/2014/main" id="{D2F489AB-8721-412F-9913-77E7AACE0674}"/>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2" name="Straight Connector 11">
              <a:extLst>
                <a:ext uri="{FF2B5EF4-FFF2-40B4-BE49-F238E27FC236}">
                  <a16:creationId xmlns:a16="http://schemas.microsoft.com/office/drawing/2014/main" id="{B62439CD-C1FD-4320-9C53-008512102E76}"/>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3" name="Isosceles Triangle 12">
              <a:extLst>
                <a:ext uri="{FF2B5EF4-FFF2-40B4-BE49-F238E27FC236}">
                  <a16:creationId xmlns:a16="http://schemas.microsoft.com/office/drawing/2014/main" id="{D48EAF35-2215-49E3-8B04-01B7FA40227E}"/>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4" name="Rectangle 13">
              <a:extLst>
                <a:ext uri="{FF2B5EF4-FFF2-40B4-BE49-F238E27FC236}">
                  <a16:creationId xmlns:a16="http://schemas.microsoft.com/office/drawing/2014/main" id="{47869C5D-3639-47D3-9705-A62C9305594B}"/>
                </a:ext>
              </a:extLst>
            </p:cNvPr>
            <p:cNvSpPr/>
            <p:nvPr/>
          </p:nvSpPr>
          <p:spPr>
            <a:xfrm>
              <a:off x="3617844" y="5615711"/>
              <a:ext cx="9407594" cy="2958556"/>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CFG_grammar.productions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p:txBody>
        </p:sp>
      </p:grpSp>
      <p:pic>
        <p:nvPicPr>
          <p:cNvPr id="15" name="Picture 14">
            <a:extLst>
              <a:ext uri="{FF2B5EF4-FFF2-40B4-BE49-F238E27FC236}">
                <a16:creationId xmlns:a16="http://schemas.microsoft.com/office/drawing/2014/main" id="{170C5B7B-2417-4F43-813E-42E4189BD1EF}"/>
              </a:ext>
            </a:extLst>
          </p:cNvPr>
          <p:cNvPicPr>
            <a:picLocks noChangeAspect="1"/>
          </p:cNvPicPr>
          <p:nvPr/>
        </p:nvPicPr>
        <p:blipFill>
          <a:blip r:embed="rId4"/>
          <a:stretch>
            <a:fillRect/>
          </a:stretch>
        </p:blipFill>
        <p:spPr>
          <a:xfrm>
            <a:off x="7290560" y="5262903"/>
            <a:ext cx="1788907" cy="2312078"/>
          </a:xfrm>
          <a:prstGeom prst="rect">
            <a:avLst/>
          </a:prstGeom>
          <a:ln w="28575">
            <a:solidFill>
              <a:schemeClr val="accent2"/>
            </a:solidFill>
          </a:ln>
        </p:spPr>
      </p:pic>
    </p:spTree>
    <p:extLst>
      <p:ext uri="{BB962C8B-B14F-4D97-AF65-F5344CB8AC3E}">
        <p14:creationId xmlns:p14="http://schemas.microsoft.com/office/powerpoint/2010/main" val="28579356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sz="3200" b="0" i="0" u="none" strike="noStrike" cap="none" dirty="0">
                <a:solidFill>
                  <a:schemeClr val="lt1"/>
                </a:solidFill>
                <a:latin typeface="Open Sans ExtraBold"/>
                <a:ea typeface="Open Sans ExtraBold"/>
                <a:cs typeface="Open Sans ExtraBold"/>
                <a:sym typeface="Open Sans ExtraBold"/>
              </a:rPr>
              <a:t>Assisted Practice</a:t>
            </a:r>
            <a:endParaRPr dirty="0"/>
          </a:p>
        </p:txBody>
      </p:sp>
      <p:sp>
        <p:nvSpPr>
          <p:cNvPr id="388" name="Google Shape;388;p25"/>
          <p:cNvSpPr txBox="1">
            <a:spLocks noGrp="1"/>
          </p:cNvSpPr>
          <p:nvPr>
            <p:ph type="body" idx="2"/>
          </p:nvPr>
        </p:nvSpPr>
        <p:spPr>
          <a:xfrm>
            <a:off x="926743" y="2380588"/>
            <a:ext cx="15192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US" sz="2800" b="0" i="0" u="none" strike="noStrike" cap="none" dirty="0">
                <a:solidFill>
                  <a:srgbClr val="3F3F3F"/>
                </a:solidFill>
                <a:latin typeface="Open Sans SemiBold"/>
                <a:ea typeface="Open Sans SemiBold"/>
                <a:cs typeface="Open Sans SemiBold"/>
                <a:sym typeface="Open Sans SemiBold"/>
              </a:rPr>
              <a:t>Structuring Sentences									</a:t>
            </a:r>
            <a:endParaRPr dirty="0"/>
          </a:p>
        </p:txBody>
      </p:sp>
      <p:sp>
        <p:nvSpPr>
          <p:cNvPr id="389" name="Google Shape;389;p25"/>
          <p:cNvSpPr/>
          <p:nvPr/>
        </p:nvSpPr>
        <p:spPr>
          <a:xfrm>
            <a:off x="951457" y="3670642"/>
            <a:ext cx="13599430" cy="3243114"/>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chemeClr val="tx1">
                    <a:lumMod val="65000"/>
                    <a:lumOff val="35000"/>
                  </a:schemeClr>
                </a:solidFill>
                <a:latin typeface="Open Sans" panose="020B0604020202020204"/>
              </a:rPr>
              <a:t>ABC Company wants to perform text analysis for one of its dataset.</a:t>
            </a:r>
          </a:p>
          <a:p>
            <a:r>
              <a:rPr lang="en-IN" sz="2000" dirty="0">
                <a:solidFill>
                  <a:schemeClr val="tx1">
                    <a:lumMod val="65000"/>
                    <a:lumOff val="35000"/>
                  </a:schemeClr>
                </a:solidFill>
                <a:latin typeface="Open Sans" panose="020B0604020202020204"/>
              </a:rPr>
              <a:t>The dataset has been taken from Kaggle. (</a:t>
            </a:r>
            <a:r>
              <a:rPr lang="en-IN" sz="2000" u="sng" dirty="0">
                <a:solidFill>
                  <a:schemeClr val="tx1">
                    <a:lumMod val="65000"/>
                    <a:lumOff val="35000"/>
                  </a:schemeClr>
                </a:solidFill>
                <a:latin typeface="Open Sans" panose="020B0604020202020204"/>
                <a:hlinkClick r:id="rId3">
                  <a:extLst>
                    <a:ext uri="{A12FA001-AC4F-418D-AE19-62706E023703}">
                      <ahyp:hlinkClr xmlns:ahyp="http://schemas.microsoft.com/office/drawing/2018/hyperlinkcolor" val="tx"/>
                    </a:ext>
                  </a:extLst>
                </a:hlinkClick>
              </a:rPr>
              <a:t>https://www.kaggle.com/crowdflower/twitter-airline-sentiment/home</a:t>
            </a:r>
            <a:r>
              <a:rPr lang="en-IN" sz="2000" dirty="0">
                <a:solidFill>
                  <a:schemeClr val="tx1">
                    <a:lumMod val="65000"/>
                    <a:lumOff val="35000"/>
                  </a:schemeClr>
                </a:solidFill>
                <a:latin typeface="Open Sans" panose="020B0604020202020204"/>
              </a:rPr>
              <a:t>)</a:t>
            </a:r>
          </a:p>
          <a:p>
            <a:r>
              <a:rPr lang="en-IN" sz="2000" dirty="0">
                <a:solidFill>
                  <a:schemeClr val="tx1">
                    <a:lumMod val="65000"/>
                    <a:lumOff val="35000"/>
                  </a:schemeClr>
                </a:solidFill>
                <a:latin typeface="Open Sans" panose="020B0604020202020204"/>
              </a:rPr>
              <a:t>This dataset has tweets about six US Airlines along with their sentiments: positive, negative, and neutral. You are provided with this dataset named “Tweets.csv”. It has tweets in ‘text’ column and sentiments in “</a:t>
            </a:r>
            <a:r>
              <a:rPr lang="en-IN" sz="2000" dirty="0" err="1">
                <a:solidFill>
                  <a:schemeClr val="tx1">
                    <a:lumMod val="65000"/>
                    <a:lumOff val="35000"/>
                  </a:schemeClr>
                </a:solidFill>
                <a:latin typeface="Open Sans" panose="020B0604020202020204"/>
              </a:rPr>
              <a:t>airline_sentiment</a:t>
            </a:r>
            <a:r>
              <a:rPr lang="en-IN" sz="2000" dirty="0">
                <a:solidFill>
                  <a:schemeClr val="tx1">
                    <a:lumMod val="65000"/>
                    <a:lumOff val="35000"/>
                  </a:schemeClr>
                </a:solidFill>
                <a:latin typeface="Open Sans" panose="020B0604020202020204"/>
              </a:rPr>
              <a:t>” column.</a:t>
            </a:r>
          </a:p>
          <a:p>
            <a:endParaRPr lang="en-US" sz="2000" kern="0" dirty="0">
              <a:solidFill>
                <a:schemeClr val="tx1">
                  <a:lumMod val="65000"/>
                  <a:lumOff val="35000"/>
                </a:schemeClr>
              </a:solidFill>
              <a:latin typeface="Open Sans" panose="020B0604020202020204"/>
              <a:ea typeface="Open Sans" panose="020B0604020202020204"/>
              <a:cs typeface="Open Sans" panose="020B0604020202020204"/>
              <a:sym typeface="Open Sans"/>
            </a:endParaRPr>
          </a:p>
          <a:p>
            <a:pPr lvl="0"/>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lang="en-IN" sz="2000" dirty="0">
                <a:solidFill>
                  <a:schemeClr val="tx1">
                    <a:lumMod val="65000"/>
                    <a:lumOff val="35000"/>
                  </a:schemeClr>
                </a:solidFill>
                <a:latin typeface="Open Sans" panose="020B0604020202020204"/>
              </a:rPr>
              <a:t>Retrieve all tags starting from “@” in the entire dataset and save in a file called </a:t>
            </a:r>
          </a:p>
          <a:p>
            <a:r>
              <a:rPr lang="en-IN" sz="2000" dirty="0">
                <a:solidFill>
                  <a:schemeClr val="tx1">
                    <a:lumMod val="65000"/>
                    <a:lumOff val="35000"/>
                  </a:schemeClr>
                </a:solidFill>
                <a:latin typeface="Open Sans" panose="020B0604020202020204"/>
              </a:rPr>
              <a:t>“References.txt”. Extract all noun phrases from the dataset and save them in different lines in a file named “Noun Phrases for &lt;</a:t>
            </a:r>
            <a:r>
              <a:rPr lang="en-IN" sz="2000" dirty="0" err="1">
                <a:solidFill>
                  <a:schemeClr val="tx1">
                    <a:lumMod val="65000"/>
                    <a:lumOff val="35000"/>
                  </a:schemeClr>
                </a:solidFill>
                <a:latin typeface="Open Sans" panose="020B0604020202020204"/>
              </a:rPr>
              <a:t>airline_sentiment</a:t>
            </a:r>
            <a:r>
              <a:rPr lang="en-IN" sz="2000" dirty="0">
                <a:solidFill>
                  <a:schemeClr val="tx1">
                    <a:lumMod val="65000"/>
                    <a:lumOff val="35000"/>
                  </a:schemeClr>
                </a:solidFill>
                <a:latin typeface="Open Sans" panose="020B0604020202020204"/>
              </a:rPr>
              <a:t>&gt; Review .txt” (You can choose your own grammar for noun phrase).</a:t>
            </a:r>
          </a:p>
          <a:p>
            <a:r>
              <a:rPr lang="en-IN" sz="2000" dirty="0">
                <a:solidFill>
                  <a:schemeClr val="tx1">
                    <a:lumMod val="65000"/>
                    <a:lumOff val="35000"/>
                  </a:schemeClr>
                </a:solidFill>
                <a:latin typeface="Open Sans" panose="020B0604020202020204"/>
              </a:rPr>
              <a:t>Here &lt;</a:t>
            </a:r>
            <a:r>
              <a:rPr lang="en-IN" sz="2000" dirty="0" err="1">
                <a:solidFill>
                  <a:schemeClr val="tx1">
                    <a:lumMod val="65000"/>
                    <a:lumOff val="35000"/>
                  </a:schemeClr>
                </a:solidFill>
                <a:latin typeface="Open Sans" panose="020B0604020202020204"/>
              </a:rPr>
              <a:t>airline_sentiment</a:t>
            </a:r>
            <a:r>
              <a:rPr lang="en-IN" sz="2000" dirty="0">
                <a:solidFill>
                  <a:schemeClr val="tx1">
                    <a:lumMod val="65000"/>
                    <a:lumOff val="35000"/>
                  </a:schemeClr>
                </a:solidFill>
                <a:latin typeface="Open Sans" panose="020B0604020202020204"/>
              </a:rPr>
              <a:t>&gt; will have three different values: positive, negative, and neutral. Hence, three files will be created.</a:t>
            </a:r>
          </a:p>
          <a:p>
            <a:pPr defTabSz="914400">
              <a:buClr>
                <a:srgbClr val="000000"/>
              </a:buClr>
              <a:defRPr/>
            </a:pPr>
            <a:endParaRPr kumimoji="0" lang="en-US" sz="2000" b="0" i="0" u="none" strike="noStrike" kern="0" cap="none" spc="0" normalizeH="0" baseline="0" noProof="0" dirty="0">
              <a:ln>
                <a:noFill/>
              </a:ln>
              <a:solidFill>
                <a:schemeClr val="tx1">
                  <a:lumMod val="65000"/>
                  <a:lumOff val="35000"/>
                </a:schemeClr>
              </a:solidFill>
              <a:effectLst/>
              <a:uLnTx/>
              <a:uFillTx/>
              <a:latin typeface="Open Sans" panose="020B0604020202020204"/>
              <a:ea typeface="Open Sans" panose="020B0604020202020204"/>
              <a:cs typeface="Open Sans" panose="020B0604020202020204"/>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dirty="0"/>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chemeClr val="tx1">
                  <a:lumMod val="65000"/>
                  <a:lumOff val="35000"/>
                </a:schemeClr>
              </a:solidFill>
              <a:effectLst/>
              <a:uLnTx/>
              <a:uFillTx/>
              <a:latin typeface="Open Sans" panose="020B0604020202020204"/>
              <a:cs typeface="Arial"/>
              <a:sym typeface="Arial"/>
            </a:endParaRPr>
          </a:p>
        </p:txBody>
      </p:sp>
      <p:sp>
        <p:nvSpPr>
          <p:cNvPr id="2" name="Rectangle 1">
            <a:extLst>
              <a:ext uri="{FF2B5EF4-FFF2-40B4-BE49-F238E27FC236}">
                <a16:creationId xmlns:a16="http://schemas.microsoft.com/office/drawing/2014/main" id="{611B36CD-C4BA-4607-ABAB-960FF5EFB786}"/>
              </a:ext>
            </a:extLst>
          </p:cNvPr>
          <p:cNvSpPr/>
          <p:nvPr/>
        </p:nvSpPr>
        <p:spPr>
          <a:xfrm>
            <a:off x="12416006" y="2435987"/>
            <a:ext cx="3270447" cy="523220"/>
          </a:xfrm>
          <a:prstGeom prst="rect">
            <a:avLst/>
          </a:prstGeom>
        </p:spPr>
        <p:txBody>
          <a:bodyPr wrap="none">
            <a:spAutoFit/>
          </a:bodyPr>
          <a:lstStyle/>
          <a:p>
            <a:r>
              <a:rPr lang="en-US" sz="2800" dirty="0">
                <a:solidFill>
                  <a:srgbClr val="3F3F3F"/>
                </a:solidFill>
                <a:latin typeface="Open Sans SemiBold"/>
                <a:ea typeface="Open Sans SemiBold"/>
                <a:cs typeface="Open Sans SemiBold"/>
                <a:sym typeface="Open Sans SemiBold"/>
              </a:rPr>
              <a:t>Duration: 20 mins.</a:t>
            </a:r>
            <a:endParaRPr lang="en-IN" sz="2800" dirty="0"/>
          </a:p>
        </p:txBody>
      </p:sp>
    </p:spTree>
    <p:extLst>
      <p:ext uri="{BB962C8B-B14F-4D97-AF65-F5344CB8AC3E}">
        <p14:creationId xmlns:p14="http://schemas.microsoft.com/office/powerpoint/2010/main" val="29024277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IN" sz="3200" b="0" i="0" u="none" strike="noStrike" cap="none" dirty="0">
                <a:solidFill>
                  <a:schemeClr val="lt1"/>
                </a:solidFill>
                <a:latin typeface="Open Sans ExtraBold"/>
                <a:ea typeface="Open Sans ExtraBold"/>
                <a:cs typeface="Open Sans ExtraBold"/>
                <a:sym typeface="Open Sans ExtraBold"/>
              </a:rPr>
              <a:t>Unassisted </a:t>
            </a:r>
            <a:r>
              <a:rPr lang="en-US" sz="3200" b="0" i="0" u="none" strike="noStrike" cap="none" dirty="0">
                <a:solidFill>
                  <a:schemeClr val="lt1"/>
                </a:solidFill>
                <a:latin typeface="Open Sans ExtraBold"/>
                <a:ea typeface="Open Sans ExtraBold"/>
                <a:cs typeface="Open Sans ExtraBold"/>
                <a:sym typeface="Open Sans ExtraBold"/>
              </a:rPr>
              <a:t>Practice</a:t>
            </a:r>
            <a:endParaRPr dirty="0"/>
          </a:p>
        </p:txBody>
      </p:sp>
      <p:sp>
        <p:nvSpPr>
          <p:cNvPr id="388" name="Google Shape;388;p25"/>
          <p:cNvSpPr txBox="1">
            <a:spLocks noGrp="1"/>
          </p:cNvSpPr>
          <p:nvPr>
            <p:ph type="body" idx="2"/>
          </p:nvPr>
        </p:nvSpPr>
        <p:spPr>
          <a:xfrm>
            <a:off x="926743" y="2380588"/>
            <a:ext cx="1504800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3F3F3F"/>
              </a:buClr>
              <a:buSzPts val="2800"/>
              <a:buFont typeface="Arial"/>
              <a:buNone/>
            </a:pPr>
            <a:r>
              <a:rPr lang="en-IN" sz="2800" b="0" i="0" u="none" strike="noStrike" cap="none" dirty="0">
                <a:solidFill>
                  <a:srgbClr val="3F3F3F"/>
                </a:solidFill>
                <a:latin typeface="Open Sans SemiBold"/>
                <a:ea typeface="Open Sans SemiBold"/>
                <a:cs typeface="Open Sans SemiBold"/>
                <a:sym typeface="Open Sans SemiBold"/>
              </a:rPr>
              <a:t>Structuring Sentences</a:t>
            </a:r>
            <a:r>
              <a:rPr lang="en-US" sz="2800" b="0" i="0" u="none" strike="noStrike" cap="none" dirty="0">
                <a:solidFill>
                  <a:srgbClr val="3F3F3F"/>
                </a:solidFill>
                <a:latin typeface="Open Sans SemiBold"/>
                <a:ea typeface="Open Sans SemiBold"/>
                <a:cs typeface="Open Sans SemiBold"/>
                <a:sym typeface="Open Sans SemiBold"/>
              </a:rPr>
              <a:t>						</a:t>
            </a:r>
            <a:r>
              <a:rPr lang="en-US" dirty="0">
                <a:solidFill>
                  <a:srgbClr val="3F3F3F"/>
                </a:solidFill>
              </a:rPr>
              <a:t>                                    </a:t>
            </a:r>
            <a:r>
              <a:rPr lang="en-US" sz="2800" b="0" i="0" u="none" strike="noStrike" cap="none" dirty="0">
                <a:solidFill>
                  <a:srgbClr val="3F3F3F"/>
                </a:solidFill>
                <a:latin typeface="Open Sans SemiBold"/>
                <a:ea typeface="Open Sans SemiBold"/>
                <a:cs typeface="Open Sans SemiBold"/>
                <a:sym typeface="Open Sans SemiBold"/>
              </a:rPr>
              <a:t>Duration: </a:t>
            </a:r>
            <a:r>
              <a:rPr lang="en-US" dirty="0">
                <a:solidFill>
                  <a:srgbClr val="3F3F3F"/>
                </a:solidFill>
              </a:rPr>
              <a:t>15</a:t>
            </a:r>
            <a:r>
              <a:rPr lang="en-US" sz="2800" b="0" i="0" u="none" strike="noStrike" cap="none" dirty="0">
                <a:solidFill>
                  <a:srgbClr val="3F3F3F"/>
                </a:solidFill>
                <a:latin typeface="Open Sans SemiBold"/>
                <a:ea typeface="Open Sans SemiBold"/>
                <a:cs typeface="Open Sans SemiBold"/>
                <a:sym typeface="Open Sans SemiBold"/>
              </a:rPr>
              <a:t> mins.</a:t>
            </a:r>
            <a:endParaRPr dirty="0"/>
          </a:p>
        </p:txBody>
      </p:sp>
      <p:sp>
        <p:nvSpPr>
          <p:cNvPr id="389" name="Google Shape;389;p25"/>
          <p:cNvSpPr/>
          <p:nvPr/>
        </p:nvSpPr>
        <p:spPr>
          <a:xfrm>
            <a:off x="1030110" y="3421260"/>
            <a:ext cx="14195779" cy="5027309"/>
          </a:xfrm>
          <a:prstGeom prst="rect">
            <a:avLst/>
          </a:prstGeom>
          <a:noFill/>
          <a:ln>
            <a:noFill/>
          </a:ln>
        </p:spPr>
        <p:txBody>
          <a:bodyPr spcFirstLastPara="1" wrap="square" lIns="91425" tIns="45700" rIns="91425" bIns="45700" anchor="t" anchorCtr="0">
            <a:noAutofit/>
          </a:bodyPr>
          <a:lstStyle/>
          <a:p>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Problem Statement: </a:t>
            </a:r>
            <a:r>
              <a:rPr lang="en-IN" sz="2000" dirty="0">
                <a:solidFill>
                  <a:schemeClr val="tx1">
                    <a:lumMod val="65000"/>
                    <a:lumOff val="35000"/>
                  </a:schemeClr>
                </a:solidFill>
                <a:latin typeface="Open Sans" panose="020B0604020202020204"/>
              </a:rPr>
              <a:t>ABC Company wants to perform some text analysis and make visualization for one it’s dataset. The dataset has been taken from Kaggle. (</a:t>
            </a:r>
            <a:r>
              <a:rPr lang="en-IN" sz="2000" u="sng" dirty="0">
                <a:solidFill>
                  <a:schemeClr val="tx1">
                    <a:lumMod val="65000"/>
                    <a:lumOff val="35000"/>
                  </a:schemeClr>
                </a:solidFill>
                <a:latin typeface="Open Sans" panose="020B0604020202020204"/>
                <a:hlinkClick r:id="rId3">
                  <a:extLst>
                    <a:ext uri="{A12FA001-AC4F-418D-AE19-62706E023703}">
                      <ahyp:hlinkClr xmlns:ahyp="http://schemas.microsoft.com/office/drawing/2018/hyperlinkcolor" val="tx"/>
                    </a:ext>
                  </a:extLst>
                </a:hlinkClick>
              </a:rPr>
              <a:t>https://www.kaggle.com/crowdflower/twitter-airline-sentiment/home</a:t>
            </a:r>
            <a:r>
              <a:rPr lang="en-IN" sz="2000" dirty="0">
                <a:solidFill>
                  <a:schemeClr val="tx1">
                    <a:lumMod val="65000"/>
                    <a:lumOff val="35000"/>
                  </a:schemeClr>
                </a:solidFill>
                <a:latin typeface="Open Sans" panose="020B0604020202020204"/>
              </a:rPr>
              <a:t>). This is a dataset having tweets about six US Airlines along with their sentiments: positive, negative, and neutral. You are provided with this dataset named “Tweets.csv”. It has tweets in ‘text’ column and sentiments in ‘</a:t>
            </a:r>
            <a:r>
              <a:rPr lang="en-IN" sz="2000" dirty="0" err="1">
                <a:solidFill>
                  <a:schemeClr val="tx1">
                    <a:lumMod val="65000"/>
                    <a:lumOff val="35000"/>
                  </a:schemeClr>
                </a:solidFill>
                <a:latin typeface="Open Sans" panose="020B0604020202020204"/>
              </a:rPr>
              <a:t>airline_sentiment</a:t>
            </a:r>
            <a:r>
              <a:rPr lang="en-IN" sz="2000" dirty="0">
                <a:solidFill>
                  <a:schemeClr val="tx1">
                    <a:lumMod val="65000"/>
                    <a:lumOff val="35000"/>
                  </a:schemeClr>
                </a:solidFill>
                <a:latin typeface="Open Sans" panose="020B0604020202020204"/>
              </a:rPr>
              <a:t>’ column.</a:t>
            </a:r>
          </a:p>
          <a:p>
            <a:endParaRPr kumimoji="0" lang="en-IN" sz="2000" b="1" i="0" u="none" strike="noStrike" kern="0" cap="none" spc="0" normalizeH="0" baseline="0" noProof="0" dirty="0">
              <a:ln>
                <a:noFill/>
              </a:ln>
              <a:solidFill>
                <a:srgbClr val="000000">
                  <a:lumMod val="65000"/>
                  <a:lumOff val="35000"/>
                </a:srgbClr>
              </a:solidFill>
              <a:effectLst/>
              <a:uLnTx/>
              <a:uFillTx/>
              <a:latin typeface="Open Sans" panose="020B0606030504020204"/>
              <a:ea typeface="Open Sans" panose="020B0604020202020204" charset="0"/>
              <a:cs typeface="Open Sans" panose="020B0604020202020204" charset="0"/>
              <a:sym typeface="Open Sans"/>
            </a:endParaRPr>
          </a:p>
          <a:p>
            <a:pPr lvl="0"/>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Objective: </a:t>
            </a:r>
            <a:r>
              <a:rPr lang="en-IN" sz="2000" dirty="0">
                <a:solidFill>
                  <a:schemeClr val="tx1">
                    <a:lumMod val="65000"/>
                    <a:lumOff val="35000"/>
                  </a:schemeClr>
                </a:solidFill>
                <a:latin typeface="Open Sans" panose="020B0604020202020204"/>
              </a:rPr>
              <a:t>Extract all verb phrases from their dataset and save them in different lines in a file named “Verb Phrases for &lt;</a:t>
            </a:r>
            <a:r>
              <a:rPr lang="en-IN" sz="2000" dirty="0" err="1">
                <a:solidFill>
                  <a:schemeClr val="tx1">
                    <a:lumMod val="65000"/>
                    <a:lumOff val="35000"/>
                  </a:schemeClr>
                </a:solidFill>
                <a:latin typeface="Open Sans" panose="020B0604020202020204"/>
              </a:rPr>
              <a:t>airline_sentiment</a:t>
            </a:r>
            <a:r>
              <a:rPr lang="en-IN" sz="2000" dirty="0">
                <a:solidFill>
                  <a:schemeClr val="tx1">
                    <a:lumMod val="65000"/>
                    <a:lumOff val="35000"/>
                  </a:schemeClr>
                </a:solidFill>
                <a:latin typeface="Open Sans" panose="020B0604020202020204"/>
              </a:rPr>
              <a:t>&gt; Review .txt” (You can choose your own grammar for noun phrase). Here &lt;</a:t>
            </a:r>
            <a:r>
              <a:rPr lang="en-IN" sz="2000" dirty="0" err="1">
                <a:solidFill>
                  <a:schemeClr val="tx1">
                    <a:lumMod val="65000"/>
                    <a:lumOff val="35000"/>
                  </a:schemeClr>
                </a:solidFill>
                <a:latin typeface="Open Sans" panose="020B0604020202020204"/>
              </a:rPr>
              <a:t>airline_sentiment</a:t>
            </a:r>
            <a:r>
              <a:rPr lang="en-IN" sz="2000" dirty="0">
                <a:solidFill>
                  <a:schemeClr val="tx1">
                    <a:lumMod val="65000"/>
                    <a:lumOff val="35000"/>
                  </a:schemeClr>
                </a:solidFill>
                <a:latin typeface="Open Sans" panose="020B0604020202020204"/>
              </a:rPr>
              <a:t>&gt; will have three different values: positive , negative, and neutral. Hence, three files will be created. For each sentiment, make a well </a:t>
            </a:r>
            <a:r>
              <a:rPr lang="en-US" sz="2000" dirty="0">
                <a:solidFill>
                  <a:schemeClr val="tx1">
                    <a:lumMod val="65000"/>
                    <a:lumOff val="35000"/>
                  </a:schemeClr>
                </a:solidFill>
                <a:latin typeface="Open Sans" panose="020B0604020202020204"/>
              </a:rPr>
              <a:t>labeled</a:t>
            </a:r>
            <a:r>
              <a:rPr lang="en-IN" sz="2000" dirty="0">
                <a:solidFill>
                  <a:schemeClr val="tx1">
                    <a:lumMod val="65000"/>
                    <a:lumOff val="35000"/>
                  </a:schemeClr>
                </a:solidFill>
                <a:latin typeface="Open Sans" panose="020B0604020202020204"/>
              </a:rPr>
              <a:t> pie chart showing the distribution of noun phrases and verb phrases of that sentiment from the data set. Use the files created above to get the frequencies.</a:t>
            </a:r>
          </a:p>
          <a:p>
            <a:pPr lvl="0"/>
            <a:endParaRPr lang="en-IN" sz="2000" dirty="0">
              <a:solidFill>
                <a:schemeClr val="tx1">
                  <a:lumMod val="65000"/>
                  <a:lumOff val="35000"/>
                </a:schemeClr>
              </a:solidFill>
              <a:latin typeface="Open Sans" panose="020B0604020202020204"/>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Note:</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kumimoji="0" lang="en-US" sz="2000" b="0" i="0" u="none" strike="noStrike" kern="0" cap="none" spc="0" normalizeH="0" baseline="0" noProof="0" dirty="0">
                <a:ln>
                  <a:noFill/>
                </a:ln>
                <a:solidFill>
                  <a:srgbClr val="000000">
                    <a:lumMod val="65000"/>
                    <a:lumOff val="35000"/>
                  </a:srgbClr>
                </a:solidFill>
                <a:effectLst/>
                <a:uLnTx/>
                <a:uFillTx/>
                <a:latin typeface="Open Sans"/>
                <a:ea typeface="Open Sans"/>
                <a:cs typeface="Open Sans"/>
                <a:sym typeface="Open Sans"/>
              </a:rPr>
              <a:t>This practice is not graded. It is only intended for you to apply the knowledge you have gained to solve real-world problems.</a:t>
            </a:r>
            <a:endPar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endParaRPr>
          </a:p>
          <a:p>
            <a:pPr lvl="0" defTabSz="914400">
              <a:buClr>
                <a:srgbClr val="000000"/>
              </a:buClr>
              <a:defRPr/>
            </a:pPr>
            <a:r>
              <a:rPr kumimoji="0" lang="en-US" sz="2200" b="1" i="0" u="none" strike="noStrike" kern="0" cap="none" spc="0" normalizeH="0" baseline="0" noProof="0" dirty="0">
                <a:ln>
                  <a:noFill/>
                </a:ln>
                <a:solidFill>
                  <a:srgbClr val="3F3F3F"/>
                </a:solidFill>
                <a:effectLst/>
                <a:uLnTx/>
                <a:uFillTx/>
                <a:latin typeface="Open Sans"/>
                <a:ea typeface="Open Sans"/>
                <a:cs typeface="Open Sans"/>
                <a:sym typeface="Open Sans"/>
              </a:rPr>
              <a:t>Access:</a:t>
            </a:r>
            <a:r>
              <a:rPr kumimoji="0" lang="en-US" sz="2200" b="0" i="0" u="none" strike="noStrike" kern="0" cap="none" spc="0" normalizeH="0" baseline="0" noProof="0" dirty="0">
                <a:ln>
                  <a:noFill/>
                </a:ln>
                <a:solidFill>
                  <a:srgbClr val="3F3F3F"/>
                </a:solidFill>
                <a:effectLst/>
                <a:uLnTx/>
                <a:uFillTx/>
                <a:latin typeface="Open Sans"/>
                <a:ea typeface="Open Sans"/>
                <a:cs typeface="Open Sans"/>
                <a:sym typeface="Open Sans"/>
              </a:rPr>
              <a:t> </a:t>
            </a:r>
            <a:r>
              <a:rPr lang="en-US" sz="2000" dirty="0">
                <a:solidFill>
                  <a:schemeClr val="tx1">
                    <a:lumMod val="65000"/>
                    <a:lumOff val="35000"/>
                  </a:schemeClr>
                </a:solidFill>
                <a:latin typeface="Open Sans" panose="020B0604020202020204"/>
              </a:rPr>
              <a:t>Click on the Labs tab on the left side panel of the LMS. Copy or note the username and password that are generated. Click on the Launch Lab button. On the page that appears, enter the username and password in the respective fields, and click Login.</a:t>
            </a:r>
            <a:endParaRPr kumimoji="0" lang="en-US" sz="2000" b="0" i="1" u="none" strike="noStrike" kern="0" cap="none" spc="0" normalizeH="0" baseline="0" noProof="0" dirty="0">
              <a:ln>
                <a:noFill/>
              </a:ln>
              <a:solidFill>
                <a:srgbClr val="000000">
                  <a:lumMod val="65000"/>
                  <a:lumOff val="35000"/>
                </a:srgbClr>
              </a:solidFill>
              <a:effectLst/>
              <a:uLnTx/>
              <a:uFillTx/>
              <a:latin typeface="Arial"/>
              <a:ea typeface="+mn-ea"/>
              <a:cs typeface="Arial"/>
              <a:sym typeface="Arial"/>
            </a:endParaRPr>
          </a:p>
        </p:txBody>
      </p:sp>
    </p:spTree>
    <p:extLst>
      <p:ext uri="{BB962C8B-B14F-4D97-AF65-F5344CB8AC3E}">
        <p14:creationId xmlns:p14="http://schemas.microsoft.com/office/powerpoint/2010/main" val="28428317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C23C97C6-6DF8-4628-99A0-97FA4CC72CD9}"/>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01</a:t>
            </a:r>
          </a:p>
        </p:txBody>
      </p:sp>
      <p:pic>
        <p:nvPicPr>
          <p:cNvPr id="4" name="Shape 375">
            <a:extLst>
              <a:ext uri="{FF2B5EF4-FFF2-40B4-BE49-F238E27FC236}">
                <a16:creationId xmlns:a16="http://schemas.microsoft.com/office/drawing/2014/main" id="{85A1C100-9591-4A10-959C-E2FE28FBF69A}"/>
              </a:ext>
            </a:extLst>
          </p:cNvPr>
          <p:cNvPicPr preferRelativeResize="0"/>
          <p:nvPr/>
        </p:nvPicPr>
        <p:blipFill rotWithShape="1">
          <a:blip r:embed="rId3">
            <a:alphaModFix/>
          </a:blip>
          <a:srcRect/>
          <a:stretch/>
        </p:blipFill>
        <p:spPr>
          <a:xfrm>
            <a:off x="7483112" y="829986"/>
            <a:ext cx="1403806" cy="253919"/>
          </a:xfrm>
          <a:prstGeom prst="rect">
            <a:avLst/>
          </a:prstGeom>
          <a:noFill/>
          <a:ln>
            <a:noFill/>
          </a:ln>
        </p:spPr>
      </p:pic>
      <p:grpSp>
        <p:nvGrpSpPr>
          <p:cNvPr id="5" name="Group 4">
            <a:extLst>
              <a:ext uri="{FF2B5EF4-FFF2-40B4-BE49-F238E27FC236}">
                <a16:creationId xmlns:a16="http://schemas.microsoft.com/office/drawing/2014/main" id="{E3643971-FC23-45C9-AA29-3DC27EACBB89}"/>
              </a:ext>
            </a:extLst>
          </p:cNvPr>
          <p:cNvGrpSpPr/>
          <p:nvPr/>
        </p:nvGrpSpPr>
        <p:grpSpPr>
          <a:xfrm>
            <a:off x="7374551" y="1504223"/>
            <a:ext cx="1559705" cy="784174"/>
            <a:chOff x="7530784" y="3794728"/>
            <a:chExt cx="1194432" cy="685800"/>
          </a:xfrm>
        </p:grpSpPr>
        <p:sp>
          <p:nvSpPr>
            <p:cNvPr id="6" name="Rounded Rectangle 124">
              <a:extLst>
                <a:ext uri="{FF2B5EF4-FFF2-40B4-BE49-F238E27FC236}">
                  <a16:creationId xmlns:a16="http://schemas.microsoft.com/office/drawing/2014/main" id="{445C029C-1F60-4B49-A71B-0D58444EFC86}"/>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125">
              <a:extLst>
                <a:ext uri="{FF2B5EF4-FFF2-40B4-BE49-F238E27FC236}">
                  <a16:creationId xmlns:a16="http://schemas.microsoft.com/office/drawing/2014/main" id="{64862F0B-D800-48FF-80D6-4791F087AED7}"/>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8" name="Group 7">
            <a:extLst>
              <a:ext uri="{FF2B5EF4-FFF2-40B4-BE49-F238E27FC236}">
                <a16:creationId xmlns:a16="http://schemas.microsoft.com/office/drawing/2014/main" id="{C7D5F913-6BA2-4AEE-B15F-02E7E4AFCB91}"/>
              </a:ext>
            </a:extLst>
          </p:cNvPr>
          <p:cNvGrpSpPr/>
          <p:nvPr/>
        </p:nvGrpSpPr>
        <p:grpSpPr>
          <a:xfrm>
            <a:off x="1250544" y="2288400"/>
            <a:ext cx="13754912" cy="2164329"/>
            <a:chOff x="3533641" y="4914900"/>
            <a:chExt cx="9576000" cy="3766537"/>
          </a:xfrm>
        </p:grpSpPr>
        <p:sp>
          <p:nvSpPr>
            <p:cNvPr id="9" name="Rectangle 8">
              <a:extLst>
                <a:ext uri="{FF2B5EF4-FFF2-40B4-BE49-F238E27FC236}">
                  <a16:creationId xmlns:a16="http://schemas.microsoft.com/office/drawing/2014/main" id="{2B1207AD-4763-4B47-ABA3-D5442906AFE0}"/>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0" name="Straight Connector 9">
              <a:extLst>
                <a:ext uri="{FF2B5EF4-FFF2-40B4-BE49-F238E27FC236}">
                  <a16:creationId xmlns:a16="http://schemas.microsoft.com/office/drawing/2014/main" id="{B7E388EB-A0BD-4CD9-B19D-FAEE404E63D8}"/>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1" name="Isosceles Triangle 10">
              <a:extLst>
                <a:ext uri="{FF2B5EF4-FFF2-40B4-BE49-F238E27FC236}">
                  <a16:creationId xmlns:a16="http://schemas.microsoft.com/office/drawing/2014/main" id="{E80DFE29-8287-4BDC-B498-146AA3A7CA68}"/>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F02CAB67-861E-4B4A-B945-52E6635FEE76}"/>
                </a:ext>
              </a:extLst>
            </p:cNvPr>
            <p:cNvSpPr/>
            <p:nvPr/>
          </p:nvSpPr>
          <p:spPr>
            <a:xfrm>
              <a:off x="3617844" y="5615711"/>
              <a:ext cx="9407594" cy="2958556"/>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import pandas as pd</a:t>
              </a: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df=</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pd.read_csv</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('Tweets.csv')</a:t>
              </a: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df=df[['text','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airline_sentiment</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p:txBody>
        </p:sp>
      </p:grpSp>
    </p:spTree>
    <p:extLst>
      <p:ext uri="{BB962C8B-B14F-4D97-AF65-F5344CB8AC3E}">
        <p14:creationId xmlns:p14="http://schemas.microsoft.com/office/powerpoint/2010/main" val="30185321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0A895F42-F553-4F60-9E84-24DB92D7D06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02</a:t>
            </a:r>
          </a:p>
        </p:txBody>
      </p:sp>
      <p:pic>
        <p:nvPicPr>
          <p:cNvPr id="4" name="Shape 375">
            <a:extLst>
              <a:ext uri="{FF2B5EF4-FFF2-40B4-BE49-F238E27FC236}">
                <a16:creationId xmlns:a16="http://schemas.microsoft.com/office/drawing/2014/main" id="{F7D352A0-350A-4832-820D-322C03037961}"/>
              </a:ext>
            </a:extLst>
          </p:cNvPr>
          <p:cNvPicPr preferRelativeResize="0"/>
          <p:nvPr/>
        </p:nvPicPr>
        <p:blipFill rotWithShape="1">
          <a:blip r:embed="rId3">
            <a:alphaModFix/>
          </a:blip>
          <a:srcRect/>
          <a:stretch/>
        </p:blipFill>
        <p:spPr>
          <a:xfrm>
            <a:off x="7483112" y="829986"/>
            <a:ext cx="1403806" cy="253919"/>
          </a:xfrm>
          <a:prstGeom prst="rect">
            <a:avLst/>
          </a:prstGeom>
          <a:noFill/>
          <a:ln>
            <a:noFill/>
          </a:ln>
        </p:spPr>
      </p:pic>
      <p:grpSp>
        <p:nvGrpSpPr>
          <p:cNvPr id="8" name="Group 7">
            <a:extLst>
              <a:ext uri="{FF2B5EF4-FFF2-40B4-BE49-F238E27FC236}">
                <a16:creationId xmlns:a16="http://schemas.microsoft.com/office/drawing/2014/main" id="{E04883F1-C405-4B08-B03F-2821DB28ABB4}"/>
              </a:ext>
            </a:extLst>
          </p:cNvPr>
          <p:cNvGrpSpPr/>
          <p:nvPr/>
        </p:nvGrpSpPr>
        <p:grpSpPr>
          <a:xfrm>
            <a:off x="457199" y="1083905"/>
            <a:ext cx="15346017" cy="7443869"/>
            <a:chOff x="3533641" y="5513437"/>
            <a:chExt cx="9576000" cy="3168000"/>
          </a:xfrm>
        </p:grpSpPr>
        <p:sp>
          <p:nvSpPr>
            <p:cNvPr id="9" name="Rectangle 8">
              <a:extLst>
                <a:ext uri="{FF2B5EF4-FFF2-40B4-BE49-F238E27FC236}">
                  <a16:creationId xmlns:a16="http://schemas.microsoft.com/office/drawing/2014/main" id="{0600A5B1-F4FA-4C1D-88AC-1BCFE0C6E122}"/>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2" name="Rectangle 11">
              <a:extLst>
                <a:ext uri="{FF2B5EF4-FFF2-40B4-BE49-F238E27FC236}">
                  <a16:creationId xmlns:a16="http://schemas.microsoft.com/office/drawing/2014/main" id="{2F1F134D-1613-4F11-A948-F2492EA15773}"/>
                </a:ext>
              </a:extLst>
            </p:cNvPr>
            <p:cNvSpPr/>
            <p:nvPr/>
          </p:nvSpPr>
          <p:spPr>
            <a:xfrm>
              <a:off x="3617844" y="5615711"/>
              <a:ext cx="9407594" cy="2958557"/>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import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a:t>
              </a:r>
              <a:endPar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def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GetVerbPhrases</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try:</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sentences =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nltk.sent_tokenize</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sentences =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nltk.word_tokenize</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 for sent in sentences]</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sentences =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nltk.pos_tag</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 for sent in sentences]</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except:</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return []</a:t>
              </a:r>
            </a:p>
            <a:p>
              <a:pPr defTabSz="685783">
                <a:defRPr/>
              </a:pPr>
              <a:endPar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else:</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grammar=</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r"VP</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:{&lt;VB|VBD|VBG|VBZ|VBP|VBN&gt;*&lt;VB|VBD|VBG|VBZ|VBP|VBN&gt;&lt;RB|RBR&gt;*&lt;RB|RBR&gt;}"</a:t>
              </a:r>
            </a:p>
            <a:p>
              <a:pPr defTabSz="685783">
                <a:defRPr/>
              </a:pPr>
              <a:endPar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cp =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nltk.RegexpParser</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(grammar)</a:t>
              </a:r>
            </a:p>
            <a:p>
              <a:pPr defTabSz="685783">
                <a:defRPr/>
              </a:pPr>
              <a:endPar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defTabSz="685783">
                <a:defRPr/>
              </a:pPr>
              <a:endPar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noun_phrases_list</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 [[' '.join(leaf[0] for leaf in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tree.leaves</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for tree in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cp.parse</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(sent).subtrees() </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if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tree.label</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()=='VP'] </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for sent in sentences]</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return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noun_phrases_list</a:t>
              </a:r>
              <a:endPar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p:txBody>
        </p:sp>
      </p:grpSp>
    </p:spTree>
    <p:extLst>
      <p:ext uri="{BB962C8B-B14F-4D97-AF65-F5344CB8AC3E}">
        <p14:creationId xmlns:p14="http://schemas.microsoft.com/office/powerpoint/2010/main" val="982689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09;p40">
            <a:extLst>
              <a:ext uri="{FF2B5EF4-FFF2-40B4-BE49-F238E27FC236}">
                <a16:creationId xmlns:a16="http://schemas.microsoft.com/office/drawing/2014/main" id="{D0E63810-5B74-49B7-A10F-4A9C737F27FC}"/>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Significance</a:t>
            </a:r>
          </a:p>
        </p:txBody>
      </p:sp>
      <p:pic>
        <p:nvPicPr>
          <p:cNvPr id="11" name="Picture 10">
            <a:extLst>
              <a:ext uri="{FF2B5EF4-FFF2-40B4-BE49-F238E27FC236}">
                <a16:creationId xmlns:a16="http://schemas.microsoft.com/office/drawing/2014/main" id="{5E96232F-CC14-4026-9685-3F7FAEFEC5B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843359" y="885621"/>
            <a:ext cx="2624174" cy="253920"/>
          </a:xfrm>
          <a:prstGeom prst="rect">
            <a:avLst/>
          </a:prstGeom>
        </p:spPr>
      </p:pic>
      <p:grpSp>
        <p:nvGrpSpPr>
          <p:cNvPr id="46" name="Group 45">
            <a:extLst>
              <a:ext uri="{FF2B5EF4-FFF2-40B4-BE49-F238E27FC236}">
                <a16:creationId xmlns:a16="http://schemas.microsoft.com/office/drawing/2014/main" id="{2A7DCAD1-6953-48C1-8AAD-BCECA70842ED}"/>
              </a:ext>
            </a:extLst>
          </p:cNvPr>
          <p:cNvGrpSpPr/>
          <p:nvPr/>
        </p:nvGrpSpPr>
        <p:grpSpPr>
          <a:xfrm>
            <a:off x="1073429" y="1768482"/>
            <a:ext cx="14383878" cy="5474009"/>
            <a:chOff x="-190478" y="1576924"/>
            <a:chExt cx="9716388" cy="3697724"/>
          </a:xfrm>
        </p:grpSpPr>
        <p:sp>
          <p:nvSpPr>
            <p:cNvPr id="80" name="TextBox 79">
              <a:extLst>
                <a:ext uri="{FF2B5EF4-FFF2-40B4-BE49-F238E27FC236}">
                  <a16:creationId xmlns:a16="http://schemas.microsoft.com/office/drawing/2014/main" id="{585285A4-C339-4F5E-AC5B-676FAA80FCF0}"/>
                </a:ext>
              </a:extLst>
            </p:cNvPr>
            <p:cNvSpPr txBox="1"/>
            <p:nvPr/>
          </p:nvSpPr>
          <p:spPr>
            <a:xfrm>
              <a:off x="6853025" y="4140771"/>
              <a:ext cx="2202816" cy="270277"/>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000" b="1" kern="1200" cap="all" dirty="0">
                  <a:solidFill>
                    <a:srgbClr val="D9126B"/>
                  </a:solidFill>
                  <a:latin typeface="+mj-lt"/>
                  <a:ea typeface="+mn-ea"/>
                  <a:cs typeface="+mn-cs"/>
                </a:rPr>
                <a:t>security MONITORING</a:t>
              </a:r>
              <a:endParaRPr kumimoji="0" lang="en-US" sz="2000" b="1" i="0" u="none" strike="noStrike" kern="1200" cap="all" spc="0" normalizeH="0" baseline="0" noProof="0" dirty="0">
                <a:ln>
                  <a:noFill/>
                </a:ln>
                <a:solidFill>
                  <a:srgbClr val="D9126B"/>
                </a:solidFill>
                <a:effectLst/>
                <a:uLnTx/>
                <a:uFillTx/>
                <a:latin typeface="+mj-lt"/>
                <a:ea typeface="+mn-ea"/>
                <a:cs typeface="+mn-cs"/>
              </a:endParaRPr>
            </a:p>
          </p:txBody>
        </p:sp>
        <p:sp>
          <p:nvSpPr>
            <p:cNvPr id="78" name="TextBox 77">
              <a:extLst>
                <a:ext uri="{FF2B5EF4-FFF2-40B4-BE49-F238E27FC236}">
                  <a16:creationId xmlns:a16="http://schemas.microsoft.com/office/drawing/2014/main" id="{F98657AC-8D3E-4BBC-9DAC-26F7A37F28B6}"/>
                </a:ext>
              </a:extLst>
            </p:cNvPr>
            <p:cNvSpPr txBox="1"/>
            <p:nvPr/>
          </p:nvSpPr>
          <p:spPr>
            <a:xfrm>
              <a:off x="-93520" y="4140771"/>
              <a:ext cx="2202816" cy="270277"/>
            </a:xfrm>
            <a:prstGeom prst="rect">
              <a:avLst/>
            </a:prstGeom>
            <a:noFill/>
          </p:spPr>
          <p:txBody>
            <a:bodyPr wrap="square" lIns="0" rIns="0" rtlCol="0" anchor="b">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err="1">
                  <a:ln>
                    <a:noFill/>
                  </a:ln>
                  <a:solidFill>
                    <a:srgbClr val="013D4D">
                      <a:lumMod val="75000"/>
                      <a:lumOff val="25000"/>
                    </a:srgbClr>
                  </a:solidFill>
                  <a:effectLst/>
                  <a:uLnTx/>
                  <a:uFillTx/>
                  <a:latin typeface="+mj-lt"/>
                  <a:ea typeface="+mn-ea"/>
                  <a:cs typeface="+mn-cs"/>
                </a:rPr>
                <a:t>PaTTERN</a:t>
              </a:r>
              <a:r>
                <a:rPr kumimoji="0" lang="en-US" sz="2000" b="1" i="0" u="none" strike="noStrike" kern="1200" cap="all" spc="0" normalizeH="0" baseline="0" noProof="0" dirty="0">
                  <a:ln>
                    <a:noFill/>
                  </a:ln>
                  <a:solidFill>
                    <a:srgbClr val="013D4D">
                      <a:lumMod val="75000"/>
                      <a:lumOff val="25000"/>
                    </a:srgbClr>
                  </a:solidFill>
                  <a:effectLst/>
                  <a:uLnTx/>
                  <a:uFillTx/>
                  <a:latin typeface="+mj-lt"/>
                  <a:ea typeface="+mn-ea"/>
                  <a:cs typeface="+mn-cs"/>
                </a:rPr>
                <a:t> IDENTIFICATION</a:t>
              </a:r>
            </a:p>
          </p:txBody>
        </p:sp>
        <p:grpSp>
          <p:nvGrpSpPr>
            <p:cNvPr id="49" name="Group 48">
              <a:extLst>
                <a:ext uri="{FF2B5EF4-FFF2-40B4-BE49-F238E27FC236}">
                  <a16:creationId xmlns:a16="http://schemas.microsoft.com/office/drawing/2014/main" id="{B009D03A-7B04-479F-9533-6B4A3DBC3A51}"/>
                </a:ext>
              </a:extLst>
            </p:cNvPr>
            <p:cNvGrpSpPr/>
            <p:nvPr/>
          </p:nvGrpSpPr>
          <p:grpSpPr>
            <a:xfrm>
              <a:off x="6853026" y="1596043"/>
              <a:ext cx="2672884" cy="1409695"/>
              <a:chOff x="9129573" y="1090091"/>
              <a:chExt cx="3563845" cy="1879592"/>
            </a:xfrm>
          </p:grpSpPr>
          <p:sp>
            <p:nvSpPr>
              <p:cNvPr id="76" name="TextBox 75">
                <a:extLst>
                  <a:ext uri="{FF2B5EF4-FFF2-40B4-BE49-F238E27FC236}">
                    <a16:creationId xmlns:a16="http://schemas.microsoft.com/office/drawing/2014/main" id="{E431954B-8DE3-41C9-B0C9-EC551D2B9B56}"/>
                  </a:ext>
                </a:extLst>
              </p:cNvPr>
              <p:cNvSpPr txBox="1"/>
              <p:nvPr/>
            </p:nvSpPr>
            <p:spPr>
              <a:xfrm>
                <a:off x="9129573" y="1090091"/>
                <a:ext cx="2937088" cy="360369"/>
              </a:xfrm>
              <a:prstGeom prst="rect">
                <a:avLst/>
              </a:prstGeom>
              <a:noFill/>
            </p:spPr>
            <p:txBody>
              <a:bodyPr wrap="square" lIns="0" rIns="0" rtlCol="0" anchor="b">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srgbClr val="00A891"/>
                    </a:solidFill>
                    <a:effectLst/>
                    <a:uLnTx/>
                    <a:uFillTx/>
                    <a:latin typeface="+mj-lt"/>
                    <a:ea typeface="+mn-ea"/>
                    <a:cs typeface="+mn-cs"/>
                  </a:rPr>
                  <a:t>Product INSIGHTS</a:t>
                </a:r>
              </a:p>
            </p:txBody>
          </p:sp>
          <p:sp>
            <p:nvSpPr>
              <p:cNvPr id="77" name="TextBox 76">
                <a:extLst>
                  <a:ext uri="{FF2B5EF4-FFF2-40B4-BE49-F238E27FC236}">
                    <a16:creationId xmlns:a16="http://schemas.microsoft.com/office/drawing/2014/main" id="{07EADCE9-1DBD-49F8-BD67-A8A0CEF4271D}"/>
                  </a:ext>
                </a:extLst>
              </p:cNvPr>
              <p:cNvSpPr txBox="1"/>
              <p:nvPr/>
            </p:nvSpPr>
            <p:spPr>
              <a:xfrm>
                <a:off x="9129573" y="1500490"/>
                <a:ext cx="3563845" cy="1469193"/>
              </a:xfrm>
              <a:prstGeom prst="rect">
                <a:avLst/>
              </a:prstGeom>
              <a:noFill/>
            </p:spPr>
            <p:txBody>
              <a:bodyPr wrap="square" lIns="0" rIns="0" rtlCol="0" anchor="t">
                <a:spAutoFit/>
              </a:bodyPr>
              <a:lstStyle/>
              <a:p>
                <a:pPr lvl="0">
                  <a:buClrTx/>
                </a:pPr>
                <a:r>
                  <a:rPr lang="en-IN" sz="2000" kern="1200" dirty="0">
                    <a:solidFill>
                      <a:prstClr val="black">
                        <a:lumMod val="65000"/>
                        <a:lumOff val="35000"/>
                      </a:prstClr>
                    </a:solidFill>
                    <a:latin typeface="+mj-lt"/>
                    <a:ea typeface="+mn-ea"/>
                    <a:cs typeface="+mn-cs"/>
                  </a:rPr>
                  <a:t>Mining consumer reviews can reveal insights like most loved feature, most hated feature, improvements required, reviews of competitors’ products</a:t>
                </a:r>
              </a:p>
            </p:txBody>
          </p:sp>
        </p:grpSp>
        <p:sp>
          <p:nvSpPr>
            <p:cNvPr id="74" name="TextBox 73">
              <a:extLst>
                <a:ext uri="{FF2B5EF4-FFF2-40B4-BE49-F238E27FC236}">
                  <a16:creationId xmlns:a16="http://schemas.microsoft.com/office/drawing/2014/main" id="{0B197FCB-B4A7-41E5-A4DE-0A111B8CF93E}"/>
                </a:ext>
              </a:extLst>
            </p:cNvPr>
            <p:cNvSpPr txBox="1"/>
            <p:nvPr/>
          </p:nvSpPr>
          <p:spPr>
            <a:xfrm>
              <a:off x="-190478" y="1576924"/>
              <a:ext cx="2202815" cy="270277"/>
            </a:xfrm>
            <a:prstGeom prst="rect">
              <a:avLst/>
            </a:prstGeom>
            <a:noFill/>
          </p:spPr>
          <p:txBody>
            <a:bodyPr wrap="square" lIns="0" rIns="0" rtlCol="0" anchor="b">
              <a:spAutoFit/>
            </a:bodyPr>
            <a:lstStyle/>
            <a:p>
              <a:pPr marL="0" marR="0" lvl="0" indent="0" algn="r" defTabSz="914400" eaLnBrk="1" fontAlgn="auto" latinLnBrk="0" hangingPunct="1">
                <a:lnSpc>
                  <a:spcPct val="100000"/>
                </a:lnSpc>
                <a:spcBef>
                  <a:spcPts val="0"/>
                </a:spcBef>
                <a:spcAft>
                  <a:spcPts val="0"/>
                </a:spcAft>
                <a:buClrTx/>
                <a:buSzTx/>
                <a:buFontTx/>
                <a:buNone/>
                <a:tabLst/>
                <a:defRPr/>
              </a:pPr>
              <a:r>
                <a:rPr kumimoji="0" lang="en-US" sz="2000" b="1" i="0" u="none" strike="noStrike" kern="1200" cap="all" spc="0" normalizeH="0" baseline="0" noProof="0" dirty="0">
                  <a:ln>
                    <a:noFill/>
                  </a:ln>
                  <a:solidFill>
                    <a:srgbClr val="B1DB15">
                      <a:lumMod val="75000"/>
                    </a:srgbClr>
                  </a:solidFill>
                  <a:effectLst/>
                  <a:uLnTx/>
                  <a:uFillTx/>
                  <a:latin typeface="+mj-lt"/>
                  <a:ea typeface="+mn-ea"/>
                  <a:cs typeface="+mn-cs"/>
                </a:rPr>
                <a:t>DOCUMENT CLUSTERING</a:t>
              </a:r>
            </a:p>
          </p:txBody>
        </p:sp>
        <p:sp>
          <p:nvSpPr>
            <p:cNvPr id="51" name="Cercle">
              <a:extLst>
                <a:ext uri="{FF2B5EF4-FFF2-40B4-BE49-F238E27FC236}">
                  <a16:creationId xmlns:a16="http://schemas.microsoft.com/office/drawing/2014/main" id="{240E5FE7-4FE2-4E66-ACBB-4824AC8F1B2E}"/>
                </a:ext>
              </a:extLst>
            </p:cNvPr>
            <p:cNvSpPr/>
            <p:nvPr/>
          </p:nvSpPr>
          <p:spPr>
            <a:xfrm>
              <a:off x="3717456" y="2577379"/>
              <a:ext cx="1703242" cy="1703242"/>
            </a:xfrm>
            <a:prstGeom prst="ellipse">
              <a:avLst/>
            </a:prstGeom>
            <a:solidFill>
              <a:srgbClr val="013D4D">
                <a:alpha val="18000"/>
              </a:srgbClr>
            </a:solidFill>
            <a:ln w="25400" cap="flat">
              <a:noFill/>
              <a:prstDash val="solid"/>
              <a:miter lim="400000"/>
            </a:ln>
            <a:effectLst/>
            <a:sp3d/>
          </p:spPr>
          <p:txBody>
            <a:bodyPr rot="0" spcFirstLastPara="1" vertOverflow="overflow" horzOverflow="overflow" vert="horz" wrap="square" lIns="28575" tIns="28575" rIns="28575" bIns="28575"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2" name="Freeform: Shape 51">
              <a:extLst>
                <a:ext uri="{FF2B5EF4-FFF2-40B4-BE49-F238E27FC236}">
                  <a16:creationId xmlns:a16="http://schemas.microsoft.com/office/drawing/2014/main" id="{B104B75A-FCEF-47C0-A602-D69ED3DA1314}"/>
                </a:ext>
              </a:extLst>
            </p:cNvPr>
            <p:cNvSpPr/>
            <p:nvPr/>
          </p:nvSpPr>
          <p:spPr>
            <a:xfrm>
              <a:off x="3909484" y="1583352"/>
              <a:ext cx="2495558" cy="1493949"/>
            </a:xfrm>
            <a:custGeom>
              <a:avLst/>
              <a:gdLst>
                <a:gd name="connsiteX0" fmla="*/ 1099781 w 2976104"/>
                <a:gd name="connsiteY0" fmla="*/ 0 h 1781624"/>
                <a:gd name="connsiteX1" fmla="*/ 2748074 w 2976104"/>
                <a:gd name="connsiteY1" fmla="*/ 0 h 1781624"/>
                <a:gd name="connsiteX2" fmla="*/ 2976104 w 2976104"/>
                <a:gd name="connsiteY2" fmla="*/ 228042 h 1781624"/>
                <a:gd name="connsiteX3" fmla="*/ 2976104 w 2976104"/>
                <a:gd name="connsiteY3" fmla="*/ 1073822 h 1781624"/>
                <a:gd name="connsiteX4" fmla="*/ 2748074 w 2976104"/>
                <a:gd name="connsiteY4" fmla="*/ 1301864 h 1781624"/>
                <a:gd name="connsiteX5" fmla="*/ 1249964 w 2976104"/>
                <a:gd name="connsiteY5" fmla="*/ 1301864 h 1781624"/>
                <a:gd name="connsiteX6" fmla="*/ 893829 w 2976104"/>
                <a:gd name="connsiteY6" fmla="*/ 1308248 h 1781624"/>
                <a:gd name="connsiteX7" fmla="*/ 835569 w 2976104"/>
                <a:gd name="connsiteY7" fmla="*/ 1311979 h 1781624"/>
                <a:gd name="connsiteX8" fmla="*/ 786604 w 2976104"/>
                <a:gd name="connsiteY8" fmla="*/ 1309506 h 1781624"/>
                <a:gd name="connsiteX9" fmla="*/ 2668 w 2976104"/>
                <a:gd name="connsiteY9" fmla="*/ 1776085 h 1781624"/>
                <a:gd name="connsiteX10" fmla="*/ 0 w 2976104"/>
                <a:gd name="connsiteY10" fmla="*/ 1781624 h 1781624"/>
                <a:gd name="connsiteX11" fmla="*/ 0 w 2976104"/>
                <a:gd name="connsiteY11" fmla="*/ 1099772 h 1781624"/>
                <a:gd name="connsiteX12" fmla="*/ 1099781 w 2976104"/>
                <a:gd name="connsiteY12" fmla="*/ 0 h 1781624"/>
                <a:gd name="connsiteX0" fmla="*/ 1099781 w 2976104"/>
                <a:gd name="connsiteY0" fmla="*/ 0 h 1781624"/>
                <a:gd name="connsiteX1" fmla="*/ 2748074 w 2976104"/>
                <a:gd name="connsiteY1" fmla="*/ 0 h 1781624"/>
                <a:gd name="connsiteX2" fmla="*/ 2976104 w 2976104"/>
                <a:gd name="connsiteY2" fmla="*/ 228042 h 1781624"/>
                <a:gd name="connsiteX3" fmla="*/ 2976104 w 2976104"/>
                <a:gd name="connsiteY3" fmla="*/ 1073822 h 1781624"/>
                <a:gd name="connsiteX4" fmla="*/ 2748074 w 2976104"/>
                <a:gd name="connsiteY4" fmla="*/ 1301864 h 1781624"/>
                <a:gd name="connsiteX5" fmla="*/ 1249964 w 2976104"/>
                <a:gd name="connsiteY5" fmla="*/ 1301864 h 1781624"/>
                <a:gd name="connsiteX6" fmla="*/ 893829 w 2976104"/>
                <a:gd name="connsiteY6" fmla="*/ 1308248 h 1781624"/>
                <a:gd name="connsiteX7" fmla="*/ 786604 w 2976104"/>
                <a:gd name="connsiteY7" fmla="*/ 1309506 h 1781624"/>
                <a:gd name="connsiteX8" fmla="*/ 2668 w 2976104"/>
                <a:gd name="connsiteY8" fmla="*/ 1776085 h 1781624"/>
                <a:gd name="connsiteX9" fmla="*/ 0 w 2976104"/>
                <a:gd name="connsiteY9" fmla="*/ 1781624 h 1781624"/>
                <a:gd name="connsiteX10" fmla="*/ 0 w 2976104"/>
                <a:gd name="connsiteY10" fmla="*/ 1099772 h 1781624"/>
                <a:gd name="connsiteX11" fmla="*/ 1099781 w 2976104"/>
                <a:gd name="connsiteY11" fmla="*/ 0 h 1781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6104" h="1781624">
                  <a:moveTo>
                    <a:pt x="1099781" y="0"/>
                  </a:moveTo>
                  <a:lnTo>
                    <a:pt x="2748074" y="0"/>
                  </a:lnTo>
                  <a:cubicBezTo>
                    <a:pt x="2875109" y="0"/>
                    <a:pt x="2976104" y="103890"/>
                    <a:pt x="2976104" y="228042"/>
                  </a:cubicBezTo>
                  <a:lnTo>
                    <a:pt x="2976104" y="1073822"/>
                  </a:lnTo>
                  <a:cubicBezTo>
                    <a:pt x="2976104" y="1200818"/>
                    <a:pt x="2875109" y="1301864"/>
                    <a:pt x="2748074" y="1301864"/>
                  </a:cubicBezTo>
                  <a:cubicBezTo>
                    <a:pt x="2748074" y="1301864"/>
                    <a:pt x="1625146" y="1287467"/>
                    <a:pt x="1249964" y="1301864"/>
                  </a:cubicBezTo>
                  <a:cubicBezTo>
                    <a:pt x="1142752" y="1305096"/>
                    <a:pt x="1019322" y="1303068"/>
                    <a:pt x="893829" y="1308248"/>
                  </a:cubicBezTo>
                  <a:lnTo>
                    <a:pt x="786604" y="1309506"/>
                  </a:lnTo>
                  <a:cubicBezTo>
                    <a:pt x="448090" y="1309506"/>
                    <a:pt x="153641" y="1498170"/>
                    <a:pt x="2668" y="1776085"/>
                  </a:cubicBezTo>
                  <a:lnTo>
                    <a:pt x="0" y="1781624"/>
                  </a:lnTo>
                  <a:lnTo>
                    <a:pt x="0" y="1099772"/>
                  </a:lnTo>
                  <a:cubicBezTo>
                    <a:pt x="0" y="490743"/>
                    <a:pt x="493675" y="0"/>
                    <a:pt x="1099781" y="0"/>
                  </a:cubicBezTo>
                  <a:close/>
                </a:path>
              </a:pathLst>
            </a:custGeom>
            <a:solidFill>
              <a:srgbClr val="00A891"/>
            </a:solidFill>
            <a:ln w="25400" cap="flat">
              <a:noFill/>
              <a:prstDash val="solid"/>
              <a:miter lim="400000"/>
            </a:ln>
            <a:effectLst/>
            <a:sp3d/>
          </p:spPr>
          <p:txBody>
            <a:bodyPr rot="0" spcFirstLastPara="1" vertOverflow="overflow" horzOverflow="overflow" vert="horz" wrap="square" lIns="28575" tIns="28575" rIns="28575" bIns="28575"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3" name="Freeform: Shape 52">
              <a:extLst>
                <a:ext uri="{FF2B5EF4-FFF2-40B4-BE49-F238E27FC236}">
                  <a16:creationId xmlns:a16="http://schemas.microsoft.com/office/drawing/2014/main" id="{13598B26-F8E7-491B-8FE5-DB689005546A}"/>
                </a:ext>
              </a:extLst>
            </p:cNvPr>
            <p:cNvSpPr/>
            <p:nvPr/>
          </p:nvSpPr>
          <p:spPr>
            <a:xfrm>
              <a:off x="2723430" y="3797599"/>
              <a:ext cx="2495558" cy="1477049"/>
            </a:xfrm>
            <a:custGeom>
              <a:avLst/>
              <a:gdLst>
                <a:gd name="connsiteX0" fmla="*/ 2976104 w 2976104"/>
                <a:gd name="connsiteY0" fmla="*/ 0 h 1761471"/>
                <a:gd name="connsiteX1" fmla="*/ 2976104 w 2976104"/>
                <a:gd name="connsiteY1" fmla="*/ 661699 h 1761471"/>
                <a:gd name="connsiteX2" fmla="*/ 1876324 w 2976104"/>
                <a:gd name="connsiteY2" fmla="*/ 1761471 h 1761471"/>
                <a:gd name="connsiteX3" fmla="*/ 228030 w 2976104"/>
                <a:gd name="connsiteY3" fmla="*/ 1761471 h 1761471"/>
                <a:gd name="connsiteX4" fmla="*/ 0 w 2976104"/>
                <a:gd name="connsiteY4" fmla="*/ 1533430 h 1761471"/>
                <a:gd name="connsiteX5" fmla="*/ 0 w 2976104"/>
                <a:gd name="connsiteY5" fmla="*/ 687649 h 1761471"/>
                <a:gd name="connsiteX6" fmla="*/ 228030 w 2976104"/>
                <a:gd name="connsiteY6" fmla="*/ 459608 h 1761471"/>
                <a:gd name="connsiteX7" fmla="*/ 1726141 w 2976104"/>
                <a:gd name="connsiteY7" fmla="*/ 459608 h 1761471"/>
                <a:gd name="connsiteX8" fmla="*/ 2082275 w 2976104"/>
                <a:gd name="connsiteY8" fmla="*/ 453223 h 1761471"/>
                <a:gd name="connsiteX9" fmla="*/ 2145626 w 2976104"/>
                <a:gd name="connsiteY9" fmla="*/ 449167 h 1761471"/>
                <a:gd name="connsiteX10" fmla="*/ 2201046 w 2976104"/>
                <a:gd name="connsiteY10" fmla="*/ 451965 h 1761471"/>
                <a:gd name="connsiteX11" fmla="*/ 2940325 w 2976104"/>
                <a:gd name="connsiteY11" fmla="*/ 58894 h 1761471"/>
                <a:gd name="connsiteX0" fmla="*/ 2976104 w 2976104"/>
                <a:gd name="connsiteY0" fmla="*/ 0 h 1761471"/>
                <a:gd name="connsiteX1" fmla="*/ 2976104 w 2976104"/>
                <a:gd name="connsiteY1" fmla="*/ 661699 h 1761471"/>
                <a:gd name="connsiteX2" fmla="*/ 1876324 w 2976104"/>
                <a:gd name="connsiteY2" fmla="*/ 1761471 h 1761471"/>
                <a:gd name="connsiteX3" fmla="*/ 228030 w 2976104"/>
                <a:gd name="connsiteY3" fmla="*/ 1761471 h 1761471"/>
                <a:gd name="connsiteX4" fmla="*/ 0 w 2976104"/>
                <a:gd name="connsiteY4" fmla="*/ 1533430 h 1761471"/>
                <a:gd name="connsiteX5" fmla="*/ 0 w 2976104"/>
                <a:gd name="connsiteY5" fmla="*/ 687649 h 1761471"/>
                <a:gd name="connsiteX6" fmla="*/ 228030 w 2976104"/>
                <a:gd name="connsiteY6" fmla="*/ 459608 h 1761471"/>
                <a:gd name="connsiteX7" fmla="*/ 1726141 w 2976104"/>
                <a:gd name="connsiteY7" fmla="*/ 459608 h 1761471"/>
                <a:gd name="connsiteX8" fmla="*/ 2082275 w 2976104"/>
                <a:gd name="connsiteY8" fmla="*/ 453223 h 1761471"/>
                <a:gd name="connsiteX9" fmla="*/ 2201046 w 2976104"/>
                <a:gd name="connsiteY9" fmla="*/ 451965 h 1761471"/>
                <a:gd name="connsiteX10" fmla="*/ 2940325 w 2976104"/>
                <a:gd name="connsiteY10" fmla="*/ 58894 h 1761471"/>
                <a:gd name="connsiteX11" fmla="*/ 2976104 w 2976104"/>
                <a:gd name="connsiteY11" fmla="*/ 0 h 1761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76104" h="1761471">
                  <a:moveTo>
                    <a:pt x="2976104" y="0"/>
                  </a:moveTo>
                  <a:lnTo>
                    <a:pt x="2976104" y="661699"/>
                  </a:lnTo>
                  <a:cubicBezTo>
                    <a:pt x="2976104" y="1270728"/>
                    <a:pt x="2482429" y="1761471"/>
                    <a:pt x="1876324" y="1761471"/>
                  </a:cubicBezTo>
                  <a:lnTo>
                    <a:pt x="228030" y="1761471"/>
                  </a:lnTo>
                  <a:cubicBezTo>
                    <a:pt x="100995" y="1761471"/>
                    <a:pt x="0" y="1657582"/>
                    <a:pt x="0" y="1533430"/>
                  </a:cubicBezTo>
                  <a:lnTo>
                    <a:pt x="0" y="687649"/>
                  </a:lnTo>
                  <a:cubicBezTo>
                    <a:pt x="0" y="560654"/>
                    <a:pt x="100995" y="459608"/>
                    <a:pt x="228030" y="459608"/>
                  </a:cubicBezTo>
                  <a:cubicBezTo>
                    <a:pt x="228030" y="459608"/>
                    <a:pt x="1350959" y="474005"/>
                    <a:pt x="1726141" y="459608"/>
                  </a:cubicBezTo>
                  <a:cubicBezTo>
                    <a:pt x="1833353" y="456375"/>
                    <a:pt x="1956782" y="458404"/>
                    <a:pt x="2082275" y="453223"/>
                  </a:cubicBezTo>
                  <a:lnTo>
                    <a:pt x="2201046" y="451965"/>
                  </a:lnTo>
                  <a:cubicBezTo>
                    <a:pt x="2508786" y="451965"/>
                    <a:pt x="2780109" y="296045"/>
                    <a:pt x="2940325" y="58894"/>
                  </a:cubicBezTo>
                  <a:lnTo>
                    <a:pt x="2976104" y="0"/>
                  </a:lnTo>
                  <a:close/>
                </a:path>
              </a:pathLst>
            </a:custGeom>
            <a:solidFill>
              <a:srgbClr val="013D4D">
                <a:lumMod val="50000"/>
                <a:lumOff val="50000"/>
              </a:srgbClr>
            </a:solidFill>
            <a:ln w="25400" cap="flat">
              <a:noFill/>
              <a:prstDash val="solid"/>
              <a:miter lim="400000"/>
            </a:ln>
            <a:effectLst/>
            <a:sp3d/>
          </p:spPr>
          <p:txBody>
            <a:bodyPr rot="0" spcFirstLastPara="1" vertOverflow="overflow" horzOverflow="overflow" vert="horz" wrap="square" lIns="28575" tIns="28575" rIns="28575" bIns="28575"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4" name="Freeform: Shape 53">
              <a:extLst>
                <a:ext uri="{FF2B5EF4-FFF2-40B4-BE49-F238E27FC236}">
                  <a16:creationId xmlns:a16="http://schemas.microsoft.com/office/drawing/2014/main" id="{9004A230-5AB3-4742-B881-41652879347C}"/>
                </a:ext>
              </a:extLst>
            </p:cNvPr>
            <p:cNvSpPr/>
            <p:nvPr/>
          </p:nvSpPr>
          <p:spPr>
            <a:xfrm>
              <a:off x="4920778" y="2769407"/>
              <a:ext cx="1493948" cy="2495558"/>
            </a:xfrm>
            <a:custGeom>
              <a:avLst/>
              <a:gdLst>
                <a:gd name="connsiteX0" fmla="*/ 0 w 1781623"/>
                <a:gd name="connsiteY0" fmla="*/ 0 h 2976104"/>
                <a:gd name="connsiteX1" fmla="*/ 681851 w 1781623"/>
                <a:gd name="connsiteY1" fmla="*/ 0 h 2976104"/>
                <a:gd name="connsiteX2" fmla="*/ 1781623 w 1781623"/>
                <a:gd name="connsiteY2" fmla="*/ 1099781 h 2976104"/>
                <a:gd name="connsiteX3" fmla="*/ 1781623 w 1781623"/>
                <a:gd name="connsiteY3" fmla="*/ 2748074 h 2976104"/>
                <a:gd name="connsiteX4" fmla="*/ 1553582 w 1781623"/>
                <a:gd name="connsiteY4" fmla="*/ 2976104 h 2976104"/>
                <a:gd name="connsiteX5" fmla="*/ 707801 w 1781623"/>
                <a:gd name="connsiteY5" fmla="*/ 2976104 h 2976104"/>
                <a:gd name="connsiteX6" fmla="*/ 479760 w 1781623"/>
                <a:gd name="connsiteY6" fmla="*/ 2748074 h 2976104"/>
                <a:gd name="connsiteX7" fmla="*/ 479760 w 1781623"/>
                <a:gd name="connsiteY7" fmla="*/ 1249964 h 2976104"/>
                <a:gd name="connsiteX8" fmla="*/ 473375 w 1781623"/>
                <a:gd name="connsiteY8" fmla="*/ 893829 h 2976104"/>
                <a:gd name="connsiteX9" fmla="*/ 469645 w 1781623"/>
                <a:gd name="connsiteY9" fmla="*/ 835569 h 2976104"/>
                <a:gd name="connsiteX10" fmla="*/ 472117 w 1781623"/>
                <a:gd name="connsiteY10" fmla="*/ 786604 h 2976104"/>
                <a:gd name="connsiteX11" fmla="*/ 5538 w 1781623"/>
                <a:gd name="connsiteY11" fmla="*/ 2668 h 2976104"/>
                <a:gd name="connsiteX0" fmla="*/ 0 w 1781623"/>
                <a:gd name="connsiteY0" fmla="*/ 0 h 2976104"/>
                <a:gd name="connsiteX1" fmla="*/ 681851 w 1781623"/>
                <a:gd name="connsiteY1" fmla="*/ 0 h 2976104"/>
                <a:gd name="connsiteX2" fmla="*/ 1781623 w 1781623"/>
                <a:gd name="connsiteY2" fmla="*/ 1099781 h 2976104"/>
                <a:gd name="connsiteX3" fmla="*/ 1781623 w 1781623"/>
                <a:gd name="connsiteY3" fmla="*/ 2748074 h 2976104"/>
                <a:gd name="connsiteX4" fmla="*/ 1553582 w 1781623"/>
                <a:gd name="connsiteY4" fmla="*/ 2976104 h 2976104"/>
                <a:gd name="connsiteX5" fmla="*/ 707801 w 1781623"/>
                <a:gd name="connsiteY5" fmla="*/ 2976104 h 2976104"/>
                <a:gd name="connsiteX6" fmla="*/ 479760 w 1781623"/>
                <a:gd name="connsiteY6" fmla="*/ 2748074 h 2976104"/>
                <a:gd name="connsiteX7" fmla="*/ 479760 w 1781623"/>
                <a:gd name="connsiteY7" fmla="*/ 1249964 h 2976104"/>
                <a:gd name="connsiteX8" fmla="*/ 473375 w 1781623"/>
                <a:gd name="connsiteY8" fmla="*/ 893829 h 2976104"/>
                <a:gd name="connsiteX9" fmla="*/ 472117 w 1781623"/>
                <a:gd name="connsiteY9" fmla="*/ 786604 h 2976104"/>
                <a:gd name="connsiteX10" fmla="*/ 5538 w 1781623"/>
                <a:gd name="connsiteY10" fmla="*/ 2668 h 2976104"/>
                <a:gd name="connsiteX11" fmla="*/ 0 w 1781623"/>
                <a:gd name="connsiteY11" fmla="*/ 0 h 297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81623" h="2976104">
                  <a:moveTo>
                    <a:pt x="0" y="0"/>
                  </a:moveTo>
                  <a:lnTo>
                    <a:pt x="681851" y="0"/>
                  </a:lnTo>
                  <a:cubicBezTo>
                    <a:pt x="1290880" y="0"/>
                    <a:pt x="1781623" y="493675"/>
                    <a:pt x="1781623" y="1099781"/>
                  </a:cubicBezTo>
                  <a:lnTo>
                    <a:pt x="1781623" y="2748074"/>
                  </a:lnTo>
                  <a:cubicBezTo>
                    <a:pt x="1781623" y="2875109"/>
                    <a:pt x="1680577" y="2976104"/>
                    <a:pt x="1553582" y="2976104"/>
                  </a:cubicBezTo>
                  <a:lnTo>
                    <a:pt x="707801" y="2976104"/>
                  </a:lnTo>
                  <a:cubicBezTo>
                    <a:pt x="580806" y="2976104"/>
                    <a:pt x="479760" y="2875109"/>
                    <a:pt x="479760" y="2748074"/>
                  </a:cubicBezTo>
                  <a:cubicBezTo>
                    <a:pt x="479760" y="2748074"/>
                    <a:pt x="494157" y="1625146"/>
                    <a:pt x="479760" y="1249964"/>
                  </a:cubicBezTo>
                  <a:cubicBezTo>
                    <a:pt x="476527" y="1142752"/>
                    <a:pt x="478556" y="1019322"/>
                    <a:pt x="473375" y="893829"/>
                  </a:cubicBezTo>
                  <a:cubicBezTo>
                    <a:pt x="472956" y="858087"/>
                    <a:pt x="472536" y="822346"/>
                    <a:pt x="472117" y="786604"/>
                  </a:cubicBezTo>
                  <a:cubicBezTo>
                    <a:pt x="472117" y="448090"/>
                    <a:pt x="283454" y="153641"/>
                    <a:pt x="5538" y="2668"/>
                  </a:cubicBezTo>
                  <a:lnTo>
                    <a:pt x="0" y="0"/>
                  </a:lnTo>
                  <a:close/>
                </a:path>
              </a:pathLst>
            </a:custGeom>
            <a:solidFill>
              <a:srgbClr val="D9126B"/>
            </a:solidFill>
            <a:ln w="25400" cap="flat">
              <a:noFill/>
              <a:prstDash val="solid"/>
              <a:miter lim="400000"/>
            </a:ln>
            <a:effectLst/>
            <a:sp3d/>
          </p:spPr>
          <p:txBody>
            <a:bodyPr rot="0" spcFirstLastPara="1" vertOverflow="overflow" horzOverflow="overflow" vert="horz" wrap="square" lIns="28575" tIns="28575" rIns="28575" bIns="28575"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5" name="Freeform: Shape 54">
              <a:extLst>
                <a:ext uri="{FF2B5EF4-FFF2-40B4-BE49-F238E27FC236}">
                  <a16:creationId xmlns:a16="http://schemas.microsoft.com/office/drawing/2014/main" id="{EC09F587-45D7-4CBB-8A27-F370321C1D30}"/>
                </a:ext>
              </a:extLst>
            </p:cNvPr>
            <p:cNvSpPr/>
            <p:nvPr/>
          </p:nvSpPr>
          <p:spPr>
            <a:xfrm>
              <a:off x="2723430" y="1583352"/>
              <a:ext cx="1477051" cy="2495558"/>
            </a:xfrm>
            <a:custGeom>
              <a:avLst/>
              <a:gdLst>
                <a:gd name="connsiteX0" fmla="*/ 228042 w 1761472"/>
                <a:gd name="connsiteY0" fmla="*/ 0 h 2976104"/>
                <a:gd name="connsiteX1" fmla="*/ 1073822 w 1761472"/>
                <a:gd name="connsiteY1" fmla="*/ 0 h 2976104"/>
                <a:gd name="connsiteX2" fmla="*/ 1301864 w 1761472"/>
                <a:gd name="connsiteY2" fmla="*/ 228030 h 2976104"/>
                <a:gd name="connsiteX3" fmla="*/ 1301864 w 1761472"/>
                <a:gd name="connsiteY3" fmla="*/ 1726141 h 2976104"/>
                <a:gd name="connsiteX4" fmla="*/ 1308248 w 1761472"/>
                <a:gd name="connsiteY4" fmla="*/ 2082275 h 2976104"/>
                <a:gd name="connsiteX5" fmla="*/ 1312305 w 1761472"/>
                <a:gd name="connsiteY5" fmla="*/ 2145626 h 2976104"/>
                <a:gd name="connsiteX6" fmla="*/ 1309506 w 1761472"/>
                <a:gd name="connsiteY6" fmla="*/ 2201046 h 2976104"/>
                <a:gd name="connsiteX7" fmla="*/ 1702578 w 1761472"/>
                <a:gd name="connsiteY7" fmla="*/ 2940325 h 2976104"/>
                <a:gd name="connsiteX8" fmla="*/ 1761472 w 1761472"/>
                <a:gd name="connsiteY8" fmla="*/ 2976104 h 2976104"/>
                <a:gd name="connsiteX9" fmla="*/ 1099772 w 1761472"/>
                <a:gd name="connsiteY9" fmla="*/ 2976104 h 2976104"/>
                <a:gd name="connsiteX10" fmla="*/ 0 w 1761472"/>
                <a:gd name="connsiteY10" fmla="*/ 1876324 h 2976104"/>
                <a:gd name="connsiteX11" fmla="*/ 0 w 1761472"/>
                <a:gd name="connsiteY11" fmla="*/ 228030 h 2976104"/>
                <a:gd name="connsiteX12" fmla="*/ 228042 w 1761472"/>
                <a:gd name="connsiteY12" fmla="*/ 0 h 2976104"/>
                <a:gd name="connsiteX0" fmla="*/ 228042 w 1761472"/>
                <a:gd name="connsiteY0" fmla="*/ 0 h 2976104"/>
                <a:gd name="connsiteX1" fmla="*/ 1073822 w 1761472"/>
                <a:gd name="connsiteY1" fmla="*/ 0 h 2976104"/>
                <a:gd name="connsiteX2" fmla="*/ 1301864 w 1761472"/>
                <a:gd name="connsiteY2" fmla="*/ 228030 h 2976104"/>
                <a:gd name="connsiteX3" fmla="*/ 1301864 w 1761472"/>
                <a:gd name="connsiteY3" fmla="*/ 1726141 h 2976104"/>
                <a:gd name="connsiteX4" fmla="*/ 1308248 w 1761472"/>
                <a:gd name="connsiteY4" fmla="*/ 2082275 h 2976104"/>
                <a:gd name="connsiteX5" fmla="*/ 1309506 w 1761472"/>
                <a:gd name="connsiteY5" fmla="*/ 2201046 h 2976104"/>
                <a:gd name="connsiteX6" fmla="*/ 1702578 w 1761472"/>
                <a:gd name="connsiteY6" fmla="*/ 2940325 h 2976104"/>
                <a:gd name="connsiteX7" fmla="*/ 1761472 w 1761472"/>
                <a:gd name="connsiteY7" fmla="*/ 2976104 h 2976104"/>
                <a:gd name="connsiteX8" fmla="*/ 1099772 w 1761472"/>
                <a:gd name="connsiteY8" fmla="*/ 2976104 h 2976104"/>
                <a:gd name="connsiteX9" fmla="*/ 0 w 1761472"/>
                <a:gd name="connsiteY9" fmla="*/ 1876324 h 2976104"/>
                <a:gd name="connsiteX10" fmla="*/ 0 w 1761472"/>
                <a:gd name="connsiteY10" fmla="*/ 228030 h 2976104"/>
                <a:gd name="connsiteX11" fmla="*/ 228042 w 1761472"/>
                <a:gd name="connsiteY11" fmla="*/ 0 h 297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761472" h="2976104">
                  <a:moveTo>
                    <a:pt x="228042" y="0"/>
                  </a:moveTo>
                  <a:lnTo>
                    <a:pt x="1073822" y="0"/>
                  </a:lnTo>
                  <a:cubicBezTo>
                    <a:pt x="1200818" y="0"/>
                    <a:pt x="1301864" y="100995"/>
                    <a:pt x="1301864" y="228030"/>
                  </a:cubicBezTo>
                  <a:cubicBezTo>
                    <a:pt x="1301864" y="228030"/>
                    <a:pt x="1287467" y="1350959"/>
                    <a:pt x="1301864" y="1726141"/>
                  </a:cubicBezTo>
                  <a:cubicBezTo>
                    <a:pt x="1305096" y="1833353"/>
                    <a:pt x="1303068" y="1956782"/>
                    <a:pt x="1308248" y="2082275"/>
                  </a:cubicBezTo>
                  <a:cubicBezTo>
                    <a:pt x="1308667" y="2121865"/>
                    <a:pt x="1309087" y="2161456"/>
                    <a:pt x="1309506" y="2201046"/>
                  </a:cubicBezTo>
                  <a:cubicBezTo>
                    <a:pt x="1309506" y="2508786"/>
                    <a:pt x="1465427" y="2780109"/>
                    <a:pt x="1702578" y="2940325"/>
                  </a:cubicBezTo>
                  <a:lnTo>
                    <a:pt x="1761472" y="2976104"/>
                  </a:lnTo>
                  <a:lnTo>
                    <a:pt x="1099772" y="2976104"/>
                  </a:lnTo>
                  <a:cubicBezTo>
                    <a:pt x="490743" y="2976104"/>
                    <a:pt x="0" y="2482429"/>
                    <a:pt x="0" y="1876324"/>
                  </a:cubicBezTo>
                  <a:lnTo>
                    <a:pt x="0" y="228030"/>
                  </a:lnTo>
                  <a:cubicBezTo>
                    <a:pt x="0" y="103888"/>
                    <a:pt x="101046" y="0"/>
                    <a:pt x="228042" y="0"/>
                  </a:cubicBezTo>
                  <a:close/>
                </a:path>
              </a:pathLst>
            </a:custGeom>
            <a:solidFill>
              <a:srgbClr val="B1DB15"/>
            </a:solidFill>
            <a:ln w="25400" cap="flat">
              <a:noFill/>
              <a:prstDash val="solid"/>
              <a:miter lim="400000"/>
            </a:ln>
            <a:effectLst/>
            <a:sp3d/>
          </p:spPr>
          <p:txBody>
            <a:bodyPr rot="0" spcFirstLastPara="1" vertOverflow="overflow" horzOverflow="overflow" vert="horz" wrap="square" lIns="28575" tIns="28575" rIns="28575" bIns="28575"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dirty="0">
                <a:ln>
                  <a:noFill/>
                </a:ln>
                <a:solidFill>
                  <a:srgbClr val="FFFFFF"/>
                </a:solidFill>
                <a:effectLst/>
                <a:uLnTx/>
                <a:uFillTx/>
                <a:latin typeface="Calibri" panose="020F0502020204030204"/>
                <a:ea typeface="+mn-ea"/>
                <a:cs typeface="+mn-cs"/>
              </a:endParaRPr>
            </a:p>
          </p:txBody>
        </p:sp>
        <p:sp>
          <p:nvSpPr>
            <p:cNvPr id="56" name="Freeform: Shape 55">
              <a:extLst>
                <a:ext uri="{FF2B5EF4-FFF2-40B4-BE49-F238E27FC236}">
                  <a16:creationId xmlns:a16="http://schemas.microsoft.com/office/drawing/2014/main" id="{CB22C3B8-B74D-4F95-B561-18484957D165}"/>
                </a:ext>
              </a:extLst>
            </p:cNvPr>
            <p:cNvSpPr/>
            <p:nvPr/>
          </p:nvSpPr>
          <p:spPr>
            <a:xfrm>
              <a:off x="3909484" y="2363982"/>
              <a:ext cx="2495558" cy="713319"/>
            </a:xfrm>
            <a:custGeom>
              <a:avLst/>
              <a:gdLst>
                <a:gd name="connsiteX0" fmla="*/ 2976104 w 2976104"/>
                <a:gd name="connsiteY0" fmla="*/ 0 h 850676"/>
                <a:gd name="connsiteX1" fmla="*/ 2976104 w 2976104"/>
                <a:gd name="connsiteY1" fmla="*/ 142874 h 850676"/>
                <a:gd name="connsiteX2" fmla="*/ 2748074 w 2976104"/>
                <a:gd name="connsiteY2" fmla="*/ 370916 h 850676"/>
                <a:gd name="connsiteX3" fmla="*/ 1249964 w 2976104"/>
                <a:gd name="connsiteY3" fmla="*/ 370916 h 850676"/>
                <a:gd name="connsiteX4" fmla="*/ 1248732 w 2976104"/>
                <a:gd name="connsiteY4" fmla="*/ 370934 h 850676"/>
                <a:gd name="connsiteX5" fmla="*/ 1018111 w 2976104"/>
                <a:gd name="connsiteY5" fmla="*/ 374062 h 850676"/>
                <a:gd name="connsiteX6" fmla="*/ 894102 w 2976104"/>
                <a:gd name="connsiteY6" fmla="*/ 377294 h 850676"/>
                <a:gd name="connsiteX7" fmla="*/ 893829 w 2976104"/>
                <a:gd name="connsiteY7" fmla="*/ 377300 h 850676"/>
                <a:gd name="connsiteX8" fmla="*/ 835569 w 2976104"/>
                <a:gd name="connsiteY8" fmla="*/ 381031 h 850676"/>
                <a:gd name="connsiteX9" fmla="*/ 786604 w 2976104"/>
                <a:gd name="connsiteY9" fmla="*/ 378558 h 850676"/>
                <a:gd name="connsiteX10" fmla="*/ 2668 w 2976104"/>
                <a:gd name="connsiteY10" fmla="*/ 845137 h 850676"/>
                <a:gd name="connsiteX11" fmla="*/ 0 w 2976104"/>
                <a:gd name="connsiteY11" fmla="*/ 850676 h 850676"/>
                <a:gd name="connsiteX12" fmla="*/ 0 w 2976104"/>
                <a:gd name="connsiteY12" fmla="*/ 845780 h 850676"/>
                <a:gd name="connsiteX13" fmla="*/ 0 w 2976104"/>
                <a:gd name="connsiteY13" fmla="*/ 627968 h 850676"/>
                <a:gd name="connsiteX14" fmla="*/ 2910 w 2976104"/>
                <a:gd name="connsiteY14" fmla="*/ 624076 h 850676"/>
                <a:gd name="connsiteX15" fmla="*/ 346296 w 2976104"/>
                <a:gd name="connsiteY15" fmla="*/ 354638 h 850676"/>
                <a:gd name="connsiteX16" fmla="*/ 391043 w 2976104"/>
                <a:gd name="connsiteY16" fmla="*/ 336042 h 850676"/>
                <a:gd name="connsiteX17" fmla="*/ 414402 w 2976104"/>
                <a:gd name="connsiteY17" fmla="*/ 323160 h 850676"/>
                <a:gd name="connsiteX18" fmla="*/ 1249964 w 2976104"/>
                <a:gd name="connsiteY18" fmla="*/ 228042 h 850676"/>
                <a:gd name="connsiteX19" fmla="*/ 2748074 w 2976104"/>
                <a:gd name="connsiteY19" fmla="*/ 228042 h 850676"/>
                <a:gd name="connsiteX20" fmla="*/ 2976104 w 2976104"/>
                <a:gd name="connsiteY20" fmla="*/ 0 h 850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76104" h="850676">
                  <a:moveTo>
                    <a:pt x="2976104" y="0"/>
                  </a:moveTo>
                  <a:lnTo>
                    <a:pt x="2976104" y="142874"/>
                  </a:lnTo>
                  <a:cubicBezTo>
                    <a:pt x="2976104" y="269870"/>
                    <a:pt x="2875109" y="370916"/>
                    <a:pt x="2748074" y="370916"/>
                  </a:cubicBezTo>
                  <a:cubicBezTo>
                    <a:pt x="2748074" y="370916"/>
                    <a:pt x="1625146" y="356519"/>
                    <a:pt x="1249964" y="370916"/>
                  </a:cubicBezTo>
                  <a:lnTo>
                    <a:pt x="1248732" y="370934"/>
                  </a:lnTo>
                  <a:lnTo>
                    <a:pt x="1018111" y="374062"/>
                  </a:lnTo>
                  <a:lnTo>
                    <a:pt x="894102" y="377294"/>
                  </a:lnTo>
                  <a:lnTo>
                    <a:pt x="893829" y="377300"/>
                  </a:lnTo>
                  <a:lnTo>
                    <a:pt x="835569" y="381031"/>
                  </a:lnTo>
                  <a:lnTo>
                    <a:pt x="786604" y="378558"/>
                  </a:lnTo>
                  <a:cubicBezTo>
                    <a:pt x="448090" y="378558"/>
                    <a:pt x="153641" y="567222"/>
                    <a:pt x="2668" y="845137"/>
                  </a:cubicBezTo>
                  <a:lnTo>
                    <a:pt x="0" y="850676"/>
                  </a:lnTo>
                  <a:lnTo>
                    <a:pt x="0" y="845780"/>
                  </a:lnTo>
                  <a:lnTo>
                    <a:pt x="0" y="627968"/>
                  </a:lnTo>
                  <a:lnTo>
                    <a:pt x="2910" y="624076"/>
                  </a:lnTo>
                  <a:cubicBezTo>
                    <a:pt x="96049" y="511218"/>
                    <a:pt x="213096" y="418821"/>
                    <a:pt x="346296" y="354638"/>
                  </a:cubicBezTo>
                  <a:lnTo>
                    <a:pt x="391043" y="336042"/>
                  </a:lnTo>
                  <a:lnTo>
                    <a:pt x="414402" y="323160"/>
                  </a:lnTo>
                  <a:cubicBezTo>
                    <a:pt x="661346" y="214482"/>
                    <a:pt x="999803" y="235584"/>
                    <a:pt x="1249964" y="228042"/>
                  </a:cubicBezTo>
                  <a:cubicBezTo>
                    <a:pt x="1625146" y="213645"/>
                    <a:pt x="2748074" y="228042"/>
                    <a:pt x="2748074" y="228042"/>
                  </a:cubicBezTo>
                  <a:cubicBezTo>
                    <a:pt x="2875109" y="228042"/>
                    <a:pt x="2976104" y="126996"/>
                    <a:pt x="2976104" y="0"/>
                  </a:cubicBezTo>
                  <a:close/>
                </a:path>
              </a:pathLst>
            </a:custGeom>
            <a:solidFill>
              <a:srgbClr val="013D4D">
                <a:alpha val="18000"/>
              </a:srgbClr>
            </a:solidFill>
            <a:ln w="25400" cap="flat">
              <a:noFill/>
              <a:prstDash val="solid"/>
              <a:miter lim="400000"/>
            </a:ln>
            <a:effectLst/>
            <a:sp3d/>
          </p:spPr>
          <p:txBody>
            <a:bodyPr rot="0" spcFirstLastPara="1" vertOverflow="overflow" horzOverflow="overflow" vert="horz" wrap="square" lIns="28575" tIns="28575" rIns="28575" bIns="28575"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7" name="Freeform: Shape 56">
              <a:extLst>
                <a:ext uri="{FF2B5EF4-FFF2-40B4-BE49-F238E27FC236}">
                  <a16:creationId xmlns:a16="http://schemas.microsoft.com/office/drawing/2014/main" id="{4923B1D7-732A-4D30-8879-6F93B2E024B0}"/>
                </a:ext>
              </a:extLst>
            </p:cNvPr>
            <p:cNvSpPr/>
            <p:nvPr/>
          </p:nvSpPr>
          <p:spPr>
            <a:xfrm>
              <a:off x="4920777" y="2769407"/>
              <a:ext cx="713319" cy="2495558"/>
            </a:xfrm>
            <a:custGeom>
              <a:avLst/>
              <a:gdLst>
                <a:gd name="connsiteX0" fmla="*/ 0 w 850676"/>
                <a:gd name="connsiteY0" fmla="*/ 0 h 2976104"/>
                <a:gd name="connsiteX1" fmla="*/ 4896 w 850676"/>
                <a:gd name="connsiteY1" fmla="*/ 0 h 2976104"/>
                <a:gd name="connsiteX2" fmla="*/ 222707 w 850676"/>
                <a:gd name="connsiteY2" fmla="*/ 0 h 2976104"/>
                <a:gd name="connsiteX3" fmla="*/ 226598 w 850676"/>
                <a:gd name="connsiteY3" fmla="*/ 2910 h 2976104"/>
                <a:gd name="connsiteX4" fmla="*/ 496036 w 850676"/>
                <a:gd name="connsiteY4" fmla="*/ 346296 h 2976104"/>
                <a:gd name="connsiteX5" fmla="*/ 514624 w 850676"/>
                <a:gd name="connsiteY5" fmla="*/ 391022 h 2976104"/>
                <a:gd name="connsiteX6" fmla="*/ 527517 w 850676"/>
                <a:gd name="connsiteY6" fmla="*/ 414402 h 2976104"/>
                <a:gd name="connsiteX7" fmla="*/ 622635 w 850676"/>
                <a:gd name="connsiteY7" fmla="*/ 1249964 h 2976104"/>
                <a:gd name="connsiteX8" fmla="*/ 622635 w 850676"/>
                <a:gd name="connsiteY8" fmla="*/ 2748074 h 2976104"/>
                <a:gd name="connsiteX9" fmla="*/ 850676 w 850676"/>
                <a:gd name="connsiteY9" fmla="*/ 2976104 h 2976104"/>
                <a:gd name="connsiteX10" fmla="*/ 707801 w 850676"/>
                <a:gd name="connsiteY10" fmla="*/ 2976104 h 2976104"/>
                <a:gd name="connsiteX11" fmla="*/ 479760 w 850676"/>
                <a:gd name="connsiteY11" fmla="*/ 2748074 h 2976104"/>
                <a:gd name="connsiteX12" fmla="*/ 479882 w 850676"/>
                <a:gd name="connsiteY12" fmla="*/ 2738305 h 2976104"/>
                <a:gd name="connsiteX13" fmla="*/ 479896 w 850676"/>
                <a:gd name="connsiteY13" fmla="*/ 2737196 h 2976104"/>
                <a:gd name="connsiteX14" fmla="*/ 479918 w 850676"/>
                <a:gd name="connsiteY14" fmla="*/ 2735372 h 2976104"/>
                <a:gd name="connsiteX15" fmla="*/ 479992 w 850676"/>
                <a:gd name="connsiteY15" fmla="*/ 2729179 h 2976104"/>
                <a:gd name="connsiteX16" fmla="*/ 480220 w 850676"/>
                <a:gd name="connsiteY16" fmla="*/ 2710222 h 2976104"/>
                <a:gd name="connsiteX17" fmla="*/ 480282 w 850676"/>
                <a:gd name="connsiteY17" fmla="*/ 2704885 h 2976104"/>
                <a:gd name="connsiteX18" fmla="*/ 480351 w 850676"/>
                <a:gd name="connsiteY18" fmla="*/ 2699091 h 2976104"/>
                <a:gd name="connsiteX19" fmla="*/ 480479 w 850676"/>
                <a:gd name="connsiteY19" fmla="*/ 2687721 h 2976104"/>
                <a:gd name="connsiteX20" fmla="*/ 480732 w 850676"/>
                <a:gd name="connsiteY20" fmla="*/ 2665659 h 2976104"/>
                <a:gd name="connsiteX21" fmla="*/ 480864 w 850676"/>
                <a:gd name="connsiteY21" fmla="*/ 2653557 h 2976104"/>
                <a:gd name="connsiteX22" fmla="*/ 480994 w 850676"/>
                <a:gd name="connsiteY22" fmla="*/ 2641972 h 2976104"/>
                <a:gd name="connsiteX23" fmla="*/ 481137 w 850676"/>
                <a:gd name="connsiteY23" fmla="*/ 2628389 h 2976104"/>
                <a:gd name="connsiteX24" fmla="*/ 481375 w 850676"/>
                <a:gd name="connsiteY24" fmla="*/ 2606454 h 2976104"/>
                <a:gd name="connsiteX25" fmla="*/ 481591 w 850676"/>
                <a:gd name="connsiteY25" fmla="*/ 2585172 h 2976104"/>
                <a:gd name="connsiteX26" fmla="*/ 481785 w 850676"/>
                <a:gd name="connsiteY26" fmla="*/ 2566755 h 2976104"/>
                <a:gd name="connsiteX27" fmla="*/ 481912 w 850676"/>
                <a:gd name="connsiteY27" fmla="*/ 2553627 h 2976104"/>
                <a:gd name="connsiteX28" fmla="*/ 482107 w 850676"/>
                <a:gd name="connsiteY28" fmla="*/ 2534442 h 2976104"/>
                <a:gd name="connsiteX29" fmla="*/ 482419 w 850676"/>
                <a:gd name="connsiteY29" fmla="*/ 2501136 h 2976104"/>
                <a:gd name="connsiteX30" fmla="*/ 482660 w 850676"/>
                <a:gd name="connsiteY30" fmla="*/ 2476180 h 2976104"/>
                <a:gd name="connsiteX31" fmla="*/ 482750 w 850676"/>
                <a:gd name="connsiteY31" fmla="*/ 2465835 h 2976104"/>
                <a:gd name="connsiteX32" fmla="*/ 482885 w 850676"/>
                <a:gd name="connsiteY32" fmla="*/ 2451458 h 2976104"/>
                <a:gd name="connsiteX33" fmla="*/ 482995 w 850676"/>
                <a:gd name="connsiteY33" fmla="*/ 2437643 h 2976104"/>
                <a:gd name="connsiteX34" fmla="*/ 483556 w 850676"/>
                <a:gd name="connsiteY34" fmla="*/ 2372988 h 2976104"/>
                <a:gd name="connsiteX35" fmla="*/ 483848 w 850676"/>
                <a:gd name="connsiteY35" fmla="*/ 2330569 h 2976104"/>
                <a:gd name="connsiteX36" fmla="*/ 484411 w 850676"/>
                <a:gd name="connsiteY36" fmla="*/ 2259919 h 2976104"/>
                <a:gd name="connsiteX37" fmla="*/ 484765 w 850676"/>
                <a:gd name="connsiteY37" fmla="*/ 2197149 h 2976104"/>
                <a:gd name="connsiteX38" fmla="*/ 485159 w 850676"/>
                <a:gd name="connsiteY38" fmla="*/ 2139713 h 2976104"/>
                <a:gd name="connsiteX39" fmla="*/ 485294 w 850676"/>
                <a:gd name="connsiteY39" fmla="*/ 2103164 h 2976104"/>
                <a:gd name="connsiteX40" fmla="*/ 485614 w 850676"/>
                <a:gd name="connsiteY40" fmla="*/ 2046523 h 2976104"/>
                <a:gd name="connsiteX41" fmla="*/ 485830 w 850676"/>
                <a:gd name="connsiteY41" fmla="*/ 1958422 h 2976104"/>
                <a:gd name="connsiteX42" fmla="*/ 486087 w 850676"/>
                <a:gd name="connsiteY42" fmla="*/ 1888851 h 2976104"/>
                <a:gd name="connsiteX43" fmla="*/ 486061 w 850676"/>
                <a:gd name="connsiteY43" fmla="*/ 1863931 h 2976104"/>
                <a:gd name="connsiteX44" fmla="*/ 486155 w 850676"/>
                <a:gd name="connsiteY44" fmla="*/ 1825956 h 2976104"/>
                <a:gd name="connsiteX45" fmla="*/ 485903 w 850676"/>
                <a:gd name="connsiteY45" fmla="*/ 1709348 h 2976104"/>
                <a:gd name="connsiteX46" fmla="*/ 485834 w 850676"/>
                <a:gd name="connsiteY46" fmla="*/ 1642324 h 2976104"/>
                <a:gd name="connsiteX47" fmla="*/ 485719 w 850676"/>
                <a:gd name="connsiteY47" fmla="*/ 1624151 h 2976104"/>
                <a:gd name="connsiteX48" fmla="*/ 485695 w 850676"/>
                <a:gd name="connsiteY48" fmla="*/ 1612905 h 2976104"/>
                <a:gd name="connsiteX49" fmla="*/ 485551 w 850676"/>
                <a:gd name="connsiteY49" fmla="*/ 1597716 h 2976104"/>
                <a:gd name="connsiteX50" fmla="*/ 485106 w 850676"/>
                <a:gd name="connsiteY50" fmla="*/ 1527537 h 2976104"/>
                <a:gd name="connsiteX51" fmla="*/ 483896 w 850676"/>
                <a:gd name="connsiteY51" fmla="*/ 1422291 h 2976104"/>
                <a:gd name="connsiteX52" fmla="*/ 483894 w 850676"/>
                <a:gd name="connsiteY52" fmla="*/ 1422054 h 2976104"/>
                <a:gd name="connsiteX53" fmla="*/ 483892 w 850676"/>
                <a:gd name="connsiteY53" fmla="*/ 1421960 h 2976104"/>
                <a:gd name="connsiteX54" fmla="*/ 482133 w 850676"/>
                <a:gd name="connsiteY54" fmla="*/ 1328617 h 2976104"/>
                <a:gd name="connsiteX55" fmla="*/ 479760 w 850676"/>
                <a:gd name="connsiteY55" fmla="*/ 1249964 h 2976104"/>
                <a:gd name="connsiteX56" fmla="*/ 479743 w 850676"/>
                <a:gd name="connsiteY56" fmla="*/ 1248733 h 2976104"/>
                <a:gd name="connsiteX57" fmla="*/ 476614 w 850676"/>
                <a:gd name="connsiteY57" fmla="*/ 1018110 h 2976104"/>
                <a:gd name="connsiteX58" fmla="*/ 473380 w 850676"/>
                <a:gd name="connsiteY58" fmla="*/ 894037 h 2976104"/>
                <a:gd name="connsiteX59" fmla="*/ 473375 w 850676"/>
                <a:gd name="connsiteY59" fmla="*/ 893829 h 2976104"/>
                <a:gd name="connsiteX60" fmla="*/ 469645 w 850676"/>
                <a:gd name="connsiteY60" fmla="*/ 835569 h 2976104"/>
                <a:gd name="connsiteX61" fmla="*/ 472117 w 850676"/>
                <a:gd name="connsiteY61" fmla="*/ 786604 h 2976104"/>
                <a:gd name="connsiteX62" fmla="*/ 5538 w 850676"/>
                <a:gd name="connsiteY62" fmla="*/ 2668 h 297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850676" h="2976104">
                  <a:moveTo>
                    <a:pt x="0" y="0"/>
                  </a:moveTo>
                  <a:lnTo>
                    <a:pt x="4896" y="0"/>
                  </a:lnTo>
                  <a:lnTo>
                    <a:pt x="222707" y="0"/>
                  </a:lnTo>
                  <a:lnTo>
                    <a:pt x="226598" y="2910"/>
                  </a:lnTo>
                  <a:cubicBezTo>
                    <a:pt x="339457" y="96049"/>
                    <a:pt x="431854" y="213095"/>
                    <a:pt x="496036" y="346296"/>
                  </a:cubicBezTo>
                  <a:lnTo>
                    <a:pt x="514624" y="391022"/>
                  </a:lnTo>
                  <a:lnTo>
                    <a:pt x="527517" y="414402"/>
                  </a:lnTo>
                  <a:cubicBezTo>
                    <a:pt x="636194" y="661346"/>
                    <a:pt x="615092" y="999803"/>
                    <a:pt x="622635" y="1249964"/>
                  </a:cubicBezTo>
                  <a:cubicBezTo>
                    <a:pt x="637032" y="1625146"/>
                    <a:pt x="622635" y="2748074"/>
                    <a:pt x="622635" y="2748074"/>
                  </a:cubicBezTo>
                  <a:cubicBezTo>
                    <a:pt x="622635" y="2875109"/>
                    <a:pt x="723681" y="2976104"/>
                    <a:pt x="850676" y="2976104"/>
                  </a:cubicBezTo>
                  <a:lnTo>
                    <a:pt x="707801" y="2976104"/>
                  </a:lnTo>
                  <a:cubicBezTo>
                    <a:pt x="580806" y="2976104"/>
                    <a:pt x="479760" y="2875109"/>
                    <a:pt x="479760" y="2748074"/>
                  </a:cubicBezTo>
                  <a:cubicBezTo>
                    <a:pt x="479760" y="2748074"/>
                    <a:pt x="479803" y="2744716"/>
                    <a:pt x="479882" y="2738305"/>
                  </a:cubicBezTo>
                  <a:lnTo>
                    <a:pt x="479896" y="2737196"/>
                  </a:lnTo>
                  <a:lnTo>
                    <a:pt x="479918" y="2735372"/>
                  </a:lnTo>
                  <a:lnTo>
                    <a:pt x="479992" y="2729179"/>
                  </a:lnTo>
                  <a:lnTo>
                    <a:pt x="480220" y="2710222"/>
                  </a:lnTo>
                  <a:lnTo>
                    <a:pt x="480282" y="2704885"/>
                  </a:lnTo>
                  <a:lnTo>
                    <a:pt x="480351" y="2699091"/>
                  </a:lnTo>
                  <a:lnTo>
                    <a:pt x="480479" y="2687721"/>
                  </a:lnTo>
                  <a:lnTo>
                    <a:pt x="480732" y="2665659"/>
                  </a:lnTo>
                  <a:lnTo>
                    <a:pt x="480864" y="2653557"/>
                  </a:lnTo>
                  <a:lnTo>
                    <a:pt x="480994" y="2641972"/>
                  </a:lnTo>
                  <a:lnTo>
                    <a:pt x="481137" y="2628389"/>
                  </a:lnTo>
                  <a:lnTo>
                    <a:pt x="481375" y="2606454"/>
                  </a:lnTo>
                  <a:lnTo>
                    <a:pt x="481591" y="2585172"/>
                  </a:lnTo>
                  <a:lnTo>
                    <a:pt x="481785" y="2566755"/>
                  </a:lnTo>
                  <a:lnTo>
                    <a:pt x="481912" y="2553627"/>
                  </a:lnTo>
                  <a:lnTo>
                    <a:pt x="482107" y="2534442"/>
                  </a:lnTo>
                  <a:lnTo>
                    <a:pt x="482419" y="2501136"/>
                  </a:lnTo>
                  <a:lnTo>
                    <a:pt x="482660" y="2476180"/>
                  </a:lnTo>
                  <a:lnTo>
                    <a:pt x="482750" y="2465835"/>
                  </a:lnTo>
                  <a:lnTo>
                    <a:pt x="482885" y="2451458"/>
                  </a:lnTo>
                  <a:lnTo>
                    <a:pt x="482995" y="2437643"/>
                  </a:lnTo>
                  <a:lnTo>
                    <a:pt x="483556" y="2372988"/>
                  </a:lnTo>
                  <a:lnTo>
                    <a:pt x="483848" y="2330569"/>
                  </a:lnTo>
                  <a:lnTo>
                    <a:pt x="484411" y="2259919"/>
                  </a:lnTo>
                  <a:lnTo>
                    <a:pt x="484765" y="2197149"/>
                  </a:lnTo>
                  <a:lnTo>
                    <a:pt x="485159" y="2139713"/>
                  </a:lnTo>
                  <a:lnTo>
                    <a:pt x="485294" y="2103164"/>
                  </a:lnTo>
                  <a:lnTo>
                    <a:pt x="485614" y="2046523"/>
                  </a:lnTo>
                  <a:lnTo>
                    <a:pt x="485830" y="1958422"/>
                  </a:lnTo>
                  <a:lnTo>
                    <a:pt x="486087" y="1888851"/>
                  </a:lnTo>
                  <a:lnTo>
                    <a:pt x="486061" y="1863931"/>
                  </a:lnTo>
                  <a:lnTo>
                    <a:pt x="486155" y="1825956"/>
                  </a:lnTo>
                  <a:lnTo>
                    <a:pt x="485903" y="1709348"/>
                  </a:lnTo>
                  <a:lnTo>
                    <a:pt x="485834" y="1642324"/>
                  </a:lnTo>
                  <a:lnTo>
                    <a:pt x="485719" y="1624151"/>
                  </a:lnTo>
                  <a:lnTo>
                    <a:pt x="485695" y="1612905"/>
                  </a:lnTo>
                  <a:lnTo>
                    <a:pt x="485551" y="1597716"/>
                  </a:lnTo>
                  <a:lnTo>
                    <a:pt x="485106" y="1527537"/>
                  </a:lnTo>
                  <a:lnTo>
                    <a:pt x="483896" y="1422291"/>
                  </a:lnTo>
                  <a:lnTo>
                    <a:pt x="483894" y="1422054"/>
                  </a:lnTo>
                  <a:lnTo>
                    <a:pt x="483892" y="1421960"/>
                  </a:lnTo>
                  <a:lnTo>
                    <a:pt x="482133" y="1328617"/>
                  </a:lnTo>
                  <a:cubicBezTo>
                    <a:pt x="481447" y="1299783"/>
                    <a:pt x="480660" y="1273413"/>
                    <a:pt x="479760" y="1249964"/>
                  </a:cubicBezTo>
                  <a:lnTo>
                    <a:pt x="479743" y="1248733"/>
                  </a:lnTo>
                  <a:lnTo>
                    <a:pt x="476614" y="1018110"/>
                  </a:lnTo>
                  <a:lnTo>
                    <a:pt x="473380" y="894037"/>
                  </a:lnTo>
                  <a:lnTo>
                    <a:pt x="473375" y="893829"/>
                  </a:lnTo>
                  <a:lnTo>
                    <a:pt x="469645" y="835569"/>
                  </a:lnTo>
                  <a:lnTo>
                    <a:pt x="472117" y="786604"/>
                  </a:lnTo>
                  <a:cubicBezTo>
                    <a:pt x="472117" y="448090"/>
                    <a:pt x="283454" y="153641"/>
                    <a:pt x="5538" y="2668"/>
                  </a:cubicBezTo>
                  <a:close/>
                </a:path>
              </a:pathLst>
            </a:custGeom>
            <a:solidFill>
              <a:srgbClr val="013D4D">
                <a:alpha val="18000"/>
              </a:srgbClr>
            </a:solidFill>
            <a:ln w="25400" cap="flat">
              <a:noFill/>
              <a:prstDash val="solid"/>
              <a:miter lim="400000"/>
            </a:ln>
            <a:effectLst/>
            <a:sp3d/>
          </p:spPr>
          <p:txBody>
            <a:bodyPr rot="0" spcFirstLastPara="1" vertOverflow="overflow" horzOverflow="overflow" vert="horz" wrap="square" lIns="28575" tIns="28575" rIns="28575" bIns="28575"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8" name="Freeform: Shape 57">
              <a:extLst>
                <a:ext uri="{FF2B5EF4-FFF2-40B4-BE49-F238E27FC236}">
                  <a16:creationId xmlns:a16="http://schemas.microsoft.com/office/drawing/2014/main" id="{35959430-9004-4B18-94AA-F60827EA358E}"/>
                </a:ext>
              </a:extLst>
            </p:cNvPr>
            <p:cNvSpPr/>
            <p:nvPr/>
          </p:nvSpPr>
          <p:spPr>
            <a:xfrm>
              <a:off x="3504060" y="1583352"/>
              <a:ext cx="696421" cy="2495558"/>
            </a:xfrm>
            <a:custGeom>
              <a:avLst/>
              <a:gdLst>
                <a:gd name="connsiteX0" fmla="*/ 0 w 830524"/>
                <a:gd name="connsiteY0" fmla="*/ 0 h 2976104"/>
                <a:gd name="connsiteX1" fmla="*/ 142874 w 830524"/>
                <a:gd name="connsiteY1" fmla="*/ 0 h 2976104"/>
                <a:gd name="connsiteX2" fmla="*/ 370916 w 830524"/>
                <a:gd name="connsiteY2" fmla="*/ 228030 h 2976104"/>
                <a:gd name="connsiteX3" fmla="*/ 370916 w 830524"/>
                <a:gd name="connsiteY3" fmla="*/ 1726141 h 2976104"/>
                <a:gd name="connsiteX4" fmla="*/ 370933 w 830524"/>
                <a:gd name="connsiteY4" fmla="*/ 1727310 h 2976104"/>
                <a:gd name="connsiteX5" fmla="*/ 370964 w 830524"/>
                <a:gd name="connsiteY5" fmla="*/ 1729617 h 2976104"/>
                <a:gd name="connsiteX6" fmla="*/ 370966 w 830524"/>
                <a:gd name="connsiteY6" fmla="*/ 1729613 h 2976104"/>
                <a:gd name="connsiteX7" fmla="*/ 373378 w 830524"/>
                <a:gd name="connsiteY7" fmla="*/ 1897353 h 2976104"/>
                <a:gd name="connsiteX8" fmla="*/ 374836 w 830524"/>
                <a:gd name="connsiteY8" fmla="*/ 1966079 h 2976104"/>
                <a:gd name="connsiteX9" fmla="*/ 375657 w 830524"/>
                <a:gd name="connsiteY9" fmla="*/ 2019180 h 2976104"/>
                <a:gd name="connsiteX10" fmla="*/ 376674 w 830524"/>
                <a:gd name="connsiteY10" fmla="*/ 2058211 h 2976104"/>
                <a:gd name="connsiteX11" fmla="*/ 376838 w 830524"/>
                <a:gd name="connsiteY11" fmla="*/ 2060467 h 2976104"/>
                <a:gd name="connsiteX12" fmla="*/ 377300 w 830524"/>
                <a:gd name="connsiteY12" fmla="*/ 2082275 h 2976104"/>
                <a:gd name="connsiteX13" fmla="*/ 381357 w 830524"/>
                <a:gd name="connsiteY13" fmla="*/ 2145626 h 2976104"/>
                <a:gd name="connsiteX14" fmla="*/ 378558 w 830524"/>
                <a:gd name="connsiteY14" fmla="*/ 2201046 h 2976104"/>
                <a:gd name="connsiteX15" fmla="*/ 771630 w 830524"/>
                <a:gd name="connsiteY15" fmla="*/ 2940325 h 2976104"/>
                <a:gd name="connsiteX16" fmla="*/ 830524 w 830524"/>
                <a:gd name="connsiteY16" fmla="*/ 2976104 h 2976104"/>
                <a:gd name="connsiteX17" fmla="*/ 614573 w 830524"/>
                <a:gd name="connsiteY17" fmla="*/ 2976104 h 2976104"/>
                <a:gd name="connsiteX18" fmla="*/ 551953 w 830524"/>
                <a:gd name="connsiteY18" fmla="*/ 2919192 h 2976104"/>
                <a:gd name="connsiteX19" fmla="*/ 300148 w 830524"/>
                <a:gd name="connsiteY19" fmla="*/ 2503059 h 2976104"/>
                <a:gd name="connsiteX20" fmla="*/ 293831 w 830524"/>
                <a:gd name="connsiteY20" fmla="*/ 2478491 h 2976104"/>
                <a:gd name="connsiteX21" fmla="*/ 284068 w 830524"/>
                <a:gd name="connsiteY21" fmla="*/ 2450791 h 2976104"/>
                <a:gd name="connsiteX22" fmla="*/ 228042 w 830524"/>
                <a:gd name="connsiteY22" fmla="*/ 1726141 h 2976104"/>
                <a:gd name="connsiteX23" fmla="*/ 228042 w 830524"/>
                <a:gd name="connsiteY23" fmla="*/ 228030 h 2976104"/>
                <a:gd name="connsiteX24" fmla="*/ 0 w 830524"/>
                <a:gd name="connsiteY24" fmla="*/ 0 h 297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30524" h="2976104">
                  <a:moveTo>
                    <a:pt x="0" y="0"/>
                  </a:moveTo>
                  <a:lnTo>
                    <a:pt x="142874" y="0"/>
                  </a:lnTo>
                  <a:cubicBezTo>
                    <a:pt x="269870" y="0"/>
                    <a:pt x="370916" y="100995"/>
                    <a:pt x="370916" y="228030"/>
                  </a:cubicBezTo>
                  <a:cubicBezTo>
                    <a:pt x="370916" y="228030"/>
                    <a:pt x="356519" y="1350959"/>
                    <a:pt x="370916" y="1726141"/>
                  </a:cubicBezTo>
                  <a:lnTo>
                    <a:pt x="370933" y="1727310"/>
                  </a:lnTo>
                  <a:lnTo>
                    <a:pt x="370964" y="1729617"/>
                  </a:lnTo>
                  <a:lnTo>
                    <a:pt x="370966" y="1729613"/>
                  </a:lnTo>
                  <a:lnTo>
                    <a:pt x="373378" y="1897353"/>
                  </a:lnTo>
                  <a:lnTo>
                    <a:pt x="374836" y="1966079"/>
                  </a:lnTo>
                  <a:lnTo>
                    <a:pt x="375657" y="2019180"/>
                  </a:lnTo>
                  <a:lnTo>
                    <a:pt x="376674" y="2058211"/>
                  </a:lnTo>
                  <a:lnTo>
                    <a:pt x="376838" y="2060467"/>
                  </a:lnTo>
                  <a:lnTo>
                    <a:pt x="377300" y="2082275"/>
                  </a:lnTo>
                  <a:lnTo>
                    <a:pt x="381357" y="2145626"/>
                  </a:lnTo>
                  <a:lnTo>
                    <a:pt x="378558" y="2201046"/>
                  </a:lnTo>
                  <a:cubicBezTo>
                    <a:pt x="378558" y="2508786"/>
                    <a:pt x="534479" y="2780109"/>
                    <a:pt x="771630" y="2940325"/>
                  </a:cubicBezTo>
                  <a:lnTo>
                    <a:pt x="830524" y="2976104"/>
                  </a:lnTo>
                  <a:lnTo>
                    <a:pt x="614573" y="2976104"/>
                  </a:lnTo>
                  <a:lnTo>
                    <a:pt x="551953" y="2919192"/>
                  </a:lnTo>
                  <a:cubicBezTo>
                    <a:pt x="437085" y="2804324"/>
                    <a:pt x="349605" y="2662068"/>
                    <a:pt x="300148" y="2503059"/>
                  </a:cubicBezTo>
                  <a:lnTo>
                    <a:pt x="293831" y="2478491"/>
                  </a:lnTo>
                  <a:lnTo>
                    <a:pt x="284068" y="2450791"/>
                  </a:lnTo>
                  <a:cubicBezTo>
                    <a:pt x="219926" y="2219858"/>
                    <a:pt x="234507" y="1940565"/>
                    <a:pt x="228042" y="1726141"/>
                  </a:cubicBezTo>
                  <a:cubicBezTo>
                    <a:pt x="213645" y="1350959"/>
                    <a:pt x="228042" y="228030"/>
                    <a:pt x="228042" y="228030"/>
                  </a:cubicBezTo>
                  <a:cubicBezTo>
                    <a:pt x="228042" y="100995"/>
                    <a:pt x="126996" y="0"/>
                    <a:pt x="0" y="0"/>
                  </a:cubicBezTo>
                  <a:close/>
                </a:path>
              </a:pathLst>
            </a:custGeom>
            <a:solidFill>
              <a:srgbClr val="013D4D">
                <a:alpha val="18000"/>
              </a:srgbClr>
            </a:solidFill>
            <a:ln w="25400" cap="flat">
              <a:noFill/>
              <a:prstDash val="solid"/>
              <a:miter lim="400000"/>
            </a:ln>
            <a:effectLst/>
            <a:sp3d/>
          </p:spPr>
          <p:txBody>
            <a:bodyPr rot="0" spcFirstLastPara="1" vertOverflow="overflow" horzOverflow="overflow" vert="horz" wrap="square" lIns="28575" tIns="28575" rIns="28575" bIns="28575"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59" name="Freeform: Shape 58">
              <a:extLst>
                <a:ext uri="{FF2B5EF4-FFF2-40B4-BE49-F238E27FC236}">
                  <a16:creationId xmlns:a16="http://schemas.microsoft.com/office/drawing/2014/main" id="{EB9946BB-14F2-412A-93E3-86E01F3A2D10}"/>
                </a:ext>
              </a:extLst>
            </p:cNvPr>
            <p:cNvSpPr/>
            <p:nvPr/>
          </p:nvSpPr>
          <p:spPr>
            <a:xfrm>
              <a:off x="2723430" y="3797599"/>
              <a:ext cx="2495558" cy="696421"/>
            </a:xfrm>
            <a:custGeom>
              <a:avLst/>
              <a:gdLst>
                <a:gd name="connsiteX0" fmla="*/ 2976104 w 2976104"/>
                <a:gd name="connsiteY0" fmla="*/ 0 h 830524"/>
                <a:gd name="connsiteX1" fmla="*/ 2976104 w 2976104"/>
                <a:gd name="connsiteY1" fmla="*/ 215949 h 830524"/>
                <a:gd name="connsiteX2" fmla="*/ 2919192 w 2976104"/>
                <a:gd name="connsiteY2" fmla="*/ 278569 h 830524"/>
                <a:gd name="connsiteX3" fmla="*/ 2503059 w 2976104"/>
                <a:gd name="connsiteY3" fmla="*/ 530374 h 830524"/>
                <a:gd name="connsiteX4" fmla="*/ 2478517 w 2976104"/>
                <a:gd name="connsiteY4" fmla="*/ 536685 h 830524"/>
                <a:gd name="connsiteX5" fmla="*/ 2450791 w 2976104"/>
                <a:gd name="connsiteY5" fmla="*/ 546457 h 830524"/>
                <a:gd name="connsiteX6" fmla="*/ 1726141 w 2976104"/>
                <a:gd name="connsiteY6" fmla="*/ 602483 h 830524"/>
                <a:gd name="connsiteX7" fmla="*/ 228030 w 2976104"/>
                <a:gd name="connsiteY7" fmla="*/ 602483 h 830524"/>
                <a:gd name="connsiteX8" fmla="*/ 0 w 2976104"/>
                <a:gd name="connsiteY8" fmla="*/ 830524 h 830524"/>
                <a:gd name="connsiteX9" fmla="*/ 0 w 2976104"/>
                <a:gd name="connsiteY9" fmla="*/ 687649 h 830524"/>
                <a:gd name="connsiteX10" fmla="*/ 228030 w 2976104"/>
                <a:gd name="connsiteY10" fmla="*/ 459608 h 830524"/>
                <a:gd name="connsiteX11" fmla="*/ 1726141 w 2976104"/>
                <a:gd name="connsiteY11" fmla="*/ 459608 h 830524"/>
                <a:gd name="connsiteX12" fmla="*/ 1729623 w 2976104"/>
                <a:gd name="connsiteY12" fmla="*/ 459561 h 830524"/>
                <a:gd name="connsiteX13" fmla="*/ 1729617 w 2976104"/>
                <a:gd name="connsiteY13" fmla="*/ 459558 h 830524"/>
                <a:gd name="connsiteX14" fmla="*/ 1897353 w 2976104"/>
                <a:gd name="connsiteY14" fmla="*/ 457146 h 830524"/>
                <a:gd name="connsiteX15" fmla="*/ 1966070 w 2976104"/>
                <a:gd name="connsiteY15" fmla="*/ 455689 h 830524"/>
                <a:gd name="connsiteX16" fmla="*/ 2019343 w 2976104"/>
                <a:gd name="connsiteY16" fmla="*/ 454864 h 830524"/>
                <a:gd name="connsiteX17" fmla="*/ 2058174 w 2976104"/>
                <a:gd name="connsiteY17" fmla="*/ 453851 h 830524"/>
                <a:gd name="connsiteX18" fmla="*/ 2060452 w 2976104"/>
                <a:gd name="connsiteY18" fmla="*/ 453686 h 830524"/>
                <a:gd name="connsiteX19" fmla="*/ 2082275 w 2976104"/>
                <a:gd name="connsiteY19" fmla="*/ 453223 h 830524"/>
                <a:gd name="connsiteX20" fmla="*/ 2145626 w 2976104"/>
                <a:gd name="connsiteY20" fmla="*/ 449167 h 830524"/>
                <a:gd name="connsiteX21" fmla="*/ 2201046 w 2976104"/>
                <a:gd name="connsiteY21" fmla="*/ 451965 h 830524"/>
                <a:gd name="connsiteX22" fmla="*/ 2940325 w 2976104"/>
                <a:gd name="connsiteY22" fmla="*/ 58894 h 830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2976104" h="830524">
                  <a:moveTo>
                    <a:pt x="2976104" y="0"/>
                  </a:moveTo>
                  <a:lnTo>
                    <a:pt x="2976104" y="215949"/>
                  </a:lnTo>
                  <a:lnTo>
                    <a:pt x="2919192" y="278569"/>
                  </a:lnTo>
                  <a:cubicBezTo>
                    <a:pt x="2804324" y="393437"/>
                    <a:pt x="2662068" y="480918"/>
                    <a:pt x="2503059" y="530374"/>
                  </a:cubicBezTo>
                  <a:lnTo>
                    <a:pt x="2478517" y="536685"/>
                  </a:lnTo>
                  <a:lnTo>
                    <a:pt x="2450791" y="546457"/>
                  </a:lnTo>
                  <a:cubicBezTo>
                    <a:pt x="2219859" y="610598"/>
                    <a:pt x="1940565" y="596017"/>
                    <a:pt x="1726141" y="602483"/>
                  </a:cubicBezTo>
                  <a:cubicBezTo>
                    <a:pt x="1350959" y="616880"/>
                    <a:pt x="228030" y="602483"/>
                    <a:pt x="228030" y="602483"/>
                  </a:cubicBezTo>
                  <a:cubicBezTo>
                    <a:pt x="100995" y="602483"/>
                    <a:pt x="0" y="703529"/>
                    <a:pt x="0" y="830524"/>
                  </a:cubicBezTo>
                  <a:lnTo>
                    <a:pt x="0" y="687649"/>
                  </a:lnTo>
                  <a:cubicBezTo>
                    <a:pt x="0" y="560654"/>
                    <a:pt x="100995" y="459608"/>
                    <a:pt x="228030" y="459608"/>
                  </a:cubicBezTo>
                  <a:cubicBezTo>
                    <a:pt x="228030" y="459608"/>
                    <a:pt x="1350959" y="474005"/>
                    <a:pt x="1726141" y="459608"/>
                  </a:cubicBezTo>
                  <a:lnTo>
                    <a:pt x="1729623" y="459561"/>
                  </a:lnTo>
                  <a:lnTo>
                    <a:pt x="1729617" y="459558"/>
                  </a:lnTo>
                  <a:lnTo>
                    <a:pt x="1897353" y="457146"/>
                  </a:lnTo>
                  <a:lnTo>
                    <a:pt x="1966070" y="455689"/>
                  </a:lnTo>
                  <a:lnTo>
                    <a:pt x="2019343" y="454864"/>
                  </a:lnTo>
                  <a:lnTo>
                    <a:pt x="2058174" y="453851"/>
                  </a:lnTo>
                  <a:lnTo>
                    <a:pt x="2060452" y="453686"/>
                  </a:lnTo>
                  <a:lnTo>
                    <a:pt x="2082275" y="453223"/>
                  </a:lnTo>
                  <a:lnTo>
                    <a:pt x="2145626" y="449167"/>
                  </a:lnTo>
                  <a:lnTo>
                    <a:pt x="2201046" y="451965"/>
                  </a:lnTo>
                  <a:cubicBezTo>
                    <a:pt x="2508786" y="451965"/>
                    <a:pt x="2780109" y="296045"/>
                    <a:pt x="2940325" y="58894"/>
                  </a:cubicBezTo>
                  <a:close/>
                </a:path>
              </a:pathLst>
            </a:custGeom>
            <a:solidFill>
              <a:srgbClr val="013D4D">
                <a:alpha val="18000"/>
              </a:srgbClr>
            </a:solidFill>
            <a:ln w="25400" cap="flat">
              <a:noFill/>
              <a:prstDash val="solid"/>
              <a:miter lim="400000"/>
            </a:ln>
            <a:effectLst/>
            <a:sp3d/>
          </p:spPr>
          <p:txBody>
            <a:bodyPr rot="0" spcFirstLastPara="1" vertOverflow="overflow" horzOverflow="overflow" vert="horz" wrap="square" lIns="28575" tIns="28575" rIns="28575" bIns="28575"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0" name="Cercle">
              <a:extLst>
                <a:ext uri="{FF2B5EF4-FFF2-40B4-BE49-F238E27FC236}">
                  <a16:creationId xmlns:a16="http://schemas.microsoft.com/office/drawing/2014/main" id="{A7F25516-C5AE-4D8D-BE5F-B50511D5CF2F}"/>
                </a:ext>
              </a:extLst>
            </p:cNvPr>
            <p:cNvSpPr/>
            <p:nvPr/>
          </p:nvSpPr>
          <p:spPr>
            <a:xfrm>
              <a:off x="3917962" y="2777886"/>
              <a:ext cx="1302229" cy="1302229"/>
            </a:xfrm>
            <a:prstGeom prst="ellipse">
              <a:avLst/>
            </a:prstGeom>
            <a:solidFill>
              <a:srgbClr val="FE7600"/>
            </a:solidFill>
            <a:ln w="25400" cap="flat">
              <a:noFill/>
              <a:prstDash val="solid"/>
              <a:miter lim="400000"/>
            </a:ln>
            <a:effectLst>
              <a:innerShdw dist="76200" dir="2700000">
                <a:prstClr val="black">
                  <a:alpha val="20000"/>
                </a:prstClr>
              </a:innerShdw>
            </a:effectLst>
            <a:sp3d/>
          </p:spPr>
          <p:txBody>
            <a:bodyPr rot="0" spcFirstLastPara="1" vertOverflow="overflow" horzOverflow="overflow" vert="horz" wrap="square" lIns="28575" tIns="28575" rIns="28575" bIns="28575" numCol="1" spcCol="3810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sz="225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1" name="Graphic 60" descr="Users">
              <a:extLst>
                <a:ext uri="{FF2B5EF4-FFF2-40B4-BE49-F238E27FC236}">
                  <a16:creationId xmlns:a16="http://schemas.microsoft.com/office/drawing/2014/main" id="{C1E5D5E2-6BDA-4438-A254-105AC638394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497195" y="1712063"/>
              <a:ext cx="766754" cy="766754"/>
            </a:xfrm>
            <a:prstGeom prst="rect">
              <a:avLst/>
            </a:prstGeom>
          </p:spPr>
        </p:pic>
        <p:pic>
          <p:nvPicPr>
            <p:cNvPr id="65" name="Graphic 64" descr="Lightbulb">
              <a:extLst>
                <a:ext uri="{FF2B5EF4-FFF2-40B4-BE49-F238E27FC236}">
                  <a16:creationId xmlns:a16="http://schemas.microsoft.com/office/drawing/2014/main" id="{67DD1858-E647-4845-BB88-9A28848B0FF0}"/>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185700" y="3044573"/>
              <a:ext cx="766754" cy="766754"/>
            </a:xfrm>
            <a:prstGeom prst="rect">
              <a:avLst/>
            </a:prstGeom>
          </p:spPr>
        </p:pic>
        <p:sp>
          <p:nvSpPr>
            <p:cNvPr id="66" name="Rectangle 65">
              <a:extLst>
                <a:ext uri="{FF2B5EF4-FFF2-40B4-BE49-F238E27FC236}">
                  <a16:creationId xmlns:a16="http://schemas.microsoft.com/office/drawing/2014/main" id="{4AB03070-F453-47C2-9277-F960F419B80A}"/>
                </a:ext>
              </a:extLst>
            </p:cNvPr>
            <p:cNvSpPr/>
            <p:nvPr/>
          </p:nvSpPr>
          <p:spPr>
            <a:xfrm>
              <a:off x="4413433" y="1696201"/>
              <a:ext cx="794315" cy="800050"/>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5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01</a:t>
              </a:r>
              <a:endParaRPr kumimoji="0" lang="en-US" sz="15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7" name="Rectangle 66">
              <a:extLst>
                <a:ext uri="{FF2B5EF4-FFF2-40B4-BE49-F238E27FC236}">
                  <a16:creationId xmlns:a16="http://schemas.microsoft.com/office/drawing/2014/main" id="{D076244C-4495-406B-BF66-B1BFDE20D6D8}"/>
                </a:ext>
              </a:extLst>
            </p:cNvPr>
            <p:cNvSpPr/>
            <p:nvPr/>
          </p:nvSpPr>
          <p:spPr>
            <a:xfrm>
              <a:off x="5485109" y="3628543"/>
              <a:ext cx="794315" cy="800050"/>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5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02</a:t>
              </a:r>
              <a:endParaRPr kumimoji="0" lang="en-US" sz="15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8" name="Rectangle 67">
              <a:extLst>
                <a:ext uri="{FF2B5EF4-FFF2-40B4-BE49-F238E27FC236}">
                  <a16:creationId xmlns:a16="http://schemas.microsoft.com/office/drawing/2014/main" id="{FC430C73-8520-48C2-BE2E-5E96477B35B8}"/>
                </a:ext>
              </a:extLst>
            </p:cNvPr>
            <p:cNvSpPr/>
            <p:nvPr/>
          </p:nvSpPr>
          <p:spPr>
            <a:xfrm>
              <a:off x="3512328" y="4399184"/>
              <a:ext cx="794315" cy="800050"/>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5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03</a:t>
              </a:r>
              <a:endParaRPr kumimoji="0" lang="en-US" sz="15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sp>
          <p:nvSpPr>
            <p:cNvPr id="69" name="Rectangle 68">
              <a:extLst>
                <a:ext uri="{FF2B5EF4-FFF2-40B4-BE49-F238E27FC236}">
                  <a16:creationId xmlns:a16="http://schemas.microsoft.com/office/drawing/2014/main" id="{5667A911-FE3F-4B0B-8038-549CE5C27988}"/>
                </a:ext>
              </a:extLst>
            </p:cNvPr>
            <p:cNvSpPr/>
            <p:nvPr/>
          </p:nvSpPr>
          <p:spPr>
            <a:xfrm>
              <a:off x="2811600" y="2515933"/>
              <a:ext cx="794315" cy="800050"/>
            </a:xfrm>
            <a:prstGeom prst="rect">
              <a:avLst/>
            </a:prstGeom>
          </p:spPr>
          <p:txBody>
            <a:bodyPr wrap="none" anchor="ct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405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Calibri" panose="020F0502020204030204"/>
                  <a:ea typeface="+mn-ea"/>
                  <a:cs typeface="+mn-cs"/>
                </a:rPr>
                <a:t>04</a:t>
              </a:r>
              <a:endParaRPr kumimoji="0" lang="en-US" sz="15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Calibri" panose="020F0502020204030204"/>
                <a:ea typeface="+mn-ea"/>
                <a:cs typeface="+mn-cs"/>
              </a:endParaRPr>
            </a:p>
          </p:txBody>
        </p:sp>
      </p:grpSp>
      <p:sp>
        <p:nvSpPr>
          <p:cNvPr id="82" name="TextBox 81">
            <a:extLst>
              <a:ext uri="{FF2B5EF4-FFF2-40B4-BE49-F238E27FC236}">
                <a16:creationId xmlns:a16="http://schemas.microsoft.com/office/drawing/2014/main" id="{DBCA37AF-8EB1-4407-9B77-67825A3ADA44}"/>
              </a:ext>
            </a:extLst>
          </p:cNvPr>
          <p:cNvSpPr txBox="1"/>
          <p:nvPr/>
        </p:nvSpPr>
        <p:spPr>
          <a:xfrm>
            <a:off x="11500440" y="6056904"/>
            <a:ext cx="3956865" cy="1323439"/>
          </a:xfrm>
          <a:prstGeom prst="rect">
            <a:avLst/>
          </a:prstGeom>
          <a:noFill/>
        </p:spPr>
        <p:txBody>
          <a:bodyPr wrap="square" lIns="0" rIns="0" rtlCol="0" anchor="t">
            <a:spAutoFit/>
          </a:bodyPr>
          <a:lstStyle/>
          <a:p>
            <a:pPr lvl="0">
              <a:buClrTx/>
            </a:pPr>
            <a:r>
              <a:rPr lang="en-IN" sz="2000" kern="1200" dirty="0">
                <a:solidFill>
                  <a:prstClr val="black">
                    <a:lumMod val="65000"/>
                    <a:lumOff val="35000"/>
                  </a:prstClr>
                </a:solidFill>
                <a:latin typeface="+mj-lt"/>
                <a:ea typeface="+mn-ea"/>
                <a:cs typeface="+mn-cs"/>
              </a:rPr>
              <a:t>Text mining helps in monitoring and extracting information from news articles and reports for national security purposes</a:t>
            </a:r>
          </a:p>
        </p:txBody>
      </p:sp>
      <p:grpSp>
        <p:nvGrpSpPr>
          <p:cNvPr id="83" name="Graphic 3">
            <a:extLst>
              <a:ext uri="{FF2B5EF4-FFF2-40B4-BE49-F238E27FC236}">
                <a16:creationId xmlns:a16="http://schemas.microsoft.com/office/drawing/2014/main" id="{549CC287-39D0-4616-81B8-3F52166E15E4}"/>
              </a:ext>
            </a:extLst>
          </p:cNvPr>
          <p:cNvGrpSpPr/>
          <p:nvPr/>
        </p:nvGrpSpPr>
        <p:grpSpPr>
          <a:xfrm flipH="1">
            <a:off x="9552663" y="5842558"/>
            <a:ext cx="1106024" cy="1106024"/>
            <a:chOff x="13824645" y="3931864"/>
            <a:chExt cx="1747557" cy="1747557"/>
          </a:xfrm>
        </p:grpSpPr>
        <p:sp>
          <p:nvSpPr>
            <p:cNvPr id="84" name="Freeform: Shape 83">
              <a:extLst>
                <a:ext uri="{FF2B5EF4-FFF2-40B4-BE49-F238E27FC236}">
                  <a16:creationId xmlns:a16="http://schemas.microsoft.com/office/drawing/2014/main" id="{FA33780A-AC2E-4D0B-A68A-CA46D34CC5DE}"/>
                </a:ext>
              </a:extLst>
            </p:cNvPr>
            <p:cNvSpPr/>
            <p:nvPr/>
          </p:nvSpPr>
          <p:spPr>
            <a:xfrm>
              <a:off x="14035223" y="3697888"/>
              <a:ext cx="1287674" cy="1379650"/>
            </a:xfrm>
            <a:custGeom>
              <a:avLst/>
              <a:gdLst>
                <a:gd name="connsiteX0" fmla="*/ 295294 w 1287673"/>
                <a:gd name="connsiteY0" fmla="*/ 1092425 h 1379650"/>
                <a:gd name="connsiteX1" fmla="*/ 295294 w 1287673"/>
                <a:gd name="connsiteY1" fmla="*/ 620309 h 1379650"/>
                <a:gd name="connsiteX2" fmla="*/ 647871 w 1287673"/>
                <a:gd name="connsiteY2" fmla="*/ 295294 h 1379650"/>
                <a:gd name="connsiteX3" fmla="*/ 647871 w 1287673"/>
                <a:gd name="connsiteY3" fmla="*/ 295294 h 1379650"/>
                <a:gd name="connsiteX4" fmla="*/ 1000448 w 1287673"/>
                <a:gd name="connsiteY4" fmla="*/ 620309 h 1379650"/>
                <a:gd name="connsiteX5" fmla="*/ 1000448 w 1287673"/>
                <a:gd name="connsiteY5" fmla="*/ 1092425 h 1379650"/>
                <a:gd name="connsiteX6" fmla="*/ 295294 w 1287673"/>
                <a:gd name="connsiteY6" fmla="*/ 1092425 h 1379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87673" h="1379650">
                  <a:moveTo>
                    <a:pt x="295294" y="1092425"/>
                  </a:moveTo>
                  <a:lnTo>
                    <a:pt x="295294" y="620309"/>
                  </a:lnTo>
                  <a:cubicBezTo>
                    <a:pt x="295294" y="441536"/>
                    <a:pt x="453953" y="295294"/>
                    <a:pt x="647871" y="295294"/>
                  </a:cubicBezTo>
                  <a:lnTo>
                    <a:pt x="647871" y="295294"/>
                  </a:lnTo>
                  <a:cubicBezTo>
                    <a:pt x="841788" y="295294"/>
                    <a:pt x="1000448" y="441536"/>
                    <a:pt x="1000448" y="620309"/>
                  </a:cubicBezTo>
                  <a:lnTo>
                    <a:pt x="1000448" y="1092425"/>
                  </a:lnTo>
                  <a:lnTo>
                    <a:pt x="295294" y="1092425"/>
                  </a:lnTo>
                  <a:close/>
                </a:path>
              </a:pathLst>
            </a:custGeom>
            <a:noFill/>
            <a:ln w="122321" cap="rnd">
              <a:solidFill>
                <a:srgbClr val="424A60"/>
              </a:solid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FEFED024-F7C6-4745-8F03-386B1228B4F5}"/>
                </a:ext>
              </a:extLst>
            </p:cNvPr>
            <p:cNvSpPr/>
            <p:nvPr/>
          </p:nvSpPr>
          <p:spPr>
            <a:xfrm>
              <a:off x="13980763" y="4624513"/>
              <a:ext cx="1410309" cy="1103720"/>
            </a:xfrm>
            <a:custGeom>
              <a:avLst/>
              <a:gdLst>
                <a:gd name="connsiteX0" fmla="*/ 73823 w 1410309"/>
                <a:gd name="connsiteY0" fmla="*/ 73823 h 1103720"/>
                <a:gd name="connsiteX1" fmla="*/ 1361497 w 1410309"/>
                <a:gd name="connsiteY1" fmla="*/ 73823 h 1103720"/>
                <a:gd name="connsiteX2" fmla="*/ 1361497 w 1410309"/>
                <a:gd name="connsiteY2" fmla="*/ 1054908 h 1103720"/>
                <a:gd name="connsiteX3" fmla="*/ 73823 w 1410309"/>
                <a:gd name="connsiteY3" fmla="*/ 1054908 h 1103720"/>
              </a:gdLst>
              <a:ahLst/>
              <a:cxnLst>
                <a:cxn ang="0">
                  <a:pos x="connsiteX0" y="connsiteY0"/>
                </a:cxn>
                <a:cxn ang="0">
                  <a:pos x="connsiteX1" y="connsiteY1"/>
                </a:cxn>
                <a:cxn ang="0">
                  <a:pos x="connsiteX2" y="connsiteY2"/>
                </a:cxn>
                <a:cxn ang="0">
                  <a:pos x="connsiteX3" y="connsiteY3"/>
                </a:cxn>
              </a:cxnLst>
              <a:rect l="l" t="t" r="r" b="b"/>
              <a:pathLst>
                <a:path w="1410309" h="1103720">
                  <a:moveTo>
                    <a:pt x="73823" y="73823"/>
                  </a:moveTo>
                  <a:lnTo>
                    <a:pt x="1361497" y="73823"/>
                  </a:lnTo>
                  <a:lnTo>
                    <a:pt x="1361497" y="1054908"/>
                  </a:lnTo>
                  <a:lnTo>
                    <a:pt x="73823" y="1054908"/>
                  </a:lnTo>
                  <a:close/>
                </a:path>
              </a:pathLst>
            </a:custGeom>
            <a:solidFill>
              <a:srgbClr val="EBBA16"/>
            </a:solidFill>
            <a:ln w="30580"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A86DEFF2-977C-4FE0-8E3C-E9DF9D161B19}"/>
                </a:ext>
              </a:extLst>
            </p:cNvPr>
            <p:cNvSpPr/>
            <p:nvPr/>
          </p:nvSpPr>
          <p:spPr>
            <a:xfrm>
              <a:off x="14532623" y="4869784"/>
              <a:ext cx="306589" cy="490542"/>
            </a:xfrm>
            <a:custGeom>
              <a:avLst/>
              <a:gdLst>
                <a:gd name="connsiteX0" fmla="*/ 165800 w 306588"/>
                <a:gd name="connsiteY0" fmla="*/ 441730 h 490542"/>
                <a:gd name="connsiteX1" fmla="*/ 165800 w 306588"/>
                <a:gd name="connsiteY1" fmla="*/ 441730 h 490542"/>
                <a:gd name="connsiteX2" fmla="*/ 73823 w 306588"/>
                <a:gd name="connsiteY2" fmla="*/ 349753 h 490542"/>
                <a:gd name="connsiteX3" fmla="*/ 73823 w 306588"/>
                <a:gd name="connsiteY3" fmla="*/ 165800 h 490542"/>
                <a:gd name="connsiteX4" fmla="*/ 165800 w 306588"/>
                <a:gd name="connsiteY4" fmla="*/ 73823 h 490542"/>
                <a:gd name="connsiteX5" fmla="*/ 165800 w 306588"/>
                <a:gd name="connsiteY5" fmla="*/ 73823 h 490542"/>
                <a:gd name="connsiteX6" fmla="*/ 257777 w 306588"/>
                <a:gd name="connsiteY6" fmla="*/ 165800 h 490542"/>
                <a:gd name="connsiteX7" fmla="*/ 257777 w 306588"/>
                <a:gd name="connsiteY7" fmla="*/ 349753 h 490542"/>
                <a:gd name="connsiteX8" fmla="*/ 165800 w 306588"/>
                <a:gd name="connsiteY8" fmla="*/ 441730 h 4905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588" h="490542">
                  <a:moveTo>
                    <a:pt x="165800" y="441730"/>
                  </a:moveTo>
                  <a:lnTo>
                    <a:pt x="165800" y="441730"/>
                  </a:lnTo>
                  <a:cubicBezTo>
                    <a:pt x="115213" y="441730"/>
                    <a:pt x="73823" y="400341"/>
                    <a:pt x="73823" y="349753"/>
                  </a:cubicBezTo>
                  <a:lnTo>
                    <a:pt x="73823" y="165800"/>
                  </a:lnTo>
                  <a:cubicBezTo>
                    <a:pt x="73823" y="115213"/>
                    <a:pt x="115213" y="73823"/>
                    <a:pt x="165800" y="73823"/>
                  </a:cubicBezTo>
                  <a:lnTo>
                    <a:pt x="165800" y="73823"/>
                  </a:lnTo>
                  <a:cubicBezTo>
                    <a:pt x="216387" y="73823"/>
                    <a:pt x="257777" y="115213"/>
                    <a:pt x="257777" y="165800"/>
                  </a:cubicBezTo>
                  <a:lnTo>
                    <a:pt x="257777" y="349753"/>
                  </a:lnTo>
                  <a:cubicBezTo>
                    <a:pt x="257777" y="400341"/>
                    <a:pt x="216387" y="441730"/>
                    <a:pt x="165800" y="441730"/>
                  </a:cubicBezTo>
                  <a:close/>
                </a:path>
              </a:pathLst>
            </a:custGeom>
            <a:solidFill>
              <a:schemeClr val="bg1"/>
            </a:solidFill>
            <a:ln w="30580"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13E73A48-02C6-4402-97A3-2DD8E1AD94F3}"/>
                </a:ext>
              </a:extLst>
            </p:cNvPr>
            <p:cNvSpPr/>
            <p:nvPr/>
          </p:nvSpPr>
          <p:spPr>
            <a:xfrm>
              <a:off x="13980763" y="5421644"/>
              <a:ext cx="1410309" cy="306589"/>
            </a:xfrm>
            <a:custGeom>
              <a:avLst/>
              <a:gdLst>
                <a:gd name="connsiteX0" fmla="*/ 73823 w 1410309"/>
                <a:gd name="connsiteY0" fmla="*/ 73823 h 306588"/>
                <a:gd name="connsiteX1" fmla="*/ 1361497 w 1410309"/>
                <a:gd name="connsiteY1" fmla="*/ 73823 h 306588"/>
                <a:gd name="connsiteX2" fmla="*/ 1361497 w 1410309"/>
                <a:gd name="connsiteY2" fmla="*/ 257777 h 306588"/>
                <a:gd name="connsiteX3" fmla="*/ 73823 w 1410309"/>
                <a:gd name="connsiteY3" fmla="*/ 257777 h 306588"/>
              </a:gdLst>
              <a:ahLst/>
              <a:cxnLst>
                <a:cxn ang="0">
                  <a:pos x="connsiteX0" y="connsiteY0"/>
                </a:cxn>
                <a:cxn ang="0">
                  <a:pos x="connsiteX1" y="connsiteY1"/>
                </a:cxn>
                <a:cxn ang="0">
                  <a:pos x="connsiteX2" y="connsiteY2"/>
                </a:cxn>
                <a:cxn ang="0">
                  <a:pos x="connsiteX3" y="connsiteY3"/>
                </a:cxn>
              </a:cxnLst>
              <a:rect l="l" t="t" r="r" b="b"/>
              <a:pathLst>
                <a:path w="1410309" h="306588">
                  <a:moveTo>
                    <a:pt x="73823" y="73823"/>
                  </a:moveTo>
                  <a:lnTo>
                    <a:pt x="1361497" y="73823"/>
                  </a:lnTo>
                  <a:lnTo>
                    <a:pt x="1361497" y="257777"/>
                  </a:lnTo>
                  <a:lnTo>
                    <a:pt x="73823" y="257777"/>
                  </a:lnTo>
                  <a:close/>
                </a:path>
              </a:pathLst>
            </a:custGeom>
            <a:solidFill>
              <a:srgbClr val="38454F"/>
            </a:solidFill>
            <a:ln w="30580" cap="flat">
              <a:noFill/>
              <a:prstDash val="solid"/>
              <a:miter/>
            </a:ln>
          </p:spPr>
          <p:txBody>
            <a:bodyPr rtlCol="0" anchor="ctr"/>
            <a:lstStyle/>
            <a:p>
              <a:endParaRPr lang="en-US"/>
            </a:p>
          </p:txBody>
        </p:sp>
      </p:grpSp>
      <p:sp>
        <p:nvSpPr>
          <p:cNvPr id="88" name="TextBox 87">
            <a:extLst>
              <a:ext uri="{FF2B5EF4-FFF2-40B4-BE49-F238E27FC236}">
                <a16:creationId xmlns:a16="http://schemas.microsoft.com/office/drawing/2014/main" id="{C5EDFF3C-E4AD-45E9-A842-550B07FCE468}"/>
              </a:ext>
            </a:extLst>
          </p:cNvPr>
          <p:cNvSpPr txBox="1"/>
          <p:nvPr/>
        </p:nvSpPr>
        <p:spPr>
          <a:xfrm>
            <a:off x="1235871" y="2252443"/>
            <a:ext cx="3956865" cy="1631216"/>
          </a:xfrm>
          <a:prstGeom prst="rect">
            <a:avLst/>
          </a:prstGeom>
          <a:noFill/>
        </p:spPr>
        <p:txBody>
          <a:bodyPr wrap="square" lIns="0" rIns="0" rtlCol="0" anchor="t">
            <a:spAutoFit/>
          </a:bodyPr>
          <a:lstStyle/>
          <a:p>
            <a:pPr lvl="0">
              <a:buClrTx/>
            </a:pPr>
            <a:r>
              <a:rPr lang="en-IN" sz="2000" dirty="0">
                <a:solidFill>
                  <a:srgbClr val="000000">
                    <a:lumMod val="65000"/>
                    <a:lumOff val="35000"/>
                  </a:srgbClr>
                </a:solidFill>
                <a:latin typeface="Open Sans"/>
              </a:rPr>
              <a:t>Clustering makes it easy to </a:t>
            </a:r>
          </a:p>
          <a:p>
            <a:pPr lvl="0">
              <a:buClrTx/>
            </a:pPr>
            <a:r>
              <a:rPr lang="en-IN" sz="2000" dirty="0">
                <a:solidFill>
                  <a:srgbClr val="000000">
                    <a:lumMod val="65000"/>
                    <a:lumOff val="35000"/>
                  </a:srgbClr>
                </a:solidFill>
                <a:latin typeface="Open Sans"/>
              </a:rPr>
              <a:t>group similar </a:t>
            </a:r>
            <a:r>
              <a:rPr lang="en-IN" sz="2000" kern="1200" dirty="0">
                <a:solidFill>
                  <a:schemeClr val="tx1">
                    <a:lumMod val="65000"/>
                    <a:lumOff val="35000"/>
                  </a:schemeClr>
                </a:solidFill>
                <a:latin typeface="+mj-lt"/>
                <a:ea typeface="+mn-ea"/>
                <a:cs typeface="+mn-cs"/>
              </a:rPr>
              <a:t>documents into meaningful groups.</a:t>
            </a:r>
          </a:p>
          <a:p>
            <a:pPr lvl="0">
              <a:buClrTx/>
            </a:pPr>
            <a:r>
              <a:rPr lang="en-IN" sz="2000" kern="1200" dirty="0">
                <a:solidFill>
                  <a:schemeClr val="tx1">
                    <a:lumMod val="65000"/>
                    <a:lumOff val="35000"/>
                  </a:schemeClr>
                </a:solidFill>
                <a:latin typeface="+mj-lt"/>
                <a:ea typeface="+mn-ea"/>
                <a:cs typeface="+mn-cs"/>
              </a:rPr>
              <a:t>News sections are often grouped as business, sports, politics</a:t>
            </a:r>
          </a:p>
        </p:txBody>
      </p:sp>
      <p:pic>
        <p:nvPicPr>
          <p:cNvPr id="90" name="Graphic 89">
            <a:extLst>
              <a:ext uri="{FF2B5EF4-FFF2-40B4-BE49-F238E27FC236}">
                <a16:creationId xmlns:a16="http://schemas.microsoft.com/office/drawing/2014/main" id="{951843C7-E84F-4F7B-94B4-56F52F49402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515991" y="2046446"/>
            <a:ext cx="1184372" cy="1184372"/>
          </a:xfrm>
          <a:prstGeom prst="rect">
            <a:avLst/>
          </a:prstGeom>
        </p:spPr>
      </p:pic>
      <p:sp>
        <p:nvSpPr>
          <p:cNvPr id="91" name="TextBox 90">
            <a:extLst>
              <a:ext uri="{FF2B5EF4-FFF2-40B4-BE49-F238E27FC236}">
                <a16:creationId xmlns:a16="http://schemas.microsoft.com/office/drawing/2014/main" id="{46A5F629-77BB-4BE4-94A4-08EAEB021B82}"/>
              </a:ext>
            </a:extLst>
          </p:cNvPr>
          <p:cNvSpPr txBox="1"/>
          <p:nvPr/>
        </p:nvSpPr>
        <p:spPr>
          <a:xfrm>
            <a:off x="1235871" y="6056904"/>
            <a:ext cx="3956865" cy="1323439"/>
          </a:xfrm>
          <a:prstGeom prst="rect">
            <a:avLst/>
          </a:prstGeom>
          <a:noFill/>
        </p:spPr>
        <p:txBody>
          <a:bodyPr wrap="square" lIns="0" rIns="0" rtlCol="0" anchor="t">
            <a:spAutoFit/>
          </a:bodyPr>
          <a:lstStyle/>
          <a:p>
            <a:pPr lvl="0">
              <a:buClrTx/>
            </a:pPr>
            <a:r>
              <a:rPr lang="en-IN" sz="2000" dirty="0">
                <a:solidFill>
                  <a:srgbClr val="000000">
                    <a:lumMod val="65000"/>
                    <a:lumOff val="35000"/>
                  </a:srgbClr>
                </a:solidFill>
                <a:latin typeface="Open Sans"/>
              </a:rPr>
              <a:t>Features such as telephone numbers, e-mail addresses </a:t>
            </a:r>
          </a:p>
          <a:p>
            <a:pPr lvl="0">
              <a:buClrTx/>
            </a:pPr>
            <a:r>
              <a:rPr lang="en-IN" sz="2000" dirty="0">
                <a:solidFill>
                  <a:srgbClr val="000000">
                    <a:lumMod val="65000"/>
                    <a:lumOff val="35000"/>
                  </a:srgbClr>
                </a:solidFill>
                <a:latin typeface="Open Sans"/>
              </a:rPr>
              <a:t>can be extracted using </a:t>
            </a:r>
          </a:p>
          <a:p>
            <a:pPr lvl="0">
              <a:buClrTx/>
            </a:pPr>
            <a:r>
              <a:rPr lang="en-IN" sz="2000" dirty="0">
                <a:solidFill>
                  <a:srgbClr val="000000">
                    <a:lumMod val="65000"/>
                    <a:lumOff val="35000"/>
                  </a:srgbClr>
                </a:solidFill>
                <a:latin typeface="Open Sans"/>
              </a:rPr>
              <a:t>pattern matches</a:t>
            </a:r>
            <a:endParaRPr lang="en-IN" sz="2000" kern="1200" dirty="0">
              <a:solidFill>
                <a:schemeClr val="tx1">
                  <a:lumMod val="65000"/>
                  <a:lumOff val="35000"/>
                </a:schemeClr>
              </a:solidFill>
              <a:latin typeface="+mj-lt"/>
              <a:ea typeface="+mn-ea"/>
              <a:cs typeface="+mn-cs"/>
            </a:endParaRPr>
          </a:p>
        </p:txBody>
      </p:sp>
      <p:sp>
        <p:nvSpPr>
          <p:cNvPr id="92" name="Freeform 682">
            <a:extLst>
              <a:ext uri="{FF2B5EF4-FFF2-40B4-BE49-F238E27FC236}">
                <a16:creationId xmlns:a16="http://schemas.microsoft.com/office/drawing/2014/main" id="{ABB38446-181C-4DD0-8AEA-4C41F6C6EFC7}"/>
              </a:ext>
            </a:extLst>
          </p:cNvPr>
          <p:cNvSpPr>
            <a:spLocks noChangeAspect="1" noEditPoints="1"/>
          </p:cNvSpPr>
          <p:nvPr/>
        </p:nvSpPr>
        <p:spPr bwMode="auto">
          <a:xfrm>
            <a:off x="5720154" y="6131063"/>
            <a:ext cx="917403" cy="894471"/>
          </a:xfrm>
          <a:custGeom>
            <a:avLst/>
            <a:gdLst>
              <a:gd name="T0" fmla="*/ 63 w 63"/>
              <a:gd name="T1" fmla="*/ 46 h 63"/>
              <a:gd name="T2" fmla="*/ 54 w 63"/>
              <a:gd name="T3" fmla="*/ 60 h 63"/>
              <a:gd name="T4" fmla="*/ 38 w 63"/>
              <a:gd name="T5" fmla="*/ 59 h 63"/>
              <a:gd name="T6" fmla="*/ 27 w 63"/>
              <a:gd name="T7" fmla="*/ 44 h 63"/>
              <a:gd name="T8" fmla="*/ 27 w 63"/>
              <a:gd name="T9" fmla="*/ 32 h 63"/>
              <a:gd name="T10" fmla="*/ 11 w 63"/>
              <a:gd name="T11" fmla="*/ 33 h 63"/>
              <a:gd name="T12" fmla="*/ 0 w 63"/>
              <a:gd name="T13" fmla="*/ 17 h 63"/>
              <a:gd name="T14" fmla="*/ 9 w 63"/>
              <a:gd name="T15" fmla="*/ 3 h 63"/>
              <a:gd name="T16" fmla="*/ 24 w 63"/>
              <a:gd name="T17" fmla="*/ 3 h 63"/>
              <a:gd name="T18" fmla="*/ 36 w 63"/>
              <a:gd name="T19" fmla="*/ 19 h 63"/>
              <a:gd name="T20" fmla="*/ 36 w 63"/>
              <a:gd name="T21" fmla="*/ 31 h 63"/>
              <a:gd name="T22" fmla="*/ 51 w 63"/>
              <a:gd name="T23" fmla="*/ 30 h 63"/>
              <a:gd name="T24" fmla="*/ 27 w 63"/>
              <a:gd name="T25" fmla="*/ 22 h 63"/>
              <a:gd name="T26" fmla="*/ 27 w 63"/>
              <a:gd name="T27" fmla="*/ 17 h 63"/>
              <a:gd name="T28" fmla="*/ 17 w 63"/>
              <a:gd name="T29" fmla="*/ 8 h 63"/>
              <a:gd name="T30" fmla="*/ 8 w 63"/>
              <a:gd name="T31" fmla="*/ 14 h 63"/>
              <a:gd name="T32" fmla="*/ 8 w 63"/>
              <a:gd name="T33" fmla="*/ 19 h 63"/>
              <a:gd name="T34" fmla="*/ 19 w 63"/>
              <a:gd name="T35" fmla="*/ 28 h 63"/>
              <a:gd name="T36" fmla="*/ 21 w 63"/>
              <a:gd name="T37" fmla="*/ 26 h 63"/>
              <a:gd name="T38" fmla="*/ 20 w 63"/>
              <a:gd name="T39" fmla="*/ 25 h 63"/>
              <a:gd name="T40" fmla="*/ 19 w 63"/>
              <a:gd name="T41" fmla="*/ 23 h 63"/>
              <a:gd name="T42" fmla="*/ 23 w 63"/>
              <a:gd name="T43" fmla="*/ 19 h 63"/>
              <a:gd name="T44" fmla="*/ 25 w 63"/>
              <a:gd name="T45" fmla="*/ 20 h 63"/>
              <a:gd name="T46" fmla="*/ 26 w 63"/>
              <a:gd name="T47" fmla="*/ 21 h 63"/>
              <a:gd name="T48" fmla="*/ 54 w 63"/>
              <a:gd name="T49" fmla="*/ 49 h 63"/>
              <a:gd name="T50" fmla="*/ 54 w 63"/>
              <a:gd name="T51" fmla="*/ 44 h 63"/>
              <a:gd name="T52" fmla="*/ 44 w 63"/>
              <a:gd name="T53" fmla="*/ 35 h 63"/>
              <a:gd name="T54" fmla="*/ 41 w 63"/>
              <a:gd name="T55" fmla="*/ 36 h 63"/>
              <a:gd name="T56" fmla="*/ 43 w 63"/>
              <a:gd name="T57" fmla="*/ 38 h 63"/>
              <a:gd name="T58" fmla="*/ 44 w 63"/>
              <a:gd name="T59" fmla="*/ 40 h 63"/>
              <a:gd name="T60" fmla="*/ 40 w 63"/>
              <a:gd name="T61" fmla="*/ 44 h 63"/>
              <a:gd name="T62" fmla="*/ 38 w 63"/>
              <a:gd name="T63" fmla="*/ 43 h 63"/>
              <a:gd name="T64" fmla="*/ 36 w 63"/>
              <a:gd name="T65" fmla="*/ 42 h 63"/>
              <a:gd name="T66" fmla="*/ 34 w 63"/>
              <a:gd name="T67" fmla="*/ 44 h 63"/>
              <a:gd name="T68" fmla="*/ 43 w 63"/>
              <a:gd name="T69" fmla="*/ 54 h 63"/>
              <a:gd name="T70" fmla="*/ 48 w 63"/>
              <a:gd name="T71" fmla="*/ 5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3" h="63">
                <a:moveTo>
                  <a:pt x="59" y="38"/>
                </a:moveTo>
                <a:cubicBezTo>
                  <a:pt x="61" y="41"/>
                  <a:pt x="63" y="43"/>
                  <a:pt x="63" y="46"/>
                </a:cubicBezTo>
                <a:cubicBezTo>
                  <a:pt x="63" y="49"/>
                  <a:pt x="61" y="52"/>
                  <a:pt x="59" y="54"/>
                </a:cubicBezTo>
                <a:cubicBezTo>
                  <a:pt x="54" y="60"/>
                  <a:pt x="54" y="60"/>
                  <a:pt x="54" y="60"/>
                </a:cubicBezTo>
                <a:cubicBezTo>
                  <a:pt x="52" y="62"/>
                  <a:pt x="49" y="63"/>
                  <a:pt x="46" y="63"/>
                </a:cubicBezTo>
                <a:cubicBezTo>
                  <a:pt x="43" y="63"/>
                  <a:pt x="40" y="62"/>
                  <a:pt x="38" y="59"/>
                </a:cubicBezTo>
                <a:cubicBezTo>
                  <a:pt x="30" y="52"/>
                  <a:pt x="30" y="52"/>
                  <a:pt x="30" y="52"/>
                </a:cubicBezTo>
                <a:cubicBezTo>
                  <a:pt x="28" y="49"/>
                  <a:pt x="27" y="47"/>
                  <a:pt x="27" y="44"/>
                </a:cubicBezTo>
                <a:cubicBezTo>
                  <a:pt x="27" y="41"/>
                  <a:pt x="28" y="38"/>
                  <a:pt x="30" y="36"/>
                </a:cubicBezTo>
                <a:cubicBezTo>
                  <a:pt x="27" y="32"/>
                  <a:pt x="27" y="32"/>
                  <a:pt x="27" y="32"/>
                </a:cubicBezTo>
                <a:cubicBezTo>
                  <a:pt x="25" y="35"/>
                  <a:pt x="22" y="36"/>
                  <a:pt x="19" y="36"/>
                </a:cubicBezTo>
                <a:cubicBezTo>
                  <a:pt x="16" y="36"/>
                  <a:pt x="13" y="35"/>
                  <a:pt x="11" y="33"/>
                </a:cubicBezTo>
                <a:cubicBezTo>
                  <a:pt x="3" y="25"/>
                  <a:pt x="3" y="25"/>
                  <a:pt x="3" y="25"/>
                </a:cubicBezTo>
                <a:cubicBezTo>
                  <a:pt x="1" y="22"/>
                  <a:pt x="0" y="20"/>
                  <a:pt x="0" y="17"/>
                </a:cubicBezTo>
                <a:cubicBezTo>
                  <a:pt x="0" y="14"/>
                  <a:pt x="1" y="11"/>
                  <a:pt x="3" y="9"/>
                </a:cubicBezTo>
                <a:cubicBezTo>
                  <a:pt x="9" y="3"/>
                  <a:pt x="9" y="3"/>
                  <a:pt x="9" y="3"/>
                </a:cubicBezTo>
                <a:cubicBezTo>
                  <a:pt x="11" y="1"/>
                  <a:pt x="14" y="0"/>
                  <a:pt x="17" y="0"/>
                </a:cubicBezTo>
                <a:cubicBezTo>
                  <a:pt x="20" y="0"/>
                  <a:pt x="22" y="1"/>
                  <a:pt x="24" y="3"/>
                </a:cubicBezTo>
                <a:cubicBezTo>
                  <a:pt x="32" y="11"/>
                  <a:pt x="32" y="11"/>
                  <a:pt x="32" y="11"/>
                </a:cubicBezTo>
                <a:cubicBezTo>
                  <a:pt x="35" y="14"/>
                  <a:pt x="36" y="16"/>
                  <a:pt x="36" y="19"/>
                </a:cubicBezTo>
                <a:cubicBezTo>
                  <a:pt x="36" y="22"/>
                  <a:pt x="34" y="25"/>
                  <a:pt x="32" y="27"/>
                </a:cubicBezTo>
                <a:cubicBezTo>
                  <a:pt x="36" y="31"/>
                  <a:pt x="36" y="31"/>
                  <a:pt x="36" y="31"/>
                </a:cubicBezTo>
                <a:cubicBezTo>
                  <a:pt x="38" y="28"/>
                  <a:pt x="40" y="27"/>
                  <a:pt x="44" y="27"/>
                </a:cubicBezTo>
                <a:cubicBezTo>
                  <a:pt x="47" y="27"/>
                  <a:pt x="49" y="28"/>
                  <a:pt x="51" y="30"/>
                </a:cubicBezTo>
                <a:cubicBezTo>
                  <a:pt x="59" y="38"/>
                  <a:pt x="59" y="38"/>
                  <a:pt x="59" y="38"/>
                </a:cubicBezTo>
                <a:close/>
                <a:moveTo>
                  <a:pt x="27" y="22"/>
                </a:moveTo>
                <a:cubicBezTo>
                  <a:pt x="28" y="21"/>
                  <a:pt x="28" y="20"/>
                  <a:pt x="28" y="19"/>
                </a:cubicBezTo>
                <a:cubicBezTo>
                  <a:pt x="28" y="18"/>
                  <a:pt x="28" y="17"/>
                  <a:pt x="27" y="17"/>
                </a:cubicBezTo>
                <a:cubicBezTo>
                  <a:pt x="19" y="9"/>
                  <a:pt x="19" y="9"/>
                  <a:pt x="19" y="9"/>
                </a:cubicBezTo>
                <a:cubicBezTo>
                  <a:pt x="19" y="8"/>
                  <a:pt x="18" y="8"/>
                  <a:pt x="17" y="8"/>
                </a:cubicBezTo>
                <a:cubicBezTo>
                  <a:pt x="16" y="8"/>
                  <a:pt x="15" y="8"/>
                  <a:pt x="14" y="9"/>
                </a:cubicBezTo>
                <a:cubicBezTo>
                  <a:pt x="8" y="14"/>
                  <a:pt x="8" y="14"/>
                  <a:pt x="8" y="14"/>
                </a:cubicBezTo>
                <a:cubicBezTo>
                  <a:pt x="8" y="15"/>
                  <a:pt x="7" y="16"/>
                  <a:pt x="7" y="17"/>
                </a:cubicBezTo>
                <a:cubicBezTo>
                  <a:pt x="7" y="18"/>
                  <a:pt x="8" y="19"/>
                  <a:pt x="8" y="19"/>
                </a:cubicBezTo>
                <a:cubicBezTo>
                  <a:pt x="16" y="27"/>
                  <a:pt x="16" y="27"/>
                  <a:pt x="16" y="27"/>
                </a:cubicBezTo>
                <a:cubicBezTo>
                  <a:pt x="17" y="28"/>
                  <a:pt x="18" y="28"/>
                  <a:pt x="19" y="28"/>
                </a:cubicBezTo>
                <a:cubicBezTo>
                  <a:pt x="20" y="28"/>
                  <a:pt x="21" y="28"/>
                  <a:pt x="22" y="27"/>
                </a:cubicBezTo>
                <a:cubicBezTo>
                  <a:pt x="22" y="27"/>
                  <a:pt x="21" y="27"/>
                  <a:pt x="21" y="26"/>
                </a:cubicBezTo>
                <a:cubicBezTo>
                  <a:pt x="21" y="26"/>
                  <a:pt x="20" y="26"/>
                  <a:pt x="20" y="26"/>
                </a:cubicBezTo>
                <a:cubicBezTo>
                  <a:pt x="20" y="26"/>
                  <a:pt x="20" y="25"/>
                  <a:pt x="20" y="25"/>
                </a:cubicBezTo>
                <a:cubicBezTo>
                  <a:pt x="19" y="25"/>
                  <a:pt x="19" y="24"/>
                  <a:pt x="19" y="24"/>
                </a:cubicBezTo>
                <a:cubicBezTo>
                  <a:pt x="19" y="24"/>
                  <a:pt x="19" y="23"/>
                  <a:pt x="19" y="23"/>
                </a:cubicBezTo>
                <a:cubicBezTo>
                  <a:pt x="19" y="22"/>
                  <a:pt x="19" y="21"/>
                  <a:pt x="20" y="20"/>
                </a:cubicBezTo>
                <a:cubicBezTo>
                  <a:pt x="21" y="20"/>
                  <a:pt x="22" y="19"/>
                  <a:pt x="23" y="19"/>
                </a:cubicBezTo>
                <a:cubicBezTo>
                  <a:pt x="23" y="19"/>
                  <a:pt x="23" y="19"/>
                  <a:pt x="24" y="19"/>
                </a:cubicBezTo>
                <a:cubicBezTo>
                  <a:pt x="24" y="19"/>
                  <a:pt x="24" y="20"/>
                  <a:pt x="25" y="20"/>
                </a:cubicBezTo>
                <a:cubicBezTo>
                  <a:pt x="25" y="20"/>
                  <a:pt x="25" y="20"/>
                  <a:pt x="25" y="20"/>
                </a:cubicBezTo>
                <a:cubicBezTo>
                  <a:pt x="26" y="21"/>
                  <a:pt x="26" y="21"/>
                  <a:pt x="26" y="21"/>
                </a:cubicBezTo>
                <a:cubicBezTo>
                  <a:pt x="27" y="22"/>
                  <a:pt x="27" y="22"/>
                  <a:pt x="27" y="22"/>
                </a:cubicBezTo>
                <a:close/>
                <a:moveTo>
                  <a:pt x="54" y="49"/>
                </a:moveTo>
                <a:cubicBezTo>
                  <a:pt x="55" y="48"/>
                  <a:pt x="55" y="47"/>
                  <a:pt x="55" y="46"/>
                </a:cubicBezTo>
                <a:cubicBezTo>
                  <a:pt x="55" y="45"/>
                  <a:pt x="55" y="44"/>
                  <a:pt x="54" y="44"/>
                </a:cubicBezTo>
                <a:cubicBezTo>
                  <a:pt x="46" y="36"/>
                  <a:pt x="46" y="36"/>
                  <a:pt x="46" y="36"/>
                </a:cubicBezTo>
                <a:cubicBezTo>
                  <a:pt x="45" y="35"/>
                  <a:pt x="45" y="35"/>
                  <a:pt x="44" y="35"/>
                </a:cubicBezTo>
                <a:cubicBezTo>
                  <a:pt x="42" y="35"/>
                  <a:pt x="42" y="35"/>
                  <a:pt x="41" y="36"/>
                </a:cubicBezTo>
                <a:cubicBezTo>
                  <a:pt x="41" y="36"/>
                  <a:pt x="41" y="36"/>
                  <a:pt x="41" y="36"/>
                </a:cubicBezTo>
                <a:cubicBezTo>
                  <a:pt x="42" y="37"/>
                  <a:pt x="42" y="37"/>
                  <a:pt x="42" y="37"/>
                </a:cubicBezTo>
                <a:cubicBezTo>
                  <a:pt x="42" y="37"/>
                  <a:pt x="43" y="38"/>
                  <a:pt x="43" y="38"/>
                </a:cubicBezTo>
                <a:cubicBezTo>
                  <a:pt x="43" y="38"/>
                  <a:pt x="43" y="39"/>
                  <a:pt x="43" y="39"/>
                </a:cubicBezTo>
                <a:cubicBezTo>
                  <a:pt x="43" y="39"/>
                  <a:pt x="44" y="40"/>
                  <a:pt x="44" y="40"/>
                </a:cubicBezTo>
                <a:cubicBezTo>
                  <a:pt x="44" y="41"/>
                  <a:pt x="43" y="42"/>
                  <a:pt x="42" y="43"/>
                </a:cubicBezTo>
                <a:cubicBezTo>
                  <a:pt x="42" y="43"/>
                  <a:pt x="41" y="44"/>
                  <a:pt x="40" y="44"/>
                </a:cubicBezTo>
                <a:cubicBezTo>
                  <a:pt x="39" y="44"/>
                  <a:pt x="39" y="44"/>
                  <a:pt x="39" y="44"/>
                </a:cubicBezTo>
                <a:cubicBezTo>
                  <a:pt x="38" y="44"/>
                  <a:pt x="38" y="43"/>
                  <a:pt x="38" y="43"/>
                </a:cubicBezTo>
                <a:cubicBezTo>
                  <a:pt x="37" y="43"/>
                  <a:pt x="37" y="43"/>
                  <a:pt x="37" y="43"/>
                </a:cubicBezTo>
                <a:cubicBezTo>
                  <a:pt x="37" y="42"/>
                  <a:pt x="37" y="42"/>
                  <a:pt x="36" y="42"/>
                </a:cubicBezTo>
                <a:cubicBezTo>
                  <a:pt x="36" y="41"/>
                  <a:pt x="36" y="41"/>
                  <a:pt x="36" y="41"/>
                </a:cubicBezTo>
                <a:cubicBezTo>
                  <a:pt x="35" y="42"/>
                  <a:pt x="34" y="43"/>
                  <a:pt x="34" y="44"/>
                </a:cubicBezTo>
                <a:cubicBezTo>
                  <a:pt x="34" y="45"/>
                  <a:pt x="35" y="46"/>
                  <a:pt x="35" y="46"/>
                </a:cubicBezTo>
                <a:cubicBezTo>
                  <a:pt x="43" y="54"/>
                  <a:pt x="43" y="54"/>
                  <a:pt x="43" y="54"/>
                </a:cubicBezTo>
                <a:cubicBezTo>
                  <a:pt x="44" y="55"/>
                  <a:pt x="45" y="55"/>
                  <a:pt x="46" y="55"/>
                </a:cubicBezTo>
                <a:cubicBezTo>
                  <a:pt x="47" y="55"/>
                  <a:pt x="48" y="55"/>
                  <a:pt x="48" y="54"/>
                </a:cubicBezTo>
                <a:cubicBezTo>
                  <a:pt x="54" y="49"/>
                  <a:pt x="54" y="49"/>
                  <a:pt x="54" y="49"/>
                </a:cubicBezTo>
                <a:close/>
              </a:path>
            </a:pathLst>
          </a:custGeom>
          <a:solidFill>
            <a:schemeClr val="bg1">
              <a:lumMod val="50000"/>
            </a:schemeClr>
          </a:solidFill>
          <a:ln>
            <a:noFill/>
          </a:ln>
          <a:extLst/>
        </p:spPr>
        <p:txBody>
          <a:bodyPr vert="horz" wrap="square" lIns="121920" tIns="60960" rIns="121920" bIns="60960" numCol="1" anchor="t" anchorCtr="0" compatLnSpc="1">
            <a:prstTxWarp prst="textNoShape">
              <a:avLst/>
            </a:prstTxWarp>
          </a:bodyPr>
          <a:lstStyle/>
          <a:p>
            <a:endParaRPr lang="en-US" sz="3276" dirty="0"/>
          </a:p>
        </p:txBody>
      </p:sp>
    </p:spTree>
    <p:extLst>
      <p:ext uri="{BB962C8B-B14F-4D97-AF65-F5344CB8AC3E}">
        <p14:creationId xmlns:p14="http://schemas.microsoft.com/office/powerpoint/2010/main" val="38553776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B2B6C2F-6B47-4EBC-890E-61EE1B56927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03</a:t>
            </a:r>
          </a:p>
        </p:txBody>
      </p:sp>
      <p:pic>
        <p:nvPicPr>
          <p:cNvPr id="4" name="Shape 375">
            <a:extLst>
              <a:ext uri="{FF2B5EF4-FFF2-40B4-BE49-F238E27FC236}">
                <a16:creationId xmlns:a16="http://schemas.microsoft.com/office/drawing/2014/main" id="{6027AFC2-C595-40F2-9F76-0EF5ED3B070B}"/>
              </a:ext>
            </a:extLst>
          </p:cNvPr>
          <p:cNvPicPr preferRelativeResize="0"/>
          <p:nvPr/>
        </p:nvPicPr>
        <p:blipFill rotWithShape="1">
          <a:blip r:embed="rId3">
            <a:alphaModFix/>
          </a:blip>
          <a:srcRect/>
          <a:stretch/>
        </p:blipFill>
        <p:spPr>
          <a:xfrm>
            <a:off x="7483112" y="829986"/>
            <a:ext cx="1403806" cy="253919"/>
          </a:xfrm>
          <a:prstGeom prst="rect">
            <a:avLst/>
          </a:prstGeom>
          <a:noFill/>
          <a:ln>
            <a:noFill/>
          </a:ln>
        </p:spPr>
      </p:pic>
      <p:grpSp>
        <p:nvGrpSpPr>
          <p:cNvPr id="8" name="Group 7">
            <a:extLst>
              <a:ext uri="{FF2B5EF4-FFF2-40B4-BE49-F238E27FC236}">
                <a16:creationId xmlns:a16="http://schemas.microsoft.com/office/drawing/2014/main" id="{45094CC6-CC23-4A0E-9527-BEC6EE8F5DDB}"/>
              </a:ext>
            </a:extLst>
          </p:cNvPr>
          <p:cNvGrpSpPr/>
          <p:nvPr/>
        </p:nvGrpSpPr>
        <p:grpSpPr>
          <a:xfrm>
            <a:off x="7374551" y="1504223"/>
            <a:ext cx="1559705" cy="784174"/>
            <a:chOff x="7530784" y="3794728"/>
            <a:chExt cx="1194432" cy="685800"/>
          </a:xfrm>
        </p:grpSpPr>
        <p:sp>
          <p:nvSpPr>
            <p:cNvPr id="9" name="Rounded Rectangle 124">
              <a:extLst>
                <a:ext uri="{FF2B5EF4-FFF2-40B4-BE49-F238E27FC236}">
                  <a16:creationId xmlns:a16="http://schemas.microsoft.com/office/drawing/2014/main" id="{A37D56A3-24EA-4A87-9CCC-9F750A243546}"/>
                </a:ext>
              </a:extLst>
            </p:cNvPr>
            <p:cNvSpPr/>
            <p:nvPr/>
          </p:nvSpPr>
          <p:spPr>
            <a:xfrm>
              <a:off x="7530784" y="3794728"/>
              <a:ext cx="1194432" cy="685800"/>
            </a:xfrm>
            <a:prstGeom prst="roundRect">
              <a:avLst/>
            </a:prstGeom>
            <a:solidFill>
              <a:schemeClr val="bg1"/>
            </a:solidFill>
            <a:ln w="25400">
              <a:solidFill>
                <a:srgbClr val="26B7C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ed Rectangle 125">
              <a:extLst>
                <a:ext uri="{FF2B5EF4-FFF2-40B4-BE49-F238E27FC236}">
                  <a16:creationId xmlns:a16="http://schemas.microsoft.com/office/drawing/2014/main" id="{F196DB1D-DB77-4D5F-972D-B3ACE5562261}"/>
                </a:ext>
              </a:extLst>
            </p:cNvPr>
            <p:cNvSpPr/>
            <p:nvPr/>
          </p:nvSpPr>
          <p:spPr>
            <a:xfrm>
              <a:off x="7612331" y="3868964"/>
              <a:ext cx="1031338" cy="537328"/>
            </a:xfrm>
            <a:prstGeom prst="roundRect">
              <a:avLst/>
            </a:prstGeom>
            <a:solidFill>
              <a:srgbClr val="26B7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grpSp>
      <p:grpSp>
        <p:nvGrpSpPr>
          <p:cNvPr id="11" name="Group 10">
            <a:extLst>
              <a:ext uri="{FF2B5EF4-FFF2-40B4-BE49-F238E27FC236}">
                <a16:creationId xmlns:a16="http://schemas.microsoft.com/office/drawing/2014/main" id="{2980627D-A003-49A5-BEF9-F13906BB720F}"/>
              </a:ext>
            </a:extLst>
          </p:cNvPr>
          <p:cNvGrpSpPr/>
          <p:nvPr/>
        </p:nvGrpSpPr>
        <p:grpSpPr>
          <a:xfrm>
            <a:off x="1250544" y="2288400"/>
            <a:ext cx="13754912" cy="5266492"/>
            <a:chOff x="3533641" y="4914900"/>
            <a:chExt cx="9576000" cy="3766537"/>
          </a:xfrm>
        </p:grpSpPr>
        <p:sp>
          <p:nvSpPr>
            <p:cNvPr id="12" name="Rectangle 11">
              <a:extLst>
                <a:ext uri="{FF2B5EF4-FFF2-40B4-BE49-F238E27FC236}">
                  <a16:creationId xmlns:a16="http://schemas.microsoft.com/office/drawing/2014/main" id="{4DC68585-A15C-4338-BB8E-9B75F6C1C8B6}"/>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cxnSp>
          <p:nvCxnSpPr>
            <p:cNvPr id="13" name="Straight Connector 12">
              <a:extLst>
                <a:ext uri="{FF2B5EF4-FFF2-40B4-BE49-F238E27FC236}">
                  <a16:creationId xmlns:a16="http://schemas.microsoft.com/office/drawing/2014/main" id="{76EAB882-2E25-48FD-888D-FCF8D61837FF}"/>
                </a:ext>
              </a:extLst>
            </p:cNvPr>
            <p:cNvCxnSpPr/>
            <p:nvPr/>
          </p:nvCxnSpPr>
          <p:spPr>
            <a:xfrm rot="5400000">
              <a:off x="7979641" y="5256900"/>
              <a:ext cx="684000" cy="0"/>
            </a:xfrm>
            <a:prstGeom prst="line">
              <a:avLst/>
            </a:prstGeom>
            <a:noFill/>
            <a:ln w="25400">
              <a:solidFill>
                <a:srgbClr val="26B7C9"/>
              </a:solidFill>
              <a:prstDash val="sysDash"/>
              <a:tailEnd type="diamond" w="lg" len="lg"/>
            </a:ln>
          </p:spPr>
          <p:style>
            <a:lnRef idx="2">
              <a:schemeClr val="accent1">
                <a:shade val="50000"/>
              </a:schemeClr>
            </a:lnRef>
            <a:fillRef idx="1">
              <a:schemeClr val="accent1"/>
            </a:fillRef>
            <a:effectRef idx="0">
              <a:schemeClr val="accent1"/>
            </a:effectRef>
            <a:fontRef idx="minor">
              <a:schemeClr val="lt1"/>
            </a:fontRef>
          </p:style>
        </p:cxnSp>
        <p:sp>
          <p:nvSpPr>
            <p:cNvPr id="14" name="Isosceles Triangle 13">
              <a:extLst>
                <a:ext uri="{FF2B5EF4-FFF2-40B4-BE49-F238E27FC236}">
                  <a16:creationId xmlns:a16="http://schemas.microsoft.com/office/drawing/2014/main" id="{E2B8050E-5EE8-478A-A22A-D0E1D1C3DCAC}"/>
                </a:ext>
              </a:extLst>
            </p:cNvPr>
            <p:cNvSpPr/>
            <p:nvPr/>
          </p:nvSpPr>
          <p:spPr>
            <a:xfrm>
              <a:off x="8065824" y="5186908"/>
              <a:ext cx="511634" cy="370546"/>
            </a:xfrm>
            <a:prstGeom prst="triangle">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6F14E6D7-209B-4B68-9DA6-87EB22D122AF}"/>
                </a:ext>
              </a:extLst>
            </p:cNvPr>
            <p:cNvSpPr/>
            <p:nvPr/>
          </p:nvSpPr>
          <p:spPr>
            <a:xfrm>
              <a:off x="3617844" y="5615711"/>
              <a:ext cx="9407594" cy="2958556"/>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import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itertools</a:t>
              </a:r>
              <a:endPar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for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group,sub</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in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df.groupby</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airline_sentiment</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verb_phrases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=map(lambda x: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GetVerbPhrases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(x),sub['text'])</a:t>
              </a: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verb_phrases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=list(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itertools.chain.from_iterable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verb_phrases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AllVerbPhrases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=set(list(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itertools.chain.from_iterable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verb_phrases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filename="Verb Phrases for "+str(group)+" Review .txt"</a:t>
              </a: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file=open(</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filename,'a</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for each in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AllVerbPhrases</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file.write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(each+"\n")</a:t>
              </a:r>
            </a:p>
            <a:p>
              <a:pPr defTabSz="685783">
                <a:defRPr/>
              </a:pP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4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file.close</a:t>
              </a:r>
              <a:r>
                <a:rPr lang="en-IN" sz="24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p>
          </p:txBody>
        </p:sp>
      </p:grpSp>
    </p:spTree>
    <p:extLst>
      <p:ext uri="{BB962C8B-B14F-4D97-AF65-F5344CB8AC3E}">
        <p14:creationId xmlns:p14="http://schemas.microsoft.com/office/powerpoint/2010/main" val="17901965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82A195DF-5298-433C-BEA1-B7EAB9FF7CF4}"/>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04</a:t>
            </a:r>
          </a:p>
        </p:txBody>
      </p:sp>
      <p:pic>
        <p:nvPicPr>
          <p:cNvPr id="4" name="Shape 375">
            <a:extLst>
              <a:ext uri="{FF2B5EF4-FFF2-40B4-BE49-F238E27FC236}">
                <a16:creationId xmlns:a16="http://schemas.microsoft.com/office/drawing/2014/main" id="{EBE21C3A-FB25-4361-A180-B31734368EA3}"/>
              </a:ext>
            </a:extLst>
          </p:cNvPr>
          <p:cNvPicPr preferRelativeResize="0"/>
          <p:nvPr/>
        </p:nvPicPr>
        <p:blipFill rotWithShape="1">
          <a:blip r:embed="rId2">
            <a:alphaModFix/>
          </a:blip>
          <a:srcRect/>
          <a:stretch/>
        </p:blipFill>
        <p:spPr>
          <a:xfrm>
            <a:off x="7483112" y="829986"/>
            <a:ext cx="1403806" cy="253919"/>
          </a:xfrm>
          <a:prstGeom prst="rect">
            <a:avLst/>
          </a:prstGeom>
          <a:noFill/>
          <a:ln>
            <a:noFill/>
          </a:ln>
        </p:spPr>
      </p:pic>
      <p:grpSp>
        <p:nvGrpSpPr>
          <p:cNvPr id="13" name="Group 12">
            <a:extLst>
              <a:ext uri="{FF2B5EF4-FFF2-40B4-BE49-F238E27FC236}">
                <a16:creationId xmlns:a16="http://schemas.microsoft.com/office/drawing/2014/main" id="{A46C1027-4E46-4C2A-80A5-316D8F5504B4}"/>
              </a:ext>
            </a:extLst>
          </p:cNvPr>
          <p:cNvGrpSpPr/>
          <p:nvPr/>
        </p:nvGrpSpPr>
        <p:grpSpPr>
          <a:xfrm>
            <a:off x="457199" y="1083905"/>
            <a:ext cx="15346017" cy="7443869"/>
            <a:chOff x="3533641" y="5513437"/>
            <a:chExt cx="9576000" cy="3168000"/>
          </a:xfrm>
        </p:grpSpPr>
        <p:sp>
          <p:nvSpPr>
            <p:cNvPr id="14" name="Rectangle 13">
              <a:extLst>
                <a:ext uri="{FF2B5EF4-FFF2-40B4-BE49-F238E27FC236}">
                  <a16:creationId xmlns:a16="http://schemas.microsoft.com/office/drawing/2014/main" id="{93D83DEA-96C8-4C8D-ACF1-CA9A1BCE22E8}"/>
                </a:ext>
              </a:extLst>
            </p:cNvPr>
            <p:cNvSpPr/>
            <p:nvPr/>
          </p:nvSpPr>
          <p:spPr>
            <a:xfrm rot="16200000">
              <a:off x="6737641" y="2309437"/>
              <a:ext cx="3168000" cy="9576000"/>
            </a:xfrm>
            <a:prstGeom prst="rect">
              <a:avLst/>
            </a:prstGeom>
            <a:solidFill>
              <a:srgbClr val="26B7C9"/>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000">
                <a:solidFill>
                  <a:schemeClr val="tx1">
                    <a:lumMod val="65000"/>
                    <a:lumOff val="35000"/>
                  </a:schemeClr>
                </a:solidFill>
                <a:latin typeface="Courier New" panose="02070309020205020404" pitchFamily="49" charset="0"/>
                <a:cs typeface="Courier New" panose="02070309020205020404" pitchFamily="49" charset="0"/>
              </a:endParaRPr>
            </a:p>
          </p:txBody>
        </p:sp>
        <p:sp>
          <p:nvSpPr>
            <p:cNvPr id="15" name="Rectangle 14">
              <a:extLst>
                <a:ext uri="{FF2B5EF4-FFF2-40B4-BE49-F238E27FC236}">
                  <a16:creationId xmlns:a16="http://schemas.microsoft.com/office/drawing/2014/main" id="{FFCE1867-4D43-412C-9BE6-E52DA52427C9}"/>
                </a:ext>
              </a:extLst>
            </p:cNvPr>
            <p:cNvSpPr/>
            <p:nvPr/>
          </p:nvSpPr>
          <p:spPr>
            <a:xfrm>
              <a:off x="3617844" y="5615711"/>
              <a:ext cx="9407594" cy="2958557"/>
            </a:xfrm>
            <a:prstGeom prst="rect">
              <a:avLst/>
            </a:prstGeom>
            <a:solidFill>
              <a:srgbClr val="F2F2F2"/>
            </a:solidFill>
            <a:ln>
              <a:solidFill>
                <a:srgbClr val="26B7C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#Plotting a pie chart</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def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PlotPieChart</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(sentiment):</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noun_phrase_file</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="Noun Phrases for "+str(sentiment)+" Review .txt"</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verb_phrase_file</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="Verb Phrases for "+str(sentiment)+" Review .txt"</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noun_phrase_count</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len</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noun_phrase_file.split</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verb_phrase_count</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len</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verb_phrase_file.split</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counts=[</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noun_phrase_count,verb_phrase_count</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labels=['Noun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Phrases','Verb</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Phrases']</a:t>
              </a:r>
            </a:p>
            <a:p>
              <a:pPr defTabSz="685783">
                <a:defRPr/>
              </a:pPr>
              <a:endPar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import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matplotlib.pyplot</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as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plt</a:t>
              </a:r>
              <a:endPar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%matplotlib inline</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plt.figure</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figsize</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=(5,5))</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plt.pie</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counts,labels</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=labels)</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plt.title</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("Phrases Distribution for "+str(sentiment)+" Review.")</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plt.show</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t>
              </a:r>
            </a:p>
            <a:p>
              <a:pPr defTabSz="685783">
                <a:defRPr/>
              </a:pPr>
              <a:endPar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endParaRP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for each in df['</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airline_sentiment</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'].unique():</a:t>
              </a:r>
            </a:p>
            <a:p>
              <a:pPr defTabSz="685783">
                <a:defRPr/>
              </a:pP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    </a:t>
              </a:r>
              <a:r>
                <a:rPr lang="en-IN" sz="2000" dirty="0" err="1">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PlotPieChart</a:t>
              </a:r>
              <a:r>
                <a:rPr lang="en-IN" sz="2000" dirty="0">
                  <a:solidFill>
                    <a:schemeClr val="tx1">
                      <a:lumMod val="65000"/>
                      <a:lumOff val="35000"/>
                    </a:schemeClr>
                  </a:solidFill>
                  <a:latin typeface="Courier New" panose="02070309020205020404" pitchFamily="49" charset="0"/>
                  <a:ea typeface="Tahoma" panose="020B0604030504040204" pitchFamily="34" charset="0"/>
                  <a:cs typeface="Courier New" panose="02070309020205020404" pitchFamily="49" charset="0"/>
                </a:rPr>
                <a:t>(each)</a:t>
              </a:r>
            </a:p>
          </p:txBody>
        </p:sp>
      </p:grpSp>
    </p:spTree>
    <p:extLst>
      <p:ext uri="{BB962C8B-B14F-4D97-AF65-F5344CB8AC3E}">
        <p14:creationId xmlns:p14="http://schemas.microsoft.com/office/powerpoint/2010/main" val="110300727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372">
            <a:extLst>
              <a:ext uri="{FF2B5EF4-FFF2-40B4-BE49-F238E27FC236}">
                <a16:creationId xmlns:a16="http://schemas.microsoft.com/office/drawing/2014/main" id="{BED03D6C-C7F3-4697-BB57-2CFDCAA01C98}"/>
              </a:ext>
            </a:extLst>
          </p:cNvPr>
          <p:cNvSpPr txBox="1">
            <a:spLocks noGrp="1"/>
          </p:cNvSpPr>
          <p:nvPr>
            <p:ph type="title"/>
          </p:nvPr>
        </p:nvSpPr>
        <p:spPr>
          <a:xfrm>
            <a:off x="3079" y="319676"/>
            <a:ext cx="16258031" cy="665045"/>
          </a:xfrm>
          <a:prstGeom prst="rect">
            <a:avLst/>
          </a:prstGeom>
          <a:noFill/>
          <a:ln>
            <a:noFill/>
          </a:ln>
        </p:spPr>
        <p:txBody>
          <a:bodyPr lIns="91425" tIns="45700" rIns="91425" bIns="45700" anchor="ctr" anchorCtr="0">
            <a:noAutofit/>
          </a:bodyPr>
          <a:lstStyle/>
          <a:p>
            <a:pPr lvl="0">
              <a:buSzPct val="25000"/>
            </a:pPr>
            <a:r>
              <a:rPr lang="en-US" sz="3200" b="0" i="0" u="none" strike="noStrike" cap="none" dirty="0">
                <a:solidFill>
                  <a:schemeClr val="tx1">
                    <a:lumMod val="75000"/>
                    <a:lumOff val="25000"/>
                  </a:schemeClr>
                </a:solidFill>
                <a:latin typeface="Open Sans ExtraBold"/>
                <a:ea typeface="Open Sans ExtraBold"/>
                <a:cs typeface="Open Sans ExtraBold"/>
                <a:sym typeface="Open Sans ExtraBold"/>
              </a:rPr>
              <a:t>Step 04 (Contd.)</a:t>
            </a:r>
          </a:p>
        </p:txBody>
      </p:sp>
      <p:pic>
        <p:nvPicPr>
          <p:cNvPr id="4" name="Shape 375">
            <a:extLst>
              <a:ext uri="{FF2B5EF4-FFF2-40B4-BE49-F238E27FC236}">
                <a16:creationId xmlns:a16="http://schemas.microsoft.com/office/drawing/2014/main" id="{450C047D-F1BF-4B1A-96BB-D72315FB1633}"/>
              </a:ext>
            </a:extLst>
          </p:cNvPr>
          <p:cNvPicPr preferRelativeResize="0"/>
          <p:nvPr/>
        </p:nvPicPr>
        <p:blipFill rotWithShape="1">
          <a:blip r:embed="rId3">
            <a:alphaModFix/>
          </a:blip>
          <a:srcRect/>
          <a:stretch/>
        </p:blipFill>
        <p:spPr>
          <a:xfrm>
            <a:off x="6817204" y="829986"/>
            <a:ext cx="2735623" cy="253919"/>
          </a:xfrm>
          <a:prstGeom prst="rect">
            <a:avLst/>
          </a:prstGeom>
          <a:noFill/>
          <a:ln>
            <a:noFill/>
          </a:ln>
        </p:spPr>
      </p:pic>
      <p:pic>
        <p:nvPicPr>
          <p:cNvPr id="5" name="Picture 4">
            <a:extLst>
              <a:ext uri="{FF2B5EF4-FFF2-40B4-BE49-F238E27FC236}">
                <a16:creationId xmlns:a16="http://schemas.microsoft.com/office/drawing/2014/main" id="{04B0BE98-FFC7-40DB-A6B4-2C85951C97A4}"/>
              </a:ext>
            </a:extLst>
          </p:cNvPr>
          <p:cNvPicPr>
            <a:picLocks noChangeAspect="1"/>
          </p:cNvPicPr>
          <p:nvPr/>
        </p:nvPicPr>
        <p:blipFill rotWithShape="1">
          <a:blip r:embed="rId4"/>
          <a:srcRect t="7713"/>
          <a:stretch/>
        </p:blipFill>
        <p:spPr>
          <a:xfrm>
            <a:off x="1413288" y="2119745"/>
            <a:ext cx="3927615" cy="4006956"/>
          </a:xfrm>
          <a:prstGeom prst="rect">
            <a:avLst/>
          </a:prstGeom>
        </p:spPr>
      </p:pic>
      <p:pic>
        <p:nvPicPr>
          <p:cNvPr id="6" name="Picture 5">
            <a:extLst>
              <a:ext uri="{FF2B5EF4-FFF2-40B4-BE49-F238E27FC236}">
                <a16:creationId xmlns:a16="http://schemas.microsoft.com/office/drawing/2014/main" id="{EAF2B666-F9DE-47EF-8A53-172827A40486}"/>
              </a:ext>
            </a:extLst>
          </p:cNvPr>
          <p:cNvPicPr>
            <a:picLocks noChangeAspect="1"/>
          </p:cNvPicPr>
          <p:nvPr/>
        </p:nvPicPr>
        <p:blipFill rotWithShape="1">
          <a:blip r:embed="rId5"/>
          <a:srcRect t="10211"/>
          <a:stretch/>
        </p:blipFill>
        <p:spPr>
          <a:xfrm>
            <a:off x="11007151" y="2203760"/>
            <a:ext cx="3835561" cy="3953626"/>
          </a:xfrm>
          <a:prstGeom prst="rect">
            <a:avLst/>
          </a:prstGeom>
        </p:spPr>
      </p:pic>
      <p:pic>
        <p:nvPicPr>
          <p:cNvPr id="7" name="Picture 6">
            <a:extLst>
              <a:ext uri="{FF2B5EF4-FFF2-40B4-BE49-F238E27FC236}">
                <a16:creationId xmlns:a16="http://schemas.microsoft.com/office/drawing/2014/main" id="{63BC937B-D9A0-4C07-AE08-05F632FD18D3}"/>
              </a:ext>
            </a:extLst>
          </p:cNvPr>
          <p:cNvPicPr>
            <a:picLocks noChangeAspect="1"/>
          </p:cNvPicPr>
          <p:nvPr/>
        </p:nvPicPr>
        <p:blipFill rotWithShape="1">
          <a:blip r:embed="rId6"/>
          <a:srcRect t="7589"/>
          <a:stretch/>
        </p:blipFill>
        <p:spPr>
          <a:xfrm>
            <a:off x="6233232" y="4282936"/>
            <a:ext cx="3881590" cy="3984010"/>
          </a:xfrm>
          <a:prstGeom prst="rect">
            <a:avLst/>
          </a:prstGeom>
        </p:spPr>
      </p:pic>
      <p:sp>
        <p:nvSpPr>
          <p:cNvPr id="2" name="TextBox 1">
            <a:extLst>
              <a:ext uri="{FF2B5EF4-FFF2-40B4-BE49-F238E27FC236}">
                <a16:creationId xmlns:a16="http://schemas.microsoft.com/office/drawing/2014/main" id="{48C66005-0039-4C4D-8CCF-AB0644A31214}"/>
              </a:ext>
            </a:extLst>
          </p:cNvPr>
          <p:cNvSpPr txBox="1"/>
          <p:nvPr/>
        </p:nvSpPr>
        <p:spPr>
          <a:xfrm>
            <a:off x="1413288" y="1583718"/>
            <a:ext cx="4898920" cy="400110"/>
          </a:xfrm>
          <a:prstGeom prst="rect">
            <a:avLst/>
          </a:prstGeom>
          <a:noFill/>
        </p:spPr>
        <p:txBody>
          <a:bodyPr wrap="square" rtlCol="0">
            <a:spAutoFit/>
          </a:bodyPr>
          <a:lstStyle/>
          <a:p>
            <a:r>
              <a:rPr lang="en-IN" sz="2000" dirty="0">
                <a:latin typeface="+mj-lt"/>
              </a:rPr>
              <a:t>Phrases Distribution for neutral review</a:t>
            </a:r>
            <a:endParaRPr lang="en-US" sz="2000" dirty="0">
              <a:latin typeface="+mj-lt"/>
            </a:endParaRPr>
          </a:p>
        </p:txBody>
      </p:sp>
      <p:sp>
        <p:nvSpPr>
          <p:cNvPr id="8" name="TextBox 7">
            <a:extLst>
              <a:ext uri="{FF2B5EF4-FFF2-40B4-BE49-F238E27FC236}">
                <a16:creationId xmlns:a16="http://schemas.microsoft.com/office/drawing/2014/main" id="{E9C86A08-F52B-47FE-9FF5-34BD798BAA0E}"/>
              </a:ext>
            </a:extLst>
          </p:cNvPr>
          <p:cNvSpPr txBox="1"/>
          <p:nvPr/>
        </p:nvSpPr>
        <p:spPr>
          <a:xfrm>
            <a:off x="10608812" y="1583718"/>
            <a:ext cx="5310060" cy="400110"/>
          </a:xfrm>
          <a:prstGeom prst="rect">
            <a:avLst/>
          </a:prstGeom>
          <a:noFill/>
        </p:spPr>
        <p:txBody>
          <a:bodyPr wrap="square" rtlCol="0">
            <a:spAutoFit/>
          </a:bodyPr>
          <a:lstStyle/>
          <a:p>
            <a:r>
              <a:rPr lang="en-IN" sz="2000" dirty="0">
                <a:latin typeface="+mj-lt"/>
              </a:rPr>
              <a:t>Phrases Distribution for positive review</a:t>
            </a:r>
            <a:endParaRPr lang="en-US" sz="2000" dirty="0">
              <a:latin typeface="+mj-lt"/>
            </a:endParaRPr>
          </a:p>
        </p:txBody>
      </p:sp>
      <p:sp>
        <p:nvSpPr>
          <p:cNvPr id="9" name="TextBox 8">
            <a:extLst>
              <a:ext uri="{FF2B5EF4-FFF2-40B4-BE49-F238E27FC236}">
                <a16:creationId xmlns:a16="http://schemas.microsoft.com/office/drawing/2014/main" id="{4C109AFD-02EC-45FA-9A29-B98D7546E78F}"/>
              </a:ext>
            </a:extLst>
          </p:cNvPr>
          <p:cNvSpPr txBox="1"/>
          <p:nvPr/>
        </p:nvSpPr>
        <p:spPr>
          <a:xfrm>
            <a:off x="5922307" y="3723113"/>
            <a:ext cx="4992792" cy="400110"/>
          </a:xfrm>
          <a:prstGeom prst="rect">
            <a:avLst/>
          </a:prstGeom>
          <a:noFill/>
        </p:spPr>
        <p:txBody>
          <a:bodyPr wrap="square" rtlCol="0">
            <a:spAutoFit/>
          </a:bodyPr>
          <a:lstStyle/>
          <a:p>
            <a:r>
              <a:rPr lang="en-IN" sz="2000" dirty="0">
                <a:latin typeface="+mj-lt"/>
              </a:rPr>
              <a:t>Phrases Distribution for negative review</a:t>
            </a:r>
            <a:endParaRPr lang="en-US" sz="2000" dirty="0">
              <a:latin typeface="+mj-lt"/>
            </a:endParaRPr>
          </a:p>
        </p:txBody>
      </p:sp>
    </p:spTree>
    <p:extLst>
      <p:ext uri="{BB962C8B-B14F-4D97-AF65-F5344CB8AC3E}">
        <p14:creationId xmlns:p14="http://schemas.microsoft.com/office/powerpoint/2010/main" val="7254792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267"/>
        <p:cNvGrpSpPr/>
        <p:nvPr/>
      </p:nvGrpSpPr>
      <p:grpSpPr>
        <a:xfrm>
          <a:off x="0" y="0"/>
          <a:ext cx="0" cy="0"/>
          <a:chOff x="0" y="0"/>
          <a:chExt cx="0" cy="0"/>
        </a:xfrm>
      </p:grpSpPr>
      <p:sp>
        <p:nvSpPr>
          <p:cNvPr id="11" name="Google Shape;412;p21">
            <a:extLst>
              <a:ext uri="{FF2B5EF4-FFF2-40B4-BE49-F238E27FC236}">
                <a16:creationId xmlns:a16="http://schemas.microsoft.com/office/drawing/2014/main" id="{5C66ED27-B9F0-4AAA-80FB-D1E65712E8E9}"/>
              </a:ext>
            </a:extLst>
          </p:cNvPr>
          <p:cNvSpPr txBox="1">
            <a:spLocks noGrp="1"/>
          </p:cNvSpPr>
          <p:nvPr>
            <p:ph type="body" idx="1"/>
          </p:nvPr>
        </p:nvSpPr>
        <p:spPr>
          <a:xfrm>
            <a:off x="5401859" y="3235403"/>
            <a:ext cx="8946989" cy="586248"/>
          </a:xfrm>
          <a:prstGeom prst="rect">
            <a:avLst/>
          </a:prstGeom>
          <a:noFill/>
          <a:ln>
            <a:noFill/>
          </a:ln>
        </p:spPr>
        <p:txBody>
          <a:bodyPr spcFirstLastPara="1" wrap="square" lIns="91425" tIns="45700" rIns="91425" bIns="45700" anchor="ctr" anchorCtr="0">
            <a:noAutofit/>
          </a:bodyPr>
          <a:lstStyle/>
          <a:p>
            <a:pPr marL="0" indent="0">
              <a:spcBef>
                <a:spcPts val="0"/>
              </a:spcBef>
            </a:pPr>
            <a:r>
              <a:rPr lang="en-IN" sz="2000" dirty="0">
                <a:solidFill>
                  <a:schemeClr val="tx1">
                    <a:lumMod val="65000"/>
                    <a:lumOff val="35000"/>
                  </a:schemeClr>
                </a:solidFill>
              </a:rPr>
              <a:t>Explain text mining</a:t>
            </a:r>
          </a:p>
        </p:txBody>
      </p:sp>
      <p:sp>
        <p:nvSpPr>
          <p:cNvPr id="12" name="Google Shape;413;p21">
            <a:extLst>
              <a:ext uri="{FF2B5EF4-FFF2-40B4-BE49-F238E27FC236}">
                <a16:creationId xmlns:a16="http://schemas.microsoft.com/office/drawing/2014/main" id="{DC7F6CCC-D108-49C7-8AFB-D978E94BA599}"/>
              </a:ext>
            </a:extLst>
          </p:cNvPr>
          <p:cNvSpPr txBox="1">
            <a:spLocks noGrp="1"/>
          </p:cNvSpPr>
          <p:nvPr>
            <p:ph type="body" idx="2"/>
          </p:nvPr>
        </p:nvSpPr>
        <p:spPr>
          <a:xfrm>
            <a:off x="5401859" y="4285782"/>
            <a:ext cx="8946989" cy="586248"/>
          </a:xfrm>
          <a:prstGeom prst="rect">
            <a:avLst/>
          </a:prstGeom>
          <a:noFill/>
          <a:ln>
            <a:noFill/>
          </a:ln>
        </p:spPr>
        <p:txBody>
          <a:bodyPr spcFirstLastPara="1" wrap="square" lIns="91425" tIns="45700" rIns="91425" bIns="45700" anchor="ctr" anchorCtr="0">
            <a:noAutofit/>
          </a:bodyPr>
          <a:lstStyle/>
          <a:p>
            <a:pPr marL="0" lvl="0" indent="0"/>
            <a:r>
              <a:rPr lang="en-IN" sz="2000" dirty="0">
                <a:solidFill>
                  <a:schemeClr val="tx1">
                    <a:lumMod val="65000"/>
                    <a:lumOff val="35000"/>
                  </a:schemeClr>
                </a:solidFill>
              </a:rPr>
              <a:t>Execute text processing tasks</a:t>
            </a:r>
          </a:p>
        </p:txBody>
      </p:sp>
      <p:pic>
        <p:nvPicPr>
          <p:cNvPr id="13" name="Google Shape;416;p21">
            <a:extLst>
              <a:ext uri="{FF2B5EF4-FFF2-40B4-BE49-F238E27FC236}">
                <a16:creationId xmlns:a16="http://schemas.microsoft.com/office/drawing/2014/main" id="{F4695E47-DA84-4A4A-8E49-E594E8B448A7}"/>
              </a:ext>
            </a:extLst>
          </p:cNvPr>
          <p:cNvPicPr preferRelativeResize="0"/>
          <p:nvPr/>
        </p:nvPicPr>
        <p:blipFill rotWithShape="1">
          <a:blip r:embed="rId3">
            <a:alphaModFix/>
          </a:blip>
          <a:srcRect l="19927" t="20892" r="25876" b="23651"/>
          <a:stretch/>
        </p:blipFill>
        <p:spPr>
          <a:xfrm>
            <a:off x="4711333" y="3278156"/>
            <a:ext cx="457415" cy="457200"/>
          </a:xfrm>
          <a:prstGeom prst="rect">
            <a:avLst/>
          </a:prstGeom>
          <a:noFill/>
          <a:ln>
            <a:noFill/>
          </a:ln>
        </p:spPr>
      </p:pic>
      <p:pic>
        <p:nvPicPr>
          <p:cNvPr id="14" name="Google Shape;417;p21">
            <a:extLst>
              <a:ext uri="{FF2B5EF4-FFF2-40B4-BE49-F238E27FC236}">
                <a16:creationId xmlns:a16="http://schemas.microsoft.com/office/drawing/2014/main" id="{E3AB763D-620D-4B78-A9ED-65BE5CB5FBE2}"/>
              </a:ext>
            </a:extLst>
          </p:cNvPr>
          <p:cNvPicPr preferRelativeResize="0"/>
          <p:nvPr/>
        </p:nvPicPr>
        <p:blipFill rotWithShape="1">
          <a:blip r:embed="rId3">
            <a:alphaModFix/>
          </a:blip>
          <a:srcRect l="19927" t="20892" r="25876" b="23651"/>
          <a:stretch/>
        </p:blipFill>
        <p:spPr>
          <a:xfrm>
            <a:off x="4711332" y="4406329"/>
            <a:ext cx="457415" cy="457200"/>
          </a:xfrm>
          <a:prstGeom prst="rect">
            <a:avLst/>
          </a:prstGeom>
          <a:noFill/>
          <a:ln>
            <a:noFill/>
          </a:ln>
        </p:spPr>
      </p:pic>
      <p:sp>
        <p:nvSpPr>
          <p:cNvPr id="15" name="Google Shape;420;p21">
            <a:extLst>
              <a:ext uri="{FF2B5EF4-FFF2-40B4-BE49-F238E27FC236}">
                <a16:creationId xmlns:a16="http://schemas.microsoft.com/office/drawing/2014/main" id="{CA9BEFD5-9513-4676-A079-146B30B21EE0}"/>
              </a:ext>
            </a:extLst>
          </p:cNvPr>
          <p:cNvSpPr txBox="1"/>
          <p:nvPr/>
        </p:nvSpPr>
        <p:spPr>
          <a:xfrm>
            <a:off x="4711332" y="2143825"/>
            <a:ext cx="8946989" cy="58624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F3F3F"/>
              </a:buClr>
              <a:buSzPts val="2200"/>
              <a:buFont typeface="Arial"/>
              <a:buNone/>
            </a:pPr>
            <a:r>
              <a:rPr lang="en-US" sz="2000" dirty="0">
                <a:solidFill>
                  <a:schemeClr val="tx1">
                    <a:lumMod val="65000"/>
                    <a:lumOff val="35000"/>
                  </a:schemeClr>
                </a:solidFill>
                <a:latin typeface="Open Sans"/>
                <a:ea typeface="Open Sans"/>
                <a:cs typeface="Open Sans"/>
                <a:sym typeface="Open Sans"/>
              </a:rPr>
              <a:t>Now, you are able to:</a:t>
            </a:r>
            <a:endParaRPr sz="2000" dirty="0">
              <a:solidFill>
                <a:schemeClr val="tx1">
                  <a:lumMod val="65000"/>
                  <a:lumOff val="35000"/>
                </a:schemeClr>
              </a:solidFill>
            </a:endParaRPr>
          </a:p>
        </p:txBody>
      </p:sp>
      <p:sp>
        <p:nvSpPr>
          <p:cNvPr id="10" name="Google Shape;413;p21">
            <a:extLst>
              <a:ext uri="{FF2B5EF4-FFF2-40B4-BE49-F238E27FC236}">
                <a16:creationId xmlns:a16="http://schemas.microsoft.com/office/drawing/2014/main" id="{8902B4F0-84FB-414A-999F-F72A1EFB1F0D}"/>
              </a:ext>
            </a:extLst>
          </p:cNvPr>
          <p:cNvSpPr txBox="1">
            <a:spLocks/>
          </p:cNvSpPr>
          <p:nvPr/>
        </p:nvSpPr>
        <p:spPr>
          <a:xfrm>
            <a:off x="5954309" y="6413927"/>
            <a:ext cx="8946989" cy="586248"/>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L="457200" marR="0" lvl="0" indent="-228600" algn="l" rtl="0">
              <a:lnSpc>
                <a:spcPct val="100000"/>
              </a:lnSpc>
              <a:spcBef>
                <a:spcPts val="1000"/>
              </a:spcBef>
              <a:spcAft>
                <a:spcPts val="0"/>
              </a:spcAft>
              <a:buClr>
                <a:srgbClr val="3F3F3F"/>
              </a:buClr>
              <a:buSzPts val="2200"/>
              <a:buFont typeface="Arial"/>
              <a:buNone/>
              <a:defRPr sz="2200" b="0" i="0" u="none" strike="noStrike" cap="none">
                <a:solidFill>
                  <a:srgbClr val="3F3F3F"/>
                </a:solidFill>
                <a:latin typeface="Open Sans"/>
                <a:ea typeface="Open Sans"/>
                <a:cs typeface="Open Sans"/>
                <a:sym typeface="Open Sans"/>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endParaRPr lang="en-IN" sz="2000" dirty="0">
              <a:solidFill>
                <a:schemeClr val="tx1">
                  <a:lumMod val="65000"/>
                  <a:lumOff val="35000"/>
                </a:schemeClr>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683"/>
        <p:cNvGrpSpPr/>
        <p:nvPr/>
      </p:nvGrpSpPr>
      <p:grpSpPr>
        <a:xfrm>
          <a:off x="0" y="0"/>
          <a:ext cx="0" cy="0"/>
          <a:chOff x="0" y="0"/>
          <a:chExt cx="0" cy="0"/>
        </a:xfrm>
      </p:grpSpPr>
      <p:sp>
        <p:nvSpPr>
          <p:cNvPr id="2" name="Google Shape;28;p2">
            <a:extLst>
              <a:ext uri="{FF2B5EF4-FFF2-40B4-BE49-F238E27FC236}">
                <a16:creationId xmlns:a16="http://schemas.microsoft.com/office/drawing/2014/main" id="{BEFA8DC5-9C9C-4E03-B239-DD6F36EDFE0A}"/>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pic>
        <p:nvPicPr>
          <p:cNvPr id="3" name="Google Shape;37;p2">
            <a:extLst>
              <a:ext uri="{FF2B5EF4-FFF2-40B4-BE49-F238E27FC236}">
                <a16:creationId xmlns:a16="http://schemas.microsoft.com/office/drawing/2014/main" id="{55DD9CD1-BC70-4ABE-A6A2-7475E95013EC}"/>
              </a:ext>
            </a:extLst>
          </p:cNvPr>
          <p:cNvPicPr preferRelativeResize="0"/>
          <p:nvPr/>
        </p:nvPicPr>
        <p:blipFill rotWithShape="1">
          <a:blip r:embed="rId3">
            <a:alphaModFix/>
          </a:blip>
          <a:srcRect/>
          <a:stretch/>
        </p:blipFill>
        <p:spPr>
          <a:xfrm>
            <a:off x="14996159" y="8781788"/>
            <a:ext cx="879553" cy="26093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Which of the following describes the file representation given below?</a:t>
            </a:r>
          </a:p>
          <a:p>
            <a:pPr marL="0" indent="0">
              <a:spcBef>
                <a:spcPts val="0"/>
              </a:spcBef>
            </a:pPr>
            <a:endParaRPr lang="en-US" dirty="0"/>
          </a:p>
          <a:p>
            <a:pPr marL="0" indent="0">
              <a:spcBef>
                <a:spcPts val="0"/>
              </a:spcBef>
            </a:pPr>
            <a:r>
              <a:rPr lang="en-US" b="0" dirty="0">
                <a:latin typeface="Courier New" panose="02070309020205020404" pitchFamily="49" charset="0"/>
                <a:cs typeface="Courier New" panose="02070309020205020404" pitchFamily="49" charset="0"/>
              </a:rPr>
              <a:t>[the/DT   little/JJ   cat/NN] sat/VBD   on/IN [the/DT mat/NN]</a:t>
            </a:r>
          </a:p>
        </p:txBody>
      </p:sp>
      <p:sp>
        <p:nvSpPr>
          <p:cNvPr id="1693" name="Google Shape;1693;p147"/>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a:xfrm>
            <a:off x="2329744" y="2802666"/>
            <a:ext cx="11250640" cy="701711"/>
          </a:xfrm>
        </p:spPr>
        <p:txBody>
          <a:bodyPr>
            <a:normAutofit/>
          </a:bodyPr>
          <a:lstStyle/>
          <a:p>
            <a:r>
              <a:rPr lang="en-IN" dirty="0"/>
              <a:t>Chunked Text</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a:xfrm>
            <a:off x="2329744" y="3585171"/>
            <a:ext cx="11250640" cy="701711"/>
          </a:xfrm>
        </p:spPr>
        <p:txBody>
          <a:bodyPr>
            <a:normAutofit/>
          </a:bodyPr>
          <a:lstStyle/>
          <a:p>
            <a:r>
              <a:rPr lang="en-IN" dirty="0"/>
              <a:t>Tagged Text</a:t>
            </a:r>
          </a:p>
        </p:txBody>
      </p:sp>
      <p:sp>
        <p:nvSpPr>
          <p:cNvPr id="7" name="Text Placeholder 6">
            <a:extLst>
              <a:ext uri="{FF2B5EF4-FFF2-40B4-BE49-F238E27FC236}">
                <a16:creationId xmlns:a16="http://schemas.microsoft.com/office/drawing/2014/main" id="{886C0CEB-8FA4-491B-A270-BAF38D65362B}"/>
              </a:ext>
            </a:extLst>
          </p:cNvPr>
          <p:cNvSpPr>
            <a:spLocks noGrp="1"/>
          </p:cNvSpPr>
          <p:nvPr>
            <p:ph type="body" idx="4"/>
          </p:nvPr>
        </p:nvSpPr>
        <p:spPr>
          <a:xfrm>
            <a:off x="2329744" y="4348626"/>
            <a:ext cx="11250640" cy="701711"/>
          </a:xfrm>
        </p:spPr>
        <p:txBody>
          <a:bodyPr>
            <a:noAutofit/>
          </a:bodyPr>
          <a:lstStyle/>
          <a:p>
            <a:r>
              <a:rPr lang="en-IN" dirty="0"/>
              <a:t>Chunked and Tagged Text</a:t>
            </a:r>
          </a:p>
        </p:txBody>
      </p:sp>
      <p:sp>
        <p:nvSpPr>
          <p:cNvPr id="9" name="Text Placeholder 8">
            <a:extLst>
              <a:ext uri="{FF2B5EF4-FFF2-40B4-BE49-F238E27FC236}">
                <a16:creationId xmlns:a16="http://schemas.microsoft.com/office/drawing/2014/main" id="{DC55D165-B8A1-4BD6-A970-685557DFCE36}"/>
              </a:ext>
            </a:extLst>
          </p:cNvPr>
          <p:cNvSpPr>
            <a:spLocks noGrp="1"/>
          </p:cNvSpPr>
          <p:nvPr>
            <p:ph type="body" idx="5"/>
          </p:nvPr>
        </p:nvSpPr>
        <p:spPr>
          <a:xfrm>
            <a:off x="2329744" y="5207331"/>
            <a:ext cx="11250640" cy="701711"/>
          </a:xfrm>
        </p:spPr>
        <p:txBody>
          <a:bodyPr>
            <a:normAutofit/>
          </a:bodyPr>
          <a:lstStyle/>
          <a:p>
            <a:r>
              <a:rPr lang="en-IN" dirty="0"/>
              <a:t>Chinked Text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xfrm>
            <a:off x="2310168" y="836032"/>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Which of the following describes the file representation given below?</a:t>
            </a:r>
          </a:p>
          <a:p>
            <a:pPr marL="0" indent="0">
              <a:spcBef>
                <a:spcPts val="0"/>
              </a:spcBef>
            </a:pPr>
            <a:endParaRPr lang="en-US" dirty="0"/>
          </a:p>
          <a:p>
            <a:pPr marL="0" indent="0">
              <a:spcBef>
                <a:spcPts val="0"/>
              </a:spcBef>
            </a:pPr>
            <a:r>
              <a:rPr lang="en-US" b="0" dirty="0">
                <a:latin typeface="Courier New" panose="02070309020205020404" pitchFamily="49" charset="0"/>
                <a:cs typeface="Courier New" panose="02070309020205020404" pitchFamily="49" charset="0"/>
              </a:rPr>
              <a:t>[the/DT   little/JJ   cat/NN] sat/VBD   on/IN [the/DT mat/NN]</a:t>
            </a:r>
          </a:p>
        </p:txBody>
      </p:sp>
      <p:sp>
        <p:nvSpPr>
          <p:cNvPr id="1699" name="Google Shape;1699;p148"/>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IN" dirty="0"/>
              <a:t>The above text is segregated as well as POS tagged.</a:t>
            </a:r>
          </a:p>
        </p:txBody>
      </p:sp>
      <p:sp>
        <p:nvSpPr>
          <p:cNvPr id="1700" name="Google Shape;1700;p148"/>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noAutofit/>
          </a:bodyPr>
          <a:lstStyle/>
          <a:p>
            <a:pPr marL="304792" lvl="0" indent="-304792" algn="l" rtl="0">
              <a:lnSpc>
                <a:spcPct val="90000"/>
              </a:lnSpc>
              <a:spcBef>
                <a:spcPts val="1000"/>
              </a:spcBef>
              <a:spcAft>
                <a:spcPts val="0"/>
              </a:spcAft>
              <a:buSzPts val="2800"/>
              <a:buNone/>
            </a:pPr>
            <a:r>
              <a:rPr lang="en-US" sz="2200" dirty="0"/>
              <a:t>c. Chunked and Tagged Text</a:t>
            </a:r>
            <a:endParaRPr dirty="0"/>
          </a:p>
        </p:txBody>
      </p:sp>
      <p:sp>
        <p:nvSpPr>
          <p:cNvPr id="1701" name="Google Shape;1701;p148"/>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18" name="Text Placeholder 2">
            <a:extLst>
              <a:ext uri="{FF2B5EF4-FFF2-40B4-BE49-F238E27FC236}">
                <a16:creationId xmlns:a16="http://schemas.microsoft.com/office/drawing/2014/main" id="{A275AEDA-C340-45D9-807E-9E88F6B7D200}"/>
              </a:ext>
            </a:extLst>
          </p:cNvPr>
          <p:cNvSpPr txBox="1">
            <a:spLocks/>
          </p:cNvSpPr>
          <p:nvPr/>
        </p:nvSpPr>
        <p:spPr>
          <a:xfrm>
            <a:off x="2329744" y="2802666"/>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pPr lvl="0" defTabSz="914400"/>
            <a:r>
              <a:rPr lang="en-IN" dirty="0">
                <a:latin typeface="Open Sans"/>
                <a:ea typeface="Open Sans"/>
                <a:cs typeface="Open Sans"/>
                <a:sym typeface="Open Sans"/>
              </a:rPr>
              <a:t>Chunked Text</a:t>
            </a:r>
          </a:p>
        </p:txBody>
      </p:sp>
      <p:sp>
        <p:nvSpPr>
          <p:cNvPr id="19" name="Text Placeholder 4">
            <a:extLst>
              <a:ext uri="{FF2B5EF4-FFF2-40B4-BE49-F238E27FC236}">
                <a16:creationId xmlns:a16="http://schemas.microsoft.com/office/drawing/2014/main" id="{949FDE26-74F9-4A36-98B0-5352D3531749}"/>
              </a:ext>
            </a:extLst>
          </p:cNvPr>
          <p:cNvSpPr txBox="1">
            <a:spLocks/>
          </p:cNvSpPr>
          <p:nvPr/>
        </p:nvSpPr>
        <p:spPr>
          <a:xfrm>
            <a:off x="2329744" y="3585171"/>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pPr lvl="0" defTabSz="914400"/>
            <a:r>
              <a:rPr lang="en-IN" dirty="0">
                <a:latin typeface="Open Sans"/>
                <a:ea typeface="Open Sans"/>
                <a:cs typeface="Open Sans"/>
                <a:sym typeface="Open Sans"/>
              </a:rPr>
              <a:t>Tagged Text</a:t>
            </a:r>
          </a:p>
        </p:txBody>
      </p:sp>
      <p:sp>
        <p:nvSpPr>
          <p:cNvPr id="20" name="Text Placeholder 6">
            <a:extLst>
              <a:ext uri="{FF2B5EF4-FFF2-40B4-BE49-F238E27FC236}">
                <a16:creationId xmlns:a16="http://schemas.microsoft.com/office/drawing/2014/main" id="{AB1DD441-C38E-4212-BD5F-F1DCAEE84606}"/>
              </a:ext>
            </a:extLst>
          </p:cNvPr>
          <p:cNvSpPr txBox="1">
            <a:spLocks/>
          </p:cNvSpPr>
          <p:nvPr/>
        </p:nvSpPr>
        <p:spPr>
          <a:xfrm>
            <a:off x="2329744" y="4348626"/>
            <a:ext cx="11250640" cy="701711"/>
          </a:xfrm>
          <a:prstGeom prst="rect">
            <a:avLst/>
          </a:prstGeom>
          <a:noFill/>
          <a:ln>
            <a:noFill/>
          </a:ln>
        </p:spPr>
        <p:txBody>
          <a:bodyPr spcFirstLastPara="1" vert="horz" wrap="square" lIns="91425" tIns="45700" rIns="91425" bIns="45700" rtlCol="0" anchor="ctr" anchorCtr="0">
            <a:normAutofit/>
          </a:bodyPr>
          <a:lstStyle>
            <a:lvl1pPr marL="457200" lvl="0" indent="-228600" algn="ctr" defTabSz="1219170" rtl="0" eaLnBrk="1" latinLnBrk="0" hangingPunct="1">
              <a:lnSpc>
                <a:spcPct val="90000"/>
              </a:lnSpc>
              <a:spcBef>
                <a:spcPts val="1000"/>
              </a:spcBef>
              <a:spcAft>
                <a:spcPts val="0"/>
              </a:spcAft>
              <a:buSzPts val="2800"/>
              <a:buFont typeface="Arial" panose="020B0604020202020204" pitchFamily="34" charset="0"/>
              <a:buNone/>
              <a:defRPr sz="2000" kern="1200">
                <a:solidFill>
                  <a:srgbClr val="3F3F3F"/>
                </a:solidFill>
                <a:latin typeface="Open Sans ExtraBold"/>
                <a:ea typeface="Open Sans ExtraBold"/>
                <a:cs typeface="Open Sans ExtraBold"/>
                <a:sym typeface="Open Sans ExtraBold"/>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lvl="0" algn="l" defTabSz="914400"/>
            <a:r>
              <a:rPr lang="en-IN" kern="0" dirty="0">
                <a:latin typeface="Open Sans"/>
                <a:ea typeface="Open Sans"/>
                <a:cs typeface="Open Sans"/>
                <a:sym typeface="Open Sans"/>
              </a:rPr>
              <a:t>Chunked and Tagged Text</a:t>
            </a:r>
          </a:p>
        </p:txBody>
      </p:sp>
      <p:sp>
        <p:nvSpPr>
          <p:cNvPr id="21" name="Text Placeholder 8">
            <a:extLst>
              <a:ext uri="{FF2B5EF4-FFF2-40B4-BE49-F238E27FC236}">
                <a16:creationId xmlns:a16="http://schemas.microsoft.com/office/drawing/2014/main" id="{DB1E4E39-4861-4EA4-A79D-40EA0E58DE1C}"/>
              </a:ext>
            </a:extLst>
          </p:cNvPr>
          <p:cNvSpPr>
            <a:spLocks noGrp="1"/>
          </p:cNvSpPr>
          <p:nvPr>
            <p:ph type="body" idx="5"/>
          </p:nvPr>
        </p:nvSpPr>
        <p:spPr>
          <a:xfrm>
            <a:off x="2329744" y="5207331"/>
            <a:ext cx="11250640" cy="701711"/>
          </a:xfrm>
        </p:spPr>
        <p:txBody>
          <a:bodyPr/>
          <a:lstStyle/>
          <a:p>
            <a:r>
              <a:rPr lang="en-IN" dirty="0"/>
              <a:t>Chinked Text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687"/>
        <p:cNvGrpSpPr/>
        <p:nvPr/>
      </p:nvGrpSpPr>
      <p:grpSpPr>
        <a:xfrm>
          <a:off x="0" y="0"/>
          <a:ext cx="0" cy="0"/>
          <a:chOff x="0" y="0"/>
          <a:chExt cx="0" cy="0"/>
        </a:xfrm>
      </p:grpSpPr>
      <p:sp>
        <p:nvSpPr>
          <p:cNvPr id="1688" name="Google Shape;1688;p147"/>
          <p:cNvSpPr txBox="1">
            <a:spLocks noGrp="1"/>
          </p:cNvSpPr>
          <p:nvPr>
            <p:ph type="body" idx="1"/>
          </p:nvPr>
        </p:nvSpPr>
        <p:spPr>
          <a:xfrm>
            <a:off x="2369773" y="1114110"/>
            <a:ext cx="13391132" cy="1105123"/>
          </a:xfrm>
          <a:prstGeom prst="rect">
            <a:avLst/>
          </a:prstGeom>
          <a:noFill/>
          <a:ln>
            <a:noFill/>
          </a:ln>
        </p:spPr>
        <p:txBody>
          <a:bodyPr spcFirstLastPara="1" wrap="square" lIns="91425" tIns="45700" rIns="91425" bIns="45700" anchor="ctr" anchorCtr="0">
            <a:noAutofit/>
          </a:bodyPr>
          <a:lstStyle/>
          <a:p>
            <a:pPr marL="0" indent="0">
              <a:spcBef>
                <a:spcPts val="0"/>
              </a:spcBef>
            </a:pPr>
            <a:r>
              <a:rPr lang="en-US" dirty="0"/>
              <a:t>Tokenization, is a way to:</a:t>
            </a:r>
          </a:p>
          <a:p>
            <a:pPr marL="0" indent="0">
              <a:spcBef>
                <a:spcPts val="0"/>
              </a:spcBef>
            </a:pPr>
            <a:endParaRPr lang="en-US" dirty="0"/>
          </a:p>
        </p:txBody>
      </p:sp>
      <p:sp>
        <p:nvSpPr>
          <p:cNvPr id="1693" name="Google Shape;1693;p147"/>
          <p:cNvSpPr txBox="1">
            <a:spLocks noGrp="1"/>
          </p:cNvSpPr>
          <p:nvPr>
            <p:ph type="body" idx="6"/>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IN" dirty="0"/>
              <a:t>2</a:t>
            </a:r>
            <a:endParaRPr dirty="0"/>
          </a:p>
        </p:txBody>
      </p:sp>
      <p:sp>
        <p:nvSpPr>
          <p:cNvPr id="3" name="Text Placeholder 2">
            <a:extLst>
              <a:ext uri="{FF2B5EF4-FFF2-40B4-BE49-F238E27FC236}">
                <a16:creationId xmlns:a16="http://schemas.microsoft.com/office/drawing/2014/main" id="{96B6EE1E-4335-4714-BCE5-BF3BFA0D5908}"/>
              </a:ext>
            </a:extLst>
          </p:cNvPr>
          <p:cNvSpPr>
            <a:spLocks noGrp="1"/>
          </p:cNvSpPr>
          <p:nvPr>
            <p:ph type="body" idx="2"/>
          </p:nvPr>
        </p:nvSpPr>
        <p:spPr>
          <a:xfrm>
            <a:off x="2329744" y="2802666"/>
            <a:ext cx="11250640" cy="701711"/>
          </a:xfrm>
        </p:spPr>
        <p:txBody>
          <a:bodyPr>
            <a:normAutofit/>
          </a:bodyPr>
          <a:lstStyle/>
          <a:p>
            <a:r>
              <a:rPr lang="en-US" dirty="0"/>
              <a:t>Find the grammar of the text</a:t>
            </a:r>
          </a:p>
        </p:txBody>
      </p:sp>
      <p:sp>
        <p:nvSpPr>
          <p:cNvPr id="5" name="Text Placeholder 4">
            <a:extLst>
              <a:ext uri="{FF2B5EF4-FFF2-40B4-BE49-F238E27FC236}">
                <a16:creationId xmlns:a16="http://schemas.microsoft.com/office/drawing/2014/main" id="{893D0B68-FFAE-4F19-9231-BA8A975962A1}"/>
              </a:ext>
            </a:extLst>
          </p:cNvPr>
          <p:cNvSpPr>
            <a:spLocks noGrp="1"/>
          </p:cNvSpPr>
          <p:nvPr>
            <p:ph type="body" idx="3"/>
          </p:nvPr>
        </p:nvSpPr>
        <p:spPr>
          <a:xfrm>
            <a:off x="2329744" y="3585171"/>
            <a:ext cx="11250640" cy="701711"/>
          </a:xfrm>
        </p:spPr>
        <p:txBody>
          <a:bodyPr>
            <a:normAutofit/>
          </a:bodyPr>
          <a:lstStyle/>
          <a:p>
            <a:r>
              <a:rPr lang="en-US" dirty="0"/>
              <a:t>Split text data into words, phrases, and idioms</a:t>
            </a:r>
          </a:p>
        </p:txBody>
      </p:sp>
      <p:sp>
        <p:nvSpPr>
          <p:cNvPr id="7" name="Text Placeholder 6">
            <a:extLst>
              <a:ext uri="{FF2B5EF4-FFF2-40B4-BE49-F238E27FC236}">
                <a16:creationId xmlns:a16="http://schemas.microsoft.com/office/drawing/2014/main" id="{886C0CEB-8FA4-491B-A270-BAF38D65362B}"/>
              </a:ext>
            </a:extLst>
          </p:cNvPr>
          <p:cNvSpPr>
            <a:spLocks noGrp="1"/>
          </p:cNvSpPr>
          <p:nvPr>
            <p:ph type="body" idx="4"/>
          </p:nvPr>
        </p:nvSpPr>
        <p:spPr>
          <a:xfrm>
            <a:off x="2329744" y="4348626"/>
            <a:ext cx="11250640" cy="701711"/>
          </a:xfrm>
        </p:spPr>
        <p:txBody>
          <a:bodyPr>
            <a:noAutofit/>
          </a:bodyPr>
          <a:lstStyle/>
          <a:p>
            <a:r>
              <a:rPr lang="en-US" dirty="0"/>
              <a:t>Analyze the sentence structure</a:t>
            </a:r>
          </a:p>
        </p:txBody>
      </p:sp>
      <p:sp>
        <p:nvSpPr>
          <p:cNvPr id="9" name="Text Placeholder 8">
            <a:extLst>
              <a:ext uri="{FF2B5EF4-FFF2-40B4-BE49-F238E27FC236}">
                <a16:creationId xmlns:a16="http://schemas.microsoft.com/office/drawing/2014/main" id="{DC55D165-B8A1-4BD6-A970-685557DFCE36}"/>
              </a:ext>
            </a:extLst>
          </p:cNvPr>
          <p:cNvSpPr>
            <a:spLocks noGrp="1"/>
          </p:cNvSpPr>
          <p:nvPr>
            <p:ph type="body" idx="5"/>
          </p:nvPr>
        </p:nvSpPr>
        <p:spPr>
          <a:xfrm>
            <a:off x="2329744" y="5207331"/>
            <a:ext cx="11250640" cy="701711"/>
          </a:xfrm>
        </p:spPr>
        <p:txBody>
          <a:bodyPr>
            <a:normAutofit/>
          </a:bodyPr>
          <a:lstStyle/>
          <a:p>
            <a:r>
              <a:rPr lang="en-US" dirty="0"/>
              <a:t>Find ambiguities</a:t>
            </a:r>
          </a:p>
        </p:txBody>
      </p:sp>
    </p:spTree>
    <p:extLst>
      <p:ext uri="{BB962C8B-B14F-4D97-AF65-F5344CB8AC3E}">
        <p14:creationId xmlns:p14="http://schemas.microsoft.com/office/powerpoint/2010/main" val="1721569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697"/>
        <p:cNvGrpSpPr/>
        <p:nvPr/>
      </p:nvGrpSpPr>
      <p:grpSpPr>
        <a:xfrm>
          <a:off x="0" y="0"/>
          <a:ext cx="0" cy="0"/>
          <a:chOff x="0" y="0"/>
          <a:chExt cx="0" cy="0"/>
        </a:xfrm>
      </p:grpSpPr>
      <p:sp>
        <p:nvSpPr>
          <p:cNvPr id="1698" name="Google Shape;1698;p148"/>
          <p:cNvSpPr txBox="1">
            <a:spLocks noGrp="1"/>
          </p:cNvSpPr>
          <p:nvPr>
            <p:ph type="body" idx="1"/>
          </p:nvPr>
        </p:nvSpPr>
        <p:spPr>
          <a:xfrm>
            <a:off x="2329744" y="897519"/>
            <a:ext cx="13391132" cy="1424965"/>
          </a:xfrm>
          <a:prstGeom prst="rect">
            <a:avLst/>
          </a:prstGeom>
          <a:noFill/>
          <a:ln>
            <a:noFill/>
          </a:ln>
        </p:spPr>
        <p:txBody>
          <a:bodyPr spcFirstLastPara="1" wrap="square" lIns="91425" tIns="45700" rIns="91425" bIns="45700" anchor="ctr" anchorCtr="0">
            <a:noAutofit/>
          </a:bodyPr>
          <a:lstStyle/>
          <a:p>
            <a:pPr marL="0" indent="0">
              <a:spcBef>
                <a:spcPts val="0"/>
              </a:spcBef>
            </a:pPr>
            <a:r>
              <a:rPr lang="en-IN" dirty="0"/>
              <a:t>Tokenization, is a way to:</a:t>
            </a:r>
            <a:endParaRPr lang="en-US" dirty="0"/>
          </a:p>
        </p:txBody>
      </p:sp>
      <p:sp>
        <p:nvSpPr>
          <p:cNvPr id="1699" name="Google Shape;1699;p148"/>
          <p:cNvSpPr txBox="1">
            <a:spLocks noGrp="1"/>
          </p:cNvSpPr>
          <p:nvPr>
            <p:ph type="body" idx="2"/>
          </p:nvPr>
        </p:nvSpPr>
        <p:spPr>
          <a:xfrm>
            <a:off x="489443" y="7435666"/>
            <a:ext cx="15375004" cy="1333852"/>
          </a:xfrm>
          <a:prstGeom prst="rect">
            <a:avLst/>
          </a:prstGeom>
          <a:noFill/>
          <a:ln>
            <a:noFill/>
          </a:ln>
        </p:spPr>
        <p:txBody>
          <a:bodyPr spcFirstLastPara="1" wrap="square" lIns="91425" tIns="45700" rIns="91425" bIns="45700" anchor="t" anchorCtr="0">
            <a:noAutofit/>
          </a:bodyPr>
          <a:lstStyle/>
          <a:p>
            <a:pPr marL="0" indent="0">
              <a:lnSpc>
                <a:spcPct val="90000"/>
              </a:lnSpc>
              <a:spcBef>
                <a:spcPts val="0"/>
              </a:spcBef>
              <a:buClr>
                <a:srgbClr val="3F3F3F"/>
              </a:buClr>
              <a:buSzPts val="2400"/>
            </a:pPr>
            <a:r>
              <a:rPr lang="en-IN" dirty="0"/>
              <a:t>Splitting text data into words, phrases, and idioms is known as tokenization and each individual word is known as a token.</a:t>
            </a:r>
          </a:p>
        </p:txBody>
      </p:sp>
      <p:sp>
        <p:nvSpPr>
          <p:cNvPr id="1700" name="Google Shape;1700;p148"/>
          <p:cNvSpPr txBox="1">
            <a:spLocks noGrp="1"/>
          </p:cNvSpPr>
          <p:nvPr>
            <p:ph type="body" idx="3"/>
          </p:nvPr>
        </p:nvSpPr>
        <p:spPr>
          <a:xfrm>
            <a:off x="3662870" y="6760723"/>
            <a:ext cx="9022188" cy="619532"/>
          </a:xfrm>
          <a:prstGeom prst="rect">
            <a:avLst/>
          </a:prstGeom>
          <a:noFill/>
          <a:ln>
            <a:noFill/>
          </a:ln>
        </p:spPr>
        <p:txBody>
          <a:bodyPr spcFirstLastPara="1" wrap="square" lIns="91425" tIns="45700" rIns="91425" bIns="45700" anchor="ctr" anchorCtr="0">
            <a:noAutofit/>
          </a:bodyPr>
          <a:lstStyle/>
          <a:p>
            <a:pPr marL="304792" indent="-304792"/>
            <a:r>
              <a:rPr lang="en-US" sz="2200" dirty="0"/>
              <a:t>b. </a:t>
            </a:r>
            <a:r>
              <a:rPr lang="en-US" sz="2400" dirty="0"/>
              <a:t>Split text data into words, phrases, and idioms</a:t>
            </a:r>
          </a:p>
        </p:txBody>
      </p:sp>
      <p:sp>
        <p:nvSpPr>
          <p:cNvPr id="1701" name="Google Shape;1701;p148"/>
          <p:cNvSpPr txBox="1">
            <a:spLocks noGrp="1"/>
          </p:cNvSpPr>
          <p:nvPr>
            <p:ph type="body" idx="4"/>
          </p:nvPr>
        </p:nvSpPr>
        <p:spPr>
          <a:xfrm>
            <a:off x="495095" y="1588560"/>
            <a:ext cx="1693250" cy="537078"/>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1000"/>
              </a:spcBef>
              <a:spcAft>
                <a:spcPts val="0"/>
              </a:spcAft>
              <a:buSzPts val="2800"/>
              <a:buNone/>
            </a:pPr>
            <a:r>
              <a:rPr lang="en-US"/>
              <a:t>1</a:t>
            </a:r>
            <a:endParaRPr/>
          </a:p>
        </p:txBody>
      </p:sp>
      <p:sp>
        <p:nvSpPr>
          <p:cNvPr id="18" name="Text Placeholder 2">
            <a:extLst>
              <a:ext uri="{FF2B5EF4-FFF2-40B4-BE49-F238E27FC236}">
                <a16:creationId xmlns:a16="http://schemas.microsoft.com/office/drawing/2014/main" id="{A275AEDA-C340-45D9-807E-9E88F6B7D200}"/>
              </a:ext>
            </a:extLst>
          </p:cNvPr>
          <p:cNvSpPr txBox="1">
            <a:spLocks/>
          </p:cNvSpPr>
          <p:nvPr/>
        </p:nvSpPr>
        <p:spPr>
          <a:xfrm>
            <a:off x="2329744" y="2802666"/>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pPr lvl="0" defTabSz="914400"/>
            <a:r>
              <a:rPr lang="en-US" dirty="0">
                <a:latin typeface="Open Sans"/>
                <a:ea typeface="Open Sans"/>
                <a:cs typeface="Open Sans"/>
                <a:sym typeface="Open Sans"/>
              </a:rPr>
              <a:t>Find the grammar of the text</a:t>
            </a:r>
          </a:p>
        </p:txBody>
      </p:sp>
      <p:sp>
        <p:nvSpPr>
          <p:cNvPr id="19" name="Text Placeholder 4">
            <a:extLst>
              <a:ext uri="{FF2B5EF4-FFF2-40B4-BE49-F238E27FC236}">
                <a16:creationId xmlns:a16="http://schemas.microsoft.com/office/drawing/2014/main" id="{949FDE26-74F9-4A36-98B0-5352D3531749}"/>
              </a:ext>
            </a:extLst>
          </p:cNvPr>
          <p:cNvSpPr txBox="1">
            <a:spLocks/>
          </p:cNvSpPr>
          <p:nvPr/>
        </p:nvSpPr>
        <p:spPr>
          <a:xfrm>
            <a:off x="2329744" y="3585171"/>
            <a:ext cx="11250640" cy="701711"/>
          </a:xfrm>
          <a:prstGeom prst="rect">
            <a:avLst/>
          </a:prstGeom>
          <a:noFill/>
          <a:ln>
            <a:noFill/>
          </a:ln>
        </p:spPr>
        <p:txBody>
          <a:bodyPr spcFirstLastPara="1" vert="horz" wrap="square" lIns="91425" tIns="45700" rIns="91425" bIns="45700" rtlCol="0" anchor="ctr" anchorCtr="0">
            <a:normAutofit/>
          </a:bodyPr>
          <a:lstStyle>
            <a:defPPr>
              <a:defRPr lang="en-US"/>
            </a:defPPr>
            <a:lvl1pPr marL="457200" lvl="0" indent="-228600" defTabSz="1219170">
              <a:lnSpc>
                <a:spcPct val="90000"/>
              </a:lnSpc>
              <a:spcBef>
                <a:spcPts val="1000"/>
              </a:spcBef>
              <a:spcAft>
                <a:spcPts val="0"/>
              </a:spcAft>
              <a:buSzPts val="2800"/>
              <a:buFont typeface="Arial" panose="020B0604020202020204" pitchFamily="34" charset="0"/>
              <a:buNone/>
              <a:defRPr sz="2000">
                <a:solidFill>
                  <a:srgbClr val="3F3F3F"/>
                </a:solidFill>
                <a:latin typeface="Open Sans ExtraBold"/>
                <a:ea typeface="Open Sans ExtraBold"/>
                <a:cs typeface="Open Sans ExtraBold"/>
              </a:defRPr>
            </a:lvl1pPr>
            <a:lvl2pPr marL="914400" lvl="1" indent="-381000" defTabSz="1219170">
              <a:lnSpc>
                <a:spcPct val="90000"/>
              </a:lnSpc>
              <a:spcBef>
                <a:spcPts val="500"/>
              </a:spcBef>
              <a:spcAft>
                <a:spcPts val="0"/>
              </a:spcAft>
              <a:buSzPts val="2400"/>
              <a:buFont typeface="Arial" panose="020B0604020202020204" pitchFamily="34" charset="0"/>
              <a:buChar char="•"/>
              <a:defRPr sz="3200"/>
            </a:lvl2pPr>
            <a:lvl3pPr marL="1371600" lvl="2" indent="-355600" defTabSz="1219170">
              <a:lnSpc>
                <a:spcPct val="90000"/>
              </a:lnSpc>
              <a:spcBef>
                <a:spcPts val="500"/>
              </a:spcBef>
              <a:spcAft>
                <a:spcPts val="0"/>
              </a:spcAft>
              <a:buSzPts val="2000"/>
              <a:buFont typeface="Arial" panose="020B0604020202020204" pitchFamily="34" charset="0"/>
              <a:buChar char="•"/>
              <a:defRPr sz="2667"/>
            </a:lvl3pPr>
            <a:lvl4pPr marL="1828800" lvl="3" indent="-342900" defTabSz="1219170">
              <a:lnSpc>
                <a:spcPct val="90000"/>
              </a:lnSpc>
              <a:spcBef>
                <a:spcPts val="500"/>
              </a:spcBef>
              <a:spcAft>
                <a:spcPts val="0"/>
              </a:spcAft>
              <a:buSzPts val="1800"/>
              <a:buFont typeface="Arial" panose="020B0604020202020204" pitchFamily="34" charset="0"/>
              <a:buChar char="•"/>
              <a:defRPr sz="2400"/>
            </a:lvl4pPr>
            <a:lvl5pPr marL="2286000" lvl="4" indent="-342900" defTabSz="1219170">
              <a:lnSpc>
                <a:spcPct val="90000"/>
              </a:lnSpc>
              <a:spcBef>
                <a:spcPts val="500"/>
              </a:spcBef>
              <a:spcAft>
                <a:spcPts val="0"/>
              </a:spcAft>
              <a:buSzPts val="1800"/>
              <a:buFont typeface="Arial" panose="020B0604020202020204" pitchFamily="34" charset="0"/>
              <a:buChar char="•"/>
              <a:defRPr sz="2400"/>
            </a:lvl5pPr>
            <a:lvl6pPr marL="2743200" lvl="5" indent="-342900" defTabSz="1219170">
              <a:lnSpc>
                <a:spcPct val="90000"/>
              </a:lnSpc>
              <a:spcBef>
                <a:spcPts val="500"/>
              </a:spcBef>
              <a:spcAft>
                <a:spcPts val="0"/>
              </a:spcAft>
              <a:buSzPts val="1800"/>
              <a:buFont typeface="Arial" panose="020B0604020202020204" pitchFamily="34" charset="0"/>
              <a:buChar char="•"/>
              <a:defRPr sz="2400"/>
            </a:lvl6pPr>
            <a:lvl7pPr marL="3200400" lvl="6" indent="-342900" defTabSz="1219170">
              <a:lnSpc>
                <a:spcPct val="90000"/>
              </a:lnSpc>
              <a:spcBef>
                <a:spcPts val="500"/>
              </a:spcBef>
              <a:spcAft>
                <a:spcPts val="0"/>
              </a:spcAft>
              <a:buSzPts val="1800"/>
              <a:buFont typeface="Arial" panose="020B0604020202020204" pitchFamily="34" charset="0"/>
              <a:buChar char="•"/>
              <a:defRPr sz="2400"/>
            </a:lvl7pPr>
            <a:lvl8pPr marL="3657600" lvl="7" indent="-342900" defTabSz="1219170">
              <a:lnSpc>
                <a:spcPct val="90000"/>
              </a:lnSpc>
              <a:spcBef>
                <a:spcPts val="500"/>
              </a:spcBef>
              <a:spcAft>
                <a:spcPts val="0"/>
              </a:spcAft>
              <a:buSzPts val="1800"/>
              <a:buFont typeface="Arial" panose="020B0604020202020204" pitchFamily="34" charset="0"/>
              <a:buChar char="•"/>
              <a:defRPr sz="2400"/>
            </a:lvl8pPr>
            <a:lvl9pPr marL="4114800" lvl="8" indent="-342900" defTabSz="1219170">
              <a:lnSpc>
                <a:spcPct val="90000"/>
              </a:lnSpc>
              <a:spcBef>
                <a:spcPts val="500"/>
              </a:spcBef>
              <a:spcAft>
                <a:spcPts val="0"/>
              </a:spcAft>
              <a:buSzPts val="1800"/>
              <a:buFont typeface="Arial" panose="020B0604020202020204" pitchFamily="34" charset="0"/>
              <a:buChar char="•"/>
              <a:defRPr sz="2400"/>
            </a:lvl9pPr>
          </a:lstStyle>
          <a:p>
            <a:pPr lvl="0" defTabSz="914400"/>
            <a:r>
              <a:rPr lang="en-US" dirty="0">
                <a:latin typeface="Open Sans"/>
                <a:ea typeface="Open Sans"/>
                <a:cs typeface="Open Sans"/>
                <a:sym typeface="Open Sans"/>
              </a:rPr>
              <a:t>Split text data into words, phrases, and idioms</a:t>
            </a:r>
          </a:p>
        </p:txBody>
      </p:sp>
      <p:sp>
        <p:nvSpPr>
          <p:cNvPr id="20" name="Text Placeholder 6">
            <a:extLst>
              <a:ext uri="{FF2B5EF4-FFF2-40B4-BE49-F238E27FC236}">
                <a16:creationId xmlns:a16="http://schemas.microsoft.com/office/drawing/2014/main" id="{AB1DD441-C38E-4212-BD5F-F1DCAEE84606}"/>
              </a:ext>
            </a:extLst>
          </p:cNvPr>
          <p:cNvSpPr txBox="1">
            <a:spLocks/>
          </p:cNvSpPr>
          <p:nvPr/>
        </p:nvSpPr>
        <p:spPr>
          <a:xfrm>
            <a:off x="2329744" y="4348626"/>
            <a:ext cx="11250640" cy="701711"/>
          </a:xfrm>
          <a:prstGeom prst="rect">
            <a:avLst/>
          </a:prstGeom>
          <a:noFill/>
          <a:ln>
            <a:noFill/>
          </a:ln>
        </p:spPr>
        <p:txBody>
          <a:bodyPr spcFirstLastPara="1" vert="horz" wrap="square" lIns="91425" tIns="45700" rIns="91425" bIns="45700" rtlCol="0" anchor="ctr" anchorCtr="0">
            <a:normAutofit/>
          </a:bodyPr>
          <a:lstStyle>
            <a:lvl1pPr marL="457200" lvl="0" indent="-228600" algn="ctr" defTabSz="1219170" rtl="0" eaLnBrk="1" latinLnBrk="0" hangingPunct="1">
              <a:lnSpc>
                <a:spcPct val="90000"/>
              </a:lnSpc>
              <a:spcBef>
                <a:spcPts val="1000"/>
              </a:spcBef>
              <a:spcAft>
                <a:spcPts val="0"/>
              </a:spcAft>
              <a:buSzPts val="2800"/>
              <a:buFont typeface="Arial" panose="020B0604020202020204" pitchFamily="34" charset="0"/>
              <a:buNone/>
              <a:defRPr sz="2000" kern="1200">
                <a:solidFill>
                  <a:srgbClr val="3F3F3F"/>
                </a:solidFill>
                <a:latin typeface="Open Sans ExtraBold"/>
                <a:ea typeface="Open Sans ExtraBold"/>
                <a:cs typeface="Open Sans ExtraBold"/>
                <a:sym typeface="Open Sans ExtraBold"/>
              </a:defRPr>
            </a:lvl1pPr>
            <a:lvl2pPr marL="914400" lvl="1" indent="-381000" algn="l" defTabSz="1219170" rtl="0" eaLnBrk="1" latinLnBrk="0" hangingPunct="1">
              <a:lnSpc>
                <a:spcPct val="90000"/>
              </a:lnSpc>
              <a:spcBef>
                <a:spcPts val="500"/>
              </a:spcBef>
              <a:spcAft>
                <a:spcPts val="0"/>
              </a:spcAft>
              <a:buSzPts val="2400"/>
              <a:buFont typeface="Arial" panose="020B0604020202020204" pitchFamily="34" charset="0"/>
              <a:buChar char="•"/>
              <a:defRPr sz="3200" kern="1200">
                <a:solidFill>
                  <a:schemeClr val="tx1"/>
                </a:solidFill>
                <a:latin typeface="+mn-lt"/>
                <a:ea typeface="+mn-ea"/>
                <a:cs typeface="+mn-cs"/>
              </a:defRPr>
            </a:lvl2pPr>
            <a:lvl3pPr marL="1371600" lvl="2" indent="-355600" algn="l" defTabSz="1219170" rtl="0" eaLnBrk="1" latinLnBrk="0" hangingPunct="1">
              <a:lnSpc>
                <a:spcPct val="90000"/>
              </a:lnSpc>
              <a:spcBef>
                <a:spcPts val="500"/>
              </a:spcBef>
              <a:spcAft>
                <a:spcPts val="0"/>
              </a:spcAft>
              <a:buSzPts val="2000"/>
              <a:buFont typeface="Arial" panose="020B0604020202020204" pitchFamily="34" charset="0"/>
              <a:buChar char="•"/>
              <a:defRPr sz="2667" kern="1200">
                <a:solidFill>
                  <a:schemeClr val="tx1"/>
                </a:solidFill>
                <a:latin typeface="+mn-lt"/>
                <a:ea typeface="+mn-ea"/>
                <a:cs typeface="+mn-cs"/>
              </a:defRPr>
            </a:lvl3pPr>
            <a:lvl4pPr marL="1828800" lvl="3"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4pPr>
            <a:lvl5pPr marL="2286000" lvl="4"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5pPr>
            <a:lvl6pPr marL="2743200" lvl="5"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6pPr>
            <a:lvl7pPr marL="3200400" lvl="6"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7pPr>
            <a:lvl8pPr marL="3657600" lvl="7"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8pPr>
            <a:lvl9pPr marL="4114800" lvl="8" indent="-342900" algn="l" defTabSz="1219170" rtl="0" eaLnBrk="1" latinLnBrk="0" hangingPunct="1">
              <a:lnSpc>
                <a:spcPct val="90000"/>
              </a:lnSpc>
              <a:spcBef>
                <a:spcPts val="500"/>
              </a:spcBef>
              <a:spcAft>
                <a:spcPts val="0"/>
              </a:spcAft>
              <a:buSzPts val="1800"/>
              <a:buFont typeface="Arial" panose="020B0604020202020204" pitchFamily="34" charset="0"/>
              <a:buChar char="•"/>
              <a:defRPr sz="2400" kern="1200">
                <a:solidFill>
                  <a:schemeClr val="tx1"/>
                </a:solidFill>
                <a:latin typeface="+mn-lt"/>
                <a:ea typeface="+mn-ea"/>
                <a:cs typeface="+mn-cs"/>
              </a:defRPr>
            </a:lvl9pPr>
          </a:lstStyle>
          <a:p>
            <a:pPr lvl="0" algn="l" defTabSz="914400"/>
            <a:r>
              <a:rPr lang="en-US" kern="0" dirty="0">
                <a:latin typeface="Open Sans"/>
                <a:ea typeface="Open Sans"/>
                <a:cs typeface="Open Sans"/>
                <a:sym typeface="Open Sans"/>
              </a:rPr>
              <a:t>Analyze the sentence structure</a:t>
            </a:r>
          </a:p>
        </p:txBody>
      </p:sp>
      <p:sp>
        <p:nvSpPr>
          <p:cNvPr id="21" name="Text Placeholder 8">
            <a:extLst>
              <a:ext uri="{FF2B5EF4-FFF2-40B4-BE49-F238E27FC236}">
                <a16:creationId xmlns:a16="http://schemas.microsoft.com/office/drawing/2014/main" id="{DB1E4E39-4861-4EA4-A79D-40EA0E58DE1C}"/>
              </a:ext>
            </a:extLst>
          </p:cNvPr>
          <p:cNvSpPr>
            <a:spLocks noGrp="1"/>
          </p:cNvSpPr>
          <p:nvPr>
            <p:ph type="body" idx="5"/>
          </p:nvPr>
        </p:nvSpPr>
        <p:spPr>
          <a:xfrm>
            <a:off x="2329744" y="5207331"/>
            <a:ext cx="11250640" cy="701711"/>
          </a:xfrm>
        </p:spPr>
        <p:txBody>
          <a:bodyPr/>
          <a:lstStyle/>
          <a:p>
            <a:r>
              <a:rPr lang="en-IN" dirty="0"/>
              <a:t>Find ambiguities</a:t>
            </a:r>
          </a:p>
        </p:txBody>
      </p:sp>
    </p:spTree>
    <p:extLst>
      <p:ext uri="{BB962C8B-B14F-4D97-AF65-F5344CB8AC3E}">
        <p14:creationId xmlns:p14="http://schemas.microsoft.com/office/powerpoint/2010/main" val="2822754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55"/>
          <p:cNvSpPr txBox="1">
            <a:spLocks noGrp="1"/>
          </p:cNvSpPr>
          <p:nvPr>
            <p:ph type="body" idx="1"/>
          </p:nvPr>
        </p:nvSpPr>
        <p:spPr>
          <a:xfrm>
            <a:off x="926745" y="2210097"/>
            <a:ext cx="12378900" cy="535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dirty="0"/>
              <a:t>Lesson-End Project</a:t>
            </a:r>
            <a:endParaRPr dirty="0"/>
          </a:p>
        </p:txBody>
      </p:sp>
      <p:sp>
        <p:nvSpPr>
          <p:cNvPr id="1776" name="Google Shape;1776;p155"/>
          <p:cNvSpPr txBox="1"/>
          <p:nvPr/>
        </p:nvSpPr>
        <p:spPr>
          <a:xfrm>
            <a:off x="926749" y="3610143"/>
            <a:ext cx="14327106" cy="4102622"/>
          </a:xfrm>
          <a:prstGeom prst="rect">
            <a:avLst/>
          </a:prstGeom>
          <a:noFill/>
          <a:ln>
            <a:noFill/>
          </a:ln>
        </p:spPr>
        <p:txBody>
          <a:bodyPr spcFirstLastPara="1" wrap="square" lIns="91425" tIns="45700" rIns="91425" bIns="45700" anchor="t" anchorCtr="0">
            <a:noAutofit/>
          </a:bodyPr>
          <a:lstStyle/>
          <a:p>
            <a:pPr lvl="0"/>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Problem Statement: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Consider the FIFAWORLDCUP2018.txt file.</a:t>
            </a:r>
          </a:p>
          <a:p>
            <a:pPr lvl="0"/>
            <a:endPar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endParaRPr>
          </a:p>
          <a:p>
            <a:pPr lvl="0"/>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Objective: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1.</a:t>
            </a:r>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 </a:t>
            </a:r>
            <a:r>
              <a:rPr lang="en-US" sz="2000" dirty="0">
                <a:solidFill>
                  <a:schemeClr val="tx1">
                    <a:lumMod val="65000"/>
                    <a:lumOff val="35000"/>
                  </a:schemeClr>
                </a:solidFill>
                <a:latin typeface="Open Sans" panose="020B0604020202020204"/>
              </a:rPr>
              <a:t>Write separate Python functions that accept a string, a number ‘n’, and returns the following:</a:t>
            </a:r>
          </a:p>
          <a:p>
            <a:pPr marL="800100" lvl="1" indent="-342900">
              <a:buFont typeface="Wingdings" panose="05000000000000000000" pitchFamily="2" charset="2"/>
              <a:buChar char="§"/>
            </a:pPr>
            <a:r>
              <a:rPr lang="en-US" sz="2000" dirty="0">
                <a:solidFill>
                  <a:schemeClr val="tx1">
                    <a:lumMod val="65000"/>
                    <a:lumOff val="35000"/>
                  </a:schemeClr>
                </a:solidFill>
                <a:latin typeface="Open Sans" panose="020B0604020202020204"/>
              </a:rPr>
              <a:t>N most frequent nouns  (Take function name as “</a:t>
            </a:r>
            <a:r>
              <a:rPr lang="en-US" sz="2000" dirty="0" err="1">
                <a:solidFill>
                  <a:schemeClr val="tx1">
                    <a:lumMod val="65000"/>
                    <a:lumOff val="35000"/>
                  </a:schemeClr>
                </a:solidFill>
                <a:latin typeface="Open Sans" panose="020B0604020202020204"/>
              </a:rPr>
              <a:t>GetNMostFrequentNouns</a:t>
            </a:r>
            <a:r>
              <a:rPr lang="en-US" sz="2000" dirty="0">
                <a:solidFill>
                  <a:schemeClr val="tx1">
                    <a:lumMod val="65000"/>
                    <a:lumOff val="35000"/>
                  </a:schemeClr>
                </a:solidFill>
                <a:latin typeface="Open Sans" panose="020B0604020202020204"/>
              </a:rPr>
              <a:t>”)</a:t>
            </a:r>
          </a:p>
          <a:p>
            <a:pPr marL="814388" indent="-357188">
              <a:buFont typeface="Wingdings" panose="05000000000000000000" pitchFamily="2" charset="2"/>
              <a:buChar char="§"/>
            </a:pPr>
            <a:r>
              <a:rPr lang="en-US" sz="2000" dirty="0">
                <a:solidFill>
                  <a:schemeClr val="tx1">
                    <a:lumMod val="65000"/>
                    <a:lumOff val="35000"/>
                  </a:schemeClr>
                </a:solidFill>
                <a:latin typeface="Open Sans" panose="020B0604020202020204"/>
              </a:rPr>
              <a:t>N most frequent verbs (Take function name as “</a:t>
            </a:r>
            <a:r>
              <a:rPr lang="en-US" sz="2000" dirty="0" err="1">
                <a:solidFill>
                  <a:schemeClr val="tx1">
                    <a:lumMod val="65000"/>
                    <a:lumOff val="35000"/>
                  </a:schemeClr>
                </a:solidFill>
                <a:latin typeface="Open Sans" panose="020B0604020202020204"/>
              </a:rPr>
              <a:t>GetNMostFrequentVerbs</a:t>
            </a:r>
            <a:r>
              <a:rPr lang="en-US" sz="2000" dirty="0">
                <a:solidFill>
                  <a:schemeClr val="tx1">
                    <a:lumMod val="65000"/>
                    <a:lumOff val="35000"/>
                  </a:schemeClr>
                </a:solidFill>
                <a:latin typeface="Open Sans" panose="020B0604020202020204"/>
              </a:rPr>
              <a:t>”)</a:t>
            </a:r>
          </a:p>
          <a:p>
            <a:pPr marL="457200" indent="357188">
              <a:buFont typeface="Wingdings" panose="05000000000000000000" pitchFamily="2" charset="2"/>
              <a:buChar char="§"/>
            </a:pPr>
            <a:r>
              <a:rPr lang="en-US" sz="2000" dirty="0">
                <a:solidFill>
                  <a:schemeClr val="tx1">
                    <a:lumMod val="65000"/>
                    <a:lumOff val="35000"/>
                  </a:schemeClr>
                </a:solidFill>
                <a:latin typeface="Open Sans" panose="020B0604020202020204"/>
              </a:rPr>
              <a:t>N most frequent delimiters (Take function name as “</a:t>
            </a:r>
            <a:r>
              <a:rPr lang="en-US" sz="2000" dirty="0" err="1">
                <a:solidFill>
                  <a:schemeClr val="tx1">
                    <a:lumMod val="65000"/>
                    <a:lumOff val="35000"/>
                  </a:schemeClr>
                </a:solidFill>
                <a:latin typeface="Open Sans" panose="020B0604020202020204"/>
              </a:rPr>
              <a:t>GetNMostFrequentDelimiters</a:t>
            </a:r>
            <a:r>
              <a:rPr lang="en-US" sz="2000" dirty="0">
                <a:solidFill>
                  <a:schemeClr val="tx1">
                    <a:lumMod val="65000"/>
                    <a:lumOff val="35000"/>
                  </a:schemeClr>
                </a:solidFill>
                <a:latin typeface="Open Sans" panose="020B0604020202020204"/>
              </a:rPr>
              <a:t>”)</a:t>
            </a:r>
          </a:p>
          <a:p>
            <a:pPr marL="800100" lvl="1" indent="-342900">
              <a:buFont typeface="Wingdings" panose="05000000000000000000" pitchFamily="2" charset="2"/>
              <a:buChar char="§"/>
            </a:pPr>
            <a:r>
              <a:rPr lang="en-US" sz="2000" dirty="0">
                <a:solidFill>
                  <a:schemeClr val="tx1">
                    <a:lumMod val="65000"/>
                    <a:lumOff val="35000"/>
                  </a:schemeClr>
                </a:solidFill>
                <a:latin typeface="Open Sans" panose="020B0604020202020204"/>
              </a:rPr>
              <a:t>N most frequent prepositions (Take function name as “</a:t>
            </a:r>
            <a:r>
              <a:rPr lang="en-US" sz="2000" dirty="0" err="1">
                <a:solidFill>
                  <a:schemeClr val="tx1">
                    <a:lumMod val="65000"/>
                    <a:lumOff val="35000"/>
                  </a:schemeClr>
                </a:solidFill>
                <a:latin typeface="Open Sans" panose="020B0604020202020204"/>
              </a:rPr>
              <a:t>GetNMostFrequentPrepositions</a:t>
            </a:r>
            <a:r>
              <a:rPr lang="en-US" sz="2000" dirty="0">
                <a:solidFill>
                  <a:schemeClr val="tx1">
                    <a:lumMod val="65000"/>
                    <a:lumOff val="35000"/>
                  </a:schemeClr>
                </a:solidFill>
                <a:latin typeface="Open Sans" panose="020B0604020202020204"/>
              </a:rPr>
              <a:t>”)</a:t>
            </a:r>
          </a:p>
          <a:p>
            <a:r>
              <a:rPr lang="en-US" sz="2000" dirty="0">
                <a:solidFill>
                  <a:schemeClr val="tx1">
                    <a:lumMod val="65000"/>
                    <a:lumOff val="35000"/>
                  </a:schemeClr>
                </a:solidFill>
                <a:latin typeface="Open Sans" panose="020B0604020202020204"/>
              </a:rPr>
              <a:t>Run all the functions on the file “FIFAWorldCup2018.txt” and print the results.</a:t>
            </a:r>
          </a:p>
          <a:p>
            <a:endParaRPr lang="en-US" sz="2000" b="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endParaRPr>
          </a:p>
          <a:p>
            <a:pPr lvl="0"/>
            <a:r>
              <a:rPr lang="en-US" sz="2000" dirty="0">
                <a:solidFill>
                  <a:schemeClr val="tx1">
                    <a:lumMod val="65000"/>
                    <a:lumOff val="35000"/>
                  </a:schemeClr>
                </a:solidFill>
                <a:latin typeface="Open Sans" panose="020B0604020202020204"/>
                <a:ea typeface="Open Sans" panose="020B0604020202020204"/>
                <a:cs typeface="Open Sans" panose="020B0604020202020204"/>
                <a:sym typeface="Open Sans"/>
              </a:rPr>
              <a:t>2. </a:t>
            </a:r>
            <a:r>
              <a:rPr lang="en-IN" sz="2000" dirty="0">
                <a:solidFill>
                  <a:schemeClr val="tx1">
                    <a:lumMod val="65000"/>
                    <a:lumOff val="35000"/>
                  </a:schemeClr>
                </a:solidFill>
                <a:latin typeface="Open Sans" panose="020B0604020202020204"/>
              </a:rPr>
              <a:t>Write a Python function that accepts a string and prints the first  sentence in the string along with its syntax tree.</a:t>
            </a:r>
            <a:br>
              <a:rPr lang="en-IN" sz="2000" dirty="0">
                <a:solidFill>
                  <a:schemeClr val="tx1">
                    <a:lumMod val="65000"/>
                    <a:lumOff val="35000"/>
                  </a:schemeClr>
                </a:solidFill>
                <a:latin typeface="Open Sans" panose="020B0604020202020204"/>
              </a:rPr>
            </a:br>
            <a:r>
              <a:rPr lang="en-IN" sz="2000" dirty="0">
                <a:solidFill>
                  <a:schemeClr val="tx1">
                    <a:lumMod val="65000"/>
                    <a:lumOff val="35000"/>
                  </a:schemeClr>
                </a:solidFill>
                <a:latin typeface="Open Sans" panose="020B0604020202020204"/>
              </a:rPr>
              <a:t>Take function name as “</a:t>
            </a:r>
            <a:r>
              <a:rPr lang="en-IN" sz="2000" dirty="0" err="1">
                <a:solidFill>
                  <a:schemeClr val="tx1">
                    <a:lumMod val="65000"/>
                    <a:lumOff val="35000"/>
                  </a:schemeClr>
                </a:solidFill>
                <a:latin typeface="Open Sans" panose="020B0604020202020204"/>
              </a:rPr>
              <a:t>PrintSyntaxTree</a:t>
            </a:r>
            <a:r>
              <a:rPr lang="en-IN" sz="2000" dirty="0">
                <a:solidFill>
                  <a:schemeClr val="tx1">
                    <a:lumMod val="65000"/>
                    <a:lumOff val="35000"/>
                  </a:schemeClr>
                </a:solidFill>
                <a:latin typeface="Open Sans" panose="020B0604020202020204"/>
              </a:rPr>
              <a:t>”</a:t>
            </a:r>
          </a:p>
          <a:p>
            <a:r>
              <a:rPr lang="en-IN" sz="2000" dirty="0">
                <a:solidFill>
                  <a:schemeClr val="tx1">
                    <a:lumMod val="65000"/>
                    <a:lumOff val="35000"/>
                  </a:schemeClr>
                </a:solidFill>
                <a:latin typeface="Open Sans" panose="020B0604020202020204"/>
              </a:rPr>
              <a:t>Run this function on the file “FIFAWorldCup2018.txt” </a:t>
            </a:r>
            <a:endParaRPr sz="2200" i="0" u="none" strike="noStrike" cap="none" dirty="0">
              <a:solidFill>
                <a:schemeClr val="tx1">
                  <a:lumMod val="65000"/>
                  <a:lumOff val="35000"/>
                </a:schemeClr>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p:txBody>
      </p:sp>
      <p:sp>
        <p:nvSpPr>
          <p:cNvPr id="1777" name="Google Shape;1777;p155"/>
          <p:cNvSpPr txBox="1"/>
          <p:nvPr/>
        </p:nvSpPr>
        <p:spPr>
          <a:xfrm>
            <a:off x="12496932" y="2298747"/>
            <a:ext cx="3484800" cy="358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a:t>
            </a:r>
            <a:r>
              <a:rPr lang="en-US" sz="2800" dirty="0">
                <a:solidFill>
                  <a:srgbClr val="0F547B"/>
                </a:solidFill>
                <a:latin typeface="Open Sans SemiBold"/>
                <a:ea typeface="Open Sans SemiBold"/>
                <a:cs typeface="Open Sans SemiBold"/>
                <a:sym typeface="Open Sans SemiBold"/>
              </a:rPr>
              <a:t>1</a:t>
            </a:r>
            <a:r>
              <a:rPr lang="en-US" sz="2800" b="0" i="0" u="none" strike="noStrike" cap="none" dirty="0">
                <a:solidFill>
                  <a:srgbClr val="0F547B"/>
                </a:solidFill>
                <a:latin typeface="Open Sans SemiBold"/>
                <a:ea typeface="Open Sans SemiBold"/>
                <a:cs typeface="Open Sans SemiBold"/>
                <a:sym typeface="Open Sans SemiBold"/>
              </a:rPr>
              <a:t>0 mins.</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4497222-8615-4282-B800-7AA3C535072D}"/>
              </a:ext>
            </a:extLst>
          </p:cNvPr>
          <p:cNvSpPr/>
          <p:nvPr/>
        </p:nvSpPr>
        <p:spPr>
          <a:xfrm>
            <a:off x="2442221" y="6879325"/>
            <a:ext cx="9209470" cy="2554545"/>
          </a:xfrm>
          <a:prstGeom prst="rect">
            <a:avLst/>
          </a:prstGeom>
        </p:spPr>
        <p:txBody>
          <a:bodyPr wrap="square">
            <a:spAutoFit/>
          </a:bodyPr>
          <a:lstStyle/>
          <a:p>
            <a:endParaRPr lang="en-IN" sz="2000">
              <a:solidFill>
                <a:schemeClr val="tx1">
                  <a:lumMod val="65000"/>
                  <a:lumOff val="35000"/>
                </a:schemeClr>
              </a:solidFill>
              <a:latin typeface="+mj-lt"/>
            </a:endParaRPr>
          </a:p>
          <a:p>
            <a:endParaRPr lang="en-IN" sz="2000">
              <a:solidFill>
                <a:schemeClr val="tx1">
                  <a:lumMod val="65000"/>
                  <a:lumOff val="35000"/>
                </a:schemeClr>
              </a:solidFill>
              <a:latin typeface="+mj-lt"/>
            </a:endParaRPr>
          </a:p>
          <a:p>
            <a:endParaRPr lang="en-IN" sz="2000">
              <a:solidFill>
                <a:schemeClr val="tx1">
                  <a:lumMod val="65000"/>
                  <a:lumOff val="35000"/>
                </a:schemeClr>
              </a:solidFill>
              <a:latin typeface="+mj-lt"/>
            </a:endParaRPr>
          </a:p>
          <a:p>
            <a:endParaRPr lang="en-IN" sz="2000">
              <a:solidFill>
                <a:schemeClr val="tx1">
                  <a:lumMod val="65000"/>
                  <a:lumOff val="35000"/>
                </a:schemeClr>
              </a:solidFill>
              <a:latin typeface="+mj-lt"/>
            </a:endParaRPr>
          </a:p>
          <a:p>
            <a:endParaRPr lang="en-IN" sz="2000">
              <a:solidFill>
                <a:schemeClr val="tx1">
                  <a:lumMod val="65000"/>
                  <a:lumOff val="35000"/>
                </a:schemeClr>
              </a:solidFill>
              <a:latin typeface="+mj-lt"/>
            </a:endParaRPr>
          </a:p>
          <a:p>
            <a:endParaRPr lang="en-IN" sz="2000">
              <a:solidFill>
                <a:schemeClr val="tx1">
                  <a:lumMod val="65000"/>
                  <a:lumOff val="35000"/>
                </a:schemeClr>
              </a:solidFill>
              <a:latin typeface="+mj-lt"/>
            </a:endParaRPr>
          </a:p>
          <a:p>
            <a:endParaRPr lang="en-IN" sz="2000">
              <a:solidFill>
                <a:schemeClr val="tx1">
                  <a:lumMod val="65000"/>
                  <a:lumOff val="35000"/>
                </a:schemeClr>
              </a:solidFill>
              <a:latin typeface="+mj-lt"/>
            </a:endParaRPr>
          </a:p>
          <a:p>
            <a:r>
              <a:rPr lang="en-IN" sz="2000">
                <a:solidFill>
                  <a:schemeClr val="tx1">
                    <a:lumMod val="65000"/>
                    <a:lumOff val="35000"/>
                  </a:schemeClr>
                </a:solidFill>
                <a:latin typeface="+mj-lt"/>
              </a:rPr>
              <a:t> </a:t>
            </a:r>
            <a:endParaRPr lang="en-US" sz="2000" dirty="0">
              <a:solidFill>
                <a:schemeClr val="tx1">
                  <a:lumMod val="65000"/>
                  <a:lumOff val="35000"/>
                </a:schemeClr>
              </a:solidFill>
              <a:latin typeface="+mj-lt"/>
            </a:endParaRPr>
          </a:p>
        </p:txBody>
      </p:sp>
      <p:sp>
        <p:nvSpPr>
          <p:cNvPr id="10" name="Google Shape;809;p40">
            <a:extLst>
              <a:ext uri="{FF2B5EF4-FFF2-40B4-BE49-F238E27FC236}">
                <a16:creationId xmlns:a16="http://schemas.microsoft.com/office/drawing/2014/main" id="{D0E63810-5B74-49B7-A10F-4A9C737F27FC}"/>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Applications</a:t>
            </a:r>
          </a:p>
        </p:txBody>
      </p:sp>
      <p:pic>
        <p:nvPicPr>
          <p:cNvPr id="11" name="Picture 10">
            <a:extLst>
              <a:ext uri="{FF2B5EF4-FFF2-40B4-BE49-F238E27FC236}">
                <a16:creationId xmlns:a16="http://schemas.microsoft.com/office/drawing/2014/main" id="{5E96232F-CC14-4026-9685-3F7FAEFEC5B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91369" y="885621"/>
            <a:ext cx="2886591" cy="253920"/>
          </a:xfrm>
          <a:prstGeom prst="rect">
            <a:avLst/>
          </a:prstGeom>
        </p:spPr>
      </p:pic>
      <p:grpSp>
        <p:nvGrpSpPr>
          <p:cNvPr id="48" name="Group 47">
            <a:extLst>
              <a:ext uri="{FF2B5EF4-FFF2-40B4-BE49-F238E27FC236}">
                <a16:creationId xmlns:a16="http://schemas.microsoft.com/office/drawing/2014/main" id="{2190CCEC-9D45-432B-857E-18FEEE015AD5}"/>
              </a:ext>
            </a:extLst>
          </p:cNvPr>
          <p:cNvGrpSpPr/>
          <p:nvPr/>
        </p:nvGrpSpPr>
        <p:grpSpPr>
          <a:xfrm>
            <a:off x="1281717" y="1537881"/>
            <a:ext cx="13705894" cy="7223432"/>
            <a:chOff x="628651" y="1491252"/>
            <a:chExt cx="7886700" cy="4156536"/>
          </a:xfrm>
        </p:grpSpPr>
        <p:sp>
          <p:nvSpPr>
            <p:cNvPr id="49" name="Freeform: Shape 48">
              <a:extLst>
                <a:ext uri="{FF2B5EF4-FFF2-40B4-BE49-F238E27FC236}">
                  <a16:creationId xmlns:a16="http://schemas.microsoft.com/office/drawing/2014/main" id="{8108D5D2-CCA7-445F-8D76-8B785B460A39}"/>
                </a:ext>
              </a:extLst>
            </p:cNvPr>
            <p:cNvSpPr/>
            <p:nvPr/>
          </p:nvSpPr>
          <p:spPr>
            <a:xfrm>
              <a:off x="4501539" y="3421849"/>
              <a:ext cx="1405455" cy="1261935"/>
            </a:xfrm>
            <a:custGeom>
              <a:avLst/>
              <a:gdLst>
                <a:gd name="connsiteX0" fmla="*/ 522351 w 1543389"/>
                <a:gd name="connsiteY0" fmla="*/ 1 h 1385784"/>
                <a:gd name="connsiteX1" fmla="*/ 1042120 w 1543389"/>
                <a:gd name="connsiteY1" fmla="*/ 779 h 1385784"/>
                <a:gd name="connsiteX2" fmla="*/ 1251533 w 1543389"/>
                <a:gd name="connsiteY2" fmla="*/ 121277 h 1385784"/>
                <a:gd name="connsiteX3" fmla="*/ 1511233 w 1543389"/>
                <a:gd name="connsiteY3" fmla="*/ 571090 h 1385784"/>
                <a:gd name="connsiteX4" fmla="*/ 1510881 w 1543389"/>
                <a:gd name="connsiteY4" fmla="*/ 812696 h 1385784"/>
                <a:gd name="connsiteX5" fmla="*/ 1251669 w 1543389"/>
                <a:gd name="connsiteY5" fmla="*/ 1263218 h 1385784"/>
                <a:gd name="connsiteX6" fmla="*/ 1042669 w 1543389"/>
                <a:gd name="connsiteY6" fmla="*/ 1385784 h 1385784"/>
                <a:gd name="connsiteX7" fmla="*/ 522958 w 1543389"/>
                <a:gd name="connsiteY7" fmla="*/ 1384973 h 1385784"/>
                <a:gd name="connsiteX8" fmla="*/ 313544 w 1543389"/>
                <a:gd name="connsiteY8" fmla="*/ 1264475 h 1385784"/>
                <a:gd name="connsiteX9" fmla="*/ 53845 w 1543389"/>
                <a:gd name="connsiteY9" fmla="*/ 814662 h 1385784"/>
                <a:gd name="connsiteX10" fmla="*/ 9276 w 1543389"/>
                <a:gd name="connsiteY10" fmla="*/ 840394 h 1385784"/>
                <a:gd name="connsiteX11" fmla="*/ 21 w 1543389"/>
                <a:gd name="connsiteY11" fmla="*/ 834258 h 1385784"/>
                <a:gd name="connsiteX12" fmla="*/ 13314 w 1543389"/>
                <a:gd name="connsiteY12" fmla="*/ 721201 h 1385784"/>
                <a:gd name="connsiteX13" fmla="*/ 30563 w 1543389"/>
                <a:gd name="connsiteY13" fmla="*/ 711243 h 1385784"/>
                <a:gd name="connsiteX14" fmla="*/ 135061 w 1543389"/>
                <a:gd name="connsiteY14" fmla="*/ 756293 h 1385784"/>
                <a:gd name="connsiteX15" fmla="*/ 135748 w 1543389"/>
                <a:gd name="connsiteY15" fmla="*/ 767375 h 1385784"/>
                <a:gd name="connsiteX16" fmla="*/ 89732 w 1543389"/>
                <a:gd name="connsiteY16" fmla="*/ 793943 h 1385784"/>
                <a:gd name="connsiteX17" fmla="*/ 349431 w 1543389"/>
                <a:gd name="connsiteY17" fmla="*/ 1243755 h 1385784"/>
                <a:gd name="connsiteX18" fmla="*/ 522791 w 1543389"/>
                <a:gd name="connsiteY18" fmla="*/ 1344849 h 1385784"/>
                <a:gd name="connsiteX19" fmla="*/ 1042502 w 1543389"/>
                <a:gd name="connsiteY19" fmla="*/ 1345660 h 1385784"/>
                <a:gd name="connsiteX20" fmla="*/ 1216438 w 1543389"/>
                <a:gd name="connsiteY20" fmla="*/ 1245238 h 1385784"/>
                <a:gd name="connsiteX21" fmla="*/ 1475591 w 1543389"/>
                <a:gd name="connsiteY21" fmla="*/ 794750 h 1385784"/>
                <a:gd name="connsiteX22" fmla="*/ 1474663 w 1543389"/>
                <a:gd name="connsiteY22" fmla="*/ 594103 h 1385784"/>
                <a:gd name="connsiteX23" fmla="*/ 1214964 w 1543389"/>
                <a:gd name="connsiteY23" fmla="*/ 144290 h 1385784"/>
                <a:gd name="connsiteX24" fmla="*/ 1041662 w 1543389"/>
                <a:gd name="connsiteY24" fmla="*/ 43163 h 1385784"/>
                <a:gd name="connsiteX25" fmla="*/ 521987 w 1543389"/>
                <a:gd name="connsiteY25" fmla="*/ 42414 h 1385784"/>
                <a:gd name="connsiteX26" fmla="*/ 348051 w 1543389"/>
                <a:gd name="connsiteY26" fmla="*/ 142836 h 1385784"/>
                <a:gd name="connsiteX27" fmla="*/ 58418 w 1543389"/>
                <a:gd name="connsiteY27" fmla="*/ 643461 h 1385784"/>
                <a:gd name="connsiteX28" fmla="*/ 29843 w 1543389"/>
                <a:gd name="connsiteY28" fmla="*/ 650378 h 1385784"/>
                <a:gd name="connsiteX29" fmla="*/ 22953 w 1543389"/>
                <a:gd name="connsiteY29" fmla="*/ 621734 h 1385784"/>
                <a:gd name="connsiteX30" fmla="*/ 312528 w 1543389"/>
                <a:gd name="connsiteY30" fmla="*/ 121143 h 1385784"/>
                <a:gd name="connsiteX31" fmla="*/ 522351 w 1543389"/>
                <a:gd name="connsiteY31" fmla="*/ 1 h 138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43389" h="1385784">
                  <a:moveTo>
                    <a:pt x="522351" y="1"/>
                  </a:moveTo>
                  <a:lnTo>
                    <a:pt x="1042120" y="779"/>
                  </a:lnTo>
                  <a:cubicBezTo>
                    <a:pt x="1128339" y="801"/>
                    <a:pt x="1208405" y="46577"/>
                    <a:pt x="1251533" y="121277"/>
                  </a:cubicBezTo>
                  <a:lnTo>
                    <a:pt x="1511233" y="571090"/>
                  </a:lnTo>
                  <a:cubicBezTo>
                    <a:pt x="1554361" y="645790"/>
                    <a:pt x="1553971" y="738018"/>
                    <a:pt x="1510881" y="812696"/>
                  </a:cubicBezTo>
                  <a:lnTo>
                    <a:pt x="1251669" y="1263218"/>
                  </a:lnTo>
                  <a:cubicBezTo>
                    <a:pt x="1208579" y="1337896"/>
                    <a:pt x="1128123" y="1384348"/>
                    <a:pt x="1042669" y="1385784"/>
                  </a:cubicBezTo>
                  <a:lnTo>
                    <a:pt x="522958" y="1384973"/>
                  </a:lnTo>
                  <a:cubicBezTo>
                    <a:pt x="436739" y="1384951"/>
                    <a:pt x="356708" y="1339237"/>
                    <a:pt x="313544" y="1264475"/>
                  </a:cubicBezTo>
                  <a:lnTo>
                    <a:pt x="53845" y="814662"/>
                  </a:lnTo>
                  <a:lnTo>
                    <a:pt x="9276" y="840394"/>
                  </a:lnTo>
                  <a:cubicBezTo>
                    <a:pt x="4992" y="842867"/>
                    <a:pt x="-369" y="840264"/>
                    <a:pt x="21" y="834258"/>
                  </a:cubicBezTo>
                  <a:lnTo>
                    <a:pt x="13314" y="721201"/>
                  </a:lnTo>
                  <a:cubicBezTo>
                    <a:pt x="14271" y="712968"/>
                    <a:pt x="22896" y="707989"/>
                    <a:pt x="30563" y="711243"/>
                  </a:cubicBezTo>
                  <a:lnTo>
                    <a:pt x="135061" y="756293"/>
                  </a:lnTo>
                  <a:cubicBezTo>
                    <a:pt x="139600" y="757471"/>
                    <a:pt x="140032" y="764902"/>
                    <a:pt x="135748" y="767375"/>
                  </a:cubicBezTo>
                  <a:lnTo>
                    <a:pt x="89732" y="793943"/>
                  </a:lnTo>
                  <a:lnTo>
                    <a:pt x="349431" y="1243755"/>
                  </a:lnTo>
                  <a:cubicBezTo>
                    <a:pt x="385121" y="1305572"/>
                    <a:pt x="451416" y="1343938"/>
                    <a:pt x="522791" y="1344849"/>
                  </a:cubicBezTo>
                  <a:lnTo>
                    <a:pt x="1042502" y="1345660"/>
                  </a:lnTo>
                  <a:cubicBezTo>
                    <a:pt x="1113934" y="1346538"/>
                    <a:pt x="1181483" y="1307539"/>
                    <a:pt x="1216438" y="1245238"/>
                  </a:cubicBezTo>
                  <a:lnTo>
                    <a:pt x="1475591" y="794750"/>
                  </a:lnTo>
                  <a:cubicBezTo>
                    <a:pt x="1510489" y="732482"/>
                    <a:pt x="1510353" y="655919"/>
                    <a:pt x="1474663" y="594103"/>
                  </a:cubicBezTo>
                  <a:lnTo>
                    <a:pt x="1214964" y="144290"/>
                  </a:lnTo>
                  <a:cubicBezTo>
                    <a:pt x="1179310" y="82535"/>
                    <a:pt x="1113072" y="44136"/>
                    <a:pt x="1041662" y="43163"/>
                  </a:cubicBezTo>
                  <a:lnTo>
                    <a:pt x="521987" y="42414"/>
                  </a:lnTo>
                  <a:cubicBezTo>
                    <a:pt x="450519" y="41473"/>
                    <a:pt x="382970" y="80473"/>
                    <a:pt x="348051" y="142836"/>
                  </a:cubicBezTo>
                  <a:lnTo>
                    <a:pt x="58418" y="643461"/>
                  </a:lnTo>
                  <a:cubicBezTo>
                    <a:pt x="52319" y="652681"/>
                    <a:pt x="39155" y="656482"/>
                    <a:pt x="29843" y="650378"/>
                  </a:cubicBezTo>
                  <a:cubicBezTo>
                    <a:pt x="20554" y="644180"/>
                    <a:pt x="16832" y="631050"/>
                    <a:pt x="22953" y="621734"/>
                  </a:cubicBezTo>
                  <a:lnTo>
                    <a:pt x="312528" y="121143"/>
                  </a:lnTo>
                  <a:cubicBezTo>
                    <a:pt x="355676" y="46431"/>
                    <a:pt x="436132" y="-21"/>
                    <a:pt x="522351" y="1"/>
                  </a:cubicBezTo>
                  <a:close/>
                </a:path>
              </a:pathLst>
            </a:custGeom>
            <a:solidFill>
              <a:srgbClr val="FE7600"/>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ea typeface="+mn-ea"/>
                <a:cs typeface="+mn-cs"/>
              </a:endParaRPr>
            </a:p>
          </p:txBody>
        </p:sp>
        <p:sp>
          <p:nvSpPr>
            <p:cNvPr id="50" name="Freeform: Shape 49">
              <a:extLst>
                <a:ext uri="{FF2B5EF4-FFF2-40B4-BE49-F238E27FC236}">
                  <a16:creationId xmlns:a16="http://schemas.microsoft.com/office/drawing/2014/main" id="{B802A697-074D-400A-829E-16B38D505035}"/>
                </a:ext>
              </a:extLst>
            </p:cNvPr>
            <p:cNvSpPr/>
            <p:nvPr/>
          </p:nvSpPr>
          <p:spPr>
            <a:xfrm>
              <a:off x="3233951" y="4387148"/>
              <a:ext cx="1406333" cy="1260640"/>
            </a:xfrm>
            <a:custGeom>
              <a:avLst/>
              <a:gdLst>
                <a:gd name="connsiteX0" fmla="*/ 1021039 w 1544353"/>
                <a:gd name="connsiteY0" fmla="*/ 1 h 1384361"/>
                <a:gd name="connsiteX1" fmla="*/ 1231685 w 1544353"/>
                <a:gd name="connsiteY1" fmla="*/ 119718 h 1384361"/>
                <a:gd name="connsiteX2" fmla="*/ 1521260 w 1544353"/>
                <a:gd name="connsiteY2" fmla="*/ 620310 h 1384361"/>
                <a:gd name="connsiteX3" fmla="*/ 1514405 w 1544353"/>
                <a:gd name="connsiteY3" fmla="*/ 648892 h 1384361"/>
                <a:gd name="connsiteX4" fmla="*/ 1485830 w 1544353"/>
                <a:gd name="connsiteY4" fmla="*/ 641975 h 1384361"/>
                <a:gd name="connsiteX5" fmla="*/ 1196198 w 1544353"/>
                <a:gd name="connsiteY5" fmla="*/ 141349 h 1384361"/>
                <a:gd name="connsiteX6" fmla="*/ 1022261 w 1544353"/>
                <a:gd name="connsiteY6" fmla="*/ 40927 h 1384361"/>
                <a:gd name="connsiteX7" fmla="*/ 502551 w 1544353"/>
                <a:gd name="connsiteY7" fmla="*/ 41738 h 1384361"/>
                <a:gd name="connsiteX8" fmla="*/ 329249 w 1544353"/>
                <a:gd name="connsiteY8" fmla="*/ 142866 h 1384361"/>
                <a:gd name="connsiteX9" fmla="*/ 69549 w 1544353"/>
                <a:gd name="connsiteY9" fmla="*/ 592679 h 1384361"/>
                <a:gd name="connsiteX10" fmla="*/ 68621 w 1544353"/>
                <a:gd name="connsiteY10" fmla="*/ 793326 h 1384361"/>
                <a:gd name="connsiteX11" fmla="*/ 327774 w 1544353"/>
                <a:gd name="connsiteY11" fmla="*/ 1243815 h 1384361"/>
                <a:gd name="connsiteX12" fmla="*/ 501710 w 1544353"/>
                <a:gd name="connsiteY12" fmla="*/ 1344237 h 1384361"/>
                <a:gd name="connsiteX13" fmla="*/ 1021421 w 1544353"/>
                <a:gd name="connsiteY13" fmla="*/ 1343426 h 1384361"/>
                <a:gd name="connsiteX14" fmla="*/ 1194781 w 1544353"/>
                <a:gd name="connsiteY14" fmla="*/ 1242332 h 1384361"/>
                <a:gd name="connsiteX15" fmla="*/ 1454480 w 1544353"/>
                <a:gd name="connsiteY15" fmla="*/ 792519 h 1384361"/>
                <a:gd name="connsiteX16" fmla="*/ 1408464 w 1544353"/>
                <a:gd name="connsiteY16" fmla="*/ 765951 h 1384361"/>
                <a:gd name="connsiteX17" fmla="*/ 1409152 w 1544353"/>
                <a:gd name="connsiteY17" fmla="*/ 754868 h 1384361"/>
                <a:gd name="connsiteX18" fmla="*/ 1513649 w 1544353"/>
                <a:gd name="connsiteY18" fmla="*/ 709819 h 1384361"/>
                <a:gd name="connsiteX19" fmla="*/ 1530898 w 1544353"/>
                <a:gd name="connsiteY19" fmla="*/ 719777 h 1384361"/>
                <a:gd name="connsiteX20" fmla="*/ 1544191 w 1544353"/>
                <a:gd name="connsiteY20" fmla="*/ 832833 h 1384361"/>
                <a:gd name="connsiteX21" fmla="*/ 1534937 w 1544353"/>
                <a:gd name="connsiteY21" fmla="*/ 838970 h 1384361"/>
                <a:gd name="connsiteX22" fmla="*/ 1490368 w 1544353"/>
                <a:gd name="connsiteY22" fmla="*/ 813238 h 1384361"/>
                <a:gd name="connsiteX23" fmla="*/ 1230668 w 1544353"/>
                <a:gd name="connsiteY23" fmla="*/ 1263051 h 1384361"/>
                <a:gd name="connsiteX24" fmla="*/ 1021254 w 1544353"/>
                <a:gd name="connsiteY24" fmla="*/ 1383550 h 1384361"/>
                <a:gd name="connsiteX25" fmla="*/ 501543 w 1544353"/>
                <a:gd name="connsiteY25" fmla="*/ 1384361 h 1384361"/>
                <a:gd name="connsiteX26" fmla="*/ 291720 w 1544353"/>
                <a:gd name="connsiteY26" fmla="*/ 1263219 h 1384361"/>
                <a:gd name="connsiteX27" fmla="*/ 32509 w 1544353"/>
                <a:gd name="connsiteY27" fmla="*/ 812697 h 1384361"/>
                <a:gd name="connsiteX28" fmla="*/ 32157 w 1544353"/>
                <a:gd name="connsiteY28" fmla="*/ 571091 h 1384361"/>
                <a:gd name="connsiteX29" fmla="*/ 291857 w 1544353"/>
                <a:gd name="connsiteY29" fmla="*/ 121278 h 1384361"/>
                <a:gd name="connsiteX30" fmla="*/ 501270 w 1544353"/>
                <a:gd name="connsiteY30" fmla="*/ 779 h 138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44353" h="1384361">
                  <a:moveTo>
                    <a:pt x="1021039" y="1"/>
                  </a:moveTo>
                  <a:cubicBezTo>
                    <a:pt x="1107258" y="-21"/>
                    <a:pt x="1187714" y="46431"/>
                    <a:pt x="1231685" y="119718"/>
                  </a:cubicBezTo>
                  <a:lnTo>
                    <a:pt x="1521260" y="620310"/>
                  </a:lnTo>
                  <a:cubicBezTo>
                    <a:pt x="1527381" y="629625"/>
                    <a:pt x="1523659" y="642755"/>
                    <a:pt x="1514405" y="648892"/>
                  </a:cubicBezTo>
                  <a:cubicBezTo>
                    <a:pt x="1505057" y="655057"/>
                    <a:pt x="1491893" y="651256"/>
                    <a:pt x="1485830" y="641975"/>
                  </a:cubicBezTo>
                  <a:lnTo>
                    <a:pt x="1196198" y="141349"/>
                  </a:lnTo>
                  <a:cubicBezTo>
                    <a:pt x="1161242" y="79048"/>
                    <a:pt x="1093694" y="40049"/>
                    <a:pt x="1022261" y="40927"/>
                  </a:cubicBezTo>
                  <a:lnTo>
                    <a:pt x="502551" y="41738"/>
                  </a:lnTo>
                  <a:cubicBezTo>
                    <a:pt x="431176" y="42650"/>
                    <a:pt x="364939" y="81049"/>
                    <a:pt x="329249" y="142866"/>
                  </a:cubicBezTo>
                  <a:lnTo>
                    <a:pt x="69549" y="592679"/>
                  </a:lnTo>
                  <a:cubicBezTo>
                    <a:pt x="33859" y="654496"/>
                    <a:pt x="33723" y="731059"/>
                    <a:pt x="68621" y="793326"/>
                  </a:cubicBezTo>
                  <a:lnTo>
                    <a:pt x="327774" y="1243815"/>
                  </a:lnTo>
                  <a:cubicBezTo>
                    <a:pt x="362729" y="1306116"/>
                    <a:pt x="430278" y="1345116"/>
                    <a:pt x="501710" y="1344237"/>
                  </a:cubicBezTo>
                  <a:lnTo>
                    <a:pt x="1021421" y="1343426"/>
                  </a:lnTo>
                  <a:cubicBezTo>
                    <a:pt x="1092795" y="1342514"/>
                    <a:pt x="1159091" y="1304149"/>
                    <a:pt x="1194781" y="1242332"/>
                  </a:cubicBezTo>
                  <a:lnTo>
                    <a:pt x="1454480" y="792519"/>
                  </a:lnTo>
                  <a:lnTo>
                    <a:pt x="1408464" y="765951"/>
                  </a:lnTo>
                  <a:cubicBezTo>
                    <a:pt x="1404181" y="763478"/>
                    <a:pt x="1403790" y="757471"/>
                    <a:pt x="1409152" y="754868"/>
                  </a:cubicBezTo>
                  <a:lnTo>
                    <a:pt x="1513649" y="709819"/>
                  </a:lnTo>
                  <a:cubicBezTo>
                    <a:pt x="1521317" y="706564"/>
                    <a:pt x="1529941" y="711544"/>
                    <a:pt x="1530898" y="719777"/>
                  </a:cubicBezTo>
                  <a:lnTo>
                    <a:pt x="1544191" y="832833"/>
                  </a:lnTo>
                  <a:cubicBezTo>
                    <a:pt x="1545440" y="837354"/>
                    <a:pt x="1539220" y="841443"/>
                    <a:pt x="1534937" y="838970"/>
                  </a:cubicBezTo>
                  <a:lnTo>
                    <a:pt x="1490368" y="813238"/>
                  </a:lnTo>
                  <a:lnTo>
                    <a:pt x="1230668" y="1263051"/>
                  </a:lnTo>
                  <a:cubicBezTo>
                    <a:pt x="1187539" y="1337752"/>
                    <a:pt x="1107473" y="1383528"/>
                    <a:pt x="1021254" y="1383550"/>
                  </a:cubicBezTo>
                  <a:lnTo>
                    <a:pt x="501543" y="1384361"/>
                  </a:lnTo>
                  <a:cubicBezTo>
                    <a:pt x="415267" y="1384350"/>
                    <a:pt x="334810" y="1337898"/>
                    <a:pt x="291720" y="1263219"/>
                  </a:cubicBezTo>
                  <a:lnTo>
                    <a:pt x="32509" y="812697"/>
                  </a:lnTo>
                  <a:cubicBezTo>
                    <a:pt x="-10581" y="738019"/>
                    <a:pt x="-10971" y="645791"/>
                    <a:pt x="32157" y="571091"/>
                  </a:cubicBezTo>
                  <a:lnTo>
                    <a:pt x="291857" y="121278"/>
                  </a:lnTo>
                  <a:cubicBezTo>
                    <a:pt x="334985" y="46577"/>
                    <a:pt x="415052" y="801"/>
                    <a:pt x="501270" y="779"/>
                  </a:cubicBezTo>
                  <a:close/>
                </a:path>
              </a:pathLst>
            </a:custGeom>
            <a:solidFill>
              <a:srgbClr val="B1DB15">
                <a:lumMod val="75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ea typeface="+mn-ea"/>
                <a:cs typeface="+mn-cs"/>
              </a:endParaRPr>
            </a:p>
          </p:txBody>
        </p:sp>
        <p:sp>
          <p:nvSpPr>
            <p:cNvPr id="51" name="Figure">
              <a:extLst>
                <a:ext uri="{FF2B5EF4-FFF2-40B4-BE49-F238E27FC236}">
                  <a16:creationId xmlns:a16="http://schemas.microsoft.com/office/drawing/2014/main" id="{AA4965B0-4161-45D8-B4C4-576A6DA4D89A}"/>
                </a:ext>
              </a:extLst>
            </p:cNvPr>
            <p:cNvSpPr/>
            <p:nvPr/>
          </p:nvSpPr>
          <p:spPr>
            <a:xfrm>
              <a:off x="4624660" y="3527625"/>
              <a:ext cx="1177124" cy="1044148"/>
            </a:xfrm>
            <a:custGeom>
              <a:avLst/>
              <a:gdLst/>
              <a:ahLst/>
              <a:cxnLst>
                <a:cxn ang="0">
                  <a:pos x="wd2" y="hd2"/>
                </a:cxn>
                <a:cxn ang="5400000">
                  <a:pos x="wd2" y="hd2"/>
                </a:cxn>
                <a:cxn ang="10800000">
                  <a:pos x="wd2" y="hd2"/>
                </a:cxn>
                <a:cxn ang="16200000">
                  <a:pos x="wd2" y="hd2"/>
                </a:cxn>
              </a:cxnLst>
              <a:rect l="0" t="0" r="r" b="b"/>
              <a:pathLst>
                <a:path w="21462" h="21600" extrusionOk="0">
                  <a:moveTo>
                    <a:pt x="15332" y="0"/>
                  </a:moveTo>
                  <a:lnTo>
                    <a:pt x="6130" y="0"/>
                  </a:lnTo>
                  <a:cubicBezTo>
                    <a:pt x="5579" y="0"/>
                    <a:pt x="5083" y="344"/>
                    <a:pt x="4808" y="875"/>
                  </a:cubicBezTo>
                  <a:lnTo>
                    <a:pt x="207" y="9940"/>
                  </a:lnTo>
                  <a:cubicBezTo>
                    <a:pt x="-69" y="10472"/>
                    <a:pt x="-69" y="11128"/>
                    <a:pt x="207" y="11660"/>
                  </a:cubicBezTo>
                  <a:lnTo>
                    <a:pt x="4808" y="20725"/>
                  </a:lnTo>
                  <a:cubicBezTo>
                    <a:pt x="5083" y="21256"/>
                    <a:pt x="5579" y="21600"/>
                    <a:pt x="6130" y="21600"/>
                  </a:cubicBezTo>
                  <a:lnTo>
                    <a:pt x="15332" y="21600"/>
                  </a:lnTo>
                  <a:cubicBezTo>
                    <a:pt x="15883" y="21600"/>
                    <a:pt x="16379" y="21256"/>
                    <a:pt x="16654" y="20725"/>
                  </a:cubicBezTo>
                  <a:lnTo>
                    <a:pt x="21255" y="11660"/>
                  </a:lnTo>
                  <a:cubicBezTo>
                    <a:pt x="21531" y="11128"/>
                    <a:pt x="21531" y="10472"/>
                    <a:pt x="21255" y="9940"/>
                  </a:cubicBezTo>
                  <a:lnTo>
                    <a:pt x="16654" y="875"/>
                  </a:lnTo>
                  <a:cubicBezTo>
                    <a:pt x="16379" y="344"/>
                    <a:pt x="15855" y="0"/>
                    <a:pt x="15332" y="0"/>
                  </a:cubicBezTo>
                  <a:close/>
                </a:path>
              </a:pathLst>
            </a:custGeom>
            <a:solidFill>
              <a:srgbClr val="FE7600">
                <a:lumMod val="60000"/>
                <a:lumOff val="40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mj-lt"/>
                <a:ea typeface="+mn-ea"/>
                <a:cs typeface="+mn-cs"/>
              </a:endParaRPr>
            </a:p>
          </p:txBody>
        </p:sp>
        <p:sp>
          <p:nvSpPr>
            <p:cNvPr id="53" name="Freeform: Shape 52">
              <a:extLst>
                <a:ext uri="{FF2B5EF4-FFF2-40B4-BE49-F238E27FC236}">
                  <a16:creationId xmlns:a16="http://schemas.microsoft.com/office/drawing/2014/main" id="{FE4BBDFD-35D8-419B-94DF-A98F9F04CB2B}"/>
                </a:ext>
              </a:extLst>
            </p:cNvPr>
            <p:cNvSpPr/>
            <p:nvPr/>
          </p:nvSpPr>
          <p:spPr>
            <a:xfrm>
              <a:off x="5757962" y="3965834"/>
              <a:ext cx="2757389" cy="616515"/>
            </a:xfrm>
            <a:custGeom>
              <a:avLst/>
              <a:gdLst>
                <a:gd name="connsiteX0" fmla="*/ 241754 w 2757389"/>
                <a:gd name="connsiteY0" fmla="*/ 0 h 616515"/>
                <a:gd name="connsiteX1" fmla="*/ 1314669 w 2757389"/>
                <a:gd name="connsiteY1" fmla="*/ 0 h 616515"/>
                <a:gd name="connsiteX2" fmla="*/ 1745283 w 2757389"/>
                <a:gd name="connsiteY2" fmla="*/ 0 h 616515"/>
                <a:gd name="connsiteX3" fmla="*/ 2757389 w 2757389"/>
                <a:gd name="connsiteY3" fmla="*/ 0 h 616515"/>
                <a:gd name="connsiteX4" fmla="*/ 2757389 w 2757389"/>
                <a:gd name="connsiteY4" fmla="*/ 616515 h 616515"/>
                <a:gd name="connsiteX5" fmla="*/ 1388632 w 2757389"/>
                <a:gd name="connsiteY5" fmla="*/ 616515 h 616515"/>
                <a:gd name="connsiteX6" fmla="*/ 872643 w 2757389"/>
                <a:gd name="connsiteY6" fmla="*/ 616515 h 616515"/>
                <a:gd name="connsiteX7" fmla="*/ 0 w 2757389"/>
                <a:gd name="connsiteY7" fmla="*/ 616515 h 616515"/>
                <a:gd name="connsiteX8" fmla="*/ 225110 w 2757389"/>
                <a:gd name="connsiteY8" fmla="*/ 225142 h 616515"/>
                <a:gd name="connsiteX9" fmla="*/ 259935 w 2757389"/>
                <a:gd name="connsiteY9" fmla="*/ 95189 h 616515"/>
                <a:gd name="connsiteX10" fmla="*/ 241754 w 2757389"/>
                <a:gd name="connsiteY10" fmla="*/ 0 h 61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7389" h="616515">
                  <a:moveTo>
                    <a:pt x="241754" y="0"/>
                  </a:moveTo>
                  <a:lnTo>
                    <a:pt x="1314669" y="0"/>
                  </a:lnTo>
                  <a:lnTo>
                    <a:pt x="1745283" y="0"/>
                  </a:lnTo>
                  <a:lnTo>
                    <a:pt x="2757389" y="0"/>
                  </a:lnTo>
                  <a:lnTo>
                    <a:pt x="2757389" y="616515"/>
                  </a:lnTo>
                  <a:lnTo>
                    <a:pt x="1388632" y="616515"/>
                  </a:lnTo>
                  <a:lnTo>
                    <a:pt x="872643" y="616515"/>
                  </a:lnTo>
                  <a:lnTo>
                    <a:pt x="0" y="616515"/>
                  </a:lnTo>
                  <a:lnTo>
                    <a:pt x="225110" y="225142"/>
                  </a:lnTo>
                  <a:cubicBezTo>
                    <a:pt x="247814" y="185869"/>
                    <a:pt x="259935" y="140543"/>
                    <a:pt x="259935" y="95189"/>
                  </a:cubicBezTo>
                  <a:cubicBezTo>
                    <a:pt x="259935" y="63478"/>
                    <a:pt x="253875" y="30227"/>
                    <a:pt x="241754" y="0"/>
                  </a:cubicBezTo>
                  <a:close/>
                </a:path>
              </a:pathLst>
            </a:custGeom>
            <a:solidFill>
              <a:srgbClr val="FE7600">
                <a:lumMod val="60000"/>
                <a:lumOff val="40000"/>
              </a:srgbClr>
            </a:solidFill>
            <a:ln w="12700" cap="flat" cmpd="sng" algn="ctr">
              <a:noFill/>
              <a:prstDash val="solid"/>
              <a:miter lim="800000"/>
            </a:ln>
            <a:effectLst/>
          </p:spPr>
          <p:txBody>
            <a:bodyPr rot="0" spcFirstLastPara="0" vertOverflow="overflow" horzOverflow="overflow" vert="horz" wrap="square" lIns="274320" tIns="34290" rIns="68580" bIns="3429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chemeClr val="bg1"/>
                  </a:solidFill>
                  <a:effectLst/>
                  <a:uLnTx/>
                  <a:uFillTx/>
                  <a:latin typeface="+mj-lt"/>
                  <a:ea typeface="+mn-ea"/>
                  <a:cs typeface="+mn-cs"/>
                </a:rPr>
                <a:t>      Determining if a given sentence</a:t>
              </a:r>
            </a:p>
            <a:p>
              <a:pPr marL="0" marR="0" lvl="0" indent="0" defTabSz="914400" eaLnBrk="1" fontAlgn="auto" latinLnBrk="0" hangingPunct="1">
                <a:lnSpc>
                  <a:spcPct val="100000"/>
                </a:lnSpc>
                <a:spcBef>
                  <a:spcPts val="0"/>
                </a:spcBef>
                <a:spcAft>
                  <a:spcPts val="0"/>
                </a:spcAft>
                <a:buClrTx/>
                <a:buSzTx/>
                <a:buFontTx/>
                <a:buNone/>
                <a:tabLst/>
                <a:defRPr/>
              </a:pPr>
              <a:r>
                <a:rPr lang="en-IN" sz="2000" kern="1200" dirty="0">
                  <a:solidFill>
                    <a:schemeClr val="bg1"/>
                  </a:solidFill>
                  <a:latin typeface="+mj-lt"/>
                  <a:ea typeface="+mn-ea"/>
                  <a:cs typeface="+mn-cs"/>
                </a:rPr>
                <a:t>    </a:t>
              </a:r>
              <a:r>
                <a:rPr kumimoji="0" lang="en-IN" sz="2000" b="0" i="0" u="none" strike="noStrike" kern="1200" cap="none" spc="0" normalizeH="0" baseline="0" noProof="0" dirty="0">
                  <a:ln>
                    <a:noFill/>
                  </a:ln>
                  <a:solidFill>
                    <a:schemeClr val="bg1"/>
                  </a:solidFill>
                  <a:effectLst/>
                  <a:uLnTx/>
                  <a:uFillTx/>
                  <a:latin typeface="+mj-lt"/>
                  <a:ea typeface="+mn-ea"/>
                  <a:cs typeface="+mn-cs"/>
                </a:rPr>
                <a:t>  expresses</a:t>
              </a:r>
              <a:r>
                <a:rPr lang="en-IN" sz="2000" kern="1200" dirty="0">
                  <a:solidFill>
                    <a:schemeClr val="bg1"/>
                  </a:solidFill>
                  <a:latin typeface="+mj-lt"/>
                  <a:ea typeface="+mn-ea"/>
                  <a:cs typeface="+mn-cs"/>
                </a:rPr>
                <a:t> positive, neutral, or</a:t>
              </a:r>
            </a:p>
            <a:p>
              <a:pPr marL="0" marR="0" lvl="0" indent="0" defTabSz="914400" eaLnBrk="1" fontAlgn="auto" latinLnBrk="0" hangingPunct="1">
                <a:lnSpc>
                  <a:spcPct val="100000"/>
                </a:lnSpc>
                <a:spcBef>
                  <a:spcPts val="0"/>
                </a:spcBef>
                <a:spcAft>
                  <a:spcPts val="0"/>
                </a:spcAft>
                <a:buClrTx/>
                <a:buSzTx/>
                <a:buFontTx/>
                <a:buNone/>
                <a:tabLst/>
                <a:defRPr/>
              </a:pPr>
              <a:r>
                <a:rPr lang="en-IN" sz="2000" kern="1200" dirty="0">
                  <a:solidFill>
                    <a:schemeClr val="bg1"/>
                  </a:solidFill>
                  <a:latin typeface="+mj-lt"/>
                  <a:ea typeface="+mn-ea"/>
                  <a:cs typeface="+mn-cs"/>
                </a:rPr>
                <a:t>      negative sentiment</a:t>
              </a:r>
              <a:endParaRPr kumimoji="0" lang="en-US" sz="2000" b="0" i="0" u="none" strike="noStrike" kern="1200" cap="none" spc="0" normalizeH="0" baseline="0" noProof="0" dirty="0">
                <a:ln>
                  <a:noFill/>
                </a:ln>
                <a:solidFill>
                  <a:schemeClr val="bg1"/>
                </a:solidFill>
                <a:effectLst/>
                <a:uLnTx/>
                <a:uFillTx/>
                <a:latin typeface="+mj-lt"/>
                <a:ea typeface="+mn-ea"/>
                <a:cs typeface="+mn-cs"/>
              </a:endParaRPr>
            </a:p>
          </p:txBody>
        </p:sp>
        <p:sp>
          <p:nvSpPr>
            <p:cNvPr id="54" name="Freeform: Shape 53">
              <a:extLst>
                <a:ext uri="{FF2B5EF4-FFF2-40B4-BE49-F238E27FC236}">
                  <a16:creationId xmlns:a16="http://schemas.microsoft.com/office/drawing/2014/main" id="{FAC37AC7-2828-488E-A8F6-D231C484DD4F}"/>
                </a:ext>
              </a:extLst>
            </p:cNvPr>
            <p:cNvSpPr/>
            <p:nvPr/>
          </p:nvSpPr>
          <p:spPr>
            <a:xfrm>
              <a:off x="5803293" y="3588066"/>
              <a:ext cx="2712057" cy="293150"/>
            </a:xfrm>
            <a:custGeom>
              <a:avLst/>
              <a:gdLst>
                <a:gd name="connsiteX0" fmla="*/ 0 w 2712057"/>
                <a:gd name="connsiteY0" fmla="*/ 0 h 293150"/>
                <a:gd name="connsiteX1" fmla="*/ 872641 w 2712057"/>
                <a:gd name="connsiteY1" fmla="*/ 0 h 293150"/>
                <a:gd name="connsiteX2" fmla="*/ 1928123 w 2712057"/>
                <a:gd name="connsiteY2" fmla="*/ 0 h 293150"/>
                <a:gd name="connsiteX3" fmla="*/ 2712057 w 2712057"/>
                <a:gd name="connsiteY3" fmla="*/ 0 h 293150"/>
                <a:gd name="connsiteX4" fmla="*/ 2712057 w 2712057"/>
                <a:gd name="connsiteY4" fmla="*/ 293150 h 293150"/>
                <a:gd name="connsiteX5" fmla="*/ 1757359 w 2712057"/>
                <a:gd name="connsiteY5" fmla="*/ 293150 h 293150"/>
                <a:gd name="connsiteX6" fmla="*/ 1184868 w 2712057"/>
                <a:gd name="connsiteY6" fmla="*/ 293150 h 293150"/>
                <a:gd name="connsiteX7" fmla="*/ 170764 w 2712057"/>
                <a:gd name="connsiteY7" fmla="*/ 293150 h 29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2057" h="293150">
                  <a:moveTo>
                    <a:pt x="0" y="0"/>
                  </a:moveTo>
                  <a:lnTo>
                    <a:pt x="872641" y="0"/>
                  </a:lnTo>
                  <a:lnTo>
                    <a:pt x="1928123" y="0"/>
                  </a:lnTo>
                  <a:lnTo>
                    <a:pt x="2712057" y="0"/>
                  </a:lnTo>
                  <a:lnTo>
                    <a:pt x="2712057" y="293150"/>
                  </a:lnTo>
                  <a:lnTo>
                    <a:pt x="1757359" y="293150"/>
                  </a:lnTo>
                  <a:lnTo>
                    <a:pt x="1184868" y="293150"/>
                  </a:lnTo>
                  <a:lnTo>
                    <a:pt x="170764" y="293150"/>
                  </a:lnTo>
                  <a:close/>
                </a:path>
              </a:pathLst>
            </a:custGeom>
            <a:solidFill>
              <a:srgbClr val="FE7600"/>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prstClr val="white"/>
                  </a:solidFill>
                  <a:effectLst/>
                  <a:uLnTx/>
                  <a:uFillTx/>
                  <a:latin typeface="+mj-lt"/>
                  <a:ea typeface="+mn-ea"/>
                  <a:cs typeface="+mn-cs"/>
                </a:rPr>
                <a:t>SENTIMENT ANALYSIS</a:t>
              </a:r>
            </a:p>
          </p:txBody>
        </p:sp>
        <p:sp>
          <p:nvSpPr>
            <p:cNvPr id="55" name="Figure">
              <a:extLst>
                <a:ext uri="{FF2B5EF4-FFF2-40B4-BE49-F238E27FC236}">
                  <a16:creationId xmlns:a16="http://schemas.microsoft.com/office/drawing/2014/main" id="{A0244A2F-609A-4424-B920-4CD9131A3A2D}"/>
                </a:ext>
              </a:extLst>
            </p:cNvPr>
            <p:cNvSpPr/>
            <p:nvPr/>
          </p:nvSpPr>
          <p:spPr>
            <a:xfrm>
              <a:off x="3339723" y="4492923"/>
              <a:ext cx="1177124" cy="1044148"/>
            </a:xfrm>
            <a:custGeom>
              <a:avLst/>
              <a:gdLst/>
              <a:ahLst/>
              <a:cxnLst>
                <a:cxn ang="0">
                  <a:pos x="wd2" y="hd2"/>
                </a:cxn>
                <a:cxn ang="5400000">
                  <a:pos x="wd2" y="hd2"/>
                </a:cxn>
                <a:cxn ang="10800000">
                  <a:pos x="wd2" y="hd2"/>
                </a:cxn>
                <a:cxn ang="16200000">
                  <a:pos x="wd2" y="hd2"/>
                </a:cxn>
              </a:cxnLst>
              <a:rect l="0" t="0" r="r" b="b"/>
              <a:pathLst>
                <a:path w="21462" h="21600" extrusionOk="0">
                  <a:moveTo>
                    <a:pt x="6130" y="0"/>
                  </a:moveTo>
                  <a:lnTo>
                    <a:pt x="15332" y="0"/>
                  </a:lnTo>
                  <a:cubicBezTo>
                    <a:pt x="15883" y="0"/>
                    <a:pt x="16379" y="344"/>
                    <a:pt x="16654" y="875"/>
                  </a:cubicBezTo>
                  <a:lnTo>
                    <a:pt x="21255" y="9940"/>
                  </a:lnTo>
                  <a:cubicBezTo>
                    <a:pt x="21531" y="10472"/>
                    <a:pt x="21531" y="11128"/>
                    <a:pt x="21255" y="11660"/>
                  </a:cubicBezTo>
                  <a:lnTo>
                    <a:pt x="16654" y="20725"/>
                  </a:lnTo>
                  <a:cubicBezTo>
                    <a:pt x="16379" y="21256"/>
                    <a:pt x="15883" y="21600"/>
                    <a:pt x="15332" y="21600"/>
                  </a:cubicBezTo>
                  <a:lnTo>
                    <a:pt x="6130" y="21600"/>
                  </a:lnTo>
                  <a:cubicBezTo>
                    <a:pt x="5579" y="21600"/>
                    <a:pt x="5083" y="21256"/>
                    <a:pt x="4808" y="20725"/>
                  </a:cubicBezTo>
                  <a:lnTo>
                    <a:pt x="207" y="11660"/>
                  </a:lnTo>
                  <a:cubicBezTo>
                    <a:pt x="-69" y="11128"/>
                    <a:pt x="-69" y="10472"/>
                    <a:pt x="207" y="9940"/>
                  </a:cubicBezTo>
                  <a:lnTo>
                    <a:pt x="4808" y="875"/>
                  </a:lnTo>
                  <a:cubicBezTo>
                    <a:pt x="5083" y="344"/>
                    <a:pt x="5607" y="0"/>
                    <a:pt x="6130" y="0"/>
                  </a:cubicBezTo>
                  <a:close/>
                </a:path>
              </a:pathLst>
            </a:custGeom>
            <a:solidFill>
              <a:srgbClr val="B1DB15"/>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mj-lt"/>
                <a:ea typeface="+mn-ea"/>
                <a:cs typeface="+mn-cs"/>
              </a:endParaRPr>
            </a:p>
          </p:txBody>
        </p:sp>
        <p:sp>
          <p:nvSpPr>
            <p:cNvPr id="57" name="Freeform: Shape 56">
              <a:extLst>
                <a:ext uri="{FF2B5EF4-FFF2-40B4-BE49-F238E27FC236}">
                  <a16:creationId xmlns:a16="http://schemas.microsoft.com/office/drawing/2014/main" id="{FF48EE05-CCC6-4D93-A14A-3C49433F4FDC}"/>
                </a:ext>
              </a:extLst>
            </p:cNvPr>
            <p:cNvSpPr/>
            <p:nvPr/>
          </p:nvSpPr>
          <p:spPr>
            <a:xfrm>
              <a:off x="628652" y="4553366"/>
              <a:ext cx="2718629" cy="293150"/>
            </a:xfrm>
            <a:custGeom>
              <a:avLst/>
              <a:gdLst>
                <a:gd name="connsiteX0" fmla="*/ 0 w 2718629"/>
                <a:gd name="connsiteY0" fmla="*/ 0 h 293150"/>
                <a:gd name="connsiteX1" fmla="*/ 792018 w 2718629"/>
                <a:gd name="connsiteY1" fmla="*/ 0 h 293150"/>
                <a:gd name="connsiteX2" fmla="*/ 2146786 w 2718629"/>
                <a:gd name="connsiteY2" fmla="*/ 0 h 293150"/>
                <a:gd name="connsiteX3" fmla="*/ 2718629 w 2718629"/>
                <a:gd name="connsiteY3" fmla="*/ 0 h 293150"/>
                <a:gd name="connsiteX4" fmla="*/ 2549426 w 2718629"/>
                <a:gd name="connsiteY4" fmla="*/ 293150 h 293150"/>
                <a:gd name="connsiteX5" fmla="*/ 1838338 w 2718629"/>
                <a:gd name="connsiteY5" fmla="*/ 293150 h 293150"/>
                <a:gd name="connsiteX6" fmla="*/ 961221 w 2718629"/>
                <a:gd name="connsiteY6" fmla="*/ 293150 h 293150"/>
                <a:gd name="connsiteX7" fmla="*/ 0 w 2718629"/>
                <a:gd name="connsiteY7" fmla="*/ 293150 h 29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8629" h="293150">
                  <a:moveTo>
                    <a:pt x="0" y="0"/>
                  </a:moveTo>
                  <a:lnTo>
                    <a:pt x="792018" y="0"/>
                  </a:lnTo>
                  <a:lnTo>
                    <a:pt x="2146786" y="0"/>
                  </a:lnTo>
                  <a:lnTo>
                    <a:pt x="2718629" y="0"/>
                  </a:lnTo>
                  <a:lnTo>
                    <a:pt x="2549426" y="293150"/>
                  </a:lnTo>
                  <a:lnTo>
                    <a:pt x="1838338" y="293150"/>
                  </a:lnTo>
                  <a:lnTo>
                    <a:pt x="961221" y="293150"/>
                  </a:lnTo>
                  <a:lnTo>
                    <a:pt x="0" y="293150"/>
                  </a:lnTo>
                  <a:close/>
                </a:path>
              </a:pathLst>
            </a:custGeom>
            <a:solidFill>
              <a:srgbClr val="B1DB15">
                <a:lumMod val="75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prstClr val="white"/>
                  </a:solidFill>
                  <a:effectLst/>
                  <a:uLnTx/>
                  <a:uFillTx/>
                  <a:latin typeface="+mj-lt"/>
                  <a:ea typeface="+mn-ea"/>
                  <a:cs typeface="+mn-cs"/>
                </a:rPr>
                <a:t>E-commerce Personalization</a:t>
              </a:r>
            </a:p>
          </p:txBody>
        </p:sp>
        <p:sp>
          <p:nvSpPr>
            <p:cNvPr id="58" name="Freeform: Shape 57">
              <a:extLst>
                <a:ext uri="{FF2B5EF4-FFF2-40B4-BE49-F238E27FC236}">
                  <a16:creationId xmlns:a16="http://schemas.microsoft.com/office/drawing/2014/main" id="{98404174-E0F8-40CE-BC68-5C89464D81AC}"/>
                </a:ext>
              </a:extLst>
            </p:cNvPr>
            <p:cNvSpPr/>
            <p:nvPr/>
          </p:nvSpPr>
          <p:spPr>
            <a:xfrm>
              <a:off x="628651" y="4931133"/>
              <a:ext cx="2748851" cy="618028"/>
            </a:xfrm>
            <a:custGeom>
              <a:avLst/>
              <a:gdLst>
                <a:gd name="connsiteX0" fmla="*/ 0 w 2748851"/>
                <a:gd name="connsiteY0" fmla="*/ 0 h 618028"/>
                <a:gd name="connsiteX1" fmla="*/ 1003568 w 2748851"/>
                <a:gd name="connsiteY1" fmla="*/ 0 h 618028"/>
                <a:gd name="connsiteX2" fmla="*/ 1240851 w 2748851"/>
                <a:gd name="connsiteY2" fmla="*/ 0 h 618028"/>
                <a:gd name="connsiteX3" fmla="*/ 2507097 w 2748851"/>
                <a:gd name="connsiteY3" fmla="*/ 0 h 618028"/>
                <a:gd name="connsiteX4" fmla="*/ 2488917 w 2748851"/>
                <a:gd name="connsiteY4" fmla="*/ 96710 h 618028"/>
                <a:gd name="connsiteX5" fmla="*/ 2523742 w 2748851"/>
                <a:gd name="connsiteY5" fmla="*/ 226668 h 618028"/>
                <a:gd name="connsiteX6" fmla="*/ 2748851 w 2748851"/>
                <a:gd name="connsiteY6" fmla="*/ 618028 h 618028"/>
                <a:gd name="connsiteX7" fmla="*/ 1638218 w 2748851"/>
                <a:gd name="connsiteY7" fmla="*/ 618028 h 618028"/>
                <a:gd name="connsiteX8" fmla="*/ 1360220 w 2748851"/>
                <a:gd name="connsiteY8" fmla="*/ 618028 h 618028"/>
                <a:gd name="connsiteX9" fmla="*/ 0 w 2748851"/>
                <a:gd name="connsiteY9" fmla="*/ 618028 h 61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8851" h="618028">
                  <a:moveTo>
                    <a:pt x="0" y="0"/>
                  </a:moveTo>
                  <a:lnTo>
                    <a:pt x="1003568" y="0"/>
                  </a:lnTo>
                  <a:lnTo>
                    <a:pt x="1240851" y="0"/>
                  </a:lnTo>
                  <a:lnTo>
                    <a:pt x="2507097" y="0"/>
                  </a:lnTo>
                  <a:cubicBezTo>
                    <a:pt x="2494978" y="30215"/>
                    <a:pt x="2488917" y="63463"/>
                    <a:pt x="2488917" y="96710"/>
                  </a:cubicBezTo>
                  <a:cubicBezTo>
                    <a:pt x="2488917" y="142032"/>
                    <a:pt x="2501037" y="187383"/>
                    <a:pt x="2523742" y="226668"/>
                  </a:cubicBezTo>
                  <a:lnTo>
                    <a:pt x="2748851" y="618028"/>
                  </a:lnTo>
                  <a:lnTo>
                    <a:pt x="1638218" y="618028"/>
                  </a:lnTo>
                  <a:lnTo>
                    <a:pt x="1360220" y="618028"/>
                  </a:lnTo>
                  <a:lnTo>
                    <a:pt x="0" y="618028"/>
                  </a:lnTo>
                  <a:close/>
                </a:path>
              </a:pathLst>
            </a:custGeom>
            <a:solidFill>
              <a:srgbClr val="B1DB15"/>
            </a:solidFill>
            <a:ln w="12700" cap="flat" cmpd="sng" algn="ctr">
              <a:noFill/>
              <a:prstDash val="solid"/>
              <a:miter lim="800000"/>
            </a:ln>
            <a:effectLst/>
          </p:spPr>
          <p:txBody>
            <a:bodyPr rot="0" spcFirstLastPara="0" vertOverflow="overflow" horzOverflow="overflow" vert="horz" wrap="square" lIns="68580" tIns="34290" rIns="34290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schemeClr val="bg1"/>
                  </a:solidFill>
                  <a:effectLst/>
                  <a:uLnTx/>
                  <a:uFillTx/>
                  <a:latin typeface="+mj-lt"/>
                  <a:ea typeface="+mn-ea"/>
                  <a:cs typeface="+mn-cs"/>
                </a:rPr>
                <a:t>Suggest products that fit into a </a:t>
              </a:r>
            </a:p>
            <a:p>
              <a:pPr marL="0" marR="0" lvl="0" indent="0" algn="ctr" defTabSz="914400" eaLnBrk="1" fontAlgn="auto" latinLnBrk="0" hangingPunct="1">
                <a:lnSpc>
                  <a:spcPct val="100000"/>
                </a:lnSpc>
                <a:spcBef>
                  <a:spcPts val="0"/>
                </a:spcBef>
                <a:spcAft>
                  <a:spcPts val="0"/>
                </a:spcAft>
                <a:buClrTx/>
                <a:buSzTx/>
                <a:buFontTx/>
                <a:buNone/>
                <a:tabLst/>
                <a:defRPr/>
              </a:pPr>
              <a:r>
                <a:rPr lang="en-IN" sz="2000" kern="1200" dirty="0">
                  <a:solidFill>
                    <a:schemeClr val="bg1"/>
                  </a:solidFill>
                  <a:latin typeface="+mj-lt"/>
                  <a:ea typeface="+mn-ea"/>
                  <a:cs typeface="+mn-cs"/>
                </a:rPr>
                <a:t>u</a:t>
              </a:r>
              <a:r>
                <a:rPr kumimoji="0" lang="en-IN" sz="2000" b="0" i="0" u="none" strike="noStrike" kern="1200" cap="none" spc="0" normalizeH="0" baseline="0" noProof="0" dirty="0">
                  <a:ln>
                    <a:noFill/>
                  </a:ln>
                  <a:solidFill>
                    <a:schemeClr val="bg1"/>
                  </a:solidFill>
                  <a:effectLst/>
                  <a:uLnTx/>
                  <a:uFillTx/>
                  <a:latin typeface="+mj-lt"/>
                  <a:ea typeface="+mn-ea"/>
                  <a:cs typeface="+mn-cs"/>
                </a:rPr>
                <a:t>ser’s profile</a:t>
              </a:r>
              <a:endParaRPr kumimoji="0" lang="en-US" sz="2000" b="0" i="0" u="none" strike="noStrike" kern="1200" cap="none" spc="0" normalizeH="0" baseline="0" noProof="0" dirty="0">
                <a:ln>
                  <a:noFill/>
                </a:ln>
                <a:solidFill>
                  <a:schemeClr val="bg1"/>
                </a:solidFill>
                <a:effectLst/>
                <a:uLnTx/>
                <a:uFillTx/>
                <a:latin typeface="+mj-lt"/>
                <a:ea typeface="+mn-ea"/>
                <a:cs typeface="+mn-cs"/>
              </a:endParaRPr>
            </a:p>
          </p:txBody>
        </p:sp>
        <p:sp>
          <p:nvSpPr>
            <p:cNvPr id="59" name="Figure">
              <a:extLst>
                <a:ext uri="{FF2B5EF4-FFF2-40B4-BE49-F238E27FC236}">
                  <a16:creationId xmlns:a16="http://schemas.microsoft.com/office/drawing/2014/main" id="{4153C027-6AE7-4128-8FCD-9C25BC7221FF}"/>
                </a:ext>
              </a:extLst>
            </p:cNvPr>
            <p:cNvSpPr/>
            <p:nvPr/>
          </p:nvSpPr>
          <p:spPr>
            <a:xfrm>
              <a:off x="4624660" y="1597027"/>
              <a:ext cx="1177124" cy="1044148"/>
            </a:xfrm>
            <a:custGeom>
              <a:avLst/>
              <a:gdLst/>
              <a:ahLst/>
              <a:cxnLst>
                <a:cxn ang="0">
                  <a:pos x="wd2" y="hd2"/>
                </a:cxn>
                <a:cxn ang="5400000">
                  <a:pos x="wd2" y="hd2"/>
                </a:cxn>
                <a:cxn ang="10800000">
                  <a:pos x="wd2" y="hd2"/>
                </a:cxn>
                <a:cxn ang="16200000">
                  <a:pos x="wd2" y="hd2"/>
                </a:cxn>
              </a:cxnLst>
              <a:rect l="0" t="0" r="r" b="b"/>
              <a:pathLst>
                <a:path w="21462" h="21600" extrusionOk="0">
                  <a:moveTo>
                    <a:pt x="15332" y="0"/>
                  </a:moveTo>
                  <a:lnTo>
                    <a:pt x="6130" y="0"/>
                  </a:lnTo>
                  <a:cubicBezTo>
                    <a:pt x="5579" y="0"/>
                    <a:pt x="5083" y="344"/>
                    <a:pt x="4808" y="875"/>
                  </a:cubicBezTo>
                  <a:lnTo>
                    <a:pt x="207" y="9940"/>
                  </a:lnTo>
                  <a:cubicBezTo>
                    <a:pt x="-69" y="10472"/>
                    <a:pt x="-69" y="11128"/>
                    <a:pt x="207" y="11660"/>
                  </a:cubicBezTo>
                  <a:lnTo>
                    <a:pt x="4808" y="20725"/>
                  </a:lnTo>
                  <a:cubicBezTo>
                    <a:pt x="5083" y="21256"/>
                    <a:pt x="5579" y="21600"/>
                    <a:pt x="6130" y="21600"/>
                  </a:cubicBezTo>
                  <a:lnTo>
                    <a:pt x="15332" y="21600"/>
                  </a:lnTo>
                  <a:cubicBezTo>
                    <a:pt x="15883" y="21600"/>
                    <a:pt x="16379" y="21256"/>
                    <a:pt x="16654" y="20725"/>
                  </a:cubicBezTo>
                  <a:lnTo>
                    <a:pt x="21255" y="11660"/>
                  </a:lnTo>
                  <a:cubicBezTo>
                    <a:pt x="21531" y="11128"/>
                    <a:pt x="21531" y="10472"/>
                    <a:pt x="21255" y="9940"/>
                  </a:cubicBezTo>
                  <a:lnTo>
                    <a:pt x="16654" y="875"/>
                  </a:lnTo>
                  <a:cubicBezTo>
                    <a:pt x="16379" y="344"/>
                    <a:pt x="15855" y="0"/>
                    <a:pt x="15332" y="0"/>
                  </a:cubicBezTo>
                  <a:close/>
                </a:path>
              </a:pathLst>
            </a:custGeom>
            <a:solidFill>
              <a:srgbClr val="013D4D">
                <a:lumMod val="75000"/>
                <a:lumOff val="25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mj-lt"/>
                <a:ea typeface="+mn-ea"/>
                <a:cs typeface="+mn-cs"/>
              </a:endParaRPr>
            </a:p>
          </p:txBody>
        </p:sp>
        <p:sp>
          <p:nvSpPr>
            <p:cNvPr id="61" name="Freeform: Shape 60">
              <a:extLst>
                <a:ext uri="{FF2B5EF4-FFF2-40B4-BE49-F238E27FC236}">
                  <a16:creationId xmlns:a16="http://schemas.microsoft.com/office/drawing/2014/main" id="{1824E16C-F1BD-48D3-A01B-3E2AA40A9787}"/>
                </a:ext>
              </a:extLst>
            </p:cNvPr>
            <p:cNvSpPr/>
            <p:nvPr/>
          </p:nvSpPr>
          <p:spPr>
            <a:xfrm>
              <a:off x="5757962" y="2035238"/>
              <a:ext cx="2757389" cy="616515"/>
            </a:xfrm>
            <a:custGeom>
              <a:avLst/>
              <a:gdLst>
                <a:gd name="connsiteX0" fmla="*/ 241754 w 2757389"/>
                <a:gd name="connsiteY0" fmla="*/ 0 h 616515"/>
                <a:gd name="connsiteX1" fmla="*/ 1314669 w 2757389"/>
                <a:gd name="connsiteY1" fmla="*/ 0 h 616515"/>
                <a:gd name="connsiteX2" fmla="*/ 1745283 w 2757389"/>
                <a:gd name="connsiteY2" fmla="*/ 0 h 616515"/>
                <a:gd name="connsiteX3" fmla="*/ 2757389 w 2757389"/>
                <a:gd name="connsiteY3" fmla="*/ 0 h 616515"/>
                <a:gd name="connsiteX4" fmla="*/ 2757389 w 2757389"/>
                <a:gd name="connsiteY4" fmla="*/ 616515 h 616515"/>
                <a:gd name="connsiteX5" fmla="*/ 1388632 w 2757389"/>
                <a:gd name="connsiteY5" fmla="*/ 616515 h 616515"/>
                <a:gd name="connsiteX6" fmla="*/ 872643 w 2757389"/>
                <a:gd name="connsiteY6" fmla="*/ 616515 h 616515"/>
                <a:gd name="connsiteX7" fmla="*/ 0 w 2757389"/>
                <a:gd name="connsiteY7" fmla="*/ 616515 h 616515"/>
                <a:gd name="connsiteX8" fmla="*/ 225110 w 2757389"/>
                <a:gd name="connsiteY8" fmla="*/ 225142 h 616515"/>
                <a:gd name="connsiteX9" fmla="*/ 259935 w 2757389"/>
                <a:gd name="connsiteY9" fmla="*/ 95189 h 616515"/>
                <a:gd name="connsiteX10" fmla="*/ 241754 w 2757389"/>
                <a:gd name="connsiteY10" fmla="*/ 0 h 616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757389" h="616515">
                  <a:moveTo>
                    <a:pt x="241754" y="0"/>
                  </a:moveTo>
                  <a:lnTo>
                    <a:pt x="1314669" y="0"/>
                  </a:lnTo>
                  <a:lnTo>
                    <a:pt x="1745283" y="0"/>
                  </a:lnTo>
                  <a:lnTo>
                    <a:pt x="2757389" y="0"/>
                  </a:lnTo>
                  <a:lnTo>
                    <a:pt x="2757389" y="616515"/>
                  </a:lnTo>
                  <a:lnTo>
                    <a:pt x="1388632" y="616515"/>
                  </a:lnTo>
                  <a:lnTo>
                    <a:pt x="872643" y="616515"/>
                  </a:lnTo>
                  <a:lnTo>
                    <a:pt x="0" y="616515"/>
                  </a:lnTo>
                  <a:lnTo>
                    <a:pt x="225110" y="225142"/>
                  </a:lnTo>
                  <a:cubicBezTo>
                    <a:pt x="247814" y="185869"/>
                    <a:pt x="259935" y="140543"/>
                    <a:pt x="259935" y="95189"/>
                  </a:cubicBezTo>
                  <a:cubicBezTo>
                    <a:pt x="259935" y="63478"/>
                    <a:pt x="253875" y="30227"/>
                    <a:pt x="241754" y="0"/>
                  </a:cubicBezTo>
                  <a:close/>
                </a:path>
              </a:pathLst>
            </a:custGeom>
            <a:solidFill>
              <a:srgbClr val="013D4D">
                <a:lumMod val="75000"/>
                <a:lumOff val="25000"/>
              </a:srgbClr>
            </a:solidFill>
            <a:ln w="12700" cap="flat" cmpd="sng" algn="ctr">
              <a:noFill/>
              <a:prstDash val="solid"/>
              <a:miter lim="800000"/>
            </a:ln>
            <a:effectLst/>
          </p:spPr>
          <p:txBody>
            <a:bodyPr rot="0" spcFirstLastPara="0" vertOverflow="overflow" horzOverflow="overflow" vert="horz" wrap="square" lIns="274320" tIns="34290" rIns="68580" bIns="34290" numCol="1" spcCol="0" rtlCol="0" fromWordArt="0" anchor="ctr" anchorCtr="0" forceAA="0" compatLnSpc="1">
              <a:prstTxWarp prst="textNoShape">
                <a:avLst/>
              </a:prstTxWarp>
              <a:noAutofit/>
            </a:bodyPr>
            <a:lstStyle/>
            <a:p>
              <a:pPr lvl="0">
                <a:buClrTx/>
              </a:pPr>
              <a:r>
                <a:rPr lang="en-IN" sz="2000" kern="1200" dirty="0">
                  <a:solidFill>
                    <a:prstClr val="white"/>
                  </a:solidFill>
                  <a:latin typeface="+mj-lt"/>
                  <a:ea typeface="+mn-ea"/>
                  <a:cs typeface="+mn-cs"/>
                </a:rPr>
                <a:t>      Recognition and translation of</a:t>
              </a:r>
            </a:p>
            <a:p>
              <a:pPr lvl="0">
                <a:buClrTx/>
              </a:pPr>
              <a:r>
                <a:rPr lang="en-IN" sz="2000" kern="1200" dirty="0">
                  <a:solidFill>
                    <a:prstClr val="white"/>
                  </a:solidFill>
                  <a:latin typeface="+mj-lt"/>
                  <a:ea typeface="+mn-ea"/>
                  <a:cs typeface="+mn-cs"/>
                </a:rPr>
                <a:t>      spoken language into text and</a:t>
              </a:r>
            </a:p>
            <a:p>
              <a:pPr lvl="0">
                <a:buClrTx/>
              </a:pPr>
              <a:r>
                <a:rPr lang="en-IN" sz="2000" kern="1200" dirty="0">
                  <a:solidFill>
                    <a:prstClr val="white"/>
                  </a:solidFill>
                  <a:latin typeface="+mj-lt"/>
                  <a:ea typeface="+mn-ea"/>
                  <a:cs typeface="+mn-cs"/>
                </a:rPr>
                <a:t>      vice - versa</a:t>
              </a:r>
              <a:endParaRPr kumimoji="0" lang="en-US" sz="2000" b="0" i="0" u="none" strike="noStrike" kern="1200" cap="none" spc="0" normalizeH="0" baseline="0" noProof="0" dirty="0">
                <a:ln>
                  <a:noFill/>
                </a:ln>
                <a:solidFill>
                  <a:prstClr val="white"/>
                </a:solidFill>
                <a:effectLst/>
                <a:uLnTx/>
                <a:uFillTx/>
                <a:latin typeface="+mj-lt"/>
                <a:ea typeface="+mn-ea"/>
                <a:cs typeface="+mn-cs"/>
              </a:endParaRPr>
            </a:p>
          </p:txBody>
        </p:sp>
        <p:sp>
          <p:nvSpPr>
            <p:cNvPr id="62" name="Freeform: Shape 61">
              <a:extLst>
                <a:ext uri="{FF2B5EF4-FFF2-40B4-BE49-F238E27FC236}">
                  <a16:creationId xmlns:a16="http://schemas.microsoft.com/office/drawing/2014/main" id="{3211EC34-7CDA-457F-BCC5-EC2EEA301DAE}"/>
                </a:ext>
              </a:extLst>
            </p:cNvPr>
            <p:cNvSpPr/>
            <p:nvPr/>
          </p:nvSpPr>
          <p:spPr>
            <a:xfrm>
              <a:off x="5803293" y="1657469"/>
              <a:ext cx="2712057" cy="293150"/>
            </a:xfrm>
            <a:custGeom>
              <a:avLst/>
              <a:gdLst>
                <a:gd name="connsiteX0" fmla="*/ 0 w 2712057"/>
                <a:gd name="connsiteY0" fmla="*/ 0 h 293150"/>
                <a:gd name="connsiteX1" fmla="*/ 872641 w 2712057"/>
                <a:gd name="connsiteY1" fmla="*/ 0 h 293150"/>
                <a:gd name="connsiteX2" fmla="*/ 1928123 w 2712057"/>
                <a:gd name="connsiteY2" fmla="*/ 0 h 293150"/>
                <a:gd name="connsiteX3" fmla="*/ 2712057 w 2712057"/>
                <a:gd name="connsiteY3" fmla="*/ 0 h 293150"/>
                <a:gd name="connsiteX4" fmla="*/ 2712057 w 2712057"/>
                <a:gd name="connsiteY4" fmla="*/ 293150 h 293150"/>
                <a:gd name="connsiteX5" fmla="*/ 1757359 w 2712057"/>
                <a:gd name="connsiteY5" fmla="*/ 293150 h 293150"/>
                <a:gd name="connsiteX6" fmla="*/ 1184868 w 2712057"/>
                <a:gd name="connsiteY6" fmla="*/ 293150 h 293150"/>
                <a:gd name="connsiteX7" fmla="*/ 170764 w 2712057"/>
                <a:gd name="connsiteY7" fmla="*/ 293150 h 29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2057" h="293150">
                  <a:moveTo>
                    <a:pt x="0" y="0"/>
                  </a:moveTo>
                  <a:lnTo>
                    <a:pt x="872641" y="0"/>
                  </a:lnTo>
                  <a:lnTo>
                    <a:pt x="1928123" y="0"/>
                  </a:lnTo>
                  <a:lnTo>
                    <a:pt x="2712057" y="0"/>
                  </a:lnTo>
                  <a:lnTo>
                    <a:pt x="2712057" y="293150"/>
                  </a:lnTo>
                  <a:lnTo>
                    <a:pt x="1757359" y="293150"/>
                  </a:lnTo>
                  <a:lnTo>
                    <a:pt x="1184868" y="293150"/>
                  </a:lnTo>
                  <a:lnTo>
                    <a:pt x="170764" y="293150"/>
                  </a:lnTo>
                  <a:close/>
                </a:path>
              </a:pathLst>
            </a:custGeom>
            <a:solidFill>
              <a:srgbClr val="013D4D"/>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prstClr val="white"/>
                  </a:solidFill>
                  <a:effectLst/>
                  <a:uLnTx/>
                  <a:uFillTx/>
                  <a:latin typeface="+mj-lt"/>
                  <a:ea typeface="+mn-ea"/>
                  <a:cs typeface="+mn-cs"/>
                </a:rPr>
                <a:t>SPEECH RECOGNITION</a:t>
              </a:r>
            </a:p>
          </p:txBody>
        </p:sp>
        <p:sp>
          <p:nvSpPr>
            <p:cNvPr id="63" name="Figure">
              <a:extLst>
                <a:ext uri="{FF2B5EF4-FFF2-40B4-BE49-F238E27FC236}">
                  <a16:creationId xmlns:a16="http://schemas.microsoft.com/office/drawing/2014/main" id="{DC4317C6-1299-4D52-AAF0-33767EA4430C}"/>
                </a:ext>
              </a:extLst>
            </p:cNvPr>
            <p:cNvSpPr/>
            <p:nvPr/>
          </p:nvSpPr>
          <p:spPr>
            <a:xfrm>
              <a:off x="3339722" y="2562327"/>
              <a:ext cx="1177124" cy="1044148"/>
            </a:xfrm>
            <a:custGeom>
              <a:avLst/>
              <a:gdLst/>
              <a:ahLst/>
              <a:cxnLst>
                <a:cxn ang="0">
                  <a:pos x="wd2" y="hd2"/>
                </a:cxn>
                <a:cxn ang="5400000">
                  <a:pos x="wd2" y="hd2"/>
                </a:cxn>
                <a:cxn ang="10800000">
                  <a:pos x="wd2" y="hd2"/>
                </a:cxn>
                <a:cxn ang="16200000">
                  <a:pos x="wd2" y="hd2"/>
                </a:cxn>
              </a:cxnLst>
              <a:rect l="0" t="0" r="r" b="b"/>
              <a:pathLst>
                <a:path w="21462" h="21600" extrusionOk="0">
                  <a:moveTo>
                    <a:pt x="6130" y="0"/>
                  </a:moveTo>
                  <a:lnTo>
                    <a:pt x="15332" y="0"/>
                  </a:lnTo>
                  <a:cubicBezTo>
                    <a:pt x="15883" y="0"/>
                    <a:pt x="16379" y="344"/>
                    <a:pt x="16654" y="875"/>
                  </a:cubicBezTo>
                  <a:lnTo>
                    <a:pt x="21255" y="9940"/>
                  </a:lnTo>
                  <a:cubicBezTo>
                    <a:pt x="21531" y="10472"/>
                    <a:pt x="21531" y="11128"/>
                    <a:pt x="21255" y="11660"/>
                  </a:cubicBezTo>
                  <a:lnTo>
                    <a:pt x="16654" y="20725"/>
                  </a:lnTo>
                  <a:cubicBezTo>
                    <a:pt x="16379" y="21256"/>
                    <a:pt x="15883" y="21600"/>
                    <a:pt x="15332" y="21600"/>
                  </a:cubicBezTo>
                  <a:lnTo>
                    <a:pt x="6130" y="21600"/>
                  </a:lnTo>
                  <a:cubicBezTo>
                    <a:pt x="5579" y="21600"/>
                    <a:pt x="5083" y="21256"/>
                    <a:pt x="4808" y="20725"/>
                  </a:cubicBezTo>
                  <a:lnTo>
                    <a:pt x="207" y="11660"/>
                  </a:lnTo>
                  <a:cubicBezTo>
                    <a:pt x="-69" y="11128"/>
                    <a:pt x="-69" y="10472"/>
                    <a:pt x="207" y="9940"/>
                  </a:cubicBezTo>
                  <a:lnTo>
                    <a:pt x="4808" y="875"/>
                  </a:lnTo>
                  <a:cubicBezTo>
                    <a:pt x="5083" y="344"/>
                    <a:pt x="5607" y="0"/>
                    <a:pt x="6130" y="0"/>
                  </a:cubicBezTo>
                  <a:close/>
                </a:path>
              </a:pathLst>
            </a:custGeom>
            <a:solidFill>
              <a:srgbClr val="00A891"/>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sz="2000" b="0" i="0" u="none" strike="noStrike" kern="1200" cap="none" spc="0" normalizeH="0" baseline="0" noProof="0">
                <a:ln>
                  <a:noFill/>
                </a:ln>
                <a:solidFill>
                  <a:prstClr val="white"/>
                </a:solidFill>
                <a:effectLst/>
                <a:uLnTx/>
                <a:uFillTx/>
                <a:latin typeface="+mj-lt"/>
                <a:ea typeface="+mn-ea"/>
                <a:cs typeface="+mn-cs"/>
              </a:endParaRPr>
            </a:p>
          </p:txBody>
        </p:sp>
        <p:sp>
          <p:nvSpPr>
            <p:cNvPr id="65" name="Freeform: Shape 64">
              <a:extLst>
                <a:ext uri="{FF2B5EF4-FFF2-40B4-BE49-F238E27FC236}">
                  <a16:creationId xmlns:a16="http://schemas.microsoft.com/office/drawing/2014/main" id="{FC831172-0B22-4821-A39F-E007B1832085}"/>
                </a:ext>
              </a:extLst>
            </p:cNvPr>
            <p:cNvSpPr/>
            <p:nvPr/>
          </p:nvSpPr>
          <p:spPr>
            <a:xfrm>
              <a:off x="628651" y="2622768"/>
              <a:ext cx="2718628" cy="293150"/>
            </a:xfrm>
            <a:custGeom>
              <a:avLst/>
              <a:gdLst>
                <a:gd name="connsiteX0" fmla="*/ 0 w 2718628"/>
                <a:gd name="connsiteY0" fmla="*/ 0 h 293150"/>
                <a:gd name="connsiteX1" fmla="*/ 792017 w 2718628"/>
                <a:gd name="connsiteY1" fmla="*/ 0 h 293150"/>
                <a:gd name="connsiteX2" fmla="*/ 2146785 w 2718628"/>
                <a:gd name="connsiteY2" fmla="*/ 0 h 293150"/>
                <a:gd name="connsiteX3" fmla="*/ 2718628 w 2718628"/>
                <a:gd name="connsiteY3" fmla="*/ 0 h 293150"/>
                <a:gd name="connsiteX4" fmla="*/ 2549425 w 2718628"/>
                <a:gd name="connsiteY4" fmla="*/ 293150 h 293150"/>
                <a:gd name="connsiteX5" fmla="*/ 1838337 w 2718628"/>
                <a:gd name="connsiteY5" fmla="*/ 293150 h 293150"/>
                <a:gd name="connsiteX6" fmla="*/ 961220 w 2718628"/>
                <a:gd name="connsiteY6" fmla="*/ 293150 h 293150"/>
                <a:gd name="connsiteX7" fmla="*/ 0 w 2718628"/>
                <a:gd name="connsiteY7" fmla="*/ 293150 h 293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18628" h="293150">
                  <a:moveTo>
                    <a:pt x="0" y="0"/>
                  </a:moveTo>
                  <a:lnTo>
                    <a:pt x="792017" y="0"/>
                  </a:lnTo>
                  <a:lnTo>
                    <a:pt x="2146785" y="0"/>
                  </a:lnTo>
                  <a:lnTo>
                    <a:pt x="2718628" y="0"/>
                  </a:lnTo>
                  <a:lnTo>
                    <a:pt x="2549425" y="293150"/>
                  </a:lnTo>
                  <a:lnTo>
                    <a:pt x="1838337" y="293150"/>
                  </a:lnTo>
                  <a:lnTo>
                    <a:pt x="961220" y="293150"/>
                  </a:lnTo>
                  <a:lnTo>
                    <a:pt x="0" y="293150"/>
                  </a:lnTo>
                  <a:close/>
                </a:path>
              </a:pathLst>
            </a:custGeom>
            <a:solidFill>
              <a:srgbClr val="00A891">
                <a:lumMod val="75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000" b="0" i="0" u="none" strike="noStrike" kern="1200" cap="all" spc="0" normalizeH="0" baseline="0" noProof="0" dirty="0">
                  <a:ln>
                    <a:noFill/>
                  </a:ln>
                  <a:solidFill>
                    <a:prstClr val="white"/>
                  </a:solidFill>
                  <a:effectLst/>
                  <a:uLnTx/>
                  <a:uFillTx/>
                  <a:latin typeface="+mj-lt"/>
                  <a:ea typeface="+mn-ea"/>
                  <a:cs typeface="+mn-cs"/>
                </a:rPr>
                <a:t>SPAM FILTERING</a:t>
              </a:r>
              <a:endParaRPr kumimoji="0" sz="2000" b="0" i="0" u="none" strike="noStrike" kern="1200" cap="all" spc="0" normalizeH="0" baseline="0" noProof="0" dirty="0">
                <a:ln>
                  <a:noFill/>
                </a:ln>
                <a:solidFill>
                  <a:prstClr val="white"/>
                </a:solidFill>
                <a:effectLst/>
                <a:uLnTx/>
                <a:uFillTx/>
                <a:latin typeface="+mj-lt"/>
                <a:ea typeface="+mn-ea"/>
                <a:cs typeface="+mn-cs"/>
              </a:endParaRPr>
            </a:p>
          </p:txBody>
        </p:sp>
        <p:sp>
          <p:nvSpPr>
            <p:cNvPr id="66" name="Freeform: Shape 65">
              <a:extLst>
                <a:ext uri="{FF2B5EF4-FFF2-40B4-BE49-F238E27FC236}">
                  <a16:creationId xmlns:a16="http://schemas.microsoft.com/office/drawing/2014/main" id="{4CD67FC5-4B8A-45DC-BAD8-0BD597B56E74}"/>
                </a:ext>
              </a:extLst>
            </p:cNvPr>
            <p:cNvSpPr/>
            <p:nvPr/>
          </p:nvSpPr>
          <p:spPr>
            <a:xfrm>
              <a:off x="628651" y="3000536"/>
              <a:ext cx="2748850" cy="618028"/>
            </a:xfrm>
            <a:custGeom>
              <a:avLst/>
              <a:gdLst>
                <a:gd name="connsiteX0" fmla="*/ 0 w 2748850"/>
                <a:gd name="connsiteY0" fmla="*/ 0 h 618028"/>
                <a:gd name="connsiteX1" fmla="*/ 1003567 w 2748850"/>
                <a:gd name="connsiteY1" fmla="*/ 0 h 618028"/>
                <a:gd name="connsiteX2" fmla="*/ 1240850 w 2748850"/>
                <a:gd name="connsiteY2" fmla="*/ 0 h 618028"/>
                <a:gd name="connsiteX3" fmla="*/ 2507096 w 2748850"/>
                <a:gd name="connsiteY3" fmla="*/ 0 h 618028"/>
                <a:gd name="connsiteX4" fmla="*/ 2488916 w 2748850"/>
                <a:gd name="connsiteY4" fmla="*/ 96710 h 618028"/>
                <a:gd name="connsiteX5" fmla="*/ 2523741 w 2748850"/>
                <a:gd name="connsiteY5" fmla="*/ 226668 h 618028"/>
                <a:gd name="connsiteX6" fmla="*/ 2748850 w 2748850"/>
                <a:gd name="connsiteY6" fmla="*/ 618028 h 618028"/>
                <a:gd name="connsiteX7" fmla="*/ 1638217 w 2748850"/>
                <a:gd name="connsiteY7" fmla="*/ 618028 h 618028"/>
                <a:gd name="connsiteX8" fmla="*/ 1360219 w 2748850"/>
                <a:gd name="connsiteY8" fmla="*/ 618028 h 618028"/>
                <a:gd name="connsiteX9" fmla="*/ 0 w 2748850"/>
                <a:gd name="connsiteY9" fmla="*/ 618028 h 618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48850" h="618028">
                  <a:moveTo>
                    <a:pt x="0" y="0"/>
                  </a:moveTo>
                  <a:lnTo>
                    <a:pt x="1003567" y="0"/>
                  </a:lnTo>
                  <a:lnTo>
                    <a:pt x="1240850" y="0"/>
                  </a:lnTo>
                  <a:lnTo>
                    <a:pt x="2507096" y="0"/>
                  </a:lnTo>
                  <a:cubicBezTo>
                    <a:pt x="2494977" y="30215"/>
                    <a:pt x="2488916" y="63463"/>
                    <a:pt x="2488916" y="96710"/>
                  </a:cubicBezTo>
                  <a:cubicBezTo>
                    <a:pt x="2488916" y="142032"/>
                    <a:pt x="2501036" y="187383"/>
                    <a:pt x="2523741" y="226668"/>
                  </a:cubicBezTo>
                  <a:lnTo>
                    <a:pt x="2748850" y="618028"/>
                  </a:lnTo>
                  <a:lnTo>
                    <a:pt x="1638217" y="618028"/>
                  </a:lnTo>
                  <a:lnTo>
                    <a:pt x="1360219" y="618028"/>
                  </a:lnTo>
                  <a:lnTo>
                    <a:pt x="0" y="618028"/>
                  </a:lnTo>
                  <a:close/>
                </a:path>
              </a:pathLst>
            </a:custGeom>
            <a:solidFill>
              <a:srgbClr val="00A891"/>
            </a:solidFill>
            <a:ln w="12700" cap="flat" cmpd="sng" algn="ctr">
              <a:noFill/>
              <a:prstDash val="solid"/>
              <a:miter lim="800000"/>
            </a:ln>
            <a:effectLst/>
          </p:spPr>
          <p:txBody>
            <a:bodyPr rot="0" spcFirstLastPara="0" vertOverflow="overflow" horzOverflow="overflow" vert="horz" wrap="square" lIns="68580" tIns="34290" rIns="34290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IN" sz="2000" b="0" i="0" u="none" strike="noStrike" kern="1200" cap="none" spc="0" normalizeH="0" baseline="0" noProof="0" dirty="0">
                  <a:ln>
                    <a:noFill/>
                  </a:ln>
                  <a:solidFill>
                    <a:prstClr val="white"/>
                  </a:solidFill>
                  <a:effectLst/>
                  <a:uLnTx/>
                  <a:uFillTx/>
                  <a:latin typeface="+mj-lt"/>
                  <a:ea typeface="+mn-ea"/>
                  <a:cs typeface="+mn-cs"/>
                </a:rPr>
                <a:t>Automatic detection of spam mail</a:t>
              </a:r>
              <a:endParaRPr kumimoji="0" lang="en-US" sz="2000" b="0" i="0" u="none" strike="noStrike" kern="1200" cap="none" spc="0" normalizeH="0" baseline="0" noProof="0" dirty="0">
                <a:ln>
                  <a:noFill/>
                </a:ln>
                <a:solidFill>
                  <a:prstClr val="white"/>
                </a:solidFill>
                <a:effectLst/>
                <a:uLnTx/>
                <a:uFillTx/>
                <a:latin typeface="+mj-lt"/>
                <a:ea typeface="+mn-ea"/>
                <a:cs typeface="+mn-cs"/>
              </a:endParaRPr>
            </a:p>
          </p:txBody>
        </p:sp>
        <p:sp>
          <p:nvSpPr>
            <p:cNvPr id="67" name="Freeform: Shape 66">
              <a:extLst>
                <a:ext uri="{FF2B5EF4-FFF2-40B4-BE49-F238E27FC236}">
                  <a16:creationId xmlns:a16="http://schemas.microsoft.com/office/drawing/2014/main" id="{1E0F3F5D-2C0D-4CBC-9322-A79E93550E20}"/>
                </a:ext>
              </a:extLst>
            </p:cNvPr>
            <p:cNvSpPr/>
            <p:nvPr/>
          </p:nvSpPr>
          <p:spPr>
            <a:xfrm>
              <a:off x="3233949" y="2456550"/>
              <a:ext cx="1406333" cy="1260640"/>
            </a:xfrm>
            <a:custGeom>
              <a:avLst/>
              <a:gdLst>
                <a:gd name="connsiteX0" fmla="*/ 1021039 w 1544353"/>
                <a:gd name="connsiteY0" fmla="*/ 1 h 1384361"/>
                <a:gd name="connsiteX1" fmla="*/ 1231685 w 1544353"/>
                <a:gd name="connsiteY1" fmla="*/ 119718 h 1384361"/>
                <a:gd name="connsiteX2" fmla="*/ 1521260 w 1544353"/>
                <a:gd name="connsiteY2" fmla="*/ 620310 h 1384361"/>
                <a:gd name="connsiteX3" fmla="*/ 1514405 w 1544353"/>
                <a:gd name="connsiteY3" fmla="*/ 648892 h 1384361"/>
                <a:gd name="connsiteX4" fmla="*/ 1485830 w 1544353"/>
                <a:gd name="connsiteY4" fmla="*/ 641975 h 1384361"/>
                <a:gd name="connsiteX5" fmla="*/ 1196198 w 1544353"/>
                <a:gd name="connsiteY5" fmla="*/ 141349 h 1384361"/>
                <a:gd name="connsiteX6" fmla="*/ 1022261 w 1544353"/>
                <a:gd name="connsiteY6" fmla="*/ 40927 h 1384361"/>
                <a:gd name="connsiteX7" fmla="*/ 502551 w 1544353"/>
                <a:gd name="connsiteY7" fmla="*/ 41738 h 1384361"/>
                <a:gd name="connsiteX8" fmla="*/ 329249 w 1544353"/>
                <a:gd name="connsiteY8" fmla="*/ 142866 h 1384361"/>
                <a:gd name="connsiteX9" fmla="*/ 69549 w 1544353"/>
                <a:gd name="connsiteY9" fmla="*/ 592679 h 1384361"/>
                <a:gd name="connsiteX10" fmla="*/ 68621 w 1544353"/>
                <a:gd name="connsiteY10" fmla="*/ 793326 h 1384361"/>
                <a:gd name="connsiteX11" fmla="*/ 327774 w 1544353"/>
                <a:gd name="connsiteY11" fmla="*/ 1243815 h 1384361"/>
                <a:gd name="connsiteX12" fmla="*/ 501710 w 1544353"/>
                <a:gd name="connsiteY12" fmla="*/ 1344237 h 1384361"/>
                <a:gd name="connsiteX13" fmla="*/ 1021421 w 1544353"/>
                <a:gd name="connsiteY13" fmla="*/ 1343426 h 1384361"/>
                <a:gd name="connsiteX14" fmla="*/ 1194781 w 1544353"/>
                <a:gd name="connsiteY14" fmla="*/ 1242332 h 1384361"/>
                <a:gd name="connsiteX15" fmla="*/ 1454480 w 1544353"/>
                <a:gd name="connsiteY15" fmla="*/ 792519 h 1384361"/>
                <a:gd name="connsiteX16" fmla="*/ 1408464 w 1544353"/>
                <a:gd name="connsiteY16" fmla="*/ 765951 h 1384361"/>
                <a:gd name="connsiteX17" fmla="*/ 1409152 w 1544353"/>
                <a:gd name="connsiteY17" fmla="*/ 754868 h 1384361"/>
                <a:gd name="connsiteX18" fmla="*/ 1513649 w 1544353"/>
                <a:gd name="connsiteY18" fmla="*/ 709819 h 1384361"/>
                <a:gd name="connsiteX19" fmla="*/ 1530898 w 1544353"/>
                <a:gd name="connsiteY19" fmla="*/ 719777 h 1384361"/>
                <a:gd name="connsiteX20" fmla="*/ 1544191 w 1544353"/>
                <a:gd name="connsiteY20" fmla="*/ 832833 h 1384361"/>
                <a:gd name="connsiteX21" fmla="*/ 1534937 w 1544353"/>
                <a:gd name="connsiteY21" fmla="*/ 838970 h 1384361"/>
                <a:gd name="connsiteX22" fmla="*/ 1490368 w 1544353"/>
                <a:gd name="connsiteY22" fmla="*/ 813238 h 1384361"/>
                <a:gd name="connsiteX23" fmla="*/ 1230668 w 1544353"/>
                <a:gd name="connsiteY23" fmla="*/ 1263051 h 1384361"/>
                <a:gd name="connsiteX24" fmla="*/ 1021254 w 1544353"/>
                <a:gd name="connsiteY24" fmla="*/ 1383550 h 1384361"/>
                <a:gd name="connsiteX25" fmla="*/ 501543 w 1544353"/>
                <a:gd name="connsiteY25" fmla="*/ 1384361 h 1384361"/>
                <a:gd name="connsiteX26" fmla="*/ 291720 w 1544353"/>
                <a:gd name="connsiteY26" fmla="*/ 1263219 h 1384361"/>
                <a:gd name="connsiteX27" fmla="*/ 32509 w 1544353"/>
                <a:gd name="connsiteY27" fmla="*/ 812697 h 1384361"/>
                <a:gd name="connsiteX28" fmla="*/ 32157 w 1544353"/>
                <a:gd name="connsiteY28" fmla="*/ 571091 h 1384361"/>
                <a:gd name="connsiteX29" fmla="*/ 291857 w 1544353"/>
                <a:gd name="connsiteY29" fmla="*/ 121278 h 1384361"/>
                <a:gd name="connsiteX30" fmla="*/ 501270 w 1544353"/>
                <a:gd name="connsiteY30" fmla="*/ 779 h 1384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544353" h="1384361">
                  <a:moveTo>
                    <a:pt x="1021039" y="1"/>
                  </a:moveTo>
                  <a:cubicBezTo>
                    <a:pt x="1107258" y="-21"/>
                    <a:pt x="1187714" y="46431"/>
                    <a:pt x="1231685" y="119718"/>
                  </a:cubicBezTo>
                  <a:lnTo>
                    <a:pt x="1521260" y="620310"/>
                  </a:lnTo>
                  <a:cubicBezTo>
                    <a:pt x="1527381" y="629625"/>
                    <a:pt x="1523659" y="642755"/>
                    <a:pt x="1514405" y="648892"/>
                  </a:cubicBezTo>
                  <a:cubicBezTo>
                    <a:pt x="1505057" y="655057"/>
                    <a:pt x="1491893" y="651256"/>
                    <a:pt x="1485830" y="641975"/>
                  </a:cubicBezTo>
                  <a:lnTo>
                    <a:pt x="1196198" y="141349"/>
                  </a:lnTo>
                  <a:cubicBezTo>
                    <a:pt x="1161242" y="79048"/>
                    <a:pt x="1093694" y="40049"/>
                    <a:pt x="1022261" y="40927"/>
                  </a:cubicBezTo>
                  <a:lnTo>
                    <a:pt x="502551" y="41738"/>
                  </a:lnTo>
                  <a:cubicBezTo>
                    <a:pt x="431176" y="42650"/>
                    <a:pt x="364939" y="81049"/>
                    <a:pt x="329249" y="142866"/>
                  </a:cubicBezTo>
                  <a:lnTo>
                    <a:pt x="69549" y="592679"/>
                  </a:lnTo>
                  <a:cubicBezTo>
                    <a:pt x="33859" y="654496"/>
                    <a:pt x="33723" y="731059"/>
                    <a:pt x="68621" y="793326"/>
                  </a:cubicBezTo>
                  <a:lnTo>
                    <a:pt x="327774" y="1243815"/>
                  </a:lnTo>
                  <a:cubicBezTo>
                    <a:pt x="362729" y="1306116"/>
                    <a:pt x="430278" y="1345116"/>
                    <a:pt x="501710" y="1344237"/>
                  </a:cubicBezTo>
                  <a:lnTo>
                    <a:pt x="1021421" y="1343426"/>
                  </a:lnTo>
                  <a:cubicBezTo>
                    <a:pt x="1092795" y="1342514"/>
                    <a:pt x="1159091" y="1304149"/>
                    <a:pt x="1194781" y="1242332"/>
                  </a:cubicBezTo>
                  <a:lnTo>
                    <a:pt x="1454480" y="792519"/>
                  </a:lnTo>
                  <a:lnTo>
                    <a:pt x="1408464" y="765951"/>
                  </a:lnTo>
                  <a:cubicBezTo>
                    <a:pt x="1404181" y="763478"/>
                    <a:pt x="1403790" y="757471"/>
                    <a:pt x="1409152" y="754868"/>
                  </a:cubicBezTo>
                  <a:lnTo>
                    <a:pt x="1513649" y="709819"/>
                  </a:lnTo>
                  <a:cubicBezTo>
                    <a:pt x="1521317" y="706564"/>
                    <a:pt x="1529941" y="711544"/>
                    <a:pt x="1530898" y="719777"/>
                  </a:cubicBezTo>
                  <a:lnTo>
                    <a:pt x="1544191" y="832833"/>
                  </a:lnTo>
                  <a:cubicBezTo>
                    <a:pt x="1545440" y="837354"/>
                    <a:pt x="1539220" y="841443"/>
                    <a:pt x="1534937" y="838970"/>
                  </a:cubicBezTo>
                  <a:lnTo>
                    <a:pt x="1490368" y="813238"/>
                  </a:lnTo>
                  <a:lnTo>
                    <a:pt x="1230668" y="1263051"/>
                  </a:lnTo>
                  <a:cubicBezTo>
                    <a:pt x="1187539" y="1337752"/>
                    <a:pt x="1107473" y="1383528"/>
                    <a:pt x="1021254" y="1383550"/>
                  </a:cubicBezTo>
                  <a:lnTo>
                    <a:pt x="501543" y="1384361"/>
                  </a:lnTo>
                  <a:cubicBezTo>
                    <a:pt x="415267" y="1384350"/>
                    <a:pt x="334810" y="1337898"/>
                    <a:pt x="291720" y="1263219"/>
                  </a:cubicBezTo>
                  <a:lnTo>
                    <a:pt x="32509" y="812697"/>
                  </a:lnTo>
                  <a:cubicBezTo>
                    <a:pt x="-10581" y="738019"/>
                    <a:pt x="-10971" y="645791"/>
                    <a:pt x="32157" y="571091"/>
                  </a:cubicBezTo>
                  <a:lnTo>
                    <a:pt x="291857" y="121278"/>
                  </a:lnTo>
                  <a:cubicBezTo>
                    <a:pt x="334985" y="46577"/>
                    <a:pt x="415052" y="801"/>
                    <a:pt x="501270" y="779"/>
                  </a:cubicBezTo>
                  <a:close/>
                </a:path>
              </a:pathLst>
            </a:custGeom>
            <a:solidFill>
              <a:srgbClr val="00A891">
                <a:lumMod val="75000"/>
              </a:srgbClr>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ea typeface="+mn-ea"/>
                <a:cs typeface="+mn-cs"/>
              </a:endParaRPr>
            </a:p>
          </p:txBody>
        </p:sp>
        <p:sp>
          <p:nvSpPr>
            <p:cNvPr id="68" name="Freeform: Shape 67">
              <a:extLst>
                <a:ext uri="{FF2B5EF4-FFF2-40B4-BE49-F238E27FC236}">
                  <a16:creationId xmlns:a16="http://schemas.microsoft.com/office/drawing/2014/main" id="{3E468553-DAF2-407C-A9D3-CB00E8ED7414}"/>
                </a:ext>
              </a:extLst>
            </p:cNvPr>
            <p:cNvSpPr/>
            <p:nvPr/>
          </p:nvSpPr>
          <p:spPr>
            <a:xfrm>
              <a:off x="4501539" y="1491252"/>
              <a:ext cx="1405455" cy="1261935"/>
            </a:xfrm>
            <a:custGeom>
              <a:avLst/>
              <a:gdLst>
                <a:gd name="connsiteX0" fmla="*/ 522351 w 1543389"/>
                <a:gd name="connsiteY0" fmla="*/ 1 h 1385784"/>
                <a:gd name="connsiteX1" fmla="*/ 1042120 w 1543389"/>
                <a:gd name="connsiteY1" fmla="*/ 779 h 1385784"/>
                <a:gd name="connsiteX2" fmla="*/ 1251533 w 1543389"/>
                <a:gd name="connsiteY2" fmla="*/ 121277 h 1385784"/>
                <a:gd name="connsiteX3" fmla="*/ 1511233 w 1543389"/>
                <a:gd name="connsiteY3" fmla="*/ 571090 h 1385784"/>
                <a:gd name="connsiteX4" fmla="*/ 1510881 w 1543389"/>
                <a:gd name="connsiteY4" fmla="*/ 812696 h 1385784"/>
                <a:gd name="connsiteX5" fmla="*/ 1251669 w 1543389"/>
                <a:gd name="connsiteY5" fmla="*/ 1263218 h 1385784"/>
                <a:gd name="connsiteX6" fmla="*/ 1042669 w 1543389"/>
                <a:gd name="connsiteY6" fmla="*/ 1385784 h 1385784"/>
                <a:gd name="connsiteX7" fmla="*/ 522958 w 1543389"/>
                <a:gd name="connsiteY7" fmla="*/ 1384973 h 1385784"/>
                <a:gd name="connsiteX8" fmla="*/ 313544 w 1543389"/>
                <a:gd name="connsiteY8" fmla="*/ 1264475 h 1385784"/>
                <a:gd name="connsiteX9" fmla="*/ 53845 w 1543389"/>
                <a:gd name="connsiteY9" fmla="*/ 814662 h 1385784"/>
                <a:gd name="connsiteX10" fmla="*/ 9276 w 1543389"/>
                <a:gd name="connsiteY10" fmla="*/ 840394 h 1385784"/>
                <a:gd name="connsiteX11" fmla="*/ 21 w 1543389"/>
                <a:gd name="connsiteY11" fmla="*/ 834258 h 1385784"/>
                <a:gd name="connsiteX12" fmla="*/ 13314 w 1543389"/>
                <a:gd name="connsiteY12" fmla="*/ 721201 h 1385784"/>
                <a:gd name="connsiteX13" fmla="*/ 30563 w 1543389"/>
                <a:gd name="connsiteY13" fmla="*/ 711243 h 1385784"/>
                <a:gd name="connsiteX14" fmla="*/ 135061 w 1543389"/>
                <a:gd name="connsiteY14" fmla="*/ 756293 h 1385784"/>
                <a:gd name="connsiteX15" fmla="*/ 135748 w 1543389"/>
                <a:gd name="connsiteY15" fmla="*/ 767375 h 1385784"/>
                <a:gd name="connsiteX16" fmla="*/ 89732 w 1543389"/>
                <a:gd name="connsiteY16" fmla="*/ 793943 h 1385784"/>
                <a:gd name="connsiteX17" fmla="*/ 349431 w 1543389"/>
                <a:gd name="connsiteY17" fmla="*/ 1243755 h 1385784"/>
                <a:gd name="connsiteX18" fmla="*/ 522791 w 1543389"/>
                <a:gd name="connsiteY18" fmla="*/ 1344849 h 1385784"/>
                <a:gd name="connsiteX19" fmla="*/ 1042502 w 1543389"/>
                <a:gd name="connsiteY19" fmla="*/ 1345660 h 1385784"/>
                <a:gd name="connsiteX20" fmla="*/ 1216438 w 1543389"/>
                <a:gd name="connsiteY20" fmla="*/ 1245238 h 1385784"/>
                <a:gd name="connsiteX21" fmla="*/ 1475591 w 1543389"/>
                <a:gd name="connsiteY21" fmla="*/ 794750 h 1385784"/>
                <a:gd name="connsiteX22" fmla="*/ 1474663 w 1543389"/>
                <a:gd name="connsiteY22" fmla="*/ 594103 h 1385784"/>
                <a:gd name="connsiteX23" fmla="*/ 1214964 w 1543389"/>
                <a:gd name="connsiteY23" fmla="*/ 144290 h 1385784"/>
                <a:gd name="connsiteX24" fmla="*/ 1041662 w 1543389"/>
                <a:gd name="connsiteY24" fmla="*/ 43163 h 1385784"/>
                <a:gd name="connsiteX25" fmla="*/ 521987 w 1543389"/>
                <a:gd name="connsiteY25" fmla="*/ 42414 h 1385784"/>
                <a:gd name="connsiteX26" fmla="*/ 348051 w 1543389"/>
                <a:gd name="connsiteY26" fmla="*/ 142836 h 1385784"/>
                <a:gd name="connsiteX27" fmla="*/ 58418 w 1543389"/>
                <a:gd name="connsiteY27" fmla="*/ 643461 h 1385784"/>
                <a:gd name="connsiteX28" fmla="*/ 29843 w 1543389"/>
                <a:gd name="connsiteY28" fmla="*/ 650378 h 1385784"/>
                <a:gd name="connsiteX29" fmla="*/ 22953 w 1543389"/>
                <a:gd name="connsiteY29" fmla="*/ 621734 h 1385784"/>
                <a:gd name="connsiteX30" fmla="*/ 312528 w 1543389"/>
                <a:gd name="connsiteY30" fmla="*/ 121143 h 1385784"/>
                <a:gd name="connsiteX31" fmla="*/ 522351 w 1543389"/>
                <a:gd name="connsiteY31" fmla="*/ 1 h 1385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543389" h="1385784">
                  <a:moveTo>
                    <a:pt x="522351" y="1"/>
                  </a:moveTo>
                  <a:lnTo>
                    <a:pt x="1042120" y="779"/>
                  </a:lnTo>
                  <a:cubicBezTo>
                    <a:pt x="1128339" y="801"/>
                    <a:pt x="1208405" y="46577"/>
                    <a:pt x="1251533" y="121277"/>
                  </a:cubicBezTo>
                  <a:lnTo>
                    <a:pt x="1511233" y="571090"/>
                  </a:lnTo>
                  <a:cubicBezTo>
                    <a:pt x="1554361" y="645790"/>
                    <a:pt x="1553971" y="738018"/>
                    <a:pt x="1510881" y="812696"/>
                  </a:cubicBezTo>
                  <a:lnTo>
                    <a:pt x="1251669" y="1263218"/>
                  </a:lnTo>
                  <a:cubicBezTo>
                    <a:pt x="1208579" y="1337896"/>
                    <a:pt x="1128123" y="1384348"/>
                    <a:pt x="1042669" y="1385784"/>
                  </a:cubicBezTo>
                  <a:lnTo>
                    <a:pt x="522958" y="1384973"/>
                  </a:lnTo>
                  <a:cubicBezTo>
                    <a:pt x="436739" y="1384951"/>
                    <a:pt x="356708" y="1339237"/>
                    <a:pt x="313544" y="1264475"/>
                  </a:cubicBezTo>
                  <a:lnTo>
                    <a:pt x="53845" y="814662"/>
                  </a:lnTo>
                  <a:lnTo>
                    <a:pt x="9276" y="840394"/>
                  </a:lnTo>
                  <a:cubicBezTo>
                    <a:pt x="4992" y="842867"/>
                    <a:pt x="-369" y="840264"/>
                    <a:pt x="21" y="834258"/>
                  </a:cubicBezTo>
                  <a:lnTo>
                    <a:pt x="13314" y="721201"/>
                  </a:lnTo>
                  <a:cubicBezTo>
                    <a:pt x="14271" y="712968"/>
                    <a:pt x="22896" y="707989"/>
                    <a:pt x="30563" y="711243"/>
                  </a:cubicBezTo>
                  <a:lnTo>
                    <a:pt x="135061" y="756293"/>
                  </a:lnTo>
                  <a:cubicBezTo>
                    <a:pt x="139600" y="757471"/>
                    <a:pt x="140032" y="764902"/>
                    <a:pt x="135748" y="767375"/>
                  </a:cubicBezTo>
                  <a:lnTo>
                    <a:pt x="89732" y="793943"/>
                  </a:lnTo>
                  <a:lnTo>
                    <a:pt x="349431" y="1243755"/>
                  </a:lnTo>
                  <a:cubicBezTo>
                    <a:pt x="385121" y="1305572"/>
                    <a:pt x="451416" y="1343938"/>
                    <a:pt x="522791" y="1344849"/>
                  </a:cubicBezTo>
                  <a:lnTo>
                    <a:pt x="1042502" y="1345660"/>
                  </a:lnTo>
                  <a:cubicBezTo>
                    <a:pt x="1113934" y="1346538"/>
                    <a:pt x="1181483" y="1307539"/>
                    <a:pt x="1216438" y="1245238"/>
                  </a:cubicBezTo>
                  <a:lnTo>
                    <a:pt x="1475591" y="794750"/>
                  </a:lnTo>
                  <a:cubicBezTo>
                    <a:pt x="1510489" y="732482"/>
                    <a:pt x="1510353" y="655919"/>
                    <a:pt x="1474663" y="594103"/>
                  </a:cubicBezTo>
                  <a:lnTo>
                    <a:pt x="1214964" y="144290"/>
                  </a:lnTo>
                  <a:cubicBezTo>
                    <a:pt x="1179310" y="82535"/>
                    <a:pt x="1113072" y="44136"/>
                    <a:pt x="1041662" y="43163"/>
                  </a:cubicBezTo>
                  <a:lnTo>
                    <a:pt x="521987" y="42414"/>
                  </a:lnTo>
                  <a:cubicBezTo>
                    <a:pt x="450519" y="41473"/>
                    <a:pt x="382970" y="80473"/>
                    <a:pt x="348051" y="142836"/>
                  </a:cubicBezTo>
                  <a:lnTo>
                    <a:pt x="58418" y="643461"/>
                  </a:lnTo>
                  <a:cubicBezTo>
                    <a:pt x="52319" y="652681"/>
                    <a:pt x="39155" y="656482"/>
                    <a:pt x="29843" y="650378"/>
                  </a:cubicBezTo>
                  <a:cubicBezTo>
                    <a:pt x="20554" y="644180"/>
                    <a:pt x="16832" y="631050"/>
                    <a:pt x="22953" y="621734"/>
                  </a:cubicBezTo>
                  <a:lnTo>
                    <a:pt x="312528" y="121143"/>
                  </a:lnTo>
                  <a:cubicBezTo>
                    <a:pt x="355676" y="46431"/>
                    <a:pt x="436132" y="-21"/>
                    <a:pt x="522351" y="1"/>
                  </a:cubicBezTo>
                  <a:close/>
                </a:path>
              </a:pathLst>
            </a:custGeom>
            <a:solidFill>
              <a:srgbClr val="013D4D"/>
            </a:solidFill>
            <a:ln w="12700" cap="flat" cmpd="sng" algn="ctr">
              <a:noFill/>
              <a:prstDash val="solid"/>
              <a:miter lim="800000"/>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mj-lt"/>
                <a:ea typeface="+mn-ea"/>
                <a:cs typeface="+mn-cs"/>
              </a:endParaRPr>
            </a:p>
          </p:txBody>
        </p:sp>
      </p:grpSp>
      <p:pic>
        <p:nvPicPr>
          <p:cNvPr id="74" name="Picture 4" descr="http://text2data.org/Images/Social-Media-Icons.png">
            <a:extLst>
              <a:ext uri="{FF2B5EF4-FFF2-40B4-BE49-F238E27FC236}">
                <a16:creationId xmlns:a16="http://schemas.microsoft.com/office/drawing/2014/main" id="{8EE4C863-C60D-411B-B407-737255B9F41B}"/>
              </a:ext>
            </a:extLst>
          </p:cNvPr>
          <p:cNvPicPr>
            <a:picLocks noChangeAspect="1" noChangeArrowheads="1"/>
          </p:cNvPicPr>
          <p:nvPr/>
        </p:nvPicPr>
        <p:blipFill>
          <a:blip r:embed="rId4"/>
          <a:srcRect/>
          <a:stretch>
            <a:fillRect/>
          </a:stretch>
        </p:blipFill>
        <p:spPr bwMode="auto">
          <a:xfrm>
            <a:off x="8467291" y="5266500"/>
            <a:ext cx="1473579" cy="1491420"/>
          </a:xfrm>
          <a:prstGeom prst="rect">
            <a:avLst/>
          </a:prstGeom>
          <a:noFill/>
        </p:spPr>
      </p:pic>
      <p:pic>
        <p:nvPicPr>
          <p:cNvPr id="77" name="Graphic 76">
            <a:extLst>
              <a:ext uri="{FF2B5EF4-FFF2-40B4-BE49-F238E27FC236}">
                <a16:creationId xmlns:a16="http://schemas.microsoft.com/office/drawing/2014/main" id="{4D302A16-9A80-41FF-BD08-172A13886FB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87052" y="7187744"/>
            <a:ext cx="1260484" cy="1156832"/>
          </a:xfrm>
          <a:prstGeom prst="rect">
            <a:avLst/>
          </a:prstGeom>
        </p:spPr>
      </p:pic>
      <p:pic>
        <p:nvPicPr>
          <p:cNvPr id="80" name="Graphic 79">
            <a:extLst>
              <a:ext uri="{FF2B5EF4-FFF2-40B4-BE49-F238E27FC236}">
                <a16:creationId xmlns:a16="http://schemas.microsoft.com/office/drawing/2014/main" id="{CCAE2B95-1874-4350-8ABB-1DC33AA0ED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81434" y="2165142"/>
            <a:ext cx="928419" cy="928419"/>
          </a:xfrm>
          <a:prstGeom prst="rect">
            <a:avLst/>
          </a:prstGeom>
        </p:spPr>
      </p:pic>
      <p:pic>
        <p:nvPicPr>
          <p:cNvPr id="82" name="Graphic 81">
            <a:extLst>
              <a:ext uri="{FF2B5EF4-FFF2-40B4-BE49-F238E27FC236}">
                <a16:creationId xmlns:a16="http://schemas.microsoft.com/office/drawing/2014/main" id="{9FC1E75B-88BC-456E-A144-5FD2BC197784}"/>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345831" y="3627575"/>
            <a:ext cx="1319122" cy="1319122"/>
          </a:xfrm>
          <a:prstGeom prst="rect">
            <a:avLst/>
          </a:prstGeom>
        </p:spPr>
      </p:pic>
    </p:spTree>
    <p:extLst>
      <p:ext uri="{BB962C8B-B14F-4D97-AF65-F5344CB8AC3E}">
        <p14:creationId xmlns:p14="http://schemas.microsoft.com/office/powerpoint/2010/main" val="14769532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55"/>
          <p:cNvSpPr txBox="1">
            <a:spLocks noGrp="1"/>
          </p:cNvSpPr>
          <p:nvPr>
            <p:ph type="body" idx="1"/>
          </p:nvPr>
        </p:nvSpPr>
        <p:spPr>
          <a:xfrm>
            <a:off x="926745" y="2210097"/>
            <a:ext cx="12378900" cy="535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dirty="0"/>
              <a:t>Lesson-End Project</a:t>
            </a:r>
            <a:endParaRPr dirty="0"/>
          </a:p>
        </p:txBody>
      </p:sp>
      <p:sp>
        <p:nvSpPr>
          <p:cNvPr id="1776" name="Google Shape;1776;p155"/>
          <p:cNvSpPr txBox="1"/>
          <p:nvPr/>
        </p:nvSpPr>
        <p:spPr>
          <a:xfrm>
            <a:off x="926749" y="3610143"/>
            <a:ext cx="14680396" cy="5156170"/>
          </a:xfrm>
          <a:prstGeom prst="rect">
            <a:avLst/>
          </a:prstGeom>
          <a:noFill/>
          <a:ln>
            <a:noFill/>
          </a:ln>
        </p:spPr>
        <p:txBody>
          <a:bodyPr spcFirstLastPara="1" wrap="square" lIns="91425" tIns="45700" rIns="91425" bIns="45700" anchor="t" anchorCtr="0">
            <a:noAutofit/>
          </a:bodyPr>
          <a:lstStyle/>
          <a:p>
            <a:pPr lvl="0"/>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Objective: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3. </a:t>
            </a:r>
            <a:r>
              <a:rPr lang="en-IN" sz="2000" dirty="0">
                <a:solidFill>
                  <a:schemeClr val="tx1">
                    <a:lumMod val="65000"/>
                    <a:lumOff val="35000"/>
                  </a:schemeClr>
                </a:solidFill>
                <a:latin typeface="Open Sans" panose="020B0604020202020204"/>
              </a:rPr>
              <a:t>Write a Python function that accepts and returns a string using regular expressions: </a:t>
            </a:r>
          </a:p>
          <a:p>
            <a:pPr marL="800100" lvl="1"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Text from the string after removing all the punctuations (Take function name as “</a:t>
            </a:r>
            <a:r>
              <a:rPr lang="en-IN" sz="2000" dirty="0" err="1">
                <a:solidFill>
                  <a:schemeClr val="tx1">
                    <a:lumMod val="65000"/>
                    <a:lumOff val="35000"/>
                  </a:schemeClr>
                </a:solidFill>
                <a:latin typeface="Open Sans" panose="020B0604020202020204"/>
              </a:rPr>
              <a:t>TextAfterRemovingPunctuations</a:t>
            </a:r>
            <a:r>
              <a:rPr lang="en-IN" sz="2000" dirty="0">
                <a:solidFill>
                  <a:schemeClr val="tx1">
                    <a:lumMod val="65000"/>
                    <a:lumOff val="35000"/>
                  </a:schemeClr>
                </a:solidFill>
                <a:latin typeface="Open Sans" panose="020B0604020202020204"/>
              </a:rPr>
              <a:t>”)</a:t>
            </a:r>
          </a:p>
          <a:p>
            <a:pPr marL="457200" indent="79375">
              <a:buFont typeface="Wingdings" panose="05000000000000000000" pitchFamily="2" charset="2"/>
              <a:buChar char="§"/>
            </a:pPr>
            <a:r>
              <a:rPr lang="en-IN" sz="2000" dirty="0">
                <a:solidFill>
                  <a:schemeClr val="tx1">
                    <a:lumMod val="65000"/>
                    <a:lumOff val="35000"/>
                  </a:schemeClr>
                </a:solidFill>
                <a:latin typeface="Open Sans" panose="020B0604020202020204"/>
              </a:rPr>
              <a:t>    Text from the string after removing all the numbers/digits (Take function name as “</a:t>
            </a:r>
            <a:r>
              <a:rPr lang="en-IN" sz="2000" dirty="0" err="1">
                <a:solidFill>
                  <a:schemeClr val="tx1">
                    <a:lumMod val="65000"/>
                    <a:lumOff val="35000"/>
                  </a:schemeClr>
                </a:solidFill>
                <a:latin typeface="Open Sans" panose="020B0604020202020204"/>
              </a:rPr>
              <a:t>TextAfterRemovingDigits</a:t>
            </a:r>
            <a:r>
              <a:rPr lang="en-IN" sz="2000" dirty="0">
                <a:solidFill>
                  <a:schemeClr val="tx1">
                    <a:lumMod val="65000"/>
                    <a:lumOff val="35000"/>
                  </a:schemeClr>
                </a:solidFill>
                <a:latin typeface="Open Sans" panose="020B0604020202020204"/>
              </a:rPr>
              <a:t>”)</a:t>
            </a:r>
          </a:p>
          <a:p>
            <a:pPr marL="457200">
              <a:buFont typeface="Wingdings" panose="05000000000000000000" pitchFamily="2" charset="2"/>
              <a:buChar char="§"/>
              <a:tabLst>
                <a:tab pos="636588" algn="l"/>
              </a:tabLst>
            </a:pPr>
            <a:r>
              <a:rPr lang="en-IN" sz="2000" dirty="0">
                <a:solidFill>
                  <a:schemeClr val="tx1">
                    <a:lumMod val="65000"/>
                    <a:lumOff val="35000"/>
                  </a:schemeClr>
                </a:solidFill>
                <a:latin typeface="Open Sans" panose="020B0604020202020204"/>
              </a:rPr>
              <a:t> 	All the words that  begin with the capital letter (Take function name as “</a:t>
            </a:r>
            <a:r>
              <a:rPr lang="en-IN" sz="2000" dirty="0" err="1">
                <a:solidFill>
                  <a:schemeClr val="tx1">
                    <a:lumMod val="65000"/>
                    <a:lumOff val="35000"/>
                  </a:schemeClr>
                </a:solidFill>
                <a:latin typeface="Open Sans" panose="020B0604020202020204"/>
              </a:rPr>
              <a:t>AllCapitalizedWordsFromText</a:t>
            </a:r>
            <a:r>
              <a:rPr lang="en-IN" sz="2000" dirty="0">
                <a:solidFill>
                  <a:schemeClr val="tx1">
                    <a:lumMod val="65000"/>
                    <a:lumOff val="35000"/>
                  </a:schemeClr>
                </a:solidFill>
                <a:latin typeface="Open Sans" panose="020B0604020202020204"/>
              </a:rPr>
              <a:t>”)</a:t>
            </a:r>
          </a:p>
          <a:p>
            <a:pPr marL="800100" lvl="1"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 All the emails from the string (Take function name as “</a:t>
            </a:r>
            <a:r>
              <a:rPr lang="en-IN" sz="2000" dirty="0" err="1">
                <a:solidFill>
                  <a:schemeClr val="tx1">
                    <a:lumMod val="65000"/>
                    <a:lumOff val="35000"/>
                  </a:schemeClr>
                </a:solidFill>
                <a:latin typeface="Open Sans" panose="020B0604020202020204"/>
              </a:rPr>
              <a:t>AllEmailsFromText</a:t>
            </a:r>
            <a:r>
              <a:rPr lang="en-IN" sz="2000" dirty="0">
                <a:solidFill>
                  <a:schemeClr val="tx1">
                    <a:lumMod val="65000"/>
                    <a:lumOff val="35000"/>
                  </a:schemeClr>
                </a:solidFill>
                <a:latin typeface="Open Sans" panose="020B0604020202020204"/>
              </a:rPr>
              <a:t>”)</a:t>
            </a:r>
          </a:p>
          <a:p>
            <a:r>
              <a:rPr lang="en-IN" sz="2000" dirty="0">
                <a:solidFill>
                  <a:schemeClr val="tx1">
                    <a:lumMod val="65000"/>
                    <a:lumOff val="35000"/>
                  </a:schemeClr>
                </a:solidFill>
                <a:latin typeface="Open Sans" panose="020B0604020202020204"/>
              </a:rPr>
              <a:t>Run all the above functions on the file “FIFAWorldCup2018.txt” and print the results.</a:t>
            </a:r>
          </a:p>
          <a:p>
            <a:endParaRPr lang="en-IN" sz="2000" dirty="0">
              <a:solidFill>
                <a:schemeClr val="tx1">
                  <a:lumMod val="65000"/>
                  <a:lumOff val="35000"/>
                </a:schemeClr>
              </a:solidFill>
              <a:latin typeface="Open Sans" panose="020B0604020202020204"/>
            </a:endParaRPr>
          </a:p>
          <a:p>
            <a:pPr lvl="0"/>
            <a:r>
              <a:rPr lang="en-IN" sz="2000" dirty="0">
                <a:solidFill>
                  <a:schemeClr val="tx1">
                    <a:lumMod val="65000"/>
                    <a:lumOff val="35000"/>
                  </a:schemeClr>
                </a:solidFill>
                <a:latin typeface="Open Sans" panose="020B0604020202020204"/>
              </a:rPr>
              <a:t>4. Write Python functions that accept a string as an input and return the following chunks:</a:t>
            </a:r>
          </a:p>
          <a:p>
            <a:pPr marL="800100" lvl="1"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Phrases having proper nouns followed by verbs (Take function name as “ChunkingVer1”)</a:t>
            </a:r>
          </a:p>
          <a:p>
            <a:pPr marL="814388" indent="-357188">
              <a:buFont typeface="Wingdings" panose="05000000000000000000" pitchFamily="2" charset="2"/>
              <a:buChar char="§"/>
            </a:pPr>
            <a:r>
              <a:rPr lang="en-IN" sz="2000" dirty="0">
                <a:solidFill>
                  <a:schemeClr val="tx1">
                    <a:lumMod val="65000"/>
                    <a:lumOff val="35000"/>
                  </a:schemeClr>
                </a:solidFill>
                <a:latin typeface="Open Sans" panose="020B0604020202020204"/>
              </a:rPr>
              <a:t>Verb phrases having verbs followed by adjectives (Take function name as “ChunkingVer2”)</a:t>
            </a:r>
          </a:p>
          <a:p>
            <a:pPr marL="800100" lvl="1"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Noun phrases having determiners followed by nouns (Take function name as “ChunkingVer3”)</a:t>
            </a:r>
          </a:p>
          <a:p>
            <a:pPr marL="800100" lvl="1"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Verb phrases having verbs followed by adverbs (Take function name as “ChunkingVer4”)</a:t>
            </a:r>
          </a:p>
          <a:p>
            <a:pPr marL="800100" lvl="1"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Phrases having delimiter, adjectives, and nouns in the respective order. (Take function name as “ChunkingVer5”)</a:t>
            </a:r>
          </a:p>
          <a:p>
            <a:pPr marL="800100" lvl="1"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Noun phrases having nouns and adjectives, terminated with nouns. (Take function name as “ChunkingVer5”)</a:t>
            </a:r>
          </a:p>
          <a:p>
            <a:r>
              <a:rPr lang="en-IN" sz="2000" dirty="0">
                <a:solidFill>
                  <a:schemeClr val="tx1">
                    <a:lumMod val="65000"/>
                    <a:lumOff val="35000"/>
                  </a:schemeClr>
                </a:solidFill>
                <a:latin typeface="Open Sans" panose="020B0604020202020204"/>
              </a:rPr>
              <a:t>Run all the functions for the first sentence in the file “FIFAWorldCup2018.txt” and print the results.</a:t>
            </a:r>
          </a:p>
          <a:p>
            <a:r>
              <a:rPr lang="en-IN" dirty="0"/>
              <a:t> </a:t>
            </a:r>
            <a:endParaRPr lang="en-IN" sz="1400" dirty="0"/>
          </a:p>
          <a:p>
            <a:endParaRPr lang="en-IN" sz="2000" dirty="0">
              <a:solidFill>
                <a:schemeClr val="tx1">
                  <a:lumMod val="65000"/>
                  <a:lumOff val="35000"/>
                </a:schemeClr>
              </a:solidFill>
              <a:latin typeface="Open Sans" panose="020B0604020202020204"/>
            </a:endParaRPr>
          </a:p>
          <a:p>
            <a:pPr marL="0" marR="0" lvl="0" indent="0" algn="l" rtl="0">
              <a:lnSpc>
                <a:spcPct val="90000"/>
              </a:lnSpc>
              <a:spcBef>
                <a:spcPts val="0"/>
              </a:spcBef>
              <a:spcAft>
                <a:spcPts val="0"/>
              </a:spcAft>
              <a:buClr>
                <a:srgbClr val="0F547B"/>
              </a:buClr>
              <a:buSzPts val="700"/>
              <a:buFont typeface="Arial"/>
              <a:buNone/>
            </a:pPr>
            <a:endParaRPr sz="2200" b="1" i="0" u="none" strike="noStrike" cap="none" dirty="0">
              <a:solidFill>
                <a:schemeClr val="dk1"/>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p:txBody>
      </p:sp>
      <p:sp>
        <p:nvSpPr>
          <p:cNvPr id="1777" name="Google Shape;1777;p155"/>
          <p:cNvSpPr txBox="1"/>
          <p:nvPr/>
        </p:nvSpPr>
        <p:spPr>
          <a:xfrm>
            <a:off x="12496932" y="2298747"/>
            <a:ext cx="3484800" cy="358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10 mins.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1754663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1774"/>
        <p:cNvGrpSpPr/>
        <p:nvPr/>
      </p:nvGrpSpPr>
      <p:grpSpPr>
        <a:xfrm>
          <a:off x="0" y="0"/>
          <a:ext cx="0" cy="0"/>
          <a:chOff x="0" y="0"/>
          <a:chExt cx="0" cy="0"/>
        </a:xfrm>
      </p:grpSpPr>
      <p:sp>
        <p:nvSpPr>
          <p:cNvPr id="1775" name="Google Shape;1775;p155"/>
          <p:cNvSpPr txBox="1">
            <a:spLocks noGrp="1"/>
          </p:cNvSpPr>
          <p:nvPr>
            <p:ph type="body" idx="1"/>
          </p:nvPr>
        </p:nvSpPr>
        <p:spPr>
          <a:xfrm>
            <a:off x="926745" y="2210097"/>
            <a:ext cx="12378900" cy="5355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800"/>
              <a:buFont typeface="Arial"/>
              <a:buNone/>
            </a:pPr>
            <a:r>
              <a:rPr lang="en-US" dirty="0"/>
              <a:t>Lesson-End Project</a:t>
            </a:r>
            <a:endParaRPr dirty="0"/>
          </a:p>
        </p:txBody>
      </p:sp>
      <p:sp>
        <p:nvSpPr>
          <p:cNvPr id="1776" name="Google Shape;1776;p155"/>
          <p:cNvSpPr txBox="1"/>
          <p:nvPr/>
        </p:nvSpPr>
        <p:spPr>
          <a:xfrm>
            <a:off x="926749" y="3610143"/>
            <a:ext cx="14121094" cy="5891666"/>
          </a:xfrm>
          <a:prstGeom prst="rect">
            <a:avLst/>
          </a:prstGeom>
          <a:noFill/>
          <a:ln>
            <a:noFill/>
          </a:ln>
        </p:spPr>
        <p:txBody>
          <a:bodyPr spcFirstLastPara="1" wrap="square" lIns="91425" tIns="45700" rIns="91425" bIns="45700" anchor="t" anchorCtr="0">
            <a:noAutofit/>
          </a:bodyPr>
          <a:lstStyle/>
          <a:p>
            <a:pPr lvl="0"/>
            <a:r>
              <a:rPr lang="en-US" sz="2000" b="1" i="0" u="none" strike="noStrike" cap="none" dirty="0">
                <a:solidFill>
                  <a:srgbClr val="000000"/>
                </a:solidFill>
                <a:latin typeface="Open Sans" panose="020B0604020202020204"/>
                <a:ea typeface="Open Sans" panose="020B0604020202020204"/>
                <a:cs typeface="Open Sans" panose="020B0604020202020204"/>
                <a:sym typeface="Open Sans"/>
              </a:rPr>
              <a:t>Objective: </a:t>
            </a:r>
            <a:r>
              <a:rPr lang="en-IN" sz="2000" dirty="0">
                <a:solidFill>
                  <a:schemeClr val="tx1">
                    <a:lumMod val="65000"/>
                    <a:lumOff val="35000"/>
                  </a:schemeClr>
                </a:solidFill>
                <a:latin typeface="Open Sans" panose="020B0604020202020204"/>
              </a:rPr>
              <a:t>Make a content-free grammar having the following rules: </a:t>
            </a:r>
          </a:p>
          <a:p>
            <a:pPr marL="1714500" lvl="3"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Noun phrases are followed by verb phrases</a:t>
            </a:r>
          </a:p>
          <a:p>
            <a:pPr marL="1714500" lvl="3"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Verb phrase can have: </a:t>
            </a:r>
          </a:p>
          <a:p>
            <a:pPr lvl="2"/>
            <a:r>
              <a:rPr lang="en-IN" sz="2000" dirty="0">
                <a:solidFill>
                  <a:schemeClr val="tx1">
                    <a:lumMod val="65000"/>
                    <a:lumOff val="35000"/>
                  </a:schemeClr>
                </a:solidFill>
                <a:latin typeface="Open Sans" panose="020B0604020202020204"/>
              </a:rPr>
              <a:t>		Verb and noun phrases </a:t>
            </a:r>
          </a:p>
          <a:p>
            <a:pPr lvl="2"/>
            <a:r>
              <a:rPr lang="en-IN" sz="2000" dirty="0">
                <a:solidFill>
                  <a:schemeClr val="tx1">
                    <a:lumMod val="65000"/>
                    <a:lumOff val="35000"/>
                  </a:schemeClr>
                </a:solidFill>
                <a:latin typeface="Open Sans" panose="020B0604020202020204"/>
              </a:rPr>
              <a:t>		Verb, noun phrases, and preposition phrases</a:t>
            </a:r>
          </a:p>
          <a:p>
            <a:pPr marL="1714500" lvl="3"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Noun phrases can have: </a:t>
            </a:r>
          </a:p>
          <a:p>
            <a:pPr lvl="2"/>
            <a:r>
              <a:rPr lang="en-IN" sz="2000" dirty="0">
                <a:solidFill>
                  <a:schemeClr val="tx1">
                    <a:lumMod val="65000"/>
                    <a:lumOff val="35000"/>
                  </a:schemeClr>
                </a:solidFill>
                <a:latin typeface="Open Sans" panose="020B0604020202020204"/>
              </a:rPr>
              <a:t>		Delimiters followed by noun </a:t>
            </a:r>
          </a:p>
          <a:p>
            <a:pPr marL="1714500" lvl="3" indent="-342900">
              <a:buFont typeface="Wingdings" panose="05000000000000000000" pitchFamily="2" charset="2"/>
              <a:buChar char="§"/>
            </a:pPr>
            <a:r>
              <a:rPr lang="en-IN" sz="2000" dirty="0">
                <a:solidFill>
                  <a:schemeClr val="tx1">
                    <a:lumMod val="65000"/>
                    <a:lumOff val="35000"/>
                  </a:schemeClr>
                </a:solidFill>
                <a:latin typeface="Open Sans" panose="020B0604020202020204"/>
              </a:rPr>
              <a:t>Preposition phrase has a preposition followed by a noun phrase</a:t>
            </a:r>
          </a:p>
          <a:p>
            <a:r>
              <a:rPr lang="en-IN" sz="2000" dirty="0">
                <a:solidFill>
                  <a:schemeClr val="tx1">
                    <a:lumMod val="65000"/>
                    <a:lumOff val="35000"/>
                  </a:schemeClr>
                </a:solidFill>
                <a:latin typeface="Open Sans" panose="020B0604020202020204"/>
              </a:rPr>
              <a:t>The delimiters, verbs, prepositions, and nouns for the grammar should be the 2 most frequent words of each type from “FIFAWorldCup2018.txt”. Generate the CFG for “FIFAWorldCup2018.txt” file and save them in a file named “CFG.txt”</a:t>
            </a:r>
          </a:p>
          <a:p>
            <a:pPr lvl="0"/>
            <a:endParaRPr sz="2000" b="0" i="0" u="none" strike="noStrike" cap="none" dirty="0">
              <a:solidFill>
                <a:srgbClr val="000000"/>
              </a:solidFill>
              <a:latin typeface="Open Sans" panose="020B0604020202020204"/>
              <a:ea typeface="Open Sans" panose="020B0604020202020204"/>
              <a:cs typeface="Open Sans" panose="020B0604020202020204"/>
              <a:sym typeface="Open Sans"/>
            </a:endParaRPr>
          </a:p>
          <a:p>
            <a:pPr marL="0" marR="0" lvl="0" indent="0" algn="l" rtl="0">
              <a:lnSpc>
                <a:spcPct val="90000"/>
              </a:lnSpc>
              <a:spcBef>
                <a:spcPts val="0"/>
              </a:spcBef>
              <a:spcAft>
                <a:spcPts val="0"/>
              </a:spcAft>
              <a:buClr>
                <a:schemeClr val="dk1"/>
              </a:buClr>
              <a:buSzPts val="700"/>
              <a:buFont typeface="Arial"/>
              <a:buNone/>
            </a:pPr>
            <a:r>
              <a:rPr lang="en-US" sz="2000" b="1" i="0" u="none" strike="noStrike" cap="none" dirty="0">
                <a:solidFill>
                  <a:schemeClr val="dk1"/>
                </a:solidFill>
                <a:latin typeface="Open Sans" panose="020B0604020202020204"/>
                <a:ea typeface="Open Sans" panose="020B0604020202020204"/>
                <a:cs typeface="Open Sans" panose="020B0604020202020204"/>
                <a:sym typeface="Open Sans"/>
              </a:rPr>
              <a:t>Access:</a:t>
            </a:r>
            <a:r>
              <a:rPr lang="en-US" sz="2000" b="0" i="0" u="none" strike="noStrike" cap="none" dirty="0">
                <a:solidFill>
                  <a:schemeClr val="dk1"/>
                </a:solidFill>
                <a:latin typeface="Open Sans" panose="020B0604020202020204"/>
                <a:ea typeface="Open Sans" panose="020B0604020202020204"/>
                <a:cs typeface="Open Sans" panose="020B0604020202020204"/>
                <a:sym typeface="Open Sans"/>
              </a:rPr>
              <a:t> </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Click the Labs tab in the left side panel of the LMS. Copy or note the username and password that </a:t>
            </a:r>
            <a:r>
              <a:rPr lang="en-US" sz="2000" dirty="0">
                <a:solidFill>
                  <a:schemeClr val="tx1">
                    <a:lumMod val="65000"/>
                    <a:lumOff val="35000"/>
                  </a:schemeClr>
                </a:solidFill>
                <a:latin typeface="Open Sans" panose="020B0604020202020204"/>
                <a:ea typeface="Open Sans" panose="020B0604020202020204"/>
                <a:cs typeface="Open Sans" panose="020B0604020202020204"/>
                <a:sym typeface="Open Sans"/>
              </a:rPr>
              <a:t>are</a:t>
            </a:r>
            <a:r>
              <a:rPr lang="en-US" sz="2000" i="0" u="none" strike="noStrike" cap="none" dirty="0">
                <a:solidFill>
                  <a:schemeClr val="tx1">
                    <a:lumMod val="65000"/>
                    <a:lumOff val="35000"/>
                  </a:schemeClr>
                </a:solidFill>
                <a:latin typeface="Open Sans" panose="020B0604020202020204"/>
                <a:ea typeface="Open Sans" panose="020B0604020202020204"/>
                <a:cs typeface="Open Sans" panose="020B0604020202020204"/>
                <a:sym typeface="Open Sans"/>
              </a:rPr>
              <a:t> generated. Click the Launch Lab button. On the page that appears, enter the username and password in the respective fields and click Login.</a:t>
            </a:r>
            <a:endParaRPr lang="en-US" sz="2000" i="0" u="none" strike="noStrike" cap="none" dirty="0">
              <a:solidFill>
                <a:schemeClr val="tx1">
                  <a:lumMod val="65000"/>
                  <a:lumOff val="35000"/>
                </a:schemeClr>
              </a:solidFill>
              <a:latin typeface="Open Sans" panose="020B0604020202020204"/>
              <a:ea typeface="Open Sans SemiBold"/>
              <a:cs typeface="Open Sans SemiBold"/>
              <a:sym typeface="Open Sans SemiBold"/>
            </a:endParaRPr>
          </a:p>
          <a:p>
            <a:pPr marL="0" marR="0" lvl="0" indent="0" algn="l" rtl="0">
              <a:lnSpc>
                <a:spcPct val="90000"/>
              </a:lnSpc>
              <a:spcBef>
                <a:spcPts val="0"/>
              </a:spcBef>
              <a:spcAft>
                <a:spcPts val="0"/>
              </a:spcAft>
              <a:buClr>
                <a:srgbClr val="0F547B"/>
              </a:buClr>
              <a:buSzPts val="700"/>
              <a:buFont typeface="Arial"/>
              <a:buNone/>
            </a:pPr>
            <a:endParaRPr sz="2200" b="1" i="0" u="none" strike="noStrike" cap="none" dirty="0">
              <a:solidFill>
                <a:schemeClr val="dk1"/>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a:p>
            <a:pPr marL="0" marR="0" lvl="0" indent="0" algn="l" rtl="0">
              <a:lnSpc>
                <a:spcPct val="107000"/>
              </a:lnSpc>
              <a:spcBef>
                <a:spcPts val="800"/>
              </a:spcBef>
              <a:spcAft>
                <a:spcPts val="0"/>
              </a:spcAft>
              <a:buClr>
                <a:srgbClr val="000000"/>
              </a:buClr>
              <a:buSzPts val="2200"/>
              <a:buFont typeface="Arial"/>
              <a:buNone/>
            </a:pPr>
            <a:endParaRPr sz="2200" b="0" i="0" u="none" strike="noStrike" cap="none" dirty="0">
              <a:solidFill>
                <a:srgbClr val="000000"/>
              </a:solidFill>
              <a:latin typeface="Open Sans"/>
              <a:ea typeface="Open Sans"/>
              <a:cs typeface="Open Sans"/>
              <a:sym typeface="Open Sans"/>
            </a:endParaRPr>
          </a:p>
        </p:txBody>
      </p:sp>
      <p:sp>
        <p:nvSpPr>
          <p:cNvPr id="1777" name="Google Shape;1777;p155"/>
          <p:cNvSpPr txBox="1"/>
          <p:nvPr/>
        </p:nvSpPr>
        <p:spPr>
          <a:xfrm>
            <a:off x="12496932" y="2298747"/>
            <a:ext cx="3484800" cy="358200"/>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700"/>
              <a:buFont typeface="Arial"/>
              <a:buNone/>
            </a:pPr>
            <a:r>
              <a:rPr lang="en-US" sz="2800" b="0" i="0" u="none" strike="noStrike" cap="none" dirty="0">
                <a:solidFill>
                  <a:srgbClr val="0F547B"/>
                </a:solidFill>
                <a:latin typeface="Open Sans SemiBold"/>
                <a:ea typeface="Open Sans SemiBold"/>
                <a:cs typeface="Open Sans SemiBold"/>
                <a:sym typeface="Open Sans SemiBold"/>
              </a:rPr>
              <a:t>Duration: 10 mins.</a:t>
            </a:r>
            <a:endParaRPr sz="14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9429308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379"/>
        <p:cNvGrpSpPr/>
        <p:nvPr/>
      </p:nvGrpSpPr>
      <p:grpSpPr>
        <a:xfrm>
          <a:off x="0" y="0"/>
          <a:ext cx="0" cy="0"/>
          <a:chOff x="0" y="0"/>
          <a:chExt cx="0" cy="0"/>
        </a:xfrm>
      </p:grpSpPr>
      <p:sp>
        <p:nvSpPr>
          <p:cNvPr id="2" name="Google Shape;28;p2">
            <a:extLst>
              <a:ext uri="{FF2B5EF4-FFF2-40B4-BE49-F238E27FC236}">
                <a16:creationId xmlns:a16="http://schemas.microsoft.com/office/drawing/2014/main" id="{7C1D1B62-A83A-4700-881C-C984800C20A2}"/>
              </a:ext>
            </a:extLst>
          </p:cNvPr>
          <p:cNvSpPr txBox="1"/>
          <p:nvPr/>
        </p:nvSpPr>
        <p:spPr>
          <a:xfrm>
            <a:off x="88120" y="8713208"/>
            <a:ext cx="3757952"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1800" b="0" i="0" u="none" strike="noStrike" cap="none" dirty="0">
                <a:solidFill>
                  <a:schemeClr val="bg1">
                    <a:lumMod val="85000"/>
                  </a:schemeClr>
                </a:solidFill>
                <a:latin typeface="Open Sans"/>
                <a:ea typeface="Open Sans"/>
                <a:cs typeface="Open Sans"/>
                <a:sym typeface="Open Sans"/>
              </a:rPr>
              <a:t>© </a:t>
            </a:r>
            <a:r>
              <a:rPr lang="en-US" sz="1800" b="0" i="0" u="none" strike="noStrike" cap="none" dirty="0" err="1">
                <a:solidFill>
                  <a:schemeClr val="bg1">
                    <a:lumMod val="85000"/>
                  </a:schemeClr>
                </a:solidFill>
                <a:latin typeface="Open Sans"/>
                <a:ea typeface="Open Sans"/>
                <a:cs typeface="Open Sans"/>
                <a:sym typeface="Open Sans"/>
              </a:rPr>
              <a:t>Simplilearn</a:t>
            </a:r>
            <a:r>
              <a:rPr lang="en-US" sz="1800" b="0" i="0" u="none" strike="noStrike" cap="none" dirty="0">
                <a:solidFill>
                  <a:schemeClr val="bg1">
                    <a:lumMod val="85000"/>
                  </a:schemeClr>
                </a:solidFill>
                <a:latin typeface="Open Sans"/>
                <a:ea typeface="Open Sans"/>
                <a:cs typeface="Open Sans"/>
                <a:sym typeface="Open Sans"/>
              </a:rPr>
              <a:t>. All rights reserved.</a:t>
            </a:r>
            <a:endParaRPr dirty="0">
              <a:solidFill>
                <a:schemeClr val="bg1">
                  <a:lumMod val="8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22"/>
          <p:cNvSpPr txBox="1">
            <a:spLocks noGrp="1"/>
          </p:cNvSpPr>
          <p:nvPr>
            <p:ph type="body" idx="1"/>
          </p:nvPr>
        </p:nvSpPr>
        <p:spPr>
          <a:xfrm>
            <a:off x="926745" y="1676697"/>
            <a:ext cx="12378947" cy="5355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chemeClr val="lt1"/>
              </a:buClr>
              <a:buSzPts val="3200"/>
              <a:buFont typeface="Arial"/>
              <a:buNone/>
            </a:pPr>
            <a:r>
              <a:rPr lang="en-US" dirty="0"/>
              <a:t>Text Mining</a:t>
            </a:r>
            <a:endParaRPr dirty="0"/>
          </a:p>
        </p:txBody>
      </p:sp>
      <p:sp>
        <p:nvSpPr>
          <p:cNvPr id="426" name="Google Shape;426;p22"/>
          <p:cNvSpPr txBox="1">
            <a:spLocks noGrp="1"/>
          </p:cNvSpPr>
          <p:nvPr>
            <p:ph type="body" idx="2"/>
          </p:nvPr>
        </p:nvSpPr>
        <p:spPr>
          <a:xfrm>
            <a:off x="926743" y="2380588"/>
            <a:ext cx="12378950" cy="480131"/>
          </a:xfrm>
          <a:prstGeom prst="rect">
            <a:avLst/>
          </a:prstGeom>
          <a:noFill/>
          <a:ln>
            <a:noFill/>
          </a:ln>
        </p:spPr>
        <p:txBody>
          <a:bodyPr spcFirstLastPara="1" wrap="square" lIns="91425" tIns="45700" rIns="91425" bIns="45700" anchor="ctr" anchorCtr="0">
            <a:noAutofit/>
          </a:bodyPr>
          <a:lstStyle/>
          <a:p>
            <a:pPr marL="0" marR="0" lvl="0" indent="0" algn="l" rtl="0">
              <a:lnSpc>
                <a:spcPct val="90000"/>
              </a:lnSpc>
              <a:spcBef>
                <a:spcPts val="0"/>
              </a:spcBef>
              <a:spcAft>
                <a:spcPts val="0"/>
              </a:spcAft>
              <a:buClr>
                <a:srgbClr val="0F547B"/>
              </a:buClr>
              <a:buSzPts val="2800"/>
              <a:buFont typeface="Arial"/>
              <a:buNone/>
            </a:pPr>
            <a:r>
              <a:rPr lang="en-IN" dirty="0"/>
              <a:t>Topic 2: NLTK Library</a:t>
            </a:r>
            <a:endParaRPr dirty="0"/>
          </a:p>
        </p:txBody>
      </p:sp>
    </p:spTree>
    <p:extLst>
      <p:ext uri="{BB962C8B-B14F-4D97-AF65-F5344CB8AC3E}">
        <p14:creationId xmlns:p14="http://schemas.microsoft.com/office/powerpoint/2010/main" val="2456621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809;p40">
            <a:extLst>
              <a:ext uri="{FF2B5EF4-FFF2-40B4-BE49-F238E27FC236}">
                <a16:creationId xmlns:a16="http://schemas.microsoft.com/office/drawing/2014/main" id="{D0E63810-5B74-49B7-A10F-4A9C737F27FC}"/>
              </a:ext>
            </a:extLst>
          </p:cNvPr>
          <p:cNvSpPr txBox="1">
            <a:spLocks/>
          </p:cNvSpPr>
          <p:nvPr/>
        </p:nvSpPr>
        <p:spPr>
          <a:xfrm>
            <a:off x="3078" y="382687"/>
            <a:ext cx="16258032" cy="66504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rgbClr val="3F3F3F"/>
              </a:buClr>
              <a:buSzPts val="3200"/>
              <a:buFont typeface="Open Sans ExtraBold"/>
              <a:buNone/>
              <a:defRPr sz="3200" b="0" i="0" u="none" strike="noStrike" cap="none">
                <a:solidFill>
                  <a:srgbClr val="3F3F3F"/>
                </a:solidFill>
                <a:latin typeface="Open Sans ExtraBold"/>
                <a:ea typeface="Open Sans ExtraBold"/>
                <a:cs typeface="Open Sans ExtraBold"/>
                <a:sym typeface="Open Sans ExtraBold"/>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dirty="0"/>
              <a:t>Significance</a:t>
            </a:r>
          </a:p>
        </p:txBody>
      </p:sp>
      <p:pic>
        <p:nvPicPr>
          <p:cNvPr id="11" name="Picture 10">
            <a:extLst>
              <a:ext uri="{FF2B5EF4-FFF2-40B4-BE49-F238E27FC236}">
                <a16:creationId xmlns:a16="http://schemas.microsoft.com/office/drawing/2014/main" id="{5E96232F-CC14-4026-9685-3F7FAEFEC5BC}"/>
              </a:ext>
            </a:extLst>
          </p:cNvPr>
          <p:cNvPicPr>
            <a:picLocks/>
          </p:cNvPicPr>
          <p:nvPr/>
        </p:nvPicPr>
        <p:blipFill>
          <a:blip r:embed="rId3" cstate="print">
            <a:extLst>
              <a:ext uri="{28A0092B-C50C-407E-A947-70E740481C1C}">
                <a14:useLocalDpi xmlns:a14="http://schemas.microsoft.com/office/drawing/2010/main" val="0"/>
              </a:ext>
            </a:extLst>
          </a:blip>
          <a:stretch>
            <a:fillRect/>
          </a:stretch>
        </p:blipFill>
        <p:spPr>
          <a:xfrm>
            <a:off x="6691369" y="885621"/>
            <a:ext cx="2886591" cy="253920"/>
          </a:xfrm>
          <a:prstGeom prst="rect">
            <a:avLst/>
          </a:prstGeom>
        </p:spPr>
      </p:pic>
      <p:grpSp>
        <p:nvGrpSpPr>
          <p:cNvPr id="40" name="Group 39">
            <a:extLst>
              <a:ext uri="{FF2B5EF4-FFF2-40B4-BE49-F238E27FC236}">
                <a16:creationId xmlns:a16="http://schemas.microsoft.com/office/drawing/2014/main" id="{E44AD52E-EF69-4124-BDE4-8EF701248E52}"/>
              </a:ext>
            </a:extLst>
          </p:cNvPr>
          <p:cNvGrpSpPr/>
          <p:nvPr/>
        </p:nvGrpSpPr>
        <p:grpSpPr>
          <a:xfrm>
            <a:off x="718924" y="3551251"/>
            <a:ext cx="6221740" cy="1978724"/>
            <a:chOff x="6629400" y="4946073"/>
            <a:chExt cx="6221740" cy="1978724"/>
          </a:xfrm>
        </p:grpSpPr>
        <p:pic>
          <p:nvPicPr>
            <p:cNvPr id="33" name="Picture 32">
              <a:extLst>
                <a:ext uri="{FF2B5EF4-FFF2-40B4-BE49-F238E27FC236}">
                  <a16:creationId xmlns:a16="http://schemas.microsoft.com/office/drawing/2014/main" id="{2FB6D23C-1C14-4AE4-B80A-8425C028B55C}"/>
                </a:ext>
              </a:extLst>
            </p:cNvPr>
            <p:cNvPicPr>
              <a:picLocks noChangeAspect="1"/>
            </p:cNvPicPr>
            <p:nvPr/>
          </p:nvPicPr>
          <p:blipFill rotWithShape="1">
            <a:blip r:embed="rId4"/>
            <a:srcRect l="11017" t="11666" r="11258" b="14263"/>
            <a:stretch/>
          </p:blipFill>
          <p:spPr>
            <a:xfrm>
              <a:off x="6629400" y="4946073"/>
              <a:ext cx="6005945" cy="1933252"/>
            </a:xfrm>
            <a:prstGeom prst="rect">
              <a:avLst/>
            </a:prstGeom>
          </p:spPr>
        </p:pic>
        <p:sp>
          <p:nvSpPr>
            <p:cNvPr id="39" name="Rectangle 38">
              <a:extLst>
                <a:ext uri="{FF2B5EF4-FFF2-40B4-BE49-F238E27FC236}">
                  <a16:creationId xmlns:a16="http://schemas.microsoft.com/office/drawing/2014/main" id="{F7F1A4EB-6463-4955-BD9F-DE2F6EB38CC2}"/>
                </a:ext>
              </a:extLst>
            </p:cNvPr>
            <p:cNvSpPr/>
            <p:nvPr/>
          </p:nvSpPr>
          <p:spPr>
            <a:xfrm>
              <a:off x="8500269" y="6524687"/>
              <a:ext cx="4350871" cy="400110"/>
            </a:xfrm>
            <a:prstGeom prst="rect">
              <a:avLst/>
            </a:prstGeom>
          </p:spPr>
          <p:txBody>
            <a:bodyPr wrap="none">
              <a:spAutoFit/>
            </a:bodyPr>
            <a:lstStyle/>
            <a:p>
              <a:r>
                <a:rPr lang="en-US" sz="2000" b="1" dirty="0">
                  <a:solidFill>
                    <a:schemeClr val="tx1">
                      <a:lumMod val="65000"/>
                      <a:lumOff val="35000"/>
                    </a:schemeClr>
                  </a:solidFill>
                  <a:latin typeface="+mj-lt"/>
                </a:rPr>
                <a:t>Natural Language Toolkit (NLTK)</a:t>
              </a:r>
            </a:p>
          </p:txBody>
        </p:sp>
      </p:grpSp>
      <p:grpSp>
        <p:nvGrpSpPr>
          <p:cNvPr id="49" name="Group 48">
            <a:extLst>
              <a:ext uri="{FF2B5EF4-FFF2-40B4-BE49-F238E27FC236}">
                <a16:creationId xmlns:a16="http://schemas.microsoft.com/office/drawing/2014/main" id="{A691074D-4B96-405E-8545-952B331F6606}"/>
              </a:ext>
            </a:extLst>
          </p:cNvPr>
          <p:cNvGrpSpPr/>
          <p:nvPr/>
        </p:nvGrpSpPr>
        <p:grpSpPr>
          <a:xfrm>
            <a:off x="5959631" y="1715620"/>
            <a:ext cx="3944560" cy="6542759"/>
            <a:chOff x="4619625" y="833438"/>
            <a:chExt cx="2981326" cy="4945063"/>
          </a:xfrm>
        </p:grpSpPr>
        <p:sp>
          <p:nvSpPr>
            <p:cNvPr id="75" name="Freeform 7">
              <a:extLst>
                <a:ext uri="{FF2B5EF4-FFF2-40B4-BE49-F238E27FC236}">
                  <a16:creationId xmlns:a16="http://schemas.microsoft.com/office/drawing/2014/main" id="{C8FCE4C9-C90B-4707-9E08-549A029467E3}"/>
                </a:ext>
              </a:extLst>
            </p:cNvPr>
            <p:cNvSpPr>
              <a:spLocks/>
            </p:cNvSpPr>
            <p:nvPr/>
          </p:nvSpPr>
          <p:spPr bwMode="auto">
            <a:xfrm>
              <a:off x="6138863" y="2767013"/>
              <a:ext cx="1462088" cy="217488"/>
            </a:xfrm>
            <a:custGeom>
              <a:avLst/>
              <a:gdLst>
                <a:gd name="T0" fmla="*/ 0 w 3683"/>
                <a:gd name="T1" fmla="*/ 328 h 548"/>
                <a:gd name="T2" fmla="*/ 2997 w 3683"/>
                <a:gd name="T3" fmla="*/ 328 h 548"/>
                <a:gd name="T4" fmla="*/ 3024 w 3683"/>
                <a:gd name="T5" fmla="*/ 329 h 548"/>
                <a:gd name="T6" fmla="*/ 3077 w 3683"/>
                <a:gd name="T7" fmla="*/ 342 h 548"/>
                <a:gd name="T8" fmla="*/ 3126 w 3683"/>
                <a:gd name="T9" fmla="*/ 368 h 548"/>
                <a:gd name="T10" fmla="*/ 3166 w 3683"/>
                <a:gd name="T11" fmla="*/ 404 h 548"/>
                <a:gd name="T12" fmla="*/ 3183 w 3683"/>
                <a:gd name="T13" fmla="*/ 426 h 548"/>
                <a:gd name="T14" fmla="*/ 3203 w 3683"/>
                <a:gd name="T15" fmla="*/ 453 h 548"/>
                <a:gd name="T16" fmla="*/ 3253 w 3683"/>
                <a:gd name="T17" fmla="*/ 499 h 548"/>
                <a:gd name="T18" fmla="*/ 3314 w 3683"/>
                <a:gd name="T19" fmla="*/ 531 h 548"/>
                <a:gd name="T20" fmla="*/ 3381 w 3683"/>
                <a:gd name="T21" fmla="*/ 547 h 548"/>
                <a:gd name="T22" fmla="*/ 3418 w 3683"/>
                <a:gd name="T23" fmla="*/ 548 h 548"/>
                <a:gd name="T24" fmla="*/ 3444 w 3683"/>
                <a:gd name="T25" fmla="*/ 545 h 548"/>
                <a:gd name="T26" fmla="*/ 3494 w 3683"/>
                <a:gd name="T27" fmla="*/ 534 h 548"/>
                <a:gd name="T28" fmla="*/ 3541 w 3683"/>
                <a:gd name="T29" fmla="*/ 514 h 548"/>
                <a:gd name="T30" fmla="*/ 3584 w 3683"/>
                <a:gd name="T31" fmla="*/ 486 h 548"/>
                <a:gd name="T32" fmla="*/ 3619 w 3683"/>
                <a:gd name="T33" fmla="*/ 449 h 548"/>
                <a:gd name="T34" fmla="*/ 3648 w 3683"/>
                <a:gd name="T35" fmla="*/ 408 h 548"/>
                <a:gd name="T36" fmla="*/ 3669 w 3683"/>
                <a:gd name="T37" fmla="*/ 361 h 548"/>
                <a:gd name="T38" fmla="*/ 3682 w 3683"/>
                <a:gd name="T39" fmla="*/ 312 h 548"/>
                <a:gd name="T40" fmla="*/ 3683 w 3683"/>
                <a:gd name="T41" fmla="*/ 285 h 548"/>
                <a:gd name="T42" fmla="*/ 3683 w 3683"/>
                <a:gd name="T43" fmla="*/ 256 h 548"/>
                <a:gd name="T44" fmla="*/ 3674 w 3683"/>
                <a:gd name="T45" fmla="*/ 200 h 548"/>
                <a:gd name="T46" fmla="*/ 3655 w 3683"/>
                <a:gd name="T47" fmla="*/ 150 h 548"/>
                <a:gd name="T48" fmla="*/ 3625 w 3683"/>
                <a:gd name="T49" fmla="*/ 103 h 548"/>
                <a:gd name="T50" fmla="*/ 3588 w 3683"/>
                <a:gd name="T51" fmla="*/ 64 h 548"/>
                <a:gd name="T52" fmla="*/ 3543 w 3683"/>
                <a:gd name="T53" fmla="*/ 35 h 548"/>
                <a:gd name="T54" fmla="*/ 3494 w 3683"/>
                <a:gd name="T55" fmla="*/ 13 h 548"/>
                <a:gd name="T56" fmla="*/ 3439 w 3683"/>
                <a:gd name="T57" fmla="*/ 1 h 548"/>
                <a:gd name="T58" fmla="*/ 3410 w 3683"/>
                <a:gd name="T59" fmla="*/ 0 h 548"/>
                <a:gd name="T60" fmla="*/ 3375 w 3683"/>
                <a:gd name="T61" fmla="*/ 1 h 548"/>
                <a:gd name="T62" fmla="*/ 3311 w 3683"/>
                <a:gd name="T63" fmla="*/ 18 h 548"/>
                <a:gd name="T64" fmla="*/ 3253 w 3683"/>
                <a:gd name="T65" fmla="*/ 49 h 548"/>
                <a:gd name="T66" fmla="*/ 3205 w 3683"/>
                <a:gd name="T67" fmla="*/ 92 h 548"/>
                <a:gd name="T68" fmla="*/ 3186 w 3683"/>
                <a:gd name="T69" fmla="*/ 116 h 548"/>
                <a:gd name="T70" fmla="*/ 3169 w 3683"/>
                <a:gd name="T71" fmla="*/ 140 h 548"/>
                <a:gd name="T72" fmla="*/ 3127 w 3683"/>
                <a:gd name="T73" fmla="*/ 177 h 548"/>
                <a:gd name="T74" fmla="*/ 3078 w 3683"/>
                <a:gd name="T75" fmla="*/ 204 h 548"/>
                <a:gd name="T76" fmla="*/ 3025 w 3683"/>
                <a:gd name="T77" fmla="*/ 219 h 548"/>
                <a:gd name="T78" fmla="*/ 2997 w 3683"/>
                <a:gd name="T79" fmla="*/ 220 h 548"/>
                <a:gd name="T80" fmla="*/ 0 w 3683"/>
                <a:gd name="T81" fmla="*/ 220 h 548"/>
                <a:gd name="T82" fmla="*/ 0 w 3683"/>
                <a:gd name="T83" fmla="*/ 328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83" h="548">
                  <a:moveTo>
                    <a:pt x="0" y="328"/>
                  </a:moveTo>
                  <a:lnTo>
                    <a:pt x="2997" y="328"/>
                  </a:lnTo>
                  <a:lnTo>
                    <a:pt x="3024" y="329"/>
                  </a:lnTo>
                  <a:lnTo>
                    <a:pt x="3077" y="342"/>
                  </a:lnTo>
                  <a:lnTo>
                    <a:pt x="3126" y="368"/>
                  </a:lnTo>
                  <a:lnTo>
                    <a:pt x="3166" y="404"/>
                  </a:lnTo>
                  <a:lnTo>
                    <a:pt x="3183" y="426"/>
                  </a:lnTo>
                  <a:lnTo>
                    <a:pt x="3203" y="453"/>
                  </a:lnTo>
                  <a:lnTo>
                    <a:pt x="3253" y="499"/>
                  </a:lnTo>
                  <a:lnTo>
                    <a:pt x="3314" y="531"/>
                  </a:lnTo>
                  <a:lnTo>
                    <a:pt x="3381" y="547"/>
                  </a:lnTo>
                  <a:lnTo>
                    <a:pt x="3418" y="548"/>
                  </a:lnTo>
                  <a:lnTo>
                    <a:pt x="3444" y="545"/>
                  </a:lnTo>
                  <a:lnTo>
                    <a:pt x="3494" y="534"/>
                  </a:lnTo>
                  <a:lnTo>
                    <a:pt x="3541" y="514"/>
                  </a:lnTo>
                  <a:lnTo>
                    <a:pt x="3584" y="486"/>
                  </a:lnTo>
                  <a:lnTo>
                    <a:pt x="3619" y="449"/>
                  </a:lnTo>
                  <a:lnTo>
                    <a:pt x="3648" y="408"/>
                  </a:lnTo>
                  <a:lnTo>
                    <a:pt x="3669" y="361"/>
                  </a:lnTo>
                  <a:lnTo>
                    <a:pt x="3682" y="312"/>
                  </a:lnTo>
                  <a:lnTo>
                    <a:pt x="3683" y="285"/>
                  </a:lnTo>
                  <a:lnTo>
                    <a:pt x="3683" y="256"/>
                  </a:lnTo>
                  <a:lnTo>
                    <a:pt x="3674" y="200"/>
                  </a:lnTo>
                  <a:lnTo>
                    <a:pt x="3655" y="150"/>
                  </a:lnTo>
                  <a:lnTo>
                    <a:pt x="3625" y="103"/>
                  </a:lnTo>
                  <a:lnTo>
                    <a:pt x="3588" y="64"/>
                  </a:lnTo>
                  <a:lnTo>
                    <a:pt x="3543" y="35"/>
                  </a:lnTo>
                  <a:lnTo>
                    <a:pt x="3494" y="13"/>
                  </a:lnTo>
                  <a:lnTo>
                    <a:pt x="3439" y="1"/>
                  </a:lnTo>
                  <a:lnTo>
                    <a:pt x="3410" y="0"/>
                  </a:lnTo>
                  <a:lnTo>
                    <a:pt x="3375" y="1"/>
                  </a:lnTo>
                  <a:lnTo>
                    <a:pt x="3311" y="18"/>
                  </a:lnTo>
                  <a:lnTo>
                    <a:pt x="3253" y="49"/>
                  </a:lnTo>
                  <a:lnTo>
                    <a:pt x="3205" y="92"/>
                  </a:lnTo>
                  <a:lnTo>
                    <a:pt x="3186" y="116"/>
                  </a:lnTo>
                  <a:lnTo>
                    <a:pt x="3169" y="140"/>
                  </a:lnTo>
                  <a:lnTo>
                    <a:pt x="3127" y="177"/>
                  </a:lnTo>
                  <a:lnTo>
                    <a:pt x="3078" y="204"/>
                  </a:lnTo>
                  <a:lnTo>
                    <a:pt x="3025" y="219"/>
                  </a:lnTo>
                  <a:lnTo>
                    <a:pt x="2997" y="220"/>
                  </a:lnTo>
                  <a:lnTo>
                    <a:pt x="0" y="220"/>
                  </a:lnTo>
                  <a:lnTo>
                    <a:pt x="0" y="328"/>
                  </a:lnTo>
                  <a:close/>
                </a:path>
              </a:pathLst>
            </a:custGeom>
            <a:solidFill>
              <a:srgbClr val="F36F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6" name="Freeform 8">
              <a:extLst>
                <a:ext uri="{FF2B5EF4-FFF2-40B4-BE49-F238E27FC236}">
                  <a16:creationId xmlns:a16="http://schemas.microsoft.com/office/drawing/2014/main" id="{326AA76A-E96D-4AD9-9B6A-CE8EAC2E9509}"/>
                </a:ext>
              </a:extLst>
            </p:cNvPr>
            <p:cNvSpPr>
              <a:spLocks/>
            </p:cNvSpPr>
            <p:nvPr/>
          </p:nvSpPr>
          <p:spPr bwMode="auto">
            <a:xfrm>
              <a:off x="7454900" y="2835275"/>
              <a:ext cx="79375" cy="79375"/>
            </a:xfrm>
            <a:custGeom>
              <a:avLst/>
              <a:gdLst>
                <a:gd name="T0" fmla="*/ 200 w 200"/>
                <a:gd name="T1" fmla="*/ 68 h 201"/>
                <a:gd name="T2" fmla="*/ 132 w 200"/>
                <a:gd name="T3" fmla="*/ 68 h 201"/>
                <a:gd name="T4" fmla="*/ 132 w 200"/>
                <a:gd name="T5" fmla="*/ 0 h 201"/>
                <a:gd name="T6" fmla="*/ 67 w 200"/>
                <a:gd name="T7" fmla="*/ 0 h 201"/>
                <a:gd name="T8" fmla="*/ 67 w 200"/>
                <a:gd name="T9" fmla="*/ 68 h 201"/>
                <a:gd name="T10" fmla="*/ 0 w 200"/>
                <a:gd name="T11" fmla="*/ 68 h 201"/>
                <a:gd name="T12" fmla="*/ 0 w 200"/>
                <a:gd name="T13" fmla="*/ 132 h 201"/>
                <a:gd name="T14" fmla="*/ 67 w 200"/>
                <a:gd name="T15" fmla="*/ 132 h 201"/>
                <a:gd name="T16" fmla="*/ 67 w 200"/>
                <a:gd name="T17" fmla="*/ 201 h 201"/>
                <a:gd name="T18" fmla="*/ 132 w 200"/>
                <a:gd name="T19" fmla="*/ 201 h 201"/>
                <a:gd name="T20" fmla="*/ 132 w 200"/>
                <a:gd name="T21" fmla="*/ 132 h 201"/>
                <a:gd name="T22" fmla="*/ 200 w 200"/>
                <a:gd name="T23" fmla="*/ 132 h 201"/>
                <a:gd name="T24" fmla="*/ 200 w 200"/>
                <a:gd name="T25" fmla="*/ 68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01">
                  <a:moveTo>
                    <a:pt x="200" y="68"/>
                  </a:moveTo>
                  <a:lnTo>
                    <a:pt x="132" y="68"/>
                  </a:lnTo>
                  <a:lnTo>
                    <a:pt x="132" y="0"/>
                  </a:lnTo>
                  <a:lnTo>
                    <a:pt x="67" y="0"/>
                  </a:lnTo>
                  <a:lnTo>
                    <a:pt x="67" y="68"/>
                  </a:lnTo>
                  <a:lnTo>
                    <a:pt x="0" y="68"/>
                  </a:lnTo>
                  <a:lnTo>
                    <a:pt x="0" y="132"/>
                  </a:lnTo>
                  <a:lnTo>
                    <a:pt x="67" y="132"/>
                  </a:lnTo>
                  <a:lnTo>
                    <a:pt x="67" y="201"/>
                  </a:lnTo>
                  <a:lnTo>
                    <a:pt x="132" y="201"/>
                  </a:lnTo>
                  <a:lnTo>
                    <a:pt x="132" y="132"/>
                  </a:lnTo>
                  <a:lnTo>
                    <a:pt x="200" y="132"/>
                  </a:lnTo>
                  <a:lnTo>
                    <a:pt x="200"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7" name="Freeform 9">
              <a:extLst>
                <a:ext uri="{FF2B5EF4-FFF2-40B4-BE49-F238E27FC236}">
                  <a16:creationId xmlns:a16="http://schemas.microsoft.com/office/drawing/2014/main" id="{C02FBB9F-A1FE-4667-ADB2-55473CF203F3}"/>
                </a:ext>
              </a:extLst>
            </p:cNvPr>
            <p:cNvSpPr>
              <a:spLocks/>
            </p:cNvSpPr>
            <p:nvPr/>
          </p:nvSpPr>
          <p:spPr bwMode="auto">
            <a:xfrm>
              <a:off x="5622925" y="2565400"/>
              <a:ext cx="620713" cy="619125"/>
            </a:xfrm>
            <a:custGeom>
              <a:avLst/>
              <a:gdLst>
                <a:gd name="T0" fmla="*/ 1362 w 1562"/>
                <a:gd name="T1" fmla="*/ 259 h 1562"/>
                <a:gd name="T2" fmla="*/ 1461 w 1562"/>
                <a:gd name="T3" fmla="*/ 396 h 1562"/>
                <a:gd name="T4" fmla="*/ 1525 w 1562"/>
                <a:gd name="T5" fmla="*/ 545 h 1562"/>
                <a:gd name="T6" fmla="*/ 1558 w 1562"/>
                <a:gd name="T7" fmla="*/ 704 h 1562"/>
                <a:gd name="T8" fmla="*/ 1560 w 1562"/>
                <a:gd name="T9" fmla="*/ 825 h 1562"/>
                <a:gd name="T10" fmla="*/ 1547 w 1562"/>
                <a:gd name="T11" fmla="*/ 928 h 1562"/>
                <a:gd name="T12" fmla="*/ 1509 w 1562"/>
                <a:gd name="T13" fmla="*/ 1063 h 1562"/>
                <a:gd name="T14" fmla="*/ 1446 w 1562"/>
                <a:gd name="T15" fmla="*/ 1190 h 1562"/>
                <a:gd name="T16" fmla="*/ 1358 w 1562"/>
                <a:gd name="T17" fmla="*/ 1306 h 1562"/>
                <a:gd name="T18" fmla="*/ 1306 w 1562"/>
                <a:gd name="T19" fmla="*/ 1359 h 1562"/>
                <a:gd name="T20" fmla="*/ 1190 w 1562"/>
                <a:gd name="T21" fmla="*/ 1446 h 1562"/>
                <a:gd name="T22" fmla="*/ 1063 w 1562"/>
                <a:gd name="T23" fmla="*/ 1510 h 1562"/>
                <a:gd name="T24" fmla="*/ 928 w 1562"/>
                <a:gd name="T25" fmla="*/ 1547 h 1562"/>
                <a:gd name="T26" fmla="*/ 825 w 1562"/>
                <a:gd name="T27" fmla="*/ 1560 h 1562"/>
                <a:gd name="T28" fmla="*/ 704 w 1562"/>
                <a:gd name="T29" fmla="*/ 1558 h 1562"/>
                <a:gd name="T30" fmla="*/ 546 w 1562"/>
                <a:gd name="T31" fmla="*/ 1527 h 1562"/>
                <a:gd name="T32" fmla="*/ 396 w 1562"/>
                <a:gd name="T33" fmla="*/ 1461 h 1562"/>
                <a:gd name="T34" fmla="*/ 259 w 1562"/>
                <a:gd name="T35" fmla="*/ 1363 h 1562"/>
                <a:gd name="T36" fmla="*/ 201 w 1562"/>
                <a:gd name="T37" fmla="*/ 1304 h 1562"/>
                <a:gd name="T38" fmla="*/ 107 w 1562"/>
                <a:gd name="T39" fmla="*/ 1178 h 1562"/>
                <a:gd name="T40" fmla="*/ 43 w 1562"/>
                <a:gd name="T41" fmla="*/ 1039 h 1562"/>
                <a:gd name="T42" fmla="*/ 8 w 1562"/>
                <a:gd name="T43" fmla="*/ 893 h 1562"/>
                <a:gd name="T44" fmla="*/ 0 w 1562"/>
                <a:gd name="T45" fmla="*/ 744 h 1562"/>
                <a:gd name="T46" fmla="*/ 22 w 1562"/>
                <a:gd name="T47" fmla="*/ 595 h 1562"/>
                <a:gd name="T48" fmla="*/ 71 w 1562"/>
                <a:gd name="T49" fmla="*/ 452 h 1562"/>
                <a:gd name="T50" fmla="*/ 150 w 1562"/>
                <a:gd name="T51" fmla="*/ 319 h 1562"/>
                <a:gd name="T52" fmla="*/ 228 w 1562"/>
                <a:gd name="T53" fmla="*/ 228 h 1562"/>
                <a:gd name="T54" fmla="*/ 319 w 1562"/>
                <a:gd name="T55" fmla="*/ 150 h 1562"/>
                <a:gd name="T56" fmla="*/ 451 w 1562"/>
                <a:gd name="T57" fmla="*/ 72 h 1562"/>
                <a:gd name="T58" fmla="*/ 595 w 1562"/>
                <a:gd name="T59" fmla="*/ 22 h 1562"/>
                <a:gd name="T60" fmla="*/ 743 w 1562"/>
                <a:gd name="T61" fmla="*/ 0 h 1562"/>
                <a:gd name="T62" fmla="*/ 893 w 1562"/>
                <a:gd name="T63" fmla="*/ 8 h 1562"/>
                <a:gd name="T64" fmla="*/ 1039 w 1562"/>
                <a:gd name="T65" fmla="*/ 44 h 1562"/>
                <a:gd name="T66" fmla="*/ 1177 w 1562"/>
                <a:gd name="T67" fmla="*/ 107 h 1562"/>
                <a:gd name="T68" fmla="*/ 1304 w 1562"/>
                <a:gd name="T69" fmla="*/ 201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2" h="1562">
                  <a:moveTo>
                    <a:pt x="1332" y="228"/>
                  </a:moveTo>
                  <a:lnTo>
                    <a:pt x="1362" y="259"/>
                  </a:lnTo>
                  <a:lnTo>
                    <a:pt x="1415" y="326"/>
                  </a:lnTo>
                  <a:lnTo>
                    <a:pt x="1461" y="396"/>
                  </a:lnTo>
                  <a:lnTo>
                    <a:pt x="1497" y="470"/>
                  </a:lnTo>
                  <a:lnTo>
                    <a:pt x="1525" y="545"/>
                  </a:lnTo>
                  <a:lnTo>
                    <a:pt x="1546" y="625"/>
                  </a:lnTo>
                  <a:lnTo>
                    <a:pt x="1558" y="704"/>
                  </a:lnTo>
                  <a:lnTo>
                    <a:pt x="1562" y="785"/>
                  </a:lnTo>
                  <a:lnTo>
                    <a:pt x="1560" y="825"/>
                  </a:lnTo>
                  <a:lnTo>
                    <a:pt x="1558" y="859"/>
                  </a:lnTo>
                  <a:lnTo>
                    <a:pt x="1547" y="928"/>
                  </a:lnTo>
                  <a:lnTo>
                    <a:pt x="1532" y="997"/>
                  </a:lnTo>
                  <a:lnTo>
                    <a:pt x="1509" y="1063"/>
                  </a:lnTo>
                  <a:lnTo>
                    <a:pt x="1480" y="1127"/>
                  </a:lnTo>
                  <a:lnTo>
                    <a:pt x="1446" y="1190"/>
                  </a:lnTo>
                  <a:lnTo>
                    <a:pt x="1405" y="1249"/>
                  </a:lnTo>
                  <a:lnTo>
                    <a:pt x="1358" y="1306"/>
                  </a:lnTo>
                  <a:lnTo>
                    <a:pt x="1332" y="1334"/>
                  </a:lnTo>
                  <a:lnTo>
                    <a:pt x="1306" y="1359"/>
                  </a:lnTo>
                  <a:lnTo>
                    <a:pt x="1249" y="1406"/>
                  </a:lnTo>
                  <a:lnTo>
                    <a:pt x="1190" y="1446"/>
                  </a:lnTo>
                  <a:lnTo>
                    <a:pt x="1127" y="1481"/>
                  </a:lnTo>
                  <a:lnTo>
                    <a:pt x="1063" y="1510"/>
                  </a:lnTo>
                  <a:lnTo>
                    <a:pt x="997" y="1532"/>
                  </a:lnTo>
                  <a:lnTo>
                    <a:pt x="928" y="1547"/>
                  </a:lnTo>
                  <a:lnTo>
                    <a:pt x="859" y="1558"/>
                  </a:lnTo>
                  <a:lnTo>
                    <a:pt x="825" y="1560"/>
                  </a:lnTo>
                  <a:lnTo>
                    <a:pt x="784" y="1562"/>
                  </a:lnTo>
                  <a:lnTo>
                    <a:pt x="704" y="1558"/>
                  </a:lnTo>
                  <a:lnTo>
                    <a:pt x="625" y="1546"/>
                  </a:lnTo>
                  <a:lnTo>
                    <a:pt x="546" y="1527"/>
                  </a:lnTo>
                  <a:lnTo>
                    <a:pt x="469" y="1498"/>
                  </a:lnTo>
                  <a:lnTo>
                    <a:pt x="396" y="1461"/>
                  </a:lnTo>
                  <a:lnTo>
                    <a:pt x="325" y="1416"/>
                  </a:lnTo>
                  <a:lnTo>
                    <a:pt x="259" y="1363"/>
                  </a:lnTo>
                  <a:lnTo>
                    <a:pt x="228" y="1334"/>
                  </a:lnTo>
                  <a:lnTo>
                    <a:pt x="201" y="1304"/>
                  </a:lnTo>
                  <a:lnTo>
                    <a:pt x="150" y="1243"/>
                  </a:lnTo>
                  <a:lnTo>
                    <a:pt x="107" y="1178"/>
                  </a:lnTo>
                  <a:lnTo>
                    <a:pt x="71" y="1109"/>
                  </a:lnTo>
                  <a:lnTo>
                    <a:pt x="43" y="1039"/>
                  </a:lnTo>
                  <a:lnTo>
                    <a:pt x="22" y="967"/>
                  </a:lnTo>
                  <a:lnTo>
                    <a:pt x="8" y="893"/>
                  </a:lnTo>
                  <a:lnTo>
                    <a:pt x="0" y="818"/>
                  </a:lnTo>
                  <a:lnTo>
                    <a:pt x="0" y="744"/>
                  </a:lnTo>
                  <a:lnTo>
                    <a:pt x="8" y="669"/>
                  </a:lnTo>
                  <a:lnTo>
                    <a:pt x="22" y="595"/>
                  </a:lnTo>
                  <a:lnTo>
                    <a:pt x="43" y="522"/>
                  </a:lnTo>
                  <a:lnTo>
                    <a:pt x="71" y="452"/>
                  </a:lnTo>
                  <a:lnTo>
                    <a:pt x="107" y="383"/>
                  </a:lnTo>
                  <a:lnTo>
                    <a:pt x="150" y="319"/>
                  </a:lnTo>
                  <a:lnTo>
                    <a:pt x="201" y="258"/>
                  </a:lnTo>
                  <a:lnTo>
                    <a:pt x="228" y="228"/>
                  </a:lnTo>
                  <a:lnTo>
                    <a:pt x="258" y="201"/>
                  </a:lnTo>
                  <a:lnTo>
                    <a:pt x="319" y="150"/>
                  </a:lnTo>
                  <a:lnTo>
                    <a:pt x="384" y="107"/>
                  </a:lnTo>
                  <a:lnTo>
                    <a:pt x="451" y="72"/>
                  </a:lnTo>
                  <a:lnTo>
                    <a:pt x="522" y="44"/>
                  </a:lnTo>
                  <a:lnTo>
                    <a:pt x="595" y="22"/>
                  </a:lnTo>
                  <a:lnTo>
                    <a:pt x="669" y="8"/>
                  </a:lnTo>
                  <a:lnTo>
                    <a:pt x="743" y="0"/>
                  </a:lnTo>
                  <a:lnTo>
                    <a:pt x="818" y="0"/>
                  </a:lnTo>
                  <a:lnTo>
                    <a:pt x="893" y="8"/>
                  </a:lnTo>
                  <a:lnTo>
                    <a:pt x="967" y="22"/>
                  </a:lnTo>
                  <a:lnTo>
                    <a:pt x="1039" y="44"/>
                  </a:lnTo>
                  <a:lnTo>
                    <a:pt x="1109" y="72"/>
                  </a:lnTo>
                  <a:lnTo>
                    <a:pt x="1177" y="107"/>
                  </a:lnTo>
                  <a:lnTo>
                    <a:pt x="1243" y="150"/>
                  </a:lnTo>
                  <a:lnTo>
                    <a:pt x="1304" y="201"/>
                  </a:lnTo>
                  <a:lnTo>
                    <a:pt x="1332" y="228"/>
                  </a:lnTo>
                  <a:close/>
                </a:path>
              </a:pathLst>
            </a:custGeom>
            <a:solidFill>
              <a:srgbClr val="F36F1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8" name="Freeform 10">
              <a:extLst>
                <a:ext uri="{FF2B5EF4-FFF2-40B4-BE49-F238E27FC236}">
                  <a16:creationId xmlns:a16="http://schemas.microsoft.com/office/drawing/2014/main" id="{4B976666-8785-47D7-8E60-90DC6F5AF7BF}"/>
                </a:ext>
              </a:extLst>
            </p:cNvPr>
            <p:cNvSpPr>
              <a:spLocks/>
            </p:cNvSpPr>
            <p:nvPr/>
          </p:nvSpPr>
          <p:spPr bwMode="auto">
            <a:xfrm>
              <a:off x="5797550" y="2728913"/>
              <a:ext cx="454025" cy="455613"/>
            </a:xfrm>
            <a:custGeom>
              <a:avLst/>
              <a:gdLst>
                <a:gd name="T0" fmla="*/ 735 w 1147"/>
                <a:gd name="T1" fmla="*/ 0 h 1147"/>
                <a:gd name="T2" fmla="*/ 1147 w 1147"/>
                <a:gd name="T3" fmla="*/ 412 h 1147"/>
                <a:gd name="T4" fmla="*/ 1145 w 1147"/>
                <a:gd name="T5" fmla="*/ 446 h 1147"/>
                <a:gd name="T6" fmla="*/ 1134 w 1147"/>
                <a:gd name="T7" fmla="*/ 515 h 1147"/>
                <a:gd name="T8" fmla="*/ 1119 w 1147"/>
                <a:gd name="T9" fmla="*/ 584 h 1147"/>
                <a:gd name="T10" fmla="*/ 1096 w 1147"/>
                <a:gd name="T11" fmla="*/ 650 h 1147"/>
                <a:gd name="T12" fmla="*/ 1067 w 1147"/>
                <a:gd name="T13" fmla="*/ 714 h 1147"/>
                <a:gd name="T14" fmla="*/ 1033 w 1147"/>
                <a:gd name="T15" fmla="*/ 777 h 1147"/>
                <a:gd name="T16" fmla="*/ 992 w 1147"/>
                <a:gd name="T17" fmla="*/ 836 h 1147"/>
                <a:gd name="T18" fmla="*/ 945 w 1147"/>
                <a:gd name="T19" fmla="*/ 893 h 1147"/>
                <a:gd name="T20" fmla="*/ 919 w 1147"/>
                <a:gd name="T21" fmla="*/ 921 h 1147"/>
                <a:gd name="T22" fmla="*/ 893 w 1147"/>
                <a:gd name="T23" fmla="*/ 946 h 1147"/>
                <a:gd name="T24" fmla="*/ 836 w 1147"/>
                <a:gd name="T25" fmla="*/ 993 h 1147"/>
                <a:gd name="T26" fmla="*/ 777 w 1147"/>
                <a:gd name="T27" fmla="*/ 1033 h 1147"/>
                <a:gd name="T28" fmla="*/ 714 w 1147"/>
                <a:gd name="T29" fmla="*/ 1068 h 1147"/>
                <a:gd name="T30" fmla="*/ 650 w 1147"/>
                <a:gd name="T31" fmla="*/ 1097 h 1147"/>
                <a:gd name="T32" fmla="*/ 584 w 1147"/>
                <a:gd name="T33" fmla="*/ 1119 h 1147"/>
                <a:gd name="T34" fmla="*/ 515 w 1147"/>
                <a:gd name="T35" fmla="*/ 1134 h 1147"/>
                <a:gd name="T36" fmla="*/ 446 w 1147"/>
                <a:gd name="T37" fmla="*/ 1145 h 1147"/>
                <a:gd name="T38" fmla="*/ 412 w 1147"/>
                <a:gd name="T39" fmla="*/ 1147 h 1147"/>
                <a:gd name="T40" fmla="*/ 0 w 1147"/>
                <a:gd name="T41" fmla="*/ 735 h 1147"/>
                <a:gd name="T42" fmla="*/ 735 w 1147"/>
                <a:gd name="T43" fmla="*/ 0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7" h="1147">
                  <a:moveTo>
                    <a:pt x="735" y="0"/>
                  </a:moveTo>
                  <a:lnTo>
                    <a:pt x="1147" y="412"/>
                  </a:lnTo>
                  <a:lnTo>
                    <a:pt x="1145" y="446"/>
                  </a:lnTo>
                  <a:lnTo>
                    <a:pt x="1134" y="515"/>
                  </a:lnTo>
                  <a:lnTo>
                    <a:pt x="1119" y="584"/>
                  </a:lnTo>
                  <a:lnTo>
                    <a:pt x="1096" y="650"/>
                  </a:lnTo>
                  <a:lnTo>
                    <a:pt x="1067" y="714"/>
                  </a:lnTo>
                  <a:lnTo>
                    <a:pt x="1033" y="777"/>
                  </a:lnTo>
                  <a:lnTo>
                    <a:pt x="992" y="836"/>
                  </a:lnTo>
                  <a:lnTo>
                    <a:pt x="945" y="893"/>
                  </a:lnTo>
                  <a:lnTo>
                    <a:pt x="919" y="921"/>
                  </a:lnTo>
                  <a:lnTo>
                    <a:pt x="893" y="946"/>
                  </a:lnTo>
                  <a:lnTo>
                    <a:pt x="836" y="993"/>
                  </a:lnTo>
                  <a:lnTo>
                    <a:pt x="777" y="1033"/>
                  </a:lnTo>
                  <a:lnTo>
                    <a:pt x="714" y="1068"/>
                  </a:lnTo>
                  <a:lnTo>
                    <a:pt x="650" y="1097"/>
                  </a:lnTo>
                  <a:lnTo>
                    <a:pt x="584" y="1119"/>
                  </a:lnTo>
                  <a:lnTo>
                    <a:pt x="515" y="1134"/>
                  </a:lnTo>
                  <a:lnTo>
                    <a:pt x="446" y="1145"/>
                  </a:lnTo>
                  <a:lnTo>
                    <a:pt x="412" y="1147"/>
                  </a:lnTo>
                  <a:lnTo>
                    <a:pt x="0" y="735"/>
                  </a:lnTo>
                  <a:lnTo>
                    <a:pt x="73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9" name="Freeform 11">
              <a:extLst>
                <a:ext uri="{FF2B5EF4-FFF2-40B4-BE49-F238E27FC236}">
                  <a16:creationId xmlns:a16="http://schemas.microsoft.com/office/drawing/2014/main" id="{BF09C55D-55B8-4678-92C9-B743935BCD7B}"/>
                </a:ext>
              </a:extLst>
            </p:cNvPr>
            <p:cNvSpPr>
              <a:spLocks/>
            </p:cNvSpPr>
            <p:nvPr/>
          </p:nvSpPr>
          <p:spPr bwMode="auto">
            <a:xfrm>
              <a:off x="5727700" y="2668588"/>
              <a:ext cx="411163" cy="412750"/>
            </a:xfrm>
            <a:custGeom>
              <a:avLst/>
              <a:gdLst>
                <a:gd name="T0" fmla="*/ 151 w 1037"/>
                <a:gd name="T1" fmla="*/ 153 h 1039"/>
                <a:gd name="T2" fmla="*/ 115 w 1037"/>
                <a:gd name="T3" fmla="*/ 192 h 1039"/>
                <a:gd name="T4" fmla="*/ 57 w 1037"/>
                <a:gd name="T5" fmla="*/ 279 h 1039"/>
                <a:gd name="T6" fmla="*/ 19 w 1037"/>
                <a:gd name="T7" fmla="*/ 372 h 1039"/>
                <a:gd name="T8" fmla="*/ 0 w 1037"/>
                <a:gd name="T9" fmla="*/ 471 h 1039"/>
                <a:gd name="T10" fmla="*/ 0 w 1037"/>
                <a:gd name="T11" fmla="*/ 571 h 1039"/>
                <a:gd name="T12" fmla="*/ 19 w 1037"/>
                <a:gd name="T13" fmla="*/ 669 h 1039"/>
                <a:gd name="T14" fmla="*/ 57 w 1037"/>
                <a:gd name="T15" fmla="*/ 762 h 1039"/>
                <a:gd name="T16" fmla="*/ 115 w 1037"/>
                <a:gd name="T17" fmla="*/ 849 h 1039"/>
                <a:gd name="T18" fmla="*/ 151 w 1037"/>
                <a:gd name="T19" fmla="*/ 888 h 1039"/>
                <a:gd name="T20" fmla="*/ 151 w 1037"/>
                <a:gd name="T21" fmla="*/ 888 h 1039"/>
                <a:gd name="T22" fmla="*/ 190 w 1037"/>
                <a:gd name="T23" fmla="*/ 924 h 1039"/>
                <a:gd name="T24" fmla="*/ 277 w 1037"/>
                <a:gd name="T25" fmla="*/ 981 h 1039"/>
                <a:gd name="T26" fmla="*/ 370 w 1037"/>
                <a:gd name="T27" fmla="*/ 1020 h 1039"/>
                <a:gd name="T28" fmla="*/ 469 w 1037"/>
                <a:gd name="T29" fmla="*/ 1039 h 1039"/>
                <a:gd name="T30" fmla="*/ 569 w 1037"/>
                <a:gd name="T31" fmla="*/ 1039 h 1039"/>
                <a:gd name="T32" fmla="*/ 667 w 1037"/>
                <a:gd name="T33" fmla="*/ 1020 h 1039"/>
                <a:gd name="T34" fmla="*/ 761 w 1037"/>
                <a:gd name="T35" fmla="*/ 981 h 1039"/>
                <a:gd name="T36" fmla="*/ 847 w 1037"/>
                <a:gd name="T37" fmla="*/ 924 h 1039"/>
                <a:gd name="T38" fmla="*/ 886 w 1037"/>
                <a:gd name="T39" fmla="*/ 888 h 1039"/>
                <a:gd name="T40" fmla="*/ 886 w 1037"/>
                <a:gd name="T41" fmla="*/ 888 h 1039"/>
                <a:gd name="T42" fmla="*/ 923 w 1037"/>
                <a:gd name="T43" fmla="*/ 849 h 1039"/>
                <a:gd name="T44" fmla="*/ 980 w 1037"/>
                <a:gd name="T45" fmla="*/ 762 h 1039"/>
                <a:gd name="T46" fmla="*/ 1017 w 1037"/>
                <a:gd name="T47" fmla="*/ 669 h 1039"/>
                <a:gd name="T48" fmla="*/ 1037 w 1037"/>
                <a:gd name="T49" fmla="*/ 571 h 1039"/>
                <a:gd name="T50" fmla="*/ 1037 w 1037"/>
                <a:gd name="T51" fmla="*/ 471 h 1039"/>
                <a:gd name="T52" fmla="*/ 1017 w 1037"/>
                <a:gd name="T53" fmla="*/ 372 h 1039"/>
                <a:gd name="T54" fmla="*/ 980 w 1037"/>
                <a:gd name="T55" fmla="*/ 279 h 1039"/>
                <a:gd name="T56" fmla="*/ 923 w 1037"/>
                <a:gd name="T57" fmla="*/ 192 h 1039"/>
                <a:gd name="T58" fmla="*/ 886 w 1037"/>
                <a:gd name="T59" fmla="*/ 153 h 1039"/>
                <a:gd name="T60" fmla="*/ 886 w 1037"/>
                <a:gd name="T61" fmla="*/ 153 h 1039"/>
                <a:gd name="T62" fmla="*/ 847 w 1037"/>
                <a:gd name="T63" fmla="*/ 117 h 1039"/>
                <a:gd name="T64" fmla="*/ 761 w 1037"/>
                <a:gd name="T65" fmla="*/ 60 h 1039"/>
                <a:gd name="T66" fmla="*/ 667 w 1037"/>
                <a:gd name="T67" fmla="*/ 21 h 1039"/>
                <a:gd name="T68" fmla="*/ 569 w 1037"/>
                <a:gd name="T69" fmla="*/ 3 h 1039"/>
                <a:gd name="T70" fmla="*/ 518 w 1037"/>
                <a:gd name="T71" fmla="*/ 0 h 1039"/>
                <a:gd name="T72" fmla="*/ 518 w 1037"/>
                <a:gd name="T73" fmla="*/ 0 h 1039"/>
                <a:gd name="T74" fmla="*/ 469 w 1037"/>
                <a:gd name="T75" fmla="*/ 3 h 1039"/>
                <a:gd name="T76" fmla="*/ 370 w 1037"/>
                <a:gd name="T77" fmla="*/ 21 h 1039"/>
                <a:gd name="T78" fmla="*/ 277 w 1037"/>
                <a:gd name="T79" fmla="*/ 60 h 1039"/>
                <a:gd name="T80" fmla="*/ 190 w 1037"/>
                <a:gd name="T81" fmla="*/ 117 h 1039"/>
                <a:gd name="T82" fmla="*/ 151 w 1037"/>
                <a:gd name="T83" fmla="*/ 153 h 10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37" h="1039">
                  <a:moveTo>
                    <a:pt x="151" y="153"/>
                  </a:moveTo>
                  <a:lnTo>
                    <a:pt x="115" y="192"/>
                  </a:lnTo>
                  <a:lnTo>
                    <a:pt x="57" y="279"/>
                  </a:lnTo>
                  <a:lnTo>
                    <a:pt x="19" y="372"/>
                  </a:lnTo>
                  <a:lnTo>
                    <a:pt x="0" y="471"/>
                  </a:lnTo>
                  <a:lnTo>
                    <a:pt x="0" y="571"/>
                  </a:lnTo>
                  <a:lnTo>
                    <a:pt x="19" y="669"/>
                  </a:lnTo>
                  <a:lnTo>
                    <a:pt x="57" y="762"/>
                  </a:lnTo>
                  <a:lnTo>
                    <a:pt x="115" y="849"/>
                  </a:lnTo>
                  <a:lnTo>
                    <a:pt x="151" y="888"/>
                  </a:lnTo>
                  <a:lnTo>
                    <a:pt x="151" y="888"/>
                  </a:lnTo>
                  <a:lnTo>
                    <a:pt x="190" y="924"/>
                  </a:lnTo>
                  <a:lnTo>
                    <a:pt x="277" y="981"/>
                  </a:lnTo>
                  <a:lnTo>
                    <a:pt x="370" y="1020"/>
                  </a:lnTo>
                  <a:lnTo>
                    <a:pt x="469" y="1039"/>
                  </a:lnTo>
                  <a:lnTo>
                    <a:pt x="569" y="1039"/>
                  </a:lnTo>
                  <a:lnTo>
                    <a:pt x="667" y="1020"/>
                  </a:lnTo>
                  <a:lnTo>
                    <a:pt x="761" y="981"/>
                  </a:lnTo>
                  <a:lnTo>
                    <a:pt x="847" y="924"/>
                  </a:lnTo>
                  <a:lnTo>
                    <a:pt x="886" y="888"/>
                  </a:lnTo>
                  <a:lnTo>
                    <a:pt x="886" y="888"/>
                  </a:lnTo>
                  <a:lnTo>
                    <a:pt x="923" y="849"/>
                  </a:lnTo>
                  <a:lnTo>
                    <a:pt x="980" y="762"/>
                  </a:lnTo>
                  <a:lnTo>
                    <a:pt x="1017" y="669"/>
                  </a:lnTo>
                  <a:lnTo>
                    <a:pt x="1037" y="571"/>
                  </a:lnTo>
                  <a:lnTo>
                    <a:pt x="1037" y="471"/>
                  </a:lnTo>
                  <a:lnTo>
                    <a:pt x="1017" y="372"/>
                  </a:lnTo>
                  <a:lnTo>
                    <a:pt x="980" y="279"/>
                  </a:lnTo>
                  <a:lnTo>
                    <a:pt x="923" y="192"/>
                  </a:lnTo>
                  <a:lnTo>
                    <a:pt x="886" y="153"/>
                  </a:lnTo>
                  <a:lnTo>
                    <a:pt x="886" y="153"/>
                  </a:lnTo>
                  <a:lnTo>
                    <a:pt x="847" y="117"/>
                  </a:lnTo>
                  <a:lnTo>
                    <a:pt x="761" y="60"/>
                  </a:lnTo>
                  <a:lnTo>
                    <a:pt x="667" y="21"/>
                  </a:lnTo>
                  <a:lnTo>
                    <a:pt x="569" y="3"/>
                  </a:lnTo>
                  <a:lnTo>
                    <a:pt x="518" y="0"/>
                  </a:lnTo>
                  <a:lnTo>
                    <a:pt x="518" y="0"/>
                  </a:lnTo>
                  <a:lnTo>
                    <a:pt x="469" y="3"/>
                  </a:lnTo>
                  <a:lnTo>
                    <a:pt x="370" y="21"/>
                  </a:lnTo>
                  <a:lnTo>
                    <a:pt x="277" y="60"/>
                  </a:lnTo>
                  <a:lnTo>
                    <a:pt x="190" y="117"/>
                  </a:lnTo>
                  <a:lnTo>
                    <a:pt x="151" y="153"/>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0" name="Freeform 580">
              <a:extLst>
                <a:ext uri="{FF2B5EF4-FFF2-40B4-BE49-F238E27FC236}">
                  <a16:creationId xmlns:a16="http://schemas.microsoft.com/office/drawing/2014/main" id="{EF3F889B-C210-430A-8BE2-CA9A1BA245B6}"/>
                </a:ext>
              </a:extLst>
            </p:cNvPr>
            <p:cNvSpPr>
              <a:spLocks/>
            </p:cNvSpPr>
            <p:nvPr/>
          </p:nvSpPr>
          <p:spPr bwMode="auto">
            <a:xfrm>
              <a:off x="6138863" y="1033463"/>
              <a:ext cx="1462088" cy="217488"/>
            </a:xfrm>
            <a:custGeom>
              <a:avLst/>
              <a:gdLst>
                <a:gd name="T0" fmla="*/ 0 w 3683"/>
                <a:gd name="T1" fmla="*/ 328 h 547"/>
                <a:gd name="T2" fmla="*/ 2997 w 3683"/>
                <a:gd name="T3" fmla="*/ 328 h 547"/>
                <a:gd name="T4" fmla="*/ 3024 w 3683"/>
                <a:gd name="T5" fmla="*/ 329 h 547"/>
                <a:gd name="T6" fmla="*/ 3077 w 3683"/>
                <a:gd name="T7" fmla="*/ 342 h 547"/>
                <a:gd name="T8" fmla="*/ 3126 w 3683"/>
                <a:gd name="T9" fmla="*/ 368 h 547"/>
                <a:gd name="T10" fmla="*/ 3166 w 3683"/>
                <a:gd name="T11" fmla="*/ 405 h 547"/>
                <a:gd name="T12" fmla="*/ 3183 w 3683"/>
                <a:gd name="T13" fmla="*/ 427 h 547"/>
                <a:gd name="T14" fmla="*/ 3203 w 3683"/>
                <a:gd name="T15" fmla="*/ 454 h 547"/>
                <a:gd name="T16" fmla="*/ 3253 w 3683"/>
                <a:gd name="T17" fmla="*/ 499 h 547"/>
                <a:gd name="T18" fmla="*/ 3314 w 3683"/>
                <a:gd name="T19" fmla="*/ 530 h 547"/>
                <a:gd name="T20" fmla="*/ 3381 w 3683"/>
                <a:gd name="T21" fmla="*/ 547 h 547"/>
                <a:gd name="T22" fmla="*/ 3418 w 3683"/>
                <a:gd name="T23" fmla="*/ 547 h 547"/>
                <a:gd name="T24" fmla="*/ 3444 w 3683"/>
                <a:gd name="T25" fmla="*/ 546 h 547"/>
                <a:gd name="T26" fmla="*/ 3494 w 3683"/>
                <a:gd name="T27" fmla="*/ 534 h 547"/>
                <a:gd name="T28" fmla="*/ 3541 w 3683"/>
                <a:gd name="T29" fmla="*/ 513 h 547"/>
                <a:gd name="T30" fmla="*/ 3584 w 3683"/>
                <a:gd name="T31" fmla="*/ 485 h 547"/>
                <a:gd name="T32" fmla="*/ 3619 w 3683"/>
                <a:gd name="T33" fmla="*/ 450 h 547"/>
                <a:gd name="T34" fmla="*/ 3648 w 3683"/>
                <a:gd name="T35" fmla="*/ 409 h 547"/>
                <a:gd name="T36" fmla="*/ 3669 w 3683"/>
                <a:gd name="T37" fmla="*/ 362 h 547"/>
                <a:gd name="T38" fmla="*/ 3682 w 3683"/>
                <a:gd name="T39" fmla="*/ 311 h 547"/>
                <a:gd name="T40" fmla="*/ 3683 w 3683"/>
                <a:gd name="T41" fmla="*/ 285 h 547"/>
                <a:gd name="T42" fmla="*/ 3683 w 3683"/>
                <a:gd name="T43" fmla="*/ 257 h 547"/>
                <a:gd name="T44" fmla="*/ 3674 w 3683"/>
                <a:gd name="T45" fmla="*/ 201 h 547"/>
                <a:gd name="T46" fmla="*/ 3655 w 3683"/>
                <a:gd name="T47" fmla="*/ 149 h 547"/>
                <a:gd name="T48" fmla="*/ 3625 w 3683"/>
                <a:gd name="T49" fmla="*/ 104 h 547"/>
                <a:gd name="T50" fmla="*/ 3588 w 3683"/>
                <a:gd name="T51" fmla="*/ 65 h 547"/>
                <a:gd name="T52" fmla="*/ 3543 w 3683"/>
                <a:gd name="T53" fmla="*/ 34 h 547"/>
                <a:gd name="T54" fmla="*/ 3494 w 3683"/>
                <a:gd name="T55" fmla="*/ 13 h 547"/>
                <a:gd name="T56" fmla="*/ 3439 w 3683"/>
                <a:gd name="T57" fmla="*/ 2 h 547"/>
                <a:gd name="T58" fmla="*/ 3410 w 3683"/>
                <a:gd name="T59" fmla="*/ 0 h 547"/>
                <a:gd name="T60" fmla="*/ 3375 w 3683"/>
                <a:gd name="T61" fmla="*/ 2 h 547"/>
                <a:gd name="T62" fmla="*/ 3311 w 3683"/>
                <a:gd name="T63" fmla="*/ 18 h 547"/>
                <a:gd name="T64" fmla="*/ 3253 w 3683"/>
                <a:gd name="T65" fmla="*/ 48 h 547"/>
                <a:gd name="T66" fmla="*/ 3205 w 3683"/>
                <a:gd name="T67" fmla="*/ 91 h 547"/>
                <a:gd name="T68" fmla="*/ 3186 w 3683"/>
                <a:gd name="T69" fmla="*/ 117 h 547"/>
                <a:gd name="T70" fmla="*/ 3169 w 3683"/>
                <a:gd name="T71" fmla="*/ 140 h 547"/>
                <a:gd name="T72" fmla="*/ 3127 w 3683"/>
                <a:gd name="T73" fmla="*/ 178 h 547"/>
                <a:gd name="T74" fmla="*/ 3078 w 3683"/>
                <a:gd name="T75" fmla="*/ 205 h 547"/>
                <a:gd name="T76" fmla="*/ 3025 w 3683"/>
                <a:gd name="T77" fmla="*/ 219 h 547"/>
                <a:gd name="T78" fmla="*/ 2997 w 3683"/>
                <a:gd name="T79" fmla="*/ 221 h 547"/>
                <a:gd name="T80" fmla="*/ 0 w 3683"/>
                <a:gd name="T81" fmla="*/ 221 h 547"/>
                <a:gd name="T82" fmla="*/ 0 w 3683"/>
                <a:gd name="T83" fmla="*/ 328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83" h="547">
                  <a:moveTo>
                    <a:pt x="0" y="328"/>
                  </a:moveTo>
                  <a:lnTo>
                    <a:pt x="2997" y="328"/>
                  </a:lnTo>
                  <a:lnTo>
                    <a:pt x="3024" y="329"/>
                  </a:lnTo>
                  <a:lnTo>
                    <a:pt x="3077" y="342"/>
                  </a:lnTo>
                  <a:lnTo>
                    <a:pt x="3126" y="368"/>
                  </a:lnTo>
                  <a:lnTo>
                    <a:pt x="3166" y="405"/>
                  </a:lnTo>
                  <a:lnTo>
                    <a:pt x="3183" y="427"/>
                  </a:lnTo>
                  <a:lnTo>
                    <a:pt x="3203" y="454"/>
                  </a:lnTo>
                  <a:lnTo>
                    <a:pt x="3253" y="499"/>
                  </a:lnTo>
                  <a:lnTo>
                    <a:pt x="3314" y="530"/>
                  </a:lnTo>
                  <a:lnTo>
                    <a:pt x="3381" y="547"/>
                  </a:lnTo>
                  <a:lnTo>
                    <a:pt x="3418" y="547"/>
                  </a:lnTo>
                  <a:lnTo>
                    <a:pt x="3444" y="546"/>
                  </a:lnTo>
                  <a:lnTo>
                    <a:pt x="3494" y="534"/>
                  </a:lnTo>
                  <a:lnTo>
                    <a:pt x="3541" y="513"/>
                  </a:lnTo>
                  <a:lnTo>
                    <a:pt x="3584" y="485"/>
                  </a:lnTo>
                  <a:lnTo>
                    <a:pt x="3619" y="450"/>
                  </a:lnTo>
                  <a:lnTo>
                    <a:pt x="3648" y="409"/>
                  </a:lnTo>
                  <a:lnTo>
                    <a:pt x="3669" y="362"/>
                  </a:lnTo>
                  <a:lnTo>
                    <a:pt x="3682" y="311"/>
                  </a:lnTo>
                  <a:lnTo>
                    <a:pt x="3683" y="285"/>
                  </a:lnTo>
                  <a:lnTo>
                    <a:pt x="3683" y="257"/>
                  </a:lnTo>
                  <a:lnTo>
                    <a:pt x="3674" y="201"/>
                  </a:lnTo>
                  <a:lnTo>
                    <a:pt x="3655" y="149"/>
                  </a:lnTo>
                  <a:lnTo>
                    <a:pt x="3625" y="104"/>
                  </a:lnTo>
                  <a:lnTo>
                    <a:pt x="3588" y="65"/>
                  </a:lnTo>
                  <a:lnTo>
                    <a:pt x="3543" y="34"/>
                  </a:lnTo>
                  <a:lnTo>
                    <a:pt x="3494" y="13"/>
                  </a:lnTo>
                  <a:lnTo>
                    <a:pt x="3439" y="2"/>
                  </a:lnTo>
                  <a:lnTo>
                    <a:pt x="3410" y="0"/>
                  </a:lnTo>
                  <a:lnTo>
                    <a:pt x="3375" y="2"/>
                  </a:lnTo>
                  <a:lnTo>
                    <a:pt x="3311" y="18"/>
                  </a:lnTo>
                  <a:lnTo>
                    <a:pt x="3253" y="48"/>
                  </a:lnTo>
                  <a:lnTo>
                    <a:pt x="3205" y="91"/>
                  </a:lnTo>
                  <a:lnTo>
                    <a:pt x="3186" y="117"/>
                  </a:lnTo>
                  <a:lnTo>
                    <a:pt x="3169" y="140"/>
                  </a:lnTo>
                  <a:lnTo>
                    <a:pt x="3127" y="178"/>
                  </a:lnTo>
                  <a:lnTo>
                    <a:pt x="3078" y="205"/>
                  </a:lnTo>
                  <a:lnTo>
                    <a:pt x="3025" y="219"/>
                  </a:lnTo>
                  <a:lnTo>
                    <a:pt x="2997" y="221"/>
                  </a:lnTo>
                  <a:lnTo>
                    <a:pt x="0" y="221"/>
                  </a:lnTo>
                  <a:lnTo>
                    <a:pt x="0" y="328"/>
                  </a:lnTo>
                  <a:close/>
                </a:path>
              </a:pathLst>
            </a:custGeom>
            <a:solidFill>
              <a:srgbClr val="C130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1" name="Freeform 581">
              <a:extLst>
                <a:ext uri="{FF2B5EF4-FFF2-40B4-BE49-F238E27FC236}">
                  <a16:creationId xmlns:a16="http://schemas.microsoft.com/office/drawing/2014/main" id="{D9FC6569-75A0-497A-BF87-51DA135E8644}"/>
                </a:ext>
              </a:extLst>
            </p:cNvPr>
            <p:cNvSpPr>
              <a:spLocks/>
            </p:cNvSpPr>
            <p:nvPr/>
          </p:nvSpPr>
          <p:spPr bwMode="auto">
            <a:xfrm>
              <a:off x="7454900" y="1103313"/>
              <a:ext cx="79375" cy="79375"/>
            </a:xfrm>
            <a:custGeom>
              <a:avLst/>
              <a:gdLst>
                <a:gd name="T0" fmla="*/ 200 w 200"/>
                <a:gd name="T1" fmla="*/ 67 h 200"/>
                <a:gd name="T2" fmla="*/ 132 w 200"/>
                <a:gd name="T3" fmla="*/ 67 h 200"/>
                <a:gd name="T4" fmla="*/ 132 w 200"/>
                <a:gd name="T5" fmla="*/ 0 h 200"/>
                <a:gd name="T6" fmla="*/ 67 w 200"/>
                <a:gd name="T7" fmla="*/ 0 h 200"/>
                <a:gd name="T8" fmla="*/ 67 w 200"/>
                <a:gd name="T9" fmla="*/ 67 h 200"/>
                <a:gd name="T10" fmla="*/ 0 w 200"/>
                <a:gd name="T11" fmla="*/ 67 h 200"/>
                <a:gd name="T12" fmla="*/ 0 w 200"/>
                <a:gd name="T13" fmla="*/ 132 h 200"/>
                <a:gd name="T14" fmla="*/ 67 w 200"/>
                <a:gd name="T15" fmla="*/ 132 h 200"/>
                <a:gd name="T16" fmla="*/ 67 w 200"/>
                <a:gd name="T17" fmla="*/ 200 h 200"/>
                <a:gd name="T18" fmla="*/ 132 w 200"/>
                <a:gd name="T19" fmla="*/ 200 h 200"/>
                <a:gd name="T20" fmla="*/ 132 w 200"/>
                <a:gd name="T21" fmla="*/ 132 h 200"/>
                <a:gd name="T22" fmla="*/ 200 w 200"/>
                <a:gd name="T23" fmla="*/ 132 h 200"/>
                <a:gd name="T24" fmla="*/ 200 w 200"/>
                <a:gd name="T25" fmla="*/ 6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00">
                  <a:moveTo>
                    <a:pt x="200" y="67"/>
                  </a:moveTo>
                  <a:lnTo>
                    <a:pt x="132" y="67"/>
                  </a:lnTo>
                  <a:lnTo>
                    <a:pt x="132" y="0"/>
                  </a:lnTo>
                  <a:lnTo>
                    <a:pt x="67" y="0"/>
                  </a:lnTo>
                  <a:lnTo>
                    <a:pt x="67" y="67"/>
                  </a:lnTo>
                  <a:lnTo>
                    <a:pt x="0" y="67"/>
                  </a:lnTo>
                  <a:lnTo>
                    <a:pt x="0" y="132"/>
                  </a:lnTo>
                  <a:lnTo>
                    <a:pt x="67" y="132"/>
                  </a:lnTo>
                  <a:lnTo>
                    <a:pt x="67" y="200"/>
                  </a:lnTo>
                  <a:lnTo>
                    <a:pt x="132" y="200"/>
                  </a:lnTo>
                  <a:lnTo>
                    <a:pt x="132" y="132"/>
                  </a:lnTo>
                  <a:lnTo>
                    <a:pt x="200" y="132"/>
                  </a:lnTo>
                  <a:lnTo>
                    <a:pt x="20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2" name="Freeform 582">
              <a:extLst>
                <a:ext uri="{FF2B5EF4-FFF2-40B4-BE49-F238E27FC236}">
                  <a16:creationId xmlns:a16="http://schemas.microsoft.com/office/drawing/2014/main" id="{C001ADD5-C209-44FE-8124-35A16D5CB3DA}"/>
                </a:ext>
              </a:extLst>
            </p:cNvPr>
            <p:cNvSpPr>
              <a:spLocks/>
            </p:cNvSpPr>
            <p:nvPr/>
          </p:nvSpPr>
          <p:spPr bwMode="auto">
            <a:xfrm>
              <a:off x="5622925" y="833438"/>
              <a:ext cx="620713" cy="619125"/>
            </a:xfrm>
            <a:custGeom>
              <a:avLst/>
              <a:gdLst>
                <a:gd name="T0" fmla="*/ 1362 w 1562"/>
                <a:gd name="T1" fmla="*/ 260 h 1562"/>
                <a:gd name="T2" fmla="*/ 1461 w 1562"/>
                <a:gd name="T3" fmla="*/ 396 h 1562"/>
                <a:gd name="T4" fmla="*/ 1525 w 1562"/>
                <a:gd name="T5" fmla="*/ 546 h 1562"/>
                <a:gd name="T6" fmla="*/ 1558 w 1562"/>
                <a:gd name="T7" fmla="*/ 704 h 1562"/>
                <a:gd name="T8" fmla="*/ 1560 w 1562"/>
                <a:gd name="T9" fmla="*/ 825 h 1562"/>
                <a:gd name="T10" fmla="*/ 1547 w 1562"/>
                <a:gd name="T11" fmla="*/ 928 h 1562"/>
                <a:gd name="T12" fmla="*/ 1509 w 1562"/>
                <a:gd name="T13" fmla="*/ 1063 h 1562"/>
                <a:gd name="T14" fmla="*/ 1446 w 1562"/>
                <a:gd name="T15" fmla="*/ 1190 h 1562"/>
                <a:gd name="T16" fmla="*/ 1358 w 1562"/>
                <a:gd name="T17" fmla="*/ 1307 h 1562"/>
                <a:gd name="T18" fmla="*/ 1306 w 1562"/>
                <a:gd name="T19" fmla="*/ 1359 h 1562"/>
                <a:gd name="T20" fmla="*/ 1190 w 1562"/>
                <a:gd name="T21" fmla="*/ 1447 h 1562"/>
                <a:gd name="T22" fmla="*/ 1063 w 1562"/>
                <a:gd name="T23" fmla="*/ 1509 h 1562"/>
                <a:gd name="T24" fmla="*/ 928 w 1562"/>
                <a:gd name="T25" fmla="*/ 1548 h 1562"/>
                <a:gd name="T26" fmla="*/ 825 w 1562"/>
                <a:gd name="T27" fmla="*/ 1561 h 1562"/>
                <a:gd name="T28" fmla="*/ 704 w 1562"/>
                <a:gd name="T29" fmla="*/ 1558 h 1562"/>
                <a:gd name="T30" fmla="*/ 546 w 1562"/>
                <a:gd name="T31" fmla="*/ 1526 h 1562"/>
                <a:gd name="T32" fmla="*/ 396 w 1562"/>
                <a:gd name="T33" fmla="*/ 1461 h 1562"/>
                <a:gd name="T34" fmla="*/ 259 w 1562"/>
                <a:gd name="T35" fmla="*/ 1363 h 1562"/>
                <a:gd name="T36" fmla="*/ 201 w 1562"/>
                <a:gd name="T37" fmla="*/ 1304 h 1562"/>
                <a:gd name="T38" fmla="*/ 107 w 1562"/>
                <a:gd name="T39" fmla="*/ 1177 h 1562"/>
                <a:gd name="T40" fmla="*/ 43 w 1562"/>
                <a:gd name="T41" fmla="*/ 1040 h 1562"/>
                <a:gd name="T42" fmla="*/ 8 w 1562"/>
                <a:gd name="T43" fmla="*/ 893 h 1562"/>
                <a:gd name="T44" fmla="*/ 0 w 1562"/>
                <a:gd name="T45" fmla="*/ 743 h 1562"/>
                <a:gd name="T46" fmla="*/ 22 w 1562"/>
                <a:gd name="T47" fmla="*/ 595 h 1562"/>
                <a:gd name="T48" fmla="*/ 71 w 1562"/>
                <a:gd name="T49" fmla="*/ 451 h 1562"/>
                <a:gd name="T50" fmla="*/ 150 w 1562"/>
                <a:gd name="T51" fmla="*/ 319 h 1562"/>
                <a:gd name="T52" fmla="*/ 228 w 1562"/>
                <a:gd name="T53" fmla="*/ 229 h 1562"/>
                <a:gd name="T54" fmla="*/ 319 w 1562"/>
                <a:gd name="T55" fmla="*/ 151 h 1562"/>
                <a:gd name="T56" fmla="*/ 451 w 1562"/>
                <a:gd name="T57" fmla="*/ 72 h 1562"/>
                <a:gd name="T58" fmla="*/ 595 w 1562"/>
                <a:gd name="T59" fmla="*/ 22 h 1562"/>
                <a:gd name="T60" fmla="*/ 743 w 1562"/>
                <a:gd name="T61" fmla="*/ 0 h 1562"/>
                <a:gd name="T62" fmla="*/ 893 w 1562"/>
                <a:gd name="T63" fmla="*/ 8 h 1562"/>
                <a:gd name="T64" fmla="*/ 1039 w 1562"/>
                <a:gd name="T65" fmla="*/ 43 h 1562"/>
                <a:gd name="T66" fmla="*/ 1177 w 1562"/>
                <a:gd name="T67" fmla="*/ 108 h 1562"/>
                <a:gd name="T68" fmla="*/ 1304 w 1562"/>
                <a:gd name="T69" fmla="*/ 201 h 1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2" h="1562">
                  <a:moveTo>
                    <a:pt x="1332" y="229"/>
                  </a:moveTo>
                  <a:lnTo>
                    <a:pt x="1362" y="260"/>
                  </a:lnTo>
                  <a:lnTo>
                    <a:pt x="1415" y="326"/>
                  </a:lnTo>
                  <a:lnTo>
                    <a:pt x="1461" y="396"/>
                  </a:lnTo>
                  <a:lnTo>
                    <a:pt x="1497" y="470"/>
                  </a:lnTo>
                  <a:lnTo>
                    <a:pt x="1525" y="546"/>
                  </a:lnTo>
                  <a:lnTo>
                    <a:pt x="1546" y="625"/>
                  </a:lnTo>
                  <a:lnTo>
                    <a:pt x="1558" y="704"/>
                  </a:lnTo>
                  <a:lnTo>
                    <a:pt x="1562" y="785"/>
                  </a:lnTo>
                  <a:lnTo>
                    <a:pt x="1560" y="825"/>
                  </a:lnTo>
                  <a:lnTo>
                    <a:pt x="1558" y="860"/>
                  </a:lnTo>
                  <a:lnTo>
                    <a:pt x="1547" y="928"/>
                  </a:lnTo>
                  <a:lnTo>
                    <a:pt x="1532" y="997"/>
                  </a:lnTo>
                  <a:lnTo>
                    <a:pt x="1509" y="1063"/>
                  </a:lnTo>
                  <a:lnTo>
                    <a:pt x="1480" y="1128"/>
                  </a:lnTo>
                  <a:lnTo>
                    <a:pt x="1446" y="1190"/>
                  </a:lnTo>
                  <a:lnTo>
                    <a:pt x="1405" y="1250"/>
                  </a:lnTo>
                  <a:lnTo>
                    <a:pt x="1358" y="1307"/>
                  </a:lnTo>
                  <a:lnTo>
                    <a:pt x="1332" y="1333"/>
                  </a:lnTo>
                  <a:lnTo>
                    <a:pt x="1306" y="1359"/>
                  </a:lnTo>
                  <a:lnTo>
                    <a:pt x="1249" y="1405"/>
                  </a:lnTo>
                  <a:lnTo>
                    <a:pt x="1190" y="1447"/>
                  </a:lnTo>
                  <a:lnTo>
                    <a:pt x="1127" y="1481"/>
                  </a:lnTo>
                  <a:lnTo>
                    <a:pt x="1063" y="1509"/>
                  </a:lnTo>
                  <a:lnTo>
                    <a:pt x="997" y="1532"/>
                  </a:lnTo>
                  <a:lnTo>
                    <a:pt x="928" y="1548"/>
                  </a:lnTo>
                  <a:lnTo>
                    <a:pt x="859" y="1558"/>
                  </a:lnTo>
                  <a:lnTo>
                    <a:pt x="825" y="1561"/>
                  </a:lnTo>
                  <a:lnTo>
                    <a:pt x="784" y="1562"/>
                  </a:lnTo>
                  <a:lnTo>
                    <a:pt x="704" y="1558"/>
                  </a:lnTo>
                  <a:lnTo>
                    <a:pt x="625" y="1547"/>
                  </a:lnTo>
                  <a:lnTo>
                    <a:pt x="546" y="1526"/>
                  </a:lnTo>
                  <a:lnTo>
                    <a:pt x="469" y="1497"/>
                  </a:lnTo>
                  <a:lnTo>
                    <a:pt x="396" y="1461"/>
                  </a:lnTo>
                  <a:lnTo>
                    <a:pt x="325" y="1416"/>
                  </a:lnTo>
                  <a:lnTo>
                    <a:pt x="259" y="1363"/>
                  </a:lnTo>
                  <a:lnTo>
                    <a:pt x="228" y="1333"/>
                  </a:lnTo>
                  <a:lnTo>
                    <a:pt x="201" y="1304"/>
                  </a:lnTo>
                  <a:lnTo>
                    <a:pt x="150" y="1243"/>
                  </a:lnTo>
                  <a:lnTo>
                    <a:pt x="107" y="1177"/>
                  </a:lnTo>
                  <a:lnTo>
                    <a:pt x="71" y="1110"/>
                  </a:lnTo>
                  <a:lnTo>
                    <a:pt x="43" y="1040"/>
                  </a:lnTo>
                  <a:lnTo>
                    <a:pt x="22" y="967"/>
                  </a:lnTo>
                  <a:lnTo>
                    <a:pt x="8" y="893"/>
                  </a:lnTo>
                  <a:lnTo>
                    <a:pt x="0" y="818"/>
                  </a:lnTo>
                  <a:lnTo>
                    <a:pt x="0" y="743"/>
                  </a:lnTo>
                  <a:lnTo>
                    <a:pt x="8" y="669"/>
                  </a:lnTo>
                  <a:lnTo>
                    <a:pt x="22" y="595"/>
                  </a:lnTo>
                  <a:lnTo>
                    <a:pt x="43" y="523"/>
                  </a:lnTo>
                  <a:lnTo>
                    <a:pt x="71" y="451"/>
                  </a:lnTo>
                  <a:lnTo>
                    <a:pt x="107" y="384"/>
                  </a:lnTo>
                  <a:lnTo>
                    <a:pt x="150" y="319"/>
                  </a:lnTo>
                  <a:lnTo>
                    <a:pt x="201" y="258"/>
                  </a:lnTo>
                  <a:lnTo>
                    <a:pt x="228" y="229"/>
                  </a:lnTo>
                  <a:lnTo>
                    <a:pt x="258" y="201"/>
                  </a:lnTo>
                  <a:lnTo>
                    <a:pt x="319" y="151"/>
                  </a:lnTo>
                  <a:lnTo>
                    <a:pt x="384" y="108"/>
                  </a:lnTo>
                  <a:lnTo>
                    <a:pt x="451" y="72"/>
                  </a:lnTo>
                  <a:lnTo>
                    <a:pt x="522" y="43"/>
                  </a:lnTo>
                  <a:lnTo>
                    <a:pt x="595" y="22"/>
                  </a:lnTo>
                  <a:lnTo>
                    <a:pt x="669" y="8"/>
                  </a:lnTo>
                  <a:lnTo>
                    <a:pt x="743" y="0"/>
                  </a:lnTo>
                  <a:lnTo>
                    <a:pt x="818" y="0"/>
                  </a:lnTo>
                  <a:lnTo>
                    <a:pt x="893" y="8"/>
                  </a:lnTo>
                  <a:lnTo>
                    <a:pt x="967" y="22"/>
                  </a:lnTo>
                  <a:lnTo>
                    <a:pt x="1039" y="43"/>
                  </a:lnTo>
                  <a:lnTo>
                    <a:pt x="1109" y="72"/>
                  </a:lnTo>
                  <a:lnTo>
                    <a:pt x="1177" y="108"/>
                  </a:lnTo>
                  <a:lnTo>
                    <a:pt x="1243" y="151"/>
                  </a:lnTo>
                  <a:lnTo>
                    <a:pt x="1304" y="201"/>
                  </a:lnTo>
                  <a:lnTo>
                    <a:pt x="1332" y="229"/>
                  </a:lnTo>
                  <a:close/>
                </a:path>
              </a:pathLst>
            </a:custGeom>
            <a:solidFill>
              <a:srgbClr val="C1301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3" name="Freeform 583">
              <a:extLst>
                <a:ext uri="{FF2B5EF4-FFF2-40B4-BE49-F238E27FC236}">
                  <a16:creationId xmlns:a16="http://schemas.microsoft.com/office/drawing/2014/main" id="{9642386E-84A9-4B06-BCB2-299B5667CACF}"/>
                </a:ext>
              </a:extLst>
            </p:cNvPr>
            <p:cNvSpPr>
              <a:spLocks/>
            </p:cNvSpPr>
            <p:nvPr/>
          </p:nvSpPr>
          <p:spPr bwMode="auto">
            <a:xfrm>
              <a:off x="5797550" y="996951"/>
              <a:ext cx="454025" cy="455613"/>
            </a:xfrm>
            <a:custGeom>
              <a:avLst/>
              <a:gdLst>
                <a:gd name="T0" fmla="*/ 735 w 1147"/>
                <a:gd name="T1" fmla="*/ 0 h 1147"/>
                <a:gd name="T2" fmla="*/ 1147 w 1147"/>
                <a:gd name="T3" fmla="*/ 411 h 1147"/>
                <a:gd name="T4" fmla="*/ 1145 w 1147"/>
                <a:gd name="T5" fmla="*/ 446 h 1147"/>
                <a:gd name="T6" fmla="*/ 1134 w 1147"/>
                <a:gd name="T7" fmla="*/ 514 h 1147"/>
                <a:gd name="T8" fmla="*/ 1119 w 1147"/>
                <a:gd name="T9" fmla="*/ 583 h 1147"/>
                <a:gd name="T10" fmla="*/ 1096 w 1147"/>
                <a:gd name="T11" fmla="*/ 649 h 1147"/>
                <a:gd name="T12" fmla="*/ 1067 w 1147"/>
                <a:gd name="T13" fmla="*/ 714 h 1147"/>
                <a:gd name="T14" fmla="*/ 1033 w 1147"/>
                <a:gd name="T15" fmla="*/ 776 h 1147"/>
                <a:gd name="T16" fmla="*/ 992 w 1147"/>
                <a:gd name="T17" fmla="*/ 836 h 1147"/>
                <a:gd name="T18" fmla="*/ 945 w 1147"/>
                <a:gd name="T19" fmla="*/ 893 h 1147"/>
                <a:gd name="T20" fmla="*/ 919 w 1147"/>
                <a:gd name="T21" fmla="*/ 919 h 1147"/>
                <a:gd name="T22" fmla="*/ 893 w 1147"/>
                <a:gd name="T23" fmla="*/ 945 h 1147"/>
                <a:gd name="T24" fmla="*/ 836 w 1147"/>
                <a:gd name="T25" fmla="*/ 991 h 1147"/>
                <a:gd name="T26" fmla="*/ 777 w 1147"/>
                <a:gd name="T27" fmla="*/ 1033 h 1147"/>
                <a:gd name="T28" fmla="*/ 714 w 1147"/>
                <a:gd name="T29" fmla="*/ 1067 h 1147"/>
                <a:gd name="T30" fmla="*/ 650 w 1147"/>
                <a:gd name="T31" fmla="*/ 1095 h 1147"/>
                <a:gd name="T32" fmla="*/ 584 w 1147"/>
                <a:gd name="T33" fmla="*/ 1118 h 1147"/>
                <a:gd name="T34" fmla="*/ 515 w 1147"/>
                <a:gd name="T35" fmla="*/ 1134 h 1147"/>
                <a:gd name="T36" fmla="*/ 446 w 1147"/>
                <a:gd name="T37" fmla="*/ 1144 h 1147"/>
                <a:gd name="T38" fmla="*/ 412 w 1147"/>
                <a:gd name="T39" fmla="*/ 1147 h 1147"/>
                <a:gd name="T40" fmla="*/ 0 w 1147"/>
                <a:gd name="T41" fmla="*/ 735 h 1147"/>
                <a:gd name="T42" fmla="*/ 735 w 1147"/>
                <a:gd name="T43" fmla="*/ 0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7" h="1147">
                  <a:moveTo>
                    <a:pt x="735" y="0"/>
                  </a:moveTo>
                  <a:lnTo>
                    <a:pt x="1147" y="411"/>
                  </a:lnTo>
                  <a:lnTo>
                    <a:pt x="1145" y="446"/>
                  </a:lnTo>
                  <a:lnTo>
                    <a:pt x="1134" y="514"/>
                  </a:lnTo>
                  <a:lnTo>
                    <a:pt x="1119" y="583"/>
                  </a:lnTo>
                  <a:lnTo>
                    <a:pt x="1096" y="649"/>
                  </a:lnTo>
                  <a:lnTo>
                    <a:pt x="1067" y="714"/>
                  </a:lnTo>
                  <a:lnTo>
                    <a:pt x="1033" y="776"/>
                  </a:lnTo>
                  <a:lnTo>
                    <a:pt x="992" y="836"/>
                  </a:lnTo>
                  <a:lnTo>
                    <a:pt x="945" y="893"/>
                  </a:lnTo>
                  <a:lnTo>
                    <a:pt x="919" y="919"/>
                  </a:lnTo>
                  <a:lnTo>
                    <a:pt x="893" y="945"/>
                  </a:lnTo>
                  <a:lnTo>
                    <a:pt x="836" y="991"/>
                  </a:lnTo>
                  <a:lnTo>
                    <a:pt x="777" y="1033"/>
                  </a:lnTo>
                  <a:lnTo>
                    <a:pt x="714" y="1067"/>
                  </a:lnTo>
                  <a:lnTo>
                    <a:pt x="650" y="1095"/>
                  </a:lnTo>
                  <a:lnTo>
                    <a:pt x="584" y="1118"/>
                  </a:lnTo>
                  <a:lnTo>
                    <a:pt x="515" y="1134"/>
                  </a:lnTo>
                  <a:lnTo>
                    <a:pt x="446" y="1144"/>
                  </a:lnTo>
                  <a:lnTo>
                    <a:pt x="412" y="1147"/>
                  </a:lnTo>
                  <a:lnTo>
                    <a:pt x="0" y="735"/>
                  </a:lnTo>
                  <a:lnTo>
                    <a:pt x="73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4" name="Freeform 584">
              <a:extLst>
                <a:ext uri="{FF2B5EF4-FFF2-40B4-BE49-F238E27FC236}">
                  <a16:creationId xmlns:a16="http://schemas.microsoft.com/office/drawing/2014/main" id="{78FF7BFE-17AE-4FB7-9693-ED1EFC75724E}"/>
                </a:ext>
              </a:extLst>
            </p:cNvPr>
            <p:cNvSpPr>
              <a:spLocks/>
            </p:cNvSpPr>
            <p:nvPr/>
          </p:nvSpPr>
          <p:spPr bwMode="auto">
            <a:xfrm>
              <a:off x="5727700" y="936626"/>
              <a:ext cx="411163" cy="411163"/>
            </a:xfrm>
            <a:custGeom>
              <a:avLst/>
              <a:gdLst>
                <a:gd name="T0" fmla="*/ 151 w 1037"/>
                <a:gd name="T1" fmla="*/ 153 h 1038"/>
                <a:gd name="T2" fmla="*/ 115 w 1037"/>
                <a:gd name="T3" fmla="*/ 192 h 1038"/>
                <a:gd name="T4" fmla="*/ 57 w 1037"/>
                <a:gd name="T5" fmla="*/ 277 h 1038"/>
                <a:gd name="T6" fmla="*/ 19 w 1037"/>
                <a:gd name="T7" fmla="*/ 372 h 1038"/>
                <a:gd name="T8" fmla="*/ 0 w 1037"/>
                <a:gd name="T9" fmla="*/ 470 h 1038"/>
                <a:gd name="T10" fmla="*/ 0 w 1037"/>
                <a:gd name="T11" fmla="*/ 570 h 1038"/>
                <a:gd name="T12" fmla="*/ 19 w 1037"/>
                <a:gd name="T13" fmla="*/ 667 h 1038"/>
                <a:gd name="T14" fmla="*/ 57 w 1037"/>
                <a:gd name="T15" fmla="*/ 762 h 1038"/>
                <a:gd name="T16" fmla="*/ 115 w 1037"/>
                <a:gd name="T17" fmla="*/ 849 h 1038"/>
                <a:gd name="T18" fmla="*/ 151 w 1037"/>
                <a:gd name="T19" fmla="*/ 888 h 1038"/>
                <a:gd name="T20" fmla="*/ 151 w 1037"/>
                <a:gd name="T21" fmla="*/ 888 h 1038"/>
                <a:gd name="T22" fmla="*/ 190 w 1037"/>
                <a:gd name="T23" fmla="*/ 924 h 1038"/>
                <a:gd name="T24" fmla="*/ 277 w 1037"/>
                <a:gd name="T25" fmla="*/ 981 h 1038"/>
                <a:gd name="T26" fmla="*/ 370 w 1037"/>
                <a:gd name="T27" fmla="*/ 1019 h 1038"/>
                <a:gd name="T28" fmla="*/ 469 w 1037"/>
                <a:gd name="T29" fmla="*/ 1038 h 1038"/>
                <a:gd name="T30" fmla="*/ 569 w 1037"/>
                <a:gd name="T31" fmla="*/ 1038 h 1038"/>
                <a:gd name="T32" fmla="*/ 667 w 1037"/>
                <a:gd name="T33" fmla="*/ 1019 h 1038"/>
                <a:gd name="T34" fmla="*/ 761 w 1037"/>
                <a:gd name="T35" fmla="*/ 981 h 1038"/>
                <a:gd name="T36" fmla="*/ 847 w 1037"/>
                <a:gd name="T37" fmla="*/ 924 h 1038"/>
                <a:gd name="T38" fmla="*/ 886 w 1037"/>
                <a:gd name="T39" fmla="*/ 888 h 1038"/>
                <a:gd name="T40" fmla="*/ 886 w 1037"/>
                <a:gd name="T41" fmla="*/ 888 h 1038"/>
                <a:gd name="T42" fmla="*/ 923 w 1037"/>
                <a:gd name="T43" fmla="*/ 849 h 1038"/>
                <a:gd name="T44" fmla="*/ 980 w 1037"/>
                <a:gd name="T45" fmla="*/ 762 h 1038"/>
                <a:gd name="T46" fmla="*/ 1017 w 1037"/>
                <a:gd name="T47" fmla="*/ 667 h 1038"/>
                <a:gd name="T48" fmla="*/ 1037 w 1037"/>
                <a:gd name="T49" fmla="*/ 570 h 1038"/>
                <a:gd name="T50" fmla="*/ 1037 w 1037"/>
                <a:gd name="T51" fmla="*/ 470 h 1038"/>
                <a:gd name="T52" fmla="*/ 1017 w 1037"/>
                <a:gd name="T53" fmla="*/ 372 h 1038"/>
                <a:gd name="T54" fmla="*/ 980 w 1037"/>
                <a:gd name="T55" fmla="*/ 277 h 1038"/>
                <a:gd name="T56" fmla="*/ 923 w 1037"/>
                <a:gd name="T57" fmla="*/ 192 h 1038"/>
                <a:gd name="T58" fmla="*/ 886 w 1037"/>
                <a:gd name="T59" fmla="*/ 153 h 1038"/>
                <a:gd name="T60" fmla="*/ 886 w 1037"/>
                <a:gd name="T61" fmla="*/ 153 h 1038"/>
                <a:gd name="T62" fmla="*/ 847 w 1037"/>
                <a:gd name="T63" fmla="*/ 115 h 1038"/>
                <a:gd name="T64" fmla="*/ 761 w 1037"/>
                <a:gd name="T65" fmla="*/ 58 h 1038"/>
                <a:gd name="T66" fmla="*/ 667 w 1037"/>
                <a:gd name="T67" fmla="*/ 21 h 1038"/>
                <a:gd name="T68" fmla="*/ 569 w 1037"/>
                <a:gd name="T69" fmla="*/ 1 h 1038"/>
                <a:gd name="T70" fmla="*/ 518 w 1037"/>
                <a:gd name="T71" fmla="*/ 0 h 1038"/>
                <a:gd name="T72" fmla="*/ 518 w 1037"/>
                <a:gd name="T73" fmla="*/ 0 h 1038"/>
                <a:gd name="T74" fmla="*/ 469 w 1037"/>
                <a:gd name="T75" fmla="*/ 1 h 1038"/>
                <a:gd name="T76" fmla="*/ 370 w 1037"/>
                <a:gd name="T77" fmla="*/ 21 h 1038"/>
                <a:gd name="T78" fmla="*/ 277 w 1037"/>
                <a:gd name="T79" fmla="*/ 58 h 1038"/>
                <a:gd name="T80" fmla="*/ 190 w 1037"/>
                <a:gd name="T81" fmla="*/ 115 h 1038"/>
                <a:gd name="T82" fmla="*/ 151 w 1037"/>
                <a:gd name="T83" fmla="*/ 153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37" h="1038">
                  <a:moveTo>
                    <a:pt x="151" y="153"/>
                  </a:moveTo>
                  <a:lnTo>
                    <a:pt x="115" y="192"/>
                  </a:lnTo>
                  <a:lnTo>
                    <a:pt x="57" y="277"/>
                  </a:lnTo>
                  <a:lnTo>
                    <a:pt x="19" y="372"/>
                  </a:lnTo>
                  <a:lnTo>
                    <a:pt x="0" y="470"/>
                  </a:lnTo>
                  <a:lnTo>
                    <a:pt x="0" y="570"/>
                  </a:lnTo>
                  <a:lnTo>
                    <a:pt x="19" y="667"/>
                  </a:lnTo>
                  <a:lnTo>
                    <a:pt x="57" y="762"/>
                  </a:lnTo>
                  <a:lnTo>
                    <a:pt x="115" y="849"/>
                  </a:lnTo>
                  <a:lnTo>
                    <a:pt x="151" y="888"/>
                  </a:lnTo>
                  <a:lnTo>
                    <a:pt x="151" y="888"/>
                  </a:lnTo>
                  <a:lnTo>
                    <a:pt x="190" y="924"/>
                  </a:lnTo>
                  <a:lnTo>
                    <a:pt x="277" y="981"/>
                  </a:lnTo>
                  <a:lnTo>
                    <a:pt x="370" y="1019"/>
                  </a:lnTo>
                  <a:lnTo>
                    <a:pt x="469" y="1038"/>
                  </a:lnTo>
                  <a:lnTo>
                    <a:pt x="569" y="1038"/>
                  </a:lnTo>
                  <a:lnTo>
                    <a:pt x="667" y="1019"/>
                  </a:lnTo>
                  <a:lnTo>
                    <a:pt x="761" y="981"/>
                  </a:lnTo>
                  <a:lnTo>
                    <a:pt x="847" y="924"/>
                  </a:lnTo>
                  <a:lnTo>
                    <a:pt x="886" y="888"/>
                  </a:lnTo>
                  <a:lnTo>
                    <a:pt x="886" y="888"/>
                  </a:lnTo>
                  <a:lnTo>
                    <a:pt x="923" y="849"/>
                  </a:lnTo>
                  <a:lnTo>
                    <a:pt x="980" y="762"/>
                  </a:lnTo>
                  <a:lnTo>
                    <a:pt x="1017" y="667"/>
                  </a:lnTo>
                  <a:lnTo>
                    <a:pt x="1037" y="570"/>
                  </a:lnTo>
                  <a:lnTo>
                    <a:pt x="1037" y="470"/>
                  </a:lnTo>
                  <a:lnTo>
                    <a:pt x="1017" y="372"/>
                  </a:lnTo>
                  <a:lnTo>
                    <a:pt x="980" y="277"/>
                  </a:lnTo>
                  <a:lnTo>
                    <a:pt x="923" y="192"/>
                  </a:lnTo>
                  <a:lnTo>
                    <a:pt x="886" y="153"/>
                  </a:lnTo>
                  <a:lnTo>
                    <a:pt x="886" y="153"/>
                  </a:lnTo>
                  <a:lnTo>
                    <a:pt x="847" y="115"/>
                  </a:lnTo>
                  <a:lnTo>
                    <a:pt x="761" y="58"/>
                  </a:lnTo>
                  <a:lnTo>
                    <a:pt x="667" y="21"/>
                  </a:lnTo>
                  <a:lnTo>
                    <a:pt x="569" y="1"/>
                  </a:lnTo>
                  <a:lnTo>
                    <a:pt x="518" y="0"/>
                  </a:lnTo>
                  <a:lnTo>
                    <a:pt x="518" y="0"/>
                  </a:lnTo>
                  <a:lnTo>
                    <a:pt x="469" y="1"/>
                  </a:lnTo>
                  <a:lnTo>
                    <a:pt x="370" y="21"/>
                  </a:lnTo>
                  <a:lnTo>
                    <a:pt x="277" y="58"/>
                  </a:lnTo>
                  <a:lnTo>
                    <a:pt x="190" y="115"/>
                  </a:lnTo>
                  <a:lnTo>
                    <a:pt x="151" y="153"/>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6" name="Freeform 588">
              <a:extLst>
                <a:ext uri="{FF2B5EF4-FFF2-40B4-BE49-F238E27FC236}">
                  <a16:creationId xmlns:a16="http://schemas.microsoft.com/office/drawing/2014/main" id="{99B0EF24-0051-4CEF-84D8-D2BB59376ECB}"/>
                </a:ext>
              </a:extLst>
            </p:cNvPr>
            <p:cNvSpPr>
              <a:spLocks/>
            </p:cNvSpPr>
            <p:nvPr/>
          </p:nvSpPr>
          <p:spPr bwMode="auto">
            <a:xfrm>
              <a:off x="4619625" y="1970088"/>
              <a:ext cx="79375" cy="79375"/>
            </a:xfrm>
            <a:custGeom>
              <a:avLst/>
              <a:gdLst>
                <a:gd name="T0" fmla="*/ 200 w 200"/>
                <a:gd name="T1" fmla="*/ 67 h 199"/>
                <a:gd name="T2" fmla="*/ 132 w 200"/>
                <a:gd name="T3" fmla="*/ 67 h 199"/>
                <a:gd name="T4" fmla="*/ 132 w 200"/>
                <a:gd name="T5" fmla="*/ 0 h 199"/>
                <a:gd name="T6" fmla="*/ 68 w 200"/>
                <a:gd name="T7" fmla="*/ 0 h 199"/>
                <a:gd name="T8" fmla="*/ 68 w 200"/>
                <a:gd name="T9" fmla="*/ 67 h 199"/>
                <a:gd name="T10" fmla="*/ 0 w 200"/>
                <a:gd name="T11" fmla="*/ 67 h 199"/>
                <a:gd name="T12" fmla="*/ 0 w 200"/>
                <a:gd name="T13" fmla="*/ 132 h 199"/>
                <a:gd name="T14" fmla="*/ 68 w 200"/>
                <a:gd name="T15" fmla="*/ 132 h 199"/>
                <a:gd name="T16" fmla="*/ 68 w 200"/>
                <a:gd name="T17" fmla="*/ 199 h 199"/>
                <a:gd name="T18" fmla="*/ 132 w 200"/>
                <a:gd name="T19" fmla="*/ 199 h 199"/>
                <a:gd name="T20" fmla="*/ 132 w 200"/>
                <a:gd name="T21" fmla="*/ 132 h 199"/>
                <a:gd name="T22" fmla="*/ 200 w 200"/>
                <a:gd name="T23" fmla="*/ 132 h 199"/>
                <a:gd name="T24" fmla="*/ 200 w 200"/>
                <a:gd name="T25" fmla="*/ 6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99">
                  <a:moveTo>
                    <a:pt x="200" y="67"/>
                  </a:moveTo>
                  <a:lnTo>
                    <a:pt x="132" y="67"/>
                  </a:lnTo>
                  <a:lnTo>
                    <a:pt x="132" y="0"/>
                  </a:lnTo>
                  <a:lnTo>
                    <a:pt x="68" y="0"/>
                  </a:lnTo>
                  <a:lnTo>
                    <a:pt x="68" y="67"/>
                  </a:lnTo>
                  <a:lnTo>
                    <a:pt x="0" y="67"/>
                  </a:lnTo>
                  <a:lnTo>
                    <a:pt x="0" y="132"/>
                  </a:lnTo>
                  <a:lnTo>
                    <a:pt x="68" y="132"/>
                  </a:lnTo>
                  <a:lnTo>
                    <a:pt x="68" y="199"/>
                  </a:lnTo>
                  <a:lnTo>
                    <a:pt x="132" y="199"/>
                  </a:lnTo>
                  <a:lnTo>
                    <a:pt x="132" y="132"/>
                  </a:lnTo>
                  <a:lnTo>
                    <a:pt x="200" y="132"/>
                  </a:lnTo>
                  <a:lnTo>
                    <a:pt x="20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8" name="Freeform 590">
              <a:extLst>
                <a:ext uri="{FF2B5EF4-FFF2-40B4-BE49-F238E27FC236}">
                  <a16:creationId xmlns:a16="http://schemas.microsoft.com/office/drawing/2014/main" id="{4CDE3B66-35B5-49E1-9D90-8E17B164ED05}"/>
                </a:ext>
              </a:extLst>
            </p:cNvPr>
            <p:cNvSpPr>
              <a:spLocks/>
            </p:cNvSpPr>
            <p:nvPr/>
          </p:nvSpPr>
          <p:spPr bwMode="auto">
            <a:xfrm>
              <a:off x="6070600" y="1863726"/>
              <a:ext cx="455613" cy="455613"/>
            </a:xfrm>
            <a:custGeom>
              <a:avLst/>
              <a:gdLst>
                <a:gd name="T0" fmla="*/ 735 w 1147"/>
                <a:gd name="T1" fmla="*/ 0 h 1147"/>
                <a:gd name="T2" fmla="*/ 1147 w 1147"/>
                <a:gd name="T3" fmla="*/ 411 h 1147"/>
                <a:gd name="T4" fmla="*/ 1145 w 1147"/>
                <a:gd name="T5" fmla="*/ 446 h 1147"/>
                <a:gd name="T6" fmla="*/ 1134 w 1147"/>
                <a:gd name="T7" fmla="*/ 514 h 1147"/>
                <a:gd name="T8" fmla="*/ 1119 w 1147"/>
                <a:gd name="T9" fmla="*/ 583 h 1147"/>
                <a:gd name="T10" fmla="*/ 1095 w 1147"/>
                <a:gd name="T11" fmla="*/ 649 h 1147"/>
                <a:gd name="T12" fmla="*/ 1067 w 1147"/>
                <a:gd name="T13" fmla="*/ 714 h 1147"/>
                <a:gd name="T14" fmla="*/ 1033 w 1147"/>
                <a:gd name="T15" fmla="*/ 776 h 1147"/>
                <a:gd name="T16" fmla="*/ 992 w 1147"/>
                <a:gd name="T17" fmla="*/ 836 h 1147"/>
                <a:gd name="T18" fmla="*/ 945 w 1147"/>
                <a:gd name="T19" fmla="*/ 893 h 1147"/>
                <a:gd name="T20" fmla="*/ 919 w 1147"/>
                <a:gd name="T21" fmla="*/ 919 h 1147"/>
                <a:gd name="T22" fmla="*/ 893 w 1147"/>
                <a:gd name="T23" fmla="*/ 945 h 1147"/>
                <a:gd name="T24" fmla="*/ 836 w 1147"/>
                <a:gd name="T25" fmla="*/ 993 h 1147"/>
                <a:gd name="T26" fmla="*/ 777 w 1147"/>
                <a:gd name="T27" fmla="*/ 1033 h 1147"/>
                <a:gd name="T28" fmla="*/ 714 w 1147"/>
                <a:gd name="T29" fmla="*/ 1068 h 1147"/>
                <a:gd name="T30" fmla="*/ 650 w 1147"/>
                <a:gd name="T31" fmla="*/ 1096 h 1147"/>
                <a:gd name="T32" fmla="*/ 583 w 1147"/>
                <a:gd name="T33" fmla="*/ 1118 h 1147"/>
                <a:gd name="T34" fmla="*/ 515 w 1147"/>
                <a:gd name="T35" fmla="*/ 1134 h 1147"/>
                <a:gd name="T36" fmla="*/ 446 w 1147"/>
                <a:gd name="T37" fmla="*/ 1144 h 1147"/>
                <a:gd name="T38" fmla="*/ 412 w 1147"/>
                <a:gd name="T39" fmla="*/ 1147 h 1147"/>
                <a:gd name="T40" fmla="*/ 0 w 1147"/>
                <a:gd name="T41" fmla="*/ 735 h 1147"/>
                <a:gd name="T42" fmla="*/ 735 w 1147"/>
                <a:gd name="T43" fmla="*/ 0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7" h="1147">
                  <a:moveTo>
                    <a:pt x="735" y="0"/>
                  </a:moveTo>
                  <a:lnTo>
                    <a:pt x="1147" y="411"/>
                  </a:lnTo>
                  <a:lnTo>
                    <a:pt x="1145" y="446"/>
                  </a:lnTo>
                  <a:lnTo>
                    <a:pt x="1134" y="514"/>
                  </a:lnTo>
                  <a:lnTo>
                    <a:pt x="1119" y="583"/>
                  </a:lnTo>
                  <a:lnTo>
                    <a:pt x="1095" y="649"/>
                  </a:lnTo>
                  <a:lnTo>
                    <a:pt x="1067" y="714"/>
                  </a:lnTo>
                  <a:lnTo>
                    <a:pt x="1033" y="776"/>
                  </a:lnTo>
                  <a:lnTo>
                    <a:pt x="992" y="836"/>
                  </a:lnTo>
                  <a:lnTo>
                    <a:pt x="945" y="893"/>
                  </a:lnTo>
                  <a:lnTo>
                    <a:pt x="919" y="919"/>
                  </a:lnTo>
                  <a:lnTo>
                    <a:pt x="893" y="945"/>
                  </a:lnTo>
                  <a:lnTo>
                    <a:pt x="836" y="993"/>
                  </a:lnTo>
                  <a:lnTo>
                    <a:pt x="777" y="1033"/>
                  </a:lnTo>
                  <a:lnTo>
                    <a:pt x="714" y="1068"/>
                  </a:lnTo>
                  <a:lnTo>
                    <a:pt x="650" y="1096"/>
                  </a:lnTo>
                  <a:lnTo>
                    <a:pt x="583" y="1118"/>
                  </a:lnTo>
                  <a:lnTo>
                    <a:pt x="515" y="1134"/>
                  </a:lnTo>
                  <a:lnTo>
                    <a:pt x="446" y="1144"/>
                  </a:lnTo>
                  <a:lnTo>
                    <a:pt x="412" y="1147"/>
                  </a:lnTo>
                  <a:lnTo>
                    <a:pt x="0" y="735"/>
                  </a:lnTo>
                  <a:lnTo>
                    <a:pt x="73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1" name="Freeform 595">
              <a:extLst>
                <a:ext uri="{FF2B5EF4-FFF2-40B4-BE49-F238E27FC236}">
                  <a16:creationId xmlns:a16="http://schemas.microsoft.com/office/drawing/2014/main" id="{9C9145CB-DF01-4FB0-BD35-B077A1831451}"/>
                </a:ext>
              </a:extLst>
            </p:cNvPr>
            <p:cNvSpPr>
              <a:spLocks/>
            </p:cNvSpPr>
            <p:nvPr/>
          </p:nvSpPr>
          <p:spPr bwMode="auto">
            <a:xfrm>
              <a:off x="4619625" y="3697288"/>
              <a:ext cx="79375" cy="79375"/>
            </a:xfrm>
            <a:custGeom>
              <a:avLst/>
              <a:gdLst>
                <a:gd name="T0" fmla="*/ 200 w 200"/>
                <a:gd name="T1" fmla="*/ 67 h 199"/>
                <a:gd name="T2" fmla="*/ 132 w 200"/>
                <a:gd name="T3" fmla="*/ 67 h 199"/>
                <a:gd name="T4" fmla="*/ 132 w 200"/>
                <a:gd name="T5" fmla="*/ 0 h 199"/>
                <a:gd name="T6" fmla="*/ 68 w 200"/>
                <a:gd name="T7" fmla="*/ 0 h 199"/>
                <a:gd name="T8" fmla="*/ 68 w 200"/>
                <a:gd name="T9" fmla="*/ 67 h 199"/>
                <a:gd name="T10" fmla="*/ 0 w 200"/>
                <a:gd name="T11" fmla="*/ 67 h 199"/>
                <a:gd name="T12" fmla="*/ 0 w 200"/>
                <a:gd name="T13" fmla="*/ 132 h 199"/>
                <a:gd name="T14" fmla="*/ 68 w 200"/>
                <a:gd name="T15" fmla="*/ 132 h 199"/>
                <a:gd name="T16" fmla="*/ 68 w 200"/>
                <a:gd name="T17" fmla="*/ 199 h 199"/>
                <a:gd name="T18" fmla="*/ 132 w 200"/>
                <a:gd name="T19" fmla="*/ 199 h 199"/>
                <a:gd name="T20" fmla="*/ 132 w 200"/>
                <a:gd name="T21" fmla="*/ 132 h 199"/>
                <a:gd name="T22" fmla="*/ 200 w 200"/>
                <a:gd name="T23" fmla="*/ 132 h 199"/>
                <a:gd name="T24" fmla="*/ 200 w 200"/>
                <a:gd name="T25" fmla="*/ 67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199">
                  <a:moveTo>
                    <a:pt x="200" y="67"/>
                  </a:moveTo>
                  <a:lnTo>
                    <a:pt x="132" y="67"/>
                  </a:lnTo>
                  <a:lnTo>
                    <a:pt x="132" y="0"/>
                  </a:lnTo>
                  <a:lnTo>
                    <a:pt x="68" y="0"/>
                  </a:lnTo>
                  <a:lnTo>
                    <a:pt x="68" y="67"/>
                  </a:lnTo>
                  <a:lnTo>
                    <a:pt x="0" y="67"/>
                  </a:lnTo>
                  <a:lnTo>
                    <a:pt x="0" y="132"/>
                  </a:lnTo>
                  <a:lnTo>
                    <a:pt x="68" y="132"/>
                  </a:lnTo>
                  <a:lnTo>
                    <a:pt x="68" y="199"/>
                  </a:lnTo>
                  <a:lnTo>
                    <a:pt x="132" y="199"/>
                  </a:lnTo>
                  <a:lnTo>
                    <a:pt x="132" y="132"/>
                  </a:lnTo>
                  <a:lnTo>
                    <a:pt x="200" y="132"/>
                  </a:lnTo>
                  <a:lnTo>
                    <a:pt x="20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5" name="Freeform 601">
              <a:extLst>
                <a:ext uri="{FF2B5EF4-FFF2-40B4-BE49-F238E27FC236}">
                  <a16:creationId xmlns:a16="http://schemas.microsoft.com/office/drawing/2014/main" id="{AD613384-FA16-47E4-995D-699D8DA5D733}"/>
                </a:ext>
              </a:extLst>
            </p:cNvPr>
            <p:cNvSpPr>
              <a:spLocks/>
            </p:cNvSpPr>
            <p:nvPr/>
          </p:nvSpPr>
          <p:spPr bwMode="auto">
            <a:xfrm>
              <a:off x="6138863" y="4491038"/>
              <a:ext cx="1462088" cy="217488"/>
            </a:xfrm>
            <a:custGeom>
              <a:avLst/>
              <a:gdLst>
                <a:gd name="T0" fmla="*/ 0 w 3683"/>
                <a:gd name="T1" fmla="*/ 327 h 547"/>
                <a:gd name="T2" fmla="*/ 2997 w 3683"/>
                <a:gd name="T3" fmla="*/ 327 h 547"/>
                <a:gd name="T4" fmla="*/ 3024 w 3683"/>
                <a:gd name="T5" fmla="*/ 328 h 547"/>
                <a:gd name="T6" fmla="*/ 3077 w 3683"/>
                <a:gd name="T7" fmla="*/ 342 h 547"/>
                <a:gd name="T8" fmla="*/ 3126 w 3683"/>
                <a:gd name="T9" fmla="*/ 367 h 547"/>
                <a:gd name="T10" fmla="*/ 3166 w 3683"/>
                <a:gd name="T11" fmla="*/ 403 h 547"/>
                <a:gd name="T12" fmla="*/ 3183 w 3683"/>
                <a:gd name="T13" fmla="*/ 427 h 547"/>
                <a:gd name="T14" fmla="*/ 3203 w 3683"/>
                <a:gd name="T15" fmla="*/ 454 h 547"/>
                <a:gd name="T16" fmla="*/ 3253 w 3683"/>
                <a:gd name="T17" fmla="*/ 499 h 547"/>
                <a:gd name="T18" fmla="*/ 3314 w 3683"/>
                <a:gd name="T19" fmla="*/ 530 h 547"/>
                <a:gd name="T20" fmla="*/ 3381 w 3683"/>
                <a:gd name="T21" fmla="*/ 546 h 547"/>
                <a:gd name="T22" fmla="*/ 3418 w 3683"/>
                <a:gd name="T23" fmla="*/ 547 h 547"/>
                <a:gd name="T24" fmla="*/ 3444 w 3683"/>
                <a:gd name="T25" fmla="*/ 546 h 547"/>
                <a:gd name="T26" fmla="*/ 3494 w 3683"/>
                <a:gd name="T27" fmla="*/ 534 h 547"/>
                <a:gd name="T28" fmla="*/ 3541 w 3683"/>
                <a:gd name="T29" fmla="*/ 513 h 547"/>
                <a:gd name="T30" fmla="*/ 3584 w 3683"/>
                <a:gd name="T31" fmla="*/ 485 h 547"/>
                <a:gd name="T32" fmla="*/ 3619 w 3683"/>
                <a:gd name="T33" fmla="*/ 450 h 547"/>
                <a:gd name="T34" fmla="*/ 3648 w 3683"/>
                <a:gd name="T35" fmla="*/ 408 h 547"/>
                <a:gd name="T36" fmla="*/ 3669 w 3683"/>
                <a:gd name="T37" fmla="*/ 362 h 547"/>
                <a:gd name="T38" fmla="*/ 3682 w 3683"/>
                <a:gd name="T39" fmla="*/ 311 h 547"/>
                <a:gd name="T40" fmla="*/ 3683 w 3683"/>
                <a:gd name="T41" fmla="*/ 285 h 547"/>
                <a:gd name="T42" fmla="*/ 3683 w 3683"/>
                <a:gd name="T43" fmla="*/ 256 h 547"/>
                <a:gd name="T44" fmla="*/ 3674 w 3683"/>
                <a:gd name="T45" fmla="*/ 200 h 547"/>
                <a:gd name="T46" fmla="*/ 3655 w 3683"/>
                <a:gd name="T47" fmla="*/ 149 h 547"/>
                <a:gd name="T48" fmla="*/ 3625 w 3683"/>
                <a:gd name="T49" fmla="*/ 104 h 547"/>
                <a:gd name="T50" fmla="*/ 3588 w 3683"/>
                <a:gd name="T51" fmla="*/ 65 h 547"/>
                <a:gd name="T52" fmla="*/ 3543 w 3683"/>
                <a:gd name="T53" fmla="*/ 34 h 547"/>
                <a:gd name="T54" fmla="*/ 3494 w 3683"/>
                <a:gd name="T55" fmla="*/ 12 h 547"/>
                <a:gd name="T56" fmla="*/ 3439 w 3683"/>
                <a:gd name="T57" fmla="*/ 0 h 547"/>
                <a:gd name="T58" fmla="*/ 3410 w 3683"/>
                <a:gd name="T59" fmla="*/ 0 h 547"/>
                <a:gd name="T60" fmla="*/ 3375 w 3683"/>
                <a:gd name="T61" fmla="*/ 2 h 547"/>
                <a:gd name="T62" fmla="*/ 3311 w 3683"/>
                <a:gd name="T63" fmla="*/ 17 h 547"/>
                <a:gd name="T64" fmla="*/ 3253 w 3683"/>
                <a:gd name="T65" fmla="*/ 48 h 547"/>
                <a:gd name="T66" fmla="*/ 3205 w 3683"/>
                <a:gd name="T67" fmla="*/ 91 h 547"/>
                <a:gd name="T68" fmla="*/ 3186 w 3683"/>
                <a:gd name="T69" fmla="*/ 117 h 547"/>
                <a:gd name="T70" fmla="*/ 3169 w 3683"/>
                <a:gd name="T71" fmla="*/ 139 h 547"/>
                <a:gd name="T72" fmla="*/ 3127 w 3683"/>
                <a:gd name="T73" fmla="*/ 178 h 547"/>
                <a:gd name="T74" fmla="*/ 3078 w 3683"/>
                <a:gd name="T75" fmla="*/ 204 h 547"/>
                <a:gd name="T76" fmla="*/ 3025 w 3683"/>
                <a:gd name="T77" fmla="*/ 218 h 547"/>
                <a:gd name="T78" fmla="*/ 2997 w 3683"/>
                <a:gd name="T79" fmla="*/ 219 h 547"/>
                <a:gd name="T80" fmla="*/ 0 w 3683"/>
                <a:gd name="T81" fmla="*/ 219 h 547"/>
                <a:gd name="T82" fmla="*/ 0 w 3683"/>
                <a:gd name="T83" fmla="*/ 327 h 5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683" h="547">
                  <a:moveTo>
                    <a:pt x="0" y="327"/>
                  </a:moveTo>
                  <a:lnTo>
                    <a:pt x="2997" y="327"/>
                  </a:lnTo>
                  <a:lnTo>
                    <a:pt x="3024" y="328"/>
                  </a:lnTo>
                  <a:lnTo>
                    <a:pt x="3077" y="342"/>
                  </a:lnTo>
                  <a:lnTo>
                    <a:pt x="3126" y="367"/>
                  </a:lnTo>
                  <a:lnTo>
                    <a:pt x="3166" y="403"/>
                  </a:lnTo>
                  <a:lnTo>
                    <a:pt x="3183" y="427"/>
                  </a:lnTo>
                  <a:lnTo>
                    <a:pt x="3203" y="454"/>
                  </a:lnTo>
                  <a:lnTo>
                    <a:pt x="3253" y="499"/>
                  </a:lnTo>
                  <a:lnTo>
                    <a:pt x="3314" y="530"/>
                  </a:lnTo>
                  <a:lnTo>
                    <a:pt x="3381" y="546"/>
                  </a:lnTo>
                  <a:lnTo>
                    <a:pt x="3418" y="547"/>
                  </a:lnTo>
                  <a:lnTo>
                    <a:pt x="3444" y="546"/>
                  </a:lnTo>
                  <a:lnTo>
                    <a:pt x="3494" y="534"/>
                  </a:lnTo>
                  <a:lnTo>
                    <a:pt x="3541" y="513"/>
                  </a:lnTo>
                  <a:lnTo>
                    <a:pt x="3584" y="485"/>
                  </a:lnTo>
                  <a:lnTo>
                    <a:pt x="3619" y="450"/>
                  </a:lnTo>
                  <a:lnTo>
                    <a:pt x="3648" y="408"/>
                  </a:lnTo>
                  <a:lnTo>
                    <a:pt x="3669" y="362"/>
                  </a:lnTo>
                  <a:lnTo>
                    <a:pt x="3682" y="311"/>
                  </a:lnTo>
                  <a:lnTo>
                    <a:pt x="3683" y="285"/>
                  </a:lnTo>
                  <a:lnTo>
                    <a:pt x="3683" y="256"/>
                  </a:lnTo>
                  <a:lnTo>
                    <a:pt x="3674" y="200"/>
                  </a:lnTo>
                  <a:lnTo>
                    <a:pt x="3655" y="149"/>
                  </a:lnTo>
                  <a:lnTo>
                    <a:pt x="3625" y="104"/>
                  </a:lnTo>
                  <a:lnTo>
                    <a:pt x="3588" y="65"/>
                  </a:lnTo>
                  <a:lnTo>
                    <a:pt x="3543" y="34"/>
                  </a:lnTo>
                  <a:lnTo>
                    <a:pt x="3494" y="12"/>
                  </a:lnTo>
                  <a:lnTo>
                    <a:pt x="3439" y="0"/>
                  </a:lnTo>
                  <a:lnTo>
                    <a:pt x="3410" y="0"/>
                  </a:lnTo>
                  <a:lnTo>
                    <a:pt x="3375" y="2"/>
                  </a:lnTo>
                  <a:lnTo>
                    <a:pt x="3311" y="17"/>
                  </a:lnTo>
                  <a:lnTo>
                    <a:pt x="3253" y="48"/>
                  </a:lnTo>
                  <a:lnTo>
                    <a:pt x="3205" y="91"/>
                  </a:lnTo>
                  <a:lnTo>
                    <a:pt x="3186" y="117"/>
                  </a:lnTo>
                  <a:lnTo>
                    <a:pt x="3169" y="139"/>
                  </a:lnTo>
                  <a:lnTo>
                    <a:pt x="3127" y="178"/>
                  </a:lnTo>
                  <a:lnTo>
                    <a:pt x="3078" y="204"/>
                  </a:lnTo>
                  <a:lnTo>
                    <a:pt x="3025" y="218"/>
                  </a:lnTo>
                  <a:lnTo>
                    <a:pt x="2997" y="219"/>
                  </a:lnTo>
                  <a:lnTo>
                    <a:pt x="0" y="219"/>
                  </a:lnTo>
                  <a:lnTo>
                    <a:pt x="0" y="327"/>
                  </a:lnTo>
                  <a:close/>
                </a:path>
              </a:pathLst>
            </a:custGeom>
            <a:solidFill>
              <a:srgbClr val="993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6" name="Freeform 602">
              <a:extLst>
                <a:ext uri="{FF2B5EF4-FFF2-40B4-BE49-F238E27FC236}">
                  <a16:creationId xmlns:a16="http://schemas.microsoft.com/office/drawing/2014/main" id="{BD5B3781-CC24-463A-A058-9A4951C36180}"/>
                </a:ext>
              </a:extLst>
            </p:cNvPr>
            <p:cNvSpPr>
              <a:spLocks/>
            </p:cNvSpPr>
            <p:nvPr/>
          </p:nvSpPr>
          <p:spPr bwMode="auto">
            <a:xfrm>
              <a:off x="7454900" y="4568826"/>
              <a:ext cx="79375" cy="79375"/>
            </a:xfrm>
            <a:custGeom>
              <a:avLst/>
              <a:gdLst>
                <a:gd name="T0" fmla="*/ 200 w 200"/>
                <a:gd name="T1" fmla="*/ 67 h 200"/>
                <a:gd name="T2" fmla="*/ 132 w 200"/>
                <a:gd name="T3" fmla="*/ 67 h 200"/>
                <a:gd name="T4" fmla="*/ 132 w 200"/>
                <a:gd name="T5" fmla="*/ 0 h 200"/>
                <a:gd name="T6" fmla="*/ 67 w 200"/>
                <a:gd name="T7" fmla="*/ 0 h 200"/>
                <a:gd name="T8" fmla="*/ 67 w 200"/>
                <a:gd name="T9" fmla="*/ 67 h 200"/>
                <a:gd name="T10" fmla="*/ 0 w 200"/>
                <a:gd name="T11" fmla="*/ 67 h 200"/>
                <a:gd name="T12" fmla="*/ 0 w 200"/>
                <a:gd name="T13" fmla="*/ 132 h 200"/>
                <a:gd name="T14" fmla="*/ 67 w 200"/>
                <a:gd name="T15" fmla="*/ 132 h 200"/>
                <a:gd name="T16" fmla="*/ 67 w 200"/>
                <a:gd name="T17" fmla="*/ 200 h 200"/>
                <a:gd name="T18" fmla="*/ 132 w 200"/>
                <a:gd name="T19" fmla="*/ 200 h 200"/>
                <a:gd name="T20" fmla="*/ 132 w 200"/>
                <a:gd name="T21" fmla="*/ 132 h 200"/>
                <a:gd name="T22" fmla="*/ 200 w 200"/>
                <a:gd name="T23" fmla="*/ 132 h 200"/>
                <a:gd name="T24" fmla="*/ 200 w 200"/>
                <a:gd name="T25" fmla="*/ 67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00">
                  <a:moveTo>
                    <a:pt x="200" y="67"/>
                  </a:moveTo>
                  <a:lnTo>
                    <a:pt x="132" y="67"/>
                  </a:lnTo>
                  <a:lnTo>
                    <a:pt x="132" y="0"/>
                  </a:lnTo>
                  <a:lnTo>
                    <a:pt x="67" y="0"/>
                  </a:lnTo>
                  <a:lnTo>
                    <a:pt x="67" y="67"/>
                  </a:lnTo>
                  <a:lnTo>
                    <a:pt x="0" y="67"/>
                  </a:lnTo>
                  <a:lnTo>
                    <a:pt x="0" y="132"/>
                  </a:lnTo>
                  <a:lnTo>
                    <a:pt x="67" y="132"/>
                  </a:lnTo>
                  <a:lnTo>
                    <a:pt x="67" y="200"/>
                  </a:lnTo>
                  <a:lnTo>
                    <a:pt x="132" y="200"/>
                  </a:lnTo>
                  <a:lnTo>
                    <a:pt x="132" y="132"/>
                  </a:lnTo>
                  <a:lnTo>
                    <a:pt x="200" y="132"/>
                  </a:lnTo>
                  <a:lnTo>
                    <a:pt x="200" y="67"/>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7" name="Freeform 603">
              <a:extLst>
                <a:ext uri="{FF2B5EF4-FFF2-40B4-BE49-F238E27FC236}">
                  <a16:creationId xmlns:a16="http://schemas.microsoft.com/office/drawing/2014/main" id="{3C594166-F577-4844-8EF2-474733ABFC44}"/>
                </a:ext>
              </a:extLst>
            </p:cNvPr>
            <p:cNvSpPr>
              <a:spLocks/>
            </p:cNvSpPr>
            <p:nvPr/>
          </p:nvSpPr>
          <p:spPr bwMode="auto">
            <a:xfrm>
              <a:off x="5622925" y="4289426"/>
              <a:ext cx="620713" cy="619125"/>
            </a:xfrm>
            <a:custGeom>
              <a:avLst/>
              <a:gdLst>
                <a:gd name="T0" fmla="*/ 1362 w 1562"/>
                <a:gd name="T1" fmla="*/ 260 h 1561"/>
                <a:gd name="T2" fmla="*/ 1461 w 1562"/>
                <a:gd name="T3" fmla="*/ 396 h 1561"/>
                <a:gd name="T4" fmla="*/ 1525 w 1562"/>
                <a:gd name="T5" fmla="*/ 546 h 1561"/>
                <a:gd name="T6" fmla="*/ 1558 w 1562"/>
                <a:gd name="T7" fmla="*/ 704 h 1561"/>
                <a:gd name="T8" fmla="*/ 1560 w 1562"/>
                <a:gd name="T9" fmla="*/ 825 h 1561"/>
                <a:gd name="T10" fmla="*/ 1547 w 1562"/>
                <a:gd name="T11" fmla="*/ 928 h 1561"/>
                <a:gd name="T12" fmla="*/ 1509 w 1562"/>
                <a:gd name="T13" fmla="*/ 1062 h 1561"/>
                <a:gd name="T14" fmla="*/ 1446 w 1562"/>
                <a:gd name="T15" fmla="*/ 1190 h 1561"/>
                <a:gd name="T16" fmla="*/ 1358 w 1562"/>
                <a:gd name="T17" fmla="*/ 1306 h 1561"/>
                <a:gd name="T18" fmla="*/ 1306 w 1562"/>
                <a:gd name="T19" fmla="*/ 1359 h 1561"/>
                <a:gd name="T20" fmla="*/ 1190 w 1562"/>
                <a:gd name="T21" fmla="*/ 1446 h 1561"/>
                <a:gd name="T22" fmla="*/ 1063 w 1562"/>
                <a:gd name="T23" fmla="*/ 1509 h 1561"/>
                <a:gd name="T24" fmla="*/ 928 w 1562"/>
                <a:gd name="T25" fmla="*/ 1548 h 1561"/>
                <a:gd name="T26" fmla="*/ 825 w 1562"/>
                <a:gd name="T27" fmla="*/ 1560 h 1561"/>
                <a:gd name="T28" fmla="*/ 704 w 1562"/>
                <a:gd name="T29" fmla="*/ 1558 h 1561"/>
                <a:gd name="T30" fmla="*/ 546 w 1562"/>
                <a:gd name="T31" fmla="*/ 1526 h 1561"/>
                <a:gd name="T32" fmla="*/ 396 w 1562"/>
                <a:gd name="T33" fmla="*/ 1461 h 1561"/>
                <a:gd name="T34" fmla="*/ 259 w 1562"/>
                <a:gd name="T35" fmla="*/ 1363 h 1561"/>
                <a:gd name="T36" fmla="*/ 201 w 1562"/>
                <a:gd name="T37" fmla="*/ 1304 h 1561"/>
                <a:gd name="T38" fmla="*/ 107 w 1562"/>
                <a:gd name="T39" fmla="*/ 1177 h 1561"/>
                <a:gd name="T40" fmla="*/ 43 w 1562"/>
                <a:gd name="T41" fmla="*/ 1039 h 1561"/>
                <a:gd name="T42" fmla="*/ 8 w 1562"/>
                <a:gd name="T43" fmla="*/ 892 h 1561"/>
                <a:gd name="T44" fmla="*/ 0 w 1562"/>
                <a:gd name="T45" fmla="*/ 743 h 1561"/>
                <a:gd name="T46" fmla="*/ 22 w 1562"/>
                <a:gd name="T47" fmla="*/ 594 h 1561"/>
                <a:gd name="T48" fmla="*/ 71 w 1562"/>
                <a:gd name="T49" fmla="*/ 451 h 1561"/>
                <a:gd name="T50" fmla="*/ 150 w 1562"/>
                <a:gd name="T51" fmla="*/ 318 h 1561"/>
                <a:gd name="T52" fmla="*/ 228 w 1562"/>
                <a:gd name="T53" fmla="*/ 229 h 1561"/>
                <a:gd name="T54" fmla="*/ 319 w 1562"/>
                <a:gd name="T55" fmla="*/ 151 h 1561"/>
                <a:gd name="T56" fmla="*/ 451 w 1562"/>
                <a:gd name="T57" fmla="*/ 72 h 1561"/>
                <a:gd name="T58" fmla="*/ 595 w 1562"/>
                <a:gd name="T59" fmla="*/ 21 h 1561"/>
                <a:gd name="T60" fmla="*/ 743 w 1562"/>
                <a:gd name="T61" fmla="*/ 0 h 1561"/>
                <a:gd name="T62" fmla="*/ 893 w 1562"/>
                <a:gd name="T63" fmla="*/ 7 h 1561"/>
                <a:gd name="T64" fmla="*/ 1039 w 1562"/>
                <a:gd name="T65" fmla="*/ 43 h 1561"/>
                <a:gd name="T66" fmla="*/ 1177 w 1562"/>
                <a:gd name="T67" fmla="*/ 107 h 1561"/>
                <a:gd name="T68" fmla="*/ 1304 w 1562"/>
                <a:gd name="T69" fmla="*/ 200 h 15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62" h="1561">
                  <a:moveTo>
                    <a:pt x="1332" y="229"/>
                  </a:moveTo>
                  <a:lnTo>
                    <a:pt x="1362" y="260"/>
                  </a:lnTo>
                  <a:lnTo>
                    <a:pt x="1415" y="326"/>
                  </a:lnTo>
                  <a:lnTo>
                    <a:pt x="1461" y="396"/>
                  </a:lnTo>
                  <a:lnTo>
                    <a:pt x="1497" y="470"/>
                  </a:lnTo>
                  <a:lnTo>
                    <a:pt x="1525" y="546"/>
                  </a:lnTo>
                  <a:lnTo>
                    <a:pt x="1546" y="624"/>
                  </a:lnTo>
                  <a:lnTo>
                    <a:pt x="1558" y="704"/>
                  </a:lnTo>
                  <a:lnTo>
                    <a:pt x="1562" y="785"/>
                  </a:lnTo>
                  <a:lnTo>
                    <a:pt x="1560" y="825"/>
                  </a:lnTo>
                  <a:lnTo>
                    <a:pt x="1558" y="860"/>
                  </a:lnTo>
                  <a:lnTo>
                    <a:pt x="1547" y="928"/>
                  </a:lnTo>
                  <a:lnTo>
                    <a:pt x="1532" y="996"/>
                  </a:lnTo>
                  <a:lnTo>
                    <a:pt x="1509" y="1062"/>
                  </a:lnTo>
                  <a:lnTo>
                    <a:pt x="1480" y="1127"/>
                  </a:lnTo>
                  <a:lnTo>
                    <a:pt x="1446" y="1190"/>
                  </a:lnTo>
                  <a:lnTo>
                    <a:pt x="1405" y="1250"/>
                  </a:lnTo>
                  <a:lnTo>
                    <a:pt x="1358" y="1306"/>
                  </a:lnTo>
                  <a:lnTo>
                    <a:pt x="1332" y="1333"/>
                  </a:lnTo>
                  <a:lnTo>
                    <a:pt x="1306" y="1359"/>
                  </a:lnTo>
                  <a:lnTo>
                    <a:pt x="1249" y="1405"/>
                  </a:lnTo>
                  <a:lnTo>
                    <a:pt x="1190" y="1446"/>
                  </a:lnTo>
                  <a:lnTo>
                    <a:pt x="1127" y="1481"/>
                  </a:lnTo>
                  <a:lnTo>
                    <a:pt x="1063" y="1509"/>
                  </a:lnTo>
                  <a:lnTo>
                    <a:pt x="997" y="1531"/>
                  </a:lnTo>
                  <a:lnTo>
                    <a:pt x="928" y="1548"/>
                  </a:lnTo>
                  <a:lnTo>
                    <a:pt x="859" y="1557"/>
                  </a:lnTo>
                  <a:lnTo>
                    <a:pt x="825" y="1560"/>
                  </a:lnTo>
                  <a:lnTo>
                    <a:pt x="784" y="1561"/>
                  </a:lnTo>
                  <a:lnTo>
                    <a:pt x="704" y="1558"/>
                  </a:lnTo>
                  <a:lnTo>
                    <a:pt x="625" y="1545"/>
                  </a:lnTo>
                  <a:lnTo>
                    <a:pt x="546" y="1526"/>
                  </a:lnTo>
                  <a:lnTo>
                    <a:pt x="469" y="1497"/>
                  </a:lnTo>
                  <a:lnTo>
                    <a:pt x="396" y="1461"/>
                  </a:lnTo>
                  <a:lnTo>
                    <a:pt x="325" y="1416"/>
                  </a:lnTo>
                  <a:lnTo>
                    <a:pt x="259" y="1363"/>
                  </a:lnTo>
                  <a:lnTo>
                    <a:pt x="228" y="1333"/>
                  </a:lnTo>
                  <a:lnTo>
                    <a:pt x="201" y="1304"/>
                  </a:lnTo>
                  <a:lnTo>
                    <a:pt x="150" y="1242"/>
                  </a:lnTo>
                  <a:lnTo>
                    <a:pt x="107" y="1177"/>
                  </a:lnTo>
                  <a:lnTo>
                    <a:pt x="71" y="1110"/>
                  </a:lnTo>
                  <a:lnTo>
                    <a:pt x="43" y="1039"/>
                  </a:lnTo>
                  <a:lnTo>
                    <a:pt x="22" y="966"/>
                  </a:lnTo>
                  <a:lnTo>
                    <a:pt x="8" y="892"/>
                  </a:lnTo>
                  <a:lnTo>
                    <a:pt x="0" y="818"/>
                  </a:lnTo>
                  <a:lnTo>
                    <a:pt x="0" y="743"/>
                  </a:lnTo>
                  <a:lnTo>
                    <a:pt x="8" y="668"/>
                  </a:lnTo>
                  <a:lnTo>
                    <a:pt x="22" y="594"/>
                  </a:lnTo>
                  <a:lnTo>
                    <a:pt x="43" y="521"/>
                  </a:lnTo>
                  <a:lnTo>
                    <a:pt x="71" y="451"/>
                  </a:lnTo>
                  <a:lnTo>
                    <a:pt x="107" y="384"/>
                  </a:lnTo>
                  <a:lnTo>
                    <a:pt x="150" y="318"/>
                  </a:lnTo>
                  <a:lnTo>
                    <a:pt x="201" y="257"/>
                  </a:lnTo>
                  <a:lnTo>
                    <a:pt x="228" y="229"/>
                  </a:lnTo>
                  <a:lnTo>
                    <a:pt x="258" y="200"/>
                  </a:lnTo>
                  <a:lnTo>
                    <a:pt x="319" y="151"/>
                  </a:lnTo>
                  <a:lnTo>
                    <a:pt x="384" y="107"/>
                  </a:lnTo>
                  <a:lnTo>
                    <a:pt x="451" y="72"/>
                  </a:lnTo>
                  <a:lnTo>
                    <a:pt x="522" y="43"/>
                  </a:lnTo>
                  <a:lnTo>
                    <a:pt x="595" y="21"/>
                  </a:lnTo>
                  <a:lnTo>
                    <a:pt x="669" y="7"/>
                  </a:lnTo>
                  <a:lnTo>
                    <a:pt x="743" y="0"/>
                  </a:lnTo>
                  <a:lnTo>
                    <a:pt x="818" y="0"/>
                  </a:lnTo>
                  <a:lnTo>
                    <a:pt x="893" y="7"/>
                  </a:lnTo>
                  <a:lnTo>
                    <a:pt x="967" y="21"/>
                  </a:lnTo>
                  <a:lnTo>
                    <a:pt x="1039" y="43"/>
                  </a:lnTo>
                  <a:lnTo>
                    <a:pt x="1109" y="72"/>
                  </a:lnTo>
                  <a:lnTo>
                    <a:pt x="1177" y="107"/>
                  </a:lnTo>
                  <a:lnTo>
                    <a:pt x="1243" y="151"/>
                  </a:lnTo>
                  <a:lnTo>
                    <a:pt x="1304" y="200"/>
                  </a:lnTo>
                  <a:lnTo>
                    <a:pt x="1332" y="229"/>
                  </a:lnTo>
                  <a:close/>
                </a:path>
              </a:pathLst>
            </a:custGeom>
            <a:solidFill>
              <a:srgbClr val="99336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8" name="Freeform 604">
              <a:extLst>
                <a:ext uri="{FF2B5EF4-FFF2-40B4-BE49-F238E27FC236}">
                  <a16:creationId xmlns:a16="http://schemas.microsoft.com/office/drawing/2014/main" id="{D019E400-6CCA-4AAC-88F3-422BB6EBA66C}"/>
                </a:ext>
              </a:extLst>
            </p:cNvPr>
            <p:cNvSpPr>
              <a:spLocks/>
            </p:cNvSpPr>
            <p:nvPr/>
          </p:nvSpPr>
          <p:spPr bwMode="auto">
            <a:xfrm>
              <a:off x="5797550" y="4452938"/>
              <a:ext cx="454025" cy="455613"/>
            </a:xfrm>
            <a:custGeom>
              <a:avLst/>
              <a:gdLst>
                <a:gd name="T0" fmla="*/ 735 w 1147"/>
                <a:gd name="T1" fmla="*/ 0 h 1147"/>
                <a:gd name="T2" fmla="*/ 1147 w 1147"/>
                <a:gd name="T3" fmla="*/ 412 h 1147"/>
                <a:gd name="T4" fmla="*/ 1145 w 1147"/>
                <a:gd name="T5" fmla="*/ 447 h 1147"/>
                <a:gd name="T6" fmla="*/ 1134 w 1147"/>
                <a:gd name="T7" fmla="*/ 515 h 1147"/>
                <a:gd name="T8" fmla="*/ 1119 w 1147"/>
                <a:gd name="T9" fmla="*/ 583 h 1147"/>
                <a:gd name="T10" fmla="*/ 1096 w 1147"/>
                <a:gd name="T11" fmla="*/ 649 h 1147"/>
                <a:gd name="T12" fmla="*/ 1067 w 1147"/>
                <a:gd name="T13" fmla="*/ 714 h 1147"/>
                <a:gd name="T14" fmla="*/ 1033 w 1147"/>
                <a:gd name="T15" fmla="*/ 777 h 1147"/>
                <a:gd name="T16" fmla="*/ 992 w 1147"/>
                <a:gd name="T17" fmla="*/ 837 h 1147"/>
                <a:gd name="T18" fmla="*/ 945 w 1147"/>
                <a:gd name="T19" fmla="*/ 893 h 1147"/>
                <a:gd name="T20" fmla="*/ 919 w 1147"/>
                <a:gd name="T21" fmla="*/ 920 h 1147"/>
                <a:gd name="T22" fmla="*/ 893 w 1147"/>
                <a:gd name="T23" fmla="*/ 946 h 1147"/>
                <a:gd name="T24" fmla="*/ 836 w 1147"/>
                <a:gd name="T25" fmla="*/ 992 h 1147"/>
                <a:gd name="T26" fmla="*/ 777 w 1147"/>
                <a:gd name="T27" fmla="*/ 1033 h 1147"/>
                <a:gd name="T28" fmla="*/ 714 w 1147"/>
                <a:gd name="T29" fmla="*/ 1068 h 1147"/>
                <a:gd name="T30" fmla="*/ 650 w 1147"/>
                <a:gd name="T31" fmla="*/ 1096 h 1147"/>
                <a:gd name="T32" fmla="*/ 584 w 1147"/>
                <a:gd name="T33" fmla="*/ 1118 h 1147"/>
                <a:gd name="T34" fmla="*/ 515 w 1147"/>
                <a:gd name="T35" fmla="*/ 1135 h 1147"/>
                <a:gd name="T36" fmla="*/ 446 w 1147"/>
                <a:gd name="T37" fmla="*/ 1144 h 1147"/>
                <a:gd name="T38" fmla="*/ 412 w 1147"/>
                <a:gd name="T39" fmla="*/ 1147 h 1147"/>
                <a:gd name="T40" fmla="*/ 0 w 1147"/>
                <a:gd name="T41" fmla="*/ 734 h 1147"/>
                <a:gd name="T42" fmla="*/ 735 w 1147"/>
                <a:gd name="T43" fmla="*/ 0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7" h="1147">
                  <a:moveTo>
                    <a:pt x="735" y="0"/>
                  </a:moveTo>
                  <a:lnTo>
                    <a:pt x="1147" y="412"/>
                  </a:lnTo>
                  <a:lnTo>
                    <a:pt x="1145" y="447"/>
                  </a:lnTo>
                  <a:lnTo>
                    <a:pt x="1134" y="515"/>
                  </a:lnTo>
                  <a:lnTo>
                    <a:pt x="1119" y="583"/>
                  </a:lnTo>
                  <a:lnTo>
                    <a:pt x="1096" y="649"/>
                  </a:lnTo>
                  <a:lnTo>
                    <a:pt x="1067" y="714"/>
                  </a:lnTo>
                  <a:lnTo>
                    <a:pt x="1033" y="777"/>
                  </a:lnTo>
                  <a:lnTo>
                    <a:pt x="992" y="837"/>
                  </a:lnTo>
                  <a:lnTo>
                    <a:pt x="945" y="893"/>
                  </a:lnTo>
                  <a:lnTo>
                    <a:pt x="919" y="920"/>
                  </a:lnTo>
                  <a:lnTo>
                    <a:pt x="893" y="946"/>
                  </a:lnTo>
                  <a:lnTo>
                    <a:pt x="836" y="992"/>
                  </a:lnTo>
                  <a:lnTo>
                    <a:pt x="777" y="1033"/>
                  </a:lnTo>
                  <a:lnTo>
                    <a:pt x="714" y="1068"/>
                  </a:lnTo>
                  <a:lnTo>
                    <a:pt x="650" y="1096"/>
                  </a:lnTo>
                  <a:lnTo>
                    <a:pt x="584" y="1118"/>
                  </a:lnTo>
                  <a:lnTo>
                    <a:pt x="515" y="1135"/>
                  </a:lnTo>
                  <a:lnTo>
                    <a:pt x="446" y="1144"/>
                  </a:lnTo>
                  <a:lnTo>
                    <a:pt x="412" y="1147"/>
                  </a:lnTo>
                  <a:lnTo>
                    <a:pt x="0" y="734"/>
                  </a:lnTo>
                  <a:lnTo>
                    <a:pt x="73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9" name="Freeform 605">
              <a:extLst>
                <a:ext uri="{FF2B5EF4-FFF2-40B4-BE49-F238E27FC236}">
                  <a16:creationId xmlns:a16="http://schemas.microsoft.com/office/drawing/2014/main" id="{3C39F478-D36D-4F75-BEA2-83B5C327D9DB}"/>
                </a:ext>
              </a:extLst>
            </p:cNvPr>
            <p:cNvSpPr>
              <a:spLocks/>
            </p:cNvSpPr>
            <p:nvPr/>
          </p:nvSpPr>
          <p:spPr bwMode="auto">
            <a:xfrm>
              <a:off x="5727700" y="4392613"/>
              <a:ext cx="411163" cy="412750"/>
            </a:xfrm>
            <a:custGeom>
              <a:avLst/>
              <a:gdLst>
                <a:gd name="T0" fmla="*/ 151 w 1037"/>
                <a:gd name="T1" fmla="*/ 152 h 1038"/>
                <a:gd name="T2" fmla="*/ 115 w 1037"/>
                <a:gd name="T3" fmla="*/ 190 h 1038"/>
                <a:gd name="T4" fmla="*/ 57 w 1037"/>
                <a:gd name="T5" fmla="*/ 277 h 1038"/>
                <a:gd name="T6" fmla="*/ 19 w 1037"/>
                <a:gd name="T7" fmla="*/ 371 h 1038"/>
                <a:gd name="T8" fmla="*/ 0 w 1037"/>
                <a:gd name="T9" fmla="*/ 469 h 1038"/>
                <a:gd name="T10" fmla="*/ 0 w 1037"/>
                <a:gd name="T11" fmla="*/ 569 h 1038"/>
                <a:gd name="T12" fmla="*/ 19 w 1037"/>
                <a:gd name="T13" fmla="*/ 667 h 1038"/>
                <a:gd name="T14" fmla="*/ 57 w 1037"/>
                <a:gd name="T15" fmla="*/ 762 h 1038"/>
                <a:gd name="T16" fmla="*/ 115 w 1037"/>
                <a:gd name="T17" fmla="*/ 848 h 1038"/>
                <a:gd name="T18" fmla="*/ 151 w 1037"/>
                <a:gd name="T19" fmla="*/ 886 h 1038"/>
                <a:gd name="T20" fmla="*/ 151 w 1037"/>
                <a:gd name="T21" fmla="*/ 886 h 1038"/>
                <a:gd name="T22" fmla="*/ 190 w 1037"/>
                <a:gd name="T23" fmla="*/ 924 h 1038"/>
                <a:gd name="T24" fmla="*/ 277 w 1037"/>
                <a:gd name="T25" fmla="*/ 981 h 1038"/>
                <a:gd name="T26" fmla="*/ 370 w 1037"/>
                <a:gd name="T27" fmla="*/ 1019 h 1038"/>
                <a:gd name="T28" fmla="*/ 469 w 1037"/>
                <a:gd name="T29" fmla="*/ 1038 h 1038"/>
                <a:gd name="T30" fmla="*/ 569 w 1037"/>
                <a:gd name="T31" fmla="*/ 1038 h 1038"/>
                <a:gd name="T32" fmla="*/ 667 w 1037"/>
                <a:gd name="T33" fmla="*/ 1019 h 1038"/>
                <a:gd name="T34" fmla="*/ 761 w 1037"/>
                <a:gd name="T35" fmla="*/ 981 h 1038"/>
                <a:gd name="T36" fmla="*/ 847 w 1037"/>
                <a:gd name="T37" fmla="*/ 924 h 1038"/>
                <a:gd name="T38" fmla="*/ 886 w 1037"/>
                <a:gd name="T39" fmla="*/ 886 h 1038"/>
                <a:gd name="T40" fmla="*/ 886 w 1037"/>
                <a:gd name="T41" fmla="*/ 886 h 1038"/>
                <a:gd name="T42" fmla="*/ 923 w 1037"/>
                <a:gd name="T43" fmla="*/ 848 h 1038"/>
                <a:gd name="T44" fmla="*/ 980 w 1037"/>
                <a:gd name="T45" fmla="*/ 762 h 1038"/>
                <a:gd name="T46" fmla="*/ 1017 w 1037"/>
                <a:gd name="T47" fmla="*/ 667 h 1038"/>
                <a:gd name="T48" fmla="*/ 1037 w 1037"/>
                <a:gd name="T49" fmla="*/ 569 h 1038"/>
                <a:gd name="T50" fmla="*/ 1037 w 1037"/>
                <a:gd name="T51" fmla="*/ 469 h 1038"/>
                <a:gd name="T52" fmla="*/ 1017 w 1037"/>
                <a:gd name="T53" fmla="*/ 371 h 1038"/>
                <a:gd name="T54" fmla="*/ 980 w 1037"/>
                <a:gd name="T55" fmla="*/ 277 h 1038"/>
                <a:gd name="T56" fmla="*/ 923 w 1037"/>
                <a:gd name="T57" fmla="*/ 190 h 1038"/>
                <a:gd name="T58" fmla="*/ 886 w 1037"/>
                <a:gd name="T59" fmla="*/ 152 h 1038"/>
                <a:gd name="T60" fmla="*/ 886 w 1037"/>
                <a:gd name="T61" fmla="*/ 152 h 1038"/>
                <a:gd name="T62" fmla="*/ 847 w 1037"/>
                <a:gd name="T63" fmla="*/ 115 h 1038"/>
                <a:gd name="T64" fmla="*/ 761 w 1037"/>
                <a:gd name="T65" fmla="*/ 58 h 1038"/>
                <a:gd name="T66" fmla="*/ 667 w 1037"/>
                <a:gd name="T67" fmla="*/ 21 h 1038"/>
                <a:gd name="T68" fmla="*/ 569 w 1037"/>
                <a:gd name="T69" fmla="*/ 1 h 1038"/>
                <a:gd name="T70" fmla="*/ 518 w 1037"/>
                <a:gd name="T71" fmla="*/ 0 h 1038"/>
                <a:gd name="T72" fmla="*/ 518 w 1037"/>
                <a:gd name="T73" fmla="*/ 0 h 1038"/>
                <a:gd name="T74" fmla="*/ 469 w 1037"/>
                <a:gd name="T75" fmla="*/ 1 h 1038"/>
                <a:gd name="T76" fmla="*/ 370 w 1037"/>
                <a:gd name="T77" fmla="*/ 21 h 1038"/>
                <a:gd name="T78" fmla="*/ 277 w 1037"/>
                <a:gd name="T79" fmla="*/ 58 h 1038"/>
                <a:gd name="T80" fmla="*/ 190 w 1037"/>
                <a:gd name="T81" fmla="*/ 115 h 1038"/>
                <a:gd name="T82" fmla="*/ 151 w 1037"/>
                <a:gd name="T83" fmla="*/ 152 h 10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37" h="1038">
                  <a:moveTo>
                    <a:pt x="151" y="152"/>
                  </a:moveTo>
                  <a:lnTo>
                    <a:pt x="115" y="190"/>
                  </a:lnTo>
                  <a:lnTo>
                    <a:pt x="57" y="277"/>
                  </a:lnTo>
                  <a:lnTo>
                    <a:pt x="19" y="371"/>
                  </a:lnTo>
                  <a:lnTo>
                    <a:pt x="0" y="469"/>
                  </a:lnTo>
                  <a:lnTo>
                    <a:pt x="0" y="569"/>
                  </a:lnTo>
                  <a:lnTo>
                    <a:pt x="19" y="667"/>
                  </a:lnTo>
                  <a:lnTo>
                    <a:pt x="57" y="762"/>
                  </a:lnTo>
                  <a:lnTo>
                    <a:pt x="115" y="848"/>
                  </a:lnTo>
                  <a:lnTo>
                    <a:pt x="151" y="886"/>
                  </a:lnTo>
                  <a:lnTo>
                    <a:pt x="151" y="886"/>
                  </a:lnTo>
                  <a:lnTo>
                    <a:pt x="190" y="924"/>
                  </a:lnTo>
                  <a:lnTo>
                    <a:pt x="277" y="981"/>
                  </a:lnTo>
                  <a:lnTo>
                    <a:pt x="370" y="1019"/>
                  </a:lnTo>
                  <a:lnTo>
                    <a:pt x="469" y="1038"/>
                  </a:lnTo>
                  <a:lnTo>
                    <a:pt x="569" y="1038"/>
                  </a:lnTo>
                  <a:lnTo>
                    <a:pt x="667" y="1019"/>
                  </a:lnTo>
                  <a:lnTo>
                    <a:pt x="761" y="981"/>
                  </a:lnTo>
                  <a:lnTo>
                    <a:pt x="847" y="924"/>
                  </a:lnTo>
                  <a:lnTo>
                    <a:pt x="886" y="886"/>
                  </a:lnTo>
                  <a:lnTo>
                    <a:pt x="886" y="886"/>
                  </a:lnTo>
                  <a:lnTo>
                    <a:pt x="923" y="848"/>
                  </a:lnTo>
                  <a:lnTo>
                    <a:pt x="980" y="762"/>
                  </a:lnTo>
                  <a:lnTo>
                    <a:pt x="1017" y="667"/>
                  </a:lnTo>
                  <a:lnTo>
                    <a:pt x="1037" y="569"/>
                  </a:lnTo>
                  <a:lnTo>
                    <a:pt x="1037" y="469"/>
                  </a:lnTo>
                  <a:lnTo>
                    <a:pt x="1017" y="371"/>
                  </a:lnTo>
                  <a:lnTo>
                    <a:pt x="980" y="277"/>
                  </a:lnTo>
                  <a:lnTo>
                    <a:pt x="923" y="190"/>
                  </a:lnTo>
                  <a:lnTo>
                    <a:pt x="886" y="152"/>
                  </a:lnTo>
                  <a:lnTo>
                    <a:pt x="886" y="152"/>
                  </a:lnTo>
                  <a:lnTo>
                    <a:pt x="847" y="115"/>
                  </a:lnTo>
                  <a:lnTo>
                    <a:pt x="761" y="58"/>
                  </a:lnTo>
                  <a:lnTo>
                    <a:pt x="667" y="21"/>
                  </a:lnTo>
                  <a:lnTo>
                    <a:pt x="569" y="1"/>
                  </a:lnTo>
                  <a:lnTo>
                    <a:pt x="518" y="0"/>
                  </a:lnTo>
                  <a:lnTo>
                    <a:pt x="518" y="0"/>
                  </a:lnTo>
                  <a:lnTo>
                    <a:pt x="469" y="1"/>
                  </a:lnTo>
                  <a:lnTo>
                    <a:pt x="370" y="21"/>
                  </a:lnTo>
                  <a:lnTo>
                    <a:pt x="277" y="58"/>
                  </a:lnTo>
                  <a:lnTo>
                    <a:pt x="190" y="115"/>
                  </a:lnTo>
                  <a:lnTo>
                    <a:pt x="151" y="152"/>
                  </a:lnTo>
                  <a:close/>
                </a:path>
              </a:pathLst>
            </a:custGeom>
            <a:solidFill>
              <a:srgbClr val="E8E9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1" name="Freeform 610">
              <a:extLst>
                <a:ext uri="{FF2B5EF4-FFF2-40B4-BE49-F238E27FC236}">
                  <a16:creationId xmlns:a16="http://schemas.microsoft.com/office/drawing/2014/main" id="{7362C4D1-CB99-4D6F-BFAE-B9BB3440B7D8}"/>
                </a:ext>
              </a:extLst>
            </p:cNvPr>
            <p:cNvSpPr>
              <a:spLocks/>
            </p:cNvSpPr>
            <p:nvPr/>
          </p:nvSpPr>
          <p:spPr bwMode="auto">
            <a:xfrm>
              <a:off x="4619625" y="5426075"/>
              <a:ext cx="79375" cy="77788"/>
            </a:xfrm>
            <a:custGeom>
              <a:avLst/>
              <a:gdLst>
                <a:gd name="T0" fmla="*/ 200 w 200"/>
                <a:gd name="T1" fmla="*/ 68 h 200"/>
                <a:gd name="T2" fmla="*/ 132 w 200"/>
                <a:gd name="T3" fmla="*/ 68 h 200"/>
                <a:gd name="T4" fmla="*/ 132 w 200"/>
                <a:gd name="T5" fmla="*/ 0 h 200"/>
                <a:gd name="T6" fmla="*/ 68 w 200"/>
                <a:gd name="T7" fmla="*/ 0 h 200"/>
                <a:gd name="T8" fmla="*/ 68 w 200"/>
                <a:gd name="T9" fmla="*/ 68 h 200"/>
                <a:gd name="T10" fmla="*/ 0 w 200"/>
                <a:gd name="T11" fmla="*/ 68 h 200"/>
                <a:gd name="T12" fmla="*/ 0 w 200"/>
                <a:gd name="T13" fmla="*/ 132 h 200"/>
                <a:gd name="T14" fmla="*/ 68 w 200"/>
                <a:gd name="T15" fmla="*/ 132 h 200"/>
                <a:gd name="T16" fmla="*/ 68 w 200"/>
                <a:gd name="T17" fmla="*/ 200 h 200"/>
                <a:gd name="T18" fmla="*/ 132 w 200"/>
                <a:gd name="T19" fmla="*/ 200 h 200"/>
                <a:gd name="T20" fmla="*/ 132 w 200"/>
                <a:gd name="T21" fmla="*/ 132 h 200"/>
                <a:gd name="T22" fmla="*/ 200 w 200"/>
                <a:gd name="T23" fmla="*/ 132 h 200"/>
                <a:gd name="T24" fmla="*/ 200 w 200"/>
                <a:gd name="T25" fmla="*/ 68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0" h="200">
                  <a:moveTo>
                    <a:pt x="200" y="68"/>
                  </a:moveTo>
                  <a:lnTo>
                    <a:pt x="132" y="68"/>
                  </a:lnTo>
                  <a:lnTo>
                    <a:pt x="132" y="0"/>
                  </a:lnTo>
                  <a:lnTo>
                    <a:pt x="68" y="0"/>
                  </a:lnTo>
                  <a:lnTo>
                    <a:pt x="68" y="68"/>
                  </a:lnTo>
                  <a:lnTo>
                    <a:pt x="0" y="68"/>
                  </a:lnTo>
                  <a:lnTo>
                    <a:pt x="0" y="132"/>
                  </a:lnTo>
                  <a:lnTo>
                    <a:pt x="68" y="132"/>
                  </a:lnTo>
                  <a:lnTo>
                    <a:pt x="68" y="200"/>
                  </a:lnTo>
                  <a:lnTo>
                    <a:pt x="132" y="200"/>
                  </a:lnTo>
                  <a:lnTo>
                    <a:pt x="132" y="132"/>
                  </a:lnTo>
                  <a:lnTo>
                    <a:pt x="200" y="132"/>
                  </a:lnTo>
                  <a:lnTo>
                    <a:pt x="200" y="6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3" name="Freeform 612">
              <a:extLst>
                <a:ext uri="{FF2B5EF4-FFF2-40B4-BE49-F238E27FC236}">
                  <a16:creationId xmlns:a16="http://schemas.microsoft.com/office/drawing/2014/main" id="{3258B804-069B-4CDC-AFF2-1C66A8C79948}"/>
                </a:ext>
              </a:extLst>
            </p:cNvPr>
            <p:cNvSpPr>
              <a:spLocks/>
            </p:cNvSpPr>
            <p:nvPr/>
          </p:nvSpPr>
          <p:spPr bwMode="auto">
            <a:xfrm>
              <a:off x="6070600" y="5322888"/>
              <a:ext cx="455613" cy="455613"/>
            </a:xfrm>
            <a:custGeom>
              <a:avLst/>
              <a:gdLst>
                <a:gd name="T0" fmla="*/ 735 w 1147"/>
                <a:gd name="T1" fmla="*/ 0 h 1147"/>
                <a:gd name="T2" fmla="*/ 1147 w 1147"/>
                <a:gd name="T3" fmla="*/ 412 h 1147"/>
                <a:gd name="T4" fmla="*/ 1145 w 1147"/>
                <a:gd name="T5" fmla="*/ 447 h 1147"/>
                <a:gd name="T6" fmla="*/ 1134 w 1147"/>
                <a:gd name="T7" fmla="*/ 516 h 1147"/>
                <a:gd name="T8" fmla="*/ 1119 w 1147"/>
                <a:gd name="T9" fmla="*/ 583 h 1147"/>
                <a:gd name="T10" fmla="*/ 1095 w 1147"/>
                <a:gd name="T11" fmla="*/ 651 h 1147"/>
                <a:gd name="T12" fmla="*/ 1067 w 1147"/>
                <a:gd name="T13" fmla="*/ 716 h 1147"/>
                <a:gd name="T14" fmla="*/ 1033 w 1147"/>
                <a:gd name="T15" fmla="*/ 778 h 1147"/>
                <a:gd name="T16" fmla="*/ 992 w 1147"/>
                <a:gd name="T17" fmla="*/ 837 h 1147"/>
                <a:gd name="T18" fmla="*/ 945 w 1147"/>
                <a:gd name="T19" fmla="*/ 893 h 1147"/>
                <a:gd name="T20" fmla="*/ 919 w 1147"/>
                <a:gd name="T21" fmla="*/ 920 h 1147"/>
                <a:gd name="T22" fmla="*/ 893 w 1147"/>
                <a:gd name="T23" fmla="*/ 946 h 1147"/>
                <a:gd name="T24" fmla="*/ 836 w 1147"/>
                <a:gd name="T25" fmla="*/ 993 h 1147"/>
                <a:gd name="T26" fmla="*/ 777 w 1147"/>
                <a:gd name="T27" fmla="*/ 1034 h 1147"/>
                <a:gd name="T28" fmla="*/ 714 w 1147"/>
                <a:gd name="T29" fmla="*/ 1068 h 1147"/>
                <a:gd name="T30" fmla="*/ 650 w 1147"/>
                <a:gd name="T31" fmla="*/ 1097 h 1147"/>
                <a:gd name="T32" fmla="*/ 583 w 1147"/>
                <a:gd name="T33" fmla="*/ 1119 h 1147"/>
                <a:gd name="T34" fmla="*/ 515 w 1147"/>
                <a:gd name="T35" fmla="*/ 1135 h 1147"/>
                <a:gd name="T36" fmla="*/ 446 w 1147"/>
                <a:gd name="T37" fmla="*/ 1146 h 1147"/>
                <a:gd name="T38" fmla="*/ 412 w 1147"/>
                <a:gd name="T39" fmla="*/ 1147 h 1147"/>
                <a:gd name="T40" fmla="*/ 0 w 1147"/>
                <a:gd name="T41" fmla="*/ 736 h 1147"/>
                <a:gd name="T42" fmla="*/ 735 w 1147"/>
                <a:gd name="T43" fmla="*/ 0 h 1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47" h="1147">
                  <a:moveTo>
                    <a:pt x="735" y="0"/>
                  </a:moveTo>
                  <a:lnTo>
                    <a:pt x="1147" y="412"/>
                  </a:lnTo>
                  <a:lnTo>
                    <a:pt x="1145" y="447"/>
                  </a:lnTo>
                  <a:lnTo>
                    <a:pt x="1134" y="516"/>
                  </a:lnTo>
                  <a:lnTo>
                    <a:pt x="1119" y="583"/>
                  </a:lnTo>
                  <a:lnTo>
                    <a:pt x="1095" y="651"/>
                  </a:lnTo>
                  <a:lnTo>
                    <a:pt x="1067" y="716"/>
                  </a:lnTo>
                  <a:lnTo>
                    <a:pt x="1033" y="778"/>
                  </a:lnTo>
                  <a:lnTo>
                    <a:pt x="992" y="837"/>
                  </a:lnTo>
                  <a:lnTo>
                    <a:pt x="945" y="893"/>
                  </a:lnTo>
                  <a:lnTo>
                    <a:pt x="919" y="920"/>
                  </a:lnTo>
                  <a:lnTo>
                    <a:pt x="893" y="946"/>
                  </a:lnTo>
                  <a:lnTo>
                    <a:pt x="836" y="993"/>
                  </a:lnTo>
                  <a:lnTo>
                    <a:pt x="777" y="1034"/>
                  </a:lnTo>
                  <a:lnTo>
                    <a:pt x="714" y="1068"/>
                  </a:lnTo>
                  <a:lnTo>
                    <a:pt x="650" y="1097"/>
                  </a:lnTo>
                  <a:lnTo>
                    <a:pt x="583" y="1119"/>
                  </a:lnTo>
                  <a:lnTo>
                    <a:pt x="515" y="1135"/>
                  </a:lnTo>
                  <a:lnTo>
                    <a:pt x="446" y="1146"/>
                  </a:lnTo>
                  <a:lnTo>
                    <a:pt x="412" y="1147"/>
                  </a:lnTo>
                  <a:lnTo>
                    <a:pt x="0" y="736"/>
                  </a:lnTo>
                  <a:lnTo>
                    <a:pt x="735" y="0"/>
                  </a:lnTo>
                  <a:close/>
                </a:path>
              </a:pathLst>
            </a:custGeom>
            <a:solidFill>
              <a:schemeClr val="bg1">
                <a:alpha val="40000"/>
              </a:schemeClr>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50" name="TextBox 49">
            <a:extLst>
              <a:ext uri="{FF2B5EF4-FFF2-40B4-BE49-F238E27FC236}">
                <a16:creationId xmlns:a16="http://schemas.microsoft.com/office/drawing/2014/main" id="{CCF86EF1-9D0F-4028-8CE4-F4B8A69156D2}"/>
              </a:ext>
            </a:extLst>
          </p:cNvPr>
          <p:cNvSpPr txBox="1"/>
          <p:nvPr/>
        </p:nvSpPr>
        <p:spPr>
          <a:xfrm>
            <a:off x="7437641" y="1942245"/>
            <a:ext cx="537328" cy="461665"/>
          </a:xfrm>
          <a:prstGeom prst="rect">
            <a:avLst/>
          </a:prstGeom>
          <a:noFill/>
        </p:spPr>
        <p:txBody>
          <a:bodyPr wrap="none" rtlCol="0" anchor="ctr">
            <a:spAutoFit/>
          </a:bodyPr>
          <a:lstStyle/>
          <a:p>
            <a:pPr algn="ctr"/>
            <a:r>
              <a:rPr lang="en-US" sz="2400" b="1" dirty="0">
                <a:latin typeface="+mj-lt"/>
              </a:rPr>
              <a:t>01</a:t>
            </a:r>
          </a:p>
        </p:txBody>
      </p:sp>
      <p:sp>
        <p:nvSpPr>
          <p:cNvPr id="52" name="TextBox 51">
            <a:extLst>
              <a:ext uri="{FF2B5EF4-FFF2-40B4-BE49-F238E27FC236}">
                <a16:creationId xmlns:a16="http://schemas.microsoft.com/office/drawing/2014/main" id="{AC896205-3BAD-477D-9ADC-5ADA178D5EBB}"/>
              </a:ext>
            </a:extLst>
          </p:cNvPr>
          <p:cNvSpPr txBox="1"/>
          <p:nvPr/>
        </p:nvSpPr>
        <p:spPr>
          <a:xfrm>
            <a:off x="7415423" y="4210688"/>
            <a:ext cx="537327" cy="830997"/>
          </a:xfrm>
          <a:prstGeom prst="rect">
            <a:avLst/>
          </a:prstGeom>
          <a:noFill/>
        </p:spPr>
        <p:txBody>
          <a:bodyPr wrap="none" rtlCol="0" anchor="ctr">
            <a:spAutoFit/>
          </a:bodyPr>
          <a:lstStyle/>
          <a:p>
            <a:pPr algn="ctr"/>
            <a:r>
              <a:rPr lang="en-US" sz="2400" b="1" dirty="0">
                <a:latin typeface="+mj-lt"/>
              </a:rPr>
              <a:t>02</a:t>
            </a:r>
          </a:p>
          <a:p>
            <a:pPr algn="ctr"/>
            <a:endParaRPr lang="en-US" sz="2400" b="1" dirty="0">
              <a:latin typeface="+mj-lt"/>
            </a:endParaRPr>
          </a:p>
        </p:txBody>
      </p:sp>
      <p:sp>
        <p:nvSpPr>
          <p:cNvPr id="54" name="TextBox 53">
            <a:extLst>
              <a:ext uri="{FF2B5EF4-FFF2-40B4-BE49-F238E27FC236}">
                <a16:creationId xmlns:a16="http://schemas.microsoft.com/office/drawing/2014/main" id="{F7C9BD81-BEF8-4490-BDC4-156DC174F35D}"/>
              </a:ext>
            </a:extLst>
          </p:cNvPr>
          <p:cNvSpPr txBox="1"/>
          <p:nvPr/>
        </p:nvSpPr>
        <p:spPr>
          <a:xfrm>
            <a:off x="7415422" y="6501002"/>
            <a:ext cx="537328" cy="461665"/>
          </a:xfrm>
          <a:prstGeom prst="rect">
            <a:avLst/>
          </a:prstGeom>
          <a:noFill/>
        </p:spPr>
        <p:txBody>
          <a:bodyPr wrap="none" rtlCol="0" anchor="ctr">
            <a:spAutoFit/>
          </a:bodyPr>
          <a:lstStyle/>
          <a:p>
            <a:pPr algn="ctr"/>
            <a:r>
              <a:rPr lang="en-US" sz="2400" b="1" dirty="0">
                <a:latin typeface="+mj-lt"/>
              </a:rPr>
              <a:t>03</a:t>
            </a:r>
          </a:p>
        </p:txBody>
      </p:sp>
      <p:sp>
        <p:nvSpPr>
          <p:cNvPr id="72" name="TextBox 71">
            <a:extLst>
              <a:ext uri="{FF2B5EF4-FFF2-40B4-BE49-F238E27FC236}">
                <a16:creationId xmlns:a16="http://schemas.microsoft.com/office/drawing/2014/main" id="{37EE5F09-EB47-4A0E-88DB-D021E84CF664}"/>
              </a:ext>
            </a:extLst>
          </p:cNvPr>
          <p:cNvSpPr txBox="1"/>
          <p:nvPr/>
        </p:nvSpPr>
        <p:spPr>
          <a:xfrm>
            <a:off x="7518131" y="5106604"/>
            <a:ext cx="6674263" cy="707886"/>
          </a:xfrm>
          <a:prstGeom prst="rect">
            <a:avLst/>
          </a:prstGeom>
          <a:noFill/>
        </p:spPr>
        <p:txBody>
          <a:bodyPr wrap="none" lIns="0" rtlCol="0" anchor="ctr">
            <a:spAutoFit/>
          </a:bodyPr>
          <a:lstStyle/>
          <a:p>
            <a:pPr fontAlgn="base"/>
            <a:r>
              <a:rPr lang="en-IN" sz="2000" dirty="0">
                <a:solidFill>
                  <a:schemeClr val="tx1">
                    <a:lumMod val="65000"/>
                    <a:lumOff val="35000"/>
                  </a:schemeClr>
                </a:solidFill>
                <a:latin typeface="+mj-lt"/>
              </a:rPr>
              <a:t>Provides easy-to-use interfaces to over 50 corpora and </a:t>
            </a:r>
          </a:p>
          <a:p>
            <a:pPr fontAlgn="base"/>
            <a:r>
              <a:rPr lang="en-IN" sz="2000" dirty="0">
                <a:solidFill>
                  <a:schemeClr val="tx1">
                    <a:lumMod val="65000"/>
                    <a:lumOff val="35000"/>
                  </a:schemeClr>
                </a:solidFill>
                <a:latin typeface="+mj-lt"/>
              </a:rPr>
              <a:t>lexical resources such as WordNet</a:t>
            </a:r>
          </a:p>
        </p:txBody>
      </p:sp>
      <p:sp>
        <p:nvSpPr>
          <p:cNvPr id="68" name="TextBox 67">
            <a:extLst>
              <a:ext uri="{FF2B5EF4-FFF2-40B4-BE49-F238E27FC236}">
                <a16:creationId xmlns:a16="http://schemas.microsoft.com/office/drawing/2014/main" id="{018F66BB-C277-42DE-BEEE-DCD008A1ECDF}"/>
              </a:ext>
            </a:extLst>
          </p:cNvPr>
          <p:cNvSpPr txBox="1"/>
          <p:nvPr/>
        </p:nvSpPr>
        <p:spPr>
          <a:xfrm>
            <a:off x="7518131" y="2708933"/>
            <a:ext cx="6680675" cy="1015663"/>
          </a:xfrm>
          <a:prstGeom prst="rect">
            <a:avLst/>
          </a:prstGeom>
          <a:noFill/>
        </p:spPr>
        <p:txBody>
          <a:bodyPr wrap="none" lIns="0" rtlCol="0" anchor="ctr">
            <a:spAutoFit/>
          </a:bodyPr>
          <a:lstStyle/>
          <a:p>
            <a:pPr fontAlgn="base"/>
            <a:r>
              <a:rPr lang="en-IN" sz="2000" dirty="0">
                <a:solidFill>
                  <a:schemeClr val="tx1">
                    <a:lumMod val="65000"/>
                    <a:lumOff val="35000"/>
                  </a:schemeClr>
                </a:solidFill>
                <a:latin typeface="+mj-lt"/>
              </a:rPr>
              <a:t>NLTK is a set of open source Python modules used to </a:t>
            </a:r>
          </a:p>
          <a:p>
            <a:pPr fontAlgn="base"/>
            <a:r>
              <a:rPr lang="en-IN" sz="2000" dirty="0">
                <a:solidFill>
                  <a:schemeClr val="tx1">
                    <a:lumMod val="65000"/>
                    <a:lumOff val="35000"/>
                  </a:schemeClr>
                </a:solidFill>
                <a:latin typeface="+mj-lt"/>
              </a:rPr>
              <a:t>work with human language data for applying statistical </a:t>
            </a:r>
          </a:p>
          <a:p>
            <a:pPr fontAlgn="base"/>
            <a:r>
              <a:rPr lang="en-IN" sz="2000" dirty="0">
                <a:solidFill>
                  <a:schemeClr val="tx1">
                    <a:lumMod val="65000"/>
                    <a:lumOff val="35000"/>
                  </a:schemeClr>
                </a:solidFill>
                <a:latin typeface="+mj-lt"/>
              </a:rPr>
              <a:t>natural language processing (NLP)</a:t>
            </a:r>
          </a:p>
        </p:txBody>
      </p:sp>
      <p:sp>
        <p:nvSpPr>
          <p:cNvPr id="66" name="TextBox 65">
            <a:extLst>
              <a:ext uri="{FF2B5EF4-FFF2-40B4-BE49-F238E27FC236}">
                <a16:creationId xmlns:a16="http://schemas.microsoft.com/office/drawing/2014/main" id="{C32011AE-D358-4890-8522-8102257FF960}"/>
              </a:ext>
            </a:extLst>
          </p:cNvPr>
          <p:cNvSpPr txBox="1"/>
          <p:nvPr/>
        </p:nvSpPr>
        <p:spPr>
          <a:xfrm>
            <a:off x="7518131" y="6679929"/>
            <a:ext cx="7906973" cy="1631216"/>
          </a:xfrm>
          <a:prstGeom prst="rect">
            <a:avLst/>
          </a:prstGeom>
          <a:noFill/>
        </p:spPr>
        <p:txBody>
          <a:bodyPr wrap="none" lIns="0" rtlCol="0" anchor="ctr">
            <a:spAutoFit/>
          </a:bodyPr>
          <a:lstStyle/>
          <a:p>
            <a:pPr fontAlgn="base"/>
            <a:endParaRPr lang="en-IN" sz="2000" dirty="0">
              <a:solidFill>
                <a:srgbClr val="454545"/>
              </a:solidFill>
              <a:latin typeface="+mj-lt"/>
            </a:endParaRPr>
          </a:p>
          <a:p>
            <a:pPr fontAlgn="base"/>
            <a:endParaRPr lang="en-IN" sz="2000" dirty="0">
              <a:solidFill>
                <a:srgbClr val="454545"/>
              </a:solidFill>
              <a:latin typeface="+mj-lt"/>
            </a:endParaRPr>
          </a:p>
          <a:p>
            <a:pPr fontAlgn="base"/>
            <a:r>
              <a:rPr lang="en-IN" sz="2000" dirty="0">
                <a:solidFill>
                  <a:srgbClr val="454545"/>
                </a:solidFill>
                <a:latin typeface="+mj-lt"/>
              </a:rPr>
              <a:t>Provides text processing libraries for classification, </a:t>
            </a:r>
          </a:p>
          <a:p>
            <a:pPr fontAlgn="base"/>
            <a:r>
              <a:rPr lang="en-IN" sz="2000" dirty="0">
                <a:solidFill>
                  <a:srgbClr val="454545"/>
                </a:solidFill>
                <a:latin typeface="+mj-lt"/>
              </a:rPr>
              <a:t>tokenization, stemming, tagging, parsing, and semantic reasoning</a:t>
            </a:r>
          </a:p>
          <a:p>
            <a:pPr fontAlgn="base"/>
            <a:r>
              <a:rPr lang="en-IN" sz="2000" dirty="0">
                <a:solidFill>
                  <a:srgbClr val="454545"/>
                </a:solidFill>
                <a:latin typeface="+mj-lt"/>
              </a:rPr>
              <a:t> </a:t>
            </a:r>
          </a:p>
        </p:txBody>
      </p:sp>
    </p:spTree>
    <p:extLst>
      <p:ext uri="{BB962C8B-B14F-4D97-AF65-F5344CB8AC3E}">
        <p14:creationId xmlns:p14="http://schemas.microsoft.com/office/powerpoint/2010/main" val="354523658"/>
      </p:ext>
    </p:extLst>
  </p:cSld>
  <p:clrMapOvr>
    <a:masterClrMapping/>
  </p:clrMapOvr>
</p:sld>
</file>

<file path=ppt/theme/theme1.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MY SANS">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92B5F6F2-C519-40EA-8028-29A0692DA8EE}">
  <we:reference id="wa104178141" version="3.10.0.152" store="en-US" storeType="OMEX"/>
  <we:alternateReferences>
    <we:reference id="wa104178141" version="3.10.0.152" store="WA10417814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0</TotalTime>
  <Words>4742</Words>
  <Application>Microsoft Office PowerPoint</Application>
  <PresentationFormat>Custom</PresentationFormat>
  <Paragraphs>832</Paragraphs>
  <Slides>72</Slides>
  <Notes>61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72</vt:i4>
      </vt:variant>
    </vt:vector>
  </HeadingPairs>
  <TitlesOfParts>
    <vt:vector size="80" baseType="lpstr">
      <vt:lpstr>Courier New</vt:lpstr>
      <vt:lpstr>Wingdings</vt:lpstr>
      <vt:lpstr>Arial</vt:lpstr>
      <vt:lpstr>Open Sans</vt:lpstr>
      <vt:lpstr>Calibri</vt:lpstr>
      <vt:lpstr>Open Sans ExtraBold</vt:lpstr>
      <vt:lpstr>Open Sans SemiBold</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Step 1: Data Import and Tokenization</vt:lpstr>
      <vt:lpstr>Step 2: Stemming and Lemmatization</vt:lpstr>
      <vt:lpstr>Step 3: Evaluate POS Tags</vt:lpstr>
      <vt:lpstr>Step 4: Remove Stop Words and NER </vt:lpstr>
      <vt:lpstr>Step 4: Remove Stop Words and NER (Contd.) </vt:lpstr>
      <vt:lpstr>PowerPoint Presentation</vt:lpstr>
      <vt:lpstr>Syntax</vt:lpstr>
      <vt:lpstr>Phrase Structure Rules</vt:lpstr>
      <vt:lpstr>Syntax Tree Parsing</vt:lpstr>
      <vt:lpstr>Rendering Syntax Trees</vt:lpstr>
      <vt:lpstr>Setting Up Environment Variables</vt:lpstr>
      <vt:lpstr>Setting Up Environment Variables (Contd.)</vt:lpstr>
      <vt:lpstr>Setting Up Path Variable</vt:lpstr>
      <vt:lpstr>Chunking and Chunk Parsing</vt:lpstr>
      <vt:lpstr>Chunking: An Example</vt:lpstr>
      <vt:lpstr>Chunking Using Python</vt:lpstr>
      <vt:lpstr>NP Chunk and Parser</vt:lpstr>
      <vt:lpstr>NP Chunk and Parser (Contd.)</vt:lpstr>
      <vt:lpstr>VP Chunk and Parser</vt:lpstr>
      <vt:lpstr>VP Chunk and Parser (Contd.)</vt:lpstr>
      <vt:lpstr>VP Chunk and Parser (Contd.)</vt:lpstr>
      <vt:lpstr>Chinking</vt:lpstr>
      <vt:lpstr>Create Chink Grammar</vt:lpstr>
      <vt:lpstr>Create Chink Parser</vt:lpstr>
      <vt:lpstr>Create Chink Parser ( Contd.)</vt:lpstr>
      <vt:lpstr>PowerPoint Presentation</vt:lpstr>
      <vt:lpstr>CFG</vt:lpstr>
      <vt:lpstr>CFG: Example</vt:lpstr>
      <vt:lpstr>Implementing CFG </vt:lpstr>
      <vt:lpstr>Implementing CFG (Contd.) </vt:lpstr>
      <vt:lpstr>Implementing CFG (Contd.) </vt:lpstr>
      <vt:lpstr>PowerPoint Presentation</vt:lpstr>
      <vt:lpstr>PowerPoint Presentation</vt:lpstr>
      <vt:lpstr>Step 01</vt:lpstr>
      <vt:lpstr>Step 02</vt:lpstr>
      <vt:lpstr>Step 03</vt:lpstr>
      <vt:lpstr>Step 04</vt:lpstr>
      <vt:lpstr>Step 04 (Contd.)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Shanthi L.M DSA</dc:creator>
  <cp:lastModifiedBy>Shanthi L.M DSA</cp:lastModifiedBy>
  <cp:revision>519</cp:revision>
  <dcterms:modified xsi:type="dcterms:W3CDTF">2019-05-27T11:41:57Z</dcterms:modified>
</cp:coreProperties>
</file>